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314" r:id="rId3"/>
    <p:sldId id="315" r:id="rId4"/>
    <p:sldId id="316" r:id="rId5"/>
    <p:sldId id="317" r:id="rId6"/>
    <p:sldId id="318" r:id="rId7"/>
    <p:sldId id="393" r:id="rId8"/>
    <p:sldId id="395" r:id="rId9"/>
    <p:sldId id="362" r:id="rId10"/>
    <p:sldId id="396" r:id="rId11"/>
    <p:sldId id="397" r:id="rId12"/>
    <p:sldId id="363" r:id="rId13"/>
    <p:sldId id="365" r:id="rId14"/>
    <p:sldId id="366" r:id="rId15"/>
    <p:sldId id="367" r:id="rId16"/>
    <p:sldId id="368" r:id="rId17"/>
    <p:sldId id="369" r:id="rId18"/>
    <p:sldId id="370" r:id="rId19"/>
    <p:sldId id="371" r:id="rId20"/>
    <p:sldId id="372" r:id="rId21"/>
    <p:sldId id="402" r:id="rId22"/>
    <p:sldId id="373" r:id="rId23"/>
    <p:sldId id="374" r:id="rId24"/>
    <p:sldId id="375" r:id="rId25"/>
    <p:sldId id="376" r:id="rId26"/>
    <p:sldId id="403" r:id="rId27"/>
    <p:sldId id="378" r:id="rId28"/>
    <p:sldId id="404" r:id="rId29"/>
    <p:sldId id="405" r:id="rId30"/>
    <p:sldId id="379" r:id="rId31"/>
    <p:sldId id="380" r:id="rId32"/>
    <p:sldId id="381" r:id="rId33"/>
    <p:sldId id="382" r:id="rId34"/>
    <p:sldId id="383" r:id="rId35"/>
    <p:sldId id="384" r:id="rId36"/>
    <p:sldId id="385" r:id="rId37"/>
    <p:sldId id="386" r:id="rId38"/>
    <p:sldId id="387" r:id="rId39"/>
    <p:sldId id="388" r:id="rId40"/>
    <p:sldId id="389" r:id="rId41"/>
    <p:sldId id="390" r:id="rId42"/>
    <p:sldId id="391" r:id="rId43"/>
    <p:sldId id="406" r:id="rId44"/>
    <p:sldId id="392" r:id="rId45"/>
    <p:sldId id="407" r:id="rId46"/>
    <p:sldId id="398" r:id="rId47"/>
    <p:sldId id="399" r:id="rId48"/>
    <p:sldId id="400" r:id="rId49"/>
  </p:sldIdLst>
  <p:sldSz cx="9144000" cy="6858000" type="screen4x3"/>
  <p:notesSz cx="6858000" cy="9144000"/>
  <p:defaultTextStyle>
    <a:defPPr>
      <a:defRPr lang="zh-CN"/>
    </a:defPPr>
    <a:lvl1pPr algn="l" rtl="0" fontAlgn="base">
      <a:spcBef>
        <a:spcPct val="0"/>
      </a:spcBef>
      <a:spcAft>
        <a:spcPct val="0"/>
      </a:spcAft>
      <a:defRPr sz="2400" b="1" kern="1200">
        <a:solidFill>
          <a:srgbClr val="0033CC"/>
        </a:solidFill>
        <a:latin typeface="Times New Roman" pitchFamily="18" charset="0"/>
        <a:ea typeface="楷体_GB2312" pitchFamily="49" charset="-122"/>
        <a:cs typeface="+mn-cs"/>
      </a:defRPr>
    </a:lvl1pPr>
    <a:lvl2pPr marL="457200" algn="l" rtl="0" fontAlgn="base">
      <a:spcBef>
        <a:spcPct val="0"/>
      </a:spcBef>
      <a:spcAft>
        <a:spcPct val="0"/>
      </a:spcAft>
      <a:defRPr sz="2400" b="1" kern="1200">
        <a:solidFill>
          <a:srgbClr val="0033CC"/>
        </a:solidFill>
        <a:latin typeface="Times New Roman" pitchFamily="18" charset="0"/>
        <a:ea typeface="楷体_GB2312" pitchFamily="49" charset="-122"/>
        <a:cs typeface="+mn-cs"/>
      </a:defRPr>
    </a:lvl2pPr>
    <a:lvl3pPr marL="914400" algn="l" rtl="0" fontAlgn="base">
      <a:spcBef>
        <a:spcPct val="0"/>
      </a:spcBef>
      <a:spcAft>
        <a:spcPct val="0"/>
      </a:spcAft>
      <a:defRPr sz="2400" b="1" kern="1200">
        <a:solidFill>
          <a:srgbClr val="0033CC"/>
        </a:solidFill>
        <a:latin typeface="Times New Roman" pitchFamily="18" charset="0"/>
        <a:ea typeface="楷体_GB2312" pitchFamily="49" charset="-122"/>
        <a:cs typeface="+mn-cs"/>
      </a:defRPr>
    </a:lvl3pPr>
    <a:lvl4pPr marL="1371600" algn="l" rtl="0" fontAlgn="base">
      <a:spcBef>
        <a:spcPct val="0"/>
      </a:spcBef>
      <a:spcAft>
        <a:spcPct val="0"/>
      </a:spcAft>
      <a:defRPr sz="2400" b="1" kern="1200">
        <a:solidFill>
          <a:srgbClr val="0033CC"/>
        </a:solidFill>
        <a:latin typeface="Times New Roman" pitchFamily="18" charset="0"/>
        <a:ea typeface="楷体_GB2312" pitchFamily="49" charset="-122"/>
        <a:cs typeface="+mn-cs"/>
      </a:defRPr>
    </a:lvl4pPr>
    <a:lvl5pPr marL="1828800" algn="l" rtl="0" fontAlgn="base">
      <a:spcBef>
        <a:spcPct val="0"/>
      </a:spcBef>
      <a:spcAft>
        <a:spcPct val="0"/>
      </a:spcAft>
      <a:defRPr sz="2400" b="1" kern="1200">
        <a:solidFill>
          <a:srgbClr val="0033CC"/>
        </a:solidFill>
        <a:latin typeface="Times New Roman" pitchFamily="18" charset="0"/>
        <a:ea typeface="楷体_GB2312" pitchFamily="49" charset="-122"/>
        <a:cs typeface="+mn-cs"/>
      </a:defRPr>
    </a:lvl5pPr>
    <a:lvl6pPr marL="2286000" algn="l" defTabSz="914400" rtl="0" eaLnBrk="1" latinLnBrk="0" hangingPunct="1">
      <a:defRPr sz="2400" b="1" kern="1200">
        <a:solidFill>
          <a:srgbClr val="0033CC"/>
        </a:solidFill>
        <a:latin typeface="Times New Roman" pitchFamily="18" charset="0"/>
        <a:ea typeface="楷体_GB2312" pitchFamily="49" charset="-122"/>
        <a:cs typeface="+mn-cs"/>
      </a:defRPr>
    </a:lvl6pPr>
    <a:lvl7pPr marL="2743200" algn="l" defTabSz="914400" rtl="0" eaLnBrk="1" latinLnBrk="0" hangingPunct="1">
      <a:defRPr sz="2400" b="1" kern="1200">
        <a:solidFill>
          <a:srgbClr val="0033CC"/>
        </a:solidFill>
        <a:latin typeface="Times New Roman" pitchFamily="18" charset="0"/>
        <a:ea typeface="楷体_GB2312" pitchFamily="49" charset="-122"/>
        <a:cs typeface="+mn-cs"/>
      </a:defRPr>
    </a:lvl7pPr>
    <a:lvl8pPr marL="3200400" algn="l" defTabSz="914400" rtl="0" eaLnBrk="1" latinLnBrk="0" hangingPunct="1">
      <a:defRPr sz="2400" b="1" kern="1200">
        <a:solidFill>
          <a:srgbClr val="0033CC"/>
        </a:solidFill>
        <a:latin typeface="Times New Roman" pitchFamily="18" charset="0"/>
        <a:ea typeface="楷体_GB2312" pitchFamily="49" charset="-122"/>
        <a:cs typeface="+mn-cs"/>
      </a:defRPr>
    </a:lvl8pPr>
    <a:lvl9pPr marL="3657600" algn="l" defTabSz="914400" rtl="0" eaLnBrk="1" latinLnBrk="0" hangingPunct="1">
      <a:defRPr sz="2400" b="1" kern="1200">
        <a:solidFill>
          <a:srgbClr val="0033CC"/>
        </a:solidFill>
        <a:latin typeface="Times New Roman" pitchFamily="18" charset="0"/>
        <a:ea typeface="楷体_GB2312" pitchFamily="49"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6600"/>
    <a:srgbClr val="FF00FF"/>
    <a:srgbClr val="FF0000"/>
    <a:srgbClr val="CC3300"/>
    <a:srgbClr val="0033CC"/>
    <a:srgbClr val="FF9900"/>
    <a:srgbClr val="996633"/>
  </p:clrMru>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12C8C85-51F0-491E-9774-3900AFEF0FD7}" styleName="浅色样式 2 - 强调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17292A2E-F333-43FB-9621-5CBBE7FDCDCB}" styleName="浅色样式 2 - 强调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BDBED569-4797-4DF1-A0F4-6AAB3CD982D8}" styleName="浅色样式 3 - 强调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9" d="100"/>
          <a:sy n="79" d="100"/>
        </p:scale>
        <p:origin x="-570" y="-8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4" name="标题 13"/>
          <p:cNvSpPr>
            <a:spLocks noGrp="1"/>
          </p:cNvSpPr>
          <p:nvPr>
            <p:ph type="ctrTitle"/>
          </p:nvPr>
        </p:nvSpPr>
        <p:spPr>
          <a:xfrm>
            <a:off x="1432560" y="359898"/>
            <a:ext cx="7406640" cy="1472184"/>
          </a:xfrm>
        </p:spPr>
        <p:txBody>
          <a:bodyPr anchor="b"/>
          <a:lstStyle>
            <a:lvl1pPr algn="l">
              <a:defRPr/>
            </a:lvl1pPr>
            <a:extLst/>
          </a:lstStyle>
          <a:p>
            <a:r>
              <a:rPr kumimoji="0" lang="zh-CN" altLang="en-US" smtClean="0"/>
              <a:t>单击此处编辑母版标题样式</a:t>
            </a:r>
            <a:endParaRPr kumimoji="0" lang="en-US"/>
          </a:p>
        </p:txBody>
      </p:sp>
      <p:sp>
        <p:nvSpPr>
          <p:cNvPr id="22" name="副标题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zh-CN" altLang="en-US" smtClean="0"/>
              <a:t>单击此处编辑母版副标题样式</a:t>
            </a:r>
            <a:endParaRPr kumimoji="0" lang="en-US"/>
          </a:p>
        </p:txBody>
      </p:sp>
      <p:sp>
        <p:nvSpPr>
          <p:cNvPr id="7" name="日期占位符 6"/>
          <p:cNvSpPr>
            <a:spLocks noGrp="1"/>
          </p:cNvSpPr>
          <p:nvPr>
            <p:ph type="dt" sz="half" idx="10"/>
          </p:nvPr>
        </p:nvSpPr>
        <p:spPr/>
        <p:txBody>
          <a:bodyPr/>
          <a:lstStyle>
            <a:extLst/>
          </a:lstStyle>
          <a:p>
            <a:pPr>
              <a:defRPr/>
            </a:pPr>
            <a:endParaRPr lang="en-US" altLang="zh-CN"/>
          </a:p>
        </p:txBody>
      </p:sp>
      <p:sp>
        <p:nvSpPr>
          <p:cNvPr id="20" name="页脚占位符 19"/>
          <p:cNvSpPr>
            <a:spLocks noGrp="1"/>
          </p:cNvSpPr>
          <p:nvPr>
            <p:ph type="ftr" sz="quarter" idx="11"/>
          </p:nvPr>
        </p:nvSpPr>
        <p:spPr/>
        <p:txBody>
          <a:bodyPr/>
          <a:lstStyle>
            <a:extLst/>
          </a:lstStyle>
          <a:p>
            <a:pPr>
              <a:defRPr/>
            </a:pPr>
            <a:endParaRPr lang="en-US" altLang="zh-CN"/>
          </a:p>
        </p:txBody>
      </p:sp>
      <p:sp>
        <p:nvSpPr>
          <p:cNvPr id="10" name="灯片编号占位符 9"/>
          <p:cNvSpPr>
            <a:spLocks noGrp="1"/>
          </p:cNvSpPr>
          <p:nvPr>
            <p:ph type="sldNum" sz="quarter" idx="12"/>
          </p:nvPr>
        </p:nvSpPr>
        <p:spPr/>
        <p:txBody>
          <a:bodyPr/>
          <a:lstStyle>
            <a:extLst/>
          </a:lstStyle>
          <a:p>
            <a:pPr>
              <a:defRPr/>
            </a:pPr>
            <a:fld id="{9E4DF6B1-7CE9-4A44-834D-3A8F12B5EB24}" type="slidenum">
              <a:rPr lang="en-US" altLang="zh-CN" smtClean="0"/>
              <a:pPr>
                <a:defRPr/>
              </a:pPr>
              <a:t>‹#›</a:t>
            </a:fld>
            <a:endParaRPr lang="en-US" altLang="zh-CN"/>
          </a:p>
        </p:txBody>
      </p:sp>
      <p:sp>
        <p:nvSpPr>
          <p:cNvPr id="8" name="椭圆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椭圆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pPr>
              <a:defRPr/>
            </a:pPr>
            <a:endParaRPr lang="en-US" altLang="zh-CN"/>
          </a:p>
        </p:txBody>
      </p:sp>
      <p:sp>
        <p:nvSpPr>
          <p:cNvPr id="5" name="页脚占位符 4"/>
          <p:cNvSpPr>
            <a:spLocks noGrp="1"/>
          </p:cNvSpPr>
          <p:nvPr>
            <p:ph type="ftr" sz="quarter" idx="11"/>
          </p:nvPr>
        </p:nvSpPr>
        <p:spPr/>
        <p:txBody>
          <a:bodyPr/>
          <a:lstStyle>
            <a:extLst/>
          </a:lstStyle>
          <a:p>
            <a:pPr>
              <a:defRPr/>
            </a:pPr>
            <a:endParaRPr lang="en-US" altLang="zh-CN"/>
          </a:p>
        </p:txBody>
      </p:sp>
      <p:sp>
        <p:nvSpPr>
          <p:cNvPr id="6" name="灯片编号占位符 5"/>
          <p:cNvSpPr>
            <a:spLocks noGrp="1"/>
          </p:cNvSpPr>
          <p:nvPr>
            <p:ph type="sldNum" sz="quarter" idx="12"/>
          </p:nvPr>
        </p:nvSpPr>
        <p:spPr/>
        <p:txBody>
          <a:bodyPr/>
          <a:lstStyle>
            <a:extLst/>
          </a:lstStyle>
          <a:p>
            <a:pPr>
              <a:defRPr/>
            </a:pPr>
            <a:fld id="{1F6F393A-24CE-4DD1-A0E3-BE7F23D6B3ED}" type="slidenum">
              <a:rPr lang="en-US" altLang="zh-CN" smtClean="0"/>
              <a:pPr>
                <a:defRPr/>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274639"/>
            <a:ext cx="1828800" cy="5851525"/>
          </a:xfrm>
        </p:spPr>
        <p:txBody>
          <a:bodyPr vert="eaVert"/>
          <a:lstStyle>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1143000" y="274640"/>
            <a:ext cx="5562600" cy="5851525"/>
          </a:xfrm>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pPr>
              <a:defRPr/>
            </a:pPr>
            <a:endParaRPr lang="en-US" altLang="zh-CN"/>
          </a:p>
        </p:txBody>
      </p:sp>
      <p:sp>
        <p:nvSpPr>
          <p:cNvPr id="5" name="页脚占位符 4"/>
          <p:cNvSpPr>
            <a:spLocks noGrp="1"/>
          </p:cNvSpPr>
          <p:nvPr>
            <p:ph type="ftr" sz="quarter" idx="11"/>
          </p:nvPr>
        </p:nvSpPr>
        <p:spPr/>
        <p:txBody>
          <a:bodyPr/>
          <a:lstStyle>
            <a:extLst/>
          </a:lstStyle>
          <a:p>
            <a:pPr>
              <a:defRPr/>
            </a:pPr>
            <a:endParaRPr lang="en-US" altLang="zh-CN"/>
          </a:p>
        </p:txBody>
      </p:sp>
      <p:sp>
        <p:nvSpPr>
          <p:cNvPr id="6" name="灯片编号占位符 5"/>
          <p:cNvSpPr>
            <a:spLocks noGrp="1"/>
          </p:cNvSpPr>
          <p:nvPr>
            <p:ph type="sldNum" sz="quarter" idx="12"/>
          </p:nvPr>
        </p:nvSpPr>
        <p:spPr/>
        <p:txBody>
          <a:bodyPr/>
          <a:lstStyle>
            <a:extLst/>
          </a:lstStyle>
          <a:p>
            <a:pPr>
              <a:defRPr/>
            </a:pPr>
            <a:fld id="{5E164296-27A3-4B91-A2CF-BBDD3B4020FF}" type="slidenum">
              <a:rPr lang="en-US" altLang="zh-CN" smtClean="0"/>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extLst/>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pPr>
              <a:defRPr/>
            </a:pPr>
            <a:endParaRPr lang="en-US" altLang="zh-CN"/>
          </a:p>
        </p:txBody>
      </p:sp>
      <p:sp>
        <p:nvSpPr>
          <p:cNvPr id="5" name="页脚占位符 4"/>
          <p:cNvSpPr>
            <a:spLocks noGrp="1"/>
          </p:cNvSpPr>
          <p:nvPr>
            <p:ph type="ftr" sz="quarter" idx="11"/>
          </p:nvPr>
        </p:nvSpPr>
        <p:spPr/>
        <p:txBody>
          <a:bodyPr/>
          <a:lstStyle>
            <a:extLst/>
          </a:lstStyle>
          <a:p>
            <a:pPr>
              <a:defRPr/>
            </a:pPr>
            <a:endParaRPr lang="en-US" altLang="zh-CN"/>
          </a:p>
        </p:txBody>
      </p:sp>
      <p:sp>
        <p:nvSpPr>
          <p:cNvPr id="6" name="灯片编号占位符 5"/>
          <p:cNvSpPr>
            <a:spLocks noGrp="1"/>
          </p:cNvSpPr>
          <p:nvPr>
            <p:ph type="sldNum" sz="quarter" idx="12"/>
          </p:nvPr>
        </p:nvSpPr>
        <p:spPr/>
        <p:txBody>
          <a:bodyPr/>
          <a:lstStyle>
            <a:extLst/>
          </a:lstStyle>
          <a:p>
            <a:pPr>
              <a:defRPr/>
            </a:pPr>
            <a:fld id="{FFA842E7-FDD0-48DD-8019-18596FB3E31E}" type="slidenum">
              <a:rPr lang="en-US" altLang="zh-CN" smtClean="0"/>
              <a:pPr>
                <a:defRPr/>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7" name="矩形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标题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p:txBody>
          <a:bodyPr/>
          <a:lstStyle>
            <a:extLst/>
          </a:lstStyle>
          <a:p>
            <a:pPr>
              <a:defRPr/>
            </a:pPr>
            <a:endParaRPr lang="en-US" altLang="zh-CN"/>
          </a:p>
        </p:txBody>
      </p:sp>
      <p:sp>
        <p:nvSpPr>
          <p:cNvPr id="5" name="页脚占位符 4"/>
          <p:cNvSpPr>
            <a:spLocks noGrp="1"/>
          </p:cNvSpPr>
          <p:nvPr>
            <p:ph type="ftr" sz="quarter" idx="11"/>
          </p:nvPr>
        </p:nvSpPr>
        <p:spPr/>
        <p:txBody>
          <a:bodyPr/>
          <a:lstStyle>
            <a:extLst/>
          </a:lstStyle>
          <a:p>
            <a:pPr>
              <a:defRPr/>
            </a:pPr>
            <a:endParaRPr lang="en-US" altLang="zh-CN"/>
          </a:p>
        </p:txBody>
      </p:sp>
      <p:sp>
        <p:nvSpPr>
          <p:cNvPr id="6" name="灯片编号占位符 5"/>
          <p:cNvSpPr>
            <a:spLocks noGrp="1"/>
          </p:cNvSpPr>
          <p:nvPr>
            <p:ph type="sldNum" sz="quarter" idx="12"/>
          </p:nvPr>
        </p:nvSpPr>
        <p:spPr/>
        <p:txBody>
          <a:bodyPr/>
          <a:lstStyle>
            <a:extLst/>
          </a:lstStyle>
          <a:p>
            <a:pPr>
              <a:defRPr/>
            </a:pPr>
            <a:fld id="{CA5608DB-DAA2-4060-BC30-96FB70739226}" type="slidenum">
              <a:rPr lang="en-US" altLang="zh-CN" smtClean="0"/>
              <a:pPr>
                <a:defRPr/>
              </a:pPr>
              <a:t>‹#›</a:t>
            </a:fld>
            <a:endParaRPr lang="en-US" altLang="zh-CN"/>
          </a:p>
        </p:txBody>
      </p:sp>
      <p:sp>
        <p:nvSpPr>
          <p:cNvPr id="10" name="矩形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椭圆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椭圆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1435608" y="274320"/>
            <a:ext cx="7498080" cy="1143000"/>
          </a:xfrm>
        </p:spPr>
        <p:txBody>
          <a:bodyPr/>
          <a:lstStyle>
            <a:extLst/>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extLst/>
          </a:lstStyle>
          <a:p>
            <a:pPr>
              <a:defRPr/>
            </a:pPr>
            <a:endParaRPr lang="en-US" altLang="zh-CN"/>
          </a:p>
        </p:txBody>
      </p:sp>
      <p:sp>
        <p:nvSpPr>
          <p:cNvPr id="6" name="页脚占位符 5"/>
          <p:cNvSpPr>
            <a:spLocks noGrp="1"/>
          </p:cNvSpPr>
          <p:nvPr>
            <p:ph type="ftr" sz="quarter" idx="11"/>
          </p:nvPr>
        </p:nvSpPr>
        <p:spPr/>
        <p:txBody>
          <a:bodyPr/>
          <a:lstStyle>
            <a:extLst/>
          </a:lstStyle>
          <a:p>
            <a:pPr>
              <a:defRPr/>
            </a:pPr>
            <a:endParaRPr lang="en-US" altLang="zh-CN"/>
          </a:p>
        </p:txBody>
      </p:sp>
      <p:sp>
        <p:nvSpPr>
          <p:cNvPr id="7" name="灯片编号占位符 6"/>
          <p:cNvSpPr>
            <a:spLocks noGrp="1"/>
          </p:cNvSpPr>
          <p:nvPr>
            <p:ph type="sldNum" sz="quarter" idx="12"/>
          </p:nvPr>
        </p:nvSpPr>
        <p:spPr/>
        <p:txBody>
          <a:bodyPr/>
          <a:lstStyle>
            <a:extLst/>
          </a:lstStyle>
          <a:p>
            <a:pPr>
              <a:defRPr/>
            </a:pPr>
            <a:fld id="{2AF9021A-B107-4E21-96F6-4D5281CCF765}" type="slidenum">
              <a:rPr lang="en-US" altLang="zh-CN" smtClean="0"/>
              <a:pPr>
                <a:defRPr/>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smtClean="0"/>
              <a:t>单击此处编辑母版文本样式</a:t>
            </a:r>
          </a:p>
        </p:txBody>
      </p:sp>
      <p:sp>
        <p:nvSpPr>
          <p:cNvPr id="4" name="文本占位符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smtClean="0"/>
              <a:t>单击此处编辑母版文本样式</a:t>
            </a:r>
          </a:p>
        </p:txBody>
      </p:sp>
      <p:sp>
        <p:nvSpPr>
          <p:cNvPr id="5" name="内容占位符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6" name="内容占位符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extLst/>
          </a:lstStyle>
          <a:p>
            <a:pPr>
              <a:defRPr/>
            </a:pPr>
            <a:endParaRPr lang="en-US" altLang="zh-CN"/>
          </a:p>
        </p:txBody>
      </p:sp>
      <p:sp>
        <p:nvSpPr>
          <p:cNvPr id="8" name="页脚占位符 7"/>
          <p:cNvSpPr>
            <a:spLocks noGrp="1"/>
          </p:cNvSpPr>
          <p:nvPr>
            <p:ph type="ftr" sz="quarter" idx="11"/>
          </p:nvPr>
        </p:nvSpPr>
        <p:spPr/>
        <p:txBody>
          <a:bodyPr/>
          <a:lstStyle>
            <a:extLst/>
          </a:lstStyle>
          <a:p>
            <a:pPr>
              <a:defRPr/>
            </a:pPr>
            <a:endParaRPr lang="en-US" altLang="zh-CN"/>
          </a:p>
        </p:txBody>
      </p:sp>
      <p:sp>
        <p:nvSpPr>
          <p:cNvPr id="9" name="灯片编号占位符 8"/>
          <p:cNvSpPr>
            <a:spLocks noGrp="1"/>
          </p:cNvSpPr>
          <p:nvPr>
            <p:ph type="sldNum" sz="quarter" idx="12"/>
          </p:nvPr>
        </p:nvSpPr>
        <p:spPr/>
        <p:txBody>
          <a:bodyPr/>
          <a:lstStyle>
            <a:extLst/>
          </a:lstStyle>
          <a:p>
            <a:pPr>
              <a:defRPr/>
            </a:pPr>
            <a:fld id="{624775E3-76F1-4992-A63B-6BCB4293A2D0}" type="slidenum">
              <a:rPr lang="en-US" altLang="zh-CN" smtClean="0"/>
              <a:pPr>
                <a:defRPr/>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1435608" y="274320"/>
            <a:ext cx="7498080" cy="1143000"/>
          </a:xfrm>
        </p:spPr>
        <p:txBody>
          <a:bodyPr anchor="ctr"/>
          <a:lstStyle>
            <a:extLst/>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extLst/>
          </a:lstStyle>
          <a:p>
            <a:pPr>
              <a:defRPr/>
            </a:pPr>
            <a:endParaRPr lang="en-US" altLang="zh-CN"/>
          </a:p>
        </p:txBody>
      </p:sp>
      <p:sp>
        <p:nvSpPr>
          <p:cNvPr id="4" name="页脚占位符 3"/>
          <p:cNvSpPr>
            <a:spLocks noGrp="1"/>
          </p:cNvSpPr>
          <p:nvPr>
            <p:ph type="ftr" sz="quarter" idx="11"/>
          </p:nvPr>
        </p:nvSpPr>
        <p:spPr/>
        <p:txBody>
          <a:bodyPr/>
          <a:lstStyle>
            <a:extLst/>
          </a:lstStyle>
          <a:p>
            <a:pPr>
              <a:defRPr/>
            </a:pPr>
            <a:endParaRPr lang="en-US" altLang="zh-CN"/>
          </a:p>
        </p:txBody>
      </p:sp>
      <p:sp>
        <p:nvSpPr>
          <p:cNvPr id="5" name="灯片编号占位符 4"/>
          <p:cNvSpPr>
            <a:spLocks noGrp="1"/>
          </p:cNvSpPr>
          <p:nvPr>
            <p:ph type="sldNum" sz="quarter" idx="12"/>
          </p:nvPr>
        </p:nvSpPr>
        <p:spPr/>
        <p:txBody>
          <a:bodyPr/>
          <a:lstStyle>
            <a:extLst/>
          </a:lstStyle>
          <a:p>
            <a:pPr>
              <a:defRPr/>
            </a:pPr>
            <a:fld id="{BA9C72FA-E920-490C-969B-E8891057D5F3}" type="slidenum">
              <a:rPr lang="en-US" altLang="zh-CN" smtClean="0"/>
              <a:pPr>
                <a:defRPr/>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矩形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日期占位符 1"/>
          <p:cNvSpPr>
            <a:spLocks noGrp="1"/>
          </p:cNvSpPr>
          <p:nvPr>
            <p:ph type="dt" sz="half" idx="10"/>
          </p:nvPr>
        </p:nvSpPr>
        <p:spPr/>
        <p:txBody>
          <a:bodyPr/>
          <a:lstStyle>
            <a:extLst/>
          </a:lstStyle>
          <a:p>
            <a:pPr>
              <a:defRPr/>
            </a:pPr>
            <a:endParaRPr lang="en-US" altLang="zh-CN"/>
          </a:p>
        </p:txBody>
      </p:sp>
      <p:sp>
        <p:nvSpPr>
          <p:cNvPr id="3" name="页脚占位符 2"/>
          <p:cNvSpPr>
            <a:spLocks noGrp="1"/>
          </p:cNvSpPr>
          <p:nvPr>
            <p:ph type="ftr" sz="quarter" idx="11"/>
          </p:nvPr>
        </p:nvSpPr>
        <p:spPr/>
        <p:txBody>
          <a:bodyPr/>
          <a:lstStyle>
            <a:extLst/>
          </a:lstStyle>
          <a:p>
            <a:pPr>
              <a:defRPr/>
            </a:pPr>
            <a:endParaRPr lang="en-US" altLang="zh-CN"/>
          </a:p>
        </p:txBody>
      </p:sp>
      <p:sp>
        <p:nvSpPr>
          <p:cNvPr id="4" name="灯片编号占位符 3"/>
          <p:cNvSpPr>
            <a:spLocks noGrp="1"/>
          </p:cNvSpPr>
          <p:nvPr>
            <p:ph type="sldNum" sz="quarter" idx="12"/>
          </p:nvPr>
        </p:nvSpPr>
        <p:spPr/>
        <p:txBody>
          <a:bodyPr/>
          <a:lstStyle>
            <a:extLst/>
          </a:lstStyle>
          <a:p>
            <a:pPr>
              <a:defRPr/>
            </a:pPr>
            <a:fld id="{3B6F720B-2506-4640-9851-F9D10E007758}" type="slidenum">
              <a:rPr lang="en-US" altLang="zh-CN" smtClean="0"/>
              <a:pPr>
                <a:defRPr/>
              </a:pPr>
              <a:t>‹#›</a:t>
            </a:fld>
            <a:endParaRPr lang="en-US" altLang="zh-CN"/>
          </a:p>
        </p:txBody>
      </p:sp>
      <p:sp>
        <p:nvSpPr>
          <p:cNvPr id="6" name="矩形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zh-CN" altLang="en-US" smtClean="0"/>
              <a:t>单击此处编辑母版文本样式</a:t>
            </a:r>
          </a:p>
        </p:txBody>
      </p:sp>
      <p:sp>
        <p:nvSpPr>
          <p:cNvPr id="4" name="内容占位符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extLst/>
          </a:lstStyle>
          <a:p>
            <a:pPr>
              <a:defRPr/>
            </a:pPr>
            <a:endParaRPr lang="en-US" altLang="zh-CN"/>
          </a:p>
        </p:txBody>
      </p:sp>
      <p:sp>
        <p:nvSpPr>
          <p:cNvPr id="6" name="页脚占位符 5"/>
          <p:cNvSpPr>
            <a:spLocks noGrp="1"/>
          </p:cNvSpPr>
          <p:nvPr>
            <p:ph type="ftr" sz="quarter" idx="11"/>
          </p:nvPr>
        </p:nvSpPr>
        <p:spPr/>
        <p:txBody>
          <a:bodyPr/>
          <a:lstStyle>
            <a:extLst/>
          </a:lstStyle>
          <a:p>
            <a:pPr>
              <a:defRPr/>
            </a:pPr>
            <a:endParaRPr lang="en-US" altLang="zh-CN"/>
          </a:p>
        </p:txBody>
      </p:sp>
      <p:sp>
        <p:nvSpPr>
          <p:cNvPr id="7" name="灯片编号占位符 6"/>
          <p:cNvSpPr>
            <a:spLocks noGrp="1"/>
          </p:cNvSpPr>
          <p:nvPr>
            <p:ph type="sldNum" sz="quarter" idx="12"/>
          </p:nvPr>
        </p:nvSpPr>
        <p:spPr/>
        <p:txBody>
          <a:bodyPr/>
          <a:lstStyle>
            <a:extLst/>
          </a:lstStyle>
          <a:p>
            <a:pPr>
              <a:defRPr/>
            </a:pPr>
            <a:fld id="{89DC318E-7275-4854-8A5C-B0E2BC4CB938}" type="slidenum">
              <a:rPr lang="en-US" altLang="zh-CN" smtClean="0"/>
              <a:pPr>
                <a:defRPr/>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zh-CN" altLang="en-US" smtClean="0"/>
              <a:t>单击此处编辑母版标题样式</a:t>
            </a:r>
            <a:endParaRPr kumimoji="0" lang="en-US"/>
          </a:p>
        </p:txBody>
      </p:sp>
      <p:sp>
        <p:nvSpPr>
          <p:cNvPr id="5" name="日期占位符 4"/>
          <p:cNvSpPr>
            <a:spLocks noGrp="1"/>
          </p:cNvSpPr>
          <p:nvPr>
            <p:ph type="dt" sz="half" idx="10"/>
          </p:nvPr>
        </p:nvSpPr>
        <p:spPr/>
        <p:txBody>
          <a:bodyPr/>
          <a:lstStyle>
            <a:extLst/>
          </a:lstStyle>
          <a:p>
            <a:pPr>
              <a:defRPr/>
            </a:pPr>
            <a:endParaRPr lang="en-US" altLang="zh-CN"/>
          </a:p>
        </p:txBody>
      </p:sp>
      <p:sp>
        <p:nvSpPr>
          <p:cNvPr id="6" name="页脚占位符 5"/>
          <p:cNvSpPr>
            <a:spLocks noGrp="1"/>
          </p:cNvSpPr>
          <p:nvPr>
            <p:ph type="ftr" sz="quarter" idx="11"/>
          </p:nvPr>
        </p:nvSpPr>
        <p:spPr/>
        <p:txBody>
          <a:bodyPr/>
          <a:lstStyle>
            <a:extLst/>
          </a:lstStyle>
          <a:p>
            <a:pPr>
              <a:defRPr/>
            </a:pPr>
            <a:endParaRPr lang="en-US" altLang="zh-CN"/>
          </a:p>
        </p:txBody>
      </p:sp>
      <p:sp>
        <p:nvSpPr>
          <p:cNvPr id="7" name="灯片编号占位符 6"/>
          <p:cNvSpPr>
            <a:spLocks noGrp="1"/>
          </p:cNvSpPr>
          <p:nvPr>
            <p:ph type="sldNum" sz="quarter" idx="12"/>
          </p:nvPr>
        </p:nvSpPr>
        <p:spPr/>
        <p:txBody>
          <a:bodyPr/>
          <a:lstStyle>
            <a:extLst/>
          </a:lstStyle>
          <a:p>
            <a:pPr>
              <a:defRPr/>
            </a:pPr>
            <a:fld id="{1BF49EAD-8C52-460E-82E0-CA9C5252A460}" type="slidenum">
              <a:rPr lang="en-US" altLang="zh-CN" smtClean="0"/>
              <a:pPr>
                <a:defRPr/>
              </a:pPr>
              <a:t>‹#›</a:t>
            </a:fld>
            <a:endParaRPr lang="en-US" altLang="zh-CN"/>
          </a:p>
        </p:txBody>
      </p:sp>
      <p:sp>
        <p:nvSpPr>
          <p:cNvPr id="8" name="矩形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图片占位符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zh-CN" altLang="en-US" smtClean="0"/>
              <a:t>单击图标添加图片</a:t>
            </a:r>
            <a:endParaRPr kumimoji="0" lang="en-US" dirty="0"/>
          </a:p>
        </p:txBody>
      </p:sp>
      <p:sp>
        <p:nvSpPr>
          <p:cNvPr id="9" name="流程图: 过程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流程图: 过程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文本占位符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zh-CN" altLang="en-US" smtClean="0"/>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饼形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椭圆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同心圆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矩形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标题占位符 4"/>
          <p:cNvSpPr>
            <a:spLocks noGrp="1"/>
          </p:cNvSpPr>
          <p:nvPr>
            <p:ph type="title"/>
          </p:nvPr>
        </p:nvSpPr>
        <p:spPr>
          <a:xfrm>
            <a:off x="1435608" y="274638"/>
            <a:ext cx="7498080" cy="1143000"/>
          </a:xfrm>
          <a:prstGeom prst="rect">
            <a:avLst/>
          </a:prstGeom>
        </p:spPr>
        <p:txBody>
          <a:bodyPr anchor="ctr">
            <a:normAutofit/>
          </a:bodyPr>
          <a:lstStyle>
            <a:extLst/>
          </a:lstStyle>
          <a:p>
            <a:r>
              <a:rPr kumimoji="0" lang="zh-CN" altLang="en-US" smtClean="0"/>
              <a:t>单击此处编辑母版标题样式</a:t>
            </a:r>
            <a:endParaRPr kumimoji="0" lang="en-US"/>
          </a:p>
        </p:txBody>
      </p:sp>
      <p:sp>
        <p:nvSpPr>
          <p:cNvPr id="9" name="文本占位符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24" name="日期占位符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pPr>
              <a:defRPr/>
            </a:pPr>
            <a:endParaRPr lang="en-US" altLang="zh-CN"/>
          </a:p>
        </p:txBody>
      </p:sp>
      <p:sp>
        <p:nvSpPr>
          <p:cNvPr id="10" name="页脚占位符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pPr>
              <a:defRPr/>
            </a:pPr>
            <a:endParaRPr lang="en-US" altLang="zh-CN"/>
          </a:p>
        </p:txBody>
      </p:sp>
      <p:sp>
        <p:nvSpPr>
          <p:cNvPr id="22" name="灯片编号占位符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pPr>
              <a:defRPr/>
            </a:pPr>
            <a:fld id="{828A19B5-5F81-4260-90C7-DE1E85CA425F}" type="slidenum">
              <a:rPr lang="en-US" altLang="zh-CN" smtClean="0"/>
              <a:pPr>
                <a:defRPr/>
              </a:pPr>
              <a:t>‹#›</a:t>
            </a:fld>
            <a:endParaRPr lang="en-US" altLang="zh-CN"/>
          </a:p>
        </p:txBody>
      </p:sp>
      <p:sp>
        <p:nvSpPr>
          <p:cNvPr id="15" name="矩形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 Box 2"/>
          <p:cNvSpPr txBox="1">
            <a:spLocks noChangeArrowheads="1"/>
          </p:cNvSpPr>
          <p:nvPr/>
        </p:nvSpPr>
        <p:spPr bwMode="auto">
          <a:xfrm>
            <a:off x="2571736" y="214290"/>
            <a:ext cx="4824413" cy="701675"/>
          </a:xfrm>
          <a:prstGeom prst="rect">
            <a:avLst/>
          </a:prstGeom>
          <a:noFill/>
          <a:ln w="9525">
            <a:noFill/>
            <a:miter lim="800000"/>
            <a:headEnd/>
            <a:tailEnd/>
          </a:ln>
        </p:spPr>
        <p:txBody>
          <a:bodyPr>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spcBef>
                <a:spcPct val="50000"/>
              </a:spcBef>
            </a:pPr>
            <a:r>
              <a:rPr lang="zh-CN" altLang="en-US" sz="4000" spc="50" dirty="0">
                <a:ln w="11430"/>
                <a:solidFill>
                  <a:srgbClr val="FF0000"/>
                </a:solidFill>
                <a:effectLst>
                  <a:outerShdw blurRad="76200" dist="50800" dir="5400000" algn="tl" rotWithShape="0">
                    <a:srgbClr val="000000">
                      <a:alpha val="65000"/>
                    </a:srgbClr>
                  </a:outerShdw>
                </a:effectLst>
                <a:latin typeface="Consolas" pitchFamily="49" charset="0"/>
                <a:ea typeface="隶书" pitchFamily="49" charset="-122"/>
                <a:cs typeface="Consolas" pitchFamily="49" charset="0"/>
              </a:rPr>
              <a:t>第</a:t>
            </a:r>
            <a:r>
              <a:rPr lang="en-US" altLang="zh-CN" sz="4000" spc="50" dirty="0">
                <a:ln w="11430"/>
                <a:solidFill>
                  <a:srgbClr val="FF0000"/>
                </a:solidFill>
                <a:effectLst>
                  <a:outerShdw blurRad="76200" dist="50800" dir="5400000" algn="tl" rotWithShape="0">
                    <a:srgbClr val="000000">
                      <a:alpha val="65000"/>
                    </a:srgbClr>
                  </a:outerShdw>
                </a:effectLst>
                <a:latin typeface="Consolas" pitchFamily="49" charset="0"/>
                <a:ea typeface="隶书" pitchFamily="49" charset="-122"/>
                <a:cs typeface="Consolas" pitchFamily="49" charset="0"/>
              </a:rPr>
              <a:t>6</a:t>
            </a:r>
            <a:r>
              <a:rPr lang="zh-CN" altLang="en-US" sz="4000" spc="50" dirty="0">
                <a:ln w="11430"/>
                <a:solidFill>
                  <a:srgbClr val="FF0000"/>
                </a:solidFill>
                <a:effectLst>
                  <a:outerShdw blurRad="76200" dist="50800" dir="5400000" algn="tl" rotWithShape="0">
                    <a:srgbClr val="000000">
                      <a:alpha val="65000"/>
                    </a:srgbClr>
                  </a:outerShdw>
                </a:effectLst>
                <a:latin typeface="Consolas" pitchFamily="49" charset="0"/>
                <a:ea typeface="隶书" pitchFamily="49" charset="-122"/>
                <a:cs typeface="Consolas" pitchFamily="49" charset="0"/>
              </a:rPr>
              <a:t>章树和二叉树</a:t>
            </a:r>
          </a:p>
        </p:txBody>
      </p:sp>
      <p:sp>
        <p:nvSpPr>
          <p:cNvPr id="18435" name="Text Box 8"/>
          <p:cNvSpPr txBox="1">
            <a:spLocks noChangeArrowheads="1"/>
          </p:cNvSpPr>
          <p:nvPr/>
        </p:nvSpPr>
        <p:spPr bwMode="auto">
          <a:xfrm>
            <a:off x="2214546" y="1142984"/>
            <a:ext cx="5857916" cy="5476848"/>
          </a:xfrm>
          <a:prstGeom prst="rect">
            <a:avLst/>
          </a:prstGeom>
          <a:ln>
            <a:headEnd/>
            <a:tailEnd/>
          </a:ln>
          <a:effectLst>
            <a:glow rad="101600">
              <a:schemeClr val="accent3">
                <a:satMod val="175000"/>
                <a:alpha val="40000"/>
              </a:schemeClr>
            </a:glow>
            <a:outerShdw blurRad="63500" dist="25400" dir="5400000" rotWithShape="0">
              <a:srgbClr val="000000">
                <a:alpha val="43137"/>
              </a:srgbClr>
            </a:outerShdw>
          </a:effectLst>
        </p:spPr>
        <p:style>
          <a:lnRef idx="1">
            <a:schemeClr val="accent1"/>
          </a:lnRef>
          <a:fillRef idx="2">
            <a:schemeClr val="accent1"/>
          </a:fillRef>
          <a:effectRef idx="1">
            <a:schemeClr val="accent1"/>
          </a:effectRef>
          <a:fontRef idx="minor">
            <a:schemeClr val="dk1"/>
          </a:fontRef>
        </p:style>
        <p:txBody>
          <a:bodyPr wrap="square" tIns="144000" bIns="144000">
            <a:spAutoFit/>
          </a:bodyPr>
          <a:lstStyle/>
          <a:p>
            <a:pPr lvl="1">
              <a:lnSpc>
                <a:spcPts val="3000"/>
              </a:lnSpc>
              <a:spcBef>
                <a:spcPct val="50000"/>
              </a:spcBef>
            </a:pPr>
            <a:r>
              <a:rPr lang="en-US" altLang="zh-CN" sz="2800" dirty="0">
                <a:ln w="17780" cmpd="sng">
                  <a:solidFill>
                    <a:schemeClr val="accent1">
                      <a:tint val="3000"/>
                    </a:schemeClr>
                  </a:solidFill>
                  <a:prstDash val="solid"/>
                  <a:miter lim="800000"/>
                </a:ln>
                <a:solidFill>
                  <a:schemeClr val="bg1">
                    <a:lumMod val="50000"/>
                  </a:schemeClr>
                </a:solidFill>
                <a:effectLst>
                  <a:outerShdw blurRad="55000" dist="50800" dir="5400000" algn="tl">
                    <a:srgbClr val="000000">
                      <a:alpha val="33000"/>
                    </a:srgbClr>
                  </a:outerShdw>
                </a:effectLst>
                <a:latin typeface="Consolas" pitchFamily="49" charset="0"/>
                <a:ea typeface="黑体" pitchFamily="49" charset="-122"/>
                <a:cs typeface="Consolas" pitchFamily="49" charset="0"/>
              </a:rPr>
              <a:t>6.1  </a:t>
            </a:r>
            <a:r>
              <a:rPr lang="zh-CN" altLang="en-US" sz="2800" dirty="0" smtClean="0">
                <a:ln w="17780" cmpd="sng">
                  <a:solidFill>
                    <a:schemeClr val="accent1">
                      <a:tint val="3000"/>
                    </a:schemeClr>
                  </a:solidFill>
                  <a:prstDash val="solid"/>
                  <a:miter lim="800000"/>
                </a:ln>
                <a:solidFill>
                  <a:schemeClr val="bg1">
                    <a:lumMod val="50000"/>
                  </a:schemeClr>
                </a:solidFill>
                <a:effectLst>
                  <a:outerShdw blurRad="55000" dist="50800" dir="5400000" algn="tl">
                    <a:srgbClr val="000000">
                      <a:alpha val="33000"/>
                    </a:srgbClr>
                  </a:outerShdw>
                </a:effectLst>
                <a:latin typeface="Consolas" pitchFamily="49" charset="0"/>
                <a:ea typeface="黑体" pitchFamily="49" charset="-122"/>
                <a:cs typeface="Consolas" pitchFamily="49" charset="0"/>
              </a:rPr>
              <a:t>树</a:t>
            </a:r>
            <a:endParaRPr lang="en-US" altLang="zh-CN" sz="2800" dirty="0" smtClean="0">
              <a:ln w="17780" cmpd="sng">
                <a:solidFill>
                  <a:schemeClr val="accent1">
                    <a:tint val="3000"/>
                  </a:schemeClr>
                </a:solidFill>
                <a:prstDash val="solid"/>
                <a:miter lim="800000"/>
              </a:ln>
              <a:solidFill>
                <a:schemeClr val="bg1">
                  <a:lumMod val="50000"/>
                </a:schemeClr>
              </a:solidFill>
              <a:effectLst>
                <a:outerShdw blurRad="55000" dist="50800" dir="5400000" algn="tl">
                  <a:srgbClr val="000000">
                    <a:alpha val="33000"/>
                  </a:srgbClr>
                </a:outerShdw>
              </a:effectLst>
              <a:latin typeface="Consolas" pitchFamily="49" charset="0"/>
              <a:ea typeface="黑体" pitchFamily="49" charset="-122"/>
              <a:cs typeface="Consolas" pitchFamily="49" charset="0"/>
            </a:endParaRPr>
          </a:p>
          <a:p>
            <a:pPr lvl="1">
              <a:lnSpc>
                <a:spcPts val="3000"/>
              </a:lnSpc>
              <a:spcBef>
                <a:spcPct val="50000"/>
              </a:spcBef>
            </a:pPr>
            <a:r>
              <a:rPr lang="en-US" altLang="zh-CN" sz="2800" dirty="0" smtClean="0">
                <a:ln w="17780" cmpd="sng">
                  <a:solidFill>
                    <a:schemeClr val="accent1">
                      <a:tint val="3000"/>
                    </a:schemeClr>
                  </a:solidFill>
                  <a:prstDash val="solid"/>
                  <a:miter lim="800000"/>
                </a:ln>
                <a:solidFill>
                  <a:schemeClr val="bg1">
                    <a:lumMod val="50000"/>
                  </a:schemeClr>
                </a:solidFill>
                <a:effectLst>
                  <a:outerShdw blurRad="55000" dist="50800" dir="5400000" algn="tl">
                    <a:srgbClr val="000000">
                      <a:alpha val="33000"/>
                    </a:srgbClr>
                  </a:outerShdw>
                </a:effectLst>
                <a:latin typeface="Consolas" pitchFamily="49" charset="0"/>
                <a:ea typeface="黑体" pitchFamily="49" charset="-122"/>
                <a:cs typeface="Consolas" pitchFamily="49" charset="0"/>
              </a:rPr>
              <a:t>6.2  </a:t>
            </a:r>
            <a:r>
              <a:rPr lang="zh-CN" altLang="en-US" sz="2800" dirty="0" smtClean="0">
                <a:ln w="17780" cmpd="sng">
                  <a:solidFill>
                    <a:schemeClr val="accent1">
                      <a:tint val="3000"/>
                    </a:schemeClr>
                  </a:solidFill>
                  <a:prstDash val="solid"/>
                  <a:miter lim="800000"/>
                </a:ln>
                <a:solidFill>
                  <a:schemeClr val="bg1">
                    <a:lumMod val="50000"/>
                  </a:schemeClr>
                </a:solidFill>
                <a:effectLst>
                  <a:outerShdw blurRad="55000" dist="50800" dir="5400000" algn="tl">
                    <a:srgbClr val="000000">
                      <a:alpha val="33000"/>
                    </a:srgbClr>
                  </a:outerShdw>
                </a:effectLst>
                <a:latin typeface="Consolas" pitchFamily="49" charset="0"/>
                <a:ea typeface="黑体" pitchFamily="49" charset="-122"/>
                <a:cs typeface="Consolas" pitchFamily="49" charset="0"/>
              </a:rPr>
              <a:t>二 叉 树</a:t>
            </a:r>
            <a:endParaRPr lang="en-US" altLang="zh-CN" sz="2800" dirty="0" smtClean="0">
              <a:ln w="17780" cmpd="sng">
                <a:solidFill>
                  <a:schemeClr val="accent1">
                    <a:tint val="3000"/>
                  </a:schemeClr>
                </a:solidFill>
                <a:prstDash val="solid"/>
                <a:miter lim="800000"/>
              </a:ln>
              <a:solidFill>
                <a:schemeClr val="bg1">
                  <a:lumMod val="50000"/>
                </a:schemeClr>
              </a:solidFill>
              <a:effectLst>
                <a:outerShdw blurRad="55000" dist="50800" dir="5400000" algn="tl">
                  <a:srgbClr val="000000">
                    <a:alpha val="33000"/>
                  </a:srgbClr>
                </a:outerShdw>
              </a:effectLst>
              <a:latin typeface="Consolas" pitchFamily="49" charset="0"/>
              <a:ea typeface="黑体" pitchFamily="49" charset="-122"/>
              <a:cs typeface="Consolas" pitchFamily="49" charset="0"/>
            </a:endParaRPr>
          </a:p>
          <a:p>
            <a:pPr lvl="1">
              <a:lnSpc>
                <a:spcPts val="3000"/>
              </a:lnSpc>
              <a:spcBef>
                <a:spcPct val="50000"/>
              </a:spcBef>
            </a:pPr>
            <a:r>
              <a:rPr lang="en-US" altLang="zh-CN" sz="2800" dirty="0" smtClean="0">
                <a:ln w="17780" cmpd="sng">
                  <a:solidFill>
                    <a:schemeClr val="accent1">
                      <a:tint val="3000"/>
                    </a:schemeClr>
                  </a:solidFill>
                  <a:prstDash val="solid"/>
                  <a:miter lim="800000"/>
                </a:ln>
                <a:solidFill>
                  <a:schemeClr val="bg1">
                    <a:lumMod val="50000"/>
                  </a:schemeClr>
                </a:solidFill>
                <a:effectLst>
                  <a:outerShdw blurRad="55000" dist="50800" dir="5400000" algn="tl">
                    <a:srgbClr val="000000">
                      <a:alpha val="33000"/>
                    </a:srgbClr>
                  </a:outerShdw>
                </a:effectLst>
                <a:latin typeface="Consolas" pitchFamily="49" charset="0"/>
                <a:ea typeface="黑体" pitchFamily="49" charset="-122"/>
                <a:cs typeface="Consolas" pitchFamily="49" charset="0"/>
              </a:rPr>
              <a:t>6.3  </a:t>
            </a:r>
            <a:r>
              <a:rPr lang="zh-CN" altLang="en-US" sz="2800" dirty="0" smtClean="0">
                <a:ln w="17780" cmpd="sng">
                  <a:solidFill>
                    <a:schemeClr val="accent1">
                      <a:tint val="3000"/>
                    </a:schemeClr>
                  </a:solidFill>
                  <a:prstDash val="solid"/>
                  <a:miter lim="800000"/>
                </a:ln>
                <a:solidFill>
                  <a:schemeClr val="bg1">
                    <a:lumMod val="50000"/>
                  </a:schemeClr>
                </a:solidFill>
                <a:effectLst>
                  <a:outerShdw blurRad="55000" dist="50800" dir="5400000" algn="tl">
                    <a:srgbClr val="000000">
                      <a:alpha val="33000"/>
                    </a:srgbClr>
                  </a:outerShdw>
                </a:effectLst>
                <a:latin typeface="Consolas" pitchFamily="49" charset="0"/>
                <a:ea typeface="黑体" pitchFamily="49" charset="-122"/>
                <a:cs typeface="Consolas" pitchFamily="49" charset="0"/>
              </a:rPr>
              <a:t>递归算法设计方法</a:t>
            </a:r>
            <a:endParaRPr lang="en-US" altLang="zh-CN" sz="2800" dirty="0" smtClean="0">
              <a:ln w="17780" cmpd="sng">
                <a:solidFill>
                  <a:schemeClr val="accent1">
                    <a:tint val="3000"/>
                  </a:schemeClr>
                </a:solidFill>
                <a:prstDash val="solid"/>
                <a:miter lim="800000"/>
              </a:ln>
              <a:solidFill>
                <a:schemeClr val="bg1">
                  <a:lumMod val="50000"/>
                </a:schemeClr>
              </a:solidFill>
              <a:effectLst>
                <a:outerShdw blurRad="55000" dist="50800" dir="5400000" algn="tl">
                  <a:srgbClr val="000000">
                    <a:alpha val="33000"/>
                  </a:srgbClr>
                </a:outerShdw>
              </a:effectLst>
              <a:latin typeface="Consolas" pitchFamily="49" charset="0"/>
              <a:ea typeface="黑体" pitchFamily="49" charset="-122"/>
              <a:cs typeface="Consolas" pitchFamily="49" charset="0"/>
            </a:endParaRPr>
          </a:p>
          <a:p>
            <a:pPr lvl="1">
              <a:lnSpc>
                <a:spcPts val="3000"/>
              </a:lnSpc>
              <a:spcBef>
                <a:spcPct val="50000"/>
              </a:spcBef>
            </a:pPr>
            <a:r>
              <a:rPr lang="en-US" altLang="zh-CN" sz="2800" dirty="0" smtClean="0">
                <a:ln w="17780" cmpd="sng">
                  <a:solidFill>
                    <a:schemeClr val="accent1">
                      <a:tint val="3000"/>
                    </a:schemeClr>
                  </a:solidFill>
                  <a:prstDash val="solid"/>
                  <a:miter lim="800000"/>
                </a:ln>
                <a:solidFill>
                  <a:schemeClr val="bg1">
                    <a:lumMod val="50000"/>
                  </a:schemeClr>
                </a:solidFill>
                <a:effectLst>
                  <a:outerShdw blurRad="55000" dist="50800" dir="5400000" algn="tl">
                    <a:srgbClr val="000000">
                      <a:alpha val="33000"/>
                    </a:srgbClr>
                  </a:outerShdw>
                </a:effectLst>
                <a:latin typeface="Consolas" pitchFamily="49" charset="0"/>
                <a:ea typeface="黑体" pitchFamily="49" charset="-122"/>
                <a:cs typeface="Consolas" pitchFamily="49" charset="0"/>
              </a:rPr>
              <a:t>6.4  </a:t>
            </a:r>
            <a:r>
              <a:rPr lang="zh-CN" altLang="en-US" sz="2800" dirty="0" smtClean="0">
                <a:ln w="17780" cmpd="sng">
                  <a:solidFill>
                    <a:schemeClr val="accent1">
                      <a:tint val="3000"/>
                    </a:schemeClr>
                  </a:solidFill>
                  <a:prstDash val="solid"/>
                  <a:miter lim="800000"/>
                </a:ln>
                <a:solidFill>
                  <a:schemeClr val="bg1">
                    <a:lumMod val="50000"/>
                  </a:schemeClr>
                </a:solidFill>
                <a:effectLst>
                  <a:outerShdw blurRad="55000" dist="50800" dir="5400000" algn="tl">
                    <a:srgbClr val="000000">
                      <a:alpha val="33000"/>
                    </a:srgbClr>
                  </a:outerShdw>
                </a:effectLst>
                <a:latin typeface="Consolas" pitchFamily="49" charset="0"/>
                <a:ea typeface="黑体" pitchFamily="49" charset="-122"/>
                <a:cs typeface="Consolas" pitchFamily="49" charset="0"/>
              </a:rPr>
              <a:t>二叉树的基本运算算法</a:t>
            </a:r>
            <a:endParaRPr lang="en-US" altLang="zh-CN" sz="2800" dirty="0" smtClean="0">
              <a:ln w="17780" cmpd="sng">
                <a:solidFill>
                  <a:schemeClr val="accent1">
                    <a:tint val="3000"/>
                  </a:schemeClr>
                </a:solidFill>
                <a:prstDash val="solid"/>
                <a:miter lim="800000"/>
              </a:ln>
              <a:solidFill>
                <a:schemeClr val="bg1">
                  <a:lumMod val="50000"/>
                </a:schemeClr>
              </a:solidFill>
              <a:effectLst>
                <a:outerShdw blurRad="55000" dist="50800" dir="5400000" algn="tl">
                  <a:srgbClr val="000000">
                    <a:alpha val="33000"/>
                  </a:srgbClr>
                </a:outerShdw>
              </a:effectLst>
              <a:latin typeface="Consolas" pitchFamily="49" charset="0"/>
              <a:ea typeface="黑体" pitchFamily="49" charset="-122"/>
              <a:cs typeface="Consolas" pitchFamily="49" charset="0"/>
            </a:endParaRPr>
          </a:p>
          <a:p>
            <a:pPr lvl="1">
              <a:lnSpc>
                <a:spcPts val="3000"/>
              </a:lnSpc>
              <a:spcBef>
                <a:spcPct val="50000"/>
              </a:spcBef>
            </a:pPr>
            <a:r>
              <a:rPr lang="en-US" altLang="zh-CN" sz="2800" dirty="0" smtClean="0">
                <a:ln w="17780" cmpd="sng">
                  <a:solidFill>
                    <a:schemeClr val="accent1">
                      <a:tint val="3000"/>
                    </a:schemeClr>
                  </a:solidFill>
                  <a:prstDash val="solid"/>
                  <a:miter lim="800000"/>
                </a:ln>
                <a:solidFill>
                  <a:schemeClr val="bg1">
                    <a:lumMod val="50000"/>
                  </a:schemeClr>
                </a:solidFill>
                <a:effectLst>
                  <a:outerShdw blurRad="55000" dist="50800" dir="5400000" algn="tl">
                    <a:srgbClr val="000000">
                      <a:alpha val="33000"/>
                    </a:srgbClr>
                  </a:outerShdw>
                </a:effectLst>
                <a:latin typeface="Consolas" pitchFamily="49" charset="0"/>
                <a:ea typeface="黑体" pitchFamily="49" charset="-122"/>
                <a:cs typeface="Consolas" pitchFamily="49" charset="0"/>
              </a:rPr>
              <a:t>6.5  </a:t>
            </a:r>
            <a:r>
              <a:rPr lang="zh-CN" altLang="en-US" sz="2800" dirty="0" smtClean="0">
                <a:ln w="17780" cmpd="sng">
                  <a:solidFill>
                    <a:schemeClr val="accent1">
                      <a:tint val="3000"/>
                    </a:schemeClr>
                  </a:solidFill>
                  <a:prstDash val="solid"/>
                  <a:miter lim="800000"/>
                </a:ln>
                <a:solidFill>
                  <a:schemeClr val="bg1">
                    <a:lumMod val="50000"/>
                  </a:schemeClr>
                </a:solidFill>
                <a:effectLst>
                  <a:outerShdw blurRad="55000" dist="50800" dir="5400000" algn="tl">
                    <a:srgbClr val="000000">
                      <a:alpha val="33000"/>
                    </a:srgbClr>
                  </a:outerShdw>
                </a:effectLst>
                <a:latin typeface="Consolas" pitchFamily="49" charset="0"/>
                <a:ea typeface="黑体" pitchFamily="49" charset="-122"/>
                <a:cs typeface="Consolas" pitchFamily="49" charset="0"/>
              </a:rPr>
              <a:t>二叉树的遍历</a:t>
            </a:r>
            <a:endParaRPr lang="en-US" altLang="zh-CN" sz="2800" dirty="0" smtClean="0">
              <a:ln w="17780" cmpd="sng">
                <a:solidFill>
                  <a:schemeClr val="accent1">
                    <a:tint val="3000"/>
                  </a:schemeClr>
                </a:solidFill>
                <a:prstDash val="solid"/>
                <a:miter lim="800000"/>
              </a:ln>
              <a:solidFill>
                <a:schemeClr val="bg1">
                  <a:lumMod val="50000"/>
                </a:schemeClr>
              </a:solidFill>
              <a:effectLst>
                <a:outerShdw blurRad="55000" dist="50800" dir="5400000" algn="tl">
                  <a:srgbClr val="000000">
                    <a:alpha val="33000"/>
                  </a:srgbClr>
                </a:outerShdw>
              </a:effectLst>
              <a:latin typeface="Consolas" pitchFamily="49" charset="0"/>
              <a:ea typeface="黑体" pitchFamily="49" charset="-122"/>
              <a:cs typeface="Consolas" pitchFamily="49" charset="0"/>
            </a:endParaRPr>
          </a:p>
          <a:p>
            <a:pPr lvl="1">
              <a:lnSpc>
                <a:spcPts val="3000"/>
              </a:lnSpc>
              <a:spcBef>
                <a:spcPct val="50000"/>
              </a:spcBef>
            </a:pPr>
            <a:r>
              <a:rPr lang="en-US" altLang="zh-CN" sz="2800" dirty="0" smtClean="0">
                <a:ln w="17780" cmpd="sng">
                  <a:solidFill>
                    <a:schemeClr val="accent1">
                      <a:tint val="3000"/>
                    </a:schemeClr>
                  </a:solidFill>
                  <a:prstDash val="solid"/>
                  <a:miter lim="800000"/>
                </a:ln>
                <a:solidFill>
                  <a:srgbClr val="FF0000"/>
                </a:solidFill>
                <a:effectLst>
                  <a:outerShdw blurRad="55000" dist="50800" dir="5400000" algn="tl">
                    <a:srgbClr val="000000">
                      <a:alpha val="33000"/>
                    </a:srgbClr>
                  </a:outerShdw>
                </a:effectLst>
                <a:latin typeface="Consolas" pitchFamily="49" charset="0"/>
                <a:ea typeface="黑体" pitchFamily="49" charset="-122"/>
                <a:cs typeface="Consolas" pitchFamily="49" charset="0"/>
              </a:rPr>
              <a:t>6.6  </a:t>
            </a:r>
            <a:r>
              <a:rPr lang="zh-CN" altLang="en-US" sz="2800" dirty="0" smtClean="0">
                <a:ln w="17780" cmpd="sng">
                  <a:solidFill>
                    <a:schemeClr val="accent1">
                      <a:tint val="3000"/>
                    </a:schemeClr>
                  </a:solidFill>
                  <a:prstDash val="solid"/>
                  <a:miter lim="800000"/>
                </a:ln>
                <a:solidFill>
                  <a:srgbClr val="FF0000"/>
                </a:solidFill>
                <a:effectLst>
                  <a:outerShdw blurRad="55000" dist="50800" dir="5400000" algn="tl">
                    <a:srgbClr val="000000">
                      <a:alpha val="33000"/>
                    </a:srgbClr>
                  </a:outerShdw>
                </a:effectLst>
                <a:latin typeface="Consolas" pitchFamily="49" charset="0"/>
                <a:ea typeface="黑体" pitchFamily="49" charset="-122"/>
                <a:cs typeface="Consolas" pitchFamily="49" charset="0"/>
              </a:rPr>
              <a:t>二叉树的构造</a:t>
            </a:r>
          </a:p>
          <a:p>
            <a:pPr lvl="1">
              <a:lnSpc>
                <a:spcPts val="3000"/>
              </a:lnSpc>
              <a:spcBef>
                <a:spcPct val="50000"/>
              </a:spcBef>
            </a:pPr>
            <a:r>
              <a:rPr lang="en-US" altLang="zh-CN" sz="2800" dirty="0" smtClean="0">
                <a:ln w="17780" cmpd="sng">
                  <a:solidFill>
                    <a:schemeClr val="accent1">
                      <a:tint val="3000"/>
                    </a:schemeClr>
                  </a:solidFill>
                  <a:prstDash val="solid"/>
                  <a:miter lim="800000"/>
                </a:ln>
                <a:solidFill>
                  <a:srgbClr val="FF0000"/>
                </a:solidFill>
                <a:effectLst>
                  <a:outerShdw blurRad="55000" dist="50800" dir="5400000" algn="tl">
                    <a:srgbClr val="000000">
                      <a:alpha val="33000"/>
                    </a:srgbClr>
                  </a:outerShdw>
                </a:effectLst>
                <a:latin typeface="Consolas" pitchFamily="49" charset="0"/>
                <a:ea typeface="黑体" pitchFamily="49" charset="-122"/>
                <a:cs typeface="Consolas" pitchFamily="49" charset="0"/>
              </a:rPr>
              <a:t>6.7  </a:t>
            </a:r>
            <a:r>
              <a:rPr lang="zh-CN" altLang="en-US" sz="2800" dirty="0" smtClean="0">
                <a:ln w="17780" cmpd="sng">
                  <a:solidFill>
                    <a:schemeClr val="accent1">
                      <a:tint val="3000"/>
                    </a:schemeClr>
                  </a:solidFill>
                  <a:prstDash val="solid"/>
                  <a:miter lim="800000"/>
                </a:ln>
                <a:solidFill>
                  <a:srgbClr val="FF0000"/>
                </a:solidFill>
                <a:effectLst>
                  <a:outerShdw blurRad="55000" dist="50800" dir="5400000" algn="tl">
                    <a:srgbClr val="000000">
                      <a:alpha val="33000"/>
                    </a:srgbClr>
                  </a:outerShdw>
                </a:effectLst>
                <a:latin typeface="Consolas" pitchFamily="49" charset="0"/>
                <a:ea typeface="黑体" pitchFamily="49" charset="-122"/>
                <a:cs typeface="Consolas" pitchFamily="49" charset="0"/>
              </a:rPr>
              <a:t>二叉树与树之间的转换</a:t>
            </a:r>
            <a:endParaRPr lang="en-US" altLang="zh-CN" sz="2800" dirty="0" smtClean="0">
              <a:ln w="17780" cmpd="sng">
                <a:solidFill>
                  <a:schemeClr val="accent1">
                    <a:tint val="3000"/>
                  </a:schemeClr>
                </a:solidFill>
                <a:prstDash val="solid"/>
                <a:miter lim="800000"/>
              </a:ln>
              <a:solidFill>
                <a:srgbClr val="FF0000"/>
              </a:solidFill>
              <a:effectLst>
                <a:outerShdw blurRad="55000" dist="50800" dir="5400000" algn="tl">
                  <a:srgbClr val="000000">
                    <a:alpha val="33000"/>
                  </a:srgbClr>
                </a:outerShdw>
              </a:effectLst>
              <a:latin typeface="Consolas" pitchFamily="49" charset="0"/>
              <a:ea typeface="黑体" pitchFamily="49" charset="-122"/>
              <a:cs typeface="Consolas" pitchFamily="49" charset="0"/>
            </a:endParaRPr>
          </a:p>
          <a:p>
            <a:pPr lvl="1">
              <a:lnSpc>
                <a:spcPts val="3000"/>
              </a:lnSpc>
              <a:spcBef>
                <a:spcPct val="50000"/>
              </a:spcBef>
            </a:pPr>
            <a:r>
              <a:rPr lang="en-US" altLang="zh-CN" sz="2800" dirty="0" smtClean="0">
                <a:ln w="17780" cmpd="sng">
                  <a:solidFill>
                    <a:schemeClr val="accent1">
                      <a:tint val="3000"/>
                    </a:schemeClr>
                  </a:solidFill>
                  <a:prstDash val="solid"/>
                  <a:miter lim="800000"/>
                </a:ln>
                <a:solidFill>
                  <a:srgbClr val="FF0000"/>
                </a:solidFill>
                <a:effectLst>
                  <a:outerShdw blurRad="55000" dist="50800" dir="5400000" algn="tl">
                    <a:srgbClr val="000000">
                      <a:alpha val="33000"/>
                    </a:srgbClr>
                  </a:outerShdw>
                </a:effectLst>
                <a:latin typeface="Consolas" pitchFamily="49" charset="0"/>
                <a:ea typeface="黑体" pitchFamily="49" charset="-122"/>
                <a:cs typeface="Consolas" pitchFamily="49" charset="0"/>
              </a:rPr>
              <a:t>6.8  </a:t>
            </a:r>
            <a:r>
              <a:rPr lang="zh-CN" altLang="en-US" sz="2800" dirty="0" smtClean="0">
                <a:ln w="17780" cmpd="sng">
                  <a:solidFill>
                    <a:schemeClr val="accent1">
                      <a:tint val="3000"/>
                    </a:schemeClr>
                  </a:solidFill>
                  <a:prstDash val="solid"/>
                  <a:miter lim="800000"/>
                </a:ln>
                <a:solidFill>
                  <a:srgbClr val="FF0000"/>
                </a:solidFill>
                <a:effectLst>
                  <a:outerShdw blurRad="55000" dist="50800" dir="5400000" algn="tl">
                    <a:srgbClr val="000000">
                      <a:alpha val="33000"/>
                    </a:srgbClr>
                  </a:outerShdw>
                </a:effectLst>
                <a:latin typeface="Consolas" pitchFamily="49" charset="0"/>
                <a:ea typeface="黑体" pitchFamily="49" charset="-122"/>
                <a:cs typeface="Consolas" pitchFamily="49" charset="0"/>
              </a:rPr>
              <a:t>线索二叉树</a:t>
            </a:r>
            <a:endParaRPr lang="en-US" altLang="zh-CN" sz="2800" dirty="0" smtClean="0">
              <a:ln w="17780" cmpd="sng">
                <a:solidFill>
                  <a:schemeClr val="accent1">
                    <a:tint val="3000"/>
                  </a:schemeClr>
                </a:solidFill>
                <a:prstDash val="solid"/>
                <a:miter lim="800000"/>
              </a:ln>
              <a:solidFill>
                <a:srgbClr val="FF0000"/>
              </a:solidFill>
              <a:effectLst>
                <a:outerShdw blurRad="55000" dist="50800" dir="5400000" algn="tl">
                  <a:srgbClr val="000000">
                    <a:alpha val="33000"/>
                  </a:srgbClr>
                </a:outerShdw>
              </a:effectLst>
              <a:latin typeface="Consolas" pitchFamily="49" charset="0"/>
              <a:ea typeface="黑体" pitchFamily="49" charset="-122"/>
              <a:cs typeface="Consolas" pitchFamily="49" charset="0"/>
            </a:endParaRPr>
          </a:p>
          <a:p>
            <a:pPr lvl="1">
              <a:lnSpc>
                <a:spcPts val="3000"/>
              </a:lnSpc>
              <a:spcBef>
                <a:spcPct val="50000"/>
              </a:spcBef>
            </a:pPr>
            <a:r>
              <a:rPr lang="en-US" altLang="zh-CN" sz="2800" dirty="0" smtClean="0">
                <a:ln w="17780" cmpd="sng">
                  <a:solidFill>
                    <a:schemeClr val="accent1">
                      <a:tint val="3000"/>
                    </a:schemeClr>
                  </a:solidFill>
                  <a:prstDash val="solid"/>
                  <a:miter lim="800000"/>
                </a:ln>
                <a:solidFill>
                  <a:srgbClr val="FF0000"/>
                </a:solidFill>
                <a:effectLst>
                  <a:outerShdw blurRad="55000" dist="50800" dir="5400000" algn="tl">
                    <a:srgbClr val="000000">
                      <a:alpha val="33000"/>
                    </a:srgbClr>
                  </a:outerShdw>
                </a:effectLst>
                <a:latin typeface="Consolas" pitchFamily="49" charset="0"/>
                <a:ea typeface="黑体" pitchFamily="49" charset="-122"/>
                <a:cs typeface="Consolas" pitchFamily="49" charset="0"/>
              </a:rPr>
              <a:t>6.9  </a:t>
            </a:r>
            <a:r>
              <a:rPr lang="zh-CN" altLang="en-US" sz="2800" dirty="0" smtClean="0">
                <a:ln w="17780" cmpd="sng">
                  <a:solidFill>
                    <a:schemeClr val="accent1">
                      <a:tint val="3000"/>
                    </a:schemeClr>
                  </a:solidFill>
                  <a:prstDash val="solid"/>
                  <a:miter lim="800000"/>
                </a:ln>
                <a:solidFill>
                  <a:srgbClr val="FF0000"/>
                </a:solidFill>
                <a:effectLst>
                  <a:outerShdw blurRad="55000" dist="50800" dir="5400000" algn="tl">
                    <a:srgbClr val="000000">
                      <a:alpha val="33000"/>
                    </a:srgbClr>
                  </a:outerShdw>
                </a:effectLst>
                <a:latin typeface="Consolas" pitchFamily="49" charset="0"/>
                <a:ea typeface="黑体" pitchFamily="49" charset="-122"/>
                <a:cs typeface="Consolas" pitchFamily="49" charset="0"/>
              </a:rPr>
              <a:t>哈 夫 曼 树</a:t>
            </a:r>
            <a:endParaRPr lang="zh-CN" altLang="en-US" sz="2800" dirty="0">
              <a:ln w="17780" cmpd="sng">
                <a:solidFill>
                  <a:schemeClr val="accent1">
                    <a:tint val="3000"/>
                  </a:schemeClr>
                </a:solidFill>
                <a:prstDash val="solid"/>
                <a:miter lim="800000"/>
              </a:ln>
              <a:solidFill>
                <a:srgbClr val="FF0000"/>
              </a:solidFill>
              <a:effectLst>
                <a:outerShdw blurRad="55000" dist="50800" dir="5400000" algn="tl">
                  <a:srgbClr val="000000">
                    <a:alpha val="33000"/>
                  </a:srgbClr>
                </a:outerShdw>
              </a:effectLst>
              <a:latin typeface="Consolas" pitchFamily="49" charset="0"/>
              <a:ea typeface="黑体" pitchFamily="49" charset="-122"/>
              <a:cs typeface="Consolas" pitchFamily="49" charset="0"/>
            </a:endParaRPr>
          </a:p>
        </p:txBody>
      </p:sp>
      <p:sp>
        <p:nvSpPr>
          <p:cNvPr id="4" name="TextBox 3"/>
          <p:cNvSpPr txBox="1"/>
          <p:nvPr/>
        </p:nvSpPr>
        <p:spPr>
          <a:xfrm>
            <a:off x="285720" y="1285860"/>
            <a:ext cx="642942" cy="3416320"/>
          </a:xfrm>
          <a:prstGeom prst="rect">
            <a:avLst/>
          </a:prstGeom>
          <a:noFill/>
        </p:spPr>
        <p:txBody>
          <a:bodyPr wrap="square" rtlCol="0">
            <a:spAutoFit/>
          </a:bodyPr>
          <a:lstStyle/>
          <a:p>
            <a:pPr algn="ctr"/>
            <a:r>
              <a:rPr lang="zh-CN" altLang="en-US" spc="50" smtClean="0">
                <a:ln w="11430"/>
                <a:solidFill>
                  <a:srgbClr val="FF0000"/>
                </a:solidFill>
                <a:effectLst>
                  <a:outerShdw blurRad="76200" dist="50800" dir="5400000" algn="tl" rotWithShape="0">
                    <a:srgbClr val="000000">
                      <a:alpha val="65000"/>
                    </a:srgbClr>
                  </a:outerShdw>
                </a:effectLst>
                <a:latin typeface="Consolas" pitchFamily="49" charset="0"/>
                <a:ea typeface="隶书" pitchFamily="49" charset="-122"/>
                <a:cs typeface="Consolas" pitchFamily="49" charset="0"/>
              </a:rPr>
              <a:t>第</a:t>
            </a:r>
            <a:r>
              <a:rPr lang="en-US" altLang="zh-CN" spc="50" smtClean="0">
                <a:ln w="11430"/>
                <a:solidFill>
                  <a:srgbClr val="FF0000"/>
                </a:solidFill>
                <a:effectLst>
                  <a:outerShdw blurRad="76200" dist="50800" dir="5400000" algn="tl" rotWithShape="0">
                    <a:srgbClr val="000000">
                      <a:alpha val="65000"/>
                    </a:srgbClr>
                  </a:outerShdw>
                </a:effectLst>
                <a:latin typeface="Consolas" pitchFamily="49" charset="0"/>
                <a:ea typeface="隶书" pitchFamily="49" charset="-122"/>
                <a:cs typeface="Consolas" pitchFamily="49" charset="0"/>
              </a:rPr>
              <a:t>6</a:t>
            </a:r>
            <a:r>
              <a:rPr lang="zh-CN" altLang="en-US" spc="50" smtClean="0">
                <a:ln w="11430"/>
                <a:solidFill>
                  <a:srgbClr val="FF0000"/>
                </a:solidFill>
                <a:effectLst>
                  <a:outerShdw blurRad="76200" dist="50800" dir="5400000" algn="tl" rotWithShape="0">
                    <a:srgbClr val="000000">
                      <a:alpha val="65000"/>
                    </a:srgbClr>
                  </a:outerShdw>
                </a:effectLst>
                <a:latin typeface="Consolas" pitchFamily="49" charset="0"/>
                <a:ea typeface="隶书" pitchFamily="49" charset="-122"/>
                <a:cs typeface="Consolas" pitchFamily="49" charset="0"/>
              </a:rPr>
              <a:t>章</a:t>
            </a:r>
            <a:endParaRPr lang="en-US" altLang="zh-CN" spc="50" smtClean="0">
              <a:ln w="11430"/>
              <a:solidFill>
                <a:srgbClr val="FF0000"/>
              </a:solidFill>
              <a:effectLst>
                <a:outerShdw blurRad="76200" dist="50800" dir="5400000" algn="tl" rotWithShape="0">
                  <a:srgbClr val="000000">
                    <a:alpha val="65000"/>
                  </a:srgbClr>
                </a:outerShdw>
              </a:effectLst>
              <a:latin typeface="Consolas" pitchFamily="49" charset="0"/>
              <a:ea typeface="隶书" pitchFamily="49" charset="-122"/>
              <a:cs typeface="Consolas" pitchFamily="49" charset="0"/>
            </a:endParaRPr>
          </a:p>
          <a:p>
            <a:pPr algn="ctr"/>
            <a:endParaRPr lang="en-US" altLang="zh-CN" spc="50" smtClean="0">
              <a:ln w="11430"/>
              <a:solidFill>
                <a:srgbClr val="FF0000"/>
              </a:solidFill>
              <a:effectLst>
                <a:outerShdw blurRad="76200" dist="50800" dir="5400000" algn="tl" rotWithShape="0">
                  <a:srgbClr val="000000">
                    <a:alpha val="65000"/>
                  </a:srgbClr>
                </a:outerShdw>
              </a:effectLst>
              <a:latin typeface="Consolas" pitchFamily="49" charset="0"/>
              <a:ea typeface="隶书" pitchFamily="49" charset="-122"/>
              <a:cs typeface="Consolas" pitchFamily="49" charset="0"/>
            </a:endParaRPr>
          </a:p>
          <a:p>
            <a:pPr algn="ctr"/>
            <a:r>
              <a:rPr lang="zh-CN" altLang="en-US" spc="50" smtClean="0">
                <a:ln w="11430"/>
                <a:solidFill>
                  <a:srgbClr val="FF0000"/>
                </a:solidFill>
                <a:effectLst>
                  <a:outerShdw blurRad="76200" dist="50800" dir="5400000" algn="tl" rotWithShape="0">
                    <a:srgbClr val="000000">
                      <a:alpha val="65000"/>
                    </a:srgbClr>
                  </a:outerShdw>
                </a:effectLst>
                <a:latin typeface="Consolas" pitchFamily="49" charset="0"/>
                <a:ea typeface="隶书" pitchFamily="49" charset="-122"/>
                <a:cs typeface="Consolas" pitchFamily="49" charset="0"/>
              </a:rPr>
              <a:t>树和二叉树</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Text Box 2"/>
          <p:cNvSpPr txBox="1">
            <a:spLocks noChangeArrowheads="1"/>
          </p:cNvSpPr>
          <p:nvPr/>
        </p:nvSpPr>
        <p:spPr bwMode="auto">
          <a:xfrm>
            <a:off x="1238256" y="1571612"/>
            <a:ext cx="7691462" cy="849528"/>
          </a:xfrm>
          <a:prstGeom prst="rect">
            <a:avLst/>
          </a:prstGeom>
          <a:noFill/>
          <a:ln w="9525">
            <a:noFill/>
            <a:miter lim="800000"/>
            <a:headEnd/>
            <a:tailEnd/>
          </a:ln>
        </p:spPr>
        <p:txBody>
          <a:bodyPr wrap="square">
            <a:spAutoFit/>
          </a:bodyPr>
          <a:lstStyle/>
          <a:p>
            <a:pPr algn="just">
              <a:lnSpc>
                <a:spcPct val="130000"/>
              </a:lnSpc>
              <a:spcBef>
                <a:spcPct val="50000"/>
              </a:spcBef>
            </a:pPr>
            <a:r>
              <a:rPr kumimoji="1" lang="en-US" altLang="zh-CN" sz="2000">
                <a:solidFill>
                  <a:srgbClr val="0000FF"/>
                </a:solidFill>
                <a:latin typeface="Consolas" pitchFamily="49" charset="0"/>
                <a:ea typeface="楷体" pitchFamily="49" charset="-122"/>
                <a:cs typeface="Consolas" pitchFamily="49" charset="0"/>
              </a:rPr>
              <a:t>    </a:t>
            </a:r>
            <a:r>
              <a:rPr kumimoji="1" lang="zh-CN" altLang="en-US" sz="2000" smtClean="0">
                <a:solidFill>
                  <a:srgbClr val="0000FF"/>
                </a:solidFill>
                <a:latin typeface="Consolas" pitchFamily="49" charset="0"/>
                <a:ea typeface="楷体" pitchFamily="49" charset="-122"/>
                <a:cs typeface="Consolas" pitchFamily="49" charset="0"/>
              </a:rPr>
              <a:t>任何</a:t>
            </a:r>
            <a:r>
              <a:rPr kumimoji="1" lang="en-US" altLang="zh-CN" sz="2000" i="1" dirty="0">
                <a:solidFill>
                  <a:srgbClr val="0000FF"/>
                </a:solidFill>
                <a:latin typeface="Consolas" pitchFamily="49" charset="0"/>
                <a:ea typeface="楷体" pitchFamily="49" charset="-122"/>
                <a:cs typeface="Consolas" pitchFamily="49" charset="0"/>
              </a:rPr>
              <a:t>n</a:t>
            </a:r>
            <a:r>
              <a:rPr kumimoji="1" lang="zh-CN" altLang="en-US" sz="2000" dirty="0">
                <a:solidFill>
                  <a:srgbClr val="0000FF"/>
                </a:solidFill>
                <a:latin typeface="Consolas" pitchFamily="49" charset="0"/>
                <a:ea typeface="楷体" pitchFamily="49" charset="-122"/>
                <a:cs typeface="Consolas" pitchFamily="49" charset="0"/>
              </a:rPr>
              <a:t>（</a:t>
            </a:r>
            <a:r>
              <a:rPr kumimoji="1" lang="en-US" altLang="zh-CN" sz="2000" i="1" dirty="0">
                <a:solidFill>
                  <a:srgbClr val="0000FF"/>
                </a:solidFill>
                <a:latin typeface="Consolas" pitchFamily="49" charset="0"/>
                <a:ea typeface="楷体" pitchFamily="49" charset="-122"/>
                <a:cs typeface="Consolas" pitchFamily="49" charset="0"/>
              </a:rPr>
              <a:t>n</a:t>
            </a:r>
            <a:r>
              <a:rPr kumimoji="1" lang="zh-CN" altLang="en-US" sz="2000" dirty="0">
                <a:solidFill>
                  <a:srgbClr val="0000FF"/>
                </a:solidFill>
                <a:latin typeface="Consolas" pitchFamily="49" charset="0"/>
                <a:ea typeface="楷体" pitchFamily="49" charset="-122"/>
                <a:cs typeface="Consolas" pitchFamily="49" charset="0"/>
              </a:rPr>
              <a:t>＞</a:t>
            </a:r>
            <a:r>
              <a:rPr kumimoji="1" lang="en-US" altLang="zh-CN" sz="2000" dirty="0">
                <a:solidFill>
                  <a:srgbClr val="0000FF"/>
                </a:solidFill>
                <a:latin typeface="Consolas" pitchFamily="49" charset="0"/>
                <a:ea typeface="楷体" pitchFamily="49" charset="-122"/>
                <a:cs typeface="Consolas" pitchFamily="49" charset="0"/>
              </a:rPr>
              <a:t>0</a:t>
            </a:r>
            <a:r>
              <a:rPr kumimoji="1" lang="zh-CN" altLang="en-US" sz="2000" dirty="0">
                <a:solidFill>
                  <a:srgbClr val="0000FF"/>
                </a:solidFill>
                <a:latin typeface="Consolas" pitchFamily="49" charset="0"/>
                <a:ea typeface="楷体" pitchFamily="49" charset="-122"/>
                <a:cs typeface="Consolas" pitchFamily="49" charset="0"/>
              </a:rPr>
              <a:t>）个</a:t>
            </a:r>
            <a:r>
              <a:rPr kumimoji="1" lang="zh-CN" altLang="en-US" sz="2000" dirty="0" smtClean="0">
                <a:solidFill>
                  <a:srgbClr val="0000FF"/>
                </a:solidFill>
                <a:latin typeface="Consolas" pitchFamily="49" charset="0"/>
                <a:ea typeface="楷体" pitchFamily="49" charset="-122"/>
                <a:cs typeface="Consolas" pitchFamily="49" charset="0"/>
              </a:rPr>
              <a:t>不同结点的</a:t>
            </a:r>
            <a:r>
              <a:rPr kumimoji="1" lang="zh-CN" altLang="en-US" sz="2000" dirty="0">
                <a:solidFill>
                  <a:srgbClr val="0000FF"/>
                </a:solidFill>
                <a:latin typeface="Consolas" pitchFamily="49" charset="0"/>
                <a:ea typeface="楷体" pitchFamily="49" charset="-122"/>
                <a:cs typeface="Consolas" pitchFamily="49" charset="0"/>
              </a:rPr>
              <a:t>二又树，都可由它的中序序列和后序序列唯一地</a:t>
            </a:r>
            <a:r>
              <a:rPr kumimoji="1" lang="zh-CN" altLang="en-US" sz="2000">
                <a:solidFill>
                  <a:srgbClr val="0000FF"/>
                </a:solidFill>
                <a:latin typeface="Consolas" pitchFamily="49" charset="0"/>
                <a:ea typeface="楷体" pitchFamily="49" charset="-122"/>
                <a:cs typeface="Consolas" pitchFamily="49" charset="0"/>
              </a:rPr>
              <a:t>确定</a:t>
            </a:r>
            <a:r>
              <a:rPr kumimoji="1" lang="zh-CN" altLang="en-US" sz="2000" smtClean="0">
                <a:solidFill>
                  <a:srgbClr val="0000FF"/>
                </a:solidFill>
                <a:latin typeface="Consolas" pitchFamily="49" charset="0"/>
                <a:ea typeface="楷体" pitchFamily="49" charset="-122"/>
                <a:cs typeface="Consolas" pitchFamily="49" charset="0"/>
              </a:rPr>
              <a:t>。</a:t>
            </a:r>
            <a:endParaRPr kumimoji="1" lang="zh-CN" altLang="en-US" sz="2000" dirty="0">
              <a:solidFill>
                <a:srgbClr val="0000FF"/>
              </a:solidFill>
              <a:latin typeface="Consolas" pitchFamily="49" charset="0"/>
              <a:ea typeface="楷体" pitchFamily="49" charset="-122"/>
              <a:cs typeface="Consolas" pitchFamily="49" charset="0"/>
            </a:endParaRPr>
          </a:p>
        </p:txBody>
      </p:sp>
      <p:sp>
        <p:nvSpPr>
          <p:cNvPr id="110595" name="Text Box 3"/>
          <p:cNvSpPr txBox="1">
            <a:spLocks noChangeArrowheads="1"/>
          </p:cNvSpPr>
          <p:nvPr/>
        </p:nvSpPr>
        <p:spPr bwMode="auto">
          <a:xfrm>
            <a:off x="1071538" y="428604"/>
            <a:ext cx="7429552" cy="45720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square">
            <a:spAutoFit/>
          </a:bodyPr>
          <a:lstStyle/>
          <a:p>
            <a:pPr algn="just">
              <a:spcBef>
                <a:spcPct val="50000"/>
              </a:spcBef>
            </a:pPr>
            <a:r>
              <a:rPr lang="en-US" altLang="zh-CN" dirty="0">
                <a:solidFill>
                  <a:srgbClr val="FF0000"/>
                </a:solidFill>
                <a:latin typeface="Consolas" pitchFamily="49" charset="0"/>
                <a:ea typeface="楷体" pitchFamily="49" charset="-122"/>
                <a:cs typeface="Consolas" pitchFamily="49" charset="0"/>
              </a:rPr>
              <a:t>2. </a:t>
            </a:r>
            <a:r>
              <a:rPr lang="zh-CN" altLang="en-US" dirty="0">
                <a:solidFill>
                  <a:srgbClr val="FF0000"/>
                </a:solidFill>
                <a:latin typeface="Consolas" pitchFamily="49" charset="0"/>
                <a:ea typeface="楷体" pitchFamily="49" charset="-122"/>
                <a:cs typeface="Consolas" pitchFamily="49" charset="0"/>
              </a:rPr>
              <a:t>由中序遍历序列和后序遍历序列构造一棵二叉树</a:t>
            </a:r>
          </a:p>
        </p:txBody>
      </p:sp>
      <p:sp>
        <p:nvSpPr>
          <p:cNvPr id="6" name="TextBox 5"/>
          <p:cNvSpPr txBox="1"/>
          <p:nvPr/>
        </p:nvSpPr>
        <p:spPr>
          <a:xfrm>
            <a:off x="285731" y="1500174"/>
            <a:ext cx="553998" cy="3000396"/>
          </a:xfrm>
          <a:prstGeom prst="rect">
            <a:avLst/>
          </a:prstGeom>
          <a:noFill/>
        </p:spPr>
        <p:txBody>
          <a:bodyPr vert="eaVert" wrap="square" rtlCol="0">
            <a:spAutoFit/>
          </a:bodyPr>
          <a:lstStyle/>
          <a:p>
            <a:pPr algn="ctr">
              <a:spcBef>
                <a:spcPct val="50000"/>
              </a:spcBef>
            </a:pPr>
            <a:r>
              <a:rPr lang="en-US" altLang="zh-CN"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6.6  </a:t>
            </a:r>
            <a:r>
              <a:rPr lang="zh-CN" altLang="en-US"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二叉树的构造</a:t>
            </a:r>
            <a:endParaRPr lang="zh-CN" altLang="en-US" dirty="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ChangeArrowheads="1"/>
          </p:cNvSpPr>
          <p:nvPr/>
        </p:nvSpPr>
        <p:spPr bwMode="auto">
          <a:xfrm>
            <a:off x="0" y="2890838"/>
            <a:ext cx="9144000" cy="0"/>
          </a:xfrm>
          <a:prstGeom prst="rect">
            <a:avLst/>
          </a:prstGeom>
          <a:noFill/>
          <a:ln w="9525">
            <a:noFill/>
            <a:miter lim="800000"/>
            <a:headEnd/>
            <a:tailEnd/>
          </a:ln>
        </p:spPr>
        <p:txBody>
          <a:bodyPr wrap="none" anchor="ctr">
            <a:spAutoFit/>
          </a:bodyPr>
          <a:lstStyle/>
          <a:p>
            <a:endParaRPr lang="zh-CN" altLang="en-US"/>
          </a:p>
        </p:txBody>
      </p:sp>
      <p:sp>
        <p:nvSpPr>
          <p:cNvPr id="4" name="Text Box 6"/>
          <p:cNvSpPr txBox="1">
            <a:spLocks noChangeArrowheads="1"/>
          </p:cNvSpPr>
          <p:nvPr/>
        </p:nvSpPr>
        <p:spPr bwMode="auto">
          <a:xfrm>
            <a:off x="1928794" y="2321004"/>
            <a:ext cx="919175" cy="1107996"/>
          </a:xfrm>
          <a:prstGeom prst="rect">
            <a:avLst/>
          </a:prstGeom>
          <a:noFill/>
          <a:ln w="9525" algn="ctr">
            <a:noFill/>
            <a:miter lim="800000"/>
            <a:headEnd/>
            <a:tailEnd type="none" w="med" len="lg"/>
          </a:ln>
          <a:effectLst/>
        </p:spPr>
        <p:txBody>
          <a:bodyPr wrap="square" lIns="0" tIns="0" rIns="0" bIns="0">
            <a:spAutoFit/>
          </a:bodyPr>
          <a:lstStyle/>
          <a:p>
            <a:pPr>
              <a:spcBef>
                <a:spcPct val="50000"/>
              </a:spcBef>
            </a:pPr>
            <a:r>
              <a:rPr lang="zh-CN" altLang="en-US" sz="1800">
                <a:solidFill>
                  <a:srgbClr val="0000FF"/>
                </a:solidFill>
                <a:latin typeface="Consolas" pitchFamily="49" charset="0"/>
                <a:ea typeface="仿宋" pitchFamily="49" charset="-122"/>
                <a:cs typeface="Consolas" pitchFamily="49" charset="0"/>
              </a:rPr>
              <a:t>左子树后序序列，有</a:t>
            </a:r>
            <a:r>
              <a:rPr lang="en-US" altLang="zh-CN" sz="1800" i="1">
                <a:solidFill>
                  <a:srgbClr val="0000FF"/>
                </a:solidFill>
                <a:latin typeface="Consolas" pitchFamily="49" charset="0"/>
                <a:ea typeface="仿宋" pitchFamily="49" charset="-122"/>
                <a:cs typeface="Consolas" pitchFamily="49" charset="0"/>
              </a:rPr>
              <a:t>k</a:t>
            </a:r>
            <a:r>
              <a:rPr lang="zh-CN" altLang="en-US" sz="1800">
                <a:solidFill>
                  <a:srgbClr val="0000FF"/>
                </a:solidFill>
                <a:latin typeface="Consolas" pitchFamily="49" charset="0"/>
                <a:ea typeface="仿宋" pitchFamily="49" charset="-122"/>
                <a:cs typeface="Consolas" pitchFamily="49" charset="0"/>
              </a:rPr>
              <a:t>个结点</a:t>
            </a:r>
          </a:p>
        </p:txBody>
      </p:sp>
      <p:sp>
        <p:nvSpPr>
          <p:cNvPr id="5" name="Text Box 7"/>
          <p:cNvSpPr txBox="1">
            <a:spLocks noChangeArrowheads="1"/>
          </p:cNvSpPr>
          <p:nvPr/>
        </p:nvSpPr>
        <p:spPr bwMode="auto">
          <a:xfrm>
            <a:off x="3357554" y="2321004"/>
            <a:ext cx="1049363" cy="1107996"/>
          </a:xfrm>
          <a:prstGeom prst="rect">
            <a:avLst/>
          </a:prstGeom>
          <a:noFill/>
          <a:ln w="9525" algn="ctr">
            <a:noFill/>
            <a:miter lim="800000"/>
            <a:headEnd/>
            <a:tailEnd type="none" w="med" len="lg"/>
          </a:ln>
          <a:effectLst/>
        </p:spPr>
        <p:txBody>
          <a:bodyPr wrap="square" lIns="0" tIns="0" rIns="0" bIns="0">
            <a:spAutoFit/>
          </a:bodyPr>
          <a:lstStyle/>
          <a:p>
            <a:pPr>
              <a:spcBef>
                <a:spcPct val="50000"/>
              </a:spcBef>
            </a:pPr>
            <a:r>
              <a:rPr lang="zh-CN" altLang="en-US" sz="1800">
                <a:solidFill>
                  <a:srgbClr val="0000FF"/>
                </a:solidFill>
                <a:latin typeface="Consolas" pitchFamily="49" charset="0"/>
                <a:ea typeface="仿宋" pitchFamily="49" charset="-122"/>
                <a:cs typeface="Consolas" pitchFamily="49" charset="0"/>
              </a:rPr>
              <a:t>右子树后序序列，有</a:t>
            </a:r>
            <a:r>
              <a:rPr lang="en-US" altLang="zh-CN" sz="1800" i="1">
                <a:solidFill>
                  <a:srgbClr val="0000FF"/>
                </a:solidFill>
                <a:latin typeface="Consolas" pitchFamily="49" charset="0"/>
                <a:ea typeface="仿宋" pitchFamily="49" charset="-122"/>
                <a:cs typeface="Consolas" pitchFamily="49" charset="0"/>
              </a:rPr>
              <a:t>n</a:t>
            </a:r>
            <a:r>
              <a:rPr lang="en-US" altLang="zh-CN" sz="1800">
                <a:solidFill>
                  <a:srgbClr val="0000FF"/>
                </a:solidFill>
                <a:latin typeface="Consolas" pitchFamily="49" charset="0"/>
                <a:ea typeface="仿宋" pitchFamily="49" charset="-122"/>
                <a:cs typeface="Consolas" pitchFamily="49" charset="0"/>
              </a:rPr>
              <a:t>-</a:t>
            </a:r>
            <a:r>
              <a:rPr lang="en-US" altLang="zh-CN" sz="1800" i="1">
                <a:solidFill>
                  <a:srgbClr val="0000FF"/>
                </a:solidFill>
                <a:latin typeface="Consolas" pitchFamily="49" charset="0"/>
                <a:ea typeface="仿宋" pitchFamily="49" charset="-122"/>
                <a:cs typeface="Consolas" pitchFamily="49" charset="0"/>
              </a:rPr>
              <a:t>k</a:t>
            </a:r>
            <a:r>
              <a:rPr lang="en-US" altLang="zh-CN" sz="1800">
                <a:solidFill>
                  <a:srgbClr val="0000FF"/>
                </a:solidFill>
                <a:latin typeface="Consolas" pitchFamily="49" charset="0"/>
                <a:ea typeface="仿宋" pitchFamily="49" charset="-122"/>
                <a:cs typeface="Consolas" pitchFamily="49" charset="0"/>
              </a:rPr>
              <a:t>-1</a:t>
            </a:r>
            <a:r>
              <a:rPr lang="zh-CN" altLang="en-US" sz="1800">
                <a:solidFill>
                  <a:srgbClr val="0000FF"/>
                </a:solidFill>
                <a:latin typeface="Consolas" pitchFamily="49" charset="0"/>
                <a:ea typeface="仿宋" pitchFamily="49" charset="-122"/>
                <a:cs typeface="Consolas" pitchFamily="49" charset="0"/>
              </a:rPr>
              <a:t>个结点</a:t>
            </a:r>
          </a:p>
        </p:txBody>
      </p:sp>
      <p:sp>
        <p:nvSpPr>
          <p:cNvPr id="6" name="Text Box 8"/>
          <p:cNvSpPr txBox="1">
            <a:spLocks noChangeArrowheads="1"/>
          </p:cNvSpPr>
          <p:nvPr/>
        </p:nvSpPr>
        <p:spPr bwMode="auto">
          <a:xfrm>
            <a:off x="1073661" y="1560617"/>
            <a:ext cx="804515" cy="615553"/>
          </a:xfrm>
          <a:prstGeom prst="rect">
            <a:avLst/>
          </a:prstGeom>
          <a:noFill/>
          <a:ln w="9525" algn="ctr">
            <a:noFill/>
            <a:miter lim="800000"/>
            <a:headEnd/>
            <a:tailEnd type="none" w="med" len="lg"/>
          </a:ln>
          <a:effectLst/>
        </p:spPr>
        <p:txBody>
          <a:bodyPr wrap="square" lIns="0" tIns="0" rIns="0" bIns="0">
            <a:spAutoFit/>
          </a:bodyPr>
          <a:lstStyle/>
          <a:p>
            <a:pPr>
              <a:spcBef>
                <a:spcPts val="0"/>
              </a:spcBef>
            </a:pPr>
            <a:r>
              <a:rPr lang="zh-CN" altLang="en-US" sz="2000" smtClean="0">
                <a:solidFill>
                  <a:srgbClr val="00B050"/>
                </a:solidFill>
                <a:latin typeface="Consolas" pitchFamily="49" charset="0"/>
                <a:ea typeface="楷体" pitchFamily="49" charset="-122"/>
                <a:cs typeface="Consolas" pitchFamily="49" charset="0"/>
              </a:rPr>
              <a:t>后序</a:t>
            </a:r>
            <a:endParaRPr lang="en-US" altLang="zh-CN" sz="2000" smtClean="0">
              <a:solidFill>
                <a:srgbClr val="00B050"/>
              </a:solidFill>
              <a:latin typeface="Consolas" pitchFamily="49" charset="0"/>
              <a:ea typeface="楷体" pitchFamily="49" charset="-122"/>
              <a:cs typeface="Consolas" pitchFamily="49" charset="0"/>
            </a:endParaRPr>
          </a:p>
          <a:p>
            <a:pPr>
              <a:spcBef>
                <a:spcPts val="0"/>
              </a:spcBef>
            </a:pPr>
            <a:r>
              <a:rPr lang="zh-CN" altLang="en-US" sz="2000" smtClean="0">
                <a:solidFill>
                  <a:srgbClr val="00B050"/>
                </a:solidFill>
                <a:latin typeface="Consolas" pitchFamily="49" charset="0"/>
                <a:ea typeface="楷体" pitchFamily="49" charset="-122"/>
                <a:cs typeface="Consolas" pitchFamily="49" charset="0"/>
              </a:rPr>
              <a:t>序列</a:t>
            </a:r>
            <a:r>
              <a:rPr lang="zh-CN" altLang="en-US" sz="2000" dirty="0">
                <a:solidFill>
                  <a:srgbClr val="00B050"/>
                </a:solidFill>
                <a:latin typeface="Consolas" pitchFamily="49" charset="0"/>
                <a:ea typeface="楷体" pitchFamily="49" charset="-122"/>
                <a:cs typeface="Consolas" pitchFamily="49" charset="0"/>
              </a:rPr>
              <a:t>：</a:t>
            </a:r>
          </a:p>
        </p:txBody>
      </p:sp>
      <p:sp>
        <p:nvSpPr>
          <p:cNvPr id="7" name="Text Box 9"/>
          <p:cNvSpPr txBox="1">
            <a:spLocks noChangeArrowheads="1"/>
          </p:cNvSpPr>
          <p:nvPr/>
        </p:nvSpPr>
        <p:spPr bwMode="auto">
          <a:xfrm>
            <a:off x="1643042" y="1628775"/>
            <a:ext cx="3357586" cy="307777"/>
          </a:xfrm>
          <a:prstGeom prst="rect">
            <a:avLst/>
          </a:prstGeom>
          <a:noFill/>
          <a:ln w="9525" algn="ctr">
            <a:noFill/>
            <a:miter lim="800000"/>
            <a:headEnd/>
            <a:tailEnd type="none" w="med" len="lg"/>
          </a:ln>
          <a:effectLst/>
        </p:spPr>
        <p:txBody>
          <a:bodyPr wrap="square" lIns="0" tIns="0" rIns="0" bIns="0">
            <a:spAutoFit/>
          </a:bodyPr>
          <a:lstStyle/>
          <a:p>
            <a:pPr algn="l">
              <a:spcBef>
                <a:spcPct val="50000"/>
              </a:spcBef>
            </a:pPr>
            <a:r>
              <a:rPr lang="en-US" altLang="zh-CN" sz="2000" i="1">
                <a:solidFill>
                  <a:srgbClr val="0000FF"/>
                </a:solidFill>
                <a:latin typeface="Consolas" pitchFamily="49" charset="0"/>
                <a:ea typeface="楷体" pitchFamily="49" charset="-122"/>
                <a:cs typeface="Consolas" pitchFamily="49" charset="0"/>
              </a:rPr>
              <a:t>a</a:t>
            </a:r>
            <a:r>
              <a:rPr lang="en-US" altLang="zh-CN" sz="2000" baseline="-25000">
                <a:solidFill>
                  <a:srgbClr val="0000FF"/>
                </a:solidFill>
                <a:latin typeface="Consolas" pitchFamily="49" charset="0"/>
                <a:ea typeface="楷体" pitchFamily="49" charset="-122"/>
                <a:cs typeface="Consolas" pitchFamily="49" charset="0"/>
              </a:rPr>
              <a:t>0</a:t>
            </a:r>
            <a:r>
              <a:rPr lang="en-US" altLang="zh-CN" sz="2000">
                <a:solidFill>
                  <a:srgbClr val="0000FF"/>
                </a:solidFill>
                <a:latin typeface="Consolas" pitchFamily="49" charset="0"/>
                <a:ea typeface="楷体" pitchFamily="49" charset="-122"/>
                <a:cs typeface="Consolas" pitchFamily="49" charset="0"/>
              </a:rPr>
              <a:t> </a:t>
            </a:r>
            <a:r>
              <a:rPr lang="en-US" altLang="zh-CN" sz="2000" i="1">
                <a:solidFill>
                  <a:srgbClr val="0000FF"/>
                </a:solidFill>
                <a:latin typeface="Consolas" pitchFamily="49" charset="0"/>
                <a:ea typeface="楷体" pitchFamily="49" charset="-122"/>
                <a:cs typeface="Consolas" pitchFamily="49" charset="0"/>
              </a:rPr>
              <a:t>a</a:t>
            </a:r>
            <a:r>
              <a:rPr lang="en-US" altLang="zh-CN" sz="2000" baseline="-25000">
                <a:solidFill>
                  <a:srgbClr val="0000FF"/>
                </a:solidFill>
                <a:latin typeface="Consolas" pitchFamily="49" charset="0"/>
                <a:ea typeface="楷体" pitchFamily="49" charset="-122"/>
                <a:cs typeface="Consolas" pitchFamily="49" charset="0"/>
              </a:rPr>
              <a:t>1</a:t>
            </a:r>
            <a:r>
              <a:rPr lang="en-US" altLang="zh-CN" sz="2000">
                <a:solidFill>
                  <a:srgbClr val="0000FF"/>
                </a:solidFill>
                <a:latin typeface="Consolas" pitchFamily="49" charset="0"/>
                <a:ea typeface="楷体" pitchFamily="49" charset="-122"/>
                <a:cs typeface="Consolas" pitchFamily="49" charset="0"/>
              </a:rPr>
              <a:t>  … </a:t>
            </a:r>
            <a:r>
              <a:rPr lang="en-US" altLang="zh-CN" sz="2000" i="1">
                <a:solidFill>
                  <a:srgbClr val="0000FF"/>
                </a:solidFill>
                <a:latin typeface="Consolas" pitchFamily="49" charset="0"/>
                <a:ea typeface="楷体" pitchFamily="49" charset="-122"/>
                <a:cs typeface="Consolas" pitchFamily="49" charset="0"/>
              </a:rPr>
              <a:t>a</a:t>
            </a:r>
            <a:r>
              <a:rPr lang="en-US" altLang="zh-CN" sz="2000" i="1" baseline="-25000">
                <a:solidFill>
                  <a:srgbClr val="0000FF"/>
                </a:solidFill>
                <a:latin typeface="Consolas" pitchFamily="49" charset="0"/>
                <a:ea typeface="楷体" pitchFamily="49" charset="-122"/>
                <a:cs typeface="Consolas" pitchFamily="49" charset="0"/>
              </a:rPr>
              <a:t>k</a:t>
            </a:r>
            <a:r>
              <a:rPr lang="en-US" altLang="zh-CN" sz="2000" baseline="-25000">
                <a:solidFill>
                  <a:srgbClr val="0000FF"/>
                </a:solidFill>
                <a:latin typeface="Consolas" pitchFamily="49" charset="0"/>
                <a:ea typeface="楷体" pitchFamily="49" charset="-122"/>
                <a:cs typeface="Consolas" pitchFamily="49" charset="0"/>
              </a:rPr>
              <a:t>-1</a:t>
            </a:r>
            <a:r>
              <a:rPr lang="en-US" altLang="zh-CN" sz="2000">
                <a:solidFill>
                  <a:srgbClr val="0000FF"/>
                </a:solidFill>
                <a:latin typeface="Consolas" pitchFamily="49" charset="0"/>
                <a:ea typeface="楷体" pitchFamily="49" charset="-122"/>
                <a:cs typeface="Consolas" pitchFamily="49" charset="0"/>
              </a:rPr>
              <a:t> </a:t>
            </a:r>
            <a:r>
              <a:rPr lang="en-US" altLang="zh-CN" sz="2000" i="1">
                <a:solidFill>
                  <a:srgbClr val="0000FF"/>
                </a:solidFill>
                <a:latin typeface="Consolas" pitchFamily="49" charset="0"/>
                <a:ea typeface="楷体" pitchFamily="49" charset="-122"/>
                <a:cs typeface="Consolas" pitchFamily="49" charset="0"/>
              </a:rPr>
              <a:t>a</a:t>
            </a:r>
            <a:r>
              <a:rPr lang="en-US" altLang="zh-CN" sz="2000" i="1" baseline="-25000">
                <a:solidFill>
                  <a:srgbClr val="0000FF"/>
                </a:solidFill>
                <a:latin typeface="Consolas" pitchFamily="49" charset="0"/>
                <a:ea typeface="楷体" pitchFamily="49" charset="-122"/>
                <a:cs typeface="Consolas" pitchFamily="49" charset="0"/>
              </a:rPr>
              <a:t>k</a:t>
            </a:r>
            <a:r>
              <a:rPr lang="en-US" altLang="zh-CN" sz="2000">
                <a:solidFill>
                  <a:srgbClr val="0000FF"/>
                </a:solidFill>
                <a:latin typeface="Consolas" pitchFamily="49" charset="0"/>
                <a:ea typeface="楷体" pitchFamily="49" charset="-122"/>
                <a:cs typeface="Consolas" pitchFamily="49" charset="0"/>
              </a:rPr>
              <a:t> …</a:t>
            </a:r>
            <a:r>
              <a:rPr lang="en-US" altLang="zh-CN" sz="2000" i="1">
                <a:solidFill>
                  <a:srgbClr val="0000FF"/>
                </a:solidFill>
                <a:latin typeface="Consolas" pitchFamily="49" charset="0"/>
                <a:ea typeface="楷体" pitchFamily="49" charset="-122"/>
                <a:cs typeface="Consolas" pitchFamily="49" charset="0"/>
              </a:rPr>
              <a:t>a</a:t>
            </a:r>
            <a:r>
              <a:rPr lang="en-US" altLang="zh-CN" sz="2000" i="1" baseline="-25000">
                <a:solidFill>
                  <a:srgbClr val="0000FF"/>
                </a:solidFill>
                <a:latin typeface="Consolas" pitchFamily="49" charset="0"/>
                <a:ea typeface="楷体" pitchFamily="49" charset="-122"/>
                <a:cs typeface="Consolas" pitchFamily="49" charset="0"/>
              </a:rPr>
              <a:t>n</a:t>
            </a:r>
            <a:r>
              <a:rPr lang="en-US" altLang="zh-CN" sz="2000" baseline="-25000">
                <a:solidFill>
                  <a:srgbClr val="0000FF"/>
                </a:solidFill>
                <a:latin typeface="Consolas" pitchFamily="49" charset="0"/>
                <a:ea typeface="楷体" pitchFamily="49" charset="-122"/>
                <a:cs typeface="Consolas" pitchFamily="49" charset="0"/>
              </a:rPr>
              <a:t>-2</a:t>
            </a:r>
            <a:r>
              <a:rPr lang="en-US" altLang="zh-CN" sz="2000">
                <a:solidFill>
                  <a:srgbClr val="0000FF"/>
                </a:solidFill>
                <a:latin typeface="Consolas" pitchFamily="49" charset="0"/>
                <a:ea typeface="楷体" pitchFamily="49" charset="-122"/>
                <a:cs typeface="Consolas" pitchFamily="49" charset="0"/>
              </a:rPr>
              <a:t> </a:t>
            </a:r>
            <a:r>
              <a:rPr lang="en-US" altLang="zh-CN" sz="2000" i="1">
                <a:solidFill>
                  <a:srgbClr val="FF0000"/>
                </a:solidFill>
                <a:latin typeface="Consolas" pitchFamily="49" charset="0"/>
                <a:ea typeface="楷体" pitchFamily="49" charset="-122"/>
                <a:cs typeface="Consolas" pitchFamily="49" charset="0"/>
              </a:rPr>
              <a:t>a</a:t>
            </a:r>
            <a:r>
              <a:rPr lang="en-US" altLang="zh-CN" sz="2000" i="1" baseline="-25000">
                <a:solidFill>
                  <a:srgbClr val="FF0000"/>
                </a:solidFill>
                <a:latin typeface="Consolas" pitchFamily="49" charset="0"/>
                <a:ea typeface="楷体" pitchFamily="49" charset="-122"/>
                <a:cs typeface="Consolas" pitchFamily="49" charset="0"/>
              </a:rPr>
              <a:t>n</a:t>
            </a:r>
            <a:r>
              <a:rPr lang="en-US" altLang="zh-CN" sz="2000" baseline="-25000">
                <a:solidFill>
                  <a:srgbClr val="FF0000"/>
                </a:solidFill>
                <a:latin typeface="Consolas" pitchFamily="49" charset="0"/>
                <a:ea typeface="楷体" pitchFamily="49" charset="-122"/>
                <a:cs typeface="Consolas" pitchFamily="49" charset="0"/>
              </a:rPr>
              <a:t>-1</a:t>
            </a:r>
            <a:endParaRPr lang="en-US" altLang="en-US" sz="2000" baseline="-25000">
              <a:solidFill>
                <a:srgbClr val="FF0000"/>
              </a:solidFill>
              <a:latin typeface="Consolas" pitchFamily="49" charset="0"/>
              <a:ea typeface="楷体" pitchFamily="49" charset="-122"/>
              <a:cs typeface="Consolas" pitchFamily="49" charset="0"/>
            </a:endParaRPr>
          </a:p>
        </p:txBody>
      </p:sp>
      <p:sp>
        <p:nvSpPr>
          <p:cNvPr id="8" name="AutoShape 10"/>
          <p:cNvSpPr>
            <a:spLocks/>
          </p:cNvSpPr>
          <p:nvPr/>
        </p:nvSpPr>
        <p:spPr bwMode="auto">
          <a:xfrm rot="16200000">
            <a:off x="2316926" y="1574578"/>
            <a:ext cx="144000" cy="1080000"/>
          </a:xfrm>
          <a:prstGeom prst="leftBrace">
            <a:avLst>
              <a:gd name="adj1" fmla="val 49817"/>
              <a:gd name="adj2" fmla="val 50000"/>
            </a:avLst>
          </a:prstGeom>
          <a:ln>
            <a:headEnd/>
            <a:tailEnd type="none" w="med" len="lg"/>
          </a:ln>
        </p:spPr>
        <p:style>
          <a:lnRef idx="3">
            <a:schemeClr val="dk1"/>
          </a:lnRef>
          <a:fillRef idx="0">
            <a:schemeClr val="dk1"/>
          </a:fillRef>
          <a:effectRef idx="2">
            <a:schemeClr val="dk1"/>
          </a:effectRef>
          <a:fontRef idx="minor">
            <a:schemeClr val="tx1"/>
          </a:fontRef>
        </p:style>
        <p:txBody>
          <a:bodyPr wrap="none" anchor="ctr"/>
          <a:lstStyle/>
          <a:p>
            <a:endParaRPr lang="zh-CN" altLang="en-US">
              <a:ea typeface="楷体" pitchFamily="49" charset="-122"/>
              <a:cs typeface="Times New Roman" pitchFamily="18" charset="0"/>
            </a:endParaRPr>
          </a:p>
        </p:txBody>
      </p:sp>
      <p:sp>
        <p:nvSpPr>
          <p:cNvPr id="9" name="AutoShape 11"/>
          <p:cNvSpPr>
            <a:spLocks/>
          </p:cNvSpPr>
          <p:nvPr/>
        </p:nvSpPr>
        <p:spPr bwMode="auto">
          <a:xfrm rot="16200000">
            <a:off x="3739330" y="1682547"/>
            <a:ext cx="144462" cy="863600"/>
          </a:xfrm>
          <a:prstGeom prst="leftBrace">
            <a:avLst>
              <a:gd name="adj1" fmla="val 49817"/>
              <a:gd name="adj2" fmla="val 50000"/>
            </a:avLst>
          </a:prstGeom>
          <a:ln>
            <a:headEnd/>
            <a:tailEnd type="none" w="med" len="lg"/>
          </a:ln>
        </p:spPr>
        <p:style>
          <a:lnRef idx="3">
            <a:schemeClr val="dk1"/>
          </a:lnRef>
          <a:fillRef idx="0">
            <a:schemeClr val="dk1"/>
          </a:fillRef>
          <a:effectRef idx="2">
            <a:schemeClr val="dk1"/>
          </a:effectRef>
          <a:fontRef idx="minor">
            <a:schemeClr val="tx1"/>
          </a:fontRef>
        </p:style>
        <p:txBody>
          <a:bodyPr wrap="none" anchor="ctr"/>
          <a:lstStyle/>
          <a:p>
            <a:endParaRPr lang="zh-CN" altLang="en-US">
              <a:ea typeface="楷体" pitchFamily="49" charset="-122"/>
              <a:cs typeface="Times New Roman" pitchFamily="18" charset="0"/>
            </a:endParaRPr>
          </a:p>
        </p:txBody>
      </p:sp>
      <p:sp>
        <p:nvSpPr>
          <p:cNvPr id="10" name="Text Box 12"/>
          <p:cNvSpPr txBox="1">
            <a:spLocks noChangeArrowheads="1"/>
          </p:cNvSpPr>
          <p:nvPr/>
        </p:nvSpPr>
        <p:spPr bwMode="auto">
          <a:xfrm>
            <a:off x="5900711" y="2321004"/>
            <a:ext cx="885867" cy="1107996"/>
          </a:xfrm>
          <a:prstGeom prst="rect">
            <a:avLst/>
          </a:prstGeom>
          <a:noFill/>
          <a:ln w="9525" algn="ctr">
            <a:noFill/>
            <a:miter lim="800000"/>
            <a:headEnd/>
            <a:tailEnd type="none" w="med" len="lg"/>
          </a:ln>
          <a:effectLst/>
        </p:spPr>
        <p:txBody>
          <a:bodyPr wrap="square" lIns="0" tIns="0" rIns="0" bIns="0">
            <a:spAutoFit/>
          </a:bodyPr>
          <a:lstStyle/>
          <a:p>
            <a:pPr>
              <a:spcBef>
                <a:spcPct val="50000"/>
              </a:spcBef>
            </a:pPr>
            <a:r>
              <a:rPr lang="zh-CN" altLang="en-US" sz="1800">
                <a:solidFill>
                  <a:srgbClr val="0000FF"/>
                </a:solidFill>
                <a:latin typeface="Consolas" pitchFamily="49" charset="0"/>
                <a:ea typeface="仿宋" pitchFamily="49" charset="-122"/>
                <a:cs typeface="Consolas" pitchFamily="49" charset="0"/>
              </a:rPr>
              <a:t>左子树中序序列，有</a:t>
            </a:r>
            <a:r>
              <a:rPr lang="en-US" altLang="zh-CN" sz="1800" i="1">
                <a:solidFill>
                  <a:srgbClr val="0000FF"/>
                </a:solidFill>
                <a:latin typeface="Consolas" pitchFamily="49" charset="0"/>
                <a:ea typeface="仿宋" pitchFamily="49" charset="-122"/>
                <a:cs typeface="Consolas" pitchFamily="49" charset="0"/>
              </a:rPr>
              <a:t>k</a:t>
            </a:r>
            <a:r>
              <a:rPr lang="zh-CN" altLang="en-US" sz="1800">
                <a:solidFill>
                  <a:srgbClr val="0000FF"/>
                </a:solidFill>
                <a:latin typeface="Consolas" pitchFamily="49" charset="0"/>
                <a:ea typeface="仿宋" pitchFamily="49" charset="-122"/>
                <a:cs typeface="Consolas" pitchFamily="49" charset="0"/>
              </a:rPr>
              <a:t>个结点</a:t>
            </a:r>
          </a:p>
        </p:txBody>
      </p:sp>
      <p:sp>
        <p:nvSpPr>
          <p:cNvPr id="11" name="Text Box 13"/>
          <p:cNvSpPr txBox="1">
            <a:spLocks noChangeArrowheads="1"/>
          </p:cNvSpPr>
          <p:nvPr/>
        </p:nvSpPr>
        <p:spPr bwMode="auto">
          <a:xfrm>
            <a:off x="7429520" y="2321004"/>
            <a:ext cx="1016055" cy="1107996"/>
          </a:xfrm>
          <a:prstGeom prst="rect">
            <a:avLst/>
          </a:prstGeom>
          <a:noFill/>
          <a:ln w="9525" algn="ctr">
            <a:noFill/>
            <a:miter lim="800000"/>
            <a:headEnd/>
            <a:tailEnd type="none" w="med" len="lg"/>
          </a:ln>
          <a:effectLst/>
        </p:spPr>
        <p:txBody>
          <a:bodyPr wrap="square" lIns="0" tIns="0" rIns="0" bIns="0">
            <a:spAutoFit/>
          </a:bodyPr>
          <a:lstStyle/>
          <a:p>
            <a:pPr>
              <a:spcBef>
                <a:spcPct val="50000"/>
              </a:spcBef>
            </a:pPr>
            <a:r>
              <a:rPr lang="zh-CN" altLang="en-US" sz="1800">
                <a:solidFill>
                  <a:srgbClr val="0000FF"/>
                </a:solidFill>
                <a:latin typeface="Consolas" pitchFamily="49" charset="0"/>
                <a:ea typeface="仿宋" pitchFamily="49" charset="-122"/>
                <a:cs typeface="Consolas" pitchFamily="49" charset="0"/>
              </a:rPr>
              <a:t>右子树中序序列，有</a:t>
            </a:r>
            <a:r>
              <a:rPr lang="en-US" altLang="zh-CN" sz="1800" i="1">
                <a:solidFill>
                  <a:srgbClr val="0000FF"/>
                </a:solidFill>
                <a:latin typeface="Consolas" pitchFamily="49" charset="0"/>
                <a:ea typeface="仿宋" pitchFamily="49" charset="-122"/>
                <a:cs typeface="Consolas" pitchFamily="49" charset="0"/>
              </a:rPr>
              <a:t>n</a:t>
            </a:r>
            <a:r>
              <a:rPr lang="en-US" altLang="zh-CN" sz="1800">
                <a:solidFill>
                  <a:srgbClr val="0000FF"/>
                </a:solidFill>
                <a:latin typeface="Consolas" pitchFamily="49" charset="0"/>
                <a:ea typeface="仿宋" pitchFamily="49" charset="-122"/>
                <a:cs typeface="Consolas" pitchFamily="49" charset="0"/>
              </a:rPr>
              <a:t>-</a:t>
            </a:r>
            <a:r>
              <a:rPr lang="en-US" altLang="zh-CN" sz="1800" i="1">
                <a:solidFill>
                  <a:srgbClr val="0000FF"/>
                </a:solidFill>
                <a:latin typeface="Consolas" pitchFamily="49" charset="0"/>
                <a:ea typeface="仿宋" pitchFamily="49" charset="-122"/>
                <a:cs typeface="Consolas" pitchFamily="49" charset="0"/>
              </a:rPr>
              <a:t>k</a:t>
            </a:r>
            <a:r>
              <a:rPr lang="en-US" altLang="zh-CN" sz="1800">
                <a:solidFill>
                  <a:srgbClr val="0000FF"/>
                </a:solidFill>
                <a:latin typeface="Consolas" pitchFamily="49" charset="0"/>
                <a:ea typeface="仿宋" pitchFamily="49" charset="-122"/>
                <a:cs typeface="Consolas" pitchFamily="49" charset="0"/>
              </a:rPr>
              <a:t>-1</a:t>
            </a:r>
            <a:r>
              <a:rPr lang="zh-CN" altLang="en-US" sz="1800">
                <a:solidFill>
                  <a:srgbClr val="0000FF"/>
                </a:solidFill>
                <a:latin typeface="Consolas" pitchFamily="49" charset="0"/>
                <a:ea typeface="仿宋" pitchFamily="49" charset="-122"/>
                <a:cs typeface="Consolas" pitchFamily="49" charset="0"/>
              </a:rPr>
              <a:t>个结点</a:t>
            </a:r>
          </a:p>
        </p:txBody>
      </p:sp>
      <p:sp>
        <p:nvSpPr>
          <p:cNvPr id="12" name="Text Box 14"/>
          <p:cNvSpPr txBox="1">
            <a:spLocks noChangeArrowheads="1"/>
          </p:cNvSpPr>
          <p:nvPr/>
        </p:nvSpPr>
        <p:spPr bwMode="auto">
          <a:xfrm>
            <a:off x="5059820" y="1537334"/>
            <a:ext cx="820775" cy="615553"/>
          </a:xfrm>
          <a:prstGeom prst="rect">
            <a:avLst/>
          </a:prstGeom>
          <a:noFill/>
          <a:ln w="9525" algn="ctr">
            <a:noFill/>
            <a:miter lim="800000"/>
            <a:headEnd/>
            <a:tailEnd type="none" w="med" len="lg"/>
          </a:ln>
          <a:effectLst/>
        </p:spPr>
        <p:txBody>
          <a:bodyPr wrap="square" lIns="0" tIns="0" rIns="0" bIns="0">
            <a:spAutoFit/>
          </a:bodyPr>
          <a:lstStyle/>
          <a:p>
            <a:pPr>
              <a:spcBef>
                <a:spcPts val="0"/>
              </a:spcBef>
            </a:pPr>
            <a:r>
              <a:rPr lang="zh-CN" altLang="en-US" sz="2000">
                <a:solidFill>
                  <a:srgbClr val="00B050"/>
                </a:solidFill>
                <a:latin typeface="Consolas" pitchFamily="49" charset="0"/>
                <a:ea typeface="楷体" pitchFamily="49" charset="-122"/>
                <a:cs typeface="Consolas" pitchFamily="49" charset="0"/>
              </a:rPr>
              <a:t>中</a:t>
            </a:r>
            <a:r>
              <a:rPr lang="zh-CN" altLang="en-US" sz="2000" smtClean="0">
                <a:solidFill>
                  <a:srgbClr val="00B050"/>
                </a:solidFill>
                <a:latin typeface="Consolas" pitchFamily="49" charset="0"/>
                <a:ea typeface="楷体" pitchFamily="49" charset="-122"/>
                <a:cs typeface="Consolas" pitchFamily="49" charset="0"/>
              </a:rPr>
              <a:t>序</a:t>
            </a:r>
            <a:endParaRPr lang="en-US" altLang="zh-CN" sz="2000" smtClean="0">
              <a:solidFill>
                <a:srgbClr val="00B050"/>
              </a:solidFill>
              <a:latin typeface="Consolas" pitchFamily="49" charset="0"/>
              <a:ea typeface="楷体" pitchFamily="49" charset="-122"/>
              <a:cs typeface="Consolas" pitchFamily="49" charset="0"/>
            </a:endParaRPr>
          </a:p>
          <a:p>
            <a:pPr>
              <a:spcBef>
                <a:spcPts val="0"/>
              </a:spcBef>
            </a:pPr>
            <a:r>
              <a:rPr lang="zh-CN" altLang="en-US" sz="2000" smtClean="0">
                <a:solidFill>
                  <a:srgbClr val="00B050"/>
                </a:solidFill>
                <a:latin typeface="Consolas" pitchFamily="49" charset="0"/>
                <a:ea typeface="楷体" pitchFamily="49" charset="-122"/>
                <a:cs typeface="Consolas" pitchFamily="49" charset="0"/>
              </a:rPr>
              <a:t>序列</a:t>
            </a:r>
            <a:r>
              <a:rPr lang="zh-CN" altLang="en-US" sz="2000">
                <a:solidFill>
                  <a:srgbClr val="00B050"/>
                </a:solidFill>
                <a:latin typeface="Consolas" pitchFamily="49" charset="0"/>
                <a:ea typeface="楷体" pitchFamily="49" charset="-122"/>
                <a:cs typeface="Consolas" pitchFamily="49" charset="0"/>
              </a:rPr>
              <a:t>：</a:t>
            </a:r>
          </a:p>
        </p:txBody>
      </p:sp>
      <p:sp>
        <p:nvSpPr>
          <p:cNvPr id="13" name="Text Box 15"/>
          <p:cNvSpPr txBox="1">
            <a:spLocks noChangeArrowheads="1"/>
          </p:cNvSpPr>
          <p:nvPr/>
        </p:nvSpPr>
        <p:spPr bwMode="auto">
          <a:xfrm>
            <a:off x="5678527" y="1646238"/>
            <a:ext cx="3067013" cy="307777"/>
          </a:xfrm>
          <a:prstGeom prst="rect">
            <a:avLst/>
          </a:prstGeom>
          <a:noFill/>
          <a:ln w="9525" algn="ctr">
            <a:noFill/>
            <a:miter lim="800000"/>
            <a:headEnd/>
            <a:tailEnd type="none" w="med" len="lg"/>
          </a:ln>
          <a:effectLst/>
        </p:spPr>
        <p:txBody>
          <a:bodyPr wrap="square" lIns="0" tIns="0" rIns="0" bIns="0">
            <a:spAutoFit/>
          </a:bodyPr>
          <a:lstStyle/>
          <a:p>
            <a:pPr algn="l">
              <a:spcBef>
                <a:spcPct val="50000"/>
              </a:spcBef>
            </a:pPr>
            <a:r>
              <a:rPr lang="en-US" altLang="zh-CN" sz="2000" i="1">
                <a:solidFill>
                  <a:srgbClr val="0000FF"/>
                </a:solidFill>
                <a:latin typeface="Consolas" pitchFamily="49" charset="0"/>
                <a:ea typeface="楷体" pitchFamily="49" charset="-122"/>
                <a:cs typeface="Consolas" pitchFamily="49" charset="0"/>
              </a:rPr>
              <a:t>b</a:t>
            </a:r>
            <a:r>
              <a:rPr lang="en-US" altLang="zh-CN" sz="2000" baseline="-25000">
                <a:solidFill>
                  <a:srgbClr val="0000FF"/>
                </a:solidFill>
                <a:latin typeface="Consolas" pitchFamily="49" charset="0"/>
                <a:ea typeface="楷体" pitchFamily="49" charset="-122"/>
                <a:cs typeface="Consolas" pitchFamily="49" charset="0"/>
              </a:rPr>
              <a:t>0</a:t>
            </a:r>
            <a:r>
              <a:rPr lang="en-US" altLang="zh-CN" sz="2000">
                <a:solidFill>
                  <a:srgbClr val="0000FF"/>
                </a:solidFill>
                <a:latin typeface="Consolas" pitchFamily="49" charset="0"/>
                <a:ea typeface="楷体" pitchFamily="49" charset="-122"/>
                <a:cs typeface="Consolas" pitchFamily="49" charset="0"/>
              </a:rPr>
              <a:t> </a:t>
            </a:r>
            <a:r>
              <a:rPr lang="en-US" altLang="zh-CN" sz="2000" i="1">
                <a:solidFill>
                  <a:srgbClr val="0000FF"/>
                </a:solidFill>
                <a:latin typeface="Consolas" pitchFamily="49" charset="0"/>
                <a:ea typeface="楷体" pitchFamily="49" charset="-122"/>
                <a:cs typeface="Consolas" pitchFamily="49" charset="0"/>
              </a:rPr>
              <a:t>b</a:t>
            </a:r>
            <a:r>
              <a:rPr lang="en-US" altLang="zh-CN" sz="2000" baseline="-25000">
                <a:solidFill>
                  <a:srgbClr val="0000FF"/>
                </a:solidFill>
                <a:latin typeface="Consolas" pitchFamily="49" charset="0"/>
                <a:ea typeface="楷体" pitchFamily="49" charset="-122"/>
                <a:cs typeface="Consolas" pitchFamily="49" charset="0"/>
              </a:rPr>
              <a:t>1</a:t>
            </a:r>
            <a:r>
              <a:rPr lang="en-US" altLang="zh-CN" sz="2000">
                <a:solidFill>
                  <a:srgbClr val="0000FF"/>
                </a:solidFill>
                <a:latin typeface="Consolas" pitchFamily="49" charset="0"/>
                <a:ea typeface="楷体" pitchFamily="49" charset="-122"/>
                <a:cs typeface="Consolas" pitchFamily="49" charset="0"/>
              </a:rPr>
              <a:t>  … </a:t>
            </a:r>
            <a:r>
              <a:rPr lang="en-US" altLang="zh-CN" sz="2000" i="1">
                <a:solidFill>
                  <a:srgbClr val="FF0000"/>
                </a:solidFill>
                <a:latin typeface="Consolas" pitchFamily="49" charset="0"/>
                <a:ea typeface="楷体" pitchFamily="49" charset="-122"/>
                <a:cs typeface="Consolas" pitchFamily="49" charset="0"/>
              </a:rPr>
              <a:t>b</a:t>
            </a:r>
            <a:r>
              <a:rPr lang="en-US" altLang="zh-CN" sz="2000" i="1" baseline="-25000">
                <a:solidFill>
                  <a:srgbClr val="FF0000"/>
                </a:solidFill>
                <a:latin typeface="Consolas" pitchFamily="49" charset="0"/>
                <a:ea typeface="楷体" pitchFamily="49" charset="-122"/>
                <a:cs typeface="Consolas" pitchFamily="49" charset="0"/>
              </a:rPr>
              <a:t>k</a:t>
            </a:r>
            <a:r>
              <a:rPr lang="en-US" altLang="zh-CN" sz="2000">
                <a:solidFill>
                  <a:srgbClr val="0000FF"/>
                </a:solidFill>
                <a:latin typeface="Consolas" pitchFamily="49" charset="0"/>
                <a:ea typeface="楷体" pitchFamily="49" charset="-122"/>
                <a:cs typeface="Consolas" pitchFamily="49" charset="0"/>
              </a:rPr>
              <a:t> </a:t>
            </a:r>
            <a:r>
              <a:rPr lang="en-US" altLang="zh-CN" sz="2000" i="1">
                <a:solidFill>
                  <a:srgbClr val="0000FF"/>
                </a:solidFill>
                <a:latin typeface="Consolas" pitchFamily="49" charset="0"/>
                <a:ea typeface="楷体" pitchFamily="49" charset="-122"/>
                <a:cs typeface="Consolas" pitchFamily="49" charset="0"/>
              </a:rPr>
              <a:t>b</a:t>
            </a:r>
            <a:r>
              <a:rPr lang="en-US" altLang="zh-CN" sz="2000" i="1" baseline="-25000">
                <a:solidFill>
                  <a:srgbClr val="0000FF"/>
                </a:solidFill>
                <a:latin typeface="Consolas" pitchFamily="49" charset="0"/>
                <a:ea typeface="楷体" pitchFamily="49" charset="-122"/>
                <a:cs typeface="Consolas" pitchFamily="49" charset="0"/>
              </a:rPr>
              <a:t>k</a:t>
            </a:r>
            <a:r>
              <a:rPr lang="en-US" altLang="zh-CN" sz="2000" baseline="-25000">
                <a:solidFill>
                  <a:srgbClr val="0000FF"/>
                </a:solidFill>
                <a:latin typeface="Consolas" pitchFamily="49" charset="0"/>
                <a:ea typeface="楷体" pitchFamily="49" charset="-122"/>
                <a:cs typeface="Consolas" pitchFamily="49" charset="0"/>
              </a:rPr>
              <a:t>+1</a:t>
            </a:r>
            <a:r>
              <a:rPr lang="en-US" altLang="zh-CN" sz="2000">
                <a:solidFill>
                  <a:srgbClr val="0000FF"/>
                </a:solidFill>
                <a:latin typeface="Consolas" pitchFamily="49" charset="0"/>
                <a:ea typeface="楷体" pitchFamily="49" charset="-122"/>
                <a:cs typeface="Consolas" pitchFamily="49" charset="0"/>
              </a:rPr>
              <a:t> … </a:t>
            </a:r>
            <a:r>
              <a:rPr lang="en-US" altLang="zh-CN" sz="2000" i="1">
                <a:solidFill>
                  <a:srgbClr val="0000FF"/>
                </a:solidFill>
                <a:latin typeface="Consolas" pitchFamily="49" charset="0"/>
                <a:ea typeface="楷体" pitchFamily="49" charset="-122"/>
                <a:cs typeface="Consolas" pitchFamily="49" charset="0"/>
              </a:rPr>
              <a:t>b</a:t>
            </a:r>
            <a:r>
              <a:rPr lang="en-US" altLang="zh-CN" sz="2000" i="1" baseline="-25000">
                <a:solidFill>
                  <a:srgbClr val="0000FF"/>
                </a:solidFill>
                <a:latin typeface="Consolas" pitchFamily="49" charset="0"/>
                <a:ea typeface="楷体" pitchFamily="49" charset="-122"/>
                <a:cs typeface="Consolas" pitchFamily="49" charset="0"/>
              </a:rPr>
              <a:t>n</a:t>
            </a:r>
            <a:r>
              <a:rPr lang="en-US" altLang="zh-CN" sz="2000" baseline="-25000">
                <a:solidFill>
                  <a:srgbClr val="0000FF"/>
                </a:solidFill>
                <a:latin typeface="Consolas" pitchFamily="49" charset="0"/>
                <a:ea typeface="楷体" pitchFamily="49" charset="-122"/>
                <a:cs typeface="Consolas" pitchFamily="49" charset="0"/>
              </a:rPr>
              <a:t>-1</a:t>
            </a:r>
            <a:endParaRPr lang="en-US" altLang="en-US" sz="2000" baseline="-25000">
              <a:solidFill>
                <a:srgbClr val="0000FF"/>
              </a:solidFill>
              <a:latin typeface="Consolas" pitchFamily="49" charset="0"/>
              <a:ea typeface="楷体" pitchFamily="49" charset="-122"/>
              <a:cs typeface="Consolas" pitchFamily="49" charset="0"/>
            </a:endParaRPr>
          </a:p>
        </p:txBody>
      </p:sp>
      <p:sp>
        <p:nvSpPr>
          <p:cNvPr id="14" name="AutoShape 16"/>
          <p:cNvSpPr>
            <a:spLocks/>
          </p:cNvSpPr>
          <p:nvPr/>
        </p:nvSpPr>
        <p:spPr bwMode="auto">
          <a:xfrm rot="16200000">
            <a:off x="6146015" y="1682547"/>
            <a:ext cx="144463" cy="863600"/>
          </a:xfrm>
          <a:prstGeom prst="leftBrace">
            <a:avLst>
              <a:gd name="adj1" fmla="val 49817"/>
              <a:gd name="adj2" fmla="val 50000"/>
            </a:avLst>
          </a:prstGeom>
          <a:ln>
            <a:headEnd/>
            <a:tailEnd type="none" w="med" len="lg"/>
          </a:ln>
        </p:spPr>
        <p:style>
          <a:lnRef idx="3">
            <a:schemeClr val="dk1"/>
          </a:lnRef>
          <a:fillRef idx="0">
            <a:schemeClr val="dk1"/>
          </a:fillRef>
          <a:effectRef idx="2">
            <a:schemeClr val="dk1"/>
          </a:effectRef>
          <a:fontRef idx="minor">
            <a:schemeClr val="tx1"/>
          </a:fontRef>
        </p:style>
        <p:txBody>
          <a:bodyPr wrap="none" anchor="ctr"/>
          <a:lstStyle/>
          <a:p>
            <a:endParaRPr lang="zh-CN" altLang="en-US">
              <a:ea typeface="楷体" pitchFamily="49" charset="-122"/>
              <a:cs typeface="Times New Roman" pitchFamily="18" charset="0"/>
            </a:endParaRPr>
          </a:p>
        </p:txBody>
      </p:sp>
      <p:sp>
        <p:nvSpPr>
          <p:cNvPr id="15" name="AutoShape 17"/>
          <p:cNvSpPr>
            <a:spLocks/>
          </p:cNvSpPr>
          <p:nvPr/>
        </p:nvSpPr>
        <p:spPr bwMode="auto">
          <a:xfrm rot="16200000">
            <a:off x="7748068" y="1574347"/>
            <a:ext cx="144463" cy="1080000"/>
          </a:xfrm>
          <a:prstGeom prst="leftBrace">
            <a:avLst>
              <a:gd name="adj1" fmla="val 49817"/>
              <a:gd name="adj2" fmla="val 50000"/>
            </a:avLst>
          </a:prstGeom>
          <a:ln>
            <a:headEnd/>
            <a:tailEnd type="none" w="med" len="lg"/>
          </a:ln>
        </p:spPr>
        <p:style>
          <a:lnRef idx="3">
            <a:schemeClr val="dk1"/>
          </a:lnRef>
          <a:fillRef idx="0">
            <a:schemeClr val="dk1"/>
          </a:fillRef>
          <a:effectRef idx="2">
            <a:schemeClr val="dk1"/>
          </a:effectRef>
          <a:fontRef idx="minor">
            <a:schemeClr val="tx1"/>
          </a:fontRef>
        </p:style>
        <p:txBody>
          <a:bodyPr wrap="none" anchor="ctr"/>
          <a:lstStyle/>
          <a:p>
            <a:endParaRPr lang="zh-CN" altLang="en-US">
              <a:ea typeface="楷体" pitchFamily="49" charset="-122"/>
              <a:cs typeface="Times New Roman" pitchFamily="18" charset="0"/>
            </a:endParaRPr>
          </a:p>
        </p:txBody>
      </p:sp>
      <p:sp>
        <p:nvSpPr>
          <p:cNvPr id="16" name="Line 18"/>
          <p:cNvSpPr>
            <a:spLocks noChangeShapeType="1"/>
          </p:cNvSpPr>
          <p:nvPr/>
        </p:nvSpPr>
        <p:spPr bwMode="auto">
          <a:xfrm>
            <a:off x="4500562" y="1362075"/>
            <a:ext cx="0" cy="323850"/>
          </a:xfrm>
          <a:prstGeom prst="line">
            <a:avLst/>
          </a:prstGeom>
          <a:ln>
            <a:headEnd/>
            <a:tailEnd type="stealth" w="med" len="lg"/>
          </a:ln>
        </p:spPr>
        <p:style>
          <a:lnRef idx="2">
            <a:schemeClr val="accent3"/>
          </a:lnRef>
          <a:fillRef idx="0">
            <a:schemeClr val="accent3"/>
          </a:fillRef>
          <a:effectRef idx="1">
            <a:schemeClr val="accent3"/>
          </a:effectRef>
          <a:fontRef idx="minor">
            <a:schemeClr val="tx1"/>
          </a:fontRef>
        </p:style>
        <p:txBody>
          <a:bodyPr wrap="none"/>
          <a:lstStyle/>
          <a:p>
            <a:endParaRPr lang="zh-CN" altLang="en-US">
              <a:ea typeface="楷体" pitchFamily="49" charset="-122"/>
              <a:cs typeface="Times New Roman" pitchFamily="18" charset="0"/>
            </a:endParaRPr>
          </a:p>
        </p:txBody>
      </p:sp>
      <p:sp>
        <p:nvSpPr>
          <p:cNvPr id="17" name="Freeform 19"/>
          <p:cNvSpPr>
            <a:spLocks/>
          </p:cNvSpPr>
          <p:nvPr/>
        </p:nvSpPr>
        <p:spPr bwMode="auto">
          <a:xfrm>
            <a:off x="4518761" y="1350963"/>
            <a:ext cx="2340000" cy="1587"/>
          </a:xfrm>
          <a:custGeom>
            <a:avLst/>
            <a:gdLst/>
            <a:ahLst/>
            <a:cxnLst>
              <a:cxn ang="0">
                <a:pos x="0" y="5"/>
              </a:cxn>
              <a:cxn ang="0">
                <a:pos x="2012" y="0"/>
              </a:cxn>
            </a:cxnLst>
            <a:rect l="0" t="0" r="r" b="b"/>
            <a:pathLst>
              <a:path w="2012" h="5">
                <a:moveTo>
                  <a:pt x="0" y="5"/>
                </a:moveTo>
                <a:lnTo>
                  <a:pt x="2012" y="0"/>
                </a:lnTo>
              </a:path>
            </a:pathLst>
          </a:custGeom>
          <a:ln>
            <a:headEnd type="none" w="med" len="med"/>
            <a:tailEnd type="none" w="med" len="lg"/>
          </a:ln>
        </p:spPr>
        <p:style>
          <a:lnRef idx="2">
            <a:schemeClr val="accent3"/>
          </a:lnRef>
          <a:fillRef idx="0">
            <a:schemeClr val="accent3"/>
          </a:fillRef>
          <a:effectRef idx="1">
            <a:schemeClr val="accent3"/>
          </a:effectRef>
          <a:fontRef idx="minor">
            <a:schemeClr val="tx1"/>
          </a:fontRef>
        </p:style>
        <p:txBody>
          <a:bodyPr wrap="none"/>
          <a:lstStyle/>
          <a:p>
            <a:endParaRPr lang="zh-CN" altLang="en-US">
              <a:ea typeface="楷体" pitchFamily="49" charset="-122"/>
              <a:cs typeface="Times New Roman" pitchFamily="18" charset="0"/>
            </a:endParaRPr>
          </a:p>
        </p:txBody>
      </p:sp>
      <p:sp>
        <p:nvSpPr>
          <p:cNvPr id="18" name="Line 20"/>
          <p:cNvSpPr>
            <a:spLocks noChangeShapeType="1"/>
          </p:cNvSpPr>
          <p:nvPr/>
        </p:nvSpPr>
        <p:spPr bwMode="auto">
          <a:xfrm>
            <a:off x="6858016" y="1339850"/>
            <a:ext cx="0" cy="323850"/>
          </a:xfrm>
          <a:prstGeom prst="line">
            <a:avLst/>
          </a:prstGeom>
          <a:ln>
            <a:headEnd/>
            <a:tailEnd type="stealth" w="med" len="lg"/>
          </a:ln>
        </p:spPr>
        <p:style>
          <a:lnRef idx="2">
            <a:schemeClr val="accent3"/>
          </a:lnRef>
          <a:fillRef idx="0">
            <a:schemeClr val="accent3"/>
          </a:fillRef>
          <a:effectRef idx="1">
            <a:schemeClr val="accent3"/>
          </a:effectRef>
          <a:fontRef idx="minor">
            <a:schemeClr val="tx1"/>
          </a:fontRef>
        </p:style>
        <p:txBody>
          <a:bodyPr wrap="none"/>
          <a:lstStyle/>
          <a:p>
            <a:endParaRPr lang="zh-CN" altLang="en-US">
              <a:ea typeface="楷体" pitchFamily="49" charset="-122"/>
              <a:cs typeface="Times New Roman" pitchFamily="18" charset="0"/>
            </a:endParaRPr>
          </a:p>
        </p:txBody>
      </p:sp>
      <p:sp>
        <p:nvSpPr>
          <p:cNvPr id="19" name="Text Box 21"/>
          <p:cNvSpPr txBox="1">
            <a:spLocks noChangeArrowheads="1"/>
          </p:cNvSpPr>
          <p:nvPr/>
        </p:nvSpPr>
        <p:spPr bwMode="auto">
          <a:xfrm>
            <a:off x="3882998" y="908050"/>
            <a:ext cx="4248150" cy="307777"/>
          </a:xfrm>
          <a:prstGeom prst="rect">
            <a:avLst/>
          </a:prstGeom>
          <a:noFill/>
          <a:ln w="9525" algn="ctr">
            <a:noFill/>
            <a:miter lim="800000"/>
            <a:headEnd/>
            <a:tailEnd type="none" w="med" len="lg"/>
          </a:ln>
          <a:effectLst/>
        </p:spPr>
        <p:txBody>
          <a:bodyPr lIns="0" tIns="0" rIns="0" bIns="0">
            <a:spAutoFit/>
          </a:bodyPr>
          <a:lstStyle/>
          <a:p>
            <a:pPr algn="l">
              <a:spcBef>
                <a:spcPct val="50000"/>
              </a:spcBef>
            </a:pPr>
            <a:r>
              <a:rPr lang="zh-CN" altLang="en-US" sz="2000" dirty="0">
                <a:solidFill>
                  <a:srgbClr val="0000FF"/>
                </a:solidFill>
                <a:latin typeface="Consolas" pitchFamily="49" charset="0"/>
                <a:ea typeface="楷体" pitchFamily="49" charset="-122"/>
                <a:cs typeface="Consolas" pitchFamily="49" charset="0"/>
              </a:rPr>
              <a:t>通过</a:t>
            </a:r>
            <a:r>
              <a:rPr lang="zh-CN" altLang="en-US" sz="2000" dirty="0" smtClean="0">
                <a:solidFill>
                  <a:srgbClr val="0000FF"/>
                </a:solidFill>
                <a:latin typeface="Consolas" pitchFamily="49" charset="0"/>
                <a:ea typeface="楷体" pitchFamily="49" charset="-122"/>
                <a:cs typeface="Consolas" pitchFamily="49" charset="0"/>
              </a:rPr>
              <a:t>根结点</a:t>
            </a:r>
            <a:r>
              <a:rPr lang="en-US" altLang="zh-CN" sz="2000" i="1" dirty="0" smtClean="0">
                <a:solidFill>
                  <a:srgbClr val="0000FF"/>
                </a:solidFill>
                <a:latin typeface="Consolas" pitchFamily="49" charset="0"/>
                <a:ea typeface="楷体" pitchFamily="49" charset="-122"/>
                <a:cs typeface="Consolas" pitchFamily="49" charset="0"/>
              </a:rPr>
              <a:t>a</a:t>
            </a:r>
            <a:r>
              <a:rPr lang="en-US" altLang="zh-CN" sz="2000" i="1" baseline="-25000" dirty="0" smtClean="0">
                <a:solidFill>
                  <a:srgbClr val="0000FF"/>
                </a:solidFill>
                <a:latin typeface="Consolas" pitchFamily="49" charset="0"/>
                <a:ea typeface="楷体" pitchFamily="49" charset="-122"/>
                <a:cs typeface="Consolas" pitchFamily="49" charset="0"/>
              </a:rPr>
              <a:t>n</a:t>
            </a:r>
            <a:r>
              <a:rPr lang="en-US" altLang="zh-CN" sz="2000" baseline="-25000" dirty="0" smtClean="0">
                <a:solidFill>
                  <a:srgbClr val="0000FF"/>
                </a:solidFill>
                <a:latin typeface="Consolas" pitchFamily="49" charset="0"/>
                <a:ea typeface="楷体" pitchFamily="49" charset="-122"/>
                <a:cs typeface="Consolas" pitchFamily="49" charset="0"/>
              </a:rPr>
              <a:t>-1</a:t>
            </a:r>
            <a:r>
              <a:rPr lang="zh-CN" altLang="en-US" sz="2000" dirty="0">
                <a:solidFill>
                  <a:srgbClr val="0000FF"/>
                </a:solidFill>
                <a:latin typeface="Consolas" pitchFamily="49" charset="0"/>
                <a:ea typeface="楷体" pitchFamily="49" charset="-122"/>
                <a:cs typeface="Consolas" pitchFamily="49" charset="0"/>
              </a:rPr>
              <a:t>在中序序列中找到</a:t>
            </a:r>
            <a:r>
              <a:rPr lang="en-US" altLang="zh-CN" sz="2000" i="1" dirty="0" err="1">
                <a:solidFill>
                  <a:srgbClr val="0000FF"/>
                </a:solidFill>
                <a:latin typeface="Consolas" pitchFamily="49" charset="0"/>
                <a:ea typeface="楷体" pitchFamily="49" charset="-122"/>
                <a:cs typeface="Consolas" pitchFamily="49" charset="0"/>
              </a:rPr>
              <a:t>b</a:t>
            </a:r>
            <a:r>
              <a:rPr lang="en-US" altLang="zh-CN" sz="2000" i="1" baseline="-25000" dirty="0" err="1">
                <a:solidFill>
                  <a:srgbClr val="0000FF"/>
                </a:solidFill>
                <a:latin typeface="Consolas" pitchFamily="49" charset="0"/>
                <a:ea typeface="楷体" pitchFamily="49" charset="-122"/>
                <a:cs typeface="Consolas" pitchFamily="49" charset="0"/>
              </a:rPr>
              <a:t>k</a:t>
            </a:r>
            <a:endParaRPr lang="en-US" altLang="zh-CN" sz="2000" i="1" baseline="-25000" dirty="0">
              <a:solidFill>
                <a:srgbClr val="0000FF"/>
              </a:solidFill>
              <a:latin typeface="Consolas" pitchFamily="49" charset="0"/>
              <a:ea typeface="楷体" pitchFamily="49" charset="-122"/>
              <a:cs typeface="Consolas" pitchFamily="49" charset="0"/>
            </a:endParaRPr>
          </a:p>
        </p:txBody>
      </p:sp>
      <p:sp>
        <p:nvSpPr>
          <p:cNvPr id="21" name="TextBox 20"/>
          <p:cNvSpPr txBox="1"/>
          <p:nvPr/>
        </p:nvSpPr>
        <p:spPr>
          <a:xfrm>
            <a:off x="1214414" y="285728"/>
            <a:ext cx="3929090" cy="400110"/>
          </a:xfrm>
          <a:prstGeom prst="rect">
            <a:avLst/>
          </a:prstGeom>
          <a:noFill/>
        </p:spPr>
        <p:txBody>
          <a:bodyPr wrap="square" rtlCol="0">
            <a:spAutoFit/>
          </a:bodyPr>
          <a:lstStyle/>
          <a:p>
            <a:pPr marL="457200" indent="-457200">
              <a:buBlip>
                <a:blip r:embed="rId2"/>
              </a:buBlip>
            </a:pPr>
            <a:r>
              <a:rPr lang="zh-CN" altLang="en-US" sz="2000" smtClean="0">
                <a:solidFill>
                  <a:srgbClr val="0000FF"/>
                </a:solidFill>
                <a:latin typeface="Consolas" pitchFamily="49" charset="0"/>
                <a:ea typeface="楷体" pitchFamily="49" charset="-122"/>
                <a:cs typeface="Consolas" pitchFamily="49" charset="0"/>
              </a:rPr>
              <a:t>由</a:t>
            </a:r>
            <a:r>
              <a:rPr lang="en-US" altLang="zh-CN" sz="2000" i="1" smtClean="0">
                <a:solidFill>
                  <a:srgbClr val="0000FF"/>
                </a:solidFill>
                <a:latin typeface="Consolas" pitchFamily="49" charset="0"/>
                <a:ea typeface="楷体" pitchFamily="49" charset="-122"/>
                <a:cs typeface="Consolas" pitchFamily="49" charset="0"/>
              </a:rPr>
              <a:t>a</a:t>
            </a:r>
            <a:r>
              <a:rPr lang="en-US" altLang="zh-CN" sz="2000" i="1" baseline="-25000" smtClean="0">
                <a:solidFill>
                  <a:srgbClr val="0000FF"/>
                </a:solidFill>
                <a:latin typeface="Consolas" pitchFamily="49" charset="0"/>
                <a:ea typeface="楷体" pitchFamily="49" charset="-122"/>
                <a:cs typeface="Consolas" pitchFamily="49" charset="0"/>
              </a:rPr>
              <a:t>n</a:t>
            </a:r>
            <a:r>
              <a:rPr lang="en-US" altLang="zh-CN" sz="2000" baseline="-25000" smtClean="0">
                <a:solidFill>
                  <a:srgbClr val="0000FF"/>
                </a:solidFill>
                <a:latin typeface="Consolas" pitchFamily="49" charset="0"/>
                <a:ea typeface="楷体" pitchFamily="49" charset="-122"/>
                <a:cs typeface="Consolas" pitchFamily="49" charset="0"/>
              </a:rPr>
              <a:t>-1</a:t>
            </a:r>
            <a:r>
              <a:rPr lang="zh-CN" altLang="en-US" sz="2000" smtClean="0">
                <a:solidFill>
                  <a:srgbClr val="0000FF"/>
                </a:solidFill>
                <a:latin typeface="Consolas" pitchFamily="49" charset="0"/>
                <a:ea typeface="楷体" pitchFamily="49" charset="-122"/>
                <a:cs typeface="Consolas" pitchFamily="49" charset="0"/>
              </a:rPr>
              <a:t>（根结点）找到</a:t>
            </a:r>
            <a:r>
              <a:rPr lang="en-US" altLang="zh-CN" sz="2000" i="1" smtClean="0">
                <a:solidFill>
                  <a:srgbClr val="0000FF"/>
                </a:solidFill>
                <a:latin typeface="Consolas" pitchFamily="49" charset="0"/>
                <a:ea typeface="楷体" pitchFamily="49" charset="-122"/>
                <a:cs typeface="Consolas" pitchFamily="49" charset="0"/>
              </a:rPr>
              <a:t>b</a:t>
            </a:r>
            <a:r>
              <a:rPr lang="en-US" altLang="zh-CN" sz="2000" i="1" baseline="-25000" smtClean="0">
                <a:solidFill>
                  <a:srgbClr val="0000FF"/>
                </a:solidFill>
                <a:latin typeface="Consolas" pitchFamily="49" charset="0"/>
                <a:ea typeface="楷体" pitchFamily="49" charset="-122"/>
                <a:cs typeface="Consolas" pitchFamily="49" charset="0"/>
              </a:rPr>
              <a:t>k</a:t>
            </a:r>
            <a:r>
              <a:rPr lang="zh-CN" altLang="en-US" sz="2000" smtClean="0">
                <a:solidFill>
                  <a:srgbClr val="0000FF"/>
                </a:solidFill>
                <a:latin typeface="Consolas" pitchFamily="49" charset="0"/>
                <a:ea typeface="楷体" pitchFamily="49" charset="-122"/>
                <a:cs typeface="Consolas" pitchFamily="49" charset="0"/>
              </a:rPr>
              <a:t>。</a:t>
            </a:r>
            <a:endParaRPr lang="zh-CN" altLang="en-US" sz="2000">
              <a:solidFill>
                <a:srgbClr val="0000FF"/>
              </a:solidFill>
              <a:latin typeface="Consolas" pitchFamily="49" charset="0"/>
              <a:ea typeface="楷体" pitchFamily="49" charset="-122"/>
              <a:cs typeface="Consolas" pitchFamily="49" charset="0"/>
            </a:endParaRPr>
          </a:p>
        </p:txBody>
      </p:sp>
      <p:sp>
        <p:nvSpPr>
          <p:cNvPr id="22" name="TextBox 21"/>
          <p:cNvSpPr txBox="1"/>
          <p:nvPr/>
        </p:nvSpPr>
        <p:spPr>
          <a:xfrm>
            <a:off x="1357290" y="3714752"/>
            <a:ext cx="7358114" cy="2169825"/>
          </a:xfrm>
          <a:prstGeom prst="rect">
            <a:avLst/>
          </a:prstGeom>
          <a:noFill/>
        </p:spPr>
        <p:txBody>
          <a:bodyPr wrap="square" rtlCol="0">
            <a:spAutoFit/>
          </a:bodyPr>
          <a:lstStyle/>
          <a:p>
            <a:pPr marL="457200" indent="-457200">
              <a:lnSpc>
                <a:spcPts val="3000"/>
              </a:lnSpc>
              <a:spcBef>
                <a:spcPts val="600"/>
              </a:spcBef>
              <a:buBlip>
                <a:blip r:embed="rId2"/>
              </a:buBlip>
            </a:pPr>
            <a:r>
              <a:rPr lang="zh-CN" altLang="en-US" sz="2000" smtClean="0">
                <a:solidFill>
                  <a:srgbClr val="0000FF"/>
                </a:solidFill>
                <a:latin typeface="Consolas" pitchFamily="49" charset="0"/>
                <a:ea typeface="楷体" pitchFamily="49" charset="-122"/>
                <a:cs typeface="Consolas" pitchFamily="49" charset="0"/>
              </a:rPr>
              <a:t>若</a:t>
            </a:r>
            <a:r>
              <a:rPr lang="en-US" altLang="zh-CN" sz="2000" i="1" smtClean="0">
                <a:solidFill>
                  <a:srgbClr val="0000FF"/>
                </a:solidFill>
                <a:latin typeface="Consolas" pitchFamily="49" charset="0"/>
                <a:ea typeface="楷体" pitchFamily="49" charset="-122"/>
                <a:cs typeface="Consolas" pitchFamily="49" charset="0"/>
              </a:rPr>
              <a:t>b</a:t>
            </a:r>
            <a:r>
              <a:rPr lang="en-US" altLang="zh-CN" sz="2000" i="1" baseline="-25000" smtClean="0">
                <a:solidFill>
                  <a:srgbClr val="0000FF"/>
                </a:solidFill>
                <a:latin typeface="Consolas" pitchFamily="49" charset="0"/>
                <a:ea typeface="楷体" pitchFamily="49" charset="-122"/>
                <a:cs typeface="Consolas" pitchFamily="49" charset="0"/>
              </a:rPr>
              <a:t>k</a:t>
            </a:r>
            <a:r>
              <a:rPr lang="zh-CN" altLang="en-US" sz="2000" smtClean="0">
                <a:solidFill>
                  <a:srgbClr val="0000FF"/>
                </a:solidFill>
                <a:latin typeface="Consolas" pitchFamily="49" charset="0"/>
                <a:ea typeface="楷体" pitchFamily="49" charset="-122"/>
                <a:cs typeface="Consolas" pitchFamily="49" charset="0"/>
              </a:rPr>
              <a:t>前面有</a:t>
            </a:r>
            <a:r>
              <a:rPr lang="en-US" altLang="zh-CN" sz="2000" i="1" smtClean="0">
                <a:solidFill>
                  <a:srgbClr val="0000FF"/>
                </a:solidFill>
                <a:latin typeface="Consolas" pitchFamily="49" charset="0"/>
                <a:ea typeface="楷体" pitchFamily="49" charset="-122"/>
                <a:cs typeface="Consolas" pitchFamily="49" charset="0"/>
              </a:rPr>
              <a:t>k</a:t>
            </a:r>
            <a:r>
              <a:rPr lang="zh-CN" altLang="en-US" sz="2000" smtClean="0">
                <a:solidFill>
                  <a:srgbClr val="0000FF"/>
                </a:solidFill>
                <a:latin typeface="Consolas" pitchFamily="49" charset="0"/>
                <a:ea typeface="楷体" pitchFamily="49" charset="-122"/>
                <a:cs typeface="Consolas" pitchFamily="49" charset="0"/>
              </a:rPr>
              <a:t>个结点，则左子树有</a:t>
            </a:r>
            <a:r>
              <a:rPr lang="en-US" altLang="zh-CN" sz="2000" i="1" smtClean="0">
                <a:solidFill>
                  <a:srgbClr val="0000FF"/>
                </a:solidFill>
                <a:latin typeface="Consolas" pitchFamily="49" charset="0"/>
                <a:ea typeface="楷体" pitchFamily="49" charset="-122"/>
                <a:cs typeface="Consolas" pitchFamily="49" charset="0"/>
              </a:rPr>
              <a:t>k</a:t>
            </a:r>
            <a:r>
              <a:rPr lang="zh-CN" altLang="en-US" sz="2000" smtClean="0">
                <a:solidFill>
                  <a:srgbClr val="0000FF"/>
                </a:solidFill>
                <a:latin typeface="Consolas" pitchFamily="49" charset="0"/>
                <a:ea typeface="楷体" pitchFamily="49" charset="-122"/>
                <a:cs typeface="Consolas" pitchFamily="49" charset="0"/>
              </a:rPr>
              <a:t>个结点，右子树有</a:t>
            </a:r>
            <a:r>
              <a:rPr lang="en-US" altLang="zh-CN" sz="2000" i="1" smtClean="0">
                <a:solidFill>
                  <a:srgbClr val="0000FF"/>
                </a:solidFill>
                <a:latin typeface="Consolas" pitchFamily="49" charset="0"/>
                <a:ea typeface="楷体" pitchFamily="49" charset="-122"/>
                <a:cs typeface="Consolas" pitchFamily="49" charset="0"/>
              </a:rPr>
              <a:t>n</a:t>
            </a:r>
            <a:r>
              <a:rPr lang="en-US"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k</a:t>
            </a:r>
            <a:r>
              <a:rPr lang="en-US" altLang="zh-CN" sz="2000" smtClean="0">
                <a:solidFill>
                  <a:srgbClr val="0000FF"/>
                </a:solidFill>
                <a:latin typeface="Consolas" pitchFamily="49" charset="0"/>
                <a:ea typeface="楷体" pitchFamily="49" charset="-122"/>
                <a:cs typeface="Consolas" pitchFamily="49" charset="0"/>
              </a:rPr>
              <a:t>-1</a:t>
            </a:r>
            <a:r>
              <a:rPr lang="zh-CN" altLang="en-US" sz="2000" smtClean="0">
                <a:solidFill>
                  <a:srgbClr val="0000FF"/>
                </a:solidFill>
                <a:latin typeface="Consolas" pitchFamily="49" charset="0"/>
                <a:ea typeface="楷体" pitchFamily="49" charset="-122"/>
                <a:cs typeface="Consolas" pitchFamily="49" charset="0"/>
              </a:rPr>
              <a:t>个结点。</a:t>
            </a:r>
            <a:endParaRPr lang="en-US" altLang="zh-CN" sz="2000" smtClean="0">
              <a:solidFill>
                <a:srgbClr val="0000FF"/>
              </a:solidFill>
              <a:latin typeface="Consolas" pitchFamily="49" charset="0"/>
              <a:ea typeface="楷体" pitchFamily="49" charset="-122"/>
              <a:cs typeface="Consolas" pitchFamily="49" charset="0"/>
            </a:endParaRPr>
          </a:p>
          <a:p>
            <a:pPr marL="457200" indent="-457200">
              <a:lnSpc>
                <a:spcPts val="3000"/>
              </a:lnSpc>
              <a:spcBef>
                <a:spcPts val="600"/>
              </a:spcBef>
              <a:buBlip>
                <a:blip r:embed="rId2"/>
              </a:buBlip>
            </a:pPr>
            <a:r>
              <a:rPr lang="zh-CN" altLang="en-US" sz="2000" smtClean="0">
                <a:solidFill>
                  <a:srgbClr val="0000FF"/>
                </a:solidFill>
                <a:latin typeface="Consolas" pitchFamily="49" charset="0"/>
                <a:ea typeface="楷体" pitchFamily="49" charset="-122"/>
                <a:cs typeface="Consolas" pitchFamily="49" charset="0"/>
              </a:rPr>
              <a:t>可以求出左右子树的</a:t>
            </a:r>
            <a:r>
              <a:rPr kumimoji="1" lang="zh-CN" altLang="en-US" sz="2000" smtClean="0">
                <a:solidFill>
                  <a:srgbClr val="FF00FF"/>
                </a:solidFill>
                <a:latin typeface="Consolas" pitchFamily="49" charset="0"/>
                <a:ea typeface="楷体" pitchFamily="49" charset="-122"/>
                <a:cs typeface="Consolas" pitchFamily="49" charset="0"/>
              </a:rPr>
              <a:t>中序序列</a:t>
            </a:r>
            <a:r>
              <a:rPr kumimoji="1" lang="zh-CN" altLang="en-US" sz="2000" smtClean="0">
                <a:solidFill>
                  <a:srgbClr val="0000FF"/>
                </a:solidFill>
                <a:latin typeface="Consolas" pitchFamily="49" charset="0"/>
                <a:ea typeface="楷体" pitchFamily="49" charset="-122"/>
                <a:cs typeface="Consolas" pitchFamily="49" charset="0"/>
              </a:rPr>
              <a:t>和</a:t>
            </a:r>
            <a:r>
              <a:rPr kumimoji="1" lang="zh-CN" altLang="en-US" sz="2000" smtClean="0">
                <a:solidFill>
                  <a:srgbClr val="FF00FF"/>
                </a:solidFill>
                <a:latin typeface="Consolas" pitchFamily="49" charset="0"/>
                <a:ea typeface="楷体" pitchFamily="49" charset="-122"/>
                <a:cs typeface="Consolas" pitchFamily="49" charset="0"/>
              </a:rPr>
              <a:t>后序序列</a:t>
            </a:r>
            <a:r>
              <a:rPr kumimoji="1" lang="zh-CN" altLang="en-US" sz="2000" smtClean="0">
                <a:solidFill>
                  <a:srgbClr val="0000FF"/>
                </a:solidFill>
                <a:latin typeface="Consolas" pitchFamily="49" charset="0"/>
                <a:ea typeface="楷体" pitchFamily="49" charset="-122"/>
                <a:cs typeface="Consolas" pitchFamily="49" charset="0"/>
              </a:rPr>
              <a:t>。</a:t>
            </a:r>
            <a:endParaRPr lang="en-US" altLang="zh-CN" sz="2000" smtClean="0">
              <a:solidFill>
                <a:srgbClr val="0000FF"/>
              </a:solidFill>
              <a:latin typeface="Consolas" pitchFamily="49" charset="0"/>
              <a:ea typeface="楷体" pitchFamily="49" charset="-122"/>
              <a:cs typeface="Consolas" pitchFamily="49" charset="0"/>
            </a:endParaRPr>
          </a:p>
          <a:p>
            <a:pPr marL="457200" indent="-457200">
              <a:lnSpc>
                <a:spcPts val="3000"/>
              </a:lnSpc>
              <a:spcBef>
                <a:spcPts val="600"/>
              </a:spcBef>
              <a:buBlip>
                <a:blip r:embed="rId2"/>
              </a:buBlip>
            </a:pPr>
            <a:r>
              <a:rPr lang="zh-CN" altLang="en-US" sz="2000" smtClean="0">
                <a:solidFill>
                  <a:srgbClr val="0000FF"/>
                </a:solidFill>
                <a:latin typeface="Consolas" pitchFamily="49" charset="0"/>
                <a:ea typeface="楷体" pitchFamily="49" charset="-122"/>
                <a:cs typeface="Consolas" pitchFamily="49" charset="0"/>
              </a:rPr>
              <a:t>这样根结点是确定的，左右子树也是确定的，则该二叉树是确定的。</a:t>
            </a:r>
            <a:endParaRPr lang="zh-CN" altLang="en-US" sz="2000">
              <a:solidFill>
                <a:srgbClr val="0000FF"/>
              </a:solidFill>
              <a:latin typeface="Consolas" pitchFamily="49" charset="0"/>
              <a:ea typeface="楷体" pitchFamily="49" charset="-122"/>
              <a:cs typeface="Consolas" pitchFamily="49" charset="0"/>
            </a:endParaRPr>
          </a:p>
        </p:txBody>
      </p:sp>
      <p:sp>
        <p:nvSpPr>
          <p:cNvPr id="23" name="TextBox 22"/>
          <p:cNvSpPr txBox="1"/>
          <p:nvPr/>
        </p:nvSpPr>
        <p:spPr>
          <a:xfrm>
            <a:off x="285731" y="1500174"/>
            <a:ext cx="553998" cy="3000396"/>
          </a:xfrm>
          <a:prstGeom prst="rect">
            <a:avLst/>
          </a:prstGeom>
          <a:noFill/>
        </p:spPr>
        <p:txBody>
          <a:bodyPr vert="eaVert" wrap="square" rtlCol="0">
            <a:spAutoFit/>
          </a:bodyPr>
          <a:lstStyle/>
          <a:p>
            <a:pPr algn="ctr">
              <a:spcBef>
                <a:spcPct val="50000"/>
              </a:spcBef>
            </a:pPr>
            <a:r>
              <a:rPr lang="en-US" altLang="zh-CN"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6.6  </a:t>
            </a:r>
            <a:r>
              <a:rPr lang="zh-CN" altLang="en-US"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二叉树的构造</a:t>
            </a:r>
            <a:endParaRPr lang="zh-CN" altLang="en-US" dirty="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Text Box 2"/>
          <p:cNvSpPr txBox="1">
            <a:spLocks noChangeArrowheads="1"/>
          </p:cNvSpPr>
          <p:nvPr/>
        </p:nvSpPr>
        <p:spPr bwMode="auto">
          <a:xfrm>
            <a:off x="1214414" y="71414"/>
            <a:ext cx="7391422" cy="827021"/>
          </a:xfrm>
          <a:prstGeom prst="rect">
            <a:avLst/>
          </a:prstGeom>
          <a:noFill/>
          <a:ln w="9525">
            <a:noFill/>
            <a:miter lim="800000"/>
            <a:headEnd/>
            <a:tailEnd/>
          </a:ln>
        </p:spPr>
        <p:txBody>
          <a:bodyPr wrap="square">
            <a:spAutoFit/>
          </a:bodyPr>
          <a:lstStyle/>
          <a:p>
            <a:pPr>
              <a:lnSpc>
                <a:spcPts val="3000"/>
              </a:lnSpc>
            </a:pPr>
            <a:r>
              <a:rPr lang="zh-CN" altLang="en-US" sz="2000" dirty="0">
                <a:solidFill>
                  <a:srgbClr val="0000FF"/>
                </a:solidFill>
                <a:latin typeface="Consolas" pitchFamily="49" charset="0"/>
                <a:ea typeface="楷体" pitchFamily="49" charset="-122"/>
                <a:cs typeface="Consolas" pitchFamily="49" charset="0"/>
              </a:rPr>
              <a:t>　　</a:t>
            </a:r>
            <a:r>
              <a:rPr lang="en-US" altLang="zh-CN" sz="2200" dirty="0">
                <a:solidFill>
                  <a:srgbClr val="FF0000"/>
                </a:solidFill>
                <a:latin typeface="Consolas" pitchFamily="49" charset="0"/>
                <a:ea typeface="楷体" pitchFamily="49" charset="-122"/>
                <a:cs typeface="Consolas" pitchFamily="49" charset="0"/>
              </a:rPr>
              <a:t>【</a:t>
            </a:r>
            <a:r>
              <a:rPr lang="zh-CN" altLang="en-US" sz="2200" dirty="0">
                <a:solidFill>
                  <a:srgbClr val="FF0000"/>
                </a:solidFill>
                <a:latin typeface="Consolas" pitchFamily="49" charset="0"/>
                <a:ea typeface="楷体" pitchFamily="49" charset="-122"/>
                <a:cs typeface="Consolas" pitchFamily="49" charset="0"/>
              </a:rPr>
              <a:t>例</a:t>
            </a:r>
            <a:r>
              <a:rPr lang="en-US" altLang="zh-CN" sz="2200" dirty="0">
                <a:solidFill>
                  <a:srgbClr val="FF0000"/>
                </a:solidFill>
                <a:latin typeface="Consolas" pitchFamily="49" charset="0"/>
                <a:ea typeface="楷体" pitchFamily="49" charset="-122"/>
                <a:cs typeface="Consolas" pitchFamily="49" charset="0"/>
              </a:rPr>
              <a:t>6.17】 </a:t>
            </a:r>
            <a:r>
              <a:rPr lang="zh-CN" altLang="en-US" sz="2000" dirty="0">
                <a:solidFill>
                  <a:srgbClr val="0000FF"/>
                </a:solidFill>
                <a:latin typeface="Consolas" pitchFamily="49" charset="0"/>
                <a:ea typeface="楷体" pitchFamily="49" charset="-122"/>
                <a:cs typeface="Consolas" pitchFamily="49" charset="0"/>
              </a:rPr>
              <a:t>已知一棵二叉树的后序遍历序列为</a:t>
            </a:r>
            <a:r>
              <a:rPr lang="en-US" altLang="zh-CN" sz="2000" i="1" dirty="0" err="1">
                <a:solidFill>
                  <a:srgbClr val="0000FF"/>
                </a:solidFill>
                <a:latin typeface="Consolas" pitchFamily="49" charset="0"/>
                <a:ea typeface="楷体" pitchFamily="49" charset="-122"/>
                <a:cs typeface="Consolas" pitchFamily="49" charset="0"/>
              </a:rPr>
              <a:t>DEBGFCA</a:t>
            </a:r>
            <a:r>
              <a:rPr lang="zh-CN" altLang="en-US" sz="2000" dirty="0">
                <a:solidFill>
                  <a:srgbClr val="0000FF"/>
                </a:solidFill>
                <a:latin typeface="Consolas" pitchFamily="49" charset="0"/>
                <a:ea typeface="楷体" pitchFamily="49" charset="-122"/>
                <a:cs typeface="Consolas" pitchFamily="49" charset="0"/>
              </a:rPr>
              <a:t>，中序遍历序列为</a:t>
            </a:r>
            <a:r>
              <a:rPr lang="en-US" altLang="zh-CN" sz="2000" i="1" dirty="0" err="1">
                <a:solidFill>
                  <a:srgbClr val="0000FF"/>
                </a:solidFill>
                <a:latin typeface="Consolas" pitchFamily="49" charset="0"/>
                <a:ea typeface="楷体" pitchFamily="49" charset="-122"/>
                <a:cs typeface="Consolas" pitchFamily="49" charset="0"/>
              </a:rPr>
              <a:t>DBEACGF</a:t>
            </a:r>
            <a:r>
              <a:rPr lang="zh-CN" altLang="en-US" sz="2000" dirty="0">
                <a:solidFill>
                  <a:srgbClr val="0000FF"/>
                </a:solidFill>
                <a:latin typeface="Consolas" pitchFamily="49" charset="0"/>
                <a:ea typeface="楷体" pitchFamily="49" charset="-122"/>
                <a:cs typeface="Consolas" pitchFamily="49" charset="0"/>
              </a:rPr>
              <a:t>，给出</a:t>
            </a:r>
            <a:r>
              <a:rPr lang="zh-CN" altLang="en-US" sz="2000">
                <a:solidFill>
                  <a:srgbClr val="0000FF"/>
                </a:solidFill>
                <a:latin typeface="Consolas" pitchFamily="49" charset="0"/>
                <a:ea typeface="楷体" pitchFamily="49" charset="-122"/>
                <a:cs typeface="Consolas" pitchFamily="49" charset="0"/>
              </a:rPr>
              <a:t>构造</a:t>
            </a:r>
            <a:r>
              <a:rPr lang="zh-CN" altLang="en-US" sz="2000" smtClean="0">
                <a:solidFill>
                  <a:srgbClr val="0000FF"/>
                </a:solidFill>
                <a:latin typeface="Consolas" pitchFamily="49" charset="0"/>
                <a:ea typeface="楷体" pitchFamily="49" charset="-122"/>
                <a:cs typeface="Consolas" pitchFamily="49" charset="0"/>
              </a:rPr>
              <a:t>该二叉树的过程。</a:t>
            </a:r>
            <a:endParaRPr lang="zh-CN" altLang="en-US" sz="2000" dirty="0">
              <a:solidFill>
                <a:srgbClr val="0000FF"/>
              </a:solidFill>
              <a:latin typeface="Consolas" pitchFamily="49" charset="0"/>
              <a:ea typeface="楷体" pitchFamily="49" charset="-122"/>
              <a:cs typeface="Consolas" pitchFamily="49" charset="0"/>
            </a:endParaRPr>
          </a:p>
        </p:txBody>
      </p:sp>
      <p:sp>
        <p:nvSpPr>
          <p:cNvPr id="5" name="TextBox 4"/>
          <p:cNvSpPr txBox="1"/>
          <p:nvPr/>
        </p:nvSpPr>
        <p:spPr>
          <a:xfrm>
            <a:off x="1857356" y="928670"/>
            <a:ext cx="4572032" cy="430887"/>
          </a:xfrm>
          <a:prstGeom prst="rect">
            <a:avLst/>
          </a:prstGeom>
          <a:noFill/>
        </p:spPr>
        <p:txBody>
          <a:bodyPr wrap="square" rtlCol="0">
            <a:spAutoFit/>
          </a:bodyPr>
          <a:lstStyle/>
          <a:p>
            <a:r>
              <a:rPr lang="zh-CN" altLang="en-US" sz="2200" smtClean="0">
                <a:solidFill>
                  <a:srgbClr val="FF0000"/>
                </a:solidFill>
                <a:latin typeface="Consolas" pitchFamily="49" charset="0"/>
                <a:ea typeface="楷体" pitchFamily="49" charset="-122"/>
                <a:cs typeface="Consolas" pitchFamily="49" charset="0"/>
              </a:rPr>
              <a:t>解：</a:t>
            </a:r>
            <a:r>
              <a:rPr lang="zh-CN" altLang="en-US" sz="2000" smtClean="0">
                <a:solidFill>
                  <a:srgbClr val="0000FF"/>
                </a:solidFill>
                <a:latin typeface="Consolas" pitchFamily="49" charset="0"/>
                <a:ea typeface="楷体" pitchFamily="49" charset="-122"/>
                <a:cs typeface="Consolas" pitchFamily="49" charset="0"/>
              </a:rPr>
              <a:t>构造该二叉树的过程如下所示。</a:t>
            </a:r>
            <a:endParaRPr lang="zh-CN" altLang="en-US" sz="2000">
              <a:solidFill>
                <a:srgbClr val="0000FF"/>
              </a:solidFill>
              <a:latin typeface="Consolas" pitchFamily="49" charset="0"/>
              <a:cs typeface="Consolas" pitchFamily="49" charset="0"/>
            </a:endParaRPr>
          </a:p>
        </p:txBody>
      </p:sp>
      <p:sp>
        <p:nvSpPr>
          <p:cNvPr id="6" name="矩形 5"/>
          <p:cNvSpPr/>
          <p:nvPr/>
        </p:nvSpPr>
        <p:spPr>
          <a:xfrm>
            <a:off x="3786182" y="1428736"/>
            <a:ext cx="2786082" cy="928694"/>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smtClean="0">
                <a:solidFill>
                  <a:srgbClr val="0000FF"/>
                </a:solidFill>
                <a:latin typeface="Consolas" pitchFamily="49" charset="0"/>
                <a:ea typeface="仿宋" pitchFamily="49" charset="-122"/>
                <a:cs typeface="Consolas" pitchFamily="49" charset="0"/>
              </a:rPr>
              <a:t>根：</a:t>
            </a:r>
            <a:r>
              <a:rPr lang="en-US" altLang="zh-CN" sz="1600" i="1" smtClean="0">
                <a:solidFill>
                  <a:srgbClr val="FF0000"/>
                </a:solidFill>
                <a:latin typeface="Consolas" pitchFamily="49" charset="0"/>
                <a:ea typeface="仿宋" pitchFamily="49" charset="-122"/>
                <a:cs typeface="Consolas" pitchFamily="49" charset="0"/>
              </a:rPr>
              <a:t>A</a:t>
            </a:r>
          </a:p>
          <a:p>
            <a:r>
              <a:rPr lang="zh-CN" altLang="en-US" sz="1600" smtClean="0">
                <a:solidFill>
                  <a:srgbClr val="0000FF"/>
                </a:solidFill>
                <a:latin typeface="Consolas" pitchFamily="49" charset="0"/>
                <a:ea typeface="仿宋" pitchFamily="49" charset="-122"/>
                <a:cs typeface="Consolas" pitchFamily="49" charset="0"/>
              </a:rPr>
              <a:t>左后序：</a:t>
            </a:r>
            <a:r>
              <a:rPr lang="en-US" altLang="zh-CN" sz="1600" smtClean="0">
                <a:solidFill>
                  <a:srgbClr val="0000FF"/>
                </a:solidFill>
                <a:latin typeface="Consolas" pitchFamily="49" charset="0"/>
                <a:ea typeface="仿宋" pitchFamily="49" charset="-122"/>
                <a:cs typeface="Consolas" pitchFamily="49" charset="0"/>
              </a:rPr>
              <a:t>DEB  </a:t>
            </a:r>
            <a:r>
              <a:rPr lang="zh-CN" altLang="en-US" sz="1600" smtClean="0">
                <a:solidFill>
                  <a:srgbClr val="0000FF"/>
                </a:solidFill>
                <a:latin typeface="Consolas" pitchFamily="49" charset="0"/>
                <a:ea typeface="仿宋" pitchFamily="49" charset="-122"/>
                <a:cs typeface="Consolas" pitchFamily="49" charset="0"/>
              </a:rPr>
              <a:t>右后序：</a:t>
            </a:r>
            <a:r>
              <a:rPr lang="en-US" altLang="zh-CN" sz="1600" smtClean="0">
                <a:solidFill>
                  <a:srgbClr val="0000FF"/>
                </a:solidFill>
                <a:latin typeface="Consolas" pitchFamily="49" charset="0"/>
                <a:ea typeface="仿宋" pitchFamily="49" charset="-122"/>
                <a:cs typeface="Consolas" pitchFamily="49" charset="0"/>
              </a:rPr>
              <a:t>GFC</a:t>
            </a:r>
          </a:p>
          <a:p>
            <a:r>
              <a:rPr lang="zh-CN" altLang="en-US" sz="1600" smtClean="0">
                <a:solidFill>
                  <a:srgbClr val="0000FF"/>
                </a:solidFill>
                <a:latin typeface="Consolas" pitchFamily="49" charset="0"/>
                <a:ea typeface="仿宋" pitchFamily="49" charset="-122"/>
                <a:cs typeface="Consolas" pitchFamily="49" charset="0"/>
              </a:rPr>
              <a:t>右中序：</a:t>
            </a:r>
            <a:r>
              <a:rPr lang="en-US" altLang="zh-CN" sz="1600" smtClean="0">
                <a:solidFill>
                  <a:srgbClr val="0000FF"/>
                </a:solidFill>
                <a:latin typeface="Consolas" pitchFamily="49" charset="0"/>
                <a:ea typeface="仿宋" pitchFamily="49" charset="-122"/>
                <a:cs typeface="Consolas" pitchFamily="49" charset="0"/>
              </a:rPr>
              <a:t>DBE  </a:t>
            </a:r>
            <a:r>
              <a:rPr lang="zh-CN" altLang="en-US" sz="1600" smtClean="0">
                <a:solidFill>
                  <a:srgbClr val="0000FF"/>
                </a:solidFill>
                <a:latin typeface="Consolas" pitchFamily="49" charset="0"/>
                <a:ea typeface="仿宋" pitchFamily="49" charset="-122"/>
                <a:cs typeface="Consolas" pitchFamily="49" charset="0"/>
              </a:rPr>
              <a:t>右中序：</a:t>
            </a:r>
            <a:r>
              <a:rPr lang="en-US" altLang="zh-CN" sz="1600" smtClean="0">
                <a:solidFill>
                  <a:srgbClr val="0000FF"/>
                </a:solidFill>
                <a:latin typeface="Consolas" pitchFamily="49" charset="0"/>
                <a:ea typeface="仿宋" pitchFamily="49" charset="-122"/>
                <a:cs typeface="Consolas" pitchFamily="49" charset="0"/>
              </a:rPr>
              <a:t>CGF</a:t>
            </a:r>
          </a:p>
        </p:txBody>
      </p:sp>
      <p:grpSp>
        <p:nvGrpSpPr>
          <p:cNvPr id="7" name="组合 6"/>
          <p:cNvGrpSpPr/>
          <p:nvPr/>
        </p:nvGrpSpPr>
        <p:grpSpPr>
          <a:xfrm>
            <a:off x="1071538" y="3786189"/>
            <a:ext cx="2500330" cy="1506322"/>
            <a:chOff x="1071538" y="3786189"/>
            <a:chExt cx="2500330" cy="1506322"/>
          </a:xfrm>
        </p:grpSpPr>
        <p:sp>
          <p:nvSpPr>
            <p:cNvPr id="8" name="矩形 7"/>
            <p:cNvSpPr/>
            <p:nvPr/>
          </p:nvSpPr>
          <p:spPr>
            <a:xfrm>
              <a:off x="1071538" y="4363817"/>
              <a:ext cx="2500330" cy="928694"/>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smtClean="0">
                  <a:solidFill>
                    <a:srgbClr val="0000FF"/>
                  </a:solidFill>
                  <a:latin typeface="Consolas" pitchFamily="49" charset="0"/>
                  <a:ea typeface="仿宋" pitchFamily="49" charset="-122"/>
                  <a:cs typeface="Consolas" pitchFamily="49" charset="0"/>
                </a:rPr>
                <a:t>根：</a:t>
              </a:r>
              <a:r>
                <a:rPr lang="en-US" altLang="zh-CN" sz="1600" i="1" smtClean="0">
                  <a:solidFill>
                    <a:srgbClr val="FF0000"/>
                  </a:solidFill>
                  <a:latin typeface="Consolas" pitchFamily="49" charset="0"/>
                  <a:ea typeface="仿宋" pitchFamily="49" charset="-122"/>
                  <a:cs typeface="Consolas" pitchFamily="49" charset="0"/>
                </a:rPr>
                <a:t>D</a:t>
              </a:r>
            </a:p>
            <a:p>
              <a:r>
                <a:rPr lang="zh-CN" altLang="en-US" sz="1600" smtClean="0">
                  <a:solidFill>
                    <a:srgbClr val="0000FF"/>
                  </a:solidFill>
                  <a:latin typeface="Consolas" pitchFamily="49" charset="0"/>
                  <a:ea typeface="仿宋" pitchFamily="49" charset="-122"/>
                  <a:cs typeface="Consolas" pitchFamily="49" charset="0"/>
                </a:rPr>
                <a:t>左后序：空</a:t>
              </a:r>
              <a:r>
                <a:rPr lang="en-US" altLang="zh-CN" sz="1600" smtClean="0">
                  <a:solidFill>
                    <a:srgbClr val="0000FF"/>
                  </a:solidFill>
                  <a:latin typeface="Consolas" pitchFamily="49" charset="0"/>
                  <a:ea typeface="仿宋" pitchFamily="49" charset="-122"/>
                  <a:cs typeface="Consolas" pitchFamily="49" charset="0"/>
                </a:rPr>
                <a:t>  </a:t>
              </a:r>
              <a:r>
                <a:rPr lang="zh-CN" altLang="en-US" sz="1600" smtClean="0">
                  <a:solidFill>
                    <a:srgbClr val="0000FF"/>
                  </a:solidFill>
                  <a:latin typeface="Consolas" pitchFamily="49" charset="0"/>
                  <a:ea typeface="仿宋" pitchFamily="49" charset="-122"/>
                  <a:cs typeface="Consolas" pitchFamily="49" charset="0"/>
                </a:rPr>
                <a:t>右后序：空</a:t>
              </a:r>
              <a:endParaRPr lang="en-US" altLang="zh-CN" sz="1600" smtClean="0">
                <a:solidFill>
                  <a:srgbClr val="0000FF"/>
                </a:solidFill>
                <a:latin typeface="Consolas" pitchFamily="49" charset="0"/>
                <a:ea typeface="仿宋" pitchFamily="49" charset="-122"/>
                <a:cs typeface="Consolas" pitchFamily="49" charset="0"/>
              </a:endParaRPr>
            </a:p>
            <a:p>
              <a:r>
                <a:rPr lang="zh-CN" altLang="en-US" sz="1600" smtClean="0">
                  <a:solidFill>
                    <a:srgbClr val="0000FF"/>
                  </a:solidFill>
                  <a:latin typeface="Consolas" pitchFamily="49" charset="0"/>
                  <a:ea typeface="仿宋" pitchFamily="49" charset="-122"/>
                  <a:cs typeface="Consolas" pitchFamily="49" charset="0"/>
                </a:rPr>
                <a:t>右中序：空</a:t>
              </a:r>
              <a:r>
                <a:rPr lang="en-US" altLang="zh-CN" sz="1600" smtClean="0">
                  <a:solidFill>
                    <a:srgbClr val="0000FF"/>
                  </a:solidFill>
                  <a:latin typeface="Consolas" pitchFamily="49" charset="0"/>
                  <a:ea typeface="仿宋" pitchFamily="49" charset="-122"/>
                  <a:cs typeface="Consolas" pitchFamily="49" charset="0"/>
                </a:rPr>
                <a:t>  </a:t>
              </a:r>
              <a:r>
                <a:rPr lang="zh-CN" altLang="en-US" sz="1600" smtClean="0">
                  <a:solidFill>
                    <a:srgbClr val="0000FF"/>
                  </a:solidFill>
                  <a:latin typeface="Consolas" pitchFamily="49" charset="0"/>
                  <a:ea typeface="仿宋" pitchFamily="49" charset="-122"/>
                  <a:cs typeface="Consolas" pitchFamily="49" charset="0"/>
                </a:rPr>
                <a:t>右中序：空</a:t>
              </a:r>
              <a:endParaRPr lang="en-US" altLang="zh-CN" sz="1600" smtClean="0">
                <a:solidFill>
                  <a:srgbClr val="0000FF"/>
                </a:solidFill>
                <a:latin typeface="Consolas" pitchFamily="49" charset="0"/>
                <a:ea typeface="仿宋" pitchFamily="49" charset="-122"/>
                <a:cs typeface="Consolas" pitchFamily="49" charset="0"/>
              </a:endParaRPr>
            </a:p>
          </p:txBody>
        </p:sp>
        <p:cxnSp>
          <p:nvCxnSpPr>
            <p:cNvPr id="9" name="直接连接符 8"/>
            <p:cNvCxnSpPr>
              <a:endCxn id="8" idx="0"/>
            </p:cNvCxnSpPr>
            <p:nvPr/>
          </p:nvCxnSpPr>
          <p:spPr>
            <a:xfrm rot="10800000" flipV="1">
              <a:off x="2321704" y="3786189"/>
              <a:ext cx="821537" cy="577627"/>
            </a:xfrm>
            <a:prstGeom prst="line">
              <a:avLst/>
            </a:prstGeom>
          </p:spPr>
          <p:style>
            <a:lnRef idx="2">
              <a:schemeClr val="accent2"/>
            </a:lnRef>
            <a:fillRef idx="0">
              <a:schemeClr val="accent2"/>
            </a:fillRef>
            <a:effectRef idx="1">
              <a:schemeClr val="accent2"/>
            </a:effectRef>
            <a:fontRef idx="minor">
              <a:schemeClr val="tx1"/>
            </a:fontRef>
          </p:style>
        </p:cxnSp>
      </p:grpSp>
      <p:grpSp>
        <p:nvGrpSpPr>
          <p:cNvPr id="10" name="组合 9"/>
          <p:cNvGrpSpPr/>
          <p:nvPr/>
        </p:nvGrpSpPr>
        <p:grpSpPr>
          <a:xfrm>
            <a:off x="3714744" y="3786190"/>
            <a:ext cx="2500330" cy="1506321"/>
            <a:chOff x="3714744" y="3786190"/>
            <a:chExt cx="2500330" cy="1506321"/>
          </a:xfrm>
        </p:grpSpPr>
        <p:sp>
          <p:nvSpPr>
            <p:cNvPr id="11" name="矩形 10"/>
            <p:cNvSpPr/>
            <p:nvPr/>
          </p:nvSpPr>
          <p:spPr>
            <a:xfrm>
              <a:off x="3714744" y="4363817"/>
              <a:ext cx="2500330" cy="928694"/>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smtClean="0">
                  <a:solidFill>
                    <a:srgbClr val="0000FF"/>
                  </a:solidFill>
                  <a:latin typeface="Consolas" pitchFamily="49" charset="0"/>
                  <a:ea typeface="仿宋" pitchFamily="49" charset="-122"/>
                  <a:cs typeface="Consolas" pitchFamily="49" charset="0"/>
                </a:rPr>
                <a:t>根：</a:t>
              </a:r>
              <a:r>
                <a:rPr lang="en-US" altLang="zh-CN" sz="1600" i="1" smtClean="0">
                  <a:solidFill>
                    <a:srgbClr val="FF0000"/>
                  </a:solidFill>
                  <a:latin typeface="Consolas" pitchFamily="49" charset="0"/>
                  <a:ea typeface="仿宋" pitchFamily="49" charset="-122"/>
                  <a:cs typeface="Consolas" pitchFamily="49" charset="0"/>
                </a:rPr>
                <a:t>E</a:t>
              </a:r>
            </a:p>
            <a:p>
              <a:r>
                <a:rPr lang="zh-CN" altLang="en-US" sz="1600" smtClean="0">
                  <a:solidFill>
                    <a:srgbClr val="0000FF"/>
                  </a:solidFill>
                  <a:latin typeface="Consolas" pitchFamily="49" charset="0"/>
                  <a:ea typeface="仿宋" pitchFamily="49" charset="-122"/>
                  <a:cs typeface="Consolas" pitchFamily="49" charset="0"/>
                </a:rPr>
                <a:t>左后序：空</a:t>
              </a:r>
              <a:r>
                <a:rPr lang="en-US" altLang="zh-CN" sz="1600" smtClean="0">
                  <a:solidFill>
                    <a:srgbClr val="0000FF"/>
                  </a:solidFill>
                  <a:latin typeface="Consolas" pitchFamily="49" charset="0"/>
                  <a:ea typeface="仿宋" pitchFamily="49" charset="-122"/>
                  <a:cs typeface="Consolas" pitchFamily="49" charset="0"/>
                </a:rPr>
                <a:t>  </a:t>
              </a:r>
              <a:r>
                <a:rPr lang="zh-CN" altLang="en-US" sz="1600" smtClean="0">
                  <a:solidFill>
                    <a:srgbClr val="0000FF"/>
                  </a:solidFill>
                  <a:latin typeface="Consolas" pitchFamily="49" charset="0"/>
                  <a:ea typeface="仿宋" pitchFamily="49" charset="-122"/>
                  <a:cs typeface="Consolas" pitchFamily="49" charset="0"/>
                </a:rPr>
                <a:t>右后序：空</a:t>
              </a:r>
              <a:endParaRPr lang="en-US" altLang="zh-CN" sz="1600" smtClean="0">
                <a:solidFill>
                  <a:srgbClr val="0000FF"/>
                </a:solidFill>
                <a:latin typeface="Consolas" pitchFamily="49" charset="0"/>
                <a:ea typeface="仿宋" pitchFamily="49" charset="-122"/>
                <a:cs typeface="Consolas" pitchFamily="49" charset="0"/>
              </a:endParaRPr>
            </a:p>
            <a:p>
              <a:r>
                <a:rPr lang="zh-CN" altLang="en-US" sz="1600" smtClean="0">
                  <a:solidFill>
                    <a:srgbClr val="0000FF"/>
                  </a:solidFill>
                  <a:latin typeface="Consolas" pitchFamily="49" charset="0"/>
                  <a:ea typeface="仿宋" pitchFamily="49" charset="-122"/>
                  <a:cs typeface="Consolas" pitchFamily="49" charset="0"/>
                </a:rPr>
                <a:t>右中序：空</a:t>
              </a:r>
              <a:r>
                <a:rPr lang="en-US" altLang="zh-CN" sz="1600" smtClean="0">
                  <a:solidFill>
                    <a:srgbClr val="0000FF"/>
                  </a:solidFill>
                  <a:latin typeface="Consolas" pitchFamily="49" charset="0"/>
                  <a:ea typeface="仿宋" pitchFamily="49" charset="-122"/>
                  <a:cs typeface="Consolas" pitchFamily="49" charset="0"/>
                </a:rPr>
                <a:t>  </a:t>
              </a:r>
              <a:r>
                <a:rPr lang="zh-CN" altLang="en-US" sz="1600" smtClean="0">
                  <a:solidFill>
                    <a:srgbClr val="0000FF"/>
                  </a:solidFill>
                  <a:latin typeface="Consolas" pitchFamily="49" charset="0"/>
                  <a:ea typeface="仿宋" pitchFamily="49" charset="-122"/>
                  <a:cs typeface="Consolas" pitchFamily="49" charset="0"/>
                </a:rPr>
                <a:t>右中序：空</a:t>
              </a:r>
              <a:endParaRPr lang="en-US" altLang="zh-CN" sz="1600" smtClean="0">
                <a:solidFill>
                  <a:srgbClr val="0000FF"/>
                </a:solidFill>
                <a:latin typeface="Consolas" pitchFamily="49" charset="0"/>
                <a:ea typeface="仿宋" pitchFamily="49" charset="-122"/>
                <a:cs typeface="Consolas" pitchFamily="49" charset="0"/>
              </a:endParaRPr>
            </a:p>
          </p:txBody>
        </p:sp>
        <p:cxnSp>
          <p:nvCxnSpPr>
            <p:cNvPr id="12" name="直接连接符 11"/>
            <p:cNvCxnSpPr>
              <a:endCxn id="11" idx="0"/>
            </p:cNvCxnSpPr>
            <p:nvPr/>
          </p:nvCxnSpPr>
          <p:spPr>
            <a:xfrm>
              <a:off x="4071934" y="3786190"/>
              <a:ext cx="892975" cy="577627"/>
            </a:xfrm>
            <a:prstGeom prst="line">
              <a:avLst/>
            </a:prstGeom>
          </p:spPr>
          <p:style>
            <a:lnRef idx="2">
              <a:schemeClr val="accent2"/>
            </a:lnRef>
            <a:fillRef idx="0">
              <a:schemeClr val="accent2"/>
            </a:fillRef>
            <a:effectRef idx="1">
              <a:schemeClr val="accent2"/>
            </a:effectRef>
            <a:fontRef idx="minor">
              <a:schemeClr val="tx1"/>
            </a:fontRef>
          </p:style>
        </p:cxnSp>
      </p:grpSp>
      <p:grpSp>
        <p:nvGrpSpPr>
          <p:cNvPr id="13" name="组合 12"/>
          <p:cNvGrpSpPr/>
          <p:nvPr/>
        </p:nvGrpSpPr>
        <p:grpSpPr>
          <a:xfrm>
            <a:off x="6500826" y="3805375"/>
            <a:ext cx="2428892" cy="1487136"/>
            <a:chOff x="6500826" y="3805375"/>
            <a:chExt cx="2428892" cy="1487136"/>
          </a:xfrm>
        </p:grpSpPr>
        <p:sp>
          <p:nvSpPr>
            <p:cNvPr id="14" name="矩形 13"/>
            <p:cNvSpPr/>
            <p:nvPr/>
          </p:nvSpPr>
          <p:spPr>
            <a:xfrm>
              <a:off x="6500826" y="4363817"/>
              <a:ext cx="2428892" cy="928694"/>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smtClean="0">
                  <a:solidFill>
                    <a:srgbClr val="0000FF"/>
                  </a:solidFill>
                  <a:latin typeface="Consolas" pitchFamily="49" charset="0"/>
                  <a:ea typeface="仿宋" pitchFamily="49" charset="-122"/>
                  <a:cs typeface="Consolas" pitchFamily="49" charset="0"/>
                </a:rPr>
                <a:t>根：</a:t>
              </a:r>
              <a:r>
                <a:rPr lang="en-US" altLang="zh-CN" sz="1600" i="1" smtClean="0">
                  <a:solidFill>
                    <a:srgbClr val="FF0000"/>
                  </a:solidFill>
                  <a:latin typeface="Consolas" pitchFamily="49" charset="0"/>
                  <a:ea typeface="仿宋" pitchFamily="49" charset="-122"/>
                  <a:cs typeface="Consolas" pitchFamily="49" charset="0"/>
                </a:rPr>
                <a:t>F</a:t>
              </a:r>
            </a:p>
            <a:p>
              <a:r>
                <a:rPr lang="zh-CN" altLang="en-US" sz="1600" smtClean="0">
                  <a:solidFill>
                    <a:srgbClr val="0000FF"/>
                  </a:solidFill>
                  <a:latin typeface="Consolas" pitchFamily="49" charset="0"/>
                  <a:ea typeface="仿宋" pitchFamily="49" charset="-122"/>
                  <a:cs typeface="Consolas" pitchFamily="49" charset="0"/>
                </a:rPr>
                <a:t>左后序：</a:t>
              </a:r>
              <a:r>
                <a:rPr lang="en-US" altLang="zh-CN" sz="1600" smtClean="0">
                  <a:solidFill>
                    <a:srgbClr val="0000FF"/>
                  </a:solidFill>
                  <a:latin typeface="Consolas" pitchFamily="49" charset="0"/>
                  <a:ea typeface="仿宋" pitchFamily="49" charset="-122"/>
                  <a:cs typeface="Consolas" pitchFamily="49" charset="0"/>
                </a:rPr>
                <a:t>G  </a:t>
              </a:r>
              <a:r>
                <a:rPr lang="zh-CN" altLang="en-US" sz="1600" smtClean="0">
                  <a:solidFill>
                    <a:srgbClr val="0000FF"/>
                  </a:solidFill>
                  <a:latin typeface="Consolas" pitchFamily="49" charset="0"/>
                  <a:ea typeface="仿宋" pitchFamily="49" charset="-122"/>
                  <a:cs typeface="Consolas" pitchFamily="49" charset="0"/>
                </a:rPr>
                <a:t>右后序：空</a:t>
              </a:r>
              <a:endParaRPr lang="en-US" altLang="zh-CN" sz="1600" smtClean="0">
                <a:solidFill>
                  <a:srgbClr val="0000FF"/>
                </a:solidFill>
                <a:latin typeface="Consolas" pitchFamily="49" charset="0"/>
                <a:ea typeface="仿宋" pitchFamily="49" charset="-122"/>
                <a:cs typeface="Consolas" pitchFamily="49" charset="0"/>
              </a:endParaRPr>
            </a:p>
            <a:p>
              <a:r>
                <a:rPr lang="zh-CN" altLang="en-US" sz="1600" smtClean="0">
                  <a:solidFill>
                    <a:srgbClr val="0000FF"/>
                  </a:solidFill>
                  <a:latin typeface="Consolas" pitchFamily="49" charset="0"/>
                  <a:ea typeface="仿宋" pitchFamily="49" charset="-122"/>
                  <a:cs typeface="Consolas" pitchFamily="49" charset="0"/>
                </a:rPr>
                <a:t>右中序：</a:t>
              </a:r>
              <a:r>
                <a:rPr lang="en-US" altLang="zh-CN" sz="1600" smtClean="0">
                  <a:solidFill>
                    <a:srgbClr val="0000FF"/>
                  </a:solidFill>
                  <a:latin typeface="Consolas" pitchFamily="49" charset="0"/>
                  <a:ea typeface="仿宋" pitchFamily="49" charset="-122"/>
                  <a:cs typeface="Consolas" pitchFamily="49" charset="0"/>
                </a:rPr>
                <a:t>G  </a:t>
              </a:r>
              <a:r>
                <a:rPr lang="zh-CN" altLang="en-US" sz="1600" smtClean="0">
                  <a:solidFill>
                    <a:srgbClr val="0000FF"/>
                  </a:solidFill>
                  <a:latin typeface="Consolas" pitchFamily="49" charset="0"/>
                  <a:ea typeface="仿宋" pitchFamily="49" charset="-122"/>
                  <a:cs typeface="Consolas" pitchFamily="49" charset="0"/>
                </a:rPr>
                <a:t>右中序：空</a:t>
              </a:r>
              <a:endParaRPr lang="en-US" altLang="zh-CN" sz="1600" smtClean="0">
                <a:solidFill>
                  <a:srgbClr val="0000FF"/>
                </a:solidFill>
                <a:latin typeface="Consolas" pitchFamily="49" charset="0"/>
                <a:ea typeface="仿宋" pitchFamily="49" charset="-122"/>
                <a:cs typeface="Consolas" pitchFamily="49" charset="0"/>
              </a:endParaRPr>
            </a:p>
          </p:txBody>
        </p:sp>
        <p:cxnSp>
          <p:nvCxnSpPr>
            <p:cNvPr id="15" name="直接连接符 14"/>
            <p:cNvCxnSpPr>
              <a:stCxn id="23" idx="2"/>
              <a:endCxn id="14" idx="0"/>
            </p:cNvCxnSpPr>
            <p:nvPr/>
          </p:nvCxnSpPr>
          <p:spPr>
            <a:xfrm rot="16200000" flipH="1">
              <a:off x="7043143" y="3691687"/>
              <a:ext cx="558441" cy="785818"/>
            </a:xfrm>
            <a:prstGeom prst="line">
              <a:avLst/>
            </a:prstGeom>
          </p:spPr>
          <p:style>
            <a:lnRef idx="2">
              <a:schemeClr val="accent2"/>
            </a:lnRef>
            <a:fillRef idx="0">
              <a:schemeClr val="accent2"/>
            </a:fillRef>
            <a:effectRef idx="1">
              <a:schemeClr val="accent2"/>
            </a:effectRef>
            <a:fontRef idx="minor">
              <a:schemeClr val="tx1"/>
            </a:fontRef>
          </p:style>
        </p:cxnSp>
      </p:grpSp>
      <p:grpSp>
        <p:nvGrpSpPr>
          <p:cNvPr id="16" name="组合 15"/>
          <p:cNvGrpSpPr/>
          <p:nvPr/>
        </p:nvGrpSpPr>
        <p:grpSpPr>
          <a:xfrm>
            <a:off x="5715008" y="5292511"/>
            <a:ext cx="2500330" cy="1422637"/>
            <a:chOff x="5715008" y="5292511"/>
            <a:chExt cx="2500330" cy="1422637"/>
          </a:xfrm>
        </p:grpSpPr>
        <p:sp>
          <p:nvSpPr>
            <p:cNvPr id="17" name="矩形 16"/>
            <p:cNvSpPr/>
            <p:nvPr/>
          </p:nvSpPr>
          <p:spPr>
            <a:xfrm>
              <a:off x="5715008" y="5786454"/>
              <a:ext cx="2500330" cy="928694"/>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smtClean="0">
                  <a:solidFill>
                    <a:srgbClr val="0000FF"/>
                  </a:solidFill>
                  <a:latin typeface="Consolas" pitchFamily="49" charset="0"/>
                  <a:ea typeface="仿宋" pitchFamily="49" charset="-122"/>
                  <a:cs typeface="Consolas" pitchFamily="49" charset="0"/>
                </a:rPr>
                <a:t>根：</a:t>
              </a:r>
              <a:r>
                <a:rPr lang="en-US" altLang="zh-CN" sz="1600" i="1" smtClean="0">
                  <a:solidFill>
                    <a:srgbClr val="FF0000"/>
                  </a:solidFill>
                  <a:latin typeface="Consolas" pitchFamily="49" charset="0"/>
                  <a:ea typeface="仿宋" pitchFamily="49" charset="-122"/>
                  <a:cs typeface="Consolas" pitchFamily="49" charset="0"/>
                </a:rPr>
                <a:t>G</a:t>
              </a:r>
            </a:p>
            <a:p>
              <a:r>
                <a:rPr lang="zh-CN" altLang="en-US" sz="1600" smtClean="0">
                  <a:solidFill>
                    <a:srgbClr val="0000FF"/>
                  </a:solidFill>
                  <a:latin typeface="Consolas" pitchFamily="49" charset="0"/>
                  <a:ea typeface="仿宋" pitchFamily="49" charset="-122"/>
                  <a:cs typeface="Consolas" pitchFamily="49" charset="0"/>
                </a:rPr>
                <a:t>左后序：空</a:t>
              </a:r>
              <a:r>
                <a:rPr lang="en-US" altLang="zh-CN" sz="1600" smtClean="0">
                  <a:solidFill>
                    <a:srgbClr val="0000FF"/>
                  </a:solidFill>
                  <a:latin typeface="Consolas" pitchFamily="49" charset="0"/>
                  <a:ea typeface="仿宋" pitchFamily="49" charset="-122"/>
                  <a:cs typeface="Consolas" pitchFamily="49" charset="0"/>
                </a:rPr>
                <a:t>  </a:t>
              </a:r>
              <a:r>
                <a:rPr lang="zh-CN" altLang="en-US" sz="1600" smtClean="0">
                  <a:solidFill>
                    <a:srgbClr val="0000FF"/>
                  </a:solidFill>
                  <a:latin typeface="Consolas" pitchFamily="49" charset="0"/>
                  <a:ea typeface="仿宋" pitchFamily="49" charset="-122"/>
                  <a:cs typeface="Consolas" pitchFamily="49" charset="0"/>
                </a:rPr>
                <a:t>右后序：空</a:t>
              </a:r>
              <a:endParaRPr lang="en-US" altLang="zh-CN" sz="1600" smtClean="0">
                <a:solidFill>
                  <a:srgbClr val="0000FF"/>
                </a:solidFill>
                <a:latin typeface="Consolas" pitchFamily="49" charset="0"/>
                <a:ea typeface="仿宋" pitchFamily="49" charset="-122"/>
                <a:cs typeface="Consolas" pitchFamily="49" charset="0"/>
              </a:endParaRPr>
            </a:p>
            <a:p>
              <a:r>
                <a:rPr lang="zh-CN" altLang="en-US" sz="1600" smtClean="0">
                  <a:solidFill>
                    <a:srgbClr val="0000FF"/>
                  </a:solidFill>
                  <a:latin typeface="Consolas" pitchFamily="49" charset="0"/>
                  <a:ea typeface="仿宋" pitchFamily="49" charset="-122"/>
                  <a:cs typeface="Consolas" pitchFamily="49" charset="0"/>
                </a:rPr>
                <a:t>右中序：空</a:t>
              </a:r>
              <a:r>
                <a:rPr lang="en-US" altLang="zh-CN" sz="1600" smtClean="0">
                  <a:solidFill>
                    <a:srgbClr val="0000FF"/>
                  </a:solidFill>
                  <a:latin typeface="Consolas" pitchFamily="49" charset="0"/>
                  <a:ea typeface="仿宋" pitchFamily="49" charset="-122"/>
                  <a:cs typeface="Consolas" pitchFamily="49" charset="0"/>
                </a:rPr>
                <a:t>  </a:t>
              </a:r>
              <a:r>
                <a:rPr lang="zh-CN" altLang="en-US" sz="1600" smtClean="0">
                  <a:solidFill>
                    <a:srgbClr val="0000FF"/>
                  </a:solidFill>
                  <a:latin typeface="Consolas" pitchFamily="49" charset="0"/>
                  <a:ea typeface="仿宋" pitchFamily="49" charset="-122"/>
                  <a:cs typeface="Consolas" pitchFamily="49" charset="0"/>
                </a:rPr>
                <a:t>右中序：空</a:t>
              </a:r>
              <a:endParaRPr lang="en-US" altLang="zh-CN" sz="1600" smtClean="0">
                <a:solidFill>
                  <a:srgbClr val="0000FF"/>
                </a:solidFill>
                <a:latin typeface="Consolas" pitchFamily="49" charset="0"/>
                <a:ea typeface="仿宋" pitchFamily="49" charset="-122"/>
                <a:cs typeface="Consolas" pitchFamily="49" charset="0"/>
              </a:endParaRPr>
            </a:p>
          </p:txBody>
        </p:sp>
        <p:cxnSp>
          <p:nvCxnSpPr>
            <p:cNvPr id="18" name="直接连接符 17"/>
            <p:cNvCxnSpPr>
              <a:stCxn id="14" idx="2"/>
              <a:endCxn id="17" idx="0"/>
            </p:cNvCxnSpPr>
            <p:nvPr/>
          </p:nvCxnSpPr>
          <p:spPr>
            <a:xfrm rot="5400000">
              <a:off x="7093252" y="5164433"/>
              <a:ext cx="493943" cy="750099"/>
            </a:xfrm>
            <a:prstGeom prst="line">
              <a:avLst/>
            </a:prstGeom>
          </p:spPr>
          <p:style>
            <a:lnRef idx="2">
              <a:schemeClr val="accent2"/>
            </a:lnRef>
            <a:fillRef idx="0">
              <a:schemeClr val="accent2"/>
            </a:fillRef>
            <a:effectRef idx="1">
              <a:schemeClr val="accent2"/>
            </a:effectRef>
            <a:fontRef idx="minor">
              <a:schemeClr val="tx1"/>
            </a:fontRef>
          </p:style>
        </p:cxnSp>
      </p:grpSp>
      <p:grpSp>
        <p:nvGrpSpPr>
          <p:cNvPr id="19" name="组合 18"/>
          <p:cNvGrpSpPr/>
          <p:nvPr/>
        </p:nvGrpSpPr>
        <p:grpSpPr>
          <a:xfrm>
            <a:off x="2357422" y="2357430"/>
            <a:ext cx="2428892" cy="1447946"/>
            <a:chOff x="2357422" y="2357430"/>
            <a:chExt cx="2428892" cy="1447946"/>
          </a:xfrm>
        </p:grpSpPr>
        <p:sp>
          <p:nvSpPr>
            <p:cNvPr id="20" name="矩形 19"/>
            <p:cNvSpPr/>
            <p:nvPr/>
          </p:nvSpPr>
          <p:spPr>
            <a:xfrm>
              <a:off x="2357422" y="2876682"/>
              <a:ext cx="2428892" cy="928694"/>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smtClean="0">
                  <a:solidFill>
                    <a:srgbClr val="0000FF"/>
                  </a:solidFill>
                  <a:latin typeface="Consolas" pitchFamily="49" charset="0"/>
                  <a:ea typeface="仿宋" pitchFamily="49" charset="-122"/>
                  <a:cs typeface="Consolas" pitchFamily="49" charset="0"/>
                </a:rPr>
                <a:t>根：</a:t>
              </a:r>
              <a:r>
                <a:rPr lang="en-US" altLang="zh-CN" sz="1600" i="1" smtClean="0">
                  <a:solidFill>
                    <a:srgbClr val="FF0000"/>
                  </a:solidFill>
                  <a:latin typeface="Consolas" pitchFamily="49" charset="0"/>
                  <a:ea typeface="仿宋" pitchFamily="49" charset="-122"/>
                  <a:cs typeface="Consolas" pitchFamily="49" charset="0"/>
                </a:rPr>
                <a:t>B</a:t>
              </a:r>
            </a:p>
            <a:p>
              <a:r>
                <a:rPr lang="zh-CN" altLang="en-US" sz="1600" smtClean="0">
                  <a:solidFill>
                    <a:srgbClr val="0000FF"/>
                  </a:solidFill>
                  <a:latin typeface="Consolas" pitchFamily="49" charset="0"/>
                  <a:ea typeface="仿宋" pitchFamily="49" charset="-122"/>
                  <a:cs typeface="Consolas" pitchFamily="49" charset="0"/>
                </a:rPr>
                <a:t>左后序：</a:t>
              </a:r>
              <a:r>
                <a:rPr lang="en-US" altLang="zh-CN" sz="1600" smtClean="0">
                  <a:solidFill>
                    <a:srgbClr val="0000FF"/>
                  </a:solidFill>
                  <a:latin typeface="Consolas" pitchFamily="49" charset="0"/>
                  <a:ea typeface="仿宋" pitchFamily="49" charset="-122"/>
                  <a:cs typeface="Consolas" pitchFamily="49" charset="0"/>
                </a:rPr>
                <a:t>D  </a:t>
              </a:r>
              <a:r>
                <a:rPr lang="zh-CN" altLang="en-US" sz="1600" smtClean="0">
                  <a:solidFill>
                    <a:srgbClr val="0000FF"/>
                  </a:solidFill>
                  <a:latin typeface="Consolas" pitchFamily="49" charset="0"/>
                  <a:ea typeface="仿宋" pitchFamily="49" charset="-122"/>
                  <a:cs typeface="Consolas" pitchFamily="49" charset="0"/>
                </a:rPr>
                <a:t>右后序：</a:t>
              </a:r>
              <a:r>
                <a:rPr lang="en-US" altLang="zh-CN" sz="1600" smtClean="0">
                  <a:solidFill>
                    <a:srgbClr val="0000FF"/>
                  </a:solidFill>
                  <a:latin typeface="Consolas" pitchFamily="49" charset="0"/>
                  <a:ea typeface="仿宋" pitchFamily="49" charset="-122"/>
                  <a:cs typeface="Consolas" pitchFamily="49" charset="0"/>
                </a:rPr>
                <a:t>E</a:t>
              </a:r>
            </a:p>
            <a:p>
              <a:r>
                <a:rPr lang="zh-CN" altLang="en-US" sz="1600" smtClean="0">
                  <a:solidFill>
                    <a:srgbClr val="0000FF"/>
                  </a:solidFill>
                  <a:latin typeface="Consolas" pitchFamily="49" charset="0"/>
                  <a:ea typeface="仿宋" pitchFamily="49" charset="-122"/>
                  <a:cs typeface="Consolas" pitchFamily="49" charset="0"/>
                </a:rPr>
                <a:t>右中序：</a:t>
              </a:r>
              <a:r>
                <a:rPr lang="en-US" altLang="zh-CN" sz="1600" smtClean="0">
                  <a:solidFill>
                    <a:srgbClr val="0000FF"/>
                  </a:solidFill>
                  <a:latin typeface="Consolas" pitchFamily="49" charset="0"/>
                  <a:ea typeface="仿宋" pitchFamily="49" charset="-122"/>
                  <a:cs typeface="Consolas" pitchFamily="49" charset="0"/>
                </a:rPr>
                <a:t>D  </a:t>
              </a:r>
              <a:r>
                <a:rPr lang="zh-CN" altLang="en-US" sz="1600" smtClean="0">
                  <a:solidFill>
                    <a:srgbClr val="0000FF"/>
                  </a:solidFill>
                  <a:latin typeface="Consolas" pitchFamily="49" charset="0"/>
                  <a:ea typeface="仿宋" pitchFamily="49" charset="-122"/>
                  <a:cs typeface="Consolas" pitchFamily="49" charset="0"/>
                </a:rPr>
                <a:t>右中序：</a:t>
              </a:r>
              <a:r>
                <a:rPr lang="en-US" altLang="zh-CN" sz="1600" smtClean="0">
                  <a:solidFill>
                    <a:srgbClr val="0000FF"/>
                  </a:solidFill>
                  <a:latin typeface="Consolas" pitchFamily="49" charset="0"/>
                  <a:ea typeface="仿宋" pitchFamily="49" charset="-122"/>
                  <a:cs typeface="Consolas" pitchFamily="49" charset="0"/>
                </a:rPr>
                <a:t>E</a:t>
              </a:r>
            </a:p>
          </p:txBody>
        </p:sp>
        <p:cxnSp>
          <p:nvCxnSpPr>
            <p:cNvPr id="21" name="直接连接符 20"/>
            <p:cNvCxnSpPr>
              <a:endCxn id="20" idx="0"/>
            </p:cNvCxnSpPr>
            <p:nvPr/>
          </p:nvCxnSpPr>
          <p:spPr>
            <a:xfrm rot="10800000" flipV="1">
              <a:off x="3571868" y="2357430"/>
              <a:ext cx="928694" cy="519252"/>
            </a:xfrm>
            <a:prstGeom prst="line">
              <a:avLst/>
            </a:prstGeom>
          </p:spPr>
          <p:style>
            <a:lnRef idx="2">
              <a:schemeClr val="accent2"/>
            </a:lnRef>
            <a:fillRef idx="0">
              <a:schemeClr val="accent2"/>
            </a:fillRef>
            <a:effectRef idx="1">
              <a:schemeClr val="accent2"/>
            </a:effectRef>
            <a:fontRef idx="minor">
              <a:schemeClr val="tx1"/>
            </a:fontRef>
          </p:style>
        </p:cxnSp>
      </p:grpSp>
      <p:grpSp>
        <p:nvGrpSpPr>
          <p:cNvPr id="22" name="组合 21"/>
          <p:cNvGrpSpPr/>
          <p:nvPr/>
        </p:nvGrpSpPr>
        <p:grpSpPr>
          <a:xfrm>
            <a:off x="5643570" y="2357430"/>
            <a:ext cx="2571768" cy="1447946"/>
            <a:chOff x="5643570" y="2357430"/>
            <a:chExt cx="2571768" cy="1447946"/>
          </a:xfrm>
        </p:grpSpPr>
        <p:sp>
          <p:nvSpPr>
            <p:cNvPr id="23" name="矩形 22"/>
            <p:cNvSpPr/>
            <p:nvPr/>
          </p:nvSpPr>
          <p:spPr>
            <a:xfrm>
              <a:off x="5643570" y="2876682"/>
              <a:ext cx="2571768" cy="928694"/>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smtClean="0">
                  <a:solidFill>
                    <a:srgbClr val="0000FF"/>
                  </a:solidFill>
                  <a:latin typeface="Consolas" pitchFamily="49" charset="0"/>
                  <a:ea typeface="仿宋" pitchFamily="49" charset="-122"/>
                  <a:cs typeface="Consolas" pitchFamily="49" charset="0"/>
                </a:rPr>
                <a:t>根：</a:t>
              </a:r>
              <a:r>
                <a:rPr lang="en-US" altLang="zh-CN" sz="1600" i="1" smtClean="0">
                  <a:solidFill>
                    <a:srgbClr val="FF0000"/>
                  </a:solidFill>
                  <a:latin typeface="Consolas" pitchFamily="49" charset="0"/>
                  <a:ea typeface="仿宋" pitchFamily="49" charset="-122"/>
                  <a:cs typeface="Consolas" pitchFamily="49" charset="0"/>
                </a:rPr>
                <a:t>C</a:t>
              </a:r>
            </a:p>
            <a:p>
              <a:r>
                <a:rPr lang="zh-CN" altLang="en-US" sz="1600" smtClean="0">
                  <a:solidFill>
                    <a:srgbClr val="0000FF"/>
                  </a:solidFill>
                  <a:latin typeface="Consolas" pitchFamily="49" charset="0"/>
                  <a:ea typeface="仿宋" pitchFamily="49" charset="-122"/>
                  <a:cs typeface="Consolas" pitchFamily="49" charset="0"/>
                </a:rPr>
                <a:t>左后序：空</a:t>
              </a:r>
              <a:r>
                <a:rPr lang="en-US" altLang="zh-CN" sz="1600" smtClean="0">
                  <a:solidFill>
                    <a:srgbClr val="0000FF"/>
                  </a:solidFill>
                  <a:latin typeface="Consolas" pitchFamily="49" charset="0"/>
                  <a:ea typeface="仿宋" pitchFamily="49" charset="-122"/>
                  <a:cs typeface="Consolas" pitchFamily="49" charset="0"/>
                </a:rPr>
                <a:t>  </a:t>
              </a:r>
              <a:r>
                <a:rPr lang="zh-CN" altLang="en-US" sz="1600" smtClean="0">
                  <a:solidFill>
                    <a:srgbClr val="0000FF"/>
                  </a:solidFill>
                  <a:latin typeface="Consolas" pitchFamily="49" charset="0"/>
                  <a:ea typeface="仿宋" pitchFamily="49" charset="-122"/>
                  <a:cs typeface="Consolas" pitchFamily="49" charset="0"/>
                </a:rPr>
                <a:t>右后序：</a:t>
              </a:r>
              <a:r>
                <a:rPr lang="en-US" altLang="zh-CN" sz="1600" smtClean="0">
                  <a:solidFill>
                    <a:srgbClr val="0000FF"/>
                  </a:solidFill>
                  <a:latin typeface="Consolas" pitchFamily="49" charset="0"/>
                  <a:ea typeface="仿宋" pitchFamily="49" charset="-122"/>
                  <a:cs typeface="Consolas" pitchFamily="49" charset="0"/>
                </a:rPr>
                <a:t>GF</a:t>
              </a:r>
            </a:p>
            <a:p>
              <a:r>
                <a:rPr lang="zh-CN" altLang="en-US" sz="1600" smtClean="0">
                  <a:solidFill>
                    <a:srgbClr val="0000FF"/>
                  </a:solidFill>
                  <a:latin typeface="Consolas" pitchFamily="49" charset="0"/>
                  <a:ea typeface="仿宋" pitchFamily="49" charset="-122"/>
                  <a:cs typeface="Consolas" pitchFamily="49" charset="0"/>
                </a:rPr>
                <a:t>右中序：空</a:t>
              </a:r>
              <a:r>
                <a:rPr lang="en-US" altLang="zh-CN" sz="1600" smtClean="0">
                  <a:solidFill>
                    <a:srgbClr val="0000FF"/>
                  </a:solidFill>
                  <a:latin typeface="Consolas" pitchFamily="49" charset="0"/>
                  <a:ea typeface="仿宋" pitchFamily="49" charset="-122"/>
                  <a:cs typeface="Consolas" pitchFamily="49" charset="0"/>
                </a:rPr>
                <a:t>  </a:t>
              </a:r>
              <a:r>
                <a:rPr lang="zh-CN" altLang="en-US" sz="1600" smtClean="0">
                  <a:solidFill>
                    <a:srgbClr val="0000FF"/>
                  </a:solidFill>
                  <a:latin typeface="Consolas" pitchFamily="49" charset="0"/>
                  <a:ea typeface="仿宋" pitchFamily="49" charset="-122"/>
                  <a:cs typeface="Consolas" pitchFamily="49" charset="0"/>
                </a:rPr>
                <a:t>右中序：</a:t>
              </a:r>
              <a:r>
                <a:rPr lang="en-US" altLang="zh-CN" sz="1600" smtClean="0">
                  <a:solidFill>
                    <a:srgbClr val="0000FF"/>
                  </a:solidFill>
                  <a:latin typeface="Consolas" pitchFamily="49" charset="0"/>
                  <a:ea typeface="仿宋" pitchFamily="49" charset="-122"/>
                  <a:cs typeface="Consolas" pitchFamily="49" charset="0"/>
                </a:rPr>
                <a:t>GF</a:t>
              </a:r>
            </a:p>
          </p:txBody>
        </p:sp>
        <p:cxnSp>
          <p:nvCxnSpPr>
            <p:cNvPr id="24" name="直接连接符 23"/>
            <p:cNvCxnSpPr>
              <a:endCxn id="23" idx="0"/>
            </p:cNvCxnSpPr>
            <p:nvPr/>
          </p:nvCxnSpPr>
          <p:spPr>
            <a:xfrm>
              <a:off x="5929322" y="2357430"/>
              <a:ext cx="1000132" cy="519252"/>
            </a:xfrm>
            <a:prstGeom prst="line">
              <a:avLst/>
            </a:prstGeom>
          </p:spPr>
          <p:style>
            <a:lnRef idx="2">
              <a:schemeClr val="accent2"/>
            </a:lnRef>
            <a:fillRef idx="0">
              <a:schemeClr val="accent2"/>
            </a:fillRef>
            <a:effectRef idx="1">
              <a:schemeClr val="accent2"/>
            </a:effectRef>
            <a:fontRef idx="minor">
              <a:schemeClr val="tx1"/>
            </a:fontRef>
          </p:style>
        </p:cxnSp>
      </p:grpSp>
      <p:sp>
        <p:nvSpPr>
          <p:cNvPr id="25" name="TextBox 24"/>
          <p:cNvSpPr txBox="1"/>
          <p:nvPr/>
        </p:nvSpPr>
        <p:spPr>
          <a:xfrm>
            <a:off x="285731" y="1500174"/>
            <a:ext cx="553998" cy="3000396"/>
          </a:xfrm>
          <a:prstGeom prst="rect">
            <a:avLst/>
          </a:prstGeom>
          <a:noFill/>
        </p:spPr>
        <p:txBody>
          <a:bodyPr vert="eaVert" wrap="square" rtlCol="0">
            <a:spAutoFit/>
          </a:bodyPr>
          <a:lstStyle/>
          <a:p>
            <a:pPr algn="ctr">
              <a:spcBef>
                <a:spcPct val="50000"/>
              </a:spcBef>
            </a:pPr>
            <a:r>
              <a:rPr lang="en-US" altLang="zh-CN"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6.6  </a:t>
            </a:r>
            <a:r>
              <a:rPr lang="zh-CN" altLang="en-US"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二叉树的构造</a:t>
            </a:r>
            <a:endParaRPr lang="zh-CN" altLang="en-US" dirty="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Text Box 2"/>
          <p:cNvSpPr txBox="1">
            <a:spLocks noChangeArrowheads="1"/>
          </p:cNvSpPr>
          <p:nvPr/>
        </p:nvSpPr>
        <p:spPr bwMode="auto">
          <a:xfrm>
            <a:off x="1500166" y="214290"/>
            <a:ext cx="6677042" cy="584775"/>
          </a:xfrm>
          <a:prstGeom prst="rect">
            <a:avLst/>
          </a:prstGeom>
          <a:noFill/>
          <a:ln w="9525">
            <a:noFill/>
            <a:miter lim="800000"/>
            <a:headEnd/>
            <a:tailEnd/>
          </a:ln>
        </p:spPr>
        <p:txBody>
          <a:bodyPr wrap="squar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spcBef>
                <a:spcPct val="50000"/>
              </a:spcBef>
            </a:pPr>
            <a:r>
              <a:rPr lang="en-US" altLang="zh-CN" sz="3200" dirty="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6.7  </a:t>
            </a:r>
            <a:r>
              <a:rPr lang="zh-CN" altLang="en-US" sz="3200" dirty="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二叉树与树之间的转换</a:t>
            </a:r>
          </a:p>
        </p:txBody>
      </p:sp>
      <p:sp>
        <p:nvSpPr>
          <p:cNvPr id="113667" name="Text Box 3"/>
          <p:cNvSpPr txBox="1">
            <a:spLocks noChangeArrowheads="1"/>
          </p:cNvSpPr>
          <p:nvPr/>
        </p:nvSpPr>
        <p:spPr bwMode="auto">
          <a:xfrm>
            <a:off x="1142976" y="1071546"/>
            <a:ext cx="5318134" cy="52322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square">
            <a:spAutoFit/>
          </a:bodyPr>
          <a:lstStyle/>
          <a:p>
            <a:pPr algn="ctr">
              <a:spcBef>
                <a:spcPct val="50000"/>
              </a:spcBef>
            </a:pPr>
            <a:r>
              <a:rPr lang="en-US" altLang="zh-CN" sz="2800">
                <a:solidFill>
                  <a:srgbClr val="FF0000"/>
                </a:solidFill>
                <a:latin typeface="Consolas" pitchFamily="49" charset="0"/>
                <a:ea typeface="微软雅黑" pitchFamily="34" charset="-122"/>
                <a:cs typeface="Consolas" pitchFamily="49" charset="0"/>
              </a:rPr>
              <a:t>6.7.1 </a:t>
            </a:r>
            <a:r>
              <a:rPr lang="zh-CN" altLang="en-US" sz="2800" smtClean="0">
                <a:solidFill>
                  <a:srgbClr val="FF0000"/>
                </a:solidFill>
                <a:latin typeface="Consolas" pitchFamily="49" charset="0"/>
                <a:ea typeface="微软雅黑" pitchFamily="34" charset="-122"/>
                <a:cs typeface="Consolas" pitchFamily="49" charset="0"/>
              </a:rPr>
              <a:t>森林</a:t>
            </a:r>
            <a:r>
              <a:rPr lang="en-US" altLang="zh-CN" sz="2800" dirty="0">
                <a:solidFill>
                  <a:srgbClr val="FF0000"/>
                </a:solidFill>
                <a:latin typeface="Consolas" pitchFamily="49" charset="0"/>
                <a:ea typeface="微软雅黑" pitchFamily="34" charset="-122"/>
                <a:cs typeface="Consolas" pitchFamily="49" charset="0"/>
              </a:rPr>
              <a:t>/</a:t>
            </a:r>
            <a:r>
              <a:rPr lang="zh-CN" altLang="en-US" sz="2800" dirty="0">
                <a:solidFill>
                  <a:srgbClr val="FF0000"/>
                </a:solidFill>
                <a:latin typeface="Consolas" pitchFamily="49" charset="0"/>
                <a:ea typeface="微软雅黑" pitchFamily="34" charset="-122"/>
                <a:cs typeface="Consolas" pitchFamily="49" charset="0"/>
              </a:rPr>
              <a:t>树转换成二叉树</a:t>
            </a:r>
          </a:p>
        </p:txBody>
      </p:sp>
      <p:sp>
        <p:nvSpPr>
          <p:cNvPr id="113668" name="Text Box 4"/>
          <p:cNvSpPr txBox="1">
            <a:spLocks noChangeArrowheads="1"/>
          </p:cNvSpPr>
          <p:nvPr/>
        </p:nvSpPr>
        <p:spPr bwMode="auto">
          <a:xfrm>
            <a:off x="1439863" y="2571744"/>
            <a:ext cx="7132665" cy="2654445"/>
          </a:xfrm>
          <a:prstGeom prst="rect">
            <a:avLst/>
          </a:prstGeom>
          <a:noFill/>
          <a:ln w="9525">
            <a:noFill/>
            <a:miter lim="800000"/>
            <a:headEnd/>
            <a:tailEnd/>
          </a:ln>
        </p:spPr>
        <p:txBody>
          <a:bodyPr wrap="square">
            <a:spAutoFit/>
          </a:bodyPr>
          <a:lstStyle/>
          <a:p>
            <a:pPr marL="342900" indent="-342900">
              <a:lnSpc>
                <a:spcPct val="150000"/>
              </a:lnSpc>
              <a:spcBef>
                <a:spcPts val="1200"/>
              </a:spcBef>
              <a:buFontTx/>
              <a:buBlip>
                <a:blip r:embed="rId2"/>
              </a:buBlip>
            </a:pPr>
            <a:r>
              <a:rPr lang="zh-CN" altLang="en-US" sz="2000" smtClean="0">
                <a:solidFill>
                  <a:srgbClr val="006600"/>
                </a:solidFill>
                <a:latin typeface="Consolas" pitchFamily="49" charset="0"/>
                <a:ea typeface="仿宋" pitchFamily="49" charset="-122"/>
                <a:cs typeface="Consolas" pitchFamily="49" charset="0"/>
              </a:rPr>
              <a:t>树</a:t>
            </a:r>
            <a:r>
              <a:rPr lang="zh-CN" altLang="en-US" sz="2000" dirty="0">
                <a:solidFill>
                  <a:srgbClr val="006600"/>
                </a:solidFill>
                <a:latin typeface="Consolas" pitchFamily="49" charset="0"/>
                <a:ea typeface="仿宋" pitchFamily="49" charset="-122"/>
                <a:cs typeface="Consolas" pitchFamily="49" charset="0"/>
              </a:rPr>
              <a:t>中所有相邻兄弟之间加一条连线；</a:t>
            </a:r>
          </a:p>
          <a:p>
            <a:pPr marL="342900" indent="-342900">
              <a:lnSpc>
                <a:spcPct val="150000"/>
              </a:lnSpc>
              <a:spcBef>
                <a:spcPts val="1200"/>
              </a:spcBef>
              <a:buFontTx/>
              <a:buBlip>
                <a:blip r:embed="rId2"/>
              </a:buBlip>
            </a:pPr>
            <a:r>
              <a:rPr lang="zh-CN" altLang="en-US" sz="2000" dirty="0" smtClean="0">
                <a:solidFill>
                  <a:srgbClr val="006600"/>
                </a:solidFill>
                <a:latin typeface="Consolas" pitchFamily="49" charset="0"/>
                <a:ea typeface="仿宋" pitchFamily="49" charset="-122"/>
                <a:cs typeface="Consolas" pitchFamily="49" charset="0"/>
              </a:rPr>
              <a:t>对</a:t>
            </a:r>
            <a:r>
              <a:rPr lang="zh-CN" altLang="en-US" sz="2000" dirty="0">
                <a:solidFill>
                  <a:srgbClr val="006600"/>
                </a:solidFill>
                <a:latin typeface="Consolas" pitchFamily="49" charset="0"/>
                <a:ea typeface="仿宋" pitchFamily="49" charset="-122"/>
                <a:cs typeface="Consolas" pitchFamily="49" charset="0"/>
              </a:rPr>
              <a:t>树中的每个结点，只保留它与第一个孩子结点之间的连线，删除它与其他孩子结点之间的连线；</a:t>
            </a:r>
          </a:p>
          <a:p>
            <a:pPr marL="342900" indent="-342900">
              <a:lnSpc>
                <a:spcPct val="150000"/>
              </a:lnSpc>
              <a:spcBef>
                <a:spcPts val="1200"/>
              </a:spcBef>
              <a:buFontTx/>
              <a:buBlip>
                <a:blip r:embed="rId2"/>
              </a:buBlip>
            </a:pPr>
            <a:r>
              <a:rPr lang="zh-CN" altLang="en-US" sz="2000" dirty="0" smtClean="0">
                <a:solidFill>
                  <a:srgbClr val="006600"/>
                </a:solidFill>
                <a:latin typeface="Consolas" pitchFamily="49" charset="0"/>
                <a:ea typeface="仿宋" pitchFamily="49" charset="-122"/>
                <a:cs typeface="Consolas" pitchFamily="49" charset="0"/>
              </a:rPr>
              <a:t>以</a:t>
            </a:r>
            <a:r>
              <a:rPr lang="zh-CN" altLang="en-US" sz="2000" dirty="0">
                <a:solidFill>
                  <a:srgbClr val="006600"/>
                </a:solidFill>
                <a:latin typeface="Consolas" pitchFamily="49" charset="0"/>
                <a:ea typeface="仿宋" pitchFamily="49" charset="-122"/>
                <a:cs typeface="Consolas" pitchFamily="49" charset="0"/>
              </a:rPr>
              <a:t>树的根结点为轴心，将整棵树顺时针转动</a:t>
            </a:r>
            <a:r>
              <a:rPr lang="en-US" altLang="zh-CN" sz="2000" dirty="0">
                <a:solidFill>
                  <a:srgbClr val="006600"/>
                </a:solidFill>
                <a:latin typeface="Consolas" pitchFamily="49" charset="0"/>
                <a:ea typeface="仿宋" pitchFamily="49" charset="-122"/>
                <a:cs typeface="Consolas" pitchFamily="49" charset="0"/>
              </a:rPr>
              <a:t>45</a:t>
            </a:r>
            <a:r>
              <a:rPr lang="zh-CN" altLang="en-US" sz="2000" dirty="0">
                <a:solidFill>
                  <a:srgbClr val="006600"/>
                </a:solidFill>
                <a:latin typeface="Consolas" pitchFamily="49" charset="0"/>
                <a:ea typeface="仿宋" pitchFamily="49" charset="-122"/>
                <a:cs typeface="Consolas" pitchFamily="49" charset="0"/>
              </a:rPr>
              <a:t>度，使之结构层次分明。</a:t>
            </a:r>
          </a:p>
        </p:txBody>
      </p:sp>
      <p:sp>
        <p:nvSpPr>
          <p:cNvPr id="5" name="TextBox 4"/>
          <p:cNvSpPr txBox="1"/>
          <p:nvPr/>
        </p:nvSpPr>
        <p:spPr>
          <a:xfrm>
            <a:off x="285737" y="1500174"/>
            <a:ext cx="553998" cy="4214842"/>
          </a:xfrm>
          <a:prstGeom prst="rect">
            <a:avLst/>
          </a:prstGeom>
          <a:noFill/>
        </p:spPr>
        <p:txBody>
          <a:bodyPr vert="eaVert" wrap="square" rtlCol="0">
            <a:spAutoFit/>
          </a:bodyPr>
          <a:lstStyle/>
          <a:p>
            <a:pPr algn="ctr">
              <a:spcBef>
                <a:spcPct val="50000"/>
              </a:spcBef>
            </a:pPr>
            <a:r>
              <a:rPr lang="en-US" altLang="zh-CN"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6.7 </a:t>
            </a:r>
            <a:r>
              <a:rPr lang="zh-CN" altLang="en-US"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二叉树</a:t>
            </a:r>
            <a:r>
              <a:rPr lang="zh-CN" altLang="en-US"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与树之间的转换</a:t>
            </a:r>
            <a:endParaRPr lang="zh-CN" altLang="en-US" dirty="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endParaRPr>
          </a:p>
        </p:txBody>
      </p:sp>
      <p:sp>
        <p:nvSpPr>
          <p:cNvPr id="6" name="TextBox 5"/>
          <p:cNvSpPr txBox="1"/>
          <p:nvPr/>
        </p:nvSpPr>
        <p:spPr>
          <a:xfrm>
            <a:off x="1500166" y="2000240"/>
            <a:ext cx="5357850" cy="400110"/>
          </a:xfrm>
          <a:prstGeom prst="rect">
            <a:avLst/>
          </a:prstGeom>
          <a:noFill/>
        </p:spPr>
        <p:txBody>
          <a:bodyPr wrap="square" rtlCol="0">
            <a:spAutoFit/>
          </a:bodyPr>
          <a:lstStyle/>
          <a:p>
            <a:r>
              <a:rPr lang="zh-CN" altLang="en-US" sz="2000" smtClean="0">
                <a:solidFill>
                  <a:srgbClr val="0000FF"/>
                </a:solidFill>
                <a:ea typeface="楷体" pitchFamily="49" charset="-122"/>
                <a:cs typeface="Times New Roman" pitchFamily="18" charset="0"/>
              </a:rPr>
              <a:t>将一棵树转换成二叉树的过程如下：</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Text Box 2"/>
          <p:cNvSpPr txBox="1">
            <a:spLocks noChangeArrowheads="1"/>
          </p:cNvSpPr>
          <p:nvPr/>
        </p:nvSpPr>
        <p:spPr bwMode="auto">
          <a:xfrm>
            <a:off x="1323982" y="71414"/>
            <a:ext cx="7677174" cy="1107996"/>
          </a:xfrm>
          <a:prstGeom prst="rect">
            <a:avLst/>
          </a:prstGeom>
          <a:noFill/>
          <a:ln w="9525">
            <a:noFill/>
            <a:miter lim="800000"/>
            <a:headEnd/>
            <a:tailEnd/>
          </a:ln>
        </p:spPr>
        <p:txBody>
          <a:bodyPr wrap="square">
            <a:spAutoFit/>
          </a:bodyPr>
          <a:lstStyle/>
          <a:p>
            <a:pPr>
              <a:lnSpc>
                <a:spcPct val="150000"/>
              </a:lnSpc>
            </a:pPr>
            <a:r>
              <a:rPr lang="en-US" altLang="zh-CN" sz="2200" smtClean="0">
                <a:solidFill>
                  <a:srgbClr val="FF0000"/>
                </a:solidFill>
                <a:latin typeface="Consolas" pitchFamily="49" charset="0"/>
                <a:ea typeface="楷体" pitchFamily="49" charset="-122"/>
                <a:cs typeface="Consolas" pitchFamily="49" charset="0"/>
              </a:rPr>
              <a:t>【</a:t>
            </a:r>
            <a:r>
              <a:rPr lang="zh-CN" altLang="en-US" sz="2200" dirty="0">
                <a:solidFill>
                  <a:srgbClr val="FF0000"/>
                </a:solidFill>
                <a:latin typeface="Consolas" pitchFamily="49" charset="0"/>
                <a:ea typeface="楷体" pitchFamily="49" charset="-122"/>
                <a:cs typeface="Consolas" pitchFamily="49" charset="0"/>
              </a:rPr>
              <a:t>例</a:t>
            </a:r>
            <a:r>
              <a:rPr lang="en-US" altLang="zh-CN" sz="2200" dirty="0">
                <a:solidFill>
                  <a:srgbClr val="FF0000"/>
                </a:solidFill>
                <a:latin typeface="Consolas" pitchFamily="49" charset="0"/>
                <a:ea typeface="楷体" pitchFamily="49" charset="-122"/>
                <a:cs typeface="Consolas" pitchFamily="49" charset="0"/>
              </a:rPr>
              <a:t>6.18】 </a:t>
            </a:r>
            <a:r>
              <a:rPr lang="zh-CN" altLang="en-US" sz="2000" dirty="0">
                <a:solidFill>
                  <a:srgbClr val="0000FF"/>
                </a:solidFill>
                <a:latin typeface="Consolas" pitchFamily="49" charset="0"/>
                <a:ea typeface="楷体" pitchFamily="49" charset="-122"/>
                <a:cs typeface="Consolas" pitchFamily="49" charset="0"/>
              </a:rPr>
              <a:t>将图</a:t>
            </a:r>
            <a:r>
              <a:rPr lang="en-US" altLang="zh-CN" sz="2000" dirty="0">
                <a:solidFill>
                  <a:srgbClr val="0000FF"/>
                </a:solidFill>
                <a:latin typeface="Consolas" pitchFamily="49" charset="0"/>
                <a:ea typeface="楷体" pitchFamily="49" charset="-122"/>
                <a:cs typeface="Consolas" pitchFamily="49" charset="0"/>
              </a:rPr>
              <a:t>6.27(a)</a:t>
            </a:r>
            <a:r>
              <a:rPr lang="zh-CN" altLang="en-US" sz="2000" dirty="0">
                <a:solidFill>
                  <a:srgbClr val="0000FF"/>
                </a:solidFill>
                <a:latin typeface="Consolas" pitchFamily="49" charset="0"/>
                <a:ea typeface="楷体" pitchFamily="49" charset="-122"/>
                <a:cs typeface="Consolas" pitchFamily="49" charset="0"/>
              </a:rPr>
              <a:t>所示的树转换成二叉树。</a:t>
            </a:r>
          </a:p>
          <a:p>
            <a:pPr>
              <a:lnSpc>
                <a:spcPct val="150000"/>
              </a:lnSpc>
            </a:pPr>
            <a:r>
              <a:rPr lang="zh-CN" altLang="en-US" sz="2200" smtClean="0">
                <a:solidFill>
                  <a:srgbClr val="FF0000"/>
                </a:solidFill>
                <a:latin typeface="Consolas" pitchFamily="49" charset="0"/>
                <a:ea typeface="楷体" pitchFamily="49" charset="-122"/>
                <a:cs typeface="Consolas" pitchFamily="49" charset="0"/>
              </a:rPr>
              <a:t>解</a:t>
            </a:r>
            <a:r>
              <a:rPr lang="zh-CN" altLang="en-US" sz="2200" dirty="0">
                <a:solidFill>
                  <a:srgbClr val="FF0000"/>
                </a:solidFill>
                <a:latin typeface="Consolas" pitchFamily="49" charset="0"/>
                <a:ea typeface="楷体" pitchFamily="49" charset="-122"/>
                <a:cs typeface="Consolas" pitchFamily="49" charset="0"/>
              </a:rPr>
              <a:t>：</a:t>
            </a:r>
            <a:r>
              <a:rPr lang="zh-CN" altLang="en-US" sz="2000" dirty="0">
                <a:solidFill>
                  <a:srgbClr val="0000FF"/>
                </a:solidFill>
                <a:latin typeface="Consolas" pitchFamily="49" charset="0"/>
                <a:ea typeface="楷体" pitchFamily="49" charset="-122"/>
                <a:cs typeface="Consolas" pitchFamily="49" charset="0"/>
              </a:rPr>
              <a:t>转换</a:t>
            </a:r>
            <a:r>
              <a:rPr lang="zh-CN" altLang="en-US" sz="2000">
                <a:solidFill>
                  <a:srgbClr val="0000FF"/>
                </a:solidFill>
                <a:latin typeface="Consolas" pitchFamily="49" charset="0"/>
                <a:ea typeface="楷体" pitchFamily="49" charset="-122"/>
                <a:cs typeface="Consolas" pitchFamily="49" charset="0"/>
              </a:rPr>
              <a:t>的</a:t>
            </a:r>
            <a:r>
              <a:rPr lang="zh-CN" altLang="en-US" sz="2000" smtClean="0">
                <a:solidFill>
                  <a:srgbClr val="0000FF"/>
                </a:solidFill>
                <a:latin typeface="Consolas" pitchFamily="49" charset="0"/>
                <a:ea typeface="楷体" pitchFamily="49" charset="-122"/>
                <a:cs typeface="Consolas" pitchFamily="49" charset="0"/>
              </a:rPr>
              <a:t>过程</a:t>
            </a:r>
            <a:r>
              <a:rPr lang="en-US" altLang="zh-CN" sz="2000" smtClean="0">
                <a:solidFill>
                  <a:srgbClr val="0000FF"/>
                </a:solidFill>
                <a:latin typeface="Consolas" pitchFamily="49" charset="0"/>
                <a:ea typeface="楷体" pitchFamily="49" charset="-122"/>
                <a:cs typeface="Consolas" pitchFamily="49" charset="0"/>
              </a:rPr>
              <a:t>:</a:t>
            </a:r>
            <a:endParaRPr lang="zh-CN" altLang="en-US" sz="2000" dirty="0">
              <a:solidFill>
                <a:srgbClr val="0000FF"/>
              </a:solidFill>
              <a:latin typeface="Consolas" pitchFamily="49" charset="0"/>
              <a:ea typeface="楷体" pitchFamily="49" charset="-122"/>
              <a:cs typeface="Consolas" pitchFamily="49" charset="0"/>
            </a:endParaRPr>
          </a:p>
        </p:txBody>
      </p:sp>
      <p:grpSp>
        <p:nvGrpSpPr>
          <p:cNvPr id="45" name="组合 44"/>
          <p:cNvGrpSpPr/>
          <p:nvPr/>
        </p:nvGrpSpPr>
        <p:grpSpPr>
          <a:xfrm>
            <a:off x="1357290" y="1214422"/>
            <a:ext cx="1928826" cy="2512472"/>
            <a:chOff x="1285852" y="1428736"/>
            <a:chExt cx="1928826" cy="2512472"/>
          </a:xfrm>
        </p:grpSpPr>
        <p:sp>
          <p:nvSpPr>
            <p:cNvPr id="5" name="椭圆 4"/>
            <p:cNvSpPr/>
            <p:nvPr/>
          </p:nvSpPr>
          <p:spPr>
            <a:xfrm>
              <a:off x="2214546" y="1428736"/>
              <a:ext cx="357190" cy="428628"/>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ltLang="zh-CN" sz="1800" i="1" smtClean="0">
                  <a:solidFill>
                    <a:srgbClr val="0000FF"/>
                  </a:solidFill>
                  <a:latin typeface="Consolas" pitchFamily="49" charset="0"/>
                  <a:cs typeface="Consolas" pitchFamily="49" charset="0"/>
                </a:rPr>
                <a:t>A</a:t>
              </a:r>
              <a:endParaRPr lang="zh-CN" altLang="en-US" sz="1800" i="1">
                <a:solidFill>
                  <a:srgbClr val="0000FF"/>
                </a:solidFill>
                <a:latin typeface="Consolas" pitchFamily="49" charset="0"/>
                <a:cs typeface="Consolas" pitchFamily="49" charset="0"/>
              </a:endParaRPr>
            </a:p>
          </p:txBody>
        </p:sp>
        <p:sp>
          <p:nvSpPr>
            <p:cNvPr id="6" name="椭圆 5"/>
            <p:cNvSpPr/>
            <p:nvPr/>
          </p:nvSpPr>
          <p:spPr>
            <a:xfrm>
              <a:off x="1616916" y="2214554"/>
              <a:ext cx="357190" cy="428628"/>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ltLang="zh-CN" sz="1800" i="1" smtClean="0">
                  <a:solidFill>
                    <a:srgbClr val="0000FF"/>
                  </a:solidFill>
                  <a:latin typeface="Consolas" pitchFamily="49" charset="0"/>
                  <a:cs typeface="Consolas" pitchFamily="49" charset="0"/>
                </a:rPr>
                <a:t>B</a:t>
              </a:r>
              <a:endParaRPr lang="zh-CN" altLang="en-US" sz="1800" i="1">
                <a:solidFill>
                  <a:srgbClr val="0000FF"/>
                </a:solidFill>
                <a:latin typeface="Consolas" pitchFamily="49" charset="0"/>
                <a:cs typeface="Consolas" pitchFamily="49" charset="0"/>
              </a:endParaRPr>
            </a:p>
          </p:txBody>
        </p:sp>
        <p:sp>
          <p:nvSpPr>
            <p:cNvPr id="7" name="椭圆 6"/>
            <p:cNvSpPr/>
            <p:nvPr/>
          </p:nvSpPr>
          <p:spPr>
            <a:xfrm>
              <a:off x="1285852" y="3000372"/>
              <a:ext cx="357190" cy="428628"/>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ltLang="zh-CN" sz="1800" i="1" smtClean="0">
                  <a:solidFill>
                    <a:srgbClr val="0000FF"/>
                  </a:solidFill>
                  <a:latin typeface="Consolas" pitchFamily="49" charset="0"/>
                  <a:cs typeface="Consolas" pitchFamily="49" charset="0"/>
                </a:rPr>
                <a:t>E</a:t>
              </a:r>
              <a:endParaRPr lang="zh-CN" altLang="en-US" sz="1800" i="1">
                <a:solidFill>
                  <a:srgbClr val="0000FF"/>
                </a:solidFill>
                <a:latin typeface="Consolas" pitchFamily="49" charset="0"/>
                <a:cs typeface="Consolas" pitchFamily="49" charset="0"/>
              </a:endParaRPr>
            </a:p>
          </p:txBody>
        </p:sp>
        <p:sp>
          <p:nvSpPr>
            <p:cNvPr id="8" name="椭圆 7"/>
            <p:cNvSpPr/>
            <p:nvPr/>
          </p:nvSpPr>
          <p:spPr>
            <a:xfrm>
              <a:off x="1928794" y="3000372"/>
              <a:ext cx="357190" cy="428628"/>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ltLang="zh-CN" sz="1800" i="1" smtClean="0">
                  <a:solidFill>
                    <a:srgbClr val="0000FF"/>
                  </a:solidFill>
                  <a:latin typeface="Consolas" pitchFamily="49" charset="0"/>
                  <a:cs typeface="Consolas" pitchFamily="49" charset="0"/>
                </a:rPr>
                <a:t>F</a:t>
              </a:r>
              <a:endParaRPr lang="zh-CN" altLang="en-US" sz="1800" i="1">
                <a:solidFill>
                  <a:srgbClr val="0000FF"/>
                </a:solidFill>
                <a:latin typeface="Consolas" pitchFamily="49" charset="0"/>
                <a:cs typeface="Consolas" pitchFamily="49" charset="0"/>
              </a:endParaRPr>
            </a:p>
          </p:txBody>
        </p:sp>
        <p:sp>
          <p:nvSpPr>
            <p:cNvPr id="9" name="椭圆 8"/>
            <p:cNvSpPr/>
            <p:nvPr/>
          </p:nvSpPr>
          <p:spPr>
            <a:xfrm>
              <a:off x="2214546" y="2214554"/>
              <a:ext cx="357190" cy="428628"/>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ltLang="zh-CN" sz="1800" i="1" smtClean="0">
                  <a:solidFill>
                    <a:srgbClr val="0000FF"/>
                  </a:solidFill>
                  <a:latin typeface="Consolas" pitchFamily="49" charset="0"/>
                  <a:cs typeface="Consolas" pitchFamily="49" charset="0"/>
                </a:rPr>
                <a:t>C</a:t>
              </a:r>
              <a:endParaRPr lang="zh-CN" altLang="en-US" sz="1800" i="1">
                <a:solidFill>
                  <a:srgbClr val="0000FF"/>
                </a:solidFill>
                <a:latin typeface="Consolas" pitchFamily="49" charset="0"/>
                <a:cs typeface="Consolas" pitchFamily="49" charset="0"/>
              </a:endParaRPr>
            </a:p>
          </p:txBody>
        </p:sp>
        <p:sp>
          <p:nvSpPr>
            <p:cNvPr id="10" name="椭圆 9"/>
            <p:cNvSpPr/>
            <p:nvPr/>
          </p:nvSpPr>
          <p:spPr>
            <a:xfrm>
              <a:off x="2857488" y="2214554"/>
              <a:ext cx="357190" cy="428628"/>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ltLang="zh-CN" sz="1800" i="1" smtClean="0">
                  <a:solidFill>
                    <a:srgbClr val="0000FF"/>
                  </a:solidFill>
                  <a:latin typeface="Consolas" pitchFamily="49" charset="0"/>
                  <a:cs typeface="Consolas" pitchFamily="49" charset="0"/>
                </a:rPr>
                <a:t>D</a:t>
              </a:r>
              <a:endParaRPr lang="zh-CN" altLang="en-US" sz="1800" i="1">
                <a:solidFill>
                  <a:srgbClr val="0000FF"/>
                </a:solidFill>
                <a:latin typeface="Consolas" pitchFamily="49" charset="0"/>
                <a:cs typeface="Consolas" pitchFamily="49" charset="0"/>
              </a:endParaRPr>
            </a:p>
          </p:txBody>
        </p:sp>
        <p:sp>
          <p:nvSpPr>
            <p:cNvPr id="11" name="椭圆 10"/>
            <p:cNvSpPr/>
            <p:nvPr/>
          </p:nvSpPr>
          <p:spPr>
            <a:xfrm>
              <a:off x="2857488" y="3000372"/>
              <a:ext cx="357190" cy="428628"/>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ltLang="zh-CN" sz="1800" i="1" smtClean="0">
                  <a:solidFill>
                    <a:srgbClr val="0000FF"/>
                  </a:solidFill>
                  <a:latin typeface="Consolas" pitchFamily="49" charset="0"/>
                  <a:cs typeface="Consolas" pitchFamily="49" charset="0"/>
                </a:rPr>
                <a:t>G</a:t>
              </a:r>
              <a:endParaRPr lang="zh-CN" altLang="en-US" sz="1800" i="1">
                <a:solidFill>
                  <a:srgbClr val="0000FF"/>
                </a:solidFill>
                <a:latin typeface="Consolas" pitchFamily="49" charset="0"/>
                <a:cs typeface="Consolas" pitchFamily="49" charset="0"/>
              </a:endParaRPr>
            </a:p>
          </p:txBody>
        </p:sp>
        <p:cxnSp>
          <p:nvCxnSpPr>
            <p:cNvPr id="13" name="直接连接符 12"/>
            <p:cNvCxnSpPr>
              <a:stCxn id="6" idx="3"/>
              <a:endCxn id="7" idx="0"/>
            </p:cNvCxnSpPr>
            <p:nvPr/>
          </p:nvCxnSpPr>
          <p:spPr>
            <a:xfrm rot="5400000">
              <a:off x="1356856" y="2688002"/>
              <a:ext cx="419961" cy="204778"/>
            </a:xfrm>
            <a:prstGeom prst="line">
              <a:avLst/>
            </a:prstGeom>
          </p:spPr>
          <p:style>
            <a:lnRef idx="2">
              <a:schemeClr val="accent2"/>
            </a:lnRef>
            <a:fillRef idx="0">
              <a:schemeClr val="accent2"/>
            </a:fillRef>
            <a:effectRef idx="1">
              <a:schemeClr val="accent2"/>
            </a:effectRef>
            <a:fontRef idx="minor">
              <a:schemeClr val="tx1"/>
            </a:fontRef>
          </p:style>
        </p:cxnSp>
        <p:cxnSp>
          <p:nvCxnSpPr>
            <p:cNvPr id="15" name="直接连接符 14"/>
            <p:cNvCxnSpPr>
              <a:stCxn id="6" idx="5"/>
              <a:endCxn id="8" idx="0"/>
            </p:cNvCxnSpPr>
            <p:nvPr/>
          </p:nvCxnSpPr>
          <p:spPr>
            <a:xfrm rot="16200000" flipH="1">
              <a:off x="1804613" y="2697595"/>
              <a:ext cx="419961" cy="185592"/>
            </a:xfrm>
            <a:prstGeom prst="line">
              <a:avLst/>
            </a:prstGeom>
          </p:spPr>
          <p:style>
            <a:lnRef idx="2">
              <a:schemeClr val="accent2"/>
            </a:lnRef>
            <a:fillRef idx="0">
              <a:schemeClr val="accent2"/>
            </a:fillRef>
            <a:effectRef idx="1">
              <a:schemeClr val="accent2"/>
            </a:effectRef>
            <a:fontRef idx="minor">
              <a:schemeClr val="tx1"/>
            </a:fontRef>
          </p:style>
        </p:cxnSp>
        <p:cxnSp>
          <p:nvCxnSpPr>
            <p:cNvPr id="20" name="直接连接符 19"/>
            <p:cNvCxnSpPr>
              <a:stCxn id="10" idx="4"/>
              <a:endCxn id="11" idx="0"/>
            </p:cNvCxnSpPr>
            <p:nvPr/>
          </p:nvCxnSpPr>
          <p:spPr>
            <a:xfrm rot="5400000">
              <a:off x="2857488" y="2821777"/>
              <a:ext cx="357190" cy="1588"/>
            </a:xfrm>
            <a:prstGeom prst="line">
              <a:avLst/>
            </a:prstGeom>
          </p:spPr>
          <p:style>
            <a:lnRef idx="2">
              <a:schemeClr val="accent2"/>
            </a:lnRef>
            <a:fillRef idx="0">
              <a:schemeClr val="accent2"/>
            </a:fillRef>
            <a:effectRef idx="1">
              <a:schemeClr val="accent2"/>
            </a:effectRef>
            <a:fontRef idx="minor">
              <a:schemeClr val="tx1"/>
            </a:fontRef>
          </p:style>
        </p:cxnSp>
        <p:cxnSp>
          <p:nvCxnSpPr>
            <p:cNvPr id="22" name="直接连接符 21"/>
            <p:cNvCxnSpPr>
              <a:stCxn id="5" idx="4"/>
              <a:endCxn id="9" idx="0"/>
            </p:cNvCxnSpPr>
            <p:nvPr/>
          </p:nvCxnSpPr>
          <p:spPr>
            <a:xfrm rot="5400000">
              <a:off x="2214546" y="2035959"/>
              <a:ext cx="357190" cy="1588"/>
            </a:xfrm>
            <a:prstGeom prst="line">
              <a:avLst/>
            </a:prstGeom>
          </p:spPr>
          <p:style>
            <a:lnRef idx="2">
              <a:schemeClr val="accent2"/>
            </a:lnRef>
            <a:fillRef idx="0">
              <a:schemeClr val="accent2"/>
            </a:fillRef>
            <a:effectRef idx="1">
              <a:schemeClr val="accent2"/>
            </a:effectRef>
            <a:fontRef idx="minor">
              <a:schemeClr val="tx1"/>
            </a:fontRef>
          </p:style>
        </p:cxnSp>
        <p:cxnSp>
          <p:nvCxnSpPr>
            <p:cNvPr id="24" name="直接连接符 23"/>
            <p:cNvCxnSpPr>
              <a:stCxn id="5" idx="3"/>
              <a:endCxn id="6" idx="0"/>
            </p:cNvCxnSpPr>
            <p:nvPr/>
          </p:nvCxnSpPr>
          <p:spPr>
            <a:xfrm rot="5400000">
              <a:off x="1821203" y="1768901"/>
              <a:ext cx="419961" cy="471344"/>
            </a:xfrm>
            <a:prstGeom prst="line">
              <a:avLst/>
            </a:prstGeom>
          </p:spPr>
          <p:style>
            <a:lnRef idx="2">
              <a:schemeClr val="accent2"/>
            </a:lnRef>
            <a:fillRef idx="0">
              <a:schemeClr val="accent2"/>
            </a:fillRef>
            <a:effectRef idx="1">
              <a:schemeClr val="accent2"/>
            </a:effectRef>
            <a:fontRef idx="minor">
              <a:schemeClr val="tx1"/>
            </a:fontRef>
          </p:style>
        </p:cxnSp>
        <p:cxnSp>
          <p:nvCxnSpPr>
            <p:cNvPr id="26" name="直接连接符 25"/>
            <p:cNvCxnSpPr>
              <a:stCxn id="5" idx="5"/>
              <a:endCxn id="10" idx="0"/>
            </p:cNvCxnSpPr>
            <p:nvPr/>
          </p:nvCxnSpPr>
          <p:spPr>
            <a:xfrm rot="16200000" flipH="1">
              <a:off x="2567775" y="1746245"/>
              <a:ext cx="419961" cy="516656"/>
            </a:xfrm>
            <a:prstGeom prst="line">
              <a:avLst/>
            </a:prstGeom>
          </p:spPr>
          <p:style>
            <a:lnRef idx="2">
              <a:schemeClr val="accent2"/>
            </a:lnRef>
            <a:fillRef idx="0">
              <a:schemeClr val="accent2"/>
            </a:fillRef>
            <a:effectRef idx="1">
              <a:schemeClr val="accent2"/>
            </a:effectRef>
            <a:fontRef idx="minor">
              <a:schemeClr val="tx1"/>
            </a:fontRef>
          </p:style>
        </p:cxnSp>
        <p:sp>
          <p:nvSpPr>
            <p:cNvPr id="28" name="TextBox 27"/>
            <p:cNvSpPr txBox="1"/>
            <p:nvPr/>
          </p:nvSpPr>
          <p:spPr>
            <a:xfrm>
              <a:off x="1857356" y="3571876"/>
              <a:ext cx="1143008" cy="369332"/>
            </a:xfrm>
            <a:prstGeom prst="rect">
              <a:avLst/>
            </a:prstGeom>
            <a:noFill/>
          </p:spPr>
          <p:txBody>
            <a:bodyPr wrap="square" rtlCol="0">
              <a:spAutoFit/>
            </a:bodyPr>
            <a:lstStyle/>
            <a:p>
              <a:r>
                <a:rPr lang="zh-CN" altLang="en-US" sz="1800" smtClean="0">
                  <a:solidFill>
                    <a:srgbClr val="0000FF"/>
                  </a:solidFill>
                  <a:latin typeface="Consolas" pitchFamily="49" charset="0"/>
                  <a:ea typeface="楷体" pitchFamily="49" charset="-122"/>
                  <a:cs typeface="Consolas" pitchFamily="49" charset="0"/>
                </a:rPr>
                <a:t>一棵树</a:t>
              </a:r>
              <a:endParaRPr lang="zh-CN" altLang="en-US" sz="1800">
                <a:solidFill>
                  <a:srgbClr val="0000FF"/>
                </a:solidFill>
                <a:latin typeface="Consolas" pitchFamily="49" charset="0"/>
                <a:ea typeface="楷体" pitchFamily="49" charset="-122"/>
                <a:cs typeface="Consolas" pitchFamily="49" charset="0"/>
              </a:endParaRPr>
            </a:p>
          </p:txBody>
        </p:sp>
      </p:grpSp>
      <p:sp>
        <p:nvSpPr>
          <p:cNvPr id="42" name="TextBox 41"/>
          <p:cNvSpPr txBox="1"/>
          <p:nvPr/>
        </p:nvSpPr>
        <p:spPr>
          <a:xfrm>
            <a:off x="4000496" y="1857364"/>
            <a:ext cx="1643074" cy="874727"/>
          </a:xfrm>
          <a:prstGeom prst="rect">
            <a:avLst/>
          </a:prstGeom>
          <a:noFill/>
        </p:spPr>
        <p:txBody>
          <a:bodyPr wrap="square" rtlCol="0">
            <a:spAutoFit/>
          </a:bodyPr>
          <a:lstStyle/>
          <a:p>
            <a:pPr>
              <a:lnSpc>
                <a:spcPct val="150000"/>
              </a:lnSpc>
            </a:pPr>
            <a:r>
              <a:rPr lang="zh-CN" altLang="en-US" sz="1800" smtClean="0">
                <a:solidFill>
                  <a:srgbClr val="0000FF"/>
                </a:solidFill>
                <a:latin typeface="Consolas" pitchFamily="49" charset="0"/>
                <a:ea typeface="仿宋" pitchFamily="49" charset="-122"/>
                <a:cs typeface="Consolas" pitchFamily="49" charset="0"/>
              </a:rPr>
              <a:t>相邻兄弟之间加连线</a:t>
            </a:r>
            <a:r>
              <a:rPr lang="en-US" sz="1800" smtClean="0">
                <a:solidFill>
                  <a:srgbClr val="0000FF"/>
                </a:solidFill>
                <a:latin typeface="Consolas" pitchFamily="49" charset="0"/>
                <a:ea typeface="仿宋" pitchFamily="49" charset="-122"/>
                <a:cs typeface="Consolas" pitchFamily="49" charset="0"/>
              </a:rPr>
              <a:t>(</a:t>
            </a:r>
            <a:r>
              <a:rPr lang="zh-CN" altLang="en-US" sz="1800" smtClean="0">
                <a:solidFill>
                  <a:srgbClr val="0000FF"/>
                </a:solidFill>
                <a:latin typeface="Consolas" pitchFamily="49" charset="0"/>
                <a:ea typeface="仿宋" pitchFamily="49" charset="-122"/>
                <a:cs typeface="Consolas" pitchFamily="49" charset="0"/>
              </a:rPr>
              <a:t>虚线</a:t>
            </a:r>
            <a:r>
              <a:rPr lang="en-US" sz="1800" smtClean="0">
                <a:solidFill>
                  <a:srgbClr val="0000FF"/>
                </a:solidFill>
                <a:latin typeface="Consolas" pitchFamily="49" charset="0"/>
                <a:ea typeface="仿宋" pitchFamily="49" charset="-122"/>
                <a:cs typeface="Consolas" pitchFamily="49" charset="0"/>
              </a:rPr>
              <a:t>)</a:t>
            </a:r>
            <a:endParaRPr lang="zh-CN" altLang="en-US" sz="1800">
              <a:solidFill>
                <a:srgbClr val="0000FF"/>
              </a:solidFill>
              <a:latin typeface="Consolas" pitchFamily="49" charset="0"/>
              <a:ea typeface="仿宋" pitchFamily="49" charset="-122"/>
              <a:cs typeface="Consolas" pitchFamily="49" charset="0"/>
            </a:endParaRPr>
          </a:p>
        </p:txBody>
      </p:sp>
      <p:sp>
        <p:nvSpPr>
          <p:cNvPr id="43" name="TextBox 42"/>
          <p:cNvSpPr txBox="1"/>
          <p:nvPr/>
        </p:nvSpPr>
        <p:spPr>
          <a:xfrm>
            <a:off x="7286644" y="3568487"/>
            <a:ext cx="1428728" cy="646331"/>
          </a:xfrm>
          <a:prstGeom prst="rect">
            <a:avLst/>
          </a:prstGeom>
          <a:noFill/>
        </p:spPr>
        <p:txBody>
          <a:bodyPr wrap="square" rtlCol="0">
            <a:spAutoFit/>
          </a:bodyPr>
          <a:lstStyle/>
          <a:p>
            <a:r>
              <a:rPr lang="zh-CN" altLang="en-US" sz="1800" smtClean="0">
                <a:solidFill>
                  <a:srgbClr val="0000FF"/>
                </a:solidFill>
                <a:latin typeface="仿宋" pitchFamily="49" charset="-122"/>
                <a:ea typeface="仿宋" pitchFamily="49" charset="-122"/>
              </a:rPr>
              <a:t>删除与双亲结点的连线</a:t>
            </a:r>
            <a:endParaRPr lang="zh-CN" altLang="en-US" sz="1800">
              <a:solidFill>
                <a:srgbClr val="0000FF"/>
              </a:solidFill>
              <a:latin typeface="仿宋" pitchFamily="49" charset="-122"/>
              <a:ea typeface="仿宋" pitchFamily="49" charset="-122"/>
            </a:endParaRPr>
          </a:p>
        </p:txBody>
      </p:sp>
      <p:sp>
        <p:nvSpPr>
          <p:cNvPr id="44" name="TextBox 43"/>
          <p:cNvSpPr txBox="1"/>
          <p:nvPr/>
        </p:nvSpPr>
        <p:spPr>
          <a:xfrm>
            <a:off x="4071934" y="4845618"/>
            <a:ext cx="2071702" cy="369332"/>
          </a:xfrm>
          <a:prstGeom prst="rect">
            <a:avLst/>
          </a:prstGeom>
          <a:noFill/>
        </p:spPr>
        <p:txBody>
          <a:bodyPr wrap="square" rtlCol="0">
            <a:spAutoFit/>
          </a:bodyPr>
          <a:lstStyle/>
          <a:p>
            <a:r>
              <a:rPr lang="zh-CN" altLang="en-US" sz="1800" smtClean="0">
                <a:solidFill>
                  <a:srgbClr val="0000FF"/>
                </a:solidFill>
                <a:latin typeface="仿宋" pitchFamily="49" charset="-122"/>
                <a:ea typeface="仿宋" pitchFamily="49" charset="-122"/>
              </a:rPr>
              <a:t>转换后的二叉树</a:t>
            </a:r>
            <a:endParaRPr lang="zh-CN" altLang="en-US" sz="1800">
              <a:solidFill>
                <a:srgbClr val="0000FF"/>
              </a:solidFill>
              <a:latin typeface="仿宋" pitchFamily="49" charset="-122"/>
              <a:ea typeface="仿宋" pitchFamily="49" charset="-122"/>
            </a:endParaRPr>
          </a:p>
        </p:txBody>
      </p:sp>
      <p:cxnSp>
        <p:nvCxnSpPr>
          <p:cNvPr id="47" name="直接箭头连接符 46"/>
          <p:cNvCxnSpPr/>
          <p:nvPr/>
        </p:nvCxnSpPr>
        <p:spPr>
          <a:xfrm flipV="1">
            <a:off x="3571868" y="2318241"/>
            <a:ext cx="2428892" cy="0"/>
          </a:xfrm>
          <a:prstGeom prst="straightConnector1">
            <a:avLst/>
          </a:prstGeom>
          <a:ln w="38100">
            <a:solidFill>
              <a:srgbClr val="006600"/>
            </a:solidFill>
            <a:tailEnd type="arrow"/>
          </a:ln>
        </p:spPr>
        <p:style>
          <a:lnRef idx="2">
            <a:schemeClr val="accent2"/>
          </a:lnRef>
          <a:fillRef idx="0">
            <a:schemeClr val="accent2"/>
          </a:fillRef>
          <a:effectRef idx="1">
            <a:schemeClr val="accent2"/>
          </a:effectRef>
          <a:fontRef idx="minor">
            <a:schemeClr val="tx1"/>
          </a:fontRef>
        </p:style>
      </p:cxnSp>
      <p:grpSp>
        <p:nvGrpSpPr>
          <p:cNvPr id="67" name="组合 66"/>
          <p:cNvGrpSpPr/>
          <p:nvPr/>
        </p:nvGrpSpPr>
        <p:grpSpPr>
          <a:xfrm>
            <a:off x="6072198" y="1214422"/>
            <a:ext cx="1928826" cy="2000264"/>
            <a:chOff x="6072198" y="1214422"/>
            <a:chExt cx="1928826" cy="2000264"/>
          </a:xfrm>
        </p:grpSpPr>
        <p:sp>
          <p:nvSpPr>
            <p:cNvPr id="29" name="椭圆 28"/>
            <p:cNvSpPr/>
            <p:nvPr/>
          </p:nvSpPr>
          <p:spPr>
            <a:xfrm>
              <a:off x="7000892" y="1214422"/>
              <a:ext cx="357190" cy="428628"/>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ltLang="zh-CN" sz="1800" i="1" smtClean="0">
                  <a:solidFill>
                    <a:srgbClr val="0000FF"/>
                  </a:solidFill>
                  <a:latin typeface="Consolas" pitchFamily="49" charset="0"/>
                  <a:cs typeface="Consolas" pitchFamily="49" charset="0"/>
                </a:rPr>
                <a:t>A</a:t>
              </a:r>
              <a:endParaRPr lang="zh-CN" altLang="en-US" sz="1800" i="1">
                <a:solidFill>
                  <a:srgbClr val="0000FF"/>
                </a:solidFill>
                <a:latin typeface="Consolas" pitchFamily="49" charset="0"/>
                <a:cs typeface="Consolas" pitchFamily="49" charset="0"/>
              </a:endParaRPr>
            </a:p>
          </p:txBody>
        </p:sp>
        <p:sp>
          <p:nvSpPr>
            <p:cNvPr id="30" name="椭圆 29"/>
            <p:cNvSpPr/>
            <p:nvPr/>
          </p:nvSpPr>
          <p:spPr>
            <a:xfrm>
              <a:off x="6403262" y="2000240"/>
              <a:ext cx="357190"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800" i="1" smtClean="0">
                  <a:solidFill>
                    <a:srgbClr val="0000FF"/>
                  </a:solidFill>
                  <a:latin typeface="Consolas" pitchFamily="49" charset="0"/>
                  <a:cs typeface="Consolas" pitchFamily="49" charset="0"/>
                </a:rPr>
                <a:t>B</a:t>
              </a:r>
              <a:endParaRPr lang="zh-CN" altLang="en-US" sz="1800" i="1">
                <a:solidFill>
                  <a:srgbClr val="0000FF"/>
                </a:solidFill>
                <a:latin typeface="Consolas" pitchFamily="49" charset="0"/>
                <a:cs typeface="Consolas" pitchFamily="49" charset="0"/>
              </a:endParaRPr>
            </a:p>
          </p:txBody>
        </p:sp>
        <p:sp>
          <p:nvSpPr>
            <p:cNvPr id="31" name="椭圆 30"/>
            <p:cNvSpPr/>
            <p:nvPr/>
          </p:nvSpPr>
          <p:spPr>
            <a:xfrm>
              <a:off x="6072198" y="2786058"/>
              <a:ext cx="357190"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800" i="1" smtClean="0">
                  <a:solidFill>
                    <a:srgbClr val="0000FF"/>
                  </a:solidFill>
                  <a:latin typeface="Consolas" pitchFamily="49" charset="0"/>
                  <a:cs typeface="Consolas" pitchFamily="49" charset="0"/>
                </a:rPr>
                <a:t>E</a:t>
              </a:r>
              <a:endParaRPr lang="zh-CN" altLang="en-US" sz="1800" i="1">
                <a:solidFill>
                  <a:srgbClr val="0000FF"/>
                </a:solidFill>
                <a:latin typeface="Consolas" pitchFamily="49" charset="0"/>
                <a:cs typeface="Consolas" pitchFamily="49" charset="0"/>
              </a:endParaRPr>
            </a:p>
          </p:txBody>
        </p:sp>
        <p:sp>
          <p:nvSpPr>
            <p:cNvPr id="32" name="椭圆 31"/>
            <p:cNvSpPr/>
            <p:nvPr/>
          </p:nvSpPr>
          <p:spPr>
            <a:xfrm>
              <a:off x="6715140" y="2786058"/>
              <a:ext cx="357190"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800" i="1" smtClean="0">
                  <a:solidFill>
                    <a:srgbClr val="0000FF"/>
                  </a:solidFill>
                  <a:latin typeface="Consolas" pitchFamily="49" charset="0"/>
                  <a:cs typeface="Consolas" pitchFamily="49" charset="0"/>
                </a:rPr>
                <a:t>F</a:t>
              </a:r>
              <a:endParaRPr lang="zh-CN" altLang="en-US" sz="1800" i="1">
                <a:solidFill>
                  <a:srgbClr val="0000FF"/>
                </a:solidFill>
                <a:latin typeface="Consolas" pitchFamily="49" charset="0"/>
                <a:cs typeface="Consolas" pitchFamily="49" charset="0"/>
              </a:endParaRPr>
            </a:p>
          </p:txBody>
        </p:sp>
        <p:sp>
          <p:nvSpPr>
            <p:cNvPr id="33" name="椭圆 32"/>
            <p:cNvSpPr/>
            <p:nvPr/>
          </p:nvSpPr>
          <p:spPr>
            <a:xfrm>
              <a:off x="7000892" y="2000240"/>
              <a:ext cx="357190"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800" i="1" smtClean="0">
                  <a:solidFill>
                    <a:srgbClr val="0000FF"/>
                  </a:solidFill>
                  <a:latin typeface="Consolas" pitchFamily="49" charset="0"/>
                  <a:cs typeface="Consolas" pitchFamily="49" charset="0"/>
                </a:rPr>
                <a:t>C</a:t>
              </a:r>
              <a:endParaRPr lang="zh-CN" altLang="en-US" sz="1800" i="1">
                <a:solidFill>
                  <a:srgbClr val="0000FF"/>
                </a:solidFill>
                <a:latin typeface="Consolas" pitchFamily="49" charset="0"/>
                <a:cs typeface="Consolas" pitchFamily="49" charset="0"/>
              </a:endParaRPr>
            </a:p>
          </p:txBody>
        </p:sp>
        <p:sp>
          <p:nvSpPr>
            <p:cNvPr id="34" name="椭圆 33"/>
            <p:cNvSpPr/>
            <p:nvPr/>
          </p:nvSpPr>
          <p:spPr>
            <a:xfrm>
              <a:off x="7643834" y="2000240"/>
              <a:ext cx="357190"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800" i="1" smtClean="0">
                  <a:solidFill>
                    <a:srgbClr val="0000FF"/>
                  </a:solidFill>
                  <a:latin typeface="Consolas" pitchFamily="49" charset="0"/>
                  <a:cs typeface="Consolas" pitchFamily="49" charset="0"/>
                </a:rPr>
                <a:t>D</a:t>
              </a:r>
              <a:endParaRPr lang="zh-CN" altLang="en-US" sz="1800" i="1">
                <a:solidFill>
                  <a:srgbClr val="0000FF"/>
                </a:solidFill>
                <a:latin typeface="Consolas" pitchFamily="49" charset="0"/>
                <a:cs typeface="Consolas" pitchFamily="49" charset="0"/>
              </a:endParaRPr>
            </a:p>
          </p:txBody>
        </p:sp>
        <p:sp>
          <p:nvSpPr>
            <p:cNvPr id="35" name="椭圆 34"/>
            <p:cNvSpPr/>
            <p:nvPr/>
          </p:nvSpPr>
          <p:spPr>
            <a:xfrm>
              <a:off x="7643834" y="2786058"/>
              <a:ext cx="357190" cy="428628"/>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ltLang="zh-CN" sz="1800" i="1" smtClean="0">
                  <a:solidFill>
                    <a:srgbClr val="0000FF"/>
                  </a:solidFill>
                  <a:latin typeface="Consolas" pitchFamily="49" charset="0"/>
                  <a:cs typeface="Consolas" pitchFamily="49" charset="0"/>
                </a:rPr>
                <a:t>G</a:t>
              </a:r>
              <a:endParaRPr lang="zh-CN" altLang="en-US" sz="1800" i="1">
                <a:solidFill>
                  <a:srgbClr val="0000FF"/>
                </a:solidFill>
                <a:latin typeface="Consolas" pitchFamily="49" charset="0"/>
                <a:cs typeface="Consolas" pitchFamily="49" charset="0"/>
              </a:endParaRPr>
            </a:p>
          </p:txBody>
        </p:sp>
        <p:cxnSp>
          <p:nvCxnSpPr>
            <p:cNvPr id="36" name="直接连接符 35"/>
            <p:cNvCxnSpPr>
              <a:stCxn id="30" idx="3"/>
              <a:endCxn id="31" idx="0"/>
            </p:cNvCxnSpPr>
            <p:nvPr/>
          </p:nvCxnSpPr>
          <p:spPr>
            <a:xfrm rot="5400000">
              <a:off x="6143202" y="2473688"/>
              <a:ext cx="419961" cy="204778"/>
            </a:xfrm>
            <a:prstGeom prst="line">
              <a:avLst/>
            </a:prstGeom>
          </p:spPr>
          <p:style>
            <a:lnRef idx="2">
              <a:schemeClr val="accent2"/>
            </a:lnRef>
            <a:fillRef idx="0">
              <a:schemeClr val="accent2"/>
            </a:fillRef>
            <a:effectRef idx="1">
              <a:schemeClr val="accent2"/>
            </a:effectRef>
            <a:fontRef idx="minor">
              <a:schemeClr val="tx1"/>
            </a:fontRef>
          </p:style>
        </p:cxnSp>
        <p:cxnSp>
          <p:nvCxnSpPr>
            <p:cNvPr id="37" name="直接连接符 36"/>
            <p:cNvCxnSpPr>
              <a:stCxn id="30" idx="5"/>
              <a:endCxn id="32" idx="0"/>
            </p:cNvCxnSpPr>
            <p:nvPr/>
          </p:nvCxnSpPr>
          <p:spPr>
            <a:xfrm rot="16200000" flipH="1">
              <a:off x="6590959" y="2483281"/>
              <a:ext cx="419961" cy="185592"/>
            </a:xfrm>
            <a:prstGeom prst="line">
              <a:avLst/>
            </a:prstGeom>
          </p:spPr>
          <p:style>
            <a:lnRef idx="2">
              <a:schemeClr val="accent2"/>
            </a:lnRef>
            <a:fillRef idx="0">
              <a:schemeClr val="accent2"/>
            </a:fillRef>
            <a:effectRef idx="1">
              <a:schemeClr val="accent2"/>
            </a:effectRef>
            <a:fontRef idx="minor">
              <a:schemeClr val="tx1"/>
            </a:fontRef>
          </p:style>
        </p:cxnSp>
        <p:cxnSp>
          <p:nvCxnSpPr>
            <p:cNvPr id="38" name="直接连接符 37"/>
            <p:cNvCxnSpPr>
              <a:stCxn id="34" idx="4"/>
              <a:endCxn id="35" idx="0"/>
            </p:cNvCxnSpPr>
            <p:nvPr/>
          </p:nvCxnSpPr>
          <p:spPr>
            <a:xfrm rot="5400000">
              <a:off x="7643834" y="2607463"/>
              <a:ext cx="357190" cy="1588"/>
            </a:xfrm>
            <a:prstGeom prst="line">
              <a:avLst/>
            </a:prstGeom>
          </p:spPr>
          <p:style>
            <a:lnRef idx="2">
              <a:schemeClr val="accent2"/>
            </a:lnRef>
            <a:fillRef idx="0">
              <a:schemeClr val="accent2"/>
            </a:fillRef>
            <a:effectRef idx="1">
              <a:schemeClr val="accent2"/>
            </a:effectRef>
            <a:fontRef idx="minor">
              <a:schemeClr val="tx1"/>
            </a:fontRef>
          </p:style>
        </p:cxnSp>
        <p:cxnSp>
          <p:nvCxnSpPr>
            <p:cNvPr id="39" name="直接连接符 38"/>
            <p:cNvCxnSpPr>
              <a:stCxn id="29" idx="4"/>
              <a:endCxn id="33" idx="0"/>
            </p:cNvCxnSpPr>
            <p:nvPr/>
          </p:nvCxnSpPr>
          <p:spPr>
            <a:xfrm rot="5400000">
              <a:off x="7000892" y="1821645"/>
              <a:ext cx="357190" cy="1588"/>
            </a:xfrm>
            <a:prstGeom prst="line">
              <a:avLst/>
            </a:prstGeom>
          </p:spPr>
          <p:style>
            <a:lnRef idx="2">
              <a:schemeClr val="accent2"/>
            </a:lnRef>
            <a:fillRef idx="0">
              <a:schemeClr val="accent2"/>
            </a:fillRef>
            <a:effectRef idx="1">
              <a:schemeClr val="accent2"/>
            </a:effectRef>
            <a:fontRef idx="minor">
              <a:schemeClr val="tx1"/>
            </a:fontRef>
          </p:style>
        </p:cxnSp>
        <p:cxnSp>
          <p:nvCxnSpPr>
            <p:cNvPr id="40" name="直接连接符 39"/>
            <p:cNvCxnSpPr>
              <a:stCxn id="29" idx="3"/>
              <a:endCxn id="30" idx="0"/>
            </p:cNvCxnSpPr>
            <p:nvPr/>
          </p:nvCxnSpPr>
          <p:spPr>
            <a:xfrm rot="5400000">
              <a:off x="6607549" y="1554587"/>
              <a:ext cx="419961" cy="471344"/>
            </a:xfrm>
            <a:prstGeom prst="line">
              <a:avLst/>
            </a:prstGeom>
          </p:spPr>
          <p:style>
            <a:lnRef idx="2">
              <a:schemeClr val="accent2"/>
            </a:lnRef>
            <a:fillRef idx="0">
              <a:schemeClr val="accent2"/>
            </a:fillRef>
            <a:effectRef idx="1">
              <a:schemeClr val="accent2"/>
            </a:effectRef>
            <a:fontRef idx="minor">
              <a:schemeClr val="tx1"/>
            </a:fontRef>
          </p:style>
        </p:cxnSp>
        <p:cxnSp>
          <p:nvCxnSpPr>
            <p:cNvPr id="41" name="直接连接符 40"/>
            <p:cNvCxnSpPr>
              <a:stCxn id="29" idx="5"/>
              <a:endCxn id="34" idx="0"/>
            </p:cNvCxnSpPr>
            <p:nvPr/>
          </p:nvCxnSpPr>
          <p:spPr>
            <a:xfrm rot="16200000" flipH="1">
              <a:off x="7354121" y="1531931"/>
              <a:ext cx="419961" cy="516656"/>
            </a:xfrm>
            <a:prstGeom prst="line">
              <a:avLst/>
            </a:prstGeom>
          </p:spPr>
          <p:style>
            <a:lnRef idx="2">
              <a:schemeClr val="accent2"/>
            </a:lnRef>
            <a:fillRef idx="0">
              <a:schemeClr val="accent2"/>
            </a:fillRef>
            <a:effectRef idx="1">
              <a:schemeClr val="accent2"/>
            </a:effectRef>
            <a:fontRef idx="minor">
              <a:schemeClr val="tx1"/>
            </a:fontRef>
          </p:style>
        </p:cxnSp>
        <p:cxnSp>
          <p:nvCxnSpPr>
            <p:cNvPr id="49" name="直接连接符 48"/>
            <p:cNvCxnSpPr>
              <a:stCxn id="30" idx="6"/>
              <a:endCxn id="34" idx="2"/>
            </p:cNvCxnSpPr>
            <p:nvPr/>
          </p:nvCxnSpPr>
          <p:spPr>
            <a:xfrm>
              <a:off x="6760452" y="2214554"/>
              <a:ext cx="883382" cy="1588"/>
            </a:xfrm>
            <a:prstGeom prst="line">
              <a:avLst/>
            </a:prstGeom>
            <a:ln>
              <a:solidFill>
                <a:srgbClr val="FF00FF"/>
              </a:solidFill>
              <a:prstDash val="dash"/>
            </a:ln>
          </p:spPr>
          <p:style>
            <a:lnRef idx="2">
              <a:schemeClr val="accent2"/>
            </a:lnRef>
            <a:fillRef idx="0">
              <a:schemeClr val="accent2"/>
            </a:fillRef>
            <a:effectRef idx="1">
              <a:schemeClr val="accent2"/>
            </a:effectRef>
            <a:fontRef idx="minor">
              <a:schemeClr val="tx1"/>
            </a:fontRef>
          </p:style>
        </p:cxnSp>
        <p:cxnSp>
          <p:nvCxnSpPr>
            <p:cNvPr id="51" name="直接连接符 50"/>
            <p:cNvCxnSpPr>
              <a:stCxn id="31" idx="6"/>
              <a:endCxn id="32" idx="2"/>
            </p:cNvCxnSpPr>
            <p:nvPr/>
          </p:nvCxnSpPr>
          <p:spPr>
            <a:xfrm>
              <a:off x="6429388" y="3000372"/>
              <a:ext cx="285752" cy="1588"/>
            </a:xfrm>
            <a:prstGeom prst="line">
              <a:avLst/>
            </a:prstGeom>
            <a:ln>
              <a:solidFill>
                <a:srgbClr val="FF00FF"/>
              </a:solidFill>
              <a:prstDash val="dash"/>
            </a:ln>
          </p:spPr>
          <p:style>
            <a:lnRef idx="2">
              <a:schemeClr val="accent2"/>
            </a:lnRef>
            <a:fillRef idx="0">
              <a:schemeClr val="accent2"/>
            </a:fillRef>
            <a:effectRef idx="1">
              <a:schemeClr val="accent2"/>
            </a:effectRef>
            <a:fontRef idx="minor">
              <a:schemeClr val="tx1"/>
            </a:fontRef>
          </p:style>
        </p:cxnSp>
      </p:grpSp>
      <p:grpSp>
        <p:nvGrpSpPr>
          <p:cNvPr id="82" name="组合 81"/>
          <p:cNvGrpSpPr/>
          <p:nvPr/>
        </p:nvGrpSpPr>
        <p:grpSpPr>
          <a:xfrm>
            <a:off x="6224598" y="4500570"/>
            <a:ext cx="1928826" cy="2000264"/>
            <a:chOff x="6224598" y="4500570"/>
            <a:chExt cx="1928826" cy="2000264"/>
          </a:xfrm>
        </p:grpSpPr>
        <p:sp>
          <p:nvSpPr>
            <p:cNvPr id="52" name="椭圆 51"/>
            <p:cNvSpPr/>
            <p:nvPr/>
          </p:nvSpPr>
          <p:spPr>
            <a:xfrm>
              <a:off x="7153292" y="4500570"/>
              <a:ext cx="357190" cy="428628"/>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ltLang="zh-CN" sz="1800" i="1" smtClean="0">
                  <a:solidFill>
                    <a:srgbClr val="0000FF"/>
                  </a:solidFill>
                  <a:latin typeface="Consolas" pitchFamily="49" charset="0"/>
                  <a:cs typeface="Consolas" pitchFamily="49" charset="0"/>
                </a:rPr>
                <a:t>A</a:t>
              </a:r>
              <a:endParaRPr lang="zh-CN" altLang="en-US" sz="1800" i="1">
                <a:solidFill>
                  <a:srgbClr val="0000FF"/>
                </a:solidFill>
                <a:latin typeface="Consolas" pitchFamily="49" charset="0"/>
                <a:cs typeface="Consolas" pitchFamily="49" charset="0"/>
              </a:endParaRPr>
            </a:p>
          </p:txBody>
        </p:sp>
        <p:sp>
          <p:nvSpPr>
            <p:cNvPr id="53" name="椭圆 52"/>
            <p:cNvSpPr/>
            <p:nvPr/>
          </p:nvSpPr>
          <p:spPr>
            <a:xfrm>
              <a:off x="6555662" y="5286388"/>
              <a:ext cx="357190"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800" i="1" smtClean="0">
                  <a:solidFill>
                    <a:srgbClr val="0000FF"/>
                  </a:solidFill>
                  <a:latin typeface="Consolas" pitchFamily="49" charset="0"/>
                  <a:cs typeface="Consolas" pitchFamily="49" charset="0"/>
                </a:rPr>
                <a:t>B</a:t>
              </a:r>
              <a:endParaRPr lang="zh-CN" altLang="en-US" sz="1800" i="1">
                <a:solidFill>
                  <a:srgbClr val="0000FF"/>
                </a:solidFill>
                <a:latin typeface="Consolas" pitchFamily="49" charset="0"/>
                <a:cs typeface="Consolas" pitchFamily="49" charset="0"/>
              </a:endParaRPr>
            </a:p>
          </p:txBody>
        </p:sp>
        <p:sp>
          <p:nvSpPr>
            <p:cNvPr id="54" name="椭圆 53"/>
            <p:cNvSpPr/>
            <p:nvPr/>
          </p:nvSpPr>
          <p:spPr>
            <a:xfrm>
              <a:off x="6224598" y="6072206"/>
              <a:ext cx="357190"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800" i="1" smtClean="0">
                  <a:solidFill>
                    <a:srgbClr val="0000FF"/>
                  </a:solidFill>
                  <a:latin typeface="Consolas" pitchFamily="49" charset="0"/>
                  <a:cs typeface="Consolas" pitchFamily="49" charset="0"/>
                </a:rPr>
                <a:t>E</a:t>
              </a:r>
              <a:endParaRPr lang="zh-CN" altLang="en-US" sz="1800" i="1">
                <a:solidFill>
                  <a:srgbClr val="0000FF"/>
                </a:solidFill>
                <a:latin typeface="Consolas" pitchFamily="49" charset="0"/>
                <a:cs typeface="Consolas" pitchFamily="49" charset="0"/>
              </a:endParaRPr>
            </a:p>
          </p:txBody>
        </p:sp>
        <p:sp>
          <p:nvSpPr>
            <p:cNvPr id="55" name="椭圆 54"/>
            <p:cNvSpPr/>
            <p:nvPr/>
          </p:nvSpPr>
          <p:spPr>
            <a:xfrm>
              <a:off x="6867540" y="6072206"/>
              <a:ext cx="357190"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800" i="1" smtClean="0">
                  <a:solidFill>
                    <a:srgbClr val="0000FF"/>
                  </a:solidFill>
                  <a:latin typeface="Consolas" pitchFamily="49" charset="0"/>
                  <a:cs typeface="Consolas" pitchFamily="49" charset="0"/>
                </a:rPr>
                <a:t>F</a:t>
              </a:r>
              <a:endParaRPr lang="zh-CN" altLang="en-US" sz="1800" i="1">
                <a:solidFill>
                  <a:srgbClr val="0000FF"/>
                </a:solidFill>
                <a:latin typeface="Consolas" pitchFamily="49" charset="0"/>
                <a:cs typeface="Consolas" pitchFamily="49" charset="0"/>
              </a:endParaRPr>
            </a:p>
          </p:txBody>
        </p:sp>
        <p:sp>
          <p:nvSpPr>
            <p:cNvPr id="56" name="椭圆 55"/>
            <p:cNvSpPr/>
            <p:nvPr/>
          </p:nvSpPr>
          <p:spPr>
            <a:xfrm>
              <a:off x="7153292" y="5286388"/>
              <a:ext cx="357190"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800" i="1" smtClean="0">
                  <a:solidFill>
                    <a:srgbClr val="0000FF"/>
                  </a:solidFill>
                  <a:latin typeface="Consolas" pitchFamily="49" charset="0"/>
                  <a:cs typeface="Consolas" pitchFamily="49" charset="0"/>
                </a:rPr>
                <a:t>C</a:t>
              </a:r>
              <a:endParaRPr lang="zh-CN" altLang="en-US" sz="1800" i="1">
                <a:solidFill>
                  <a:srgbClr val="0000FF"/>
                </a:solidFill>
                <a:latin typeface="Consolas" pitchFamily="49" charset="0"/>
                <a:cs typeface="Consolas" pitchFamily="49" charset="0"/>
              </a:endParaRPr>
            </a:p>
          </p:txBody>
        </p:sp>
        <p:sp>
          <p:nvSpPr>
            <p:cNvPr id="57" name="椭圆 56"/>
            <p:cNvSpPr/>
            <p:nvPr/>
          </p:nvSpPr>
          <p:spPr>
            <a:xfrm>
              <a:off x="7796234" y="5286388"/>
              <a:ext cx="357190"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800" i="1" smtClean="0">
                  <a:solidFill>
                    <a:srgbClr val="0000FF"/>
                  </a:solidFill>
                  <a:latin typeface="Consolas" pitchFamily="49" charset="0"/>
                  <a:cs typeface="Consolas" pitchFamily="49" charset="0"/>
                </a:rPr>
                <a:t>D</a:t>
              </a:r>
              <a:endParaRPr lang="zh-CN" altLang="en-US" sz="1800" i="1">
                <a:solidFill>
                  <a:srgbClr val="0000FF"/>
                </a:solidFill>
                <a:latin typeface="Consolas" pitchFamily="49" charset="0"/>
                <a:cs typeface="Consolas" pitchFamily="49" charset="0"/>
              </a:endParaRPr>
            </a:p>
          </p:txBody>
        </p:sp>
        <p:sp>
          <p:nvSpPr>
            <p:cNvPr id="58" name="椭圆 57"/>
            <p:cNvSpPr/>
            <p:nvPr/>
          </p:nvSpPr>
          <p:spPr>
            <a:xfrm>
              <a:off x="7796234" y="6072206"/>
              <a:ext cx="357190" cy="428628"/>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ltLang="zh-CN" sz="1800" i="1" smtClean="0">
                  <a:solidFill>
                    <a:srgbClr val="0000FF"/>
                  </a:solidFill>
                  <a:latin typeface="Consolas" pitchFamily="49" charset="0"/>
                  <a:cs typeface="Consolas" pitchFamily="49" charset="0"/>
                </a:rPr>
                <a:t>G</a:t>
              </a:r>
              <a:endParaRPr lang="zh-CN" altLang="en-US" sz="1800" i="1">
                <a:solidFill>
                  <a:srgbClr val="0000FF"/>
                </a:solidFill>
                <a:latin typeface="Consolas" pitchFamily="49" charset="0"/>
                <a:cs typeface="Consolas" pitchFamily="49" charset="0"/>
              </a:endParaRPr>
            </a:p>
          </p:txBody>
        </p:sp>
        <p:cxnSp>
          <p:nvCxnSpPr>
            <p:cNvPr id="59" name="直接连接符 58"/>
            <p:cNvCxnSpPr>
              <a:stCxn id="53" idx="3"/>
              <a:endCxn id="54" idx="0"/>
            </p:cNvCxnSpPr>
            <p:nvPr/>
          </p:nvCxnSpPr>
          <p:spPr>
            <a:xfrm rot="5400000">
              <a:off x="6295602" y="5759836"/>
              <a:ext cx="419961" cy="204778"/>
            </a:xfrm>
            <a:prstGeom prst="line">
              <a:avLst/>
            </a:prstGeom>
          </p:spPr>
          <p:style>
            <a:lnRef idx="2">
              <a:schemeClr val="accent2"/>
            </a:lnRef>
            <a:fillRef idx="0">
              <a:schemeClr val="accent2"/>
            </a:fillRef>
            <a:effectRef idx="1">
              <a:schemeClr val="accent2"/>
            </a:effectRef>
            <a:fontRef idx="minor">
              <a:schemeClr val="tx1"/>
            </a:fontRef>
          </p:style>
        </p:cxnSp>
        <p:cxnSp>
          <p:nvCxnSpPr>
            <p:cNvPr id="61" name="直接连接符 60"/>
            <p:cNvCxnSpPr>
              <a:stCxn id="57" idx="4"/>
              <a:endCxn id="58" idx="0"/>
            </p:cNvCxnSpPr>
            <p:nvPr/>
          </p:nvCxnSpPr>
          <p:spPr>
            <a:xfrm rot="5400000">
              <a:off x="7796234" y="5893611"/>
              <a:ext cx="357190" cy="1588"/>
            </a:xfrm>
            <a:prstGeom prst="line">
              <a:avLst/>
            </a:prstGeom>
          </p:spPr>
          <p:style>
            <a:lnRef idx="2">
              <a:schemeClr val="accent2"/>
            </a:lnRef>
            <a:fillRef idx="0">
              <a:schemeClr val="accent2"/>
            </a:fillRef>
            <a:effectRef idx="1">
              <a:schemeClr val="accent2"/>
            </a:effectRef>
            <a:fontRef idx="minor">
              <a:schemeClr val="tx1"/>
            </a:fontRef>
          </p:style>
        </p:cxnSp>
        <p:cxnSp>
          <p:nvCxnSpPr>
            <p:cNvPr id="63" name="直接连接符 62"/>
            <p:cNvCxnSpPr>
              <a:stCxn id="52" idx="3"/>
              <a:endCxn id="53" idx="0"/>
            </p:cNvCxnSpPr>
            <p:nvPr/>
          </p:nvCxnSpPr>
          <p:spPr>
            <a:xfrm rot="5400000">
              <a:off x="6759949" y="4840735"/>
              <a:ext cx="419961" cy="471344"/>
            </a:xfrm>
            <a:prstGeom prst="line">
              <a:avLst/>
            </a:prstGeom>
          </p:spPr>
          <p:style>
            <a:lnRef idx="2">
              <a:schemeClr val="accent2"/>
            </a:lnRef>
            <a:fillRef idx="0">
              <a:schemeClr val="accent2"/>
            </a:fillRef>
            <a:effectRef idx="1">
              <a:schemeClr val="accent2"/>
            </a:effectRef>
            <a:fontRef idx="minor">
              <a:schemeClr val="tx1"/>
            </a:fontRef>
          </p:style>
        </p:cxnSp>
        <p:cxnSp>
          <p:nvCxnSpPr>
            <p:cNvPr id="65" name="直接连接符 64"/>
            <p:cNvCxnSpPr>
              <a:stCxn id="53" idx="6"/>
              <a:endCxn id="57" idx="2"/>
            </p:cNvCxnSpPr>
            <p:nvPr/>
          </p:nvCxnSpPr>
          <p:spPr>
            <a:xfrm>
              <a:off x="6912852" y="5500702"/>
              <a:ext cx="883382" cy="1588"/>
            </a:xfrm>
            <a:prstGeom prst="line">
              <a:avLst/>
            </a:prstGeom>
            <a:ln>
              <a:solidFill>
                <a:srgbClr val="FF00FF"/>
              </a:solidFill>
              <a:prstDash val="dash"/>
            </a:ln>
          </p:spPr>
          <p:style>
            <a:lnRef idx="2">
              <a:schemeClr val="accent2"/>
            </a:lnRef>
            <a:fillRef idx="0">
              <a:schemeClr val="accent2"/>
            </a:fillRef>
            <a:effectRef idx="1">
              <a:schemeClr val="accent2"/>
            </a:effectRef>
            <a:fontRef idx="minor">
              <a:schemeClr val="tx1"/>
            </a:fontRef>
          </p:style>
        </p:cxnSp>
        <p:cxnSp>
          <p:nvCxnSpPr>
            <p:cNvPr id="66" name="直接连接符 65"/>
            <p:cNvCxnSpPr>
              <a:stCxn id="54" idx="6"/>
              <a:endCxn id="55" idx="2"/>
            </p:cNvCxnSpPr>
            <p:nvPr/>
          </p:nvCxnSpPr>
          <p:spPr>
            <a:xfrm>
              <a:off x="6581788" y="6286520"/>
              <a:ext cx="285752" cy="1588"/>
            </a:xfrm>
            <a:prstGeom prst="line">
              <a:avLst/>
            </a:prstGeom>
            <a:ln>
              <a:solidFill>
                <a:srgbClr val="FF00FF"/>
              </a:solidFill>
              <a:prstDash val="dash"/>
            </a:ln>
          </p:spPr>
          <p:style>
            <a:lnRef idx="2">
              <a:schemeClr val="accent2"/>
            </a:lnRef>
            <a:fillRef idx="0">
              <a:schemeClr val="accent2"/>
            </a:fillRef>
            <a:effectRef idx="1">
              <a:schemeClr val="accent2"/>
            </a:effectRef>
            <a:fontRef idx="minor">
              <a:schemeClr val="tx1"/>
            </a:fontRef>
          </p:style>
        </p:cxnSp>
      </p:grpSp>
      <p:cxnSp>
        <p:nvCxnSpPr>
          <p:cNvPr id="69" name="直接箭头连接符 68"/>
          <p:cNvCxnSpPr/>
          <p:nvPr/>
        </p:nvCxnSpPr>
        <p:spPr>
          <a:xfrm rot="5400000">
            <a:off x="6715140" y="3786190"/>
            <a:ext cx="1000132" cy="1588"/>
          </a:xfrm>
          <a:prstGeom prst="straightConnector1">
            <a:avLst/>
          </a:prstGeom>
          <a:ln w="38100">
            <a:solidFill>
              <a:srgbClr val="006600"/>
            </a:solidFill>
            <a:tailEnd type="arrow"/>
          </a:ln>
        </p:spPr>
        <p:style>
          <a:lnRef idx="2">
            <a:schemeClr val="accent2"/>
          </a:lnRef>
          <a:fillRef idx="0">
            <a:schemeClr val="accent2"/>
          </a:fillRef>
          <a:effectRef idx="1">
            <a:schemeClr val="accent2"/>
          </a:effectRef>
          <a:fontRef idx="minor">
            <a:schemeClr val="tx1"/>
          </a:fontRef>
        </p:style>
      </p:cxnSp>
      <p:grpSp>
        <p:nvGrpSpPr>
          <p:cNvPr id="94" name="组合 93"/>
          <p:cNvGrpSpPr/>
          <p:nvPr/>
        </p:nvGrpSpPr>
        <p:grpSpPr>
          <a:xfrm>
            <a:off x="2071670" y="3714752"/>
            <a:ext cx="1649197" cy="3000396"/>
            <a:chOff x="2071670" y="3714752"/>
            <a:chExt cx="1649197" cy="3000396"/>
          </a:xfrm>
        </p:grpSpPr>
        <p:sp>
          <p:nvSpPr>
            <p:cNvPr id="70" name="椭圆 69"/>
            <p:cNvSpPr/>
            <p:nvPr/>
          </p:nvSpPr>
          <p:spPr>
            <a:xfrm>
              <a:off x="2928926" y="3714752"/>
              <a:ext cx="357190" cy="428628"/>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ltLang="zh-CN" sz="1800" i="1" smtClean="0">
                  <a:solidFill>
                    <a:srgbClr val="0000FF"/>
                  </a:solidFill>
                  <a:latin typeface="Consolas" pitchFamily="49" charset="0"/>
                  <a:cs typeface="Consolas" pitchFamily="49" charset="0"/>
                </a:rPr>
                <a:t>A</a:t>
              </a:r>
              <a:endParaRPr lang="zh-CN" altLang="en-US" sz="1800" i="1">
                <a:solidFill>
                  <a:srgbClr val="0000FF"/>
                </a:solidFill>
                <a:latin typeface="Consolas" pitchFamily="49" charset="0"/>
                <a:cs typeface="Consolas" pitchFamily="49" charset="0"/>
              </a:endParaRPr>
            </a:p>
          </p:txBody>
        </p:sp>
        <p:sp>
          <p:nvSpPr>
            <p:cNvPr id="71" name="椭圆 70"/>
            <p:cNvSpPr/>
            <p:nvPr/>
          </p:nvSpPr>
          <p:spPr>
            <a:xfrm>
              <a:off x="2545610" y="4357694"/>
              <a:ext cx="357190"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800" i="1" smtClean="0">
                  <a:solidFill>
                    <a:srgbClr val="0000FF"/>
                  </a:solidFill>
                  <a:latin typeface="Consolas" pitchFamily="49" charset="0"/>
                  <a:cs typeface="Consolas" pitchFamily="49" charset="0"/>
                </a:rPr>
                <a:t>B</a:t>
              </a:r>
              <a:endParaRPr lang="zh-CN" altLang="en-US" sz="1800" i="1">
                <a:solidFill>
                  <a:srgbClr val="0000FF"/>
                </a:solidFill>
                <a:latin typeface="Consolas" pitchFamily="49" charset="0"/>
                <a:cs typeface="Consolas" pitchFamily="49" charset="0"/>
              </a:endParaRPr>
            </a:p>
          </p:txBody>
        </p:sp>
        <p:sp>
          <p:nvSpPr>
            <p:cNvPr id="72" name="椭圆 71"/>
            <p:cNvSpPr/>
            <p:nvPr/>
          </p:nvSpPr>
          <p:spPr>
            <a:xfrm>
              <a:off x="2071670" y="5072074"/>
              <a:ext cx="357190"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800" i="1" smtClean="0">
                  <a:solidFill>
                    <a:srgbClr val="0000FF"/>
                  </a:solidFill>
                  <a:latin typeface="Consolas" pitchFamily="49" charset="0"/>
                  <a:cs typeface="Consolas" pitchFamily="49" charset="0"/>
                </a:rPr>
                <a:t>E</a:t>
              </a:r>
              <a:endParaRPr lang="zh-CN" altLang="en-US" sz="1800" i="1">
                <a:solidFill>
                  <a:srgbClr val="0000FF"/>
                </a:solidFill>
                <a:latin typeface="Consolas" pitchFamily="49" charset="0"/>
                <a:cs typeface="Consolas" pitchFamily="49" charset="0"/>
              </a:endParaRPr>
            </a:p>
          </p:txBody>
        </p:sp>
        <p:sp>
          <p:nvSpPr>
            <p:cNvPr id="73" name="椭圆 72"/>
            <p:cNvSpPr/>
            <p:nvPr/>
          </p:nvSpPr>
          <p:spPr>
            <a:xfrm>
              <a:off x="2434983" y="5779514"/>
              <a:ext cx="357190"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800" i="1" smtClean="0">
                  <a:solidFill>
                    <a:srgbClr val="0000FF"/>
                  </a:solidFill>
                  <a:latin typeface="Consolas" pitchFamily="49" charset="0"/>
                  <a:cs typeface="Consolas" pitchFamily="49" charset="0"/>
                </a:rPr>
                <a:t>F</a:t>
              </a:r>
              <a:endParaRPr lang="zh-CN" altLang="en-US" sz="1800" i="1">
                <a:solidFill>
                  <a:srgbClr val="0000FF"/>
                </a:solidFill>
                <a:latin typeface="Consolas" pitchFamily="49" charset="0"/>
                <a:cs typeface="Consolas" pitchFamily="49" charset="0"/>
              </a:endParaRPr>
            </a:p>
          </p:txBody>
        </p:sp>
        <p:sp>
          <p:nvSpPr>
            <p:cNvPr id="74" name="椭圆 73"/>
            <p:cNvSpPr/>
            <p:nvPr/>
          </p:nvSpPr>
          <p:spPr>
            <a:xfrm>
              <a:off x="3000364" y="5072074"/>
              <a:ext cx="357190"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800" i="1" smtClean="0">
                  <a:solidFill>
                    <a:srgbClr val="0000FF"/>
                  </a:solidFill>
                  <a:latin typeface="Consolas" pitchFamily="49" charset="0"/>
                  <a:cs typeface="Consolas" pitchFamily="49" charset="0"/>
                </a:rPr>
                <a:t>C</a:t>
              </a:r>
              <a:endParaRPr lang="zh-CN" altLang="en-US" sz="1800" i="1">
                <a:solidFill>
                  <a:srgbClr val="0000FF"/>
                </a:solidFill>
                <a:latin typeface="Consolas" pitchFamily="49" charset="0"/>
                <a:cs typeface="Consolas" pitchFamily="49" charset="0"/>
              </a:endParaRPr>
            </a:p>
          </p:txBody>
        </p:sp>
        <p:sp>
          <p:nvSpPr>
            <p:cNvPr id="75" name="椭圆 74"/>
            <p:cNvSpPr/>
            <p:nvPr/>
          </p:nvSpPr>
          <p:spPr>
            <a:xfrm>
              <a:off x="3363677" y="5708076"/>
              <a:ext cx="357190"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800" i="1" smtClean="0">
                  <a:solidFill>
                    <a:srgbClr val="0000FF"/>
                  </a:solidFill>
                  <a:latin typeface="Consolas" pitchFamily="49" charset="0"/>
                  <a:cs typeface="Consolas" pitchFamily="49" charset="0"/>
                </a:rPr>
                <a:t>D</a:t>
              </a:r>
              <a:endParaRPr lang="zh-CN" altLang="en-US" sz="1800" i="1">
                <a:solidFill>
                  <a:srgbClr val="0000FF"/>
                </a:solidFill>
                <a:latin typeface="Consolas" pitchFamily="49" charset="0"/>
                <a:cs typeface="Consolas" pitchFamily="49" charset="0"/>
              </a:endParaRPr>
            </a:p>
          </p:txBody>
        </p:sp>
        <p:sp>
          <p:nvSpPr>
            <p:cNvPr id="76" name="椭圆 75"/>
            <p:cNvSpPr/>
            <p:nvPr/>
          </p:nvSpPr>
          <p:spPr>
            <a:xfrm>
              <a:off x="3000364" y="6286520"/>
              <a:ext cx="357190" cy="428628"/>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ltLang="zh-CN" sz="1800" i="1" smtClean="0">
                  <a:solidFill>
                    <a:srgbClr val="0000FF"/>
                  </a:solidFill>
                  <a:latin typeface="Consolas" pitchFamily="49" charset="0"/>
                  <a:cs typeface="Consolas" pitchFamily="49" charset="0"/>
                </a:rPr>
                <a:t>G</a:t>
              </a:r>
              <a:endParaRPr lang="zh-CN" altLang="en-US" sz="1800" i="1">
                <a:solidFill>
                  <a:srgbClr val="0000FF"/>
                </a:solidFill>
                <a:latin typeface="Consolas" pitchFamily="49" charset="0"/>
                <a:cs typeface="Consolas" pitchFamily="49" charset="0"/>
              </a:endParaRPr>
            </a:p>
          </p:txBody>
        </p:sp>
        <p:cxnSp>
          <p:nvCxnSpPr>
            <p:cNvPr id="77" name="直接连接符 76"/>
            <p:cNvCxnSpPr>
              <a:stCxn id="71" idx="3"/>
              <a:endCxn id="72" idx="0"/>
            </p:cNvCxnSpPr>
            <p:nvPr/>
          </p:nvCxnSpPr>
          <p:spPr>
            <a:xfrm rot="5400000">
              <a:off x="2249831" y="4723985"/>
              <a:ext cx="348523" cy="347654"/>
            </a:xfrm>
            <a:prstGeom prst="line">
              <a:avLst/>
            </a:prstGeom>
          </p:spPr>
          <p:style>
            <a:lnRef idx="2">
              <a:schemeClr val="accent2"/>
            </a:lnRef>
            <a:fillRef idx="0">
              <a:schemeClr val="accent2"/>
            </a:fillRef>
            <a:effectRef idx="1">
              <a:schemeClr val="accent2"/>
            </a:effectRef>
            <a:fontRef idx="minor">
              <a:schemeClr val="tx1"/>
            </a:fontRef>
          </p:style>
        </p:cxnSp>
        <p:cxnSp>
          <p:nvCxnSpPr>
            <p:cNvPr id="79" name="直接连接符 78"/>
            <p:cNvCxnSpPr>
              <a:stCxn id="70" idx="3"/>
              <a:endCxn id="71" idx="0"/>
            </p:cNvCxnSpPr>
            <p:nvPr/>
          </p:nvCxnSpPr>
          <p:spPr>
            <a:xfrm rot="5400000">
              <a:off x="2714178" y="4090636"/>
              <a:ext cx="277085" cy="257030"/>
            </a:xfrm>
            <a:prstGeom prst="line">
              <a:avLst/>
            </a:prstGeom>
          </p:spPr>
          <p:style>
            <a:lnRef idx="2">
              <a:schemeClr val="accent2"/>
            </a:lnRef>
            <a:fillRef idx="0">
              <a:schemeClr val="accent2"/>
            </a:fillRef>
            <a:effectRef idx="1">
              <a:schemeClr val="accent2"/>
            </a:effectRef>
            <a:fontRef idx="minor">
              <a:schemeClr val="tx1"/>
            </a:fontRef>
          </p:style>
        </p:cxnSp>
        <p:cxnSp>
          <p:nvCxnSpPr>
            <p:cNvPr id="84" name="直接连接符 83"/>
            <p:cNvCxnSpPr>
              <a:stCxn id="72" idx="5"/>
              <a:endCxn id="73" idx="0"/>
            </p:cNvCxnSpPr>
            <p:nvPr/>
          </p:nvCxnSpPr>
          <p:spPr>
            <a:xfrm rot="16200000" flipH="1">
              <a:off x="2324273" y="5490208"/>
              <a:ext cx="341583" cy="237027"/>
            </a:xfrm>
            <a:prstGeom prst="line">
              <a:avLst/>
            </a:prstGeom>
          </p:spPr>
          <p:style>
            <a:lnRef idx="2">
              <a:schemeClr val="accent2"/>
            </a:lnRef>
            <a:fillRef idx="0">
              <a:schemeClr val="accent2"/>
            </a:fillRef>
            <a:effectRef idx="1">
              <a:schemeClr val="accent2"/>
            </a:effectRef>
            <a:fontRef idx="minor">
              <a:schemeClr val="tx1"/>
            </a:fontRef>
          </p:style>
        </p:cxnSp>
        <p:cxnSp>
          <p:nvCxnSpPr>
            <p:cNvPr id="86" name="直接连接符 85"/>
            <p:cNvCxnSpPr>
              <a:stCxn id="71" idx="5"/>
              <a:endCxn id="74" idx="0"/>
            </p:cNvCxnSpPr>
            <p:nvPr/>
          </p:nvCxnSpPr>
          <p:spPr>
            <a:xfrm rot="16200000" flipH="1">
              <a:off x="2840464" y="4733578"/>
              <a:ext cx="348523" cy="328468"/>
            </a:xfrm>
            <a:prstGeom prst="line">
              <a:avLst/>
            </a:prstGeom>
          </p:spPr>
          <p:style>
            <a:lnRef idx="2">
              <a:schemeClr val="accent2"/>
            </a:lnRef>
            <a:fillRef idx="0">
              <a:schemeClr val="accent2"/>
            </a:fillRef>
            <a:effectRef idx="1">
              <a:schemeClr val="accent2"/>
            </a:effectRef>
            <a:fontRef idx="minor">
              <a:schemeClr val="tx1"/>
            </a:fontRef>
          </p:style>
        </p:cxnSp>
        <p:cxnSp>
          <p:nvCxnSpPr>
            <p:cNvPr id="88" name="直接连接符 87"/>
            <p:cNvCxnSpPr>
              <a:stCxn id="74" idx="5"/>
              <a:endCxn id="75" idx="0"/>
            </p:cNvCxnSpPr>
            <p:nvPr/>
          </p:nvCxnSpPr>
          <p:spPr>
            <a:xfrm rot="16200000" flipH="1">
              <a:off x="3288686" y="5454489"/>
              <a:ext cx="270145" cy="237027"/>
            </a:xfrm>
            <a:prstGeom prst="line">
              <a:avLst/>
            </a:prstGeom>
          </p:spPr>
          <p:style>
            <a:lnRef idx="2">
              <a:schemeClr val="accent2"/>
            </a:lnRef>
            <a:fillRef idx="0">
              <a:schemeClr val="accent2"/>
            </a:fillRef>
            <a:effectRef idx="1">
              <a:schemeClr val="accent2"/>
            </a:effectRef>
            <a:fontRef idx="minor">
              <a:schemeClr val="tx1"/>
            </a:fontRef>
          </p:style>
        </p:cxnSp>
        <p:cxnSp>
          <p:nvCxnSpPr>
            <p:cNvPr id="90" name="直接连接符 89"/>
            <p:cNvCxnSpPr>
              <a:stCxn id="75" idx="3"/>
              <a:endCxn id="76" idx="7"/>
            </p:cNvCxnSpPr>
            <p:nvPr/>
          </p:nvCxnSpPr>
          <p:spPr>
            <a:xfrm rot="5400000">
              <a:off x="3222937" y="6156242"/>
              <a:ext cx="275358" cy="110741"/>
            </a:xfrm>
            <a:prstGeom prst="line">
              <a:avLst/>
            </a:prstGeom>
          </p:spPr>
          <p:style>
            <a:lnRef idx="2">
              <a:schemeClr val="accent2"/>
            </a:lnRef>
            <a:fillRef idx="0">
              <a:schemeClr val="accent2"/>
            </a:fillRef>
            <a:effectRef idx="1">
              <a:schemeClr val="accent2"/>
            </a:effectRef>
            <a:fontRef idx="minor">
              <a:schemeClr val="tx1"/>
            </a:fontRef>
          </p:style>
        </p:cxnSp>
      </p:grpSp>
      <p:cxnSp>
        <p:nvCxnSpPr>
          <p:cNvPr id="96" name="直接箭头连接符 95"/>
          <p:cNvCxnSpPr/>
          <p:nvPr/>
        </p:nvCxnSpPr>
        <p:spPr>
          <a:xfrm rot="10800000">
            <a:off x="3857620" y="5357826"/>
            <a:ext cx="2357454" cy="1588"/>
          </a:xfrm>
          <a:prstGeom prst="straightConnector1">
            <a:avLst/>
          </a:prstGeom>
          <a:ln w="38100">
            <a:solidFill>
              <a:srgbClr val="006600"/>
            </a:solidFill>
            <a:tailEnd type="arrow"/>
          </a:ln>
        </p:spPr>
        <p:style>
          <a:lnRef idx="2">
            <a:schemeClr val="accent2"/>
          </a:lnRef>
          <a:fillRef idx="0">
            <a:schemeClr val="accent2"/>
          </a:fillRef>
          <a:effectRef idx="1">
            <a:schemeClr val="accent2"/>
          </a:effectRef>
          <a:fontRef idx="minor">
            <a:schemeClr val="tx1"/>
          </a:fontRef>
        </p:style>
      </p:cxnSp>
      <p:sp>
        <p:nvSpPr>
          <p:cNvPr id="98" name="TextBox 97"/>
          <p:cNvSpPr txBox="1"/>
          <p:nvPr/>
        </p:nvSpPr>
        <p:spPr>
          <a:xfrm>
            <a:off x="285737" y="1500174"/>
            <a:ext cx="553998" cy="4214842"/>
          </a:xfrm>
          <a:prstGeom prst="rect">
            <a:avLst/>
          </a:prstGeom>
          <a:noFill/>
        </p:spPr>
        <p:txBody>
          <a:bodyPr vert="eaVert" wrap="square" rtlCol="0">
            <a:spAutoFit/>
          </a:bodyPr>
          <a:lstStyle/>
          <a:p>
            <a:pPr algn="ctr">
              <a:spcBef>
                <a:spcPct val="50000"/>
              </a:spcBef>
            </a:pPr>
            <a:r>
              <a:rPr lang="en-US" altLang="zh-CN"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6.7 </a:t>
            </a:r>
            <a:r>
              <a:rPr lang="zh-CN" altLang="en-US"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二叉树</a:t>
            </a:r>
            <a:r>
              <a:rPr lang="zh-CN" altLang="en-US"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与树之间的转换</a:t>
            </a:r>
            <a:endParaRPr lang="zh-CN" altLang="en-US" dirty="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43" grpId="0"/>
      <p:bldP spid="4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Text Box 2"/>
          <p:cNvSpPr txBox="1">
            <a:spLocks noChangeArrowheads="1"/>
          </p:cNvSpPr>
          <p:nvPr/>
        </p:nvSpPr>
        <p:spPr bwMode="auto">
          <a:xfrm>
            <a:off x="1181106" y="542924"/>
            <a:ext cx="7820050" cy="957250"/>
          </a:xfrm>
          <a:prstGeom prst="rect">
            <a:avLst/>
          </a:prstGeom>
          <a:noFill/>
          <a:ln w="9525">
            <a:noFill/>
            <a:miter lim="800000"/>
            <a:headEnd/>
            <a:tailEnd/>
          </a:ln>
        </p:spPr>
        <p:txBody>
          <a:bodyPr wrap="square">
            <a:spAutoFit/>
          </a:bodyPr>
          <a:lstStyle/>
          <a:p>
            <a:pPr>
              <a:lnSpc>
                <a:spcPct val="150000"/>
              </a:lnSpc>
            </a:pPr>
            <a:r>
              <a:rPr lang="zh-CN" altLang="en-US" sz="2000" dirty="0">
                <a:solidFill>
                  <a:srgbClr val="0000FF"/>
                </a:solidFill>
                <a:ea typeface="楷体" pitchFamily="49" charset="-122"/>
                <a:cs typeface="Times New Roman" pitchFamily="18" charset="0"/>
              </a:rPr>
              <a:t>　　当要转换为二叉树的森林由两棵或以上树构成时，将这样的森林转换为二叉树的过程如下：</a:t>
            </a:r>
          </a:p>
        </p:txBody>
      </p:sp>
      <p:sp>
        <p:nvSpPr>
          <p:cNvPr id="115715" name="Text Box 3"/>
          <p:cNvSpPr txBox="1">
            <a:spLocks noChangeArrowheads="1"/>
          </p:cNvSpPr>
          <p:nvPr/>
        </p:nvSpPr>
        <p:spPr bwMode="auto">
          <a:xfrm>
            <a:off x="1214414" y="1643050"/>
            <a:ext cx="7675588" cy="2500556"/>
          </a:xfrm>
          <a:prstGeom prst="rect">
            <a:avLst/>
          </a:prstGeom>
          <a:noFill/>
          <a:ln w="9525">
            <a:noFill/>
            <a:miter lim="800000"/>
            <a:headEnd/>
            <a:tailEnd/>
          </a:ln>
        </p:spPr>
        <p:txBody>
          <a:bodyPr wrap="square">
            <a:spAutoFit/>
          </a:bodyPr>
          <a:lstStyle/>
          <a:p>
            <a:pPr marL="342900" indent="-342900">
              <a:lnSpc>
                <a:spcPct val="150000"/>
              </a:lnSpc>
              <a:spcBef>
                <a:spcPts val="1200"/>
              </a:spcBef>
              <a:buFontTx/>
              <a:buBlip>
                <a:blip r:embed="rId2"/>
              </a:buBlip>
            </a:pPr>
            <a:r>
              <a:rPr lang="zh-CN" altLang="en-US" sz="2000" dirty="0" smtClean="0">
                <a:solidFill>
                  <a:srgbClr val="006600"/>
                </a:solidFill>
                <a:latin typeface="Consolas" pitchFamily="49" charset="0"/>
                <a:ea typeface="仿宋" pitchFamily="49" charset="-122"/>
                <a:cs typeface="Consolas" pitchFamily="49" charset="0"/>
              </a:rPr>
              <a:t>将</a:t>
            </a:r>
            <a:r>
              <a:rPr lang="zh-CN" altLang="en-US" sz="2000" dirty="0">
                <a:solidFill>
                  <a:srgbClr val="006600"/>
                </a:solidFill>
                <a:latin typeface="Consolas" pitchFamily="49" charset="0"/>
                <a:ea typeface="仿宋" pitchFamily="49" charset="-122"/>
                <a:cs typeface="Consolas" pitchFamily="49" charset="0"/>
              </a:rPr>
              <a:t>森林中的每棵树转换成相应的二叉树。</a:t>
            </a:r>
          </a:p>
          <a:p>
            <a:pPr marL="342900" indent="-342900">
              <a:lnSpc>
                <a:spcPct val="150000"/>
              </a:lnSpc>
              <a:spcBef>
                <a:spcPts val="1200"/>
              </a:spcBef>
              <a:buFontTx/>
              <a:buBlip>
                <a:blip r:embed="rId2"/>
              </a:buBlip>
            </a:pPr>
            <a:r>
              <a:rPr lang="zh-CN" altLang="en-US" sz="2000" dirty="0" smtClean="0">
                <a:solidFill>
                  <a:srgbClr val="006600"/>
                </a:solidFill>
                <a:latin typeface="Consolas" pitchFamily="49" charset="0"/>
                <a:ea typeface="仿宋" pitchFamily="49" charset="-122"/>
                <a:cs typeface="Consolas" pitchFamily="49" charset="0"/>
              </a:rPr>
              <a:t>第一</a:t>
            </a:r>
            <a:r>
              <a:rPr lang="zh-CN" altLang="en-US" sz="2000" dirty="0">
                <a:solidFill>
                  <a:srgbClr val="006600"/>
                </a:solidFill>
                <a:latin typeface="Consolas" pitchFamily="49" charset="0"/>
                <a:ea typeface="仿宋" pitchFamily="49" charset="-122"/>
                <a:cs typeface="Consolas" pitchFamily="49" charset="0"/>
              </a:rPr>
              <a:t>棵二叉树不动，从第二棵二叉树开始，依次把后一棵二叉树的根结点作为前一棵二叉树根结点的右孩子结点，当所有二叉树连在一起后，此时所得到的二叉树就是由森林转换得到的二叉树。</a:t>
            </a:r>
          </a:p>
        </p:txBody>
      </p:sp>
      <p:sp>
        <p:nvSpPr>
          <p:cNvPr id="5" name="TextBox 4"/>
          <p:cNvSpPr txBox="1"/>
          <p:nvPr/>
        </p:nvSpPr>
        <p:spPr>
          <a:xfrm>
            <a:off x="285737" y="1500174"/>
            <a:ext cx="553998" cy="4214842"/>
          </a:xfrm>
          <a:prstGeom prst="rect">
            <a:avLst/>
          </a:prstGeom>
          <a:noFill/>
        </p:spPr>
        <p:txBody>
          <a:bodyPr vert="eaVert" wrap="square" rtlCol="0">
            <a:spAutoFit/>
          </a:bodyPr>
          <a:lstStyle/>
          <a:p>
            <a:pPr algn="ctr">
              <a:spcBef>
                <a:spcPct val="50000"/>
              </a:spcBef>
            </a:pPr>
            <a:r>
              <a:rPr lang="en-US" altLang="zh-CN"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6.7 </a:t>
            </a:r>
            <a:r>
              <a:rPr lang="zh-CN" altLang="en-US"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二叉树</a:t>
            </a:r>
            <a:r>
              <a:rPr lang="zh-CN" altLang="en-US"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与树之间的转换</a:t>
            </a:r>
            <a:endParaRPr lang="zh-CN" altLang="en-US" dirty="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Text Box 2"/>
          <p:cNvSpPr txBox="1">
            <a:spLocks noChangeArrowheads="1"/>
          </p:cNvSpPr>
          <p:nvPr/>
        </p:nvSpPr>
        <p:spPr bwMode="auto">
          <a:xfrm>
            <a:off x="1142976" y="214290"/>
            <a:ext cx="5962661" cy="540789"/>
          </a:xfrm>
          <a:prstGeom prst="rect">
            <a:avLst/>
          </a:prstGeom>
          <a:noFill/>
          <a:ln w="9525">
            <a:noFill/>
            <a:miter lim="800000"/>
            <a:headEnd/>
            <a:tailEnd/>
          </a:ln>
        </p:spPr>
        <p:txBody>
          <a:bodyPr wrap="square">
            <a:spAutoFit/>
          </a:bodyPr>
          <a:lstStyle/>
          <a:p>
            <a:pPr>
              <a:lnSpc>
                <a:spcPct val="150000"/>
              </a:lnSpc>
            </a:pPr>
            <a:r>
              <a:rPr lang="en-US" altLang="zh-CN" sz="2200" smtClean="0">
                <a:solidFill>
                  <a:srgbClr val="FF0000"/>
                </a:solidFill>
                <a:latin typeface="Consolas" pitchFamily="49" charset="0"/>
                <a:ea typeface="楷体" pitchFamily="49" charset="-122"/>
                <a:cs typeface="Consolas" pitchFamily="49" charset="0"/>
              </a:rPr>
              <a:t>【</a:t>
            </a:r>
            <a:r>
              <a:rPr lang="zh-CN" altLang="en-US" sz="2200" dirty="0">
                <a:solidFill>
                  <a:srgbClr val="FF0000"/>
                </a:solidFill>
                <a:latin typeface="Consolas" pitchFamily="49" charset="0"/>
                <a:ea typeface="楷体" pitchFamily="49" charset="-122"/>
                <a:cs typeface="Consolas" pitchFamily="49" charset="0"/>
              </a:rPr>
              <a:t>例</a:t>
            </a:r>
            <a:r>
              <a:rPr lang="en-US" altLang="zh-CN" sz="2200" dirty="0">
                <a:solidFill>
                  <a:srgbClr val="FF0000"/>
                </a:solidFill>
                <a:latin typeface="Consolas" pitchFamily="49" charset="0"/>
                <a:ea typeface="楷体" pitchFamily="49" charset="-122"/>
                <a:cs typeface="Consolas" pitchFamily="49" charset="0"/>
              </a:rPr>
              <a:t>6.19</a:t>
            </a:r>
            <a:r>
              <a:rPr lang="en-US" altLang="zh-CN" sz="2200">
                <a:solidFill>
                  <a:srgbClr val="FF0000"/>
                </a:solidFill>
                <a:latin typeface="Consolas" pitchFamily="49" charset="0"/>
                <a:ea typeface="楷体" pitchFamily="49" charset="-122"/>
                <a:cs typeface="Consolas" pitchFamily="49" charset="0"/>
              </a:rPr>
              <a:t>】 </a:t>
            </a:r>
            <a:r>
              <a:rPr lang="zh-CN" altLang="en-US" sz="2000" smtClean="0">
                <a:solidFill>
                  <a:srgbClr val="0000FF"/>
                </a:solidFill>
                <a:latin typeface="Consolas" pitchFamily="49" charset="0"/>
                <a:ea typeface="楷体" pitchFamily="49" charset="-122"/>
                <a:cs typeface="Consolas" pitchFamily="49" charset="0"/>
              </a:rPr>
              <a:t>将下图所</a:t>
            </a:r>
            <a:r>
              <a:rPr lang="zh-CN" altLang="en-US" sz="2000" dirty="0">
                <a:solidFill>
                  <a:srgbClr val="0000FF"/>
                </a:solidFill>
                <a:latin typeface="Consolas" pitchFamily="49" charset="0"/>
                <a:ea typeface="楷体" pitchFamily="49" charset="-122"/>
                <a:cs typeface="Consolas" pitchFamily="49" charset="0"/>
              </a:rPr>
              <a:t>示的森林转换成</a:t>
            </a:r>
            <a:r>
              <a:rPr lang="zh-CN" altLang="en-US" sz="2000">
                <a:solidFill>
                  <a:srgbClr val="0000FF"/>
                </a:solidFill>
                <a:latin typeface="Consolas" pitchFamily="49" charset="0"/>
                <a:ea typeface="楷体" pitchFamily="49" charset="-122"/>
                <a:cs typeface="Consolas" pitchFamily="49" charset="0"/>
              </a:rPr>
              <a:t>二叉树</a:t>
            </a:r>
            <a:r>
              <a:rPr lang="zh-CN" altLang="en-US" sz="2000" smtClean="0">
                <a:solidFill>
                  <a:srgbClr val="0000FF"/>
                </a:solidFill>
                <a:latin typeface="Consolas" pitchFamily="49" charset="0"/>
                <a:ea typeface="楷体" pitchFamily="49" charset="-122"/>
                <a:cs typeface="Consolas" pitchFamily="49" charset="0"/>
              </a:rPr>
              <a:t>。</a:t>
            </a:r>
            <a:endParaRPr lang="zh-CN" altLang="en-US" sz="2000" dirty="0">
              <a:solidFill>
                <a:srgbClr val="0000FF"/>
              </a:solidFill>
              <a:latin typeface="Consolas" pitchFamily="49" charset="0"/>
              <a:ea typeface="楷体" pitchFamily="49" charset="-122"/>
              <a:cs typeface="Consolas" pitchFamily="49" charset="0"/>
            </a:endParaRPr>
          </a:p>
        </p:txBody>
      </p:sp>
      <p:grpSp>
        <p:nvGrpSpPr>
          <p:cNvPr id="89" name="组合 88"/>
          <p:cNvGrpSpPr/>
          <p:nvPr/>
        </p:nvGrpSpPr>
        <p:grpSpPr>
          <a:xfrm>
            <a:off x="1357290" y="1071546"/>
            <a:ext cx="3474336" cy="1928826"/>
            <a:chOff x="1357290" y="1071546"/>
            <a:chExt cx="3474336" cy="1928826"/>
          </a:xfrm>
        </p:grpSpPr>
        <p:sp>
          <p:nvSpPr>
            <p:cNvPr id="5" name="椭圆 4"/>
            <p:cNvSpPr/>
            <p:nvPr/>
          </p:nvSpPr>
          <p:spPr>
            <a:xfrm>
              <a:off x="1357290" y="1500174"/>
              <a:ext cx="357190" cy="428628"/>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ltLang="zh-CN" sz="1800" i="1" smtClean="0">
                  <a:solidFill>
                    <a:srgbClr val="0000FF"/>
                  </a:solidFill>
                  <a:latin typeface="Consolas" pitchFamily="49" charset="0"/>
                  <a:cs typeface="Consolas" pitchFamily="49" charset="0"/>
                </a:rPr>
                <a:t>A</a:t>
              </a:r>
              <a:endParaRPr lang="zh-CN" altLang="en-US" sz="1800" i="1">
                <a:solidFill>
                  <a:srgbClr val="0000FF"/>
                </a:solidFill>
                <a:latin typeface="Consolas" pitchFamily="49" charset="0"/>
                <a:cs typeface="Consolas" pitchFamily="49" charset="0"/>
              </a:endParaRPr>
            </a:p>
          </p:txBody>
        </p:sp>
        <p:sp>
          <p:nvSpPr>
            <p:cNvPr id="6" name="椭圆 5"/>
            <p:cNvSpPr/>
            <p:nvPr/>
          </p:nvSpPr>
          <p:spPr>
            <a:xfrm>
              <a:off x="1357290" y="2357430"/>
              <a:ext cx="357190" cy="428628"/>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ltLang="zh-CN" sz="1800" i="1" smtClean="0">
                  <a:solidFill>
                    <a:srgbClr val="0000FF"/>
                  </a:solidFill>
                  <a:latin typeface="Consolas" pitchFamily="49" charset="0"/>
                  <a:cs typeface="Consolas" pitchFamily="49" charset="0"/>
                </a:rPr>
                <a:t>B</a:t>
              </a:r>
              <a:endParaRPr lang="zh-CN" altLang="en-US" sz="1800" i="1">
                <a:solidFill>
                  <a:srgbClr val="0000FF"/>
                </a:solidFill>
                <a:latin typeface="Consolas" pitchFamily="49" charset="0"/>
                <a:cs typeface="Consolas" pitchFamily="49" charset="0"/>
              </a:endParaRPr>
            </a:p>
          </p:txBody>
        </p:sp>
        <p:sp>
          <p:nvSpPr>
            <p:cNvPr id="7" name="椭圆 6"/>
            <p:cNvSpPr/>
            <p:nvPr/>
          </p:nvSpPr>
          <p:spPr>
            <a:xfrm>
              <a:off x="2545610" y="1500174"/>
              <a:ext cx="357190" cy="428628"/>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ltLang="zh-CN" sz="1800" i="1" smtClean="0">
                  <a:solidFill>
                    <a:srgbClr val="0000FF"/>
                  </a:solidFill>
                  <a:latin typeface="Consolas" pitchFamily="49" charset="0"/>
                  <a:cs typeface="Consolas" pitchFamily="49" charset="0"/>
                </a:rPr>
                <a:t>C</a:t>
              </a:r>
              <a:endParaRPr lang="zh-CN" altLang="en-US" sz="1800" i="1">
                <a:solidFill>
                  <a:srgbClr val="0000FF"/>
                </a:solidFill>
                <a:latin typeface="Consolas" pitchFamily="49" charset="0"/>
                <a:cs typeface="Consolas" pitchFamily="49" charset="0"/>
              </a:endParaRPr>
            </a:p>
          </p:txBody>
        </p:sp>
        <p:sp>
          <p:nvSpPr>
            <p:cNvPr id="8" name="椭圆 7"/>
            <p:cNvSpPr/>
            <p:nvPr/>
          </p:nvSpPr>
          <p:spPr>
            <a:xfrm>
              <a:off x="2045544" y="2357430"/>
              <a:ext cx="357190" cy="428628"/>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ltLang="zh-CN" sz="1800" i="1" smtClean="0">
                  <a:solidFill>
                    <a:srgbClr val="0000FF"/>
                  </a:solidFill>
                  <a:latin typeface="Consolas" pitchFamily="49" charset="0"/>
                  <a:cs typeface="Consolas" pitchFamily="49" charset="0"/>
                </a:rPr>
                <a:t>D</a:t>
              </a:r>
              <a:endParaRPr lang="zh-CN" altLang="en-US" sz="1800" i="1">
                <a:solidFill>
                  <a:srgbClr val="0000FF"/>
                </a:solidFill>
                <a:latin typeface="Consolas" pitchFamily="49" charset="0"/>
                <a:cs typeface="Consolas" pitchFamily="49" charset="0"/>
              </a:endParaRPr>
            </a:p>
          </p:txBody>
        </p:sp>
        <p:sp>
          <p:nvSpPr>
            <p:cNvPr id="9" name="椭圆 8"/>
            <p:cNvSpPr/>
            <p:nvPr/>
          </p:nvSpPr>
          <p:spPr>
            <a:xfrm>
              <a:off x="2545610" y="2357430"/>
              <a:ext cx="357190" cy="428628"/>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ltLang="zh-CN" sz="1800" i="1" smtClean="0">
                  <a:solidFill>
                    <a:srgbClr val="0000FF"/>
                  </a:solidFill>
                  <a:latin typeface="Consolas" pitchFamily="49" charset="0"/>
                  <a:cs typeface="Consolas" pitchFamily="49" charset="0"/>
                </a:rPr>
                <a:t>E</a:t>
              </a:r>
              <a:endParaRPr lang="zh-CN" altLang="en-US" sz="1800" i="1">
                <a:solidFill>
                  <a:srgbClr val="0000FF"/>
                </a:solidFill>
                <a:latin typeface="Consolas" pitchFamily="49" charset="0"/>
                <a:cs typeface="Consolas" pitchFamily="49" charset="0"/>
              </a:endParaRPr>
            </a:p>
          </p:txBody>
        </p:sp>
        <p:sp>
          <p:nvSpPr>
            <p:cNvPr id="10" name="椭圆 9"/>
            <p:cNvSpPr/>
            <p:nvPr/>
          </p:nvSpPr>
          <p:spPr>
            <a:xfrm>
              <a:off x="3045676" y="2357430"/>
              <a:ext cx="357190" cy="428628"/>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ltLang="zh-CN" sz="1800" i="1" smtClean="0">
                  <a:solidFill>
                    <a:srgbClr val="0000FF"/>
                  </a:solidFill>
                  <a:latin typeface="Consolas" pitchFamily="49" charset="0"/>
                  <a:cs typeface="Consolas" pitchFamily="49" charset="0"/>
                </a:rPr>
                <a:t>F</a:t>
              </a:r>
              <a:endParaRPr lang="zh-CN" altLang="en-US" sz="1800" i="1">
                <a:solidFill>
                  <a:srgbClr val="0000FF"/>
                </a:solidFill>
                <a:latin typeface="Consolas" pitchFamily="49" charset="0"/>
                <a:cs typeface="Consolas" pitchFamily="49" charset="0"/>
              </a:endParaRPr>
            </a:p>
          </p:txBody>
        </p:sp>
        <p:sp>
          <p:nvSpPr>
            <p:cNvPr id="11" name="椭圆 10"/>
            <p:cNvSpPr/>
            <p:nvPr/>
          </p:nvSpPr>
          <p:spPr>
            <a:xfrm>
              <a:off x="4117246" y="1071546"/>
              <a:ext cx="357190" cy="428628"/>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ltLang="zh-CN" sz="1800" i="1" smtClean="0">
                  <a:solidFill>
                    <a:srgbClr val="0000FF"/>
                  </a:solidFill>
                  <a:latin typeface="Consolas" pitchFamily="49" charset="0"/>
                  <a:cs typeface="Consolas" pitchFamily="49" charset="0"/>
                </a:rPr>
                <a:t>G</a:t>
              </a:r>
              <a:endParaRPr lang="zh-CN" altLang="en-US" sz="1800" i="1">
                <a:solidFill>
                  <a:srgbClr val="0000FF"/>
                </a:solidFill>
                <a:latin typeface="Consolas" pitchFamily="49" charset="0"/>
                <a:cs typeface="Consolas" pitchFamily="49" charset="0"/>
              </a:endParaRPr>
            </a:p>
          </p:txBody>
        </p:sp>
        <p:sp>
          <p:nvSpPr>
            <p:cNvPr id="12" name="椭圆 11"/>
            <p:cNvSpPr/>
            <p:nvPr/>
          </p:nvSpPr>
          <p:spPr>
            <a:xfrm>
              <a:off x="3760056" y="1785926"/>
              <a:ext cx="357190" cy="428628"/>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ltLang="zh-CN" sz="1800" i="1" smtClean="0">
                  <a:solidFill>
                    <a:srgbClr val="0000FF"/>
                  </a:solidFill>
                  <a:latin typeface="Consolas" pitchFamily="49" charset="0"/>
                  <a:cs typeface="Consolas" pitchFamily="49" charset="0"/>
                </a:rPr>
                <a:t>H</a:t>
              </a:r>
              <a:endParaRPr lang="zh-CN" altLang="en-US" sz="1800" i="1">
                <a:solidFill>
                  <a:srgbClr val="0000FF"/>
                </a:solidFill>
                <a:latin typeface="Consolas" pitchFamily="49" charset="0"/>
                <a:cs typeface="Consolas" pitchFamily="49" charset="0"/>
              </a:endParaRPr>
            </a:p>
          </p:txBody>
        </p:sp>
        <p:sp>
          <p:nvSpPr>
            <p:cNvPr id="13" name="椭圆 12"/>
            <p:cNvSpPr/>
            <p:nvPr/>
          </p:nvSpPr>
          <p:spPr>
            <a:xfrm>
              <a:off x="4474436" y="1785926"/>
              <a:ext cx="357190" cy="428628"/>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ltLang="zh-CN" sz="1800" i="1" smtClean="0">
                  <a:solidFill>
                    <a:srgbClr val="0000FF"/>
                  </a:solidFill>
                  <a:latin typeface="Consolas" pitchFamily="49" charset="0"/>
                  <a:cs typeface="Consolas" pitchFamily="49" charset="0"/>
                </a:rPr>
                <a:t>I</a:t>
              </a:r>
              <a:endParaRPr lang="zh-CN" altLang="en-US" sz="1800" i="1">
                <a:solidFill>
                  <a:srgbClr val="0000FF"/>
                </a:solidFill>
                <a:latin typeface="Consolas" pitchFamily="49" charset="0"/>
                <a:cs typeface="Consolas" pitchFamily="49" charset="0"/>
              </a:endParaRPr>
            </a:p>
          </p:txBody>
        </p:sp>
        <p:sp>
          <p:nvSpPr>
            <p:cNvPr id="14" name="椭圆 13"/>
            <p:cNvSpPr/>
            <p:nvPr/>
          </p:nvSpPr>
          <p:spPr>
            <a:xfrm>
              <a:off x="3760056" y="2571744"/>
              <a:ext cx="357190" cy="428628"/>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ltLang="zh-CN" sz="1800" i="1" smtClean="0">
                  <a:solidFill>
                    <a:srgbClr val="0000FF"/>
                  </a:solidFill>
                  <a:latin typeface="Consolas" pitchFamily="49" charset="0"/>
                  <a:cs typeface="Consolas" pitchFamily="49" charset="0"/>
                </a:rPr>
                <a:t>J</a:t>
              </a:r>
              <a:endParaRPr lang="zh-CN" altLang="en-US" sz="1800" i="1">
                <a:solidFill>
                  <a:srgbClr val="0000FF"/>
                </a:solidFill>
                <a:latin typeface="Consolas" pitchFamily="49" charset="0"/>
                <a:cs typeface="Consolas" pitchFamily="49" charset="0"/>
              </a:endParaRPr>
            </a:p>
          </p:txBody>
        </p:sp>
        <p:sp>
          <p:nvSpPr>
            <p:cNvPr id="15" name="椭圆 14"/>
            <p:cNvSpPr/>
            <p:nvPr/>
          </p:nvSpPr>
          <p:spPr>
            <a:xfrm>
              <a:off x="4474436" y="2571744"/>
              <a:ext cx="357190" cy="428628"/>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ltLang="zh-CN" sz="1800" i="1" smtClean="0">
                  <a:solidFill>
                    <a:srgbClr val="0000FF"/>
                  </a:solidFill>
                  <a:latin typeface="Consolas" pitchFamily="49" charset="0"/>
                  <a:cs typeface="Consolas" pitchFamily="49" charset="0"/>
                </a:rPr>
                <a:t>K</a:t>
              </a:r>
              <a:endParaRPr lang="zh-CN" altLang="en-US" sz="1800" i="1">
                <a:solidFill>
                  <a:srgbClr val="0000FF"/>
                </a:solidFill>
                <a:latin typeface="Consolas" pitchFamily="49" charset="0"/>
                <a:cs typeface="Consolas" pitchFamily="49" charset="0"/>
              </a:endParaRPr>
            </a:p>
          </p:txBody>
        </p:sp>
        <p:cxnSp>
          <p:nvCxnSpPr>
            <p:cNvPr id="17" name="直接连接符 16"/>
            <p:cNvCxnSpPr>
              <a:stCxn id="5" idx="4"/>
              <a:endCxn id="6" idx="0"/>
            </p:cNvCxnSpPr>
            <p:nvPr/>
          </p:nvCxnSpPr>
          <p:spPr>
            <a:xfrm rot="5400000">
              <a:off x="1321571" y="2143116"/>
              <a:ext cx="428628" cy="1588"/>
            </a:xfrm>
            <a:prstGeom prst="line">
              <a:avLst/>
            </a:prstGeom>
            <a:ln>
              <a:solidFill>
                <a:srgbClr val="FF00FF"/>
              </a:solidFill>
              <a:tailEnd type="none"/>
            </a:ln>
          </p:spPr>
          <p:style>
            <a:lnRef idx="2">
              <a:schemeClr val="dk1"/>
            </a:lnRef>
            <a:fillRef idx="0">
              <a:schemeClr val="dk1"/>
            </a:fillRef>
            <a:effectRef idx="1">
              <a:schemeClr val="dk1"/>
            </a:effectRef>
            <a:fontRef idx="minor">
              <a:schemeClr val="tx1"/>
            </a:fontRef>
          </p:style>
        </p:cxnSp>
        <p:cxnSp>
          <p:nvCxnSpPr>
            <p:cNvPr id="19" name="直接连接符 18"/>
            <p:cNvCxnSpPr>
              <a:stCxn id="7" idx="3"/>
              <a:endCxn id="8" idx="0"/>
            </p:cNvCxnSpPr>
            <p:nvPr/>
          </p:nvCxnSpPr>
          <p:spPr>
            <a:xfrm rot="5400000">
              <a:off x="2165330" y="1924840"/>
              <a:ext cx="491399" cy="373780"/>
            </a:xfrm>
            <a:prstGeom prst="line">
              <a:avLst/>
            </a:prstGeom>
            <a:ln>
              <a:solidFill>
                <a:srgbClr val="FF00FF"/>
              </a:solidFill>
              <a:tailEnd type="none"/>
            </a:ln>
          </p:spPr>
          <p:style>
            <a:lnRef idx="2">
              <a:schemeClr val="dk1"/>
            </a:lnRef>
            <a:fillRef idx="0">
              <a:schemeClr val="dk1"/>
            </a:fillRef>
            <a:effectRef idx="1">
              <a:schemeClr val="dk1"/>
            </a:effectRef>
            <a:fontRef idx="minor">
              <a:schemeClr val="tx1"/>
            </a:fontRef>
          </p:style>
        </p:cxnSp>
        <p:cxnSp>
          <p:nvCxnSpPr>
            <p:cNvPr id="21" name="直接连接符 20"/>
            <p:cNvCxnSpPr>
              <a:stCxn id="7" idx="4"/>
              <a:endCxn id="9" idx="0"/>
            </p:cNvCxnSpPr>
            <p:nvPr/>
          </p:nvCxnSpPr>
          <p:spPr>
            <a:xfrm rot="5400000">
              <a:off x="2509891" y="2143116"/>
              <a:ext cx="428628" cy="1588"/>
            </a:xfrm>
            <a:prstGeom prst="line">
              <a:avLst/>
            </a:prstGeom>
            <a:ln>
              <a:tailEnd type="none"/>
            </a:ln>
          </p:spPr>
          <p:style>
            <a:lnRef idx="2">
              <a:schemeClr val="dk1"/>
            </a:lnRef>
            <a:fillRef idx="0">
              <a:schemeClr val="dk1"/>
            </a:fillRef>
            <a:effectRef idx="1">
              <a:schemeClr val="dk1"/>
            </a:effectRef>
            <a:fontRef idx="minor">
              <a:schemeClr val="tx1"/>
            </a:fontRef>
          </p:style>
        </p:cxnSp>
        <p:cxnSp>
          <p:nvCxnSpPr>
            <p:cNvPr id="23" name="直接连接符 22"/>
            <p:cNvCxnSpPr>
              <a:stCxn id="11" idx="3"/>
              <a:endCxn id="12" idx="0"/>
            </p:cNvCxnSpPr>
            <p:nvPr/>
          </p:nvCxnSpPr>
          <p:spPr>
            <a:xfrm rot="5400000">
              <a:off x="3879842" y="1496212"/>
              <a:ext cx="348523" cy="230904"/>
            </a:xfrm>
            <a:prstGeom prst="line">
              <a:avLst/>
            </a:prstGeom>
            <a:ln>
              <a:solidFill>
                <a:srgbClr val="FF00FF"/>
              </a:solidFill>
              <a:tailEnd type="none"/>
            </a:ln>
          </p:spPr>
          <p:style>
            <a:lnRef idx="2">
              <a:schemeClr val="dk1"/>
            </a:lnRef>
            <a:fillRef idx="0">
              <a:schemeClr val="dk1"/>
            </a:fillRef>
            <a:effectRef idx="1">
              <a:schemeClr val="dk1"/>
            </a:effectRef>
            <a:fontRef idx="minor">
              <a:schemeClr val="tx1"/>
            </a:fontRef>
          </p:style>
        </p:cxnSp>
        <p:cxnSp>
          <p:nvCxnSpPr>
            <p:cNvPr id="25" name="直接连接符 24"/>
            <p:cNvCxnSpPr>
              <a:stCxn id="12" idx="4"/>
              <a:endCxn id="14" idx="0"/>
            </p:cNvCxnSpPr>
            <p:nvPr/>
          </p:nvCxnSpPr>
          <p:spPr>
            <a:xfrm rot="5400000">
              <a:off x="3760056" y="2393149"/>
              <a:ext cx="357190" cy="1588"/>
            </a:xfrm>
            <a:prstGeom prst="line">
              <a:avLst/>
            </a:prstGeom>
            <a:ln>
              <a:solidFill>
                <a:srgbClr val="FF00FF"/>
              </a:solidFill>
              <a:tailEnd type="none"/>
            </a:ln>
          </p:spPr>
          <p:style>
            <a:lnRef idx="2">
              <a:schemeClr val="dk1"/>
            </a:lnRef>
            <a:fillRef idx="0">
              <a:schemeClr val="dk1"/>
            </a:fillRef>
            <a:effectRef idx="1">
              <a:schemeClr val="dk1"/>
            </a:effectRef>
            <a:fontRef idx="minor">
              <a:schemeClr val="tx1"/>
            </a:fontRef>
          </p:style>
        </p:cxnSp>
        <p:cxnSp>
          <p:nvCxnSpPr>
            <p:cNvPr id="27" name="直接连接符 26"/>
            <p:cNvCxnSpPr>
              <a:stCxn id="11" idx="5"/>
              <a:endCxn id="13" idx="0"/>
            </p:cNvCxnSpPr>
            <p:nvPr/>
          </p:nvCxnSpPr>
          <p:spPr>
            <a:xfrm rot="16200000" flipH="1">
              <a:off x="4363318" y="1496212"/>
              <a:ext cx="348523" cy="230904"/>
            </a:xfrm>
            <a:prstGeom prst="line">
              <a:avLst/>
            </a:prstGeom>
            <a:ln>
              <a:tailEnd type="none"/>
            </a:ln>
          </p:spPr>
          <p:style>
            <a:lnRef idx="2">
              <a:schemeClr val="dk1"/>
            </a:lnRef>
            <a:fillRef idx="0">
              <a:schemeClr val="dk1"/>
            </a:fillRef>
            <a:effectRef idx="1">
              <a:schemeClr val="dk1"/>
            </a:effectRef>
            <a:fontRef idx="minor">
              <a:schemeClr val="tx1"/>
            </a:fontRef>
          </p:style>
        </p:cxnSp>
        <p:cxnSp>
          <p:nvCxnSpPr>
            <p:cNvPr id="29" name="直接连接符 28"/>
            <p:cNvCxnSpPr>
              <a:stCxn id="13" idx="4"/>
              <a:endCxn id="15" idx="0"/>
            </p:cNvCxnSpPr>
            <p:nvPr/>
          </p:nvCxnSpPr>
          <p:spPr>
            <a:xfrm rot="5400000">
              <a:off x="4474436" y="2393149"/>
              <a:ext cx="357190" cy="1588"/>
            </a:xfrm>
            <a:prstGeom prst="line">
              <a:avLst/>
            </a:prstGeom>
            <a:ln>
              <a:solidFill>
                <a:srgbClr val="FF00FF"/>
              </a:solidFill>
              <a:tailEnd type="none"/>
            </a:ln>
          </p:spPr>
          <p:style>
            <a:lnRef idx="2">
              <a:schemeClr val="dk1"/>
            </a:lnRef>
            <a:fillRef idx="0">
              <a:schemeClr val="dk1"/>
            </a:fillRef>
            <a:effectRef idx="1">
              <a:schemeClr val="dk1"/>
            </a:effectRef>
            <a:fontRef idx="minor">
              <a:schemeClr val="tx1"/>
            </a:fontRef>
          </p:style>
        </p:cxnSp>
        <p:cxnSp>
          <p:nvCxnSpPr>
            <p:cNvPr id="32" name="直接连接符 31"/>
            <p:cNvCxnSpPr>
              <a:stCxn id="7" idx="5"/>
              <a:endCxn id="10" idx="0"/>
            </p:cNvCxnSpPr>
            <p:nvPr/>
          </p:nvCxnSpPr>
          <p:spPr>
            <a:xfrm rot="16200000" flipH="1">
              <a:off x="2791682" y="1924840"/>
              <a:ext cx="491399" cy="373780"/>
            </a:xfrm>
            <a:prstGeom prst="line">
              <a:avLst/>
            </a:prstGeom>
            <a:ln>
              <a:tailEnd type="none"/>
            </a:ln>
          </p:spPr>
          <p:style>
            <a:lnRef idx="2">
              <a:schemeClr val="dk1"/>
            </a:lnRef>
            <a:fillRef idx="0">
              <a:schemeClr val="dk1"/>
            </a:fillRef>
            <a:effectRef idx="1">
              <a:schemeClr val="dk1"/>
            </a:effectRef>
            <a:fontRef idx="minor">
              <a:schemeClr val="tx1"/>
            </a:fontRef>
          </p:style>
        </p:cxnSp>
      </p:grpSp>
      <p:grpSp>
        <p:nvGrpSpPr>
          <p:cNvPr id="90" name="组合 89"/>
          <p:cNvGrpSpPr/>
          <p:nvPr/>
        </p:nvGrpSpPr>
        <p:grpSpPr>
          <a:xfrm>
            <a:off x="1142976" y="3071810"/>
            <a:ext cx="616816" cy="2286016"/>
            <a:chOff x="1142976" y="3071810"/>
            <a:chExt cx="616816" cy="2286016"/>
          </a:xfrm>
        </p:grpSpPr>
        <p:sp>
          <p:nvSpPr>
            <p:cNvPr id="33" name="椭圆 32"/>
            <p:cNvSpPr/>
            <p:nvPr/>
          </p:nvSpPr>
          <p:spPr>
            <a:xfrm>
              <a:off x="1402602" y="4071942"/>
              <a:ext cx="357190"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800" i="1" smtClean="0">
                  <a:solidFill>
                    <a:srgbClr val="0000FF"/>
                  </a:solidFill>
                  <a:latin typeface="Consolas" pitchFamily="49" charset="0"/>
                  <a:cs typeface="Consolas" pitchFamily="49" charset="0"/>
                </a:rPr>
                <a:t>A</a:t>
              </a:r>
              <a:endParaRPr lang="zh-CN" altLang="en-US" sz="1800" i="1">
                <a:solidFill>
                  <a:srgbClr val="0000FF"/>
                </a:solidFill>
                <a:latin typeface="Consolas" pitchFamily="49" charset="0"/>
                <a:cs typeface="Consolas" pitchFamily="49" charset="0"/>
              </a:endParaRPr>
            </a:p>
          </p:txBody>
        </p:sp>
        <p:sp>
          <p:nvSpPr>
            <p:cNvPr id="34" name="椭圆 33"/>
            <p:cNvSpPr/>
            <p:nvPr/>
          </p:nvSpPr>
          <p:spPr>
            <a:xfrm>
              <a:off x="1142976" y="4929198"/>
              <a:ext cx="357190"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800" i="1" smtClean="0">
                  <a:solidFill>
                    <a:srgbClr val="0000FF"/>
                  </a:solidFill>
                  <a:latin typeface="Consolas" pitchFamily="49" charset="0"/>
                  <a:cs typeface="Consolas" pitchFamily="49" charset="0"/>
                </a:rPr>
                <a:t>B</a:t>
              </a:r>
              <a:endParaRPr lang="zh-CN" altLang="en-US" sz="1800" i="1">
                <a:solidFill>
                  <a:srgbClr val="0000FF"/>
                </a:solidFill>
                <a:latin typeface="Consolas" pitchFamily="49" charset="0"/>
                <a:cs typeface="Consolas" pitchFamily="49" charset="0"/>
              </a:endParaRPr>
            </a:p>
          </p:txBody>
        </p:sp>
        <p:cxnSp>
          <p:nvCxnSpPr>
            <p:cNvPr id="44" name="直接连接符 43"/>
            <p:cNvCxnSpPr>
              <a:stCxn id="33" idx="3"/>
              <a:endCxn id="34" idx="0"/>
            </p:cNvCxnSpPr>
            <p:nvPr/>
          </p:nvCxnSpPr>
          <p:spPr>
            <a:xfrm rot="5400000">
              <a:off x="1142542" y="4616828"/>
              <a:ext cx="491399" cy="133340"/>
            </a:xfrm>
            <a:prstGeom prst="line">
              <a:avLst/>
            </a:prstGeom>
            <a:ln>
              <a:solidFill>
                <a:srgbClr val="FF00FF"/>
              </a:solidFill>
              <a:tailEnd type="none"/>
            </a:ln>
          </p:spPr>
          <p:style>
            <a:lnRef idx="2">
              <a:schemeClr val="dk1"/>
            </a:lnRef>
            <a:fillRef idx="0">
              <a:schemeClr val="dk1"/>
            </a:fillRef>
            <a:effectRef idx="1">
              <a:schemeClr val="dk1"/>
            </a:effectRef>
            <a:fontRef idx="minor">
              <a:schemeClr val="tx1"/>
            </a:fontRef>
          </p:style>
        </p:cxnSp>
        <p:sp>
          <p:nvSpPr>
            <p:cNvPr id="86" name="下箭头 85"/>
            <p:cNvSpPr/>
            <p:nvPr/>
          </p:nvSpPr>
          <p:spPr>
            <a:xfrm>
              <a:off x="1428728" y="3071810"/>
              <a:ext cx="214314" cy="500066"/>
            </a:xfrm>
            <a:prstGeom prst="down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grpSp>
      <p:grpSp>
        <p:nvGrpSpPr>
          <p:cNvPr id="91" name="组合 90"/>
          <p:cNvGrpSpPr/>
          <p:nvPr/>
        </p:nvGrpSpPr>
        <p:grpSpPr>
          <a:xfrm>
            <a:off x="2045544" y="3071810"/>
            <a:ext cx="1357322" cy="3286148"/>
            <a:chOff x="2045544" y="3071810"/>
            <a:chExt cx="1357322" cy="3286148"/>
          </a:xfrm>
        </p:grpSpPr>
        <p:sp>
          <p:nvSpPr>
            <p:cNvPr id="35" name="椭圆 34"/>
            <p:cNvSpPr/>
            <p:nvPr/>
          </p:nvSpPr>
          <p:spPr>
            <a:xfrm>
              <a:off x="2545610" y="4071942"/>
              <a:ext cx="357190" cy="428628"/>
            </a:xfrm>
            <a:prstGeom prst="ellipse">
              <a:avLst/>
            </a:prstGeom>
            <a:solidFill>
              <a:schemeClr val="accent3">
                <a:lumMod val="20000"/>
                <a:lumOff val="80000"/>
              </a:schemeClr>
            </a:solidFill>
          </p:spPr>
          <p:style>
            <a:lnRef idx="1">
              <a:schemeClr val="dk1"/>
            </a:lnRef>
            <a:fillRef idx="2">
              <a:schemeClr val="dk1"/>
            </a:fillRef>
            <a:effectRef idx="1">
              <a:schemeClr val="dk1"/>
            </a:effectRef>
            <a:fontRef idx="minor">
              <a:schemeClr val="dk1"/>
            </a:fontRef>
          </p:style>
          <p:txBody>
            <a:bodyPr rtlCol="0" anchor="ctr"/>
            <a:lstStyle/>
            <a:p>
              <a:pPr algn="ctr"/>
              <a:r>
                <a:rPr lang="en-US" altLang="zh-CN" sz="1800" i="1" smtClean="0">
                  <a:solidFill>
                    <a:srgbClr val="0000FF"/>
                  </a:solidFill>
                  <a:latin typeface="Consolas" pitchFamily="49" charset="0"/>
                  <a:cs typeface="Consolas" pitchFamily="49" charset="0"/>
                </a:rPr>
                <a:t>C</a:t>
              </a:r>
              <a:endParaRPr lang="zh-CN" altLang="en-US" sz="1800" i="1">
                <a:solidFill>
                  <a:srgbClr val="0000FF"/>
                </a:solidFill>
                <a:latin typeface="Consolas" pitchFamily="49" charset="0"/>
                <a:cs typeface="Consolas" pitchFamily="49" charset="0"/>
              </a:endParaRPr>
            </a:p>
          </p:txBody>
        </p:sp>
        <p:sp>
          <p:nvSpPr>
            <p:cNvPr id="36" name="椭圆 35"/>
            <p:cNvSpPr/>
            <p:nvPr/>
          </p:nvSpPr>
          <p:spPr>
            <a:xfrm>
              <a:off x="2045544" y="4929198"/>
              <a:ext cx="357190" cy="428628"/>
            </a:xfrm>
            <a:prstGeom prst="ellipse">
              <a:avLst/>
            </a:prstGeom>
            <a:solidFill>
              <a:schemeClr val="accent3">
                <a:lumMod val="20000"/>
                <a:lumOff val="80000"/>
              </a:schemeClr>
            </a:solidFill>
          </p:spPr>
          <p:style>
            <a:lnRef idx="1">
              <a:schemeClr val="dk1"/>
            </a:lnRef>
            <a:fillRef idx="2">
              <a:schemeClr val="dk1"/>
            </a:fillRef>
            <a:effectRef idx="1">
              <a:schemeClr val="dk1"/>
            </a:effectRef>
            <a:fontRef idx="minor">
              <a:schemeClr val="dk1"/>
            </a:fontRef>
          </p:style>
          <p:txBody>
            <a:bodyPr rtlCol="0" anchor="ctr"/>
            <a:lstStyle/>
            <a:p>
              <a:pPr algn="ctr"/>
              <a:r>
                <a:rPr lang="en-US" altLang="zh-CN" sz="1800" i="1" smtClean="0">
                  <a:solidFill>
                    <a:srgbClr val="0000FF"/>
                  </a:solidFill>
                  <a:latin typeface="Consolas" pitchFamily="49" charset="0"/>
                  <a:cs typeface="Consolas" pitchFamily="49" charset="0"/>
                </a:rPr>
                <a:t>D</a:t>
              </a:r>
              <a:endParaRPr lang="zh-CN" altLang="en-US" sz="1800" i="1">
                <a:solidFill>
                  <a:srgbClr val="0000FF"/>
                </a:solidFill>
                <a:latin typeface="Consolas" pitchFamily="49" charset="0"/>
                <a:cs typeface="Consolas" pitchFamily="49" charset="0"/>
              </a:endParaRPr>
            </a:p>
          </p:txBody>
        </p:sp>
        <p:sp>
          <p:nvSpPr>
            <p:cNvPr id="37" name="椭圆 36"/>
            <p:cNvSpPr/>
            <p:nvPr/>
          </p:nvSpPr>
          <p:spPr>
            <a:xfrm>
              <a:off x="2545610" y="5429264"/>
              <a:ext cx="357190" cy="428628"/>
            </a:xfrm>
            <a:prstGeom prst="ellipse">
              <a:avLst/>
            </a:prstGeom>
            <a:solidFill>
              <a:schemeClr val="accent3">
                <a:lumMod val="20000"/>
                <a:lumOff val="80000"/>
              </a:schemeClr>
            </a:solidFill>
          </p:spPr>
          <p:style>
            <a:lnRef idx="1">
              <a:schemeClr val="dk1"/>
            </a:lnRef>
            <a:fillRef idx="2">
              <a:schemeClr val="dk1"/>
            </a:fillRef>
            <a:effectRef idx="1">
              <a:schemeClr val="dk1"/>
            </a:effectRef>
            <a:fontRef idx="minor">
              <a:schemeClr val="dk1"/>
            </a:fontRef>
          </p:style>
          <p:txBody>
            <a:bodyPr rtlCol="0" anchor="ctr"/>
            <a:lstStyle/>
            <a:p>
              <a:pPr algn="ctr"/>
              <a:r>
                <a:rPr lang="en-US" altLang="zh-CN" sz="1800" i="1" smtClean="0">
                  <a:solidFill>
                    <a:srgbClr val="0000FF"/>
                  </a:solidFill>
                  <a:latin typeface="Consolas" pitchFamily="49" charset="0"/>
                  <a:cs typeface="Consolas" pitchFamily="49" charset="0"/>
                </a:rPr>
                <a:t>E</a:t>
              </a:r>
              <a:endParaRPr lang="zh-CN" altLang="en-US" sz="1800" i="1">
                <a:solidFill>
                  <a:srgbClr val="0000FF"/>
                </a:solidFill>
                <a:latin typeface="Consolas" pitchFamily="49" charset="0"/>
                <a:cs typeface="Consolas" pitchFamily="49" charset="0"/>
              </a:endParaRPr>
            </a:p>
          </p:txBody>
        </p:sp>
        <p:sp>
          <p:nvSpPr>
            <p:cNvPr id="38" name="椭圆 37"/>
            <p:cNvSpPr/>
            <p:nvPr/>
          </p:nvSpPr>
          <p:spPr>
            <a:xfrm>
              <a:off x="3045676" y="5929330"/>
              <a:ext cx="357190" cy="428628"/>
            </a:xfrm>
            <a:prstGeom prst="ellipse">
              <a:avLst/>
            </a:prstGeom>
            <a:solidFill>
              <a:schemeClr val="accent3">
                <a:lumMod val="20000"/>
                <a:lumOff val="80000"/>
              </a:schemeClr>
            </a:solidFill>
          </p:spPr>
          <p:style>
            <a:lnRef idx="1">
              <a:schemeClr val="dk1"/>
            </a:lnRef>
            <a:fillRef idx="2">
              <a:schemeClr val="dk1"/>
            </a:fillRef>
            <a:effectRef idx="1">
              <a:schemeClr val="dk1"/>
            </a:effectRef>
            <a:fontRef idx="minor">
              <a:schemeClr val="dk1"/>
            </a:fontRef>
          </p:style>
          <p:txBody>
            <a:bodyPr rtlCol="0" anchor="ctr"/>
            <a:lstStyle/>
            <a:p>
              <a:pPr algn="ctr"/>
              <a:r>
                <a:rPr lang="en-US" altLang="zh-CN" sz="1800" i="1" smtClean="0">
                  <a:solidFill>
                    <a:srgbClr val="0000FF"/>
                  </a:solidFill>
                  <a:latin typeface="Consolas" pitchFamily="49" charset="0"/>
                  <a:cs typeface="Consolas" pitchFamily="49" charset="0"/>
                </a:rPr>
                <a:t>F</a:t>
              </a:r>
              <a:endParaRPr lang="zh-CN" altLang="en-US" sz="1800" i="1">
                <a:solidFill>
                  <a:srgbClr val="0000FF"/>
                </a:solidFill>
                <a:latin typeface="Consolas" pitchFamily="49" charset="0"/>
                <a:cs typeface="Consolas" pitchFamily="49" charset="0"/>
              </a:endParaRPr>
            </a:p>
          </p:txBody>
        </p:sp>
        <p:cxnSp>
          <p:nvCxnSpPr>
            <p:cNvPr id="45" name="直接连接符 44"/>
            <p:cNvCxnSpPr>
              <a:stCxn id="35" idx="3"/>
              <a:endCxn id="36" idx="0"/>
            </p:cNvCxnSpPr>
            <p:nvPr/>
          </p:nvCxnSpPr>
          <p:spPr>
            <a:xfrm rot="5400000">
              <a:off x="2165330" y="4496608"/>
              <a:ext cx="491399" cy="373780"/>
            </a:xfrm>
            <a:prstGeom prst="line">
              <a:avLst/>
            </a:prstGeom>
            <a:ln>
              <a:solidFill>
                <a:srgbClr val="FF00FF"/>
              </a:solidFill>
              <a:tailEnd type="none"/>
            </a:ln>
          </p:spPr>
          <p:style>
            <a:lnRef idx="2">
              <a:schemeClr val="dk1"/>
            </a:lnRef>
            <a:fillRef idx="0">
              <a:schemeClr val="dk1"/>
            </a:fillRef>
            <a:effectRef idx="1">
              <a:schemeClr val="dk1"/>
            </a:effectRef>
            <a:fontRef idx="minor">
              <a:schemeClr val="tx1"/>
            </a:fontRef>
          </p:style>
        </p:cxnSp>
        <p:cxnSp>
          <p:nvCxnSpPr>
            <p:cNvPr id="53" name="直接连接符 52"/>
            <p:cNvCxnSpPr>
              <a:stCxn id="36" idx="5"/>
              <a:endCxn id="37" idx="1"/>
            </p:cNvCxnSpPr>
            <p:nvPr/>
          </p:nvCxnSpPr>
          <p:spPr>
            <a:xfrm rot="16200000" flipH="1">
              <a:off x="2375682" y="5269798"/>
              <a:ext cx="196980" cy="247494"/>
            </a:xfrm>
            <a:prstGeom prst="line">
              <a:avLst/>
            </a:prstGeom>
            <a:ln>
              <a:tailEnd type="none"/>
            </a:ln>
          </p:spPr>
          <p:style>
            <a:lnRef idx="2">
              <a:schemeClr val="dk1"/>
            </a:lnRef>
            <a:fillRef idx="0">
              <a:schemeClr val="dk1"/>
            </a:fillRef>
            <a:effectRef idx="1">
              <a:schemeClr val="dk1"/>
            </a:effectRef>
            <a:fontRef idx="minor">
              <a:schemeClr val="tx1"/>
            </a:fontRef>
          </p:style>
        </p:cxnSp>
        <p:cxnSp>
          <p:nvCxnSpPr>
            <p:cNvPr id="55" name="直接连接符 54"/>
            <p:cNvCxnSpPr>
              <a:stCxn id="37" idx="5"/>
              <a:endCxn id="38" idx="1"/>
            </p:cNvCxnSpPr>
            <p:nvPr/>
          </p:nvCxnSpPr>
          <p:spPr>
            <a:xfrm rot="16200000" flipH="1">
              <a:off x="2875748" y="5769864"/>
              <a:ext cx="196980" cy="247494"/>
            </a:xfrm>
            <a:prstGeom prst="line">
              <a:avLst/>
            </a:prstGeom>
            <a:ln>
              <a:tailEnd type="none"/>
            </a:ln>
          </p:spPr>
          <p:style>
            <a:lnRef idx="2">
              <a:schemeClr val="dk1"/>
            </a:lnRef>
            <a:fillRef idx="0">
              <a:schemeClr val="dk1"/>
            </a:fillRef>
            <a:effectRef idx="1">
              <a:schemeClr val="dk1"/>
            </a:effectRef>
            <a:fontRef idx="minor">
              <a:schemeClr val="tx1"/>
            </a:fontRef>
          </p:style>
        </p:cxnSp>
        <p:sp>
          <p:nvSpPr>
            <p:cNvPr id="87" name="下箭头 86"/>
            <p:cNvSpPr/>
            <p:nvPr/>
          </p:nvSpPr>
          <p:spPr>
            <a:xfrm>
              <a:off x="2643174" y="3071810"/>
              <a:ext cx="214314" cy="500066"/>
            </a:xfrm>
            <a:prstGeom prst="down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grpSp>
      <p:grpSp>
        <p:nvGrpSpPr>
          <p:cNvPr id="92" name="组合 91"/>
          <p:cNvGrpSpPr/>
          <p:nvPr/>
        </p:nvGrpSpPr>
        <p:grpSpPr>
          <a:xfrm>
            <a:off x="3806185" y="3071810"/>
            <a:ext cx="1071570" cy="3286148"/>
            <a:chOff x="3806185" y="3071810"/>
            <a:chExt cx="1071570" cy="3286148"/>
          </a:xfrm>
        </p:grpSpPr>
        <p:sp>
          <p:nvSpPr>
            <p:cNvPr id="39" name="椭圆 38"/>
            <p:cNvSpPr/>
            <p:nvPr/>
          </p:nvSpPr>
          <p:spPr>
            <a:xfrm>
              <a:off x="4475253" y="3643314"/>
              <a:ext cx="357190" cy="428628"/>
            </a:xfrm>
            <a:prstGeom prst="ellipse">
              <a:avLst/>
            </a:prstGeom>
            <a:solidFill>
              <a:srgbClr val="FFC000"/>
            </a:solidFill>
          </p:spPr>
          <p:style>
            <a:lnRef idx="1">
              <a:schemeClr val="dk1"/>
            </a:lnRef>
            <a:fillRef idx="2">
              <a:schemeClr val="dk1"/>
            </a:fillRef>
            <a:effectRef idx="1">
              <a:schemeClr val="dk1"/>
            </a:effectRef>
            <a:fontRef idx="minor">
              <a:schemeClr val="dk1"/>
            </a:fontRef>
          </p:style>
          <p:txBody>
            <a:bodyPr rtlCol="0" anchor="ctr"/>
            <a:lstStyle/>
            <a:p>
              <a:pPr algn="ctr"/>
              <a:r>
                <a:rPr lang="en-US" altLang="zh-CN" sz="1800" i="1" smtClean="0">
                  <a:solidFill>
                    <a:srgbClr val="0000FF"/>
                  </a:solidFill>
                  <a:latin typeface="Consolas" pitchFamily="49" charset="0"/>
                  <a:cs typeface="Consolas" pitchFamily="49" charset="0"/>
                </a:rPr>
                <a:t>G</a:t>
              </a:r>
              <a:endParaRPr lang="zh-CN" altLang="en-US" sz="1800" i="1">
                <a:solidFill>
                  <a:srgbClr val="0000FF"/>
                </a:solidFill>
                <a:latin typeface="Consolas" pitchFamily="49" charset="0"/>
                <a:cs typeface="Consolas" pitchFamily="49" charset="0"/>
              </a:endParaRPr>
            </a:p>
          </p:txBody>
        </p:sp>
        <p:sp>
          <p:nvSpPr>
            <p:cNvPr id="40" name="椭圆 39"/>
            <p:cNvSpPr/>
            <p:nvPr/>
          </p:nvSpPr>
          <p:spPr>
            <a:xfrm>
              <a:off x="4118063" y="4357694"/>
              <a:ext cx="357190" cy="428628"/>
            </a:xfrm>
            <a:prstGeom prst="ellipse">
              <a:avLst/>
            </a:prstGeom>
            <a:solidFill>
              <a:srgbClr val="FFC000"/>
            </a:solidFill>
          </p:spPr>
          <p:style>
            <a:lnRef idx="1">
              <a:schemeClr val="dk1"/>
            </a:lnRef>
            <a:fillRef idx="2">
              <a:schemeClr val="dk1"/>
            </a:fillRef>
            <a:effectRef idx="1">
              <a:schemeClr val="dk1"/>
            </a:effectRef>
            <a:fontRef idx="minor">
              <a:schemeClr val="dk1"/>
            </a:fontRef>
          </p:style>
          <p:txBody>
            <a:bodyPr rtlCol="0" anchor="ctr"/>
            <a:lstStyle/>
            <a:p>
              <a:pPr algn="ctr"/>
              <a:r>
                <a:rPr lang="en-US" altLang="zh-CN" sz="1800" i="1" smtClean="0">
                  <a:solidFill>
                    <a:srgbClr val="0000FF"/>
                  </a:solidFill>
                  <a:latin typeface="Consolas" pitchFamily="49" charset="0"/>
                  <a:cs typeface="Consolas" pitchFamily="49" charset="0"/>
                </a:rPr>
                <a:t>H</a:t>
              </a:r>
              <a:endParaRPr lang="zh-CN" altLang="en-US" sz="1800" i="1">
                <a:solidFill>
                  <a:srgbClr val="0000FF"/>
                </a:solidFill>
                <a:latin typeface="Consolas" pitchFamily="49" charset="0"/>
                <a:cs typeface="Consolas" pitchFamily="49" charset="0"/>
              </a:endParaRPr>
            </a:p>
          </p:txBody>
        </p:sp>
        <p:sp>
          <p:nvSpPr>
            <p:cNvPr id="41" name="椭圆 40"/>
            <p:cNvSpPr/>
            <p:nvPr/>
          </p:nvSpPr>
          <p:spPr>
            <a:xfrm>
              <a:off x="4520565" y="5143512"/>
              <a:ext cx="357190" cy="428628"/>
            </a:xfrm>
            <a:prstGeom prst="ellipse">
              <a:avLst/>
            </a:prstGeom>
            <a:solidFill>
              <a:srgbClr val="FFC000"/>
            </a:solidFill>
          </p:spPr>
          <p:style>
            <a:lnRef idx="1">
              <a:schemeClr val="dk1"/>
            </a:lnRef>
            <a:fillRef idx="2">
              <a:schemeClr val="dk1"/>
            </a:fillRef>
            <a:effectRef idx="1">
              <a:schemeClr val="dk1"/>
            </a:effectRef>
            <a:fontRef idx="minor">
              <a:schemeClr val="dk1"/>
            </a:fontRef>
          </p:style>
          <p:txBody>
            <a:bodyPr rtlCol="0" anchor="ctr"/>
            <a:lstStyle/>
            <a:p>
              <a:pPr algn="ctr"/>
              <a:r>
                <a:rPr lang="en-US" altLang="zh-CN" sz="1800" i="1" smtClean="0">
                  <a:solidFill>
                    <a:srgbClr val="0000FF"/>
                  </a:solidFill>
                  <a:latin typeface="Consolas" pitchFamily="49" charset="0"/>
                  <a:cs typeface="Consolas" pitchFamily="49" charset="0"/>
                </a:rPr>
                <a:t>I</a:t>
              </a:r>
              <a:endParaRPr lang="zh-CN" altLang="en-US" sz="1800" i="1">
                <a:solidFill>
                  <a:srgbClr val="0000FF"/>
                </a:solidFill>
                <a:latin typeface="Consolas" pitchFamily="49" charset="0"/>
                <a:cs typeface="Consolas" pitchFamily="49" charset="0"/>
              </a:endParaRPr>
            </a:p>
          </p:txBody>
        </p:sp>
        <p:sp>
          <p:nvSpPr>
            <p:cNvPr id="42" name="椭圆 41"/>
            <p:cNvSpPr/>
            <p:nvPr/>
          </p:nvSpPr>
          <p:spPr>
            <a:xfrm>
              <a:off x="3806185" y="5143512"/>
              <a:ext cx="357190" cy="428628"/>
            </a:xfrm>
            <a:prstGeom prst="ellipse">
              <a:avLst/>
            </a:prstGeom>
            <a:solidFill>
              <a:srgbClr val="FFC000"/>
            </a:solidFill>
          </p:spPr>
          <p:style>
            <a:lnRef idx="1">
              <a:schemeClr val="dk1"/>
            </a:lnRef>
            <a:fillRef idx="2">
              <a:schemeClr val="dk1"/>
            </a:fillRef>
            <a:effectRef idx="1">
              <a:schemeClr val="dk1"/>
            </a:effectRef>
            <a:fontRef idx="minor">
              <a:schemeClr val="dk1"/>
            </a:fontRef>
          </p:style>
          <p:txBody>
            <a:bodyPr rtlCol="0" anchor="ctr"/>
            <a:lstStyle/>
            <a:p>
              <a:pPr algn="ctr"/>
              <a:r>
                <a:rPr lang="en-US" altLang="zh-CN" sz="1800" i="1" smtClean="0">
                  <a:solidFill>
                    <a:srgbClr val="0000FF"/>
                  </a:solidFill>
                  <a:latin typeface="Consolas" pitchFamily="49" charset="0"/>
                  <a:cs typeface="Consolas" pitchFamily="49" charset="0"/>
                </a:rPr>
                <a:t>J</a:t>
              </a:r>
              <a:endParaRPr lang="zh-CN" altLang="en-US" sz="1800" i="1">
                <a:solidFill>
                  <a:srgbClr val="0000FF"/>
                </a:solidFill>
                <a:latin typeface="Consolas" pitchFamily="49" charset="0"/>
                <a:cs typeface="Consolas" pitchFamily="49" charset="0"/>
              </a:endParaRPr>
            </a:p>
          </p:txBody>
        </p:sp>
        <p:sp>
          <p:nvSpPr>
            <p:cNvPr id="43" name="椭圆 42"/>
            <p:cNvSpPr/>
            <p:nvPr/>
          </p:nvSpPr>
          <p:spPr>
            <a:xfrm>
              <a:off x="4260939" y="5929330"/>
              <a:ext cx="357190" cy="428628"/>
            </a:xfrm>
            <a:prstGeom prst="ellipse">
              <a:avLst/>
            </a:prstGeom>
            <a:solidFill>
              <a:srgbClr val="FFC000"/>
            </a:solidFill>
          </p:spPr>
          <p:style>
            <a:lnRef idx="1">
              <a:schemeClr val="dk1"/>
            </a:lnRef>
            <a:fillRef idx="2">
              <a:schemeClr val="dk1"/>
            </a:fillRef>
            <a:effectRef idx="1">
              <a:schemeClr val="dk1"/>
            </a:effectRef>
            <a:fontRef idx="minor">
              <a:schemeClr val="dk1"/>
            </a:fontRef>
          </p:style>
          <p:txBody>
            <a:bodyPr rtlCol="0" anchor="ctr"/>
            <a:lstStyle/>
            <a:p>
              <a:pPr algn="ctr"/>
              <a:r>
                <a:rPr lang="en-US" altLang="zh-CN" sz="1800" i="1" smtClean="0">
                  <a:solidFill>
                    <a:srgbClr val="0000FF"/>
                  </a:solidFill>
                  <a:latin typeface="Consolas" pitchFamily="49" charset="0"/>
                  <a:cs typeface="Consolas" pitchFamily="49" charset="0"/>
                </a:rPr>
                <a:t>K</a:t>
              </a:r>
              <a:endParaRPr lang="zh-CN" altLang="en-US" sz="1800" i="1">
                <a:solidFill>
                  <a:srgbClr val="0000FF"/>
                </a:solidFill>
                <a:latin typeface="Consolas" pitchFamily="49" charset="0"/>
                <a:cs typeface="Consolas" pitchFamily="49" charset="0"/>
              </a:endParaRPr>
            </a:p>
          </p:txBody>
        </p:sp>
        <p:cxnSp>
          <p:nvCxnSpPr>
            <p:cNvPr id="47" name="直接连接符 46"/>
            <p:cNvCxnSpPr>
              <a:stCxn id="39" idx="3"/>
              <a:endCxn id="40" idx="0"/>
            </p:cNvCxnSpPr>
            <p:nvPr/>
          </p:nvCxnSpPr>
          <p:spPr>
            <a:xfrm rot="5400000">
              <a:off x="4237849" y="4067980"/>
              <a:ext cx="348523" cy="230904"/>
            </a:xfrm>
            <a:prstGeom prst="line">
              <a:avLst/>
            </a:prstGeom>
            <a:ln>
              <a:solidFill>
                <a:srgbClr val="FF00FF"/>
              </a:solidFill>
              <a:tailEnd type="none"/>
            </a:ln>
          </p:spPr>
          <p:style>
            <a:lnRef idx="2">
              <a:schemeClr val="dk1"/>
            </a:lnRef>
            <a:fillRef idx="0">
              <a:schemeClr val="dk1"/>
            </a:fillRef>
            <a:effectRef idx="1">
              <a:schemeClr val="dk1"/>
            </a:effectRef>
            <a:fontRef idx="minor">
              <a:schemeClr val="tx1"/>
            </a:fontRef>
          </p:style>
        </p:cxnSp>
        <p:cxnSp>
          <p:nvCxnSpPr>
            <p:cNvPr id="48" name="直接连接符 47"/>
            <p:cNvCxnSpPr>
              <a:stCxn id="40" idx="3"/>
              <a:endCxn id="42" idx="0"/>
            </p:cNvCxnSpPr>
            <p:nvPr/>
          </p:nvCxnSpPr>
          <p:spPr>
            <a:xfrm rot="5400000">
              <a:off x="3867596" y="4840735"/>
              <a:ext cx="419961" cy="185592"/>
            </a:xfrm>
            <a:prstGeom prst="line">
              <a:avLst/>
            </a:prstGeom>
            <a:ln>
              <a:solidFill>
                <a:srgbClr val="FF00FF"/>
              </a:solidFill>
              <a:tailEnd type="none"/>
            </a:ln>
          </p:spPr>
          <p:style>
            <a:lnRef idx="2">
              <a:schemeClr val="dk1"/>
            </a:lnRef>
            <a:fillRef idx="0">
              <a:schemeClr val="dk1"/>
            </a:fillRef>
            <a:effectRef idx="1">
              <a:schemeClr val="dk1"/>
            </a:effectRef>
            <a:fontRef idx="minor">
              <a:schemeClr val="tx1"/>
            </a:fontRef>
          </p:style>
        </p:cxnSp>
        <p:cxnSp>
          <p:nvCxnSpPr>
            <p:cNvPr id="50" name="直接连接符 49"/>
            <p:cNvCxnSpPr>
              <a:stCxn id="41" idx="4"/>
              <a:endCxn id="43" idx="7"/>
            </p:cNvCxnSpPr>
            <p:nvPr/>
          </p:nvCxnSpPr>
          <p:spPr>
            <a:xfrm rot="5400000">
              <a:off x="4422510" y="5715450"/>
              <a:ext cx="419961" cy="133340"/>
            </a:xfrm>
            <a:prstGeom prst="line">
              <a:avLst/>
            </a:prstGeom>
            <a:ln>
              <a:solidFill>
                <a:srgbClr val="FF00FF"/>
              </a:solidFill>
              <a:tailEnd type="none"/>
            </a:ln>
          </p:spPr>
          <p:style>
            <a:lnRef idx="2">
              <a:schemeClr val="dk1"/>
            </a:lnRef>
            <a:fillRef idx="0">
              <a:schemeClr val="dk1"/>
            </a:fillRef>
            <a:effectRef idx="1">
              <a:schemeClr val="dk1"/>
            </a:effectRef>
            <a:fontRef idx="minor">
              <a:schemeClr val="tx1"/>
            </a:fontRef>
          </p:style>
        </p:cxnSp>
        <p:cxnSp>
          <p:nvCxnSpPr>
            <p:cNvPr id="57" name="直接连接符 56"/>
            <p:cNvCxnSpPr>
              <a:stCxn id="40" idx="5"/>
              <a:endCxn id="41" idx="0"/>
            </p:cNvCxnSpPr>
            <p:nvPr/>
          </p:nvCxnSpPr>
          <p:spPr>
            <a:xfrm rot="16200000" flipH="1">
              <a:off x="4351072" y="4795423"/>
              <a:ext cx="419961" cy="276216"/>
            </a:xfrm>
            <a:prstGeom prst="line">
              <a:avLst/>
            </a:prstGeom>
            <a:ln>
              <a:tailEnd type="none"/>
            </a:ln>
          </p:spPr>
          <p:style>
            <a:lnRef idx="2">
              <a:schemeClr val="dk1"/>
            </a:lnRef>
            <a:fillRef idx="0">
              <a:schemeClr val="dk1"/>
            </a:fillRef>
            <a:effectRef idx="1">
              <a:schemeClr val="dk1"/>
            </a:effectRef>
            <a:fontRef idx="minor">
              <a:schemeClr val="tx1"/>
            </a:fontRef>
          </p:style>
        </p:cxnSp>
        <p:sp>
          <p:nvSpPr>
            <p:cNvPr id="88" name="下箭头 87"/>
            <p:cNvSpPr/>
            <p:nvPr/>
          </p:nvSpPr>
          <p:spPr>
            <a:xfrm>
              <a:off x="4143372" y="3071810"/>
              <a:ext cx="214314" cy="500066"/>
            </a:xfrm>
            <a:prstGeom prst="down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grpSp>
      <p:grpSp>
        <p:nvGrpSpPr>
          <p:cNvPr id="94" name="组合 93"/>
          <p:cNvGrpSpPr/>
          <p:nvPr/>
        </p:nvGrpSpPr>
        <p:grpSpPr>
          <a:xfrm>
            <a:off x="5286380" y="1857364"/>
            <a:ext cx="3571900" cy="4286280"/>
            <a:chOff x="5286380" y="1857364"/>
            <a:chExt cx="3571900" cy="4286280"/>
          </a:xfrm>
        </p:grpSpPr>
        <p:sp>
          <p:nvSpPr>
            <p:cNvPr id="61" name="椭圆 60"/>
            <p:cNvSpPr/>
            <p:nvPr/>
          </p:nvSpPr>
          <p:spPr>
            <a:xfrm>
              <a:off x="6500826" y="1857364"/>
              <a:ext cx="357190"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800" i="1" smtClean="0">
                  <a:solidFill>
                    <a:srgbClr val="0000FF"/>
                  </a:solidFill>
                  <a:latin typeface="Consolas" pitchFamily="49" charset="0"/>
                  <a:cs typeface="Consolas" pitchFamily="49" charset="0"/>
                </a:rPr>
                <a:t>A</a:t>
              </a:r>
              <a:endParaRPr lang="zh-CN" altLang="en-US" sz="1800" i="1">
                <a:solidFill>
                  <a:srgbClr val="0000FF"/>
                </a:solidFill>
                <a:latin typeface="Consolas" pitchFamily="49" charset="0"/>
                <a:cs typeface="Consolas" pitchFamily="49" charset="0"/>
              </a:endParaRPr>
            </a:p>
          </p:txBody>
        </p:sp>
        <p:sp>
          <p:nvSpPr>
            <p:cNvPr id="62" name="椭圆 61"/>
            <p:cNvSpPr/>
            <p:nvPr/>
          </p:nvSpPr>
          <p:spPr>
            <a:xfrm>
              <a:off x="5929322" y="2714620"/>
              <a:ext cx="357190"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800" i="1" smtClean="0">
                  <a:solidFill>
                    <a:srgbClr val="0000FF"/>
                  </a:solidFill>
                  <a:latin typeface="Consolas" pitchFamily="49" charset="0"/>
                  <a:cs typeface="Consolas" pitchFamily="49" charset="0"/>
                </a:rPr>
                <a:t>B</a:t>
              </a:r>
              <a:endParaRPr lang="zh-CN" altLang="en-US" sz="1800" i="1">
                <a:solidFill>
                  <a:srgbClr val="0000FF"/>
                </a:solidFill>
                <a:latin typeface="Consolas" pitchFamily="49" charset="0"/>
                <a:cs typeface="Consolas" pitchFamily="49" charset="0"/>
              </a:endParaRPr>
            </a:p>
          </p:txBody>
        </p:sp>
        <p:sp>
          <p:nvSpPr>
            <p:cNvPr id="63" name="椭圆 62"/>
            <p:cNvSpPr/>
            <p:nvPr/>
          </p:nvSpPr>
          <p:spPr>
            <a:xfrm>
              <a:off x="7215206" y="2714620"/>
              <a:ext cx="357190" cy="428628"/>
            </a:xfrm>
            <a:prstGeom prst="ellipse">
              <a:avLst/>
            </a:prstGeom>
            <a:solidFill>
              <a:schemeClr val="accent3">
                <a:lumMod val="20000"/>
                <a:lumOff val="80000"/>
              </a:schemeClr>
            </a:solidFill>
          </p:spPr>
          <p:style>
            <a:lnRef idx="1">
              <a:schemeClr val="dk1"/>
            </a:lnRef>
            <a:fillRef idx="2">
              <a:schemeClr val="dk1"/>
            </a:fillRef>
            <a:effectRef idx="1">
              <a:schemeClr val="dk1"/>
            </a:effectRef>
            <a:fontRef idx="minor">
              <a:schemeClr val="dk1"/>
            </a:fontRef>
          </p:style>
          <p:txBody>
            <a:bodyPr rtlCol="0" anchor="ctr"/>
            <a:lstStyle/>
            <a:p>
              <a:pPr algn="ctr"/>
              <a:r>
                <a:rPr lang="en-US" altLang="zh-CN" sz="1800" i="1" smtClean="0">
                  <a:solidFill>
                    <a:srgbClr val="0000FF"/>
                  </a:solidFill>
                  <a:latin typeface="Consolas" pitchFamily="49" charset="0"/>
                  <a:cs typeface="Consolas" pitchFamily="49" charset="0"/>
                </a:rPr>
                <a:t>C</a:t>
              </a:r>
              <a:endParaRPr lang="zh-CN" altLang="en-US" sz="1800" i="1">
                <a:solidFill>
                  <a:srgbClr val="0000FF"/>
                </a:solidFill>
                <a:latin typeface="Consolas" pitchFamily="49" charset="0"/>
                <a:cs typeface="Consolas" pitchFamily="49" charset="0"/>
              </a:endParaRPr>
            </a:p>
          </p:txBody>
        </p:sp>
        <p:sp>
          <p:nvSpPr>
            <p:cNvPr id="64" name="椭圆 63"/>
            <p:cNvSpPr/>
            <p:nvPr/>
          </p:nvSpPr>
          <p:spPr>
            <a:xfrm>
              <a:off x="6357950" y="3571876"/>
              <a:ext cx="357190" cy="428628"/>
            </a:xfrm>
            <a:prstGeom prst="ellipse">
              <a:avLst/>
            </a:prstGeom>
            <a:solidFill>
              <a:schemeClr val="accent3">
                <a:lumMod val="20000"/>
                <a:lumOff val="80000"/>
              </a:schemeClr>
            </a:solidFill>
          </p:spPr>
          <p:style>
            <a:lnRef idx="1">
              <a:schemeClr val="dk1"/>
            </a:lnRef>
            <a:fillRef idx="2">
              <a:schemeClr val="dk1"/>
            </a:fillRef>
            <a:effectRef idx="1">
              <a:schemeClr val="dk1"/>
            </a:effectRef>
            <a:fontRef idx="minor">
              <a:schemeClr val="dk1"/>
            </a:fontRef>
          </p:style>
          <p:txBody>
            <a:bodyPr rtlCol="0" anchor="ctr"/>
            <a:lstStyle/>
            <a:p>
              <a:pPr algn="ctr"/>
              <a:r>
                <a:rPr lang="en-US" altLang="zh-CN" sz="1800" i="1" smtClean="0">
                  <a:solidFill>
                    <a:srgbClr val="0000FF"/>
                  </a:solidFill>
                  <a:latin typeface="Consolas" pitchFamily="49" charset="0"/>
                  <a:cs typeface="Consolas" pitchFamily="49" charset="0"/>
                </a:rPr>
                <a:t>D</a:t>
              </a:r>
              <a:endParaRPr lang="zh-CN" altLang="en-US" sz="1800" i="1">
                <a:solidFill>
                  <a:srgbClr val="0000FF"/>
                </a:solidFill>
                <a:latin typeface="Consolas" pitchFamily="49" charset="0"/>
                <a:cs typeface="Consolas" pitchFamily="49" charset="0"/>
              </a:endParaRPr>
            </a:p>
          </p:txBody>
        </p:sp>
        <p:sp>
          <p:nvSpPr>
            <p:cNvPr id="65" name="椭圆 64"/>
            <p:cNvSpPr/>
            <p:nvPr/>
          </p:nvSpPr>
          <p:spPr>
            <a:xfrm>
              <a:off x="6858016" y="4214818"/>
              <a:ext cx="357190" cy="428628"/>
            </a:xfrm>
            <a:prstGeom prst="ellipse">
              <a:avLst/>
            </a:prstGeom>
            <a:solidFill>
              <a:schemeClr val="accent3">
                <a:lumMod val="20000"/>
                <a:lumOff val="80000"/>
              </a:schemeClr>
            </a:solidFill>
          </p:spPr>
          <p:style>
            <a:lnRef idx="1">
              <a:schemeClr val="dk1"/>
            </a:lnRef>
            <a:fillRef idx="2">
              <a:schemeClr val="dk1"/>
            </a:fillRef>
            <a:effectRef idx="1">
              <a:schemeClr val="dk1"/>
            </a:effectRef>
            <a:fontRef idx="minor">
              <a:schemeClr val="dk1"/>
            </a:fontRef>
          </p:style>
          <p:txBody>
            <a:bodyPr rtlCol="0" anchor="ctr"/>
            <a:lstStyle/>
            <a:p>
              <a:pPr algn="ctr"/>
              <a:r>
                <a:rPr lang="en-US" altLang="zh-CN" sz="1800" i="1" smtClean="0">
                  <a:solidFill>
                    <a:srgbClr val="0000FF"/>
                  </a:solidFill>
                  <a:latin typeface="Consolas" pitchFamily="49" charset="0"/>
                  <a:cs typeface="Consolas" pitchFamily="49" charset="0"/>
                </a:rPr>
                <a:t>E</a:t>
              </a:r>
              <a:endParaRPr lang="zh-CN" altLang="en-US" sz="1800" i="1">
                <a:solidFill>
                  <a:srgbClr val="0000FF"/>
                </a:solidFill>
                <a:latin typeface="Consolas" pitchFamily="49" charset="0"/>
                <a:cs typeface="Consolas" pitchFamily="49" charset="0"/>
              </a:endParaRPr>
            </a:p>
          </p:txBody>
        </p:sp>
        <p:sp>
          <p:nvSpPr>
            <p:cNvPr id="66" name="椭圆 65"/>
            <p:cNvSpPr/>
            <p:nvPr/>
          </p:nvSpPr>
          <p:spPr>
            <a:xfrm>
              <a:off x="7358082" y="4929198"/>
              <a:ext cx="357190" cy="428628"/>
            </a:xfrm>
            <a:prstGeom prst="ellipse">
              <a:avLst/>
            </a:prstGeom>
            <a:solidFill>
              <a:schemeClr val="accent3">
                <a:lumMod val="20000"/>
                <a:lumOff val="80000"/>
              </a:schemeClr>
            </a:solidFill>
          </p:spPr>
          <p:style>
            <a:lnRef idx="1">
              <a:schemeClr val="dk1"/>
            </a:lnRef>
            <a:fillRef idx="2">
              <a:schemeClr val="dk1"/>
            </a:fillRef>
            <a:effectRef idx="1">
              <a:schemeClr val="dk1"/>
            </a:effectRef>
            <a:fontRef idx="minor">
              <a:schemeClr val="dk1"/>
            </a:fontRef>
          </p:style>
          <p:txBody>
            <a:bodyPr rtlCol="0" anchor="ctr"/>
            <a:lstStyle/>
            <a:p>
              <a:pPr algn="ctr"/>
              <a:r>
                <a:rPr lang="en-US" altLang="zh-CN" sz="1800" i="1" smtClean="0">
                  <a:solidFill>
                    <a:srgbClr val="0000FF"/>
                  </a:solidFill>
                  <a:latin typeface="Consolas" pitchFamily="49" charset="0"/>
                  <a:cs typeface="Consolas" pitchFamily="49" charset="0"/>
                </a:rPr>
                <a:t>F</a:t>
              </a:r>
              <a:endParaRPr lang="zh-CN" altLang="en-US" sz="1800" i="1">
                <a:solidFill>
                  <a:srgbClr val="0000FF"/>
                </a:solidFill>
                <a:latin typeface="Consolas" pitchFamily="49" charset="0"/>
                <a:cs typeface="Consolas" pitchFamily="49" charset="0"/>
              </a:endParaRPr>
            </a:p>
          </p:txBody>
        </p:sp>
        <p:sp>
          <p:nvSpPr>
            <p:cNvPr id="67" name="椭圆 66"/>
            <p:cNvSpPr/>
            <p:nvPr/>
          </p:nvSpPr>
          <p:spPr>
            <a:xfrm>
              <a:off x="8455778" y="3429000"/>
              <a:ext cx="357190" cy="428628"/>
            </a:xfrm>
            <a:prstGeom prst="ellipse">
              <a:avLst/>
            </a:prstGeom>
            <a:solidFill>
              <a:srgbClr val="FFC000"/>
            </a:solidFill>
          </p:spPr>
          <p:style>
            <a:lnRef idx="1">
              <a:schemeClr val="dk1"/>
            </a:lnRef>
            <a:fillRef idx="2">
              <a:schemeClr val="dk1"/>
            </a:fillRef>
            <a:effectRef idx="1">
              <a:schemeClr val="dk1"/>
            </a:effectRef>
            <a:fontRef idx="minor">
              <a:schemeClr val="dk1"/>
            </a:fontRef>
          </p:style>
          <p:txBody>
            <a:bodyPr rtlCol="0" anchor="ctr"/>
            <a:lstStyle/>
            <a:p>
              <a:pPr algn="ctr"/>
              <a:r>
                <a:rPr lang="en-US" altLang="zh-CN" sz="1800" i="1" smtClean="0">
                  <a:solidFill>
                    <a:srgbClr val="0000FF"/>
                  </a:solidFill>
                  <a:latin typeface="Consolas" pitchFamily="49" charset="0"/>
                  <a:cs typeface="Consolas" pitchFamily="49" charset="0"/>
                </a:rPr>
                <a:t>G</a:t>
              </a:r>
              <a:endParaRPr lang="zh-CN" altLang="en-US" sz="1800" i="1">
                <a:solidFill>
                  <a:srgbClr val="0000FF"/>
                </a:solidFill>
                <a:latin typeface="Consolas" pitchFamily="49" charset="0"/>
                <a:cs typeface="Consolas" pitchFamily="49" charset="0"/>
              </a:endParaRPr>
            </a:p>
          </p:txBody>
        </p:sp>
        <p:sp>
          <p:nvSpPr>
            <p:cNvPr id="68" name="椭圆 67"/>
            <p:cNvSpPr/>
            <p:nvPr/>
          </p:nvSpPr>
          <p:spPr>
            <a:xfrm>
              <a:off x="8098588" y="4143380"/>
              <a:ext cx="357190" cy="428628"/>
            </a:xfrm>
            <a:prstGeom prst="ellipse">
              <a:avLst/>
            </a:prstGeom>
            <a:solidFill>
              <a:srgbClr val="FFC000"/>
            </a:solidFill>
          </p:spPr>
          <p:style>
            <a:lnRef idx="1">
              <a:schemeClr val="dk1"/>
            </a:lnRef>
            <a:fillRef idx="2">
              <a:schemeClr val="dk1"/>
            </a:fillRef>
            <a:effectRef idx="1">
              <a:schemeClr val="dk1"/>
            </a:effectRef>
            <a:fontRef idx="minor">
              <a:schemeClr val="dk1"/>
            </a:fontRef>
          </p:style>
          <p:txBody>
            <a:bodyPr rtlCol="0" anchor="ctr"/>
            <a:lstStyle/>
            <a:p>
              <a:pPr algn="ctr"/>
              <a:r>
                <a:rPr lang="en-US" altLang="zh-CN" sz="1800" i="1" smtClean="0">
                  <a:solidFill>
                    <a:srgbClr val="0000FF"/>
                  </a:solidFill>
                  <a:latin typeface="Consolas" pitchFamily="49" charset="0"/>
                  <a:cs typeface="Consolas" pitchFamily="49" charset="0"/>
                </a:rPr>
                <a:t>H</a:t>
              </a:r>
              <a:endParaRPr lang="zh-CN" altLang="en-US" sz="1800" i="1">
                <a:solidFill>
                  <a:srgbClr val="0000FF"/>
                </a:solidFill>
                <a:latin typeface="Consolas" pitchFamily="49" charset="0"/>
                <a:cs typeface="Consolas" pitchFamily="49" charset="0"/>
              </a:endParaRPr>
            </a:p>
          </p:txBody>
        </p:sp>
        <p:sp>
          <p:nvSpPr>
            <p:cNvPr id="69" name="椭圆 68"/>
            <p:cNvSpPr/>
            <p:nvPr/>
          </p:nvSpPr>
          <p:spPr>
            <a:xfrm>
              <a:off x="8501090" y="4929198"/>
              <a:ext cx="357190" cy="428628"/>
            </a:xfrm>
            <a:prstGeom prst="ellipse">
              <a:avLst/>
            </a:prstGeom>
            <a:solidFill>
              <a:srgbClr val="FFC000"/>
            </a:solidFill>
          </p:spPr>
          <p:style>
            <a:lnRef idx="1">
              <a:schemeClr val="dk1"/>
            </a:lnRef>
            <a:fillRef idx="2">
              <a:schemeClr val="dk1"/>
            </a:fillRef>
            <a:effectRef idx="1">
              <a:schemeClr val="dk1"/>
            </a:effectRef>
            <a:fontRef idx="minor">
              <a:schemeClr val="dk1"/>
            </a:fontRef>
          </p:style>
          <p:txBody>
            <a:bodyPr rtlCol="0" anchor="ctr"/>
            <a:lstStyle/>
            <a:p>
              <a:pPr algn="ctr"/>
              <a:r>
                <a:rPr lang="en-US" altLang="zh-CN" sz="1800" i="1" smtClean="0">
                  <a:solidFill>
                    <a:srgbClr val="0000FF"/>
                  </a:solidFill>
                  <a:latin typeface="Consolas" pitchFamily="49" charset="0"/>
                  <a:cs typeface="Consolas" pitchFamily="49" charset="0"/>
                </a:rPr>
                <a:t>I</a:t>
              </a:r>
              <a:endParaRPr lang="zh-CN" altLang="en-US" sz="1800" i="1">
                <a:solidFill>
                  <a:srgbClr val="0000FF"/>
                </a:solidFill>
                <a:latin typeface="Consolas" pitchFamily="49" charset="0"/>
                <a:cs typeface="Consolas" pitchFamily="49" charset="0"/>
              </a:endParaRPr>
            </a:p>
          </p:txBody>
        </p:sp>
        <p:sp>
          <p:nvSpPr>
            <p:cNvPr id="70" name="椭圆 69"/>
            <p:cNvSpPr/>
            <p:nvPr/>
          </p:nvSpPr>
          <p:spPr>
            <a:xfrm>
              <a:off x="7786710" y="4929198"/>
              <a:ext cx="357190" cy="428628"/>
            </a:xfrm>
            <a:prstGeom prst="ellipse">
              <a:avLst/>
            </a:prstGeom>
            <a:solidFill>
              <a:srgbClr val="FFC000"/>
            </a:solidFill>
          </p:spPr>
          <p:style>
            <a:lnRef idx="1">
              <a:schemeClr val="dk1"/>
            </a:lnRef>
            <a:fillRef idx="2">
              <a:schemeClr val="dk1"/>
            </a:fillRef>
            <a:effectRef idx="1">
              <a:schemeClr val="dk1"/>
            </a:effectRef>
            <a:fontRef idx="minor">
              <a:schemeClr val="dk1"/>
            </a:fontRef>
          </p:style>
          <p:txBody>
            <a:bodyPr rtlCol="0" anchor="ctr"/>
            <a:lstStyle/>
            <a:p>
              <a:pPr algn="ctr"/>
              <a:r>
                <a:rPr lang="en-US" altLang="zh-CN" sz="1800" i="1" smtClean="0">
                  <a:solidFill>
                    <a:srgbClr val="0000FF"/>
                  </a:solidFill>
                  <a:latin typeface="Consolas" pitchFamily="49" charset="0"/>
                  <a:cs typeface="Consolas" pitchFamily="49" charset="0"/>
                </a:rPr>
                <a:t>J</a:t>
              </a:r>
              <a:endParaRPr lang="zh-CN" altLang="en-US" sz="1800" i="1">
                <a:solidFill>
                  <a:srgbClr val="0000FF"/>
                </a:solidFill>
                <a:latin typeface="Consolas" pitchFamily="49" charset="0"/>
                <a:cs typeface="Consolas" pitchFamily="49" charset="0"/>
              </a:endParaRPr>
            </a:p>
          </p:txBody>
        </p:sp>
        <p:sp>
          <p:nvSpPr>
            <p:cNvPr id="71" name="椭圆 70"/>
            <p:cNvSpPr/>
            <p:nvPr/>
          </p:nvSpPr>
          <p:spPr>
            <a:xfrm>
              <a:off x="8241464" y="5715016"/>
              <a:ext cx="357190" cy="428628"/>
            </a:xfrm>
            <a:prstGeom prst="ellipse">
              <a:avLst/>
            </a:prstGeom>
            <a:solidFill>
              <a:srgbClr val="FFC000"/>
            </a:solidFill>
          </p:spPr>
          <p:style>
            <a:lnRef idx="1">
              <a:schemeClr val="dk1"/>
            </a:lnRef>
            <a:fillRef idx="2">
              <a:schemeClr val="dk1"/>
            </a:fillRef>
            <a:effectRef idx="1">
              <a:schemeClr val="dk1"/>
            </a:effectRef>
            <a:fontRef idx="minor">
              <a:schemeClr val="dk1"/>
            </a:fontRef>
          </p:style>
          <p:txBody>
            <a:bodyPr rtlCol="0" anchor="ctr"/>
            <a:lstStyle/>
            <a:p>
              <a:pPr algn="ctr"/>
              <a:r>
                <a:rPr lang="en-US" altLang="zh-CN" sz="1800" i="1" smtClean="0">
                  <a:solidFill>
                    <a:srgbClr val="0000FF"/>
                  </a:solidFill>
                  <a:latin typeface="Consolas" pitchFamily="49" charset="0"/>
                  <a:cs typeface="Consolas" pitchFamily="49" charset="0"/>
                </a:rPr>
                <a:t>K</a:t>
              </a:r>
              <a:endParaRPr lang="zh-CN" altLang="en-US" sz="1800" i="1">
                <a:solidFill>
                  <a:srgbClr val="0000FF"/>
                </a:solidFill>
                <a:latin typeface="Consolas" pitchFamily="49" charset="0"/>
                <a:cs typeface="Consolas" pitchFamily="49" charset="0"/>
              </a:endParaRPr>
            </a:p>
          </p:txBody>
        </p:sp>
        <p:cxnSp>
          <p:nvCxnSpPr>
            <p:cNvPr id="72" name="直接连接符 71"/>
            <p:cNvCxnSpPr>
              <a:stCxn id="61" idx="3"/>
              <a:endCxn id="62" idx="0"/>
            </p:cNvCxnSpPr>
            <p:nvPr/>
          </p:nvCxnSpPr>
          <p:spPr>
            <a:xfrm rot="5400000">
              <a:off x="6084827" y="2246311"/>
              <a:ext cx="491399" cy="445218"/>
            </a:xfrm>
            <a:prstGeom prst="line">
              <a:avLst/>
            </a:prstGeom>
            <a:ln>
              <a:solidFill>
                <a:srgbClr val="FF00FF"/>
              </a:solidFill>
              <a:tailEnd type="none"/>
            </a:ln>
          </p:spPr>
          <p:style>
            <a:lnRef idx="2">
              <a:schemeClr val="dk1"/>
            </a:lnRef>
            <a:fillRef idx="0">
              <a:schemeClr val="dk1"/>
            </a:fillRef>
            <a:effectRef idx="1">
              <a:schemeClr val="dk1"/>
            </a:effectRef>
            <a:fontRef idx="minor">
              <a:schemeClr val="tx1"/>
            </a:fontRef>
          </p:style>
        </p:cxnSp>
        <p:cxnSp>
          <p:nvCxnSpPr>
            <p:cNvPr id="73" name="直接连接符 72"/>
            <p:cNvCxnSpPr>
              <a:stCxn id="63" idx="3"/>
              <a:endCxn id="64" idx="0"/>
            </p:cNvCxnSpPr>
            <p:nvPr/>
          </p:nvCxnSpPr>
          <p:spPr>
            <a:xfrm rot="5400000">
              <a:off x="6656331" y="2960691"/>
              <a:ext cx="491399" cy="730970"/>
            </a:xfrm>
            <a:prstGeom prst="line">
              <a:avLst/>
            </a:prstGeom>
            <a:ln>
              <a:solidFill>
                <a:srgbClr val="FF00FF"/>
              </a:solidFill>
              <a:tailEnd type="none"/>
            </a:ln>
          </p:spPr>
          <p:style>
            <a:lnRef idx="2">
              <a:schemeClr val="dk1"/>
            </a:lnRef>
            <a:fillRef idx="0">
              <a:schemeClr val="dk1"/>
            </a:fillRef>
            <a:effectRef idx="1">
              <a:schemeClr val="dk1"/>
            </a:effectRef>
            <a:fontRef idx="minor">
              <a:schemeClr val="tx1"/>
            </a:fontRef>
          </p:style>
        </p:cxnSp>
        <p:cxnSp>
          <p:nvCxnSpPr>
            <p:cNvPr id="74" name="直接连接符 73"/>
            <p:cNvCxnSpPr>
              <a:stCxn id="67" idx="3"/>
              <a:endCxn id="68" idx="0"/>
            </p:cNvCxnSpPr>
            <p:nvPr/>
          </p:nvCxnSpPr>
          <p:spPr>
            <a:xfrm rot="5400000">
              <a:off x="8218374" y="3853666"/>
              <a:ext cx="348523" cy="230904"/>
            </a:xfrm>
            <a:prstGeom prst="line">
              <a:avLst/>
            </a:prstGeom>
            <a:ln>
              <a:solidFill>
                <a:srgbClr val="FF00FF"/>
              </a:solidFill>
              <a:tailEnd type="none"/>
            </a:ln>
          </p:spPr>
          <p:style>
            <a:lnRef idx="2">
              <a:schemeClr val="dk1"/>
            </a:lnRef>
            <a:fillRef idx="0">
              <a:schemeClr val="dk1"/>
            </a:fillRef>
            <a:effectRef idx="1">
              <a:schemeClr val="dk1"/>
            </a:effectRef>
            <a:fontRef idx="minor">
              <a:schemeClr val="tx1"/>
            </a:fontRef>
          </p:style>
        </p:cxnSp>
        <p:cxnSp>
          <p:nvCxnSpPr>
            <p:cNvPr id="75" name="直接连接符 74"/>
            <p:cNvCxnSpPr>
              <a:stCxn id="68" idx="3"/>
              <a:endCxn id="70" idx="0"/>
            </p:cNvCxnSpPr>
            <p:nvPr/>
          </p:nvCxnSpPr>
          <p:spPr>
            <a:xfrm rot="5400000">
              <a:off x="7848121" y="4626421"/>
              <a:ext cx="419961" cy="185592"/>
            </a:xfrm>
            <a:prstGeom prst="line">
              <a:avLst/>
            </a:prstGeom>
            <a:ln>
              <a:solidFill>
                <a:srgbClr val="FF00FF"/>
              </a:solidFill>
              <a:tailEnd type="none"/>
            </a:ln>
          </p:spPr>
          <p:style>
            <a:lnRef idx="2">
              <a:schemeClr val="dk1"/>
            </a:lnRef>
            <a:fillRef idx="0">
              <a:schemeClr val="dk1"/>
            </a:fillRef>
            <a:effectRef idx="1">
              <a:schemeClr val="dk1"/>
            </a:effectRef>
            <a:fontRef idx="minor">
              <a:schemeClr val="tx1"/>
            </a:fontRef>
          </p:style>
        </p:cxnSp>
        <p:cxnSp>
          <p:nvCxnSpPr>
            <p:cNvPr id="76" name="直接连接符 75"/>
            <p:cNvCxnSpPr>
              <a:stCxn id="69" idx="4"/>
              <a:endCxn id="71" idx="7"/>
            </p:cNvCxnSpPr>
            <p:nvPr/>
          </p:nvCxnSpPr>
          <p:spPr>
            <a:xfrm rot="5400000">
              <a:off x="8403035" y="5501136"/>
              <a:ext cx="419961" cy="133340"/>
            </a:xfrm>
            <a:prstGeom prst="line">
              <a:avLst/>
            </a:prstGeom>
            <a:ln>
              <a:solidFill>
                <a:srgbClr val="FF00FF"/>
              </a:solidFill>
              <a:tailEnd type="none"/>
            </a:ln>
          </p:spPr>
          <p:style>
            <a:lnRef idx="2">
              <a:schemeClr val="dk1"/>
            </a:lnRef>
            <a:fillRef idx="0">
              <a:schemeClr val="dk1"/>
            </a:fillRef>
            <a:effectRef idx="1">
              <a:schemeClr val="dk1"/>
            </a:effectRef>
            <a:fontRef idx="minor">
              <a:schemeClr val="tx1"/>
            </a:fontRef>
          </p:style>
        </p:cxnSp>
        <p:cxnSp>
          <p:nvCxnSpPr>
            <p:cNvPr id="77" name="直接连接符 76"/>
            <p:cNvCxnSpPr>
              <a:stCxn id="64" idx="5"/>
              <a:endCxn id="65" idx="1"/>
            </p:cNvCxnSpPr>
            <p:nvPr/>
          </p:nvCxnSpPr>
          <p:spPr>
            <a:xfrm rot="16200000" flipH="1">
              <a:off x="6616650" y="3983914"/>
              <a:ext cx="339856" cy="247494"/>
            </a:xfrm>
            <a:prstGeom prst="line">
              <a:avLst/>
            </a:prstGeom>
            <a:ln>
              <a:tailEnd type="none"/>
            </a:ln>
          </p:spPr>
          <p:style>
            <a:lnRef idx="2">
              <a:schemeClr val="dk1"/>
            </a:lnRef>
            <a:fillRef idx="0">
              <a:schemeClr val="dk1"/>
            </a:fillRef>
            <a:effectRef idx="1">
              <a:schemeClr val="dk1"/>
            </a:effectRef>
            <a:fontRef idx="minor">
              <a:schemeClr val="tx1"/>
            </a:fontRef>
          </p:style>
        </p:cxnSp>
        <p:cxnSp>
          <p:nvCxnSpPr>
            <p:cNvPr id="78" name="直接连接符 77"/>
            <p:cNvCxnSpPr>
              <a:stCxn id="65" idx="5"/>
              <a:endCxn id="66" idx="1"/>
            </p:cNvCxnSpPr>
            <p:nvPr/>
          </p:nvCxnSpPr>
          <p:spPr>
            <a:xfrm rot="16200000" flipH="1">
              <a:off x="7080997" y="4662575"/>
              <a:ext cx="411294" cy="247494"/>
            </a:xfrm>
            <a:prstGeom prst="line">
              <a:avLst/>
            </a:prstGeom>
            <a:ln>
              <a:tailEnd type="none"/>
            </a:ln>
          </p:spPr>
          <p:style>
            <a:lnRef idx="2">
              <a:schemeClr val="dk1"/>
            </a:lnRef>
            <a:fillRef idx="0">
              <a:schemeClr val="dk1"/>
            </a:fillRef>
            <a:effectRef idx="1">
              <a:schemeClr val="dk1"/>
            </a:effectRef>
            <a:fontRef idx="minor">
              <a:schemeClr val="tx1"/>
            </a:fontRef>
          </p:style>
        </p:cxnSp>
        <p:cxnSp>
          <p:nvCxnSpPr>
            <p:cNvPr id="79" name="直接连接符 78"/>
            <p:cNvCxnSpPr>
              <a:stCxn id="68" idx="5"/>
              <a:endCxn id="69" idx="0"/>
            </p:cNvCxnSpPr>
            <p:nvPr/>
          </p:nvCxnSpPr>
          <p:spPr>
            <a:xfrm rot="16200000" flipH="1">
              <a:off x="8331597" y="4581109"/>
              <a:ext cx="419961" cy="276216"/>
            </a:xfrm>
            <a:prstGeom prst="line">
              <a:avLst/>
            </a:prstGeom>
            <a:ln>
              <a:tailEnd type="none"/>
            </a:ln>
          </p:spPr>
          <p:style>
            <a:lnRef idx="2">
              <a:schemeClr val="dk1"/>
            </a:lnRef>
            <a:fillRef idx="0">
              <a:schemeClr val="dk1"/>
            </a:fillRef>
            <a:effectRef idx="1">
              <a:schemeClr val="dk1"/>
            </a:effectRef>
            <a:fontRef idx="minor">
              <a:schemeClr val="tx1"/>
            </a:fontRef>
          </p:style>
        </p:cxnSp>
        <p:cxnSp>
          <p:nvCxnSpPr>
            <p:cNvPr id="81" name="直接连接符 80"/>
            <p:cNvCxnSpPr>
              <a:stCxn id="61" idx="5"/>
              <a:endCxn id="63" idx="0"/>
            </p:cNvCxnSpPr>
            <p:nvPr/>
          </p:nvCxnSpPr>
          <p:spPr>
            <a:xfrm rot="16200000" flipH="1">
              <a:off x="6854055" y="2174873"/>
              <a:ext cx="491399" cy="588094"/>
            </a:xfrm>
            <a:prstGeom prst="line">
              <a:avLst/>
            </a:prstGeom>
            <a:ln>
              <a:tailEnd type="none"/>
            </a:ln>
          </p:spPr>
          <p:style>
            <a:lnRef idx="2">
              <a:schemeClr val="dk1"/>
            </a:lnRef>
            <a:fillRef idx="0">
              <a:schemeClr val="dk1"/>
            </a:fillRef>
            <a:effectRef idx="1">
              <a:schemeClr val="dk1"/>
            </a:effectRef>
            <a:fontRef idx="minor">
              <a:schemeClr val="tx1"/>
            </a:fontRef>
          </p:style>
        </p:cxnSp>
        <p:cxnSp>
          <p:nvCxnSpPr>
            <p:cNvPr id="83" name="直接连接符 82"/>
            <p:cNvCxnSpPr>
              <a:stCxn id="63" idx="5"/>
              <a:endCxn id="67" idx="1"/>
            </p:cNvCxnSpPr>
            <p:nvPr/>
          </p:nvCxnSpPr>
          <p:spPr>
            <a:xfrm rot="16200000" flipH="1">
              <a:off x="7808440" y="2792124"/>
              <a:ext cx="411294" cy="988000"/>
            </a:xfrm>
            <a:prstGeom prst="line">
              <a:avLst/>
            </a:prstGeom>
            <a:ln>
              <a:tailEnd type="none"/>
            </a:ln>
          </p:spPr>
          <p:style>
            <a:lnRef idx="2">
              <a:schemeClr val="dk1"/>
            </a:lnRef>
            <a:fillRef idx="0">
              <a:schemeClr val="dk1"/>
            </a:fillRef>
            <a:effectRef idx="1">
              <a:schemeClr val="dk1"/>
            </a:effectRef>
            <a:fontRef idx="minor">
              <a:schemeClr val="tx1"/>
            </a:fontRef>
          </p:style>
        </p:cxnSp>
        <p:sp>
          <p:nvSpPr>
            <p:cNvPr id="93" name="右箭头 92"/>
            <p:cNvSpPr/>
            <p:nvPr/>
          </p:nvSpPr>
          <p:spPr>
            <a:xfrm rot="19515172">
              <a:off x="5286380" y="4143380"/>
              <a:ext cx="857256" cy="357190"/>
            </a:xfrm>
            <a:prstGeom prst="rightArrow">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grpSp>
      <p:sp>
        <p:nvSpPr>
          <p:cNvPr id="95" name="TextBox 94"/>
          <p:cNvSpPr txBox="1"/>
          <p:nvPr/>
        </p:nvSpPr>
        <p:spPr>
          <a:xfrm>
            <a:off x="285737" y="1500174"/>
            <a:ext cx="553998" cy="4214842"/>
          </a:xfrm>
          <a:prstGeom prst="rect">
            <a:avLst/>
          </a:prstGeom>
          <a:noFill/>
        </p:spPr>
        <p:txBody>
          <a:bodyPr vert="eaVert" wrap="square" rtlCol="0">
            <a:spAutoFit/>
          </a:bodyPr>
          <a:lstStyle/>
          <a:p>
            <a:pPr algn="ctr">
              <a:spcBef>
                <a:spcPct val="50000"/>
              </a:spcBef>
            </a:pPr>
            <a:r>
              <a:rPr lang="en-US" altLang="zh-CN"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6.7 </a:t>
            </a:r>
            <a:r>
              <a:rPr lang="zh-CN" altLang="en-US"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二叉树</a:t>
            </a:r>
            <a:r>
              <a:rPr lang="zh-CN" altLang="en-US"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与树之间的转换</a:t>
            </a:r>
            <a:endParaRPr lang="zh-CN" altLang="en-US" dirty="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Text Box 2"/>
          <p:cNvSpPr txBox="1">
            <a:spLocks noChangeArrowheads="1"/>
          </p:cNvSpPr>
          <p:nvPr/>
        </p:nvSpPr>
        <p:spPr bwMode="auto">
          <a:xfrm>
            <a:off x="1285852" y="285728"/>
            <a:ext cx="5462596" cy="52322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square">
            <a:spAutoFit/>
          </a:bodyPr>
          <a:lstStyle/>
          <a:p>
            <a:pPr algn="ctr">
              <a:spcBef>
                <a:spcPct val="50000"/>
              </a:spcBef>
            </a:pPr>
            <a:r>
              <a:rPr lang="en-US" altLang="zh-CN" sz="2800">
                <a:solidFill>
                  <a:srgbClr val="FF0000"/>
                </a:solidFill>
                <a:latin typeface="Consolas" pitchFamily="49" charset="0"/>
                <a:ea typeface="微软雅黑" pitchFamily="34" charset="-122"/>
                <a:cs typeface="Consolas" pitchFamily="49" charset="0"/>
              </a:rPr>
              <a:t>6.7.2 </a:t>
            </a:r>
            <a:r>
              <a:rPr lang="zh-CN" altLang="en-US" sz="2800" smtClean="0">
                <a:solidFill>
                  <a:srgbClr val="FF0000"/>
                </a:solidFill>
                <a:latin typeface="Consolas" pitchFamily="49" charset="0"/>
                <a:ea typeface="微软雅黑" pitchFamily="34" charset="-122"/>
                <a:cs typeface="Consolas" pitchFamily="49" charset="0"/>
              </a:rPr>
              <a:t>二叉树</a:t>
            </a:r>
            <a:r>
              <a:rPr lang="zh-CN" altLang="en-US" sz="2800" dirty="0">
                <a:solidFill>
                  <a:srgbClr val="FF0000"/>
                </a:solidFill>
                <a:latin typeface="Consolas" pitchFamily="49" charset="0"/>
                <a:ea typeface="微软雅黑" pitchFamily="34" charset="-122"/>
                <a:cs typeface="Consolas" pitchFamily="49" charset="0"/>
              </a:rPr>
              <a:t>还原为树</a:t>
            </a:r>
            <a:r>
              <a:rPr lang="en-US" altLang="zh-CN" sz="2800" dirty="0">
                <a:solidFill>
                  <a:srgbClr val="FF0000"/>
                </a:solidFill>
                <a:latin typeface="Consolas" pitchFamily="49" charset="0"/>
                <a:ea typeface="微软雅黑" pitchFamily="34" charset="-122"/>
                <a:cs typeface="Consolas" pitchFamily="49" charset="0"/>
              </a:rPr>
              <a:t>/</a:t>
            </a:r>
            <a:r>
              <a:rPr lang="zh-CN" altLang="en-US" sz="2800" dirty="0">
                <a:solidFill>
                  <a:srgbClr val="FF0000"/>
                </a:solidFill>
                <a:latin typeface="Consolas" pitchFamily="49" charset="0"/>
                <a:ea typeface="微软雅黑" pitchFamily="34" charset="-122"/>
                <a:cs typeface="Consolas" pitchFamily="49" charset="0"/>
              </a:rPr>
              <a:t>森林</a:t>
            </a:r>
          </a:p>
        </p:txBody>
      </p:sp>
      <p:sp>
        <p:nvSpPr>
          <p:cNvPr id="117763" name="Text Box 3"/>
          <p:cNvSpPr txBox="1">
            <a:spLocks noChangeArrowheads="1"/>
          </p:cNvSpPr>
          <p:nvPr/>
        </p:nvSpPr>
        <p:spPr bwMode="auto">
          <a:xfrm>
            <a:off x="1000100" y="1000108"/>
            <a:ext cx="7993062" cy="957250"/>
          </a:xfrm>
          <a:prstGeom prst="rect">
            <a:avLst/>
          </a:prstGeom>
          <a:noFill/>
          <a:ln w="9525">
            <a:noFill/>
            <a:miter lim="800000"/>
            <a:headEnd/>
            <a:tailEnd/>
          </a:ln>
        </p:spPr>
        <p:txBody>
          <a:bodyPr>
            <a:spAutoFit/>
          </a:bodyPr>
          <a:lstStyle/>
          <a:p>
            <a:pPr>
              <a:lnSpc>
                <a:spcPct val="150000"/>
              </a:lnSpc>
              <a:spcBef>
                <a:spcPct val="50000"/>
              </a:spcBef>
            </a:pPr>
            <a:r>
              <a:rPr lang="zh-CN" altLang="en-US" sz="2000" dirty="0">
                <a:solidFill>
                  <a:srgbClr val="0000FF"/>
                </a:solidFill>
                <a:ea typeface="楷体" pitchFamily="49" charset="-122"/>
                <a:cs typeface="Times New Roman" pitchFamily="18" charset="0"/>
              </a:rPr>
              <a:t>　　当一棵二叉树是由一棵树转换而来的，则该二叉树还原为树的过程如下：</a:t>
            </a:r>
          </a:p>
        </p:txBody>
      </p:sp>
      <p:sp>
        <p:nvSpPr>
          <p:cNvPr id="117764" name="Text Box 4"/>
          <p:cNvSpPr txBox="1">
            <a:spLocks noChangeArrowheads="1"/>
          </p:cNvSpPr>
          <p:nvPr/>
        </p:nvSpPr>
        <p:spPr bwMode="auto">
          <a:xfrm>
            <a:off x="1500166" y="2071678"/>
            <a:ext cx="7429552" cy="2246769"/>
          </a:xfrm>
          <a:prstGeom prst="rect">
            <a:avLst/>
          </a:prstGeom>
          <a:noFill/>
          <a:ln w="9525">
            <a:noFill/>
            <a:miter lim="800000"/>
            <a:headEnd/>
            <a:tailEnd/>
          </a:ln>
        </p:spPr>
        <p:txBody>
          <a:bodyPr wrap="square">
            <a:spAutoFit/>
          </a:bodyPr>
          <a:lstStyle/>
          <a:p>
            <a:pPr marL="342900" indent="-342900">
              <a:lnSpc>
                <a:spcPct val="150000"/>
              </a:lnSpc>
              <a:spcBef>
                <a:spcPts val="1200"/>
              </a:spcBef>
              <a:buFontTx/>
              <a:buBlip>
                <a:blip r:embed="rId2"/>
              </a:buBlip>
            </a:pPr>
            <a:r>
              <a:rPr lang="zh-CN" altLang="en-US" sz="2000" dirty="0" smtClean="0">
                <a:solidFill>
                  <a:srgbClr val="006600"/>
                </a:solidFill>
                <a:latin typeface="Consolas" pitchFamily="49" charset="0"/>
                <a:ea typeface="仿宋" pitchFamily="49" charset="-122"/>
                <a:cs typeface="Consolas" pitchFamily="49" charset="0"/>
              </a:rPr>
              <a:t>若</a:t>
            </a:r>
            <a:r>
              <a:rPr lang="zh-CN" altLang="en-US" sz="2000" dirty="0">
                <a:solidFill>
                  <a:srgbClr val="006600"/>
                </a:solidFill>
                <a:latin typeface="Consolas" pitchFamily="49" charset="0"/>
                <a:ea typeface="仿宋" pitchFamily="49" charset="-122"/>
                <a:cs typeface="Consolas" pitchFamily="49" charset="0"/>
              </a:rPr>
              <a:t>某结点是其双亲的左孩子，则把该结点的右孩子、右孩子的右孩子、</a:t>
            </a:r>
            <a:r>
              <a:rPr lang="en-US" altLang="zh-CN" sz="2000" dirty="0">
                <a:solidFill>
                  <a:srgbClr val="006600"/>
                </a:solidFill>
                <a:latin typeface="Consolas" pitchFamily="49" charset="0"/>
                <a:ea typeface="仿宋" pitchFamily="49" charset="-122"/>
                <a:cs typeface="Consolas" pitchFamily="49" charset="0"/>
              </a:rPr>
              <a:t>…</a:t>
            </a:r>
            <a:r>
              <a:rPr lang="zh-CN" altLang="en-US" sz="2000" dirty="0">
                <a:solidFill>
                  <a:srgbClr val="006600"/>
                </a:solidFill>
                <a:latin typeface="Consolas" pitchFamily="49" charset="0"/>
                <a:ea typeface="仿宋" pitchFamily="49" charset="-122"/>
                <a:cs typeface="Consolas" pitchFamily="49" charset="0"/>
              </a:rPr>
              <a:t>、都与该结点的双亲结点用连线连起来。</a:t>
            </a:r>
          </a:p>
          <a:p>
            <a:pPr marL="342900" indent="-342900">
              <a:lnSpc>
                <a:spcPct val="150000"/>
              </a:lnSpc>
              <a:spcBef>
                <a:spcPts val="1200"/>
              </a:spcBef>
              <a:buFontTx/>
              <a:buBlip>
                <a:blip r:embed="rId2"/>
              </a:buBlip>
            </a:pPr>
            <a:r>
              <a:rPr lang="zh-CN" altLang="en-US" sz="2000" dirty="0" smtClean="0">
                <a:solidFill>
                  <a:srgbClr val="006600"/>
                </a:solidFill>
                <a:latin typeface="Consolas" pitchFamily="49" charset="0"/>
                <a:ea typeface="仿宋" pitchFamily="49" charset="-122"/>
                <a:cs typeface="Consolas" pitchFamily="49" charset="0"/>
              </a:rPr>
              <a:t>删除</a:t>
            </a:r>
            <a:r>
              <a:rPr lang="zh-CN" altLang="en-US" sz="2000" dirty="0">
                <a:solidFill>
                  <a:srgbClr val="006600"/>
                </a:solidFill>
                <a:latin typeface="Consolas" pitchFamily="49" charset="0"/>
                <a:ea typeface="仿宋" pitchFamily="49" charset="-122"/>
                <a:cs typeface="Consolas" pitchFamily="49" charset="0"/>
              </a:rPr>
              <a:t>原二叉树中所有双亲结点与右孩子结点之间的连线。</a:t>
            </a:r>
          </a:p>
          <a:p>
            <a:pPr marL="342900" indent="-342900">
              <a:lnSpc>
                <a:spcPct val="150000"/>
              </a:lnSpc>
              <a:spcBef>
                <a:spcPts val="1200"/>
              </a:spcBef>
              <a:buFontTx/>
              <a:buBlip>
                <a:blip r:embed="rId2"/>
              </a:buBlip>
            </a:pPr>
            <a:r>
              <a:rPr lang="zh-CN" altLang="en-US" sz="2000" dirty="0" smtClean="0">
                <a:solidFill>
                  <a:srgbClr val="006600"/>
                </a:solidFill>
                <a:latin typeface="Consolas" pitchFamily="49" charset="0"/>
                <a:ea typeface="仿宋" pitchFamily="49" charset="-122"/>
                <a:cs typeface="Consolas" pitchFamily="49" charset="0"/>
              </a:rPr>
              <a:t>整理</a:t>
            </a:r>
            <a:r>
              <a:rPr lang="zh-CN" altLang="en-US" sz="2000" dirty="0">
                <a:solidFill>
                  <a:srgbClr val="006600"/>
                </a:solidFill>
                <a:latin typeface="Consolas" pitchFamily="49" charset="0"/>
                <a:ea typeface="仿宋" pitchFamily="49" charset="-122"/>
                <a:cs typeface="Consolas" pitchFamily="49" charset="0"/>
              </a:rPr>
              <a:t>由①、②两步所得到的树，使之结构层次分明。</a:t>
            </a:r>
          </a:p>
        </p:txBody>
      </p:sp>
      <p:sp>
        <p:nvSpPr>
          <p:cNvPr id="6" name="TextBox 5"/>
          <p:cNvSpPr txBox="1"/>
          <p:nvPr/>
        </p:nvSpPr>
        <p:spPr>
          <a:xfrm>
            <a:off x="285737" y="1500174"/>
            <a:ext cx="553998" cy="4214842"/>
          </a:xfrm>
          <a:prstGeom prst="rect">
            <a:avLst/>
          </a:prstGeom>
          <a:noFill/>
        </p:spPr>
        <p:txBody>
          <a:bodyPr vert="eaVert" wrap="square" rtlCol="0">
            <a:spAutoFit/>
          </a:bodyPr>
          <a:lstStyle/>
          <a:p>
            <a:pPr algn="ctr">
              <a:spcBef>
                <a:spcPct val="50000"/>
              </a:spcBef>
            </a:pPr>
            <a:r>
              <a:rPr lang="en-US" altLang="zh-CN"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6.7 </a:t>
            </a:r>
            <a:r>
              <a:rPr lang="zh-CN" altLang="en-US"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二叉树</a:t>
            </a:r>
            <a:r>
              <a:rPr lang="zh-CN" altLang="en-US"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与树之间的转换</a:t>
            </a:r>
            <a:endParaRPr lang="zh-CN" altLang="en-US" dirty="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Text Box 2"/>
          <p:cNvSpPr txBox="1">
            <a:spLocks noChangeArrowheads="1"/>
          </p:cNvSpPr>
          <p:nvPr/>
        </p:nvSpPr>
        <p:spPr bwMode="auto">
          <a:xfrm>
            <a:off x="1323982" y="142852"/>
            <a:ext cx="7605736" cy="430887"/>
          </a:xfrm>
          <a:prstGeom prst="rect">
            <a:avLst/>
          </a:prstGeom>
          <a:noFill/>
          <a:ln w="9525">
            <a:noFill/>
            <a:miter lim="800000"/>
            <a:headEnd/>
            <a:tailEnd/>
          </a:ln>
        </p:spPr>
        <p:txBody>
          <a:bodyPr wrap="square">
            <a:spAutoFit/>
          </a:bodyPr>
          <a:lstStyle/>
          <a:p>
            <a:r>
              <a:rPr lang="en-US" altLang="zh-CN" sz="2200" smtClean="0">
                <a:solidFill>
                  <a:srgbClr val="FF0000"/>
                </a:solidFill>
                <a:latin typeface="Consolas" pitchFamily="49" charset="0"/>
                <a:ea typeface="楷体" pitchFamily="49" charset="-122"/>
                <a:cs typeface="Consolas" pitchFamily="49" charset="0"/>
              </a:rPr>
              <a:t>【</a:t>
            </a:r>
            <a:r>
              <a:rPr lang="zh-CN" altLang="en-US" sz="2200" dirty="0">
                <a:solidFill>
                  <a:srgbClr val="FF0000"/>
                </a:solidFill>
                <a:latin typeface="Consolas" pitchFamily="49" charset="0"/>
                <a:ea typeface="楷体" pitchFamily="49" charset="-122"/>
                <a:cs typeface="Consolas" pitchFamily="49" charset="0"/>
              </a:rPr>
              <a:t>例</a:t>
            </a:r>
            <a:r>
              <a:rPr lang="en-US" altLang="zh-CN" sz="2200" dirty="0">
                <a:solidFill>
                  <a:srgbClr val="FF0000"/>
                </a:solidFill>
                <a:latin typeface="Consolas" pitchFamily="49" charset="0"/>
                <a:ea typeface="楷体" pitchFamily="49" charset="-122"/>
                <a:cs typeface="Consolas" pitchFamily="49" charset="0"/>
              </a:rPr>
              <a:t>6.21</a:t>
            </a:r>
            <a:r>
              <a:rPr lang="en-US" altLang="zh-CN" sz="2200">
                <a:solidFill>
                  <a:srgbClr val="FF0000"/>
                </a:solidFill>
                <a:latin typeface="Consolas" pitchFamily="49" charset="0"/>
                <a:ea typeface="楷体" pitchFamily="49" charset="-122"/>
                <a:cs typeface="Consolas" pitchFamily="49" charset="0"/>
              </a:rPr>
              <a:t>】 </a:t>
            </a:r>
            <a:r>
              <a:rPr lang="zh-CN" altLang="en-US" sz="2000" smtClean="0">
                <a:solidFill>
                  <a:srgbClr val="0000FF"/>
                </a:solidFill>
                <a:latin typeface="Consolas" pitchFamily="49" charset="0"/>
                <a:ea typeface="楷体" pitchFamily="49" charset="-122"/>
                <a:cs typeface="Consolas" pitchFamily="49" charset="0"/>
              </a:rPr>
              <a:t>将下图的</a:t>
            </a:r>
            <a:r>
              <a:rPr lang="zh-CN" altLang="en-US" sz="2000" dirty="0">
                <a:solidFill>
                  <a:srgbClr val="0000FF"/>
                </a:solidFill>
                <a:latin typeface="Consolas" pitchFamily="49" charset="0"/>
                <a:ea typeface="楷体" pitchFamily="49" charset="-122"/>
                <a:cs typeface="Consolas" pitchFamily="49" charset="0"/>
              </a:rPr>
              <a:t>一棵二叉树还原为</a:t>
            </a:r>
            <a:r>
              <a:rPr lang="zh-CN" altLang="en-US" sz="2000">
                <a:solidFill>
                  <a:srgbClr val="0000FF"/>
                </a:solidFill>
                <a:latin typeface="Consolas" pitchFamily="49" charset="0"/>
                <a:ea typeface="楷体" pitchFamily="49" charset="-122"/>
                <a:cs typeface="Consolas" pitchFamily="49" charset="0"/>
              </a:rPr>
              <a:t>森林</a:t>
            </a:r>
            <a:r>
              <a:rPr lang="zh-CN" altLang="en-US" sz="2000" smtClean="0">
                <a:solidFill>
                  <a:srgbClr val="0000FF"/>
                </a:solidFill>
                <a:latin typeface="Consolas" pitchFamily="49" charset="0"/>
                <a:ea typeface="楷体" pitchFamily="49" charset="-122"/>
                <a:cs typeface="Consolas" pitchFamily="49" charset="0"/>
              </a:rPr>
              <a:t>。</a:t>
            </a:r>
            <a:endParaRPr lang="zh-CN" altLang="en-US" sz="2000" dirty="0">
              <a:solidFill>
                <a:srgbClr val="0000FF"/>
              </a:solidFill>
              <a:latin typeface="Consolas" pitchFamily="49" charset="0"/>
              <a:ea typeface="楷体" pitchFamily="49" charset="-122"/>
              <a:cs typeface="Consolas" pitchFamily="49" charset="0"/>
            </a:endParaRPr>
          </a:p>
        </p:txBody>
      </p:sp>
      <p:grpSp>
        <p:nvGrpSpPr>
          <p:cNvPr id="95" name="组合 94"/>
          <p:cNvGrpSpPr/>
          <p:nvPr/>
        </p:nvGrpSpPr>
        <p:grpSpPr>
          <a:xfrm>
            <a:off x="1285852" y="1000108"/>
            <a:ext cx="1714512" cy="3655480"/>
            <a:chOff x="1285852" y="1000108"/>
            <a:chExt cx="1714512" cy="3655480"/>
          </a:xfrm>
        </p:grpSpPr>
        <p:sp>
          <p:nvSpPr>
            <p:cNvPr id="5" name="椭圆 4"/>
            <p:cNvSpPr/>
            <p:nvPr/>
          </p:nvSpPr>
          <p:spPr>
            <a:xfrm>
              <a:off x="2143108" y="1000108"/>
              <a:ext cx="357190" cy="428628"/>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ltLang="zh-CN" sz="1800" i="1" smtClean="0">
                  <a:solidFill>
                    <a:srgbClr val="0000FF"/>
                  </a:solidFill>
                  <a:latin typeface="Consolas" pitchFamily="49" charset="0"/>
                  <a:cs typeface="Consolas" pitchFamily="49" charset="0"/>
                </a:rPr>
                <a:t>A</a:t>
              </a:r>
              <a:endParaRPr lang="zh-CN" altLang="en-US" sz="1800" i="1">
                <a:solidFill>
                  <a:srgbClr val="0000FF"/>
                </a:solidFill>
                <a:latin typeface="Consolas" pitchFamily="49" charset="0"/>
                <a:cs typeface="Consolas" pitchFamily="49" charset="0"/>
              </a:endParaRPr>
            </a:p>
          </p:txBody>
        </p:sp>
        <p:sp>
          <p:nvSpPr>
            <p:cNvPr id="6" name="椭圆 5"/>
            <p:cNvSpPr/>
            <p:nvPr/>
          </p:nvSpPr>
          <p:spPr>
            <a:xfrm>
              <a:off x="1714480" y="1634383"/>
              <a:ext cx="357190" cy="428628"/>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ltLang="zh-CN" sz="1800" i="1" smtClean="0">
                  <a:solidFill>
                    <a:srgbClr val="0000FF"/>
                  </a:solidFill>
                  <a:latin typeface="Consolas" pitchFamily="49" charset="0"/>
                  <a:cs typeface="Consolas" pitchFamily="49" charset="0"/>
                </a:rPr>
                <a:t>B</a:t>
              </a:r>
              <a:endParaRPr lang="zh-CN" altLang="en-US" sz="1800" i="1">
                <a:solidFill>
                  <a:srgbClr val="0000FF"/>
                </a:solidFill>
                <a:latin typeface="Consolas" pitchFamily="49" charset="0"/>
                <a:cs typeface="Consolas" pitchFamily="49" charset="0"/>
              </a:endParaRPr>
            </a:p>
          </p:txBody>
        </p:sp>
        <p:sp>
          <p:nvSpPr>
            <p:cNvPr id="7" name="椭圆 6"/>
            <p:cNvSpPr/>
            <p:nvPr/>
          </p:nvSpPr>
          <p:spPr>
            <a:xfrm>
              <a:off x="1285852" y="2205887"/>
              <a:ext cx="357190" cy="428628"/>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ltLang="zh-CN" sz="1800" i="1" smtClean="0">
                  <a:solidFill>
                    <a:srgbClr val="0000FF"/>
                  </a:solidFill>
                  <a:latin typeface="Consolas" pitchFamily="49" charset="0"/>
                  <a:cs typeface="Consolas" pitchFamily="49" charset="0"/>
                </a:rPr>
                <a:t>E</a:t>
              </a:r>
              <a:endParaRPr lang="zh-CN" altLang="en-US" sz="1800" i="1">
                <a:solidFill>
                  <a:srgbClr val="0000FF"/>
                </a:solidFill>
                <a:latin typeface="Consolas" pitchFamily="49" charset="0"/>
                <a:cs typeface="Consolas" pitchFamily="49" charset="0"/>
              </a:endParaRPr>
            </a:p>
          </p:txBody>
        </p:sp>
        <p:sp>
          <p:nvSpPr>
            <p:cNvPr id="8" name="椭圆 7"/>
            <p:cNvSpPr/>
            <p:nvPr/>
          </p:nvSpPr>
          <p:spPr>
            <a:xfrm>
              <a:off x="2143108" y="2205887"/>
              <a:ext cx="357190" cy="428628"/>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ltLang="zh-CN" sz="1800" i="1" smtClean="0">
                  <a:solidFill>
                    <a:srgbClr val="0000FF"/>
                  </a:solidFill>
                  <a:latin typeface="Consolas" pitchFamily="49" charset="0"/>
                  <a:cs typeface="Consolas" pitchFamily="49" charset="0"/>
                </a:rPr>
                <a:t>C</a:t>
              </a:r>
              <a:endParaRPr lang="zh-CN" altLang="en-US" sz="1800" i="1">
                <a:solidFill>
                  <a:srgbClr val="0000FF"/>
                </a:solidFill>
                <a:latin typeface="Consolas" pitchFamily="49" charset="0"/>
                <a:cs typeface="Consolas" pitchFamily="49" charset="0"/>
              </a:endParaRPr>
            </a:p>
          </p:txBody>
        </p:sp>
        <p:sp>
          <p:nvSpPr>
            <p:cNvPr id="9" name="椭圆 8"/>
            <p:cNvSpPr/>
            <p:nvPr/>
          </p:nvSpPr>
          <p:spPr>
            <a:xfrm>
              <a:off x="1714480" y="2848829"/>
              <a:ext cx="357190" cy="428628"/>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ltLang="zh-CN" sz="1800" i="1" smtClean="0">
                  <a:solidFill>
                    <a:srgbClr val="0000FF"/>
                  </a:solidFill>
                  <a:latin typeface="Consolas" pitchFamily="49" charset="0"/>
                  <a:cs typeface="Consolas" pitchFamily="49" charset="0"/>
                </a:rPr>
                <a:t>F</a:t>
              </a:r>
              <a:endParaRPr lang="zh-CN" altLang="en-US" sz="1800" i="1">
                <a:solidFill>
                  <a:srgbClr val="0000FF"/>
                </a:solidFill>
                <a:latin typeface="Consolas" pitchFamily="49" charset="0"/>
                <a:cs typeface="Consolas" pitchFamily="49" charset="0"/>
              </a:endParaRPr>
            </a:p>
          </p:txBody>
        </p:sp>
        <p:sp>
          <p:nvSpPr>
            <p:cNvPr id="10" name="椭圆 9"/>
            <p:cNvSpPr/>
            <p:nvPr/>
          </p:nvSpPr>
          <p:spPr>
            <a:xfrm>
              <a:off x="2428860" y="2848829"/>
              <a:ext cx="357190" cy="428628"/>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ltLang="zh-CN" sz="1800" i="1" smtClean="0">
                  <a:solidFill>
                    <a:srgbClr val="0000FF"/>
                  </a:solidFill>
                  <a:latin typeface="Consolas" pitchFamily="49" charset="0"/>
                  <a:cs typeface="Consolas" pitchFamily="49" charset="0"/>
                </a:rPr>
                <a:t>D</a:t>
              </a:r>
              <a:endParaRPr lang="zh-CN" altLang="en-US" sz="1800" i="1">
                <a:solidFill>
                  <a:srgbClr val="0000FF"/>
                </a:solidFill>
                <a:latin typeface="Consolas" pitchFamily="49" charset="0"/>
                <a:cs typeface="Consolas" pitchFamily="49" charset="0"/>
              </a:endParaRPr>
            </a:p>
          </p:txBody>
        </p:sp>
        <p:sp>
          <p:nvSpPr>
            <p:cNvPr id="11" name="椭圆 10"/>
            <p:cNvSpPr/>
            <p:nvPr/>
          </p:nvSpPr>
          <p:spPr>
            <a:xfrm>
              <a:off x="2071670" y="3634647"/>
              <a:ext cx="357190" cy="428628"/>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ltLang="zh-CN" sz="1800" i="1" smtClean="0">
                  <a:solidFill>
                    <a:srgbClr val="0000FF"/>
                  </a:solidFill>
                  <a:latin typeface="Consolas" pitchFamily="49" charset="0"/>
                  <a:cs typeface="Consolas" pitchFamily="49" charset="0"/>
                </a:rPr>
                <a:t>G</a:t>
              </a:r>
              <a:endParaRPr lang="zh-CN" altLang="en-US" sz="1800" i="1">
                <a:solidFill>
                  <a:srgbClr val="0000FF"/>
                </a:solidFill>
                <a:latin typeface="Consolas" pitchFamily="49" charset="0"/>
                <a:cs typeface="Consolas" pitchFamily="49" charset="0"/>
              </a:endParaRPr>
            </a:p>
          </p:txBody>
        </p:sp>
        <p:cxnSp>
          <p:nvCxnSpPr>
            <p:cNvPr id="13" name="直接连接符 12"/>
            <p:cNvCxnSpPr>
              <a:stCxn id="5" idx="3"/>
              <a:endCxn id="6" idx="7"/>
            </p:cNvCxnSpPr>
            <p:nvPr/>
          </p:nvCxnSpPr>
          <p:spPr>
            <a:xfrm rot="5400000">
              <a:off x="1941795" y="1443531"/>
              <a:ext cx="331189" cy="176056"/>
            </a:xfrm>
            <a:prstGeom prst="line">
              <a:avLst/>
            </a:prstGeom>
            <a:ln>
              <a:tailEnd type="none"/>
            </a:ln>
          </p:spPr>
          <p:style>
            <a:lnRef idx="2">
              <a:schemeClr val="dk1"/>
            </a:lnRef>
            <a:fillRef idx="0">
              <a:schemeClr val="dk1"/>
            </a:fillRef>
            <a:effectRef idx="1">
              <a:schemeClr val="dk1"/>
            </a:effectRef>
            <a:fontRef idx="minor">
              <a:schemeClr val="tx1"/>
            </a:fontRef>
          </p:style>
        </p:cxnSp>
        <p:cxnSp>
          <p:nvCxnSpPr>
            <p:cNvPr id="16" name="直接连接符 15"/>
            <p:cNvCxnSpPr>
              <a:stCxn id="6" idx="3"/>
              <a:endCxn id="7" idx="7"/>
            </p:cNvCxnSpPr>
            <p:nvPr/>
          </p:nvCxnSpPr>
          <p:spPr>
            <a:xfrm rot="5400000">
              <a:off x="1544552" y="2046421"/>
              <a:ext cx="268418" cy="176056"/>
            </a:xfrm>
            <a:prstGeom prst="line">
              <a:avLst/>
            </a:prstGeom>
            <a:ln>
              <a:tailEnd type="none"/>
            </a:ln>
          </p:spPr>
          <p:style>
            <a:lnRef idx="2">
              <a:schemeClr val="dk1"/>
            </a:lnRef>
            <a:fillRef idx="0">
              <a:schemeClr val="dk1"/>
            </a:fillRef>
            <a:effectRef idx="1">
              <a:schemeClr val="dk1"/>
            </a:effectRef>
            <a:fontRef idx="minor">
              <a:schemeClr val="tx1"/>
            </a:fontRef>
          </p:style>
        </p:cxnSp>
        <p:cxnSp>
          <p:nvCxnSpPr>
            <p:cNvPr id="18" name="直接连接符 17"/>
            <p:cNvCxnSpPr>
              <a:stCxn id="6" idx="5"/>
              <a:endCxn id="8" idx="1"/>
            </p:cNvCxnSpPr>
            <p:nvPr/>
          </p:nvCxnSpPr>
          <p:spPr>
            <a:xfrm rot="16200000" flipH="1">
              <a:off x="1973180" y="2046421"/>
              <a:ext cx="268418" cy="176056"/>
            </a:xfrm>
            <a:prstGeom prst="line">
              <a:avLst/>
            </a:prstGeom>
            <a:ln>
              <a:tailEnd type="none"/>
            </a:ln>
          </p:spPr>
          <p:style>
            <a:lnRef idx="2">
              <a:schemeClr val="dk1"/>
            </a:lnRef>
            <a:fillRef idx="0">
              <a:schemeClr val="dk1"/>
            </a:fillRef>
            <a:effectRef idx="1">
              <a:schemeClr val="dk1"/>
            </a:effectRef>
            <a:fontRef idx="minor">
              <a:schemeClr val="tx1"/>
            </a:fontRef>
          </p:style>
        </p:cxnSp>
        <p:cxnSp>
          <p:nvCxnSpPr>
            <p:cNvPr id="20" name="直接连接符 19"/>
            <p:cNvCxnSpPr>
              <a:stCxn id="7" idx="5"/>
              <a:endCxn id="9" idx="1"/>
            </p:cNvCxnSpPr>
            <p:nvPr/>
          </p:nvCxnSpPr>
          <p:spPr>
            <a:xfrm rot="16200000" flipH="1">
              <a:off x="1508833" y="2653644"/>
              <a:ext cx="339856" cy="176056"/>
            </a:xfrm>
            <a:prstGeom prst="line">
              <a:avLst/>
            </a:prstGeom>
            <a:ln>
              <a:tailEnd type="none"/>
            </a:ln>
          </p:spPr>
          <p:style>
            <a:lnRef idx="2">
              <a:schemeClr val="dk1"/>
            </a:lnRef>
            <a:fillRef idx="0">
              <a:schemeClr val="dk1"/>
            </a:fillRef>
            <a:effectRef idx="1">
              <a:schemeClr val="dk1"/>
            </a:effectRef>
            <a:fontRef idx="minor">
              <a:schemeClr val="tx1"/>
            </a:fontRef>
          </p:style>
        </p:cxnSp>
        <p:cxnSp>
          <p:nvCxnSpPr>
            <p:cNvPr id="22" name="直接连接符 21"/>
            <p:cNvCxnSpPr>
              <a:stCxn id="8" idx="5"/>
              <a:endCxn id="10" idx="0"/>
            </p:cNvCxnSpPr>
            <p:nvPr/>
          </p:nvCxnSpPr>
          <p:spPr>
            <a:xfrm rot="16200000" flipH="1">
              <a:off x="2389180" y="2630553"/>
              <a:ext cx="277085" cy="159466"/>
            </a:xfrm>
            <a:prstGeom prst="line">
              <a:avLst/>
            </a:prstGeom>
            <a:ln>
              <a:tailEnd type="none"/>
            </a:ln>
          </p:spPr>
          <p:style>
            <a:lnRef idx="2">
              <a:schemeClr val="dk1"/>
            </a:lnRef>
            <a:fillRef idx="0">
              <a:schemeClr val="dk1"/>
            </a:fillRef>
            <a:effectRef idx="1">
              <a:schemeClr val="dk1"/>
            </a:effectRef>
            <a:fontRef idx="minor">
              <a:schemeClr val="tx1"/>
            </a:fontRef>
          </p:style>
        </p:cxnSp>
        <p:cxnSp>
          <p:nvCxnSpPr>
            <p:cNvPr id="24" name="直接连接符 23"/>
            <p:cNvCxnSpPr>
              <a:stCxn id="10" idx="3"/>
              <a:endCxn id="11" idx="0"/>
            </p:cNvCxnSpPr>
            <p:nvPr/>
          </p:nvCxnSpPr>
          <p:spPr>
            <a:xfrm rot="5400000">
              <a:off x="2155737" y="3309214"/>
              <a:ext cx="419961" cy="230904"/>
            </a:xfrm>
            <a:prstGeom prst="line">
              <a:avLst/>
            </a:prstGeom>
            <a:ln>
              <a:tailEnd type="none"/>
            </a:ln>
          </p:spPr>
          <p:style>
            <a:lnRef idx="2">
              <a:schemeClr val="dk1"/>
            </a:lnRef>
            <a:fillRef idx="0">
              <a:schemeClr val="dk1"/>
            </a:fillRef>
            <a:effectRef idx="1">
              <a:schemeClr val="dk1"/>
            </a:effectRef>
            <a:fontRef idx="minor">
              <a:schemeClr val="tx1"/>
            </a:fontRef>
          </p:style>
        </p:cxnSp>
        <p:sp>
          <p:nvSpPr>
            <p:cNvPr id="27" name="TextBox 26"/>
            <p:cNvSpPr txBox="1"/>
            <p:nvPr/>
          </p:nvSpPr>
          <p:spPr>
            <a:xfrm>
              <a:off x="1428728" y="4286256"/>
              <a:ext cx="1571636" cy="369332"/>
            </a:xfrm>
            <a:prstGeom prst="rect">
              <a:avLst/>
            </a:prstGeom>
            <a:noFill/>
          </p:spPr>
          <p:txBody>
            <a:bodyPr wrap="square" rtlCol="0">
              <a:spAutoFit/>
            </a:bodyPr>
            <a:lstStyle/>
            <a:p>
              <a:r>
                <a:rPr lang="zh-CN" altLang="en-US" sz="1800" smtClean="0">
                  <a:solidFill>
                    <a:srgbClr val="0000FF"/>
                  </a:solidFill>
                  <a:latin typeface="仿宋" pitchFamily="49" charset="-122"/>
                  <a:ea typeface="仿宋" pitchFamily="49" charset="-122"/>
                </a:rPr>
                <a:t>一棵二叉树</a:t>
              </a:r>
              <a:endParaRPr lang="zh-CN" altLang="en-US" sz="1800">
                <a:solidFill>
                  <a:srgbClr val="0000FF"/>
                </a:solidFill>
                <a:latin typeface="仿宋" pitchFamily="49" charset="-122"/>
                <a:ea typeface="仿宋" pitchFamily="49" charset="-122"/>
              </a:endParaRPr>
            </a:p>
          </p:txBody>
        </p:sp>
      </p:grpSp>
      <p:grpSp>
        <p:nvGrpSpPr>
          <p:cNvPr id="96" name="组合 95"/>
          <p:cNvGrpSpPr/>
          <p:nvPr/>
        </p:nvGrpSpPr>
        <p:grpSpPr>
          <a:xfrm>
            <a:off x="2714612" y="1000108"/>
            <a:ext cx="2786082" cy="3063167"/>
            <a:chOff x="2714612" y="1000108"/>
            <a:chExt cx="2786082" cy="3063167"/>
          </a:xfrm>
        </p:grpSpPr>
        <p:sp>
          <p:nvSpPr>
            <p:cNvPr id="28" name="椭圆 27"/>
            <p:cNvSpPr/>
            <p:nvPr/>
          </p:nvSpPr>
          <p:spPr>
            <a:xfrm>
              <a:off x="4784006" y="1000108"/>
              <a:ext cx="357190" cy="428628"/>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ltLang="zh-CN" sz="1800" i="1" smtClean="0">
                  <a:solidFill>
                    <a:srgbClr val="0000FF"/>
                  </a:solidFill>
                  <a:latin typeface="Consolas" pitchFamily="49" charset="0"/>
                  <a:cs typeface="Consolas" pitchFamily="49" charset="0"/>
                </a:rPr>
                <a:t>A</a:t>
              </a:r>
              <a:endParaRPr lang="zh-CN" altLang="en-US" sz="1800" i="1">
                <a:solidFill>
                  <a:srgbClr val="0000FF"/>
                </a:solidFill>
                <a:latin typeface="Consolas" pitchFamily="49" charset="0"/>
                <a:cs typeface="Consolas" pitchFamily="49" charset="0"/>
              </a:endParaRPr>
            </a:p>
          </p:txBody>
        </p:sp>
        <p:sp>
          <p:nvSpPr>
            <p:cNvPr id="29" name="椭圆 28"/>
            <p:cNvSpPr/>
            <p:nvPr/>
          </p:nvSpPr>
          <p:spPr>
            <a:xfrm>
              <a:off x="4355378" y="1634383"/>
              <a:ext cx="357190" cy="428628"/>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ltLang="zh-CN" sz="1800" i="1" smtClean="0">
                  <a:solidFill>
                    <a:srgbClr val="0000FF"/>
                  </a:solidFill>
                  <a:latin typeface="Consolas" pitchFamily="49" charset="0"/>
                  <a:cs typeface="Consolas" pitchFamily="49" charset="0"/>
                </a:rPr>
                <a:t>B</a:t>
              </a:r>
              <a:endParaRPr lang="zh-CN" altLang="en-US" sz="1800" i="1">
                <a:solidFill>
                  <a:srgbClr val="0000FF"/>
                </a:solidFill>
                <a:latin typeface="Consolas" pitchFamily="49" charset="0"/>
                <a:cs typeface="Consolas" pitchFamily="49" charset="0"/>
              </a:endParaRPr>
            </a:p>
          </p:txBody>
        </p:sp>
        <p:sp>
          <p:nvSpPr>
            <p:cNvPr id="30" name="椭圆 29"/>
            <p:cNvSpPr/>
            <p:nvPr/>
          </p:nvSpPr>
          <p:spPr>
            <a:xfrm>
              <a:off x="3926750" y="2205887"/>
              <a:ext cx="357190" cy="428628"/>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ltLang="zh-CN" sz="1800" i="1" smtClean="0">
                  <a:solidFill>
                    <a:srgbClr val="0000FF"/>
                  </a:solidFill>
                  <a:latin typeface="Consolas" pitchFamily="49" charset="0"/>
                  <a:cs typeface="Consolas" pitchFamily="49" charset="0"/>
                </a:rPr>
                <a:t>E</a:t>
              </a:r>
              <a:endParaRPr lang="zh-CN" altLang="en-US" sz="1800" i="1">
                <a:solidFill>
                  <a:srgbClr val="0000FF"/>
                </a:solidFill>
                <a:latin typeface="Consolas" pitchFamily="49" charset="0"/>
                <a:cs typeface="Consolas" pitchFamily="49" charset="0"/>
              </a:endParaRPr>
            </a:p>
          </p:txBody>
        </p:sp>
        <p:sp>
          <p:nvSpPr>
            <p:cNvPr id="31" name="椭圆 30"/>
            <p:cNvSpPr/>
            <p:nvPr/>
          </p:nvSpPr>
          <p:spPr>
            <a:xfrm>
              <a:off x="4784006" y="2205887"/>
              <a:ext cx="357190" cy="428628"/>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ltLang="zh-CN" sz="1800" i="1" smtClean="0">
                  <a:solidFill>
                    <a:srgbClr val="0000FF"/>
                  </a:solidFill>
                  <a:latin typeface="Consolas" pitchFamily="49" charset="0"/>
                  <a:cs typeface="Consolas" pitchFamily="49" charset="0"/>
                </a:rPr>
                <a:t>C</a:t>
              </a:r>
              <a:endParaRPr lang="zh-CN" altLang="en-US" sz="1800" i="1">
                <a:solidFill>
                  <a:srgbClr val="0000FF"/>
                </a:solidFill>
                <a:latin typeface="Consolas" pitchFamily="49" charset="0"/>
                <a:cs typeface="Consolas" pitchFamily="49" charset="0"/>
              </a:endParaRPr>
            </a:p>
          </p:txBody>
        </p:sp>
        <p:sp>
          <p:nvSpPr>
            <p:cNvPr id="32" name="椭圆 31"/>
            <p:cNvSpPr/>
            <p:nvPr/>
          </p:nvSpPr>
          <p:spPr>
            <a:xfrm>
              <a:off x="4355378" y="2848829"/>
              <a:ext cx="357190" cy="428628"/>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ltLang="zh-CN" sz="1800" i="1" smtClean="0">
                  <a:solidFill>
                    <a:srgbClr val="0000FF"/>
                  </a:solidFill>
                  <a:latin typeface="Consolas" pitchFamily="49" charset="0"/>
                  <a:cs typeface="Consolas" pitchFamily="49" charset="0"/>
                </a:rPr>
                <a:t>F</a:t>
              </a:r>
              <a:endParaRPr lang="zh-CN" altLang="en-US" sz="1800" i="1">
                <a:solidFill>
                  <a:srgbClr val="0000FF"/>
                </a:solidFill>
                <a:latin typeface="Consolas" pitchFamily="49" charset="0"/>
                <a:cs typeface="Consolas" pitchFamily="49" charset="0"/>
              </a:endParaRPr>
            </a:p>
          </p:txBody>
        </p:sp>
        <p:sp>
          <p:nvSpPr>
            <p:cNvPr id="33" name="椭圆 32"/>
            <p:cNvSpPr/>
            <p:nvPr/>
          </p:nvSpPr>
          <p:spPr>
            <a:xfrm>
              <a:off x="5069758" y="2848829"/>
              <a:ext cx="357190" cy="428628"/>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ltLang="zh-CN" sz="1800" i="1" smtClean="0">
                  <a:solidFill>
                    <a:srgbClr val="0000FF"/>
                  </a:solidFill>
                  <a:latin typeface="Consolas" pitchFamily="49" charset="0"/>
                  <a:cs typeface="Consolas" pitchFamily="49" charset="0"/>
                </a:rPr>
                <a:t>D</a:t>
              </a:r>
              <a:endParaRPr lang="zh-CN" altLang="en-US" sz="1800" i="1">
                <a:solidFill>
                  <a:srgbClr val="0000FF"/>
                </a:solidFill>
                <a:latin typeface="Consolas" pitchFamily="49" charset="0"/>
                <a:cs typeface="Consolas" pitchFamily="49" charset="0"/>
              </a:endParaRPr>
            </a:p>
          </p:txBody>
        </p:sp>
        <p:sp>
          <p:nvSpPr>
            <p:cNvPr id="34" name="椭圆 33"/>
            <p:cNvSpPr/>
            <p:nvPr/>
          </p:nvSpPr>
          <p:spPr>
            <a:xfrm>
              <a:off x="4712568" y="3634647"/>
              <a:ext cx="357190" cy="428628"/>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ltLang="zh-CN" sz="1800" i="1" smtClean="0">
                  <a:solidFill>
                    <a:srgbClr val="0000FF"/>
                  </a:solidFill>
                  <a:latin typeface="Consolas" pitchFamily="49" charset="0"/>
                  <a:cs typeface="Consolas" pitchFamily="49" charset="0"/>
                </a:rPr>
                <a:t>G</a:t>
              </a:r>
              <a:endParaRPr lang="zh-CN" altLang="en-US" sz="1800" i="1">
                <a:solidFill>
                  <a:srgbClr val="0000FF"/>
                </a:solidFill>
                <a:latin typeface="Consolas" pitchFamily="49" charset="0"/>
                <a:cs typeface="Consolas" pitchFamily="49" charset="0"/>
              </a:endParaRPr>
            </a:p>
          </p:txBody>
        </p:sp>
        <p:cxnSp>
          <p:nvCxnSpPr>
            <p:cNvPr id="35" name="直接连接符 34"/>
            <p:cNvCxnSpPr>
              <a:stCxn id="28" idx="3"/>
              <a:endCxn id="29" idx="7"/>
            </p:cNvCxnSpPr>
            <p:nvPr/>
          </p:nvCxnSpPr>
          <p:spPr>
            <a:xfrm rot="5400000">
              <a:off x="4582693" y="1443531"/>
              <a:ext cx="331189" cy="176056"/>
            </a:xfrm>
            <a:prstGeom prst="line">
              <a:avLst/>
            </a:prstGeom>
            <a:ln>
              <a:tailEnd type="none"/>
            </a:ln>
          </p:spPr>
          <p:style>
            <a:lnRef idx="2">
              <a:schemeClr val="dk1"/>
            </a:lnRef>
            <a:fillRef idx="0">
              <a:schemeClr val="dk1"/>
            </a:fillRef>
            <a:effectRef idx="1">
              <a:schemeClr val="dk1"/>
            </a:effectRef>
            <a:fontRef idx="minor">
              <a:schemeClr val="tx1"/>
            </a:fontRef>
          </p:style>
        </p:cxnSp>
        <p:cxnSp>
          <p:nvCxnSpPr>
            <p:cNvPr id="36" name="直接连接符 35"/>
            <p:cNvCxnSpPr>
              <a:stCxn id="29" idx="3"/>
              <a:endCxn id="30" idx="7"/>
            </p:cNvCxnSpPr>
            <p:nvPr/>
          </p:nvCxnSpPr>
          <p:spPr>
            <a:xfrm rot="5400000">
              <a:off x="4185450" y="2046421"/>
              <a:ext cx="268418" cy="176056"/>
            </a:xfrm>
            <a:prstGeom prst="line">
              <a:avLst/>
            </a:prstGeom>
            <a:ln>
              <a:tailEnd type="none"/>
            </a:ln>
          </p:spPr>
          <p:style>
            <a:lnRef idx="2">
              <a:schemeClr val="dk1"/>
            </a:lnRef>
            <a:fillRef idx="0">
              <a:schemeClr val="dk1"/>
            </a:fillRef>
            <a:effectRef idx="1">
              <a:schemeClr val="dk1"/>
            </a:effectRef>
            <a:fontRef idx="minor">
              <a:schemeClr val="tx1"/>
            </a:fontRef>
          </p:style>
        </p:cxnSp>
        <p:cxnSp>
          <p:nvCxnSpPr>
            <p:cNvPr id="37" name="直接连接符 36"/>
            <p:cNvCxnSpPr>
              <a:stCxn id="29" idx="5"/>
              <a:endCxn id="31" idx="1"/>
            </p:cNvCxnSpPr>
            <p:nvPr/>
          </p:nvCxnSpPr>
          <p:spPr>
            <a:xfrm rot="16200000" flipH="1">
              <a:off x="4614078" y="2046421"/>
              <a:ext cx="268418" cy="176056"/>
            </a:xfrm>
            <a:prstGeom prst="line">
              <a:avLst/>
            </a:prstGeom>
            <a:ln>
              <a:tailEnd type="none"/>
            </a:ln>
          </p:spPr>
          <p:style>
            <a:lnRef idx="2">
              <a:schemeClr val="dk1"/>
            </a:lnRef>
            <a:fillRef idx="0">
              <a:schemeClr val="dk1"/>
            </a:fillRef>
            <a:effectRef idx="1">
              <a:schemeClr val="dk1"/>
            </a:effectRef>
            <a:fontRef idx="minor">
              <a:schemeClr val="tx1"/>
            </a:fontRef>
          </p:style>
        </p:cxnSp>
        <p:cxnSp>
          <p:nvCxnSpPr>
            <p:cNvPr id="38" name="直接连接符 37"/>
            <p:cNvCxnSpPr>
              <a:stCxn id="30" idx="5"/>
              <a:endCxn id="32" idx="1"/>
            </p:cNvCxnSpPr>
            <p:nvPr/>
          </p:nvCxnSpPr>
          <p:spPr>
            <a:xfrm rot="16200000" flipH="1">
              <a:off x="4149731" y="2653644"/>
              <a:ext cx="339856" cy="176056"/>
            </a:xfrm>
            <a:prstGeom prst="line">
              <a:avLst/>
            </a:prstGeom>
            <a:ln>
              <a:tailEnd type="none"/>
            </a:ln>
          </p:spPr>
          <p:style>
            <a:lnRef idx="2">
              <a:schemeClr val="dk1"/>
            </a:lnRef>
            <a:fillRef idx="0">
              <a:schemeClr val="dk1"/>
            </a:fillRef>
            <a:effectRef idx="1">
              <a:schemeClr val="dk1"/>
            </a:effectRef>
            <a:fontRef idx="minor">
              <a:schemeClr val="tx1"/>
            </a:fontRef>
          </p:style>
        </p:cxnSp>
        <p:cxnSp>
          <p:nvCxnSpPr>
            <p:cNvPr id="39" name="直接连接符 38"/>
            <p:cNvCxnSpPr>
              <a:stCxn id="31" idx="5"/>
              <a:endCxn id="33" idx="0"/>
            </p:cNvCxnSpPr>
            <p:nvPr/>
          </p:nvCxnSpPr>
          <p:spPr>
            <a:xfrm rot="16200000" flipH="1">
              <a:off x="5030078" y="2630553"/>
              <a:ext cx="277085" cy="159466"/>
            </a:xfrm>
            <a:prstGeom prst="line">
              <a:avLst/>
            </a:prstGeom>
            <a:ln>
              <a:tailEnd type="none"/>
            </a:ln>
          </p:spPr>
          <p:style>
            <a:lnRef idx="2">
              <a:schemeClr val="dk1"/>
            </a:lnRef>
            <a:fillRef idx="0">
              <a:schemeClr val="dk1"/>
            </a:fillRef>
            <a:effectRef idx="1">
              <a:schemeClr val="dk1"/>
            </a:effectRef>
            <a:fontRef idx="minor">
              <a:schemeClr val="tx1"/>
            </a:fontRef>
          </p:style>
        </p:cxnSp>
        <p:cxnSp>
          <p:nvCxnSpPr>
            <p:cNvPr id="40" name="直接连接符 39"/>
            <p:cNvCxnSpPr>
              <a:stCxn id="33" idx="3"/>
              <a:endCxn id="34" idx="0"/>
            </p:cNvCxnSpPr>
            <p:nvPr/>
          </p:nvCxnSpPr>
          <p:spPr>
            <a:xfrm rot="5400000">
              <a:off x="4796635" y="3309214"/>
              <a:ext cx="419961" cy="230904"/>
            </a:xfrm>
            <a:prstGeom prst="line">
              <a:avLst/>
            </a:prstGeom>
            <a:ln>
              <a:tailEnd type="none"/>
            </a:ln>
          </p:spPr>
          <p:style>
            <a:lnRef idx="2">
              <a:schemeClr val="dk1"/>
            </a:lnRef>
            <a:fillRef idx="0">
              <a:schemeClr val="dk1"/>
            </a:fillRef>
            <a:effectRef idx="1">
              <a:schemeClr val="dk1"/>
            </a:effectRef>
            <a:fontRef idx="minor">
              <a:schemeClr val="tx1"/>
            </a:fontRef>
          </p:style>
        </p:cxnSp>
        <p:sp>
          <p:nvSpPr>
            <p:cNvPr id="41" name="TextBox 40"/>
            <p:cNvSpPr txBox="1"/>
            <p:nvPr/>
          </p:nvSpPr>
          <p:spPr>
            <a:xfrm>
              <a:off x="2786050" y="1773784"/>
              <a:ext cx="928694" cy="369332"/>
            </a:xfrm>
            <a:prstGeom prst="rect">
              <a:avLst/>
            </a:prstGeom>
            <a:noFill/>
          </p:spPr>
          <p:txBody>
            <a:bodyPr wrap="square" rtlCol="0">
              <a:spAutoFit/>
            </a:bodyPr>
            <a:lstStyle/>
            <a:p>
              <a:r>
                <a:rPr lang="zh-CN" altLang="en-US" sz="1800" smtClean="0">
                  <a:solidFill>
                    <a:srgbClr val="0000FF"/>
                  </a:solidFill>
                  <a:latin typeface="仿宋" pitchFamily="49" charset="-122"/>
                  <a:ea typeface="仿宋" pitchFamily="49" charset="-122"/>
                </a:rPr>
                <a:t>加连线</a:t>
              </a:r>
              <a:endParaRPr lang="zh-CN" altLang="en-US" sz="1800">
                <a:solidFill>
                  <a:srgbClr val="0000FF"/>
                </a:solidFill>
                <a:latin typeface="仿宋" pitchFamily="49" charset="-122"/>
                <a:ea typeface="仿宋" pitchFamily="49" charset="-122"/>
              </a:endParaRPr>
            </a:p>
          </p:txBody>
        </p:sp>
        <p:sp>
          <p:nvSpPr>
            <p:cNvPr id="42" name="任意多边形 41"/>
            <p:cNvSpPr/>
            <p:nvPr/>
          </p:nvSpPr>
          <p:spPr>
            <a:xfrm>
              <a:off x="4529688" y="2076994"/>
              <a:ext cx="139338" cy="783772"/>
            </a:xfrm>
            <a:custGeom>
              <a:avLst/>
              <a:gdLst>
                <a:gd name="connsiteX0" fmla="*/ 0 w 139338"/>
                <a:gd name="connsiteY0" fmla="*/ 0 h 783772"/>
                <a:gd name="connsiteX1" fmla="*/ 130629 w 139338"/>
                <a:gd name="connsiteY1" fmla="*/ 339635 h 783772"/>
                <a:gd name="connsiteX2" fmla="*/ 52251 w 139338"/>
                <a:gd name="connsiteY2" fmla="*/ 783772 h 783772"/>
              </a:gdLst>
              <a:ahLst/>
              <a:cxnLst>
                <a:cxn ang="0">
                  <a:pos x="connsiteX0" y="connsiteY0"/>
                </a:cxn>
                <a:cxn ang="0">
                  <a:pos x="connsiteX1" y="connsiteY1"/>
                </a:cxn>
                <a:cxn ang="0">
                  <a:pos x="connsiteX2" y="connsiteY2"/>
                </a:cxn>
              </a:cxnLst>
              <a:rect l="l" t="t" r="r" b="b"/>
              <a:pathLst>
                <a:path w="139338" h="783772">
                  <a:moveTo>
                    <a:pt x="0" y="0"/>
                  </a:moveTo>
                  <a:cubicBezTo>
                    <a:pt x="60960" y="104503"/>
                    <a:pt x="121921" y="209006"/>
                    <a:pt x="130629" y="339635"/>
                  </a:cubicBezTo>
                  <a:cubicBezTo>
                    <a:pt x="139338" y="470264"/>
                    <a:pt x="95794" y="627018"/>
                    <a:pt x="52251" y="783772"/>
                  </a:cubicBezTo>
                </a:path>
              </a:pathLst>
            </a:custGeom>
            <a:ln>
              <a:solidFill>
                <a:srgbClr val="FF00FF"/>
              </a:solidFill>
              <a:prstDash val="dash"/>
              <a:tailEnd type="none"/>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43" name="任意多边形 42"/>
            <p:cNvSpPr/>
            <p:nvPr/>
          </p:nvSpPr>
          <p:spPr>
            <a:xfrm>
              <a:off x="5026077" y="1423851"/>
              <a:ext cx="132805" cy="809898"/>
            </a:xfrm>
            <a:custGeom>
              <a:avLst/>
              <a:gdLst>
                <a:gd name="connsiteX0" fmla="*/ 0 w 132805"/>
                <a:gd name="connsiteY0" fmla="*/ 0 h 809898"/>
                <a:gd name="connsiteX1" fmla="*/ 130628 w 132805"/>
                <a:gd name="connsiteY1" fmla="*/ 352698 h 809898"/>
                <a:gd name="connsiteX2" fmla="*/ 13062 w 132805"/>
                <a:gd name="connsiteY2" fmla="*/ 809898 h 809898"/>
              </a:gdLst>
              <a:ahLst/>
              <a:cxnLst>
                <a:cxn ang="0">
                  <a:pos x="connsiteX0" y="connsiteY0"/>
                </a:cxn>
                <a:cxn ang="0">
                  <a:pos x="connsiteX1" y="connsiteY1"/>
                </a:cxn>
                <a:cxn ang="0">
                  <a:pos x="connsiteX2" y="connsiteY2"/>
                </a:cxn>
              </a:cxnLst>
              <a:rect l="l" t="t" r="r" b="b"/>
              <a:pathLst>
                <a:path w="132805" h="809898">
                  <a:moveTo>
                    <a:pt x="0" y="0"/>
                  </a:moveTo>
                  <a:cubicBezTo>
                    <a:pt x="64225" y="108857"/>
                    <a:pt x="128451" y="217715"/>
                    <a:pt x="130628" y="352698"/>
                  </a:cubicBezTo>
                  <a:cubicBezTo>
                    <a:pt x="132805" y="487681"/>
                    <a:pt x="72933" y="648789"/>
                    <a:pt x="13062" y="809898"/>
                  </a:cubicBezTo>
                </a:path>
              </a:pathLst>
            </a:custGeom>
            <a:ln>
              <a:solidFill>
                <a:srgbClr val="FF00FF"/>
              </a:solidFill>
              <a:prstDash val="dash"/>
              <a:tailEnd type="none"/>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44" name="任意多边形 43"/>
            <p:cNvSpPr/>
            <p:nvPr/>
          </p:nvSpPr>
          <p:spPr>
            <a:xfrm>
              <a:off x="5117517" y="1371600"/>
              <a:ext cx="383177" cy="1502229"/>
            </a:xfrm>
            <a:custGeom>
              <a:avLst/>
              <a:gdLst>
                <a:gd name="connsiteX0" fmla="*/ 0 w 383177"/>
                <a:gd name="connsiteY0" fmla="*/ 0 h 1502229"/>
                <a:gd name="connsiteX1" fmla="*/ 339634 w 383177"/>
                <a:gd name="connsiteY1" fmla="*/ 457200 h 1502229"/>
                <a:gd name="connsiteX2" fmla="*/ 261257 w 383177"/>
                <a:gd name="connsiteY2" fmla="*/ 1502229 h 1502229"/>
              </a:gdLst>
              <a:ahLst/>
              <a:cxnLst>
                <a:cxn ang="0">
                  <a:pos x="connsiteX0" y="connsiteY0"/>
                </a:cxn>
                <a:cxn ang="0">
                  <a:pos x="connsiteX1" y="connsiteY1"/>
                </a:cxn>
                <a:cxn ang="0">
                  <a:pos x="connsiteX2" y="connsiteY2"/>
                </a:cxn>
              </a:cxnLst>
              <a:rect l="l" t="t" r="r" b="b"/>
              <a:pathLst>
                <a:path w="383177" h="1502229">
                  <a:moveTo>
                    <a:pt x="0" y="0"/>
                  </a:moveTo>
                  <a:cubicBezTo>
                    <a:pt x="148045" y="103414"/>
                    <a:pt x="296091" y="206829"/>
                    <a:pt x="339634" y="457200"/>
                  </a:cubicBezTo>
                  <a:cubicBezTo>
                    <a:pt x="383177" y="707571"/>
                    <a:pt x="322217" y="1104900"/>
                    <a:pt x="261257" y="1502229"/>
                  </a:cubicBezTo>
                </a:path>
              </a:pathLst>
            </a:custGeom>
            <a:ln>
              <a:solidFill>
                <a:srgbClr val="FF00FF"/>
              </a:solidFill>
              <a:prstDash val="dash"/>
              <a:tailEnd type="none"/>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cxnSp>
          <p:nvCxnSpPr>
            <p:cNvPr id="46" name="直接箭头连接符 45"/>
            <p:cNvCxnSpPr/>
            <p:nvPr/>
          </p:nvCxnSpPr>
          <p:spPr>
            <a:xfrm>
              <a:off x="2714612" y="2214554"/>
              <a:ext cx="1071570" cy="1588"/>
            </a:xfrm>
            <a:prstGeom prst="straightConnector1">
              <a:avLst/>
            </a:prstGeom>
            <a:ln w="38100">
              <a:solidFill>
                <a:srgbClr val="006600"/>
              </a:solidFill>
              <a:tailEnd type="arrow"/>
            </a:ln>
          </p:spPr>
          <p:style>
            <a:lnRef idx="2">
              <a:schemeClr val="dk1"/>
            </a:lnRef>
            <a:fillRef idx="0">
              <a:schemeClr val="dk1"/>
            </a:fillRef>
            <a:effectRef idx="1">
              <a:schemeClr val="dk1"/>
            </a:effectRef>
            <a:fontRef idx="minor">
              <a:schemeClr val="tx1"/>
            </a:fontRef>
          </p:style>
        </p:cxnSp>
      </p:grpSp>
      <p:grpSp>
        <p:nvGrpSpPr>
          <p:cNvPr id="97" name="组合 96"/>
          <p:cNvGrpSpPr/>
          <p:nvPr/>
        </p:nvGrpSpPr>
        <p:grpSpPr>
          <a:xfrm>
            <a:off x="5572132" y="1000108"/>
            <a:ext cx="3214710" cy="3063167"/>
            <a:chOff x="5572132" y="1000108"/>
            <a:chExt cx="3214710" cy="3063167"/>
          </a:xfrm>
        </p:grpSpPr>
        <p:sp>
          <p:nvSpPr>
            <p:cNvPr id="47" name="椭圆 46"/>
            <p:cNvSpPr/>
            <p:nvPr/>
          </p:nvSpPr>
          <p:spPr>
            <a:xfrm>
              <a:off x="8070154" y="1000108"/>
              <a:ext cx="357190" cy="428628"/>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ltLang="zh-CN" sz="1800" i="1" smtClean="0">
                  <a:solidFill>
                    <a:srgbClr val="0000FF"/>
                  </a:solidFill>
                  <a:latin typeface="Consolas" pitchFamily="49" charset="0"/>
                  <a:cs typeface="Consolas" pitchFamily="49" charset="0"/>
                </a:rPr>
                <a:t>A</a:t>
              </a:r>
              <a:endParaRPr lang="zh-CN" altLang="en-US" sz="1800" i="1">
                <a:solidFill>
                  <a:srgbClr val="0000FF"/>
                </a:solidFill>
                <a:latin typeface="Consolas" pitchFamily="49" charset="0"/>
                <a:cs typeface="Consolas" pitchFamily="49" charset="0"/>
              </a:endParaRPr>
            </a:p>
          </p:txBody>
        </p:sp>
        <p:sp>
          <p:nvSpPr>
            <p:cNvPr id="48" name="椭圆 47"/>
            <p:cNvSpPr/>
            <p:nvPr/>
          </p:nvSpPr>
          <p:spPr>
            <a:xfrm>
              <a:off x="7641526" y="1634383"/>
              <a:ext cx="357190" cy="428628"/>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ltLang="zh-CN" sz="1800" i="1" smtClean="0">
                  <a:solidFill>
                    <a:srgbClr val="0000FF"/>
                  </a:solidFill>
                  <a:latin typeface="Consolas" pitchFamily="49" charset="0"/>
                  <a:cs typeface="Consolas" pitchFamily="49" charset="0"/>
                </a:rPr>
                <a:t>B</a:t>
              </a:r>
              <a:endParaRPr lang="zh-CN" altLang="en-US" sz="1800" i="1">
                <a:solidFill>
                  <a:srgbClr val="0000FF"/>
                </a:solidFill>
                <a:latin typeface="Consolas" pitchFamily="49" charset="0"/>
                <a:cs typeface="Consolas" pitchFamily="49" charset="0"/>
              </a:endParaRPr>
            </a:p>
          </p:txBody>
        </p:sp>
        <p:sp>
          <p:nvSpPr>
            <p:cNvPr id="49" name="椭圆 48"/>
            <p:cNvSpPr/>
            <p:nvPr/>
          </p:nvSpPr>
          <p:spPr>
            <a:xfrm>
              <a:off x="7212898" y="2205887"/>
              <a:ext cx="357190" cy="428628"/>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ltLang="zh-CN" sz="1800" i="1" smtClean="0">
                  <a:solidFill>
                    <a:srgbClr val="0000FF"/>
                  </a:solidFill>
                  <a:latin typeface="Consolas" pitchFamily="49" charset="0"/>
                  <a:cs typeface="Consolas" pitchFamily="49" charset="0"/>
                </a:rPr>
                <a:t>E</a:t>
              </a:r>
              <a:endParaRPr lang="zh-CN" altLang="en-US" sz="1800" i="1">
                <a:solidFill>
                  <a:srgbClr val="0000FF"/>
                </a:solidFill>
                <a:latin typeface="Consolas" pitchFamily="49" charset="0"/>
                <a:cs typeface="Consolas" pitchFamily="49" charset="0"/>
              </a:endParaRPr>
            </a:p>
          </p:txBody>
        </p:sp>
        <p:sp>
          <p:nvSpPr>
            <p:cNvPr id="50" name="椭圆 49"/>
            <p:cNvSpPr/>
            <p:nvPr/>
          </p:nvSpPr>
          <p:spPr>
            <a:xfrm>
              <a:off x="8070154" y="2205887"/>
              <a:ext cx="357190" cy="428628"/>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ltLang="zh-CN" sz="1800" i="1" smtClean="0">
                  <a:solidFill>
                    <a:srgbClr val="0000FF"/>
                  </a:solidFill>
                  <a:latin typeface="Consolas" pitchFamily="49" charset="0"/>
                  <a:cs typeface="Consolas" pitchFamily="49" charset="0"/>
                </a:rPr>
                <a:t>C</a:t>
              </a:r>
              <a:endParaRPr lang="zh-CN" altLang="en-US" sz="1800" i="1">
                <a:solidFill>
                  <a:srgbClr val="0000FF"/>
                </a:solidFill>
                <a:latin typeface="Consolas" pitchFamily="49" charset="0"/>
                <a:cs typeface="Consolas" pitchFamily="49" charset="0"/>
              </a:endParaRPr>
            </a:p>
          </p:txBody>
        </p:sp>
        <p:sp>
          <p:nvSpPr>
            <p:cNvPr id="51" name="椭圆 50"/>
            <p:cNvSpPr/>
            <p:nvPr/>
          </p:nvSpPr>
          <p:spPr>
            <a:xfrm>
              <a:off x="7641526" y="2848829"/>
              <a:ext cx="357190" cy="428628"/>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ltLang="zh-CN" sz="1800" i="1" smtClean="0">
                  <a:solidFill>
                    <a:srgbClr val="0000FF"/>
                  </a:solidFill>
                  <a:latin typeface="Consolas" pitchFamily="49" charset="0"/>
                  <a:cs typeface="Consolas" pitchFamily="49" charset="0"/>
                </a:rPr>
                <a:t>F</a:t>
              </a:r>
              <a:endParaRPr lang="zh-CN" altLang="en-US" sz="1800" i="1">
                <a:solidFill>
                  <a:srgbClr val="0000FF"/>
                </a:solidFill>
                <a:latin typeface="Consolas" pitchFamily="49" charset="0"/>
                <a:cs typeface="Consolas" pitchFamily="49" charset="0"/>
              </a:endParaRPr>
            </a:p>
          </p:txBody>
        </p:sp>
        <p:sp>
          <p:nvSpPr>
            <p:cNvPr id="52" name="椭圆 51"/>
            <p:cNvSpPr/>
            <p:nvPr/>
          </p:nvSpPr>
          <p:spPr>
            <a:xfrm>
              <a:off x="8355906" y="2848829"/>
              <a:ext cx="357190" cy="428628"/>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ltLang="zh-CN" sz="1800" i="1" smtClean="0">
                  <a:solidFill>
                    <a:srgbClr val="0000FF"/>
                  </a:solidFill>
                  <a:latin typeface="Consolas" pitchFamily="49" charset="0"/>
                  <a:cs typeface="Consolas" pitchFamily="49" charset="0"/>
                </a:rPr>
                <a:t>D</a:t>
              </a:r>
              <a:endParaRPr lang="zh-CN" altLang="en-US" sz="1800" i="1">
                <a:solidFill>
                  <a:srgbClr val="0000FF"/>
                </a:solidFill>
                <a:latin typeface="Consolas" pitchFamily="49" charset="0"/>
                <a:cs typeface="Consolas" pitchFamily="49" charset="0"/>
              </a:endParaRPr>
            </a:p>
          </p:txBody>
        </p:sp>
        <p:sp>
          <p:nvSpPr>
            <p:cNvPr id="53" name="椭圆 52"/>
            <p:cNvSpPr/>
            <p:nvPr/>
          </p:nvSpPr>
          <p:spPr>
            <a:xfrm>
              <a:off x="7998716" y="3634647"/>
              <a:ext cx="357190" cy="428628"/>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ltLang="zh-CN" sz="1800" i="1" smtClean="0">
                  <a:solidFill>
                    <a:srgbClr val="0000FF"/>
                  </a:solidFill>
                  <a:latin typeface="Consolas" pitchFamily="49" charset="0"/>
                  <a:cs typeface="Consolas" pitchFamily="49" charset="0"/>
                </a:rPr>
                <a:t>G</a:t>
              </a:r>
              <a:endParaRPr lang="zh-CN" altLang="en-US" sz="1800" i="1">
                <a:solidFill>
                  <a:srgbClr val="0000FF"/>
                </a:solidFill>
                <a:latin typeface="Consolas" pitchFamily="49" charset="0"/>
                <a:cs typeface="Consolas" pitchFamily="49" charset="0"/>
              </a:endParaRPr>
            </a:p>
          </p:txBody>
        </p:sp>
        <p:cxnSp>
          <p:nvCxnSpPr>
            <p:cNvPr id="54" name="直接连接符 53"/>
            <p:cNvCxnSpPr>
              <a:stCxn id="47" idx="3"/>
              <a:endCxn id="48" idx="7"/>
            </p:cNvCxnSpPr>
            <p:nvPr/>
          </p:nvCxnSpPr>
          <p:spPr>
            <a:xfrm rot="5400000">
              <a:off x="7868841" y="1443531"/>
              <a:ext cx="331189" cy="176056"/>
            </a:xfrm>
            <a:prstGeom prst="line">
              <a:avLst/>
            </a:prstGeom>
            <a:ln>
              <a:tailEnd type="none"/>
            </a:ln>
          </p:spPr>
          <p:style>
            <a:lnRef idx="2">
              <a:schemeClr val="dk1"/>
            </a:lnRef>
            <a:fillRef idx="0">
              <a:schemeClr val="dk1"/>
            </a:fillRef>
            <a:effectRef idx="1">
              <a:schemeClr val="dk1"/>
            </a:effectRef>
            <a:fontRef idx="minor">
              <a:schemeClr val="tx1"/>
            </a:fontRef>
          </p:style>
        </p:cxnSp>
        <p:cxnSp>
          <p:nvCxnSpPr>
            <p:cNvPr id="55" name="直接连接符 54"/>
            <p:cNvCxnSpPr>
              <a:stCxn id="48" idx="3"/>
              <a:endCxn id="49" idx="7"/>
            </p:cNvCxnSpPr>
            <p:nvPr/>
          </p:nvCxnSpPr>
          <p:spPr>
            <a:xfrm rot="5400000">
              <a:off x="7471598" y="2046421"/>
              <a:ext cx="268418" cy="176056"/>
            </a:xfrm>
            <a:prstGeom prst="line">
              <a:avLst/>
            </a:prstGeom>
            <a:ln>
              <a:tailEnd type="none"/>
            </a:ln>
          </p:spPr>
          <p:style>
            <a:lnRef idx="2">
              <a:schemeClr val="dk1"/>
            </a:lnRef>
            <a:fillRef idx="0">
              <a:schemeClr val="dk1"/>
            </a:fillRef>
            <a:effectRef idx="1">
              <a:schemeClr val="dk1"/>
            </a:effectRef>
            <a:fontRef idx="minor">
              <a:schemeClr val="tx1"/>
            </a:fontRef>
          </p:style>
        </p:cxnSp>
        <p:cxnSp>
          <p:nvCxnSpPr>
            <p:cNvPr id="59" name="直接连接符 58"/>
            <p:cNvCxnSpPr>
              <a:stCxn id="52" idx="3"/>
              <a:endCxn id="53" idx="0"/>
            </p:cNvCxnSpPr>
            <p:nvPr/>
          </p:nvCxnSpPr>
          <p:spPr>
            <a:xfrm rot="5400000">
              <a:off x="8082783" y="3309214"/>
              <a:ext cx="419961" cy="230904"/>
            </a:xfrm>
            <a:prstGeom prst="line">
              <a:avLst/>
            </a:prstGeom>
            <a:ln>
              <a:tailEnd type="none"/>
            </a:ln>
          </p:spPr>
          <p:style>
            <a:lnRef idx="2">
              <a:schemeClr val="dk1"/>
            </a:lnRef>
            <a:fillRef idx="0">
              <a:schemeClr val="dk1"/>
            </a:fillRef>
            <a:effectRef idx="1">
              <a:schemeClr val="dk1"/>
            </a:effectRef>
            <a:fontRef idx="minor">
              <a:schemeClr val="tx1"/>
            </a:fontRef>
          </p:style>
        </p:cxnSp>
        <p:sp>
          <p:nvSpPr>
            <p:cNvPr id="60" name="任意多边形 59"/>
            <p:cNvSpPr/>
            <p:nvPr/>
          </p:nvSpPr>
          <p:spPr>
            <a:xfrm>
              <a:off x="7815836" y="2076994"/>
              <a:ext cx="139338" cy="783772"/>
            </a:xfrm>
            <a:custGeom>
              <a:avLst/>
              <a:gdLst>
                <a:gd name="connsiteX0" fmla="*/ 0 w 139338"/>
                <a:gd name="connsiteY0" fmla="*/ 0 h 783772"/>
                <a:gd name="connsiteX1" fmla="*/ 130629 w 139338"/>
                <a:gd name="connsiteY1" fmla="*/ 339635 h 783772"/>
                <a:gd name="connsiteX2" fmla="*/ 52251 w 139338"/>
                <a:gd name="connsiteY2" fmla="*/ 783772 h 783772"/>
              </a:gdLst>
              <a:ahLst/>
              <a:cxnLst>
                <a:cxn ang="0">
                  <a:pos x="connsiteX0" y="connsiteY0"/>
                </a:cxn>
                <a:cxn ang="0">
                  <a:pos x="connsiteX1" y="connsiteY1"/>
                </a:cxn>
                <a:cxn ang="0">
                  <a:pos x="connsiteX2" y="connsiteY2"/>
                </a:cxn>
              </a:cxnLst>
              <a:rect l="l" t="t" r="r" b="b"/>
              <a:pathLst>
                <a:path w="139338" h="783772">
                  <a:moveTo>
                    <a:pt x="0" y="0"/>
                  </a:moveTo>
                  <a:cubicBezTo>
                    <a:pt x="60960" y="104503"/>
                    <a:pt x="121921" y="209006"/>
                    <a:pt x="130629" y="339635"/>
                  </a:cubicBezTo>
                  <a:cubicBezTo>
                    <a:pt x="139338" y="470264"/>
                    <a:pt x="95794" y="627018"/>
                    <a:pt x="52251" y="783772"/>
                  </a:cubicBezTo>
                </a:path>
              </a:pathLst>
            </a:custGeom>
            <a:ln>
              <a:solidFill>
                <a:srgbClr val="FF00FF"/>
              </a:solidFill>
              <a:prstDash val="dash"/>
              <a:tailEnd type="none"/>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61" name="任意多边形 60"/>
            <p:cNvSpPr/>
            <p:nvPr/>
          </p:nvSpPr>
          <p:spPr>
            <a:xfrm>
              <a:off x="8312225" y="1423851"/>
              <a:ext cx="132805" cy="809898"/>
            </a:xfrm>
            <a:custGeom>
              <a:avLst/>
              <a:gdLst>
                <a:gd name="connsiteX0" fmla="*/ 0 w 132805"/>
                <a:gd name="connsiteY0" fmla="*/ 0 h 809898"/>
                <a:gd name="connsiteX1" fmla="*/ 130628 w 132805"/>
                <a:gd name="connsiteY1" fmla="*/ 352698 h 809898"/>
                <a:gd name="connsiteX2" fmla="*/ 13062 w 132805"/>
                <a:gd name="connsiteY2" fmla="*/ 809898 h 809898"/>
              </a:gdLst>
              <a:ahLst/>
              <a:cxnLst>
                <a:cxn ang="0">
                  <a:pos x="connsiteX0" y="connsiteY0"/>
                </a:cxn>
                <a:cxn ang="0">
                  <a:pos x="connsiteX1" y="connsiteY1"/>
                </a:cxn>
                <a:cxn ang="0">
                  <a:pos x="connsiteX2" y="connsiteY2"/>
                </a:cxn>
              </a:cxnLst>
              <a:rect l="l" t="t" r="r" b="b"/>
              <a:pathLst>
                <a:path w="132805" h="809898">
                  <a:moveTo>
                    <a:pt x="0" y="0"/>
                  </a:moveTo>
                  <a:cubicBezTo>
                    <a:pt x="64225" y="108857"/>
                    <a:pt x="128451" y="217715"/>
                    <a:pt x="130628" y="352698"/>
                  </a:cubicBezTo>
                  <a:cubicBezTo>
                    <a:pt x="132805" y="487681"/>
                    <a:pt x="72933" y="648789"/>
                    <a:pt x="13062" y="809898"/>
                  </a:cubicBezTo>
                </a:path>
              </a:pathLst>
            </a:custGeom>
            <a:ln>
              <a:solidFill>
                <a:srgbClr val="FF00FF"/>
              </a:solidFill>
              <a:prstDash val="dash"/>
              <a:tailEnd type="none"/>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62" name="任意多边形 61"/>
            <p:cNvSpPr/>
            <p:nvPr/>
          </p:nvSpPr>
          <p:spPr>
            <a:xfrm>
              <a:off x="8403665" y="1371600"/>
              <a:ext cx="383177" cy="1502229"/>
            </a:xfrm>
            <a:custGeom>
              <a:avLst/>
              <a:gdLst>
                <a:gd name="connsiteX0" fmla="*/ 0 w 383177"/>
                <a:gd name="connsiteY0" fmla="*/ 0 h 1502229"/>
                <a:gd name="connsiteX1" fmla="*/ 339634 w 383177"/>
                <a:gd name="connsiteY1" fmla="*/ 457200 h 1502229"/>
                <a:gd name="connsiteX2" fmla="*/ 261257 w 383177"/>
                <a:gd name="connsiteY2" fmla="*/ 1502229 h 1502229"/>
              </a:gdLst>
              <a:ahLst/>
              <a:cxnLst>
                <a:cxn ang="0">
                  <a:pos x="connsiteX0" y="connsiteY0"/>
                </a:cxn>
                <a:cxn ang="0">
                  <a:pos x="connsiteX1" y="connsiteY1"/>
                </a:cxn>
                <a:cxn ang="0">
                  <a:pos x="connsiteX2" y="connsiteY2"/>
                </a:cxn>
              </a:cxnLst>
              <a:rect l="l" t="t" r="r" b="b"/>
              <a:pathLst>
                <a:path w="383177" h="1502229">
                  <a:moveTo>
                    <a:pt x="0" y="0"/>
                  </a:moveTo>
                  <a:cubicBezTo>
                    <a:pt x="148045" y="103414"/>
                    <a:pt x="296091" y="206829"/>
                    <a:pt x="339634" y="457200"/>
                  </a:cubicBezTo>
                  <a:cubicBezTo>
                    <a:pt x="383177" y="707571"/>
                    <a:pt x="322217" y="1104900"/>
                    <a:pt x="261257" y="1502229"/>
                  </a:cubicBezTo>
                </a:path>
              </a:pathLst>
            </a:custGeom>
            <a:ln>
              <a:solidFill>
                <a:srgbClr val="FF00FF"/>
              </a:solidFill>
              <a:prstDash val="dash"/>
              <a:tailEnd type="none"/>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cxnSp>
          <p:nvCxnSpPr>
            <p:cNvPr id="63" name="直接箭头连接符 62"/>
            <p:cNvCxnSpPr/>
            <p:nvPr/>
          </p:nvCxnSpPr>
          <p:spPr>
            <a:xfrm>
              <a:off x="5572132" y="2214554"/>
              <a:ext cx="1571636" cy="1588"/>
            </a:xfrm>
            <a:prstGeom prst="straightConnector1">
              <a:avLst/>
            </a:prstGeom>
            <a:ln w="38100">
              <a:solidFill>
                <a:srgbClr val="006600"/>
              </a:solidFill>
              <a:tailEnd type="arrow"/>
            </a:ln>
          </p:spPr>
          <p:style>
            <a:lnRef idx="2">
              <a:schemeClr val="dk1"/>
            </a:lnRef>
            <a:fillRef idx="0">
              <a:schemeClr val="dk1"/>
            </a:fillRef>
            <a:effectRef idx="1">
              <a:schemeClr val="dk1"/>
            </a:effectRef>
            <a:fontRef idx="minor">
              <a:schemeClr val="tx1"/>
            </a:fontRef>
          </p:style>
        </p:cxnSp>
        <p:sp>
          <p:nvSpPr>
            <p:cNvPr id="64" name="TextBox 63"/>
            <p:cNvSpPr txBox="1"/>
            <p:nvPr/>
          </p:nvSpPr>
          <p:spPr>
            <a:xfrm>
              <a:off x="5715008" y="1740614"/>
              <a:ext cx="1428760" cy="858377"/>
            </a:xfrm>
            <a:prstGeom prst="rect">
              <a:avLst/>
            </a:prstGeom>
            <a:noFill/>
          </p:spPr>
          <p:txBody>
            <a:bodyPr wrap="square" rtlCol="0">
              <a:spAutoFit/>
            </a:bodyPr>
            <a:lstStyle/>
            <a:p>
              <a:pPr>
                <a:lnSpc>
                  <a:spcPct val="150000"/>
                </a:lnSpc>
              </a:pPr>
              <a:r>
                <a:rPr lang="zh-CN" altLang="en-US" sz="1800" smtClean="0">
                  <a:solidFill>
                    <a:srgbClr val="0000FF"/>
                  </a:solidFill>
                  <a:latin typeface="仿宋" pitchFamily="49" charset="-122"/>
                  <a:ea typeface="仿宋" pitchFamily="49" charset="-122"/>
                </a:rPr>
                <a:t>删除与右孩子的连线</a:t>
              </a:r>
              <a:endParaRPr lang="zh-CN" altLang="en-US" sz="1800">
                <a:solidFill>
                  <a:srgbClr val="0000FF"/>
                </a:solidFill>
                <a:latin typeface="仿宋" pitchFamily="49" charset="-122"/>
                <a:ea typeface="仿宋" pitchFamily="49" charset="-122"/>
              </a:endParaRPr>
            </a:p>
          </p:txBody>
        </p:sp>
      </p:grpSp>
      <p:grpSp>
        <p:nvGrpSpPr>
          <p:cNvPr id="98" name="组合 97"/>
          <p:cNvGrpSpPr/>
          <p:nvPr/>
        </p:nvGrpSpPr>
        <p:grpSpPr>
          <a:xfrm>
            <a:off x="5500694" y="3367456"/>
            <a:ext cx="2071702" cy="2776188"/>
            <a:chOff x="5500694" y="3367456"/>
            <a:chExt cx="2071702" cy="2776188"/>
          </a:xfrm>
        </p:grpSpPr>
        <p:sp>
          <p:nvSpPr>
            <p:cNvPr id="66" name="椭圆 65"/>
            <p:cNvSpPr/>
            <p:nvPr/>
          </p:nvSpPr>
          <p:spPr>
            <a:xfrm>
              <a:off x="6572264" y="4000504"/>
              <a:ext cx="357190" cy="428628"/>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ltLang="zh-CN" sz="1800" i="1" smtClean="0">
                  <a:solidFill>
                    <a:srgbClr val="0000FF"/>
                  </a:solidFill>
                  <a:latin typeface="Consolas" pitchFamily="49" charset="0"/>
                  <a:cs typeface="Consolas" pitchFamily="49" charset="0"/>
                </a:rPr>
                <a:t>A</a:t>
              </a:r>
              <a:endParaRPr lang="zh-CN" altLang="en-US" sz="1800" i="1">
                <a:solidFill>
                  <a:srgbClr val="0000FF"/>
                </a:solidFill>
                <a:latin typeface="Consolas" pitchFamily="49" charset="0"/>
                <a:cs typeface="Consolas" pitchFamily="49" charset="0"/>
              </a:endParaRPr>
            </a:p>
          </p:txBody>
        </p:sp>
        <p:sp>
          <p:nvSpPr>
            <p:cNvPr id="67" name="椭圆 66"/>
            <p:cNvSpPr/>
            <p:nvPr/>
          </p:nvSpPr>
          <p:spPr>
            <a:xfrm>
              <a:off x="5857884" y="4929198"/>
              <a:ext cx="357190" cy="428628"/>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ltLang="zh-CN" sz="1800" i="1" smtClean="0">
                  <a:solidFill>
                    <a:srgbClr val="0000FF"/>
                  </a:solidFill>
                  <a:latin typeface="Consolas" pitchFamily="49" charset="0"/>
                  <a:cs typeface="Consolas" pitchFamily="49" charset="0"/>
                </a:rPr>
                <a:t>B</a:t>
              </a:r>
              <a:endParaRPr lang="zh-CN" altLang="en-US" sz="1800" i="1">
                <a:solidFill>
                  <a:srgbClr val="0000FF"/>
                </a:solidFill>
                <a:latin typeface="Consolas" pitchFamily="49" charset="0"/>
                <a:cs typeface="Consolas" pitchFamily="49" charset="0"/>
              </a:endParaRPr>
            </a:p>
          </p:txBody>
        </p:sp>
        <p:sp>
          <p:nvSpPr>
            <p:cNvPr id="68" name="椭圆 67"/>
            <p:cNvSpPr/>
            <p:nvPr/>
          </p:nvSpPr>
          <p:spPr>
            <a:xfrm>
              <a:off x="5500694" y="5715016"/>
              <a:ext cx="357190" cy="428628"/>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ltLang="zh-CN" sz="1800" i="1" smtClean="0">
                  <a:solidFill>
                    <a:srgbClr val="0000FF"/>
                  </a:solidFill>
                  <a:latin typeface="Consolas" pitchFamily="49" charset="0"/>
                  <a:cs typeface="Consolas" pitchFamily="49" charset="0"/>
                </a:rPr>
                <a:t>E</a:t>
              </a:r>
              <a:endParaRPr lang="zh-CN" altLang="en-US" sz="1800" i="1">
                <a:solidFill>
                  <a:srgbClr val="0000FF"/>
                </a:solidFill>
                <a:latin typeface="Consolas" pitchFamily="49" charset="0"/>
                <a:cs typeface="Consolas" pitchFamily="49" charset="0"/>
              </a:endParaRPr>
            </a:p>
          </p:txBody>
        </p:sp>
        <p:sp>
          <p:nvSpPr>
            <p:cNvPr id="69" name="椭圆 68"/>
            <p:cNvSpPr/>
            <p:nvPr/>
          </p:nvSpPr>
          <p:spPr>
            <a:xfrm>
              <a:off x="6572264" y="4929198"/>
              <a:ext cx="357190" cy="428628"/>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ltLang="zh-CN" sz="1800" i="1" smtClean="0">
                  <a:solidFill>
                    <a:srgbClr val="0000FF"/>
                  </a:solidFill>
                  <a:latin typeface="Consolas" pitchFamily="49" charset="0"/>
                  <a:cs typeface="Consolas" pitchFamily="49" charset="0"/>
                </a:rPr>
                <a:t>C</a:t>
              </a:r>
              <a:endParaRPr lang="zh-CN" altLang="en-US" sz="1800" i="1">
                <a:solidFill>
                  <a:srgbClr val="0000FF"/>
                </a:solidFill>
                <a:latin typeface="Consolas" pitchFamily="49" charset="0"/>
                <a:cs typeface="Consolas" pitchFamily="49" charset="0"/>
              </a:endParaRPr>
            </a:p>
          </p:txBody>
        </p:sp>
        <p:sp>
          <p:nvSpPr>
            <p:cNvPr id="70" name="椭圆 69"/>
            <p:cNvSpPr/>
            <p:nvPr/>
          </p:nvSpPr>
          <p:spPr>
            <a:xfrm>
              <a:off x="6215074" y="5715016"/>
              <a:ext cx="357190" cy="428628"/>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ltLang="zh-CN" sz="1800" i="1" smtClean="0">
                  <a:solidFill>
                    <a:srgbClr val="0000FF"/>
                  </a:solidFill>
                  <a:latin typeface="Consolas" pitchFamily="49" charset="0"/>
                  <a:cs typeface="Consolas" pitchFamily="49" charset="0"/>
                </a:rPr>
                <a:t>F</a:t>
              </a:r>
              <a:endParaRPr lang="zh-CN" altLang="en-US" sz="1800" i="1">
                <a:solidFill>
                  <a:srgbClr val="0000FF"/>
                </a:solidFill>
                <a:latin typeface="Consolas" pitchFamily="49" charset="0"/>
                <a:cs typeface="Consolas" pitchFamily="49" charset="0"/>
              </a:endParaRPr>
            </a:p>
          </p:txBody>
        </p:sp>
        <p:sp>
          <p:nvSpPr>
            <p:cNvPr id="71" name="椭圆 70"/>
            <p:cNvSpPr/>
            <p:nvPr/>
          </p:nvSpPr>
          <p:spPr>
            <a:xfrm>
              <a:off x="7215206" y="4929198"/>
              <a:ext cx="357190" cy="428628"/>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ltLang="zh-CN" sz="1800" i="1" smtClean="0">
                  <a:solidFill>
                    <a:srgbClr val="0000FF"/>
                  </a:solidFill>
                  <a:latin typeface="Consolas" pitchFamily="49" charset="0"/>
                  <a:cs typeface="Consolas" pitchFamily="49" charset="0"/>
                </a:rPr>
                <a:t>D</a:t>
              </a:r>
              <a:endParaRPr lang="zh-CN" altLang="en-US" sz="1800" i="1">
                <a:solidFill>
                  <a:srgbClr val="0000FF"/>
                </a:solidFill>
                <a:latin typeface="Consolas" pitchFamily="49" charset="0"/>
                <a:cs typeface="Consolas" pitchFamily="49" charset="0"/>
              </a:endParaRPr>
            </a:p>
          </p:txBody>
        </p:sp>
        <p:sp>
          <p:nvSpPr>
            <p:cNvPr id="72" name="椭圆 71"/>
            <p:cNvSpPr/>
            <p:nvPr/>
          </p:nvSpPr>
          <p:spPr>
            <a:xfrm>
              <a:off x="7215206" y="5715016"/>
              <a:ext cx="357190" cy="428628"/>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ltLang="zh-CN" sz="1800" i="1" smtClean="0">
                  <a:solidFill>
                    <a:srgbClr val="0000FF"/>
                  </a:solidFill>
                  <a:latin typeface="Consolas" pitchFamily="49" charset="0"/>
                  <a:cs typeface="Consolas" pitchFamily="49" charset="0"/>
                </a:rPr>
                <a:t>G</a:t>
              </a:r>
              <a:endParaRPr lang="zh-CN" altLang="en-US" sz="1800" i="1">
                <a:solidFill>
                  <a:srgbClr val="0000FF"/>
                </a:solidFill>
                <a:latin typeface="Consolas" pitchFamily="49" charset="0"/>
                <a:cs typeface="Consolas" pitchFamily="49" charset="0"/>
              </a:endParaRPr>
            </a:p>
          </p:txBody>
        </p:sp>
        <p:cxnSp>
          <p:nvCxnSpPr>
            <p:cNvPr id="74" name="直接连接符 73"/>
            <p:cNvCxnSpPr>
              <a:stCxn id="67" idx="3"/>
              <a:endCxn id="68" idx="0"/>
            </p:cNvCxnSpPr>
            <p:nvPr/>
          </p:nvCxnSpPr>
          <p:spPr>
            <a:xfrm rot="5400000">
              <a:off x="5584761" y="5389583"/>
              <a:ext cx="419961" cy="230904"/>
            </a:xfrm>
            <a:prstGeom prst="line">
              <a:avLst/>
            </a:prstGeom>
            <a:ln>
              <a:tailEnd type="none"/>
            </a:ln>
          </p:spPr>
          <p:style>
            <a:lnRef idx="2">
              <a:schemeClr val="dk1"/>
            </a:lnRef>
            <a:fillRef idx="0">
              <a:schemeClr val="dk1"/>
            </a:fillRef>
            <a:effectRef idx="1">
              <a:schemeClr val="dk1"/>
            </a:effectRef>
            <a:fontRef idx="minor">
              <a:schemeClr val="tx1"/>
            </a:fontRef>
          </p:style>
        </p:cxnSp>
        <p:cxnSp>
          <p:nvCxnSpPr>
            <p:cNvPr id="81" name="直接连接符 80"/>
            <p:cNvCxnSpPr>
              <a:stCxn id="66" idx="3"/>
              <a:endCxn id="67" idx="7"/>
            </p:cNvCxnSpPr>
            <p:nvPr/>
          </p:nvCxnSpPr>
          <p:spPr>
            <a:xfrm rot="5400000">
              <a:off x="6080865" y="4448261"/>
              <a:ext cx="625608" cy="461808"/>
            </a:xfrm>
            <a:prstGeom prst="line">
              <a:avLst/>
            </a:prstGeom>
            <a:ln>
              <a:tailEnd type="none"/>
            </a:ln>
          </p:spPr>
          <p:style>
            <a:lnRef idx="2">
              <a:schemeClr val="dk1"/>
            </a:lnRef>
            <a:fillRef idx="0">
              <a:schemeClr val="dk1"/>
            </a:fillRef>
            <a:effectRef idx="1">
              <a:schemeClr val="dk1"/>
            </a:effectRef>
            <a:fontRef idx="minor">
              <a:schemeClr val="tx1"/>
            </a:fontRef>
          </p:style>
        </p:cxnSp>
        <p:cxnSp>
          <p:nvCxnSpPr>
            <p:cNvPr id="83" name="直接连接符 82"/>
            <p:cNvCxnSpPr>
              <a:stCxn id="66" idx="4"/>
              <a:endCxn id="69" idx="0"/>
            </p:cNvCxnSpPr>
            <p:nvPr/>
          </p:nvCxnSpPr>
          <p:spPr>
            <a:xfrm rot="5400000">
              <a:off x="6500826" y="4679165"/>
              <a:ext cx="500066" cy="1588"/>
            </a:xfrm>
            <a:prstGeom prst="line">
              <a:avLst/>
            </a:prstGeom>
            <a:ln>
              <a:tailEnd type="none"/>
            </a:ln>
          </p:spPr>
          <p:style>
            <a:lnRef idx="2">
              <a:schemeClr val="dk1"/>
            </a:lnRef>
            <a:fillRef idx="0">
              <a:schemeClr val="dk1"/>
            </a:fillRef>
            <a:effectRef idx="1">
              <a:schemeClr val="dk1"/>
            </a:effectRef>
            <a:fontRef idx="minor">
              <a:schemeClr val="tx1"/>
            </a:fontRef>
          </p:style>
        </p:cxnSp>
        <p:cxnSp>
          <p:nvCxnSpPr>
            <p:cNvPr id="85" name="直接连接符 84"/>
            <p:cNvCxnSpPr>
              <a:stCxn id="66" idx="5"/>
              <a:endCxn id="71" idx="0"/>
            </p:cNvCxnSpPr>
            <p:nvPr/>
          </p:nvCxnSpPr>
          <p:spPr>
            <a:xfrm rot="16200000" flipH="1">
              <a:off x="6854055" y="4389451"/>
              <a:ext cx="562837" cy="516656"/>
            </a:xfrm>
            <a:prstGeom prst="line">
              <a:avLst/>
            </a:prstGeom>
            <a:ln>
              <a:tailEnd type="none"/>
            </a:ln>
          </p:spPr>
          <p:style>
            <a:lnRef idx="2">
              <a:schemeClr val="dk1"/>
            </a:lnRef>
            <a:fillRef idx="0">
              <a:schemeClr val="dk1"/>
            </a:fillRef>
            <a:effectRef idx="1">
              <a:schemeClr val="dk1"/>
            </a:effectRef>
            <a:fontRef idx="minor">
              <a:schemeClr val="tx1"/>
            </a:fontRef>
          </p:style>
        </p:cxnSp>
        <p:cxnSp>
          <p:nvCxnSpPr>
            <p:cNvPr id="87" name="直接连接符 86"/>
            <p:cNvCxnSpPr>
              <a:stCxn id="71" idx="4"/>
              <a:endCxn id="72" idx="0"/>
            </p:cNvCxnSpPr>
            <p:nvPr/>
          </p:nvCxnSpPr>
          <p:spPr>
            <a:xfrm rot="5400000">
              <a:off x="7215206" y="5536421"/>
              <a:ext cx="357190" cy="1588"/>
            </a:xfrm>
            <a:prstGeom prst="line">
              <a:avLst/>
            </a:prstGeom>
            <a:ln>
              <a:tailEnd type="none"/>
            </a:ln>
          </p:spPr>
          <p:style>
            <a:lnRef idx="2">
              <a:schemeClr val="dk1"/>
            </a:lnRef>
            <a:fillRef idx="0">
              <a:schemeClr val="dk1"/>
            </a:fillRef>
            <a:effectRef idx="1">
              <a:schemeClr val="dk1"/>
            </a:effectRef>
            <a:fontRef idx="minor">
              <a:schemeClr val="tx1"/>
            </a:fontRef>
          </p:style>
        </p:cxnSp>
        <p:cxnSp>
          <p:nvCxnSpPr>
            <p:cNvPr id="89" name="直接连接符 88"/>
            <p:cNvCxnSpPr>
              <a:stCxn id="67" idx="5"/>
              <a:endCxn id="70" idx="0"/>
            </p:cNvCxnSpPr>
            <p:nvPr/>
          </p:nvCxnSpPr>
          <p:spPr>
            <a:xfrm rot="16200000" flipH="1">
              <a:off x="6068237" y="5389583"/>
              <a:ext cx="419961" cy="230904"/>
            </a:xfrm>
            <a:prstGeom prst="line">
              <a:avLst/>
            </a:prstGeom>
            <a:ln>
              <a:tailEnd type="none"/>
            </a:ln>
          </p:spPr>
          <p:style>
            <a:lnRef idx="2">
              <a:schemeClr val="dk1"/>
            </a:lnRef>
            <a:fillRef idx="0">
              <a:schemeClr val="dk1"/>
            </a:fillRef>
            <a:effectRef idx="1">
              <a:schemeClr val="dk1"/>
            </a:effectRef>
            <a:fontRef idx="minor">
              <a:schemeClr val="tx1"/>
            </a:fontRef>
          </p:style>
        </p:cxnSp>
        <p:sp>
          <p:nvSpPr>
            <p:cNvPr id="94" name="下箭头 93"/>
            <p:cNvSpPr/>
            <p:nvPr/>
          </p:nvSpPr>
          <p:spPr>
            <a:xfrm rot="2109077">
              <a:off x="7083343" y="3367456"/>
              <a:ext cx="325214" cy="672156"/>
            </a:xfrm>
            <a:prstGeom prst="downArrow">
              <a:avLst>
                <a:gd name="adj1" fmla="val 50000"/>
                <a:gd name="adj2" fmla="val 50000"/>
              </a:avLst>
            </a:prstGeom>
            <a:ln>
              <a:tailEnd type="none"/>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grpSp>
      <p:sp>
        <p:nvSpPr>
          <p:cNvPr id="99" name="TextBox 98"/>
          <p:cNvSpPr txBox="1"/>
          <p:nvPr/>
        </p:nvSpPr>
        <p:spPr>
          <a:xfrm>
            <a:off x="285737" y="1500174"/>
            <a:ext cx="553998" cy="4214842"/>
          </a:xfrm>
          <a:prstGeom prst="rect">
            <a:avLst/>
          </a:prstGeom>
          <a:noFill/>
        </p:spPr>
        <p:txBody>
          <a:bodyPr vert="eaVert" wrap="square" rtlCol="0">
            <a:spAutoFit/>
          </a:bodyPr>
          <a:lstStyle/>
          <a:p>
            <a:pPr algn="ctr">
              <a:spcBef>
                <a:spcPct val="50000"/>
              </a:spcBef>
            </a:pPr>
            <a:r>
              <a:rPr lang="en-US" altLang="zh-CN"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6.7 </a:t>
            </a:r>
            <a:r>
              <a:rPr lang="zh-CN" altLang="en-US"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二叉树</a:t>
            </a:r>
            <a:r>
              <a:rPr lang="zh-CN" altLang="en-US"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与树之间的转换</a:t>
            </a:r>
            <a:endParaRPr lang="zh-CN" altLang="en-US" dirty="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Text Box 2"/>
          <p:cNvSpPr txBox="1">
            <a:spLocks noChangeArrowheads="1"/>
          </p:cNvSpPr>
          <p:nvPr/>
        </p:nvSpPr>
        <p:spPr bwMode="auto">
          <a:xfrm>
            <a:off x="1142976" y="714356"/>
            <a:ext cx="7534298" cy="961674"/>
          </a:xfrm>
          <a:prstGeom prst="rect">
            <a:avLst/>
          </a:prstGeom>
          <a:noFill/>
          <a:ln w="9525">
            <a:noFill/>
            <a:miter lim="800000"/>
            <a:headEnd/>
            <a:tailEnd/>
          </a:ln>
        </p:spPr>
        <p:txBody>
          <a:bodyPr wrap="square">
            <a:spAutoFit/>
          </a:bodyPr>
          <a:lstStyle/>
          <a:p>
            <a:pPr>
              <a:lnSpc>
                <a:spcPct val="150000"/>
              </a:lnSpc>
              <a:spcBef>
                <a:spcPct val="50000"/>
              </a:spcBef>
            </a:pPr>
            <a:r>
              <a:rPr lang="zh-CN" altLang="en-US" sz="2000" dirty="0">
                <a:solidFill>
                  <a:srgbClr val="0000FF"/>
                </a:solidFill>
                <a:latin typeface="Consolas" pitchFamily="49" charset="0"/>
                <a:ea typeface="楷体" pitchFamily="49" charset="-122"/>
                <a:cs typeface="Consolas" pitchFamily="49" charset="0"/>
              </a:rPr>
              <a:t>　　当一棵二叉树是由</a:t>
            </a:r>
            <a:r>
              <a:rPr lang="en-US" altLang="zh-CN" sz="2000" i="1" dirty="0">
                <a:solidFill>
                  <a:srgbClr val="0000FF"/>
                </a:solidFill>
                <a:latin typeface="Consolas" pitchFamily="49" charset="0"/>
                <a:ea typeface="楷体" pitchFamily="49" charset="-122"/>
                <a:cs typeface="Consolas" pitchFamily="49" charset="0"/>
              </a:rPr>
              <a:t>m</a:t>
            </a:r>
            <a:r>
              <a:rPr lang="zh-CN" altLang="en-US" sz="2000" dirty="0">
                <a:solidFill>
                  <a:srgbClr val="0000FF"/>
                </a:solidFill>
                <a:latin typeface="Consolas" pitchFamily="49" charset="0"/>
                <a:ea typeface="楷体" pitchFamily="49" charset="-122"/>
                <a:cs typeface="Consolas" pitchFamily="49" charset="0"/>
              </a:rPr>
              <a:t>棵树构成的森林转换而来的，该二叉树的根结点一定有</a:t>
            </a:r>
            <a:r>
              <a:rPr lang="en-US" altLang="zh-CN" sz="2000" i="1" dirty="0">
                <a:solidFill>
                  <a:srgbClr val="0000FF"/>
                </a:solidFill>
                <a:latin typeface="Consolas" pitchFamily="49" charset="0"/>
                <a:ea typeface="楷体" pitchFamily="49" charset="-122"/>
                <a:cs typeface="Consolas" pitchFamily="49" charset="0"/>
              </a:rPr>
              <a:t>m</a:t>
            </a:r>
            <a:r>
              <a:rPr lang="en-US" altLang="zh-CN" sz="2000" dirty="0">
                <a:solidFill>
                  <a:srgbClr val="0000FF"/>
                </a:solidFill>
                <a:latin typeface="Consolas" pitchFamily="49" charset="0"/>
                <a:ea typeface="宋体" pitchFamily="2" charset="-122"/>
                <a:cs typeface="Consolas" pitchFamily="49" charset="0"/>
              </a:rPr>
              <a:t>-</a:t>
            </a:r>
            <a:r>
              <a:rPr lang="en-US" altLang="zh-CN" sz="2000" dirty="0">
                <a:solidFill>
                  <a:srgbClr val="0000FF"/>
                </a:solidFill>
                <a:latin typeface="Consolas" pitchFamily="49" charset="0"/>
                <a:ea typeface="楷体" pitchFamily="49" charset="-122"/>
                <a:cs typeface="Consolas" pitchFamily="49" charset="0"/>
              </a:rPr>
              <a:t>1</a:t>
            </a:r>
            <a:r>
              <a:rPr lang="zh-CN" altLang="en-US" sz="2000" dirty="0">
                <a:solidFill>
                  <a:srgbClr val="0000FF"/>
                </a:solidFill>
                <a:latin typeface="Consolas" pitchFamily="49" charset="0"/>
                <a:ea typeface="楷体" pitchFamily="49" charset="-122"/>
                <a:cs typeface="Consolas" pitchFamily="49" charset="0"/>
              </a:rPr>
              <a:t>个右下孩子，则该二叉树还原为森林的过程如下：</a:t>
            </a:r>
          </a:p>
        </p:txBody>
      </p:sp>
      <p:sp>
        <p:nvSpPr>
          <p:cNvPr id="119811" name="Text Box 3"/>
          <p:cNvSpPr txBox="1">
            <a:spLocks noChangeArrowheads="1"/>
          </p:cNvSpPr>
          <p:nvPr/>
        </p:nvSpPr>
        <p:spPr bwMode="auto">
          <a:xfrm>
            <a:off x="1214414" y="2000240"/>
            <a:ext cx="7704137" cy="2038891"/>
          </a:xfrm>
          <a:prstGeom prst="rect">
            <a:avLst/>
          </a:prstGeom>
          <a:noFill/>
          <a:ln w="9525">
            <a:noFill/>
            <a:miter lim="800000"/>
            <a:headEnd/>
            <a:tailEnd/>
          </a:ln>
        </p:spPr>
        <p:txBody>
          <a:bodyPr>
            <a:spAutoFit/>
          </a:bodyPr>
          <a:lstStyle/>
          <a:p>
            <a:pPr marL="342900" indent="-342900">
              <a:lnSpc>
                <a:spcPct val="150000"/>
              </a:lnSpc>
              <a:spcBef>
                <a:spcPts val="1200"/>
              </a:spcBef>
              <a:buFontTx/>
              <a:buBlip>
                <a:blip r:embed="rId2"/>
              </a:buBlip>
            </a:pPr>
            <a:r>
              <a:rPr lang="zh-CN" altLang="en-US" sz="2000" dirty="0" smtClean="0">
                <a:solidFill>
                  <a:srgbClr val="006600"/>
                </a:solidFill>
                <a:latin typeface="Consolas" pitchFamily="49" charset="0"/>
                <a:ea typeface="仿宋" pitchFamily="49" charset="-122"/>
                <a:cs typeface="Consolas" pitchFamily="49" charset="0"/>
              </a:rPr>
              <a:t>抹掉</a:t>
            </a:r>
            <a:r>
              <a:rPr lang="zh-CN" altLang="en-US" sz="2000" dirty="0">
                <a:solidFill>
                  <a:srgbClr val="006600"/>
                </a:solidFill>
                <a:latin typeface="Consolas" pitchFamily="49" charset="0"/>
                <a:ea typeface="仿宋" pitchFamily="49" charset="-122"/>
                <a:cs typeface="Consolas" pitchFamily="49" charset="0"/>
              </a:rPr>
              <a:t>二叉树根结点右链上所有结点之间的“双亲－右孩子”关系，将其分成若干个以右链上的结点为根结点的二叉树，设这些二叉树为</a:t>
            </a:r>
            <a:r>
              <a:rPr lang="en-US" altLang="zh-CN" sz="2000" dirty="0" err="1">
                <a:solidFill>
                  <a:srgbClr val="006600"/>
                </a:solidFill>
                <a:latin typeface="Consolas" pitchFamily="49" charset="0"/>
                <a:ea typeface="仿宋" pitchFamily="49" charset="-122"/>
                <a:cs typeface="Consolas" pitchFamily="49" charset="0"/>
              </a:rPr>
              <a:t>bt</a:t>
            </a:r>
            <a:r>
              <a:rPr lang="en-US" altLang="zh-CN" sz="2000" baseline="-25000" dirty="0" err="1">
                <a:solidFill>
                  <a:srgbClr val="006600"/>
                </a:solidFill>
                <a:latin typeface="Consolas" pitchFamily="49" charset="0"/>
                <a:ea typeface="仿宋" pitchFamily="49" charset="-122"/>
                <a:cs typeface="Consolas" pitchFamily="49" charset="0"/>
              </a:rPr>
              <a:t>1</a:t>
            </a:r>
            <a:r>
              <a:rPr lang="zh-CN" altLang="en-US" sz="2000" dirty="0">
                <a:solidFill>
                  <a:srgbClr val="006600"/>
                </a:solidFill>
                <a:latin typeface="Consolas" pitchFamily="49" charset="0"/>
                <a:ea typeface="仿宋" pitchFamily="49" charset="-122"/>
                <a:cs typeface="Consolas" pitchFamily="49" charset="0"/>
              </a:rPr>
              <a:t>、</a:t>
            </a:r>
            <a:r>
              <a:rPr lang="en-US" altLang="zh-CN" sz="2000" dirty="0" err="1">
                <a:solidFill>
                  <a:srgbClr val="006600"/>
                </a:solidFill>
                <a:latin typeface="Consolas" pitchFamily="49" charset="0"/>
                <a:ea typeface="仿宋" pitchFamily="49" charset="-122"/>
                <a:cs typeface="Consolas" pitchFamily="49" charset="0"/>
              </a:rPr>
              <a:t>bt</a:t>
            </a:r>
            <a:r>
              <a:rPr lang="en-US" altLang="zh-CN" sz="2000" baseline="-25000" dirty="0" err="1">
                <a:solidFill>
                  <a:srgbClr val="006600"/>
                </a:solidFill>
                <a:latin typeface="Consolas" pitchFamily="49" charset="0"/>
                <a:ea typeface="仿宋" pitchFamily="49" charset="-122"/>
                <a:cs typeface="Consolas" pitchFamily="49" charset="0"/>
              </a:rPr>
              <a:t>2</a:t>
            </a:r>
            <a:r>
              <a:rPr lang="zh-CN" altLang="en-US" sz="2000" dirty="0">
                <a:solidFill>
                  <a:srgbClr val="006600"/>
                </a:solidFill>
                <a:latin typeface="Consolas" pitchFamily="49" charset="0"/>
                <a:ea typeface="仿宋" pitchFamily="49" charset="-122"/>
                <a:cs typeface="Consolas" pitchFamily="49" charset="0"/>
              </a:rPr>
              <a:t>、</a:t>
            </a:r>
            <a:r>
              <a:rPr lang="en-US" altLang="zh-CN" sz="2000" dirty="0">
                <a:solidFill>
                  <a:srgbClr val="006600"/>
                </a:solidFill>
                <a:latin typeface="Consolas" pitchFamily="49" charset="0"/>
                <a:ea typeface="仿宋" pitchFamily="49" charset="-122"/>
                <a:cs typeface="Consolas" pitchFamily="49" charset="0"/>
              </a:rPr>
              <a:t>…</a:t>
            </a:r>
            <a:r>
              <a:rPr lang="zh-CN" altLang="en-US" sz="2000" dirty="0">
                <a:solidFill>
                  <a:srgbClr val="006600"/>
                </a:solidFill>
                <a:latin typeface="Consolas" pitchFamily="49" charset="0"/>
                <a:ea typeface="仿宋" pitchFamily="49" charset="-122"/>
                <a:cs typeface="Consolas" pitchFamily="49" charset="0"/>
              </a:rPr>
              <a:t>、</a:t>
            </a:r>
            <a:r>
              <a:rPr lang="en-US" altLang="zh-CN" sz="2000" dirty="0" err="1">
                <a:solidFill>
                  <a:srgbClr val="006600"/>
                </a:solidFill>
                <a:latin typeface="Consolas" pitchFamily="49" charset="0"/>
                <a:ea typeface="仿宋" pitchFamily="49" charset="-122"/>
                <a:cs typeface="Consolas" pitchFamily="49" charset="0"/>
              </a:rPr>
              <a:t>bt</a:t>
            </a:r>
            <a:r>
              <a:rPr lang="en-US" altLang="zh-CN" sz="2000" i="1" baseline="-25000" dirty="0" err="1">
                <a:solidFill>
                  <a:srgbClr val="006600"/>
                </a:solidFill>
                <a:latin typeface="Consolas" pitchFamily="49" charset="0"/>
                <a:ea typeface="仿宋" pitchFamily="49" charset="-122"/>
                <a:cs typeface="Consolas" pitchFamily="49" charset="0"/>
              </a:rPr>
              <a:t>m</a:t>
            </a:r>
            <a:r>
              <a:rPr lang="zh-CN" altLang="en-US" sz="2000" dirty="0">
                <a:solidFill>
                  <a:srgbClr val="006600"/>
                </a:solidFill>
                <a:latin typeface="Consolas" pitchFamily="49" charset="0"/>
                <a:ea typeface="仿宋" pitchFamily="49" charset="-122"/>
                <a:cs typeface="Consolas" pitchFamily="49" charset="0"/>
              </a:rPr>
              <a:t>。</a:t>
            </a:r>
          </a:p>
          <a:p>
            <a:pPr marL="342900" indent="-342900">
              <a:lnSpc>
                <a:spcPct val="150000"/>
              </a:lnSpc>
              <a:spcBef>
                <a:spcPts val="1200"/>
              </a:spcBef>
              <a:buFontTx/>
              <a:buBlip>
                <a:blip r:embed="rId2"/>
              </a:buBlip>
            </a:pPr>
            <a:r>
              <a:rPr lang="zh-CN" altLang="en-US" sz="2000" dirty="0" smtClean="0">
                <a:solidFill>
                  <a:srgbClr val="006600"/>
                </a:solidFill>
                <a:latin typeface="Consolas" pitchFamily="49" charset="0"/>
                <a:ea typeface="仿宋" pitchFamily="49" charset="-122"/>
                <a:cs typeface="Consolas" pitchFamily="49" charset="0"/>
              </a:rPr>
              <a:t>分别</a:t>
            </a:r>
            <a:r>
              <a:rPr lang="zh-CN" altLang="en-US" sz="2000" dirty="0">
                <a:solidFill>
                  <a:srgbClr val="006600"/>
                </a:solidFill>
                <a:latin typeface="Consolas" pitchFamily="49" charset="0"/>
                <a:ea typeface="仿宋" pitchFamily="49" charset="-122"/>
                <a:cs typeface="Consolas" pitchFamily="49" charset="0"/>
              </a:rPr>
              <a:t>将</a:t>
            </a:r>
            <a:r>
              <a:rPr lang="en-US" altLang="zh-CN" sz="2000" dirty="0" err="1">
                <a:solidFill>
                  <a:srgbClr val="006600"/>
                </a:solidFill>
                <a:latin typeface="Consolas" pitchFamily="49" charset="0"/>
                <a:ea typeface="仿宋" pitchFamily="49" charset="-122"/>
                <a:cs typeface="Consolas" pitchFamily="49" charset="0"/>
              </a:rPr>
              <a:t>bt</a:t>
            </a:r>
            <a:r>
              <a:rPr lang="en-US" altLang="zh-CN" sz="2000" baseline="-25000" dirty="0" err="1">
                <a:solidFill>
                  <a:srgbClr val="006600"/>
                </a:solidFill>
                <a:latin typeface="Consolas" pitchFamily="49" charset="0"/>
                <a:ea typeface="仿宋" pitchFamily="49" charset="-122"/>
                <a:cs typeface="Consolas" pitchFamily="49" charset="0"/>
              </a:rPr>
              <a:t>1</a:t>
            </a:r>
            <a:r>
              <a:rPr lang="zh-CN" altLang="en-US" sz="2000" dirty="0">
                <a:solidFill>
                  <a:srgbClr val="006600"/>
                </a:solidFill>
                <a:latin typeface="Consolas" pitchFamily="49" charset="0"/>
                <a:ea typeface="仿宋" pitchFamily="49" charset="-122"/>
                <a:cs typeface="Consolas" pitchFamily="49" charset="0"/>
              </a:rPr>
              <a:t>、</a:t>
            </a:r>
            <a:r>
              <a:rPr lang="en-US" altLang="zh-CN" sz="2000" dirty="0" err="1">
                <a:solidFill>
                  <a:srgbClr val="006600"/>
                </a:solidFill>
                <a:latin typeface="Consolas" pitchFamily="49" charset="0"/>
                <a:ea typeface="仿宋" pitchFamily="49" charset="-122"/>
                <a:cs typeface="Consolas" pitchFamily="49" charset="0"/>
              </a:rPr>
              <a:t>bt</a:t>
            </a:r>
            <a:r>
              <a:rPr lang="en-US" altLang="zh-CN" sz="2000" baseline="-25000" dirty="0" err="1">
                <a:solidFill>
                  <a:srgbClr val="006600"/>
                </a:solidFill>
                <a:latin typeface="Consolas" pitchFamily="49" charset="0"/>
                <a:ea typeface="仿宋" pitchFamily="49" charset="-122"/>
                <a:cs typeface="Consolas" pitchFamily="49" charset="0"/>
              </a:rPr>
              <a:t>2</a:t>
            </a:r>
            <a:r>
              <a:rPr lang="zh-CN" altLang="en-US" sz="2000" dirty="0">
                <a:solidFill>
                  <a:srgbClr val="006600"/>
                </a:solidFill>
                <a:latin typeface="Consolas" pitchFamily="49" charset="0"/>
                <a:ea typeface="仿宋" pitchFamily="49" charset="-122"/>
                <a:cs typeface="Consolas" pitchFamily="49" charset="0"/>
              </a:rPr>
              <a:t>、</a:t>
            </a:r>
            <a:r>
              <a:rPr lang="en-US" altLang="zh-CN" sz="2000" dirty="0">
                <a:solidFill>
                  <a:srgbClr val="006600"/>
                </a:solidFill>
                <a:latin typeface="Consolas" pitchFamily="49" charset="0"/>
                <a:ea typeface="仿宋" pitchFamily="49" charset="-122"/>
                <a:cs typeface="Consolas" pitchFamily="49" charset="0"/>
              </a:rPr>
              <a:t>…</a:t>
            </a:r>
            <a:r>
              <a:rPr lang="zh-CN" altLang="en-US" sz="2000" dirty="0">
                <a:solidFill>
                  <a:srgbClr val="006600"/>
                </a:solidFill>
                <a:latin typeface="Consolas" pitchFamily="49" charset="0"/>
                <a:ea typeface="仿宋" pitchFamily="49" charset="-122"/>
                <a:cs typeface="Consolas" pitchFamily="49" charset="0"/>
              </a:rPr>
              <a:t>、</a:t>
            </a:r>
            <a:r>
              <a:rPr lang="en-US" altLang="zh-CN" sz="2000" dirty="0" err="1">
                <a:solidFill>
                  <a:srgbClr val="006600"/>
                </a:solidFill>
                <a:latin typeface="Consolas" pitchFamily="49" charset="0"/>
                <a:ea typeface="仿宋" pitchFamily="49" charset="-122"/>
                <a:cs typeface="Consolas" pitchFamily="49" charset="0"/>
              </a:rPr>
              <a:t>bt</a:t>
            </a:r>
            <a:r>
              <a:rPr lang="en-US" altLang="zh-CN" sz="2000" i="1" baseline="-25000" dirty="0" err="1">
                <a:solidFill>
                  <a:srgbClr val="006600"/>
                </a:solidFill>
                <a:latin typeface="Consolas" pitchFamily="49" charset="0"/>
                <a:ea typeface="仿宋" pitchFamily="49" charset="-122"/>
                <a:cs typeface="Consolas" pitchFamily="49" charset="0"/>
              </a:rPr>
              <a:t>m</a:t>
            </a:r>
            <a:r>
              <a:rPr lang="zh-CN" altLang="en-US" sz="2000" dirty="0">
                <a:solidFill>
                  <a:srgbClr val="006600"/>
                </a:solidFill>
                <a:latin typeface="Consolas" pitchFamily="49" charset="0"/>
                <a:ea typeface="仿宋" pitchFamily="49" charset="-122"/>
                <a:cs typeface="Consolas" pitchFamily="49" charset="0"/>
              </a:rPr>
              <a:t>二叉树各自还原成一棵树。</a:t>
            </a:r>
          </a:p>
        </p:txBody>
      </p:sp>
      <p:sp>
        <p:nvSpPr>
          <p:cNvPr id="5" name="TextBox 4"/>
          <p:cNvSpPr txBox="1"/>
          <p:nvPr/>
        </p:nvSpPr>
        <p:spPr>
          <a:xfrm>
            <a:off x="285737" y="1500174"/>
            <a:ext cx="553998" cy="4214842"/>
          </a:xfrm>
          <a:prstGeom prst="rect">
            <a:avLst/>
          </a:prstGeom>
          <a:noFill/>
        </p:spPr>
        <p:txBody>
          <a:bodyPr vert="eaVert" wrap="square" rtlCol="0">
            <a:spAutoFit/>
          </a:bodyPr>
          <a:lstStyle/>
          <a:p>
            <a:pPr algn="ctr">
              <a:spcBef>
                <a:spcPct val="50000"/>
              </a:spcBef>
            </a:pPr>
            <a:r>
              <a:rPr lang="en-US" altLang="zh-CN"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6.7 </a:t>
            </a:r>
            <a:r>
              <a:rPr lang="zh-CN" altLang="en-US"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二叉树</a:t>
            </a:r>
            <a:r>
              <a:rPr lang="zh-CN" altLang="en-US"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与树之间的转换</a:t>
            </a:r>
            <a:endParaRPr lang="zh-CN" altLang="en-US" dirty="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Text Box 2"/>
          <p:cNvSpPr txBox="1">
            <a:spLocks noChangeArrowheads="1"/>
          </p:cNvSpPr>
          <p:nvPr/>
        </p:nvSpPr>
        <p:spPr bwMode="auto">
          <a:xfrm>
            <a:off x="1857356" y="428604"/>
            <a:ext cx="5176844" cy="584775"/>
          </a:xfrm>
          <a:prstGeom prst="rect">
            <a:avLst/>
          </a:prstGeom>
          <a:noFill/>
          <a:ln w="9525">
            <a:noFill/>
            <a:miter lim="800000"/>
            <a:headEnd/>
            <a:tailEnd/>
          </a:ln>
        </p:spPr>
        <p:txBody>
          <a:bodyPr wrap="squar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spcBef>
                <a:spcPct val="50000"/>
              </a:spcBef>
            </a:pPr>
            <a:r>
              <a:rPr lang="en-US" altLang="zh-CN" sz="320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6.6 </a:t>
            </a:r>
            <a:r>
              <a:rPr lang="zh-CN" altLang="en-US" sz="320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二叉树</a:t>
            </a:r>
            <a:r>
              <a:rPr lang="zh-CN" altLang="en-US" sz="3200" dirty="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的构造</a:t>
            </a:r>
          </a:p>
        </p:txBody>
      </p:sp>
      <p:sp>
        <p:nvSpPr>
          <p:cNvPr id="104451" name="Text Box 3"/>
          <p:cNvSpPr txBox="1">
            <a:spLocks noChangeArrowheads="1"/>
          </p:cNvSpPr>
          <p:nvPr/>
        </p:nvSpPr>
        <p:spPr bwMode="auto">
          <a:xfrm>
            <a:off x="1285852" y="1285860"/>
            <a:ext cx="4786346" cy="52322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square">
            <a:spAutoFit/>
          </a:bodyPr>
          <a:lstStyle/>
          <a:p>
            <a:pPr algn="ctr">
              <a:spcBef>
                <a:spcPct val="50000"/>
              </a:spcBef>
            </a:pPr>
            <a:r>
              <a:rPr lang="en-US" altLang="zh-CN" sz="2800" dirty="0">
                <a:solidFill>
                  <a:srgbClr val="FF0000"/>
                </a:solidFill>
                <a:latin typeface="Consolas" pitchFamily="49" charset="0"/>
                <a:ea typeface="微软雅黑" pitchFamily="34" charset="-122"/>
                <a:cs typeface="Consolas" pitchFamily="49" charset="0"/>
              </a:rPr>
              <a:t>6.6.1 </a:t>
            </a:r>
            <a:r>
              <a:rPr lang="zh-CN" altLang="en-US" sz="2800" dirty="0">
                <a:solidFill>
                  <a:srgbClr val="FF0000"/>
                </a:solidFill>
                <a:latin typeface="Consolas" pitchFamily="49" charset="0"/>
                <a:ea typeface="微软雅黑" pitchFamily="34" charset="-122"/>
                <a:cs typeface="Consolas" pitchFamily="49" charset="0"/>
              </a:rPr>
              <a:t>什么是二叉树的构造</a:t>
            </a:r>
          </a:p>
        </p:txBody>
      </p:sp>
      <p:sp>
        <p:nvSpPr>
          <p:cNvPr id="104452" name="Text Box 4"/>
          <p:cNvSpPr txBox="1">
            <a:spLocks noChangeArrowheads="1"/>
          </p:cNvSpPr>
          <p:nvPr/>
        </p:nvSpPr>
        <p:spPr bwMode="auto">
          <a:xfrm>
            <a:off x="1181074" y="2357430"/>
            <a:ext cx="7605768" cy="2554545"/>
          </a:xfrm>
          <a:prstGeom prst="rect">
            <a:avLst/>
          </a:prstGeom>
          <a:noFill/>
          <a:ln w="9525">
            <a:noFill/>
            <a:miter lim="800000"/>
            <a:headEnd/>
            <a:tailEnd/>
          </a:ln>
        </p:spPr>
        <p:txBody>
          <a:bodyPr wrap="square">
            <a:spAutoFit/>
          </a:bodyPr>
          <a:lstStyle/>
          <a:p>
            <a:pPr marL="457200" indent="-457200">
              <a:lnSpc>
                <a:spcPct val="150000"/>
              </a:lnSpc>
              <a:spcBef>
                <a:spcPts val="1200"/>
              </a:spcBef>
              <a:buBlip>
                <a:blip r:embed="rId2"/>
              </a:buBlip>
            </a:pPr>
            <a:r>
              <a:rPr lang="zh-CN" altLang="en-US" sz="2000" smtClean="0">
                <a:solidFill>
                  <a:srgbClr val="0000FF"/>
                </a:solidFill>
                <a:latin typeface="Consolas" pitchFamily="49" charset="0"/>
                <a:ea typeface="楷体" pitchFamily="49" charset="-122"/>
                <a:cs typeface="Consolas" pitchFamily="49" charset="0"/>
              </a:rPr>
              <a:t>一</a:t>
            </a:r>
            <a:r>
              <a:rPr lang="zh-CN" altLang="en-US" sz="2000" dirty="0">
                <a:solidFill>
                  <a:srgbClr val="0000FF"/>
                </a:solidFill>
                <a:latin typeface="Consolas" pitchFamily="49" charset="0"/>
                <a:ea typeface="楷体" pitchFamily="49" charset="-122"/>
                <a:cs typeface="Consolas" pitchFamily="49" charset="0"/>
              </a:rPr>
              <a:t>棵所有结点值不同的二叉树，其先序、中序、后序和层次遍历都是唯一的，也就是说一棵这样的二叉树，不可以有两种不同的先序遍历序列，也不可能有两种不同的中序</a:t>
            </a:r>
            <a:r>
              <a:rPr lang="zh-CN" altLang="en-US" sz="2000">
                <a:solidFill>
                  <a:srgbClr val="0000FF"/>
                </a:solidFill>
                <a:latin typeface="Consolas" pitchFamily="49" charset="0"/>
                <a:ea typeface="楷体" pitchFamily="49" charset="-122"/>
                <a:cs typeface="Consolas" pitchFamily="49" charset="0"/>
              </a:rPr>
              <a:t>序列</a:t>
            </a:r>
            <a:r>
              <a:rPr lang="zh-CN" altLang="en-US" sz="2000" smtClean="0">
                <a:solidFill>
                  <a:srgbClr val="0000FF"/>
                </a:solidFill>
                <a:latin typeface="Consolas" pitchFamily="49" charset="0"/>
                <a:ea typeface="楷体" pitchFamily="49" charset="-122"/>
                <a:cs typeface="Consolas" pitchFamily="49" charset="0"/>
              </a:rPr>
              <a:t>。</a:t>
            </a:r>
            <a:endParaRPr lang="en-US" altLang="zh-CN" sz="2000" smtClean="0">
              <a:solidFill>
                <a:srgbClr val="0000FF"/>
              </a:solidFill>
              <a:latin typeface="Consolas" pitchFamily="49" charset="0"/>
              <a:ea typeface="楷体" pitchFamily="49" charset="-122"/>
              <a:cs typeface="Consolas" pitchFamily="49" charset="0"/>
            </a:endParaRPr>
          </a:p>
          <a:p>
            <a:pPr marL="457200" indent="-457200">
              <a:lnSpc>
                <a:spcPct val="150000"/>
              </a:lnSpc>
              <a:spcBef>
                <a:spcPts val="1200"/>
              </a:spcBef>
              <a:buBlip>
                <a:blip r:embed="rId2"/>
              </a:buBlip>
            </a:pPr>
            <a:r>
              <a:rPr lang="zh-CN" altLang="en-US" sz="2000" smtClean="0">
                <a:solidFill>
                  <a:srgbClr val="0000FF"/>
                </a:solidFill>
                <a:latin typeface="Consolas" pitchFamily="49" charset="0"/>
                <a:ea typeface="楷体" pitchFamily="49" charset="-122"/>
                <a:cs typeface="Consolas" pitchFamily="49" charset="0"/>
              </a:rPr>
              <a:t>二叉树</a:t>
            </a:r>
            <a:r>
              <a:rPr lang="zh-CN" altLang="en-US" sz="2000">
                <a:solidFill>
                  <a:srgbClr val="0000FF"/>
                </a:solidFill>
                <a:latin typeface="Consolas" pitchFamily="49" charset="0"/>
                <a:ea typeface="楷体" pitchFamily="49" charset="-122"/>
                <a:cs typeface="Consolas" pitchFamily="49" charset="0"/>
              </a:rPr>
              <a:t>的</a:t>
            </a:r>
            <a:r>
              <a:rPr lang="zh-CN" altLang="en-US" sz="2000" smtClean="0">
                <a:solidFill>
                  <a:srgbClr val="0000FF"/>
                </a:solidFill>
                <a:latin typeface="Consolas" pitchFamily="49" charset="0"/>
                <a:ea typeface="楷体" pitchFamily="49" charset="-122"/>
                <a:cs typeface="Consolas" pitchFamily="49" charset="0"/>
              </a:rPr>
              <a:t>构造就是</a:t>
            </a:r>
            <a:r>
              <a:rPr lang="zh-CN" altLang="en-US" sz="2000" dirty="0">
                <a:solidFill>
                  <a:srgbClr val="0000FF"/>
                </a:solidFill>
                <a:latin typeface="Consolas" pitchFamily="49" charset="0"/>
                <a:ea typeface="楷体" pitchFamily="49" charset="-122"/>
                <a:cs typeface="Consolas" pitchFamily="49" charset="0"/>
              </a:rPr>
              <a:t>给定某些遍历序列，反过来唯一地确定</a:t>
            </a:r>
            <a:r>
              <a:rPr lang="zh-CN" altLang="en-US" sz="2000">
                <a:solidFill>
                  <a:srgbClr val="0000FF"/>
                </a:solidFill>
                <a:latin typeface="Consolas" pitchFamily="49" charset="0"/>
                <a:ea typeface="楷体" pitchFamily="49" charset="-122"/>
                <a:cs typeface="Consolas" pitchFamily="49" charset="0"/>
              </a:rPr>
              <a:t>该</a:t>
            </a:r>
            <a:r>
              <a:rPr lang="zh-CN" altLang="en-US" sz="2000" smtClean="0">
                <a:solidFill>
                  <a:srgbClr val="0000FF"/>
                </a:solidFill>
                <a:latin typeface="Consolas" pitchFamily="49" charset="0"/>
                <a:ea typeface="楷体" pitchFamily="49" charset="-122"/>
                <a:cs typeface="Consolas" pitchFamily="49" charset="0"/>
              </a:rPr>
              <a:t>二叉树。</a:t>
            </a:r>
            <a:endParaRPr lang="zh-CN" altLang="en-US" sz="2000" dirty="0">
              <a:solidFill>
                <a:srgbClr val="0000FF"/>
              </a:solidFill>
              <a:latin typeface="Consolas" pitchFamily="49" charset="0"/>
              <a:ea typeface="楷体" pitchFamily="49" charset="-122"/>
              <a:cs typeface="Consolas" pitchFamily="49" charset="0"/>
            </a:endParaRPr>
          </a:p>
        </p:txBody>
      </p:sp>
      <p:sp>
        <p:nvSpPr>
          <p:cNvPr id="5" name="TextBox 4"/>
          <p:cNvSpPr txBox="1"/>
          <p:nvPr/>
        </p:nvSpPr>
        <p:spPr>
          <a:xfrm>
            <a:off x="285731" y="1500174"/>
            <a:ext cx="553998" cy="3000396"/>
          </a:xfrm>
          <a:prstGeom prst="rect">
            <a:avLst/>
          </a:prstGeom>
          <a:noFill/>
        </p:spPr>
        <p:txBody>
          <a:bodyPr vert="eaVert" wrap="square" rtlCol="0">
            <a:spAutoFit/>
          </a:bodyPr>
          <a:lstStyle/>
          <a:p>
            <a:pPr algn="ctr">
              <a:spcBef>
                <a:spcPct val="50000"/>
              </a:spcBef>
            </a:pPr>
            <a:r>
              <a:rPr lang="en-US" altLang="zh-CN"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6.6  </a:t>
            </a:r>
            <a:r>
              <a:rPr lang="zh-CN" altLang="en-US"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二叉树的构造</a:t>
            </a:r>
            <a:endParaRPr lang="zh-CN" altLang="en-US" dirty="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Text Box 2"/>
          <p:cNvSpPr txBox="1">
            <a:spLocks noChangeArrowheads="1"/>
          </p:cNvSpPr>
          <p:nvPr/>
        </p:nvSpPr>
        <p:spPr bwMode="auto">
          <a:xfrm>
            <a:off x="1285852" y="357166"/>
            <a:ext cx="5429288" cy="464743"/>
          </a:xfrm>
          <a:prstGeom prst="rect">
            <a:avLst/>
          </a:prstGeom>
          <a:noFill/>
          <a:ln w="9525">
            <a:noFill/>
            <a:miter lim="800000"/>
            <a:headEnd/>
            <a:tailEnd/>
          </a:ln>
        </p:spPr>
        <p:txBody>
          <a:bodyPr wrap="square">
            <a:spAutoFit/>
          </a:bodyPr>
          <a:lstStyle/>
          <a:p>
            <a:pPr>
              <a:lnSpc>
                <a:spcPct val="110000"/>
              </a:lnSpc>
            </a:pPr>
            <a:r>
              <a:rPr lang="en-US" altLang="zh-CN" sz="2200" smtClean="0">
                <a:solidFill>
                  <a:srgbClr val="FF0000"/>
                </a:solidFill>
                <a:latin typeface="Consolas" pitchFamily="49" charset="0"/>
                <a:ea typeface="楷体" pitchFamily="49" charset="-122"/>
                <a:cs typeface="Consolas" pitchFamily="49" charset="0"/>
              </a:rPr>
              <a:t>【</a:t>
            </a:r>
            <a:r>
              <a:rPr lang="zh-CN" altLang="en-US" sz="2200" dirty="0">
                <a:solidFill>
                  <a:srgbClr val="FF0000"/>
                </a:solidFill>
                <a:latin typeface="Consolas" pitchFamily="49" charset="0"/>
                <a:ea typeface="楷体" pitchFamily="49" charset="-122"/>
                <a:cs typeface="Consolas" pitchFamily="49" charset="0"/>
              </a:rPr>
              <a:t>例</a:t>
            </a:r>
            <a:r>
              <a:rPr lang="en-US" altLang="zh-CN" sz="2200" dirty="0">
                <a:solidFill>
                  <a:srgbClr val="FF0000"/>
                </a:solidFill>
                <a:latin typeface="Consolas" pitchFamily="49" charset="0"/>
                <a:ea typeface="楷体" pitchFamily="49" charset="-122"/>
                <a:cs typeface="Consolas" pitchFamily="49" charset="0"/>
              </a:rPr>
              <a:t>6.22】 </a:t>
            </a:r>
            <a:r>
              <a:rPr lang="zh-CN" altLang="en-US" sz="2000">
                <a:solidFill>
                  <a:srgbClr val="0000FF"/>
                </a:solidFill>
                <a:latin typeface="Consolas" pitchFamily="49" charset="0"/>
                <a:ea typeface="楷体" pitchFamily="49" charset="-122"/>
                <a:cs typeface="Consolas" pitchFamily="49" charset="0"/>
              </a:rPr>
              <a:t>将</a:t>
            </a:r>
            <a:r>
              <a:rPr lang="zh-CN" altLang="en-US" sz="2000" smtClean="0">
                <a:solidFill>
                  <a:srgbClr val="0000FF"/>
                </a:solidFill>
                <a:latin typeface="Consolas" pitchFamily="49" charset="0"/>
                <a:ea typeface="楷体" pitchFamily="49" charset="-122"/>
                <a:cs typeface="Consolas" pitchFamily="49" charset="0"/>
              </a:rPr>
              <a:t>如下图的</a:t>
            </a:r>
            <a:r>
              <a:rPr lang="zh-CN" altLang="en-US" sz="2000" dirty="0">
                <a:solidFill>
                  <a:srgbClr val="0000FF"/>
                </a:solidFill>
                <a:latin typeface="Consolas" pitchFamily="49" charset="0"/>
                <a:ea typeface="楷体" pitchFamily="49" charset="-122"/>
                <a:cs typeface="Consolas" pitchFamily="49" charset="0"/>
              </a:rPr>
              <a:t>二叉树还原为</a:t>
            </a:r>
            <a:r>
              <a:rPr lang="zh-CN" altLang="en-US" sz="2000">
                <a:solidFill>
                  <a:srgbClr val="0000FF"/>
                </a:solidFill>
                <a:latin typeface="Consolas" pitchFamily="49" charset="0"/>
                <a:ea typeface="楷体" pitchFamily="49" charset="-122"/>
                <a:cs typeface="Consolas" pitchFamily="49" charset="0"/>
              </a:rPr>
              <a:t>森林</a:t>
            </a:r>
            <a:r>
              <a:rPr lang="zh-CN" altLang="en-US" sz="2000" smtClean="0">
                <a:solidFill>
                  <a:srgbClr val="0000FF"/>
                </a:solidFill>
                <a:latin typeface="Consolas" pitchFamily="49" charset="0"/>
                <a:ea typeface="楷体" pitchFamily="49" charset="-122"/>
                <a:cs typeface="Consolas" pitchFamily="49" charset="0"/>
              </a:rPr>
              <a:t>。</a:t>
            </a:r>
            <a:endParaRPr lang="zh-CN" altLang="en-US" sz="2000" dirty="0">
              <a:solidFill>
                <a:srgbClr val="0000FF"/>
              </a:solidFill>
              <a:latin typeface="Consolas" pitchFamily="49" charset="0"/>
              <a:ea typeface="楷体" pitchFamily="49" charset="-122"/>
              <a:cs typeface="Consolas" pitchFamily="49" charset="0"/>
            </a:endParaRPr>
          </a:p>
        </p:txBody>
      </p:sp>
      <p:sp>
        <p:nvSpPr>
          <p:cNvPr id="8" name="椭圆 7"/>
          <p:cNvSpPr/>
          <p:nvPr/>
        </p:nvSpPr>
        <p:spPr>
          <a:xfrm>
            <a:off x="2285984" y="1500174"/>
            <a:ext cx="357190" cy="428628"/>
          </a:xfrm>
          <a:prstGeom prst="ellipse">
            <a:avLst/>
          </a:prstGeom>
          <a:solidFill>
            <a:schemeClr val="accent4">
              <a:lumMod val="20000"/>
              <a:lumOff val="80000"/>
            </a:schemeClr>
          </a:solidFill>
        </p:spPr>
        <p:style>
          <a:lnRef idx="1">
            <a:schemeClr val="dk1"/>
          </a:lnRef>
          <a:fillRef idx="2">
            <a:schemeClr val="dk1"/>
          </a:fillRef>
          <a:effectRef idx="1">
            <a:schemeClr val="dk1"/>
          </a:effectRef>
          <a:fontRef idx="minor">
            <a:schemeClr val="dk1"/>
          </a:fontRef>
        </p:style>
        <p:txBody>
          <a:bodyPr rtlCol="0" anchor="ctr"/>
          <a:lstStyle/>
          <a:p>
            <a:pPr algn="ctr"/>
            <a:r>
              <a:rPr lang="en-US" altLang="zh-CN" sz="1800" i="1" smtClean="0">
                <a:solidFill>
                  <a:srgbClr val="0000FF"/>
                </a:solidFill>
                <a:latin typeface="Consolas" pitchFamily="49" charset="0"/>
                <a:cs typeface="Consolas" pitchFamily="49" charset="0"/>
              </a:rPr>
              <a:t>A</a:t>
            </a:r>
            <a:endParaRPr lang="zh-CN" altLang="en-US" sz="1800" i="1">
              <a:solidFill>
                <a:srgbClr val="0000FF"/>
              </a:solidFill>
              <a:latin typeface="Consolas" pitchFamily="49" charset="0"/>
              <a:cs typeface="Consolas" pitchFamily="49" charset="0"/>
            </a:endParaRPr>
          </a:p>
        </p:txBody>
      </p:sp>
      <p:sp>
        <p:nvSpPr>
          <p:cNvPr id="9" name="椭圆 8"/>
          <p:cNvSpPr/>
          <p:nvPr/>
        </p:nvSpPr>
        <p:spPr>
          <a:xfrm>
            <a:off x="1428728" y="2357430"/>
            <a:ext cx="357190" cy="428628"/>
          </a:xfrm>
          <a:prstGeom prst="ellipse">
            <a:avLst/>
          </a:prstGeom>
          <a:solidFill>
            <a:schemeClr val="accent4">
              <a:lumMod val="20000"/>
              <a:lumOff val="80000"/>
            </a:schemeClr>
          </a:solidFill>
        </p:spPr>
        <p:style>
          <a:lnRef idx="1">
            <a:schemeClr val="dk1"/>
          </a:lnRef>
          <a:fillRef idx="2">
            <a:schemeClr val="dk1"/>
          </a:fillRef>
          <a:effectRef idx="1">
            <a:schemeClr val="dk1"/>
          </a:effectRef>
          <a:fontRef idx="minor">
            <a:schemeClr val="dk1"/>
          </a:fontRef>
        </p:style>
        <p:txBody>
          <a:bodyPr rtlCol="0" anchor="ctr"/>
          <a:lstStyle/>
          <a:p>
            <a:pPr algn="ctr"/>
            <a:r>
              <a:rPr lang="en-US" altLang="zh-CN" sz="1800" i="1" smtClean="0">
                <a:solidFill>
                  <a:srgbClr val="0000FF"/>
                </a:solidFill>
                <a:latin typeface="Consolas" pitchFamily="49" charset="0"/>
                <a:cs typeface="Consolas" pitchFamily="49" charset="0"/>
              </a:rPr>
              <a:t>B</a:t>
            </a:r>
            <a:endParaRPr lang="zh-CN" altLang="en-US" sz="1800" i="1">
              <a:solidFill>
                <a:srgbClr val="0000FF"/>
              </a:solidFill>
              <a:latin typeface="Consolas" pitchFamily="49" charset="0"/>
              <a:cs typeface="Consolas" pitchFamily="49" charset="0"/>
            </a:endParaRPr>
          </a:p>
        </p:txBody>
      </p:sp>
      <p:sp>
        <p:nvSpPr>
          <p:cNvPr id="10" name="椭圆 9"/>
          <p:cNvSpPr/>
          <p:nvPr/>
        </p:nvSpPr>
        <p:spPr>
          <a:xfrm>
            <a:off x="1928794" y="3000372"/>
            <a:ext cx="357190" cy="428628"/>
          </a:xfrm>
          <a:prstGeom prst="ellipse">
            <a:avLst/>
          </a:prstGeom>
          <a:solidFill>
            <a:schemeClr val="accent4">
              <a:lumMod val="20000"/>
              <a:lumOff val="80000"/>
            </a:schemeClr>
          </a:solidFill>
        </p:spPr>
        <p:style>
          <a:lnRef idx="1">
            <a:schemeClr val="dk1"/>
          </a:lnRef>
          <a:fillRef idx="2">
            <a:schemeClr val="dk1"/>
          </a:fillRef>
          <a:effectRef idx="1">
            <a:schemeClr val="dk1"/>
          </a:effectRef>
          <a:fontRef idx="minor">
            <a:schemeClr val="dk1"/>
          </a:fontRef>
        </p:style>
        <p:txBody>
          <a:bodyPr rtlCol="0" anchor="ctr"/>
          <a:lstStyle/>
          <a:p>
            <a:pPr algn="ctr"/>
            <a:r>
              <a:rPr lang="en-US" altLang="zh-CN" sz="1800" i="1" smtClean="0">
                <a:solidFill>
                  <a:srgbClr val="0000FF"/>
                </a:solidFill>
                <a:latin typeface="Consolas" pitchFamily="49" charset="0"/>
                <a:cs typeface="Consolas" pitchFamily="49" charset="0"/>
              </a:rPr>
              <a:t>C</a:t>
            </a:r>
            <a:endParaRPr lang="zh-CN" altLang="en-US" sz="1800" i="1">
              <a:solidFill>
                <a:srgbClr val="0000FF"/>
              </a:solidFill>
              <a:latin typeface="Consolas" pitchFamily="49" charset="0"/>
              <a:cs typeface="Consolas" pitchFamily="49" charset="0"/>
            </a:endParaRPr>
          </a:p>
        </p:txBody>
      </p:sp>
      <p:sp>
        <p:nvSpPr>
          <p:cNvPr id="11" name="椭圆 10"/>
          <p:cNvSpPr/>
          <p:nvPr/>
        </p:nvSpPr>
        <p:spPr>
          <a:xfrm>
            <a:off x="2428860" y="3714752"/>
            <a:ext cx="357190" cy="428628"/>
          </a:xfrm>
          <a:prstGeom prst="ellipse">
            <a:avLst/>
          </a:prstGeom>
          <a:solidFill>
            <a:schemeClr val="accent4">
              <a:lumMod val="20000"/>
              <a:lumOff val="80000"/>
            </a:schemeClr>
          </a:solidFill>
        </p:spPr>
        <p:style>
          <a:lnRef idx="1">
            <a:schemeClr val="dk1"/>
          </a:lnRef>
          <a:fillRef idx="2">
            <a:schemeClr val="dk1"/>
          </a:fillRef>
          <a:effectRef idx="1">
            <a:schemeClr val="dk1"/>
          </a:effectRef>
          <a:fontRef idx="minor">
            <a:schemeClr val="dk1"/>
          </a:fontRef>
        </p:style>
        <p:txBody>
          <a:bodyPr rtlCol="0" anchor="ctr"/>
          <a:lstStyle/>
          <a:p>
            <a:pPr algn="ctr"/>
            <a:r>
              <a:rPr lang="en-US" altLang="zh-CN" sz="1800" i="1" smtClean="0">
                <a:solidFill>
                  <a:srgbClr val="0000FF"/>
                </a:solidFill>
                <a:latin typeface="Consolas" pitchFamily="49" charset="0"/>
                <a:cs typeface="Consolas" pitchFamily="49" charset="0"/>
              </a:rPr>
              <a:t>D</a:t>
            </a:r>
            <a:endParaRPr lang="zh-CN" altLang="en-US" sz="1800" i="1">
              <a:solidFill>
                <a:srgbClr val="0000FF"/>
              </a:solidFill>
              <a:latin typeface="Consolas" pitchFamily="49" charset="0"/>
              <a:cs typeface="Consolas" pitchFamily="49" charset="0"/>
            </a:endParaRPr>
          </a:p>
        </p:txBody>
      </p:sp>
      <p:sp>
        <p:nvSpPr>
          <p:cNvPr id="13" name="椭圆 12"/>
          <p:cNvSpPr/>
          <p:nvPr/>
        </p:nvSpPr>
        <p:spPr>
          <a:xfrm>
            <a:off x="3169366" y="2214554"/>
            <a:ext cx="357190" cy="428628"/>
          </a:xfrm>
          <a:prstGeom prst="ellipse">
            <a:avLst/>
          </a:prstGeom>
          <a:solidFill>
            <a:schemeClr val="accent4">
              <a:lumMod val="20000"/>
              <a:lumOff val="80000"/>
            </a:schemeClr>
          </a:solidFill>
        </p:spPr>
        <p:style>
          <a:lnRef idx="1">
            <a:schemeClr val="dk1"/>
          </a:lnRef>
          <a:fillRef idx="2">
            <a:schemeClr val="dk1"/>
          </a:fillRef>
          <a:effectRef idx="1">
            <a:schemeClr val="dk1"/>
          </a:effectRef>
          <a:fontRef idx="minor">
            <a:schemeClr val="dk1"/>
          </a:fontRef>
        </p:style>
        <p:txBody>
          <a:bodyPr rtlCol="0" anchor="ctr"/>
          <a:lstStyle/>
          <a:p>
            <a:pPr algn="ctr"/>
            <a:r>
              <a:rPr lang="en-US" altLang="zh-CN" sz="1800" i="1" smtClean="0">
                <a:solidFill>
                  <a:srgbClr val="0000FF"/>
                </a:solidFill>
                <a:latin typeface="Consolas" pitchFamily="49" charset="0"/>
                <a:cs typeface="Consolas" pitchFamily="49" charset="0"/>
              </a:rPr>
              <a:t>E</a:t>
            </a:r>
            <a:endParaRPr lang="zh-CN" altLang="en-US" sz="1800" i="1">
              <a:solidFill>
                <a:srgbClr val="0000FF"/>
              </a:solidFill>
              <a:latin typeface="Consolas" pitchFamily="49" charset="0"/>
              <a:cs typeface="Consolas" pitchFamily="49" charset="0"/>
            </a:endParaRPr>
          </a:p>
        </p:txBody>
      </p:sp>
      <p:sp>
        <p:nvSpPr>
          <p:cNvPr id="14" name="椭圆 13"/>
          <p:cNvSpPr/>
          <p:nvPr/>
        </p:nvSpPr>
        <p:spPr>
          <a:xfrm>
            <a:off x="3571868" y="3000372"/>
            <a:ext cx="357190" cy="428628"/>
          </a:xfrm>
          <a:prstGeom prst="ellipse">
            <a:avLst/>
          </a:prstGeom>
          <a:solidFill>
            <a:schemeClr val="accent4">
              <a:lumMod val="20000"/>
              <a:lumOff val="80000"/>
            </a:schemeClr>
          </a:solidFill>
        </p:spPr>
        <p:style>
          <a:lnRef idx="1">
            <a:schemeClr val="dk1"/>
          </a:lnRef>
          <a:fillRef idx="2">
            <a:schemeClr val="dk1"/>
          </a:fillRef>
          <a:effectRef idx="1">
            <a:schemeClr val="dk1"/>
          </a:effectRef>
          <a:fontRef idx="minor">
            <a:schemeClr val="dk1"/>
          </a:fontRef>
        </p:style>
        <p:txBody>
          <a:bodyPr rtlCol="0" anchor="ctr"/>
          <a:lstStyle/>
          <a:p>
            <a:pPr algn="ctr"/>
            <a:r>
              <a:rPr lang="en-US" altLang="zh-CN" sz="1800" i="1" smtClean="0">
                <a:solidFill>
                  <a:srgbClr val="0000FF"/>
                </a:solidFill>
                <a:latin typeface="Consolas" pitchFamily="49" charset="0"/>
                <a:cs typeface="Consolas" pitchFamily="49" charset="0"/>
              </a:rPr>
              <a:t>G</a:t>
            </a:r>
            <a:endParaRPr lang="zh-CN" altLang="en-US" sz="1800" i="1">
              <a:solidFill>
                <a:srgbClr val="0000FF"/>
              </a:solidFill>
              <a:latin typeface="Consolas" pitchFamily="49" charset="0"/>
              <a:cs typeface="Consolas" pitchFamily="49" charset="0"/>
            </a:endParaRPr>
          </a:p>
        </p:txBody>
      </p:sp>
      <p:sp>
        <p:nvSpPr>
          <p:cNvPr id="15" name="椭圆 14"/>
          <p:cNvSpPr/>
          <p:nvPr/>
        </p:nvSpPr>
        <p:spPr>
          <a:xfrm>
            <a:off x="2857488" y="3000372"/>
            <a:ext cx="357190" cy="428628"/>
          </a:xfrm>
          <a:prstGeom prst="ellipse">
            <a:avLst/>
          </a:prstGeom>
          <a:solidFill>
            <a:schemeClr val="accent4">
              <a:lumMod val="20000"/>
              <a:lumOff val="80000"/>
            </a:schemeClr>
          </a:solidFill>
        </p:spPr>
        <p:style>
          <a:lnRef idx="1">
            <a:schemeClr val="dk1"/>
          </a:lnRef>
          <a:fillRef idx="2">
            <a:schemeClr val="dk1"/>
          </a:fillRef>
          <a:effectRef idx="1">
            <a:schemeClr val="dk1"/>
          </a:effectRef>
          <a:fontRef idx="minor">
            <a:schemeClr val="dk1"/>
          </a:fontRef>
        </p:style>
        <p:txBody>
          <a:bodyPr rtlCol="0" anchor="ctr"/>
          <a:lstStyle/>
          <a:p>
            <a:pPr algn="ctr"/>
            <a:r>
              <a:rPr lang="en-US" altLang="zh-CN" sz="1800" i="1" smtClean="0">
                <a:solidFill>
                  <a:srgbClr val="0000FF"/>
                </a:solidFill>
                <a:latin typeface="Consolas" pitchFamily="49" charset="0"/>
                <a:cs typeface="Consolas" pitchFamily="49" charset="0"/>
              </a:rPr>
              <a:t>F</a:t>
            </a:r>
            <a:endParaRPr lang="zh-CN" altLang="en-US" sz="1800" i="1">
              <a:solidFill>
                <a:srgbClr val="0000FF"/>
              </a:solidFill>
              <a:latin typeface="Consolas" pitchFamily="49" charset="0"/>
              <a:cs typeface="Consolas" pitchFamily="49" charset="0"/>
            </a:endParaRPr>
          </a:p>
        </p:txBody>
      </p:sp>
      <p:sp>
        <p:nvSpPr>
          <p:cNvPr id="16" name="椭圆 15"/>
          <p:cNvSpPr/>
          <p:nvPr/>
        </p:nvSpPr>
        <p:spPr>
          <a:xfrm>
            <a:off x="3312242" y="3786190"/>
            <a:ext cx="357190" cy="428628"/>
          </a:xfrm>
          <a:prstGeom prst="ellipse">
            <a:avLst/>
          </a:prstGeom>
          <a:solidFill>
            <a:schemeClr val="accent4">
              <a:lumMod val="20000"/>
              <a:lumOff val="80000"/>
            </a:schemeClr>
          </a:solidFill>
        </p:spPr>
        <p:style>
          <a:lnRef idx="1">
            <a:schemeClr val="dk1"/>
          </a:lnRef>
          <a:fillRef idx="2">
            <a:schemeClr val="dk1"/>
          </a:fillRef>
          <a:effectRef idx="1">
            <a:schemeClr val="dk1"/>
          </a:effectRef>
          <a:fontRef idx="minor">
            <a:schemeClr val="dk1"/>
          </a:fontRef>
        </p:style>
        <p:txBody>
          <a:bodyPr rtlCol="0" anchor="ctr"/>
          <a:lstStyle/>
          <a:p>
            <a:pPr algn="ctr"/>
            <a:r>
              <a:rPr lang="en-US" altLang="zh-CN" sz="1800" i="1" smtClean="0">
                <a:solidFill>
                  <a:srgbClr val="0000FF"/>
                </a:solidFill>
                <a:latin typeface="Consolas" pitchFamily="49" charset="0"/>
                <a:cs typeface="Consolas" pitchFamily="49" charset="0"/>
              </a:rPr>
              <a:t>H</a:t>
            </a:r>
            <a:endParaRPr lang="zh-CN" altLang="en-US" sz="1800" i="1">
              <a:solidFill>
                <a:srgbClr val="0000FF"/>
              </a:solidFill>
              <a:latin typeface="Consolas" pitchFamily="49" charset="0"/>
              <a:cs typeface="Consolas" pitchFamily="49" charset="0"/>
            </a:endParaRPr>
          </a:p>
        </p:txBody>
      </p:sp>
      <p:cxnSp>
        <p:nvCxnSpPr>
          <p:cNvPr id="18" name="直接连接符 17"/>
          <p:cNvCxnSpPr>
            <a:stCxn id="8" idx="3"/>
            <a:endCxn id="9" idx="7"/>
          </p:cNvCxnSpPr>
          <p:nvPr/>
        </p:nvCxnSpPr>
        <p:spPr>
          <a:xfrm rot="5400000">
            <a:off x="1758866" y="1840774"/>
            <a:ext cx="554170" cy="604684"/>
          </a:xfrm>
          <a:prstGeom prst="line">
            <a:avLst/>
          </a:prstGeom>
          <a:ln>
            <a:solidFill>
              <a:srgbClr val="FF00FF"/>
            </a:solidFill>
            <a:tailEnd type="none"/>
          </a:ln>
        </p:spPr>
        <p:style>
          <a:lnRef idx="2">
            <a:schemeClr val="dk1"/>
          </a:lnRef>
          <a:fillRef idx="0">
            <a:schemeClr val="dk1"/>
          </a:fillRef>
          <a:effectRef idx="1">
            <a:schemeClr val="dk1"/>
          </a:effectRef>
          <a:fontRef idx="minor">
            <a:schemeClr val="tx1"/>
          </a:fontRef>
        </p:style>
      </p:cxnSp>
      <p:cxnSp>
        <p:nvCxnSpPr>
          <p:cNvPr id="20" name="直接连接符 19"/>
          <p:cNvCxnSpPr>
            <a:stCxn id="13" idx="3"/>
            <a:endCxn id="15" idx="0"/>
          </p:cNvCxnSpPr>
          <p:nvPr/>
        </p:nvCxnSpPr>
        <p:spPr>
          <a:xfrm rot="5400000">
            <a:off x="2918899" y="2697595"/>
            <a:ext cx="419961" cy="185592"/>
          </a:xfrm>
          <a:prstGeom prst="line">
            <a:avLst/>
          </a:prstGeom>
          <a:ln>
            <a:solidFill>
              <a:srgbClr val="FF00FF"/>
            </a:solidFill>
            <a:tailEnd type="none"/>
          </a:ln>
        </p:spPr>
        <p:style>
          <a:lnRef idx="2">
            <a:schemeClr val="dk1"/>
          </a:lnRef>
          <a:fillRef idx="0">
            <a:schemeClr val="dk1"/>
          </a:fillRef>
          <a:effectRef idx="1">
            <a:schemeClr val="dk1"/>
          </a:effectRef>
          <a:fontRef idx="minor">
            <a:schemeClr val="tx1"/>
          </a:fontRef>
        </p:style>
      </p:cxnSp>
      <p:cxnSp>
        <p:nvCxnSpPr>
          <p:cNvPr id="21" name="直接连接符 20"/>
          <p:cNvCxnSpPr>
            <a:stCxn id="14" idx="3"/>
            <a:endCxn id="16" idx="0"/>
          </p:cNvCxnSpPr>
          <p:nvPr/>
        </p:nvCxnSpPr>
        <p:spPr>
          <a:xfrm rot="5400000">
            <a:off x="3347527" y="3509539"/>
            <a:ext cx="419961" cy="133340"/>
          </a:xfrm>
          <a:prstGeom prst="line">
            <a:avLst/>
          </a:prstGeom>
          <a:ln>
            <a:solidFill>
              <a:srgbClr val="FF00FF"/>
            </a:solidFill>
            <a:tailEnd type="none"/>
          </a:ln>
        </p:spPr>
        <p:style>
          <a:lnRef idx="2">
            <a:schemeClr val="dk1"/>
          </a:lnRef>
          <a:fillRef idx="0">
            <a:schemeClr val="dk1"/>
          </a:fillRef>
          <a:effectRef idx="1">
            <a:schemeClr val="dk1"/>
          </a:effectRef>
          <a:fontRef idx="minor">
            <a:schemeClr val="tx1"/>
          </a:fontRef>
        </p:style>
      </p:cxnSp>
      <p:cxnSp>
        <p:nvCxnSpPr>
          <p:cNvPr id="22" name="直接连接符 21"/>
          <p:cNvCxnSpPr>
            <a:stCxn id="9" idx="5"/>
            <a:endCxn id="10" idx="1"/>
          </p:cNvCxnSpPr>
          <p:nvPr/>
        </p:nvCxnSpPr>
        <p:spPr>
          <a:xfrm rot="16200000" flipH="1">
            <a:off x="1687428" y="2769468"/>
            <a:ext cx="339856" cy="247494"/>
          </a:xfrm>
          <a:prstGeom prst="line">
            <a:avLst/>
          </a:prstGeom>
          <a:ln>
            <a:tailEnd type="none"/>
          </a:ln>
        </p:spPr>
        <p:style>
          <a:lnRef idx="2">
            <a:schemeClr val="dk1"/>
          </a:lnRef>
          <a:fillRef idx="0">
            <a:schemeClr val="dk1"/>
          </a:fillRef>
          <a:effectRef idx="1">
            <a:schemeClr val="dk1"/>
          </a:effectRef>
          <a:fontRef idx="minor">
            <a:schemeClr val="tx1"/>
          </a:fontRef>
        </p:style>
      </p:cxnSp>
      <p:cxnSp>
        <p:nvCxnSpPr>
          <p:cNvPr id="23" name="直接连接符 22"/>
          <p:cNvCxnSpPr>
            <a:stCxn id="10" idx="5"/>
            <a:endCxn id="11" idx="1"/>
          </p:cNvCxnSpPr>
          <p:nvPr/>
        </p:nvCxnSpPr>
        <p:spPr>
          <a:xfrm rot="16200000" flipH="1">
            <a:off x="2151775" y="3448129"/>
            <a:ext cx="411294" cy="247494"/>
          </a:xfrm>
          <a:prstGeom prst="line">
            <a:avLst/>
          </a:prstGeom>
          <a:ln>
            <a:tailEnd type="none"/>
          </a:ln>
        </p:spPr>
        <p:style>
          <a:lnRef idx="2">
            <a:schemeClr val="dk1"/>
          </a:lnRef>
          <a:fillRef idx="0">
            <a:schemeClr val="dk1"/>
          </a:fillRef>
          <a:effectRef idx="1">
            <a:schemeClr val="dk1"/>
          </a:effectRef>
          <a:fontRef idx="minor">
            <a:schemeClr val="tx1"/>
          </a:fontRef>
        </p:style>
      </p:cxnSp>
      <p:cxnSp>
        <p:nvCxnSpPr>
          <p:cNvPr id="24" name="直接连接符 23"/>
          <p:cNvCxnSpPr>
            <a:stCxn id="13" idx="5"/>
            <a:endCxn id="14" idx="0"/>
          </p:cNvCxnSpPr>
          <p:nvPr/>
        </p:nvCxnSpPr>
        <p:spPr>
          <a:xfrm rot="16200000" flipH="1">
            <a:off x="3402375" y="2652283"/>
            <a:ext cx="419961" cy="276216"/>
          </a:xfrm>
          <a:prstGeom prst="line">
            <a:avLst/>
          </a:prstGeom>
          <a:ln>
            <a:tailEnd type="none"/>
          </a:ln>
        </p:spPr>
        <p:style>
          <a:lnRef idx="2">
            <a:schemeClr val="dk1"/>
          </a:lnRef>
          <a:fillRef idx="0">
            <a:schemeClr val="dk1"/>
          </a:fillRef>
          <a:effectRef idx="1">
            <a:schemeClr val="dk1"/>
          </a:effectRef>
          <a:fontRef idx="minor">
            <a:schemeClr val="tx1"/>
          </a:fontRef>
        </p:style>
      </p:cxnSp>
      <p:cxnSp>
        <p:nvCxnSpPr>
          <p:cNvPr id="26" name="直接连接符 25"/>
          <p:cNvCxnSpPr>
            <a:stCxn id="8" idx="5"/>
            <a:endCxn id="13" idx="1"/>
          </p:cNvCxnSpPr>
          <p:nvPr/>
        </p:nvCxnSpPr>
        <p:spPr>
          <a:xfrm rot="16200000" flipH="1">
            <a:off x="2700623" y="1756273"/>
            <a:ext cx="411294" cy="630810"/>
          </a:xfrm>
          <a:prstGeom prst="line">
            <a:avLst/>
          </a:prstGeom>
          <a:ln>
            <a:tailEnd type="none"/>
          </a:ln>
        </p:spPr>
        <p:style>
          <a:lnRef idx="2">
            <a:schemeClr val="dk1"/>
          </a:lnRef>
          <a:fillRef idx="0">
            <a:schemeClr val="dk1"/>
          </a:fillRef>
          <a:effectRef idx="1">
            <a:schemeClr val="dk1"/>
          </a:effectRef>
          <a:fontRef idx="minor">
            <a:schemeClr val="tx1"/>
          </a:fontRef>
        </p:style>
      </p:cxnSp>
      <p:sp>
        <p:nvSpPr>
          <p:cNvPr id="28" name="椭圆 27"/>
          <p:cNvSpPr/>
          <p:nvPr/>
        </p:nvSpPr>
        <p:spPr>
          <a:xfrm>
            <a:off x="3643306" y="4500570"/>
            <a:ext cx="357190" cy="428628"/>
          </a:xfrm>
          <a:prstGeom prst="ellipse">
            <a:avLst/>
          </a:prstGeom>
          <a:solidFill>
            <a:schemeClr val="accent4">
              <a:lumMod val="20000"/>
              <a:lumOff val="80000"/>
            </a:schemeClr>
          </a:solidFill>
        </p:spPr>
        <p:style>
          <a:lnRef idx="1">
            <a:schemeClr val="dk1"/>
          </a:lnRef>
          <a:fillRef idx="2">
            <a:schemeClr val="dk1"/>
          </a:fillRef>
          <a:effectRef idx="1">
            <a:schemeClr val="dk1"/>
          </a:effectRef>
          <a:fontRef idx="minor">
            <a:schemeClr val="dk1"/>
          </a:fontRef>
        </p:style>
        <p:txBody>
          <a:bodyPr rtlCol="0" anchor="ctr"/>
          <a:lstStyle/>
          <a:p>
            <a:pPr algn="ctr"/>
            <a:r>
              <a:rPr lang="en-US" altLang="zh-CN" sz="1800" i="1" smtClean="0">
                <a:solidFill>
                  <a:srgbClr val="0000FF"/>
                </a:solidFill>
                <a:latin typeface="Consolas" pitchFamily="49" charset="0"/>
                <a:cs typeface="Consolas" pitchFamily="49" charset="0"/>
              </a:rPr>
              <a:t>I</a:t>
            </a:r>
            <a:endParaRPr lang="zh-CN" altLang="en-US" sz="1800" i="1">
              <a:solidFill>
                <a:srgbClr val="0000FF"/>
              </a:solidFill>
              <a:latin typeface="Consolas" pitchFamily="49" charset="0"/>
              <a:cs typeface="Consolas" pitchFamily="49" charset="0"/>
            </a:endParaRPr>
          </a:p>
        </p:txBody>
      </p:sp>
      <p:cxnSp>
        <p:nvCxnSpPr>
          <p:cNvPr id="30" name="直接连接符 29"/>
          <p:cNvCxnSpPr>
            <a:stCxn id="16" idx="5"/>
            <a:endCxn id="28" idx="0"/>
          </p:cNvCxnSpPr>
          <p:nvPr/>
        </p:nvCxnSpPr>
        <p:spPr>
          <a:xfrm rot="16200000" flipH="1">
            <a:off x="3545251" y="4223919"/>
            <a:ext cx="348523" cy="204778"/>
          </a:xfrm>
          <a:prstGeom prst="line">
            <a:avLst/>
          </a:prstGeom>
          <a:ln>
            <a:tailEnd type="none"/>
          </a:ln>
        </p:spPr>
        <p:style>
          <a:lnRef idx="2">
            <a:schemeClr val="dk1"/>
          </a:lnRef>
          <a:fillRef idx="0">
            <a:schemeClr val="dk1"/>
          </a:fillRef>
          <a:effectRef idx="1">
            <a:schemeClr val="dk1"/>
          </a:effectRef>
          <a:fontRef idx="minor">
            <a:schemeClr val="tx1"/>
          </a:fontRef>
        </p:style>
      </p:cxnSp>
      <p:sp>
        <p:nvSpPr>
          <p:cNvPr id="36" name="TextBox 35"/>
          <p:cNvSpPr txBox="1"/>
          <p:nvPr/>
        </p:nvSpPr>
        <p:spPr>
          <a:xfrm>
            <a:off x="1857356" y="4929198"/>
            <a:ext cx="1571636" cy="369332"/>
          </a:xfrm>
          <a:prstGeom prst="rect">
            <a:avLst/>
          </a:prstGeom>
          <a:noFill/>
        </p:spPr>
        <p:txBody>
          <a:bodyPr wrap="square" rtlCol="0">
            <a:spAutoFit/>
          </a:bodyPr>
          <a:lstStyle/>
          <a:p>
            <a:r>
              <a:rPr lang="zh-CN" altLang="en-US" sz="1800" smtClean="0">
                <a:solidFill>
                  <a:srgbClr val="0000FF"/>
                </a:solidFill>
                <a:latin typeface="仿宋" pitchFamily="49" charset="-122"/>
                <a:ea typeface="仿宋" pitchFamily="49" charset="-122"/>
              </a:rPr>
              <a:t>一棵二叉树</a:t>
            </a:r>
            <a:endParaRPr lang="zh-CN" altLang="en-US" sz="1800">
              <a:solidFill>
                <a:srgbClr val="0000FF"/>
              </a:solidFill>
              <a:latin typeface="仿宋" pitchFamily="49" charset="-122"/>
              <a:ea typeface="仿宋" pitchFamily="49" charset="-122"/>
            </a:endParaRPr>
          </a:p>
        </p:txBody>
      </p:sp>
      <p:grpSp>
        <p:nvGrpSpPr>
          <p:cNvPr id="64" name="组合 63"/>
          <p:cNvGrpSpPr/>
          <p:nvPr/>
        </p:nvGrpSpPr>
        <p:grpSpPr>
          <a:xfrm>
            <a:off x="1092926" y="785794"/>
            <a:ext cx="5907966" cy="3801446"/>
            <a:chOff x="1092926" y="785794"/>
            <a:chExt cx="5907966" cy="3801446"/>
          </a:xfrm>
        </p:grpSpPr>
        <p:sp>
          <p:nvSpPr>
            <p:cNvPr id="37" name="椭圆 36"/>
            <p:cNvSpPr/>
            <p:nvPr/>
          </p:nvSpPr>
          <p:spPr>
            <a:xfrm>
              <a:off x="6572264" y="785794"/>
              <a:ext cx="357190" cy="428628"/>
            </a:xfrm>
            <a:prstGeom prst="ellipse">
              <a:avLst/>
            </a:prstGeom>
            <a:solidFill>
              <a:schemeClr val="accent4">
                <a:lumMod val="20000"/>
                <a:lumOff val="80000"/>
              </a:schemeClr>
            </a:solidFill>
          </p:spPr>
          <p:style>
            <a:lnRef idx="1">
              <a:schemeClr val="dk1"/>
            </a:lnRef>
            <a:fillRef idx="2">
              <a:schemeClr val="dk1"/>
            </a:fillRef>
            <a:effectRef idx="1">
              <a:schemeClr val="dk1"/>
            </a:effectRef>
            <a:fontRef idx="minor">
              <a:schemeClr val="dk1"/>
            </a:fontRef>
          </p:style>
          <p:txBody>
            <a:bodyPr rtlCol="0" anchor="ctr"/>
            <a:lstStyle/>
            <a:p>
              <a:pPr algn="ctr"/>
              <a:r>
                <a:rPr lang="en-US" altLang="zh-CN" sz="1800" i="1" smtClean="0">
                  <a:solidFill>
                    <a:srgbClr val="0000FF"/>
                  </a:solidFill>
                  <a:latin typeface="Consolas" pitchFamily="49" charset="0"/>
                  <a:cs typeface="Consolas" pitchFamily="49" charset="0"/>
                </a:rPr>
                <a:t>A</a:t>
              </a:r>
              <a:endParaRPr lang="zh-CN" altLang="en-US" sz="1800" i="1">
                <a:solidFill>
                  <a:srgbClr val="0000FF"/>
                </a:solidFill>
                <a:latin typeface="Consolas" pitchFamily="49" charset="0"/>
                <a:cs typeface="Consolas" pitchFamily="49" charset="0"/>
              </a:endParaRPr>
            </a:p>
          </p:txBody>
        </p:sp>
        <p:sp>
          <p:nvSpPr>
            <p:cNvPr id="38" name="椭圆 37"/>
            <p:cNvSpPr/>
            <p:nvPr/>
          </p:nvSpPr>
          <p:spPr>
            <a:xfrm>
              <a:off x="5715008" y="1643050"/>
              <a:ext cx="357190" cy="428628"/>
            </a:xfrm>
            <a:prstGeom prst="ellipse">
              <a:avLst/>
            </a:prstGeom>
            <a:solidFill>
              <a:schemeClr val="accent4">
                <a:lumMod val="20000"/>
                <a:lumOff val="80000"/>
              </a:schemeClr>
            </a:solidFill>
          </p:spPr>
          <p:style>
            <a:lnRef idx="1">
              <a:schemeClr val="dk1"/>
            </a:lnRef>
            <a:fillRef idx="2">
              <a:schemeClr val="dk1"/>
            </a:fillRef>
            <a:effectRef idx="1">
              <a:schemeClr val="dk1"/>
            </a:effectRef>
            <a:fontRef idx="minor">
              <a:schemeClr val="dk1"/>
            </a:fontRef>
          </p:style>
          <p:txBody>
            <a:bodyPr rtlCol="0" anchor="ctr"/>
            <a:lstStyle/>
            <a:p>
              <a:pPr algn="ctr"/>
              <a:r>
                <a:rPr lang="en-US" altLang="zh-CN" sz="1800" i="1" smtClean="0">
                  <a:solidFill>
                    <a:srgbClr val="0000FF"/>
                  </a:solidFill>
                  <a:latin typeface="Consolas" pitchFamily="49" charset="0"/>
                  <a:cs typeface="Consolas" pitchFamily="49" charset="0"/>
                </a:rPr>
                <a:t>B</a:t>
              </a:r>
              <a:endParaRPr lang="zh-CN" altLang="en-US" sz="1800" i="1">
                <a:solidFill>
                  <a:srgbClr val="0000FF"/>
                </a:solidFill>
                <a:latin typeface="Consolas" pitchFamily="49" charset="0"/>
                <a:cs typeface="Consolas" pitchFamily="49" charset="0"/>
              </a:endParaRPr>
            </a:p>
          </p:txBody>
        </p:sp>
        <p:sp>
          <p:nvSpPr>
            <p:cNvPr id="39" name="椭圆 38"/>
            <p:cNvSpPr/>
            <p:nvPr/>
          </p:nvSpPr>
          <p:spPr>
            <a:xfrm>
              <a:off x="6215074" y="2285992"/>
              <a:ext cx="357190" cy="428628"/>
            </a:xfrm>
            <a:prstGeom prst="ellipse">
              <a:avLst/>
            </a:prstGeom>
            <a:solidFill>
              <a:schemeClr val="accent4">
                <a:lumMod val="20000"/>
                <a:lumOff val="80000"/>
              </a:schemeClr>
            </a:solidFill>
          </p:spPr>
          <p:style>
            <a:lnRef idx="1">
              <a:schemeClr val="dk1"/>
            </a:lnRef>
            <a:fillRef idx="2">
              <a:schemeClr val="dk1"/>
            </a:fillRef>
            <a:effectRef idx="1">
              <a:schemeClr val="dk1"/>
            </a:effectRef>
            <a:fontRef idx="minor">
              <a:schemeClr val="dk1"/>
            </a:fontRef>
          </p:style>
          <p:txBody>
            <a:bodyPr rtlCol="0" anchor="ctr"/>
            <a:lstStyle/>
            <a:p>
              <a:pPr algn="ctr"/>
              <a:r>
                <a:rPr lang="en-US" altLang="zh-CN" sz="1800" i="1" smtClean="0">
                  <a:solidFill>
                    <a:srgbClr val="0000FF"/>
                  </a:solidFill>
                  <a:latin typeface="Consolas" pitchFamily="49" charset="0"/>
                  <a:cs typeface="Consolas" pitchFamily="49" charset="0"/>
                </a:rPr>
                <a:t>C</a:t>
              </a:r>
              <a:endParaRPr lang="zh-CN" altLang="en-US" sz="1800" i="1">
                <a:solidFill>
                  <a:srgbClr val="0000FF"/>
                </a:solidFill>
                <a:latin typeface="Consolas" pitchFamily="49" charset="0"/>
                <a:cs typeface="Consolas" pitchFamily="49" charset="0"/>
              </a:endParaRPr>
            </a:p>
          </p:txBody>
        </p:sp>
        <p:sp>
          <p:nvSpPr>
            <p:cNvPr id="40" name="椭圆 39"/>
            <p:cNvSpPr/>
            <p:nvPr/>
          </p:nvSpPr>
          <p:spPr>
            <a:xfrm>
              <a:off x="6643702" y="2857496"/>
              <a:ext cx="357190" cy="428628"/>
            </a:xfrm>
            <a:prstGeom prst="ellipse">
              <a:avLst/>
            </a:prstGeom>
            <a:solidFill>
              <a:schemeClr val="accent4">
                <a:lumMod val="20000"/>
                <a:lumOff val="80000"/>
              </a:schemeClr>
            </a:solidFill>
          </p:spPr>
          <p:style>
            <a:lnRef idx="1">
              <a:schemeClr val="dk1"/>
            </a:lnRef>
            <a:fillRef idx="2">
              <a:schemeClr val="dk1"/>
            </a:fillRef>
            <a:effectRef idx="1">
              <a:schemeClr val="dk1"/>
            </a:effectRef>
            <a:fontRef idx="minor">
              <a:schemeClr val="dk1"/>
            </a:fontRef>
          </p:style>
          <p:txBody>
            <a:bodyPr rtlCol="0" anchor="ctr"/>
            <a:lstStyle/>
            <a:p>
              <a:pPr algn="ctr"/>
              <a:r>
                <a:rPr lang="en-US" altLang="zh-CN" sz="1800" i="1" smtClean="0">
                  <a:solidFill>
                    <a:srgbClr val="0000FF"/>
                  </a:solidFill>
                  <a:latin typeface="Consolas" pitchFamily="49" charset="0"/>
                  <a:cs typeface="Consolas" pitchFamily="49" charset="0"/>
                </a:rPr>
                <a:t>D</a:t>
              </a:r>
              <a:endParaRPr lang="zh-CN" altLang="en-US" sz="1800" i="1">
                <a:solidFill>
                  <a:srgbClr val="0000FF"/>
                </a:solidFill>
                <a:latin typeface="Consolas" pitchFamily="49" charset="0"/>
                <a:cs typeface="Consolas" pitchFamily="49" charset="0"/>
              </a:endParaRPr>
            </a:p>
          </p:txBody>
        </p:sp>
        <p:cxnSp>
          <p:nvCxnSpPr>
            <p:cNvPr id="45" name="直接连接符 44"/>
            <p:cNvCxnSpPr>
              <a:stCxn id="37" idx="3"/>
              <a:endCxn id="38" idx="7"/>
            </p:cNvCxnSpPr>
            <p:nvPr/>
          </p:nvCxnSpPr>
          <p:spPr>
            <a:xfrm rot="5400000">
              <a:off x="6045146" y="1126394"/>
              <a:ext cx="554170" cy="604684"/>
            </a:xfrm>
            <a:prstGeom prst="line">
              <a:avLst/>
            </a:prstGeom>
            <a:ln>
              <a:solidFill>
                <a:srgbClr val="FF00FF"/>
              </a:solidFill>
              <a:tailEnd type="none"/>
            </a:ln>
          </p:spPr>
          <p:style>
            <a:lnRef idx="2">
              <a:schemeClr val="dk1"/>
            </a:lnRef>
            <a:fillRef idx="0">
              <a:schemeClr val="dk1"/>
            </a:fillRef>
            <a:effectRef idx="1">
              <a:schemeClr val="dk1"/>
            </a:effectRef>
            <a:fontRef idx="minor">
              <a:schemeClr val="tx1"/>
            </a:fontRef>
          </p:style>
        </p:cxnSp>
        <p:cxnSp>
          <p:nvCxnSpPr>
            <p:cNvPr id="48" name="直接连接符 47"/>
            <p:cNvCxnSpPr>
              <a:stCxn id="38" idx="5"/>
              <a:endCxn id="39" idx="1"/>
            </p:cNvCxnSpPr>
            <p:nvPr/>
          </p:nvCxnSpPr>
          <p:spPr>
            <a:xfrm rot="16200000" flipH="1">
              <a:off x="5973708" y="2055088"/>
              <a:ext cx="339856" cy="247494"/>
            </a:xfrm>
            <a:prstGeom prst="line">
              <a:avLst/>
            </a:prstGeom>
            <a:ln>
              <a:tailEnd type="none"/>
            </a:ln>
          </p:spPr>
          <p:style>
            <a:lnRef idx="2">
              <a:schemeClr val="dk1"/>
            </a:lnRef>
            <a:fillRef idx="0">
              <a:schemeClr val="dk1"/>
            </a:fillRef>
            <a:effectRef idx="1">
              <a:schemeClr val="dk1"/>
            </a:effectRef>
            <a:fontRef idx="minor">
              <a:schemeClr val="tx1"/>
            </a:fontRef>
          </p:style>
        </p:cxnSp>
        <p:cxnSp>
          <p:nvCxnSpPr>
            <p:cNvPr id="49" name="直接连接符 48"/>
            <p:cNvCxnSpPr>
              <a:stCxn id="39" idx="5"/>
              <a:endCxn id="40" idx="1"/>
            </p:cNvCxnSpPr>
            <p:nvPr/>
          </p:nvCxnSpPr>
          <p:spPr>
            <a:xfrm rot="16200000" flipH="1">
              <a:off x="6473774" y="2698030"/>
              <a:ext cx="268418" cy="176056"/>
            </a:xfrm>
            <a:prstGeom prst="line">
              <a:avLst/>
            </a:prstGeom>
            <a:ln>
              <a:tailEnd type="none"/>
            </a:ln>
          </p:spPr>
          <p:style>
            <a:lnRef idx="2">
              <a:schemeClr val="dk1"/>
            </a:lnRef>
            <a:fillRef idx="0">
              <a:schemeClr val="dk1"/>
            </a:fillRef>
            <a:effectRef idx="1">
              <a:schemeClr val="dk1"/>
            </a:effectRef>
            <a:fontRef idx="minor">
              <a:schemeClr val="tx1"/>
            </a:fontRef>
          </p:style>
        </p:cxnSp>
        <p:sp>
          <p:nvSpPr>
            <p:cNvPr id="54" name="任意多边形 53"/>
            <p:cNvSpPr/>
            <p:nvPr/>
          </p:nvSpPr>
          <p:spPr>
            <a:xfrm>
              <a:off x="1092926" y="1099457"/>
              <a:ext cx="1898468" cy="3487783"/>
            </a:xfrm>
            <a:custGeom>
              <a:avLst/>
              <a:gdLst>
                <a:gd name="connsiteX0" fmla="*/ 1219200 w 1898468"/>
                <a:gd name="connsiteY0" fmla="*/ 141514 h 3487783"/>
                <a:gd name="connsiteX1" fmla="*/ 291737 w 1898468"/>
                <a:gd name="connsiteY1" fmla="*/ 990600 h 3487783"/>
                <a:gd name="connsiteX2" fmla="*/ 187234 w 1898468"/>
                <a:gd name="connsiteY2" fmla="*/ 1735183 h 3487783"/>
                <a:gd name="connsiteX3" fmla="*/ 1415143 w 1898468"/>
                <a:gd name="connsiteY3" fmla="*/ 3289663 h 3487783"/>
                <a:gd name="connsiteX4" fmla="*/ 1872343 w 1898468"/>
                <a:gd name="connsiteY4" fmla="*/ 2923903 h 3487783"/>
                <a:gd name="connsiteX5" fmla="*/ 1545771 w 1898468"/>
                <a:gd name="connsiteY5" fmla="*/ 2336074 h 3487783"/>
                <a:gd name="connsiteX6" fmla="*/ 1010194 w 1898468"/>
                <a:gd name="connsiteY6" fmla="*/ 1526177 h 3487783"/>
                <a:gd name="connsiteX7" fmla="*/ 1571897 w 1898468"/>
                <a:gd name="connsiteY7" fmla="*/ 912223 h 3487783"/>
                <a:gd name="connsiteX8" fmla="*/ 1885405 w 1898468"/>
                <a:gd name="connsiteY8" fmla="*/ 494212 h 3487783"/>
                <a:gd name="connsiteX9" fmla="*/ 1650274 w 1898468"/>
                <a:gd name="connsiteY9" fmla="*/ 141514 h 3487783"/>
                <a:gd name="connsiteX10" fmla="*/ 1219200 w 1898468"/>
                <a:gd name="connsiteY10" fmla="*/ 141514 h 34877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898468" h="3487783">
                  <a:moveTo>
                    <a:pt x="1219200" y="141514"/>
                  </a:moveTo>
                  <a:cubicBezTo>
                    <a:pt x="992777" y="283028"/>
                    <a:pt x="463731" y="724989"/>
                    <a:pt x="291737" y="990600"/>
                  </a:cubicBezTo>
                  <a:cubicBezTo>
                    <a:pt x="119743" y="1256211"/>
                    <a:pt x="0" y="1352006"/>
                    <a:pt x="187234" y="1735183"/>
                  </a:cubicBezTo>
                  <a:cubicBezTo>
                    <a:pt x="374468" y="2118360"/>
                    <a:pt x="1134292" y="3091543"/>
                    <a:pt x="1415143" y="3289663"/>
                  </a:cubicBezTo>
                  <a:cubicBezTo>
                    <a:pt x="1695994" y="3487783"/>
                    <a:pt x="1850572" y="3082834"/>
                    <a:pt x="1872343" y="2923903"/>
                  </a:cubicBezTo>
                  <a:cubicBezTo>
                    <a:pt x="1894114" y="2764972"/>
                    <a:pt x="1689463" y="2569028"/>
                    <a:pt x="1545771" y="2336074"/>
                  </a:cubicBezTo>
                  <a:cubicBezTo>
                    <a:pt x="1402079" y="2103120"/>
                    <a:pt x="1005840" y="1763485"/>
                    <a:pt x="1010194" y="1526177"/>
                  </a:cubicBezTo>
                  <a:cubicBezTo>
                    <a:pt x="1014548" y="1288869"/>
                    <a:pt x="1426029" y="1084217"/>
                    <a:pt x="1571897" y="912223"/>
                  </a:cubicBezTo>
                  <a:cubicBezTo>
                    <a:pt x="1717766" y="740229"/>
                    <a:pt x="1872342" y="622663"/>
                    <a:pt x="1885405" y="494212"/>
                  </a:cubicBezTo>
                  <a:cubicBezTo>
                    <a:pt x="1898468" y="365761"/>
                    <a:pt x="1761308" y="202474"/>
                    <a:pt x="1650274" y="141514"/>
                  </a:cubicBezTo>
                  <a:cubicBezTo>
                    <a:pt x="1539240" y="80554"/>
                    <a:pt x="1445623" y="0"/>
                    <a:pt x="1219200" y="141514"/>
                  </a:cubicBezTo>
                  <a:close/>
                </a:path>
              </a:pathLst>
            </a:custGeom>
            <a:solidFill>
              <a:srgbClr val="92D050">
                <a:alpha val="33000"/>
              </a:srgbClr>
            </a:solidFill>
            <a:ln>
              <a:solidFill>
                <a:srgbClr val="92D050"/>
              </a:solidFill>
              <a:prstDash val="solid"/>
              <a:tailEnd type="none"/>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cxnSp>
          <p:nvCxnSpPr>
            <p:cNvPr id="59" name="直接箭头连接符 58"/>
            <p:cNvCxnSpPr>
              <a:stCxn id="54" idx="8"/>
            </p:cNvCxnSpPr>
            <p:nvPr/>
          </p:nvCxnSpPr>
          <p:spPr>
            <a:xfrm>
              <a:off x="2978331" y="1593669"/>
              <a:ext cx="2593801" cy="4938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grpSp>
        <p:nvGrpSpPr>
          <p:cNvPr id="65" name="组合 64"/>
          <p:cNvGrpSpPr/>
          <p:nvPr/>
        </p:nvGrpSpPr>
        <p:grpSpPr>
          <a:xfrm>
            <a:off x="2751909" y="1926771"/>
            <a:ext cx="4463297" cy="2788113"/>
            <a:chOff x="2751909" y="1926771"/>
            <a:chExt cx="4463297" cy="2788113"/>
          </a:xfrm>
        </p:grpSpPr>
        <p:sp>
          <p:nvSpPr>
            <p:cNvPr id="41" name="椭圆 40"/>
            <p:cNvSpPr/>
            <p:nvPr/>
          </p:nvSpPr>
          <p:spPr>
            <a:xfrm>
              <a:off x="6858016" y="3500438"/>
              <a:ext cx="357190" cy="428628"/>
            </a:xfrm>
            <a:prstGeom prst="ellipse">
              <a:avLst/>
            </a:prstGeom>
            <a:solidFill>
              <a:schemeClr val="accent4">
                <a:lumMod val="20000"/>
                <a:lumOff val="80000"/>
              </a:schemeClr>
            </a:solidFill>
          </p:spPr>
          <p:style>
            <a:lnRef idx="1">
              <a:schemeClr val="dk1"/>
            </a:lnRef>
            <a:fillRef idx="2">
              <a:schemeClr val="dk1"/>
            </a:fillRef>
            <a:effectRef idx="1">
              <a:schemeClr val="dk1"/>
            </a:effectRef>
            <a:fontRef idx="minor">
              <a:schemeClr val="dk1"/>
            </a:fontRef>
          </p:style>
          <p:txBody>
            <a:bodyPr rtlCol="0" anchor="ctr"/>
            <a:lstStyle/>
            <a:p>
              <a:pPr algn="ctr"/>
              <a:r>
                <a:rPr lang="en-US" altLang="zh-CN" sz="1800" i="1" smtClean="0">
                  <a:solidFill>
                    <a:srgbClr val="0000FF"/>
                  </a:solidFill>
                  <a:latin typeface="Consolas" pitchFamily="49" charset="0"/>
                  <a:cs typeface="Consolas" pitchFamily="49" charset="0"/>
                </a:rPr>
                <a:t>E</a:t>
              </a:r>
              <a:endParaRPr lang="zh-CN" altLang="en-US" sz="1800" i="1">
                <a:solidFill>
                  <a:srgbClr val="0000FF"/>
                </a:solidFill>
                <a:latin typeface="Consolas" pitchFamily="49" charset="0"/>
                <a:cs typeface="Consolas" pitchFamily="49" charset="0"/>
              </a:endParaRPr>
            </a:p>
          </p:txBody>
        </p:sp>
        <p:sp>
          <p:nvSpPr>
            <p:cNvPr id="43" name="椭圆 42"/>
            <p:cNvSpPr/>
            <p:nvPr/>
          </p:nvSpPr>
          <p:spPr>
            <a:xfrm>
              <a:off x="6546138" y="4286256"/>
              <a:ext cx="357190" cy="428628"/>
            </a:xfrm>
            <a:prstGeom prst="ellipse">
              <a:avLst/>
            </a:prstGeom>
            <a:solidFill>
              <a:schemeClr val="accent4">
                <a:lumMod val="20000"/>
                <a:lumOff val="80000"/>
              </a:schemeClr>
            </a:solidFill>
          </p:spPr>
          <p:style>
            <a:lnRef idx="1">
              <a:schemeClr val="dk1"/>
            </a:lnRef>
            <a:fillRef idx="2">
              <a:schemeClr val="dk1"/>
            </a:fillRef>
            <a:effectRef idx="1">
              <a:schemeClr val="dk1"/>
            </a:effectRef>
            <a:fontRef idx="minor">
              <a:schemeClr val="dk1"/>
            </a:fontRef>
          </p:style>
          <p:txBody>
            <a:bodyPr rtlCol="0" anchor="ctr"/>
            <a:lstStyle/>
            <a:p>
              <a:pPr algn="ctr"/>
              <a:r>
                <a:rPr lang="en-US" altLang="zh-CN" sz="1800" i="1" smtClean="0">
                  <a:solidFill>
                    <a:srgbClr val="0000FF"/>
                  </a:solidFill>
                  <a:latin typeface="Consolas" pitchFamily="49" charset="0"/>
                  <a:cs typeface="Consolas" pitchFamily="49" charset="0"/>
                </a:rPr>
                <a:t>F</a:t>
              </a:r>
              <a:endParaRPr lang="zh-CN" altLang="en-US" sz="1800" i="1">
                <a:solidFill>
                  <a:srgbClr val="0000FF"/>
                </a:solidFill>
                <a:latin typeface="Consolas" pitchFamily="49" charset="0"/>
                <a:cs typeface="Consolas" pitchFamily="49" charset="0"/>
              </a:endParaRPr>
            </a:p>
          </p:txBody>
        </p:sp>
        <p:cxnSp>
          <p:nvCxnSpPr>
            <p:cNvPr id="46" name="直接连接符 45"/>
            <p:cNvCxnSpPr>
              <a:stCxn id="41" idx="3"/>
              <a:endCxn id="43" idx="0"/>
            </p:cNvCxnSpPr>
            <p:nvPr/>
          </p:nvCxnSpPr>
          <p:spPr>
            <a:xfrm rot="5400000">
              <a:off x="6607549" y="3983479"/>
              <a:ext cx="419961" cy="185592"/>
            </a:xfrm>
            <a:prstGeom prst="line">
              <a:avLst/>
            </a:prstGeom>
            <a:ln>
              <a:solidFill>
                <a:srgbClr val="FF00FF"/>
              </a:solidFill>
              <a:tailEnd type="none"/>
            </a:ln>
          </p:spPr>
          <p:style>
            <a:lnRef idx="2">
              <a:schemeClr val="dk1"/>
            </a:lnRef>
            <a:fillRef idx="0">
              <a:schemeClr val="dk1"/>
            </a:fillRef>
            <a:effectRef idx="1">
              <a:schemeClr val="dk1"/>
            </a:effectRef>
            <a:fontRef idx="minor">
              <a:schemeClr val="tx1"/>
            </a:fontRef>
          </p:style>
        </p:cxnSp>
        <p:sp>
          <p:nvSpPr>
            <p:cNvPr id="55" name="任意多边形 54"/>
            <p:cNvSpPr/>
            <p:nvPr/>
          </p:nvSpPr>
          <p:spPr>
            <a:xfrm>
              <a:off x="2751909" y="1926771"/>
              <a:ext cx="997131" cy="1680755"/>
            </a:xfrm>
            <a:custGeom>
              <a:avLst/>
              <a:gdLst>
                <a:gd name="connsiteX0" fmla="*/ 500742 w 997131"/>
                <a:gd name="connsiteY0" fmla="*/ 84909 h 1680755"/>
                <a:gd name="connsiteX1" fmla="*/ 278674 w 997131"/>
                <a:gd name="connsiteY1" fmla="*/ 450669 h 1680755"/>
                <a:gd name="connsiteX2" fmla="*/ 108857 w 997131"/>
                <a:gd name="connsiteY2" fmla="*/ 986246 h 1680755"/>
                <a:gd name="connsiteX3" fmla="*/ 30480 w 997131"/>
                <a:gd name="connsiteY3" fmla="*/ 1430383 h 1680755"/>
                <a:gd name="connsiteX4" fmla="*/ 291737 w 997131"/>
                <a:gd name="connsiteY4" fmla="*/ 1665515 h 1680755"/>
                <a:gd name="connsiteX5" fmla="*/ 592182 w 997131"/>
                <a:gd name="connsiteY5" fmla="*/ 1521823 h 1680755"/>
                <a:gd name="connsiteX6" fmla="*/ 657497 w 997131"/>
                <a:gd name="connsiteY6" fmla="*/ 960120 h 1680755"/>
                <a:gd name="connsiteX7" fmla="*/ 957942 w 997131"/>
                <a:gd name="connsiteY7" fmla="*/ 502920 h 1680755"/>
                <a:gd name="connsiteX8" fmla="*/ 892628 w 997131"/>
                <a:gd name="connsiteY8" fmla="*/ 71846 h 1680755"/>
                <a:gd name="connsiteX9" fmla="*/ 500742 w 997131"/>
                <a:gd name="connsiteY9" fmla="*/ 84909 h 16807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7131" h="1680755">
                  <a:moveTo>
                    <a:pt x="500742" y="84909"/>
                  </a:moveTo>
                  <a:cubicBezTo>
                    <a:pt x="398416" y="148046"/>
                    <a:pt x="343988" y="300446"/>
                    <a:pt x="278674" y="450669"/>
                  </a:cubicBezTo>
                  <a:cubicBezTo>
                    <a:pt x="213360" y="600892"/>
                    <a:pt x="150223" y="822960"/>
                    <a:pt x="108857" y="986246"/>
                  </a:cubicBezTo>
                  <a:cubicBezTo>
                    <a:pt x="67491" y="1149532"/>
                    <a:pt x="0" y="1317172"/>
                    <a:pt x="30480" y="1430383"/>
                  </a:cubicBezTo>
                  <a:cubicBezTo>
                    <a:pt x="60960" y="1543594"/>
                    <a:pt x="198120" y="1650275"/>
                    <a:pt x="291737" y="1665515"/>
                  </a:cubicBezTo>
                  <a:cubicBezTo>
                    <a:pt x="385354" y="1680755"/>
                    <a:pt x="531222" y="1639389"/>
                    <a:pt x="592182" y="1521823"/>
                  </a:cubicBezTo>
                  <a:cubicBezTo>
                    <a:pt x="653142" y="1404257"/>
                    <a:pt x="596537" y="1129937"/>
                    <a:pt x="657497" y="960120"/>
                  </a:cubicBezTo>
                  <a:cubicBezTo>
                    <a:pt x="718457" y="790303"/>
                    <a:pt x="918754" y="650966"/>
                    <a:pt x="957942" y="502920"/>
                  </a:cubicBezTo>
                  <a:cubicBezTo>
                    <a:pt x="997131" y="354874"/>
                    <a:pt x="968828" y="143692"/>
                    <a:pt x="892628" y="71846"/>
                  </a:cubicBezTo>
                  <a:cubicBezTo>
                    <a:pt x="816428" y="0"/>
                    <a:pt x="603068" y="21772"/>
                    <a:pt x="500742" y="84909"/>
                  </a:cubicBezTo>
                  <a:close/>
                </a:path>
              </a:pathLst>
            </a:custGeom>
            <a:solidFill>
              <a:srgbClr val="92D050">
                <a:alpha val="29000"/>
              </a:srgbClr>
            </a:solidFill>
            <a:ln>
              <a:solidFill>
                <a:srgbClr val="92D050"/>
              </a:solidFill>
              <a:prstDash val="solid"/>
              <a:tailEnd type="none"/>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cxnSp>
          <p:nvCxnSpPr>
            <p:cNvPr id="61" name="直接箭头连接符 60"/>
            <p:cNvCxnSpPr>
              <a:stCxn id="55" idx="7"/>
            </p:cNvCxnSpPr>
            <p:nvPr/>
          </p:nvCxnSpPr>
          <p:spPr>
            <a:xfrm>
              <a:off x="3709851" y="2429691"/>
              <a:ext cx="2933851" cy="157081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grpSp>
        <p:nvGrpSpPr>
          <p:cNvPr id="66" name="组合 65"/>
          <p:cNvGrpSpPr/>
          <p:nvPr/>
        </p:nvGrpSpPr>
        <p:grpSpPr>
          <a:xfrm>
            <a:off x="3193869" y="2791097"/>
            <a:ext cx="3209393" cy="3924051"/>
            <a:chOff x="3193869" y="2791097"/>
            <a:chExt cx="3209393" cy="3924051"/>
          </a:xfrm>
        </p:grpSpPr>
        <p:sp>
          <p:nvSpPr>
            <p:cNvPr id="42" name="椭圆 41"/>
            <p:cNvSpPr/>
            <p:nvPr/>
          </p:nvSpPr>
          <p:spPr>
            <a:xfrm>
              <a:off x="5974634" y="4786322"/>
              <a:ext cx="357190" cy="428628"/>
            </a:xfrm>
            <a:prstGeom prst="ellipse">
              <a:avLst/>
            </a:prstGeom>
            <a:solidFill>
              <a:schemeClr val="accent4">
                <a:lumMod val="20000"/>
                <a:lumOff val="80000"/>
              </a:schemeClr>
            </a:solidFill>
          </p:spPr>
          <p:style>
            <a:lnRef idx="1">
              <a:schemeClr val="dk1"/>
            </a:lnRef>
            <a:fillRef idx="2">
              <a:schemeClr val="dk1"/>
            </a:fillRef>
            <a:effectRef idx="1">
              <a:schemeClr val="dk1"/>
            </a:effectRef>
            <a:fontRef idx="minor">
              <a:schemeClr val="dk1"/>
            </a:fontRef>
          </p:style>
          <p:txBody>
            <a:bodyPr rtlCol="0" anchor="ctr"/>
            <a:lstStyle/>
            <a:p>
              <a:pPr algn="ctr"/>
              <a:r>
                <a:rPr lang="en-US" altLang="zh-CN" sz="1800" i="1" smtClean="0">
                  <a:solidFill>
                    <a:srgbClr val="0000FF"/>
                  </a:solidFill>
                  <a:latin typeface="Consolas" pitchFamily="49" charset="0"/>
                  <a:cs typeface="Consolas" pitchFamily="49" charset="0"/>
                </a:rPr>
                <a:t>G</a:t>
              </a:r>
              <a:endParaRPr lang="zh-CN" altLang="en-US" sz="1800" i="1">
                <a:solidFill>
                  <a:srgbClr val="0000FF"/>
                </a:solidFill>
                <a:latin typeface="Consolas" pitchFamily="49" charset="0"/>
                <a:cs typeface="Consolas" pitchFamily="49" charset="0"/>
              </a:endParaRPr>
            </a:p>
          </p:txBody>
        </p:sp>
        <p:sp>
          <p:nvSpPr>
            <p:cNvPr id="44" name="椭圆 43"/>
            <p:cNvSpPr/>
            <p:nvPr/>
          </p:nvSpPr>
          <p:spPr>
            <a:xfrm>
              <a:off x="5715008" y="5572140"/>
              <a:ext cx="357190" cy="428628"/>
            </a:xfrm>
            <a:prstGeom prst="ellipse">
              <a:avLst/>
            </a:prstGeom>
            <a:solidFill>
              <a:schemeClr val="accent4">
                <a:lumMod val="20000"/>
                <a:lumOff val="80000"/>
              </a:schemeClr>
            </a:solidFill>
          </p:spPr>
          <p:style>
            <a:lnRef idx="1">
              <a:schemeClr val="dk1"/>
            </a:lnRef>
            <a:fillRef idx="2">
              <a:schemeClr val="dk1"/>
            </a:fillRef>
            <a:effectRef idx="1">
              <a:schemeClr val="dk1"/>
            </a:effectRef>
            <a:fontRef idx="minor">
              <a:schemeClr val="dk1"/>
            </a:fontRef>
          </p:style>
          <p:txBody>
            <a:bodyPr rtlCol="0" anchor="ctr"/>
            <a:lstStyle/>
            <a:p>
              <a:pPr algn="ctr"/>
              <a:r>
                <a:rPr lang="en-US" altLang="zh-CN" sz="1800" i="1" smtClean="0">
                  <a:solidFill>
                    <a:srgbClr val="0000FF"/>
                  </a:solidFill>
                  <a:latin typeface="Consolas" pitchFamily="49" charset="0"/>
                  <a:cs typeface="Consolas" pitchFamily="49" charset="0"/>
                </a:rPr>
                <a:t>H</a:t>
              </a:r>
              <a:endParaRPr lang="zh-CN" altLang="en-US" sz="1800" i="1">
                <a:solidFill>
                  <a:srgbClr val="0000FF"/>
                </a:solidFill>
                <a:latin typeface="Consolas" pitchFamily="49" charset="0"/>
                <a:cs typeface="Consolas" pitchFamily="49" charset="0"/>
              </a:endParaRPr>
            </a:p>
          </p:txBody>
        </p:sp>
        <p:cxnSp>
          <p:nvCxnSpPr>
            <p:cNvPr id="47" name="直接连接符 46"/>
            <p:cNvCxnSpPr>
              <a:stCxn id="42" idx="3"/>
              <a:endCxn id="44" idx="0"/>
            </p:cNvCxnSpPr>
            <p:nvPr/>
          </p:nvCxnSpPr>
          <p:spPr>
            <a:xfrm rot="5400000">
              <a:off x="5750293" y="5295489"/>
              <a:ext cx="419961" cy="133340"/>
            </a:xfrm>
            <a:prstGeom prst="line">
              <a:avLst/>
            </a:prstGeom>
            <a:ln>
              <a:solidFill>
                <a:srgbClr val="FF00FF"/>
              </a:solidFill>
              <a:tailEnd type="none"/>
            </a:ln>
          </p:spPr>
          <p:style>
            <a:lnRef idx="2">
              <a:schemeClr val="dk1"/>
            </a:lnRef>
            <a:fillRef idx="0">
              <a:schemeClr val="dk1"/>
            </a:fillRef>
            <a:effectRef idx="1">
              <a:schemeClr val="dk1"/>
            </a:effectRef>
            <a:fontRef idx="minor">
              <a:schemeClr val="tx1"/>
            </a:fontRef>
          </p:style>
        </p:cxnSp>
        <p:sp>
          <p:nvSpPr>
            <p:cNvPr id="52" name="椭圆 51"/>
            <p:cNvSpPr/>
            <p:nvPr/>
          </p:nvSpPr>
          <p:spPr>
            <a:xfrm>
              <a:off x="6046072" y="6286520"/>
              <a:ext cx="357190" cy="428628"/>
            </a:xfrm>
            <a:prstGeom prst="ellipse">
              <a:avLst/>
            </a:prstGeom>
            <a:solidFill>
              <a:schemeClr val="accent4">
                <a:lumMod val="20000"/>
                <a:lumOff val="80000"/>
              </a:schemeClr>
            </a:solidFill>
          </p:spPr>
          <p:style>
            <a:lnRef idx="1">
              <a:schemeClr val="dk1"/>
            </a:lnRef>
            <a:fillRef idx="2">
              <a:schemeClr val="dk1"/>
            </a:fillRef>
            <a:effectRef idx="1">
              <a:schemeClr val="dk1"/>
            </a:effectRef>
            <a:fontRef idx="minor">
              <a:schemeClr val="dk1"/>
            </a:fontRef>
          </p:style>
          <p:txBody>
            <a:bodyPr rtlCol="0" anchor="ctr"/>
            <a:lstStyle/>
            <a:p>
              <a:pPr algn="ctr"/>
              <a:r>
                <a:rPr lang="en-US" altLang="zh-CN" sz="1800" i="1" smtClean="0">
                  <a:solidFill>
                    <a:srgbClr val="0000FF"/>
                  </a:solidFill>
                  <a:latin typeface="Consolas" pitchFamily="49" charset="0"/>
                  <a:cs typeface="Consolas" pitchFamily="49" charset="0"/>
                </a:rPr>
                <a:t>I</a:t>
              </a:r>
              <a:endParaRPr lang="zh-CN" altLang="en-US" sz="1800" i="1">
                <a:solidFill>
                  <a:srgbClr val="0000FF"/>
                </a:solidFill>
                <a:latin typeface="Consolas" pitchFamily="49" charset="0"/>
                <a:cs typeface="Consolas" pitchFamily="49" charset="0"/>
              </a:endParaRPr>
            </a:p>
          </p:txBody>
        </p:sp>
        <p:cxnSp>
          <p:nvCxnSpPr>
            <p:cNvPr id="53" name="直接连接符 52"/>
            <p:cNvCxnSpPr>
              <a:stCxn id="44" idx="5"/>
              <a:endCxn id="52" idx="0"/>
            </p:cNvCxnSpPr>
            <p:nvPr/>
          </p:nvCxnSpPr>
          <p:spPr>
            <a:xfrm rot="16200000" flipH="1">
              <a:off x="5948017" y="6009869"/>
              <a:ext cx="348523" cy="204778"/>
            </a:xfrm>
            <a:prstGeom prst="line">
              <a:avLst/>
            </a:prstGeom>
            <a:ln>
              <a:tailEnd type="none"/>
            </a:ln>
          </p:spPr>
          <p:style>
            <a:lnRef idx="2">
              <a:schemeClr val="dk1"/>
            </a:lnRef>
            <a:fillRef idx="0">
              <a:schemeClr val="dk1"/>
            </a:fillRef>
            <a:effectRef idx="1">
              <a:schemeClr val="dk1"/>
            </a:effectRef>
            <a:fontRef idx="minor">
              <a:schemeClr val="tx1"/>
            </a:fontRef>
          </p:style>
        </p:cxnSp>
        <p:sp>
          <p:nvSpPr>
            <p:cNvPr id="57" name="任意多边形 56"/>
            <p:cNvSpPr/>
            <p:nvPr/>
          </p:nvSpPr>
          <p:spPr>
            <a:xfrm>
              <a:off x="3193869" y="2791097"/>
              <a:ext cx="1005839" cy="2375263"/>
            </a:xfrm>
            <a:custGeom>
              <a:avLst/>
              <a:gdLst>
                <a:gd name="connsiteX0" fmla="*/ 724988 w 1005839"/>
                <a:gd name="connsiteY0" fmla="*/ 56606 h 2375263"/>
                <a:gd name="connsiteX1" fmla="*/ 359228 w 1005839"/>
                <a:gd name="connsiteY1" fmla="*/ 95794 h 2375263"/>
                <a:gd name="connsiteX2" fmla="*/ 280851 w 1005839"/>
                <a:gd name="connsiteY2" fmla="*/ 631372 h 2375263"/>
                <a:gd name="connsiteX3" fmla="*/ 32657 w 1005839"/>
                <a:gd name="connsiteY3" fmla="*/ 1101634 h 2375263"/>
                <a:gd name="connsiteX4" fmla="*/ 84908 w 1005839"/>
                <a:gd name="connsiteY4" fmla="*/ 1624149 h 2375263"/>
                <a:gd name="connsiteX5" fmla="*/ 529045 w 1005839"/>
                <a:gd name="connsiteY5" fmla="*/ 2303417 h 2375263"/>
                <a:gd name="connsiteX6" fmla="*/ 960120 w 1005839"/>
                <a:gd name="connsiteY6" fmla="*/ 2055223 h 2375263"/>
                <a:gd name="connsiteX7" fmla="*/ 777240 w 1005839"/>
                <a:gd name="connsiteY7" fmla="*/ 1454332 h 2375263"/>
                <a:gd name="connsiteX8" fmla="*/ 555171 w 1005839"/>
                <a:gd name="connsiteY8" fmla="*/ 1010194 h 2375263"/>
                <a:gd name="connsiteX9" fmla="*/ 842554 w 1005839"/>
                <a:gd name="connsiteY9" fmla="*/ 631372 h 2375263"/>
                <a:gd name="connsiteX10" fmla="*/ 986245 w 1005839"/>
                <a:gd name="connsiteY10" fmla="*/ 278674 h 2375263"/>
                <a:gd name="connsiteX11" fmla="*/ 724988 w 1005839"/>
                <a:gd name="connsiteY11" fmla="*/ 56606 h 2375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5839" h="2375263">
                  <a:moveTo>
                    <a:pt x="724988" y="56606"/>
                  </a:moveTo>
                  <a:cubicBezTo>
                    <a:pt x="620485" y="26126"/>
                    <a:pt x="433251" y="0"/>
                    <a:pt x="359228" y="95794"/>
                  </a:cubicBezTo>
                  <a:cubicBezTo>
                    <a:pt x="285205" y="191588"/>
                    <a:pt x="335280" y="463732"/>
                    <a:pt x="280851" y="631372"/>
                  </a:cubicBezTo>
                  <a:cubicBezTo>
                    <a:pt x="226423" y="799012"/>
                    <a:pt x="65314" y="936171"/>
                    <a:pt x="32657" y="1101634"/>
                  </a:cubicBezTo>
                  <a:cubicBezTo>
                    <a:pt x="0" y="1267097"/>
                    <a:pt x="2177" y="1423852"/>
                    <a:pt x="84908" y="1624149"/>
                  </a:cubicBezTo>
                  <a:cubicBezTo>
                    <a:pt x="167639" y="1824446"/>
                    <a:pt x="383176" y="2231571"/>
                    <a:pt x="529045" y="2303417"/>
                  </a:cubicBezTo>
                  <a:cubicBezTo>
                    <a:pt x="674914" y="2375263"/>
                    <a:pt x="918754" y="2196737"/>
                    <a:pt x="960120" y="2055223"/>
                  </a:cubicBezTo>
                  <a:cubicBezTo>
                    <a:pt x="1001486" y="1913709"/>
                    <a:pt x="844732" y="1628504"/>
                    <a:pt x="777240" y="1454332"/>
                  </a:cubicBezTo>
                  <a:cubicBezTo>
                    <a:pt x="709749" y="1280161"/>
                    <a:pt x="544285" y="1147354"/>
                    <a:pt x="555171" y="1010194"/>
                  </a:cubicBezTo>
                  <a:cubicBezTo>
                    <a:pt x="566057" y="873034"/>
                    <a:pt x="770708" y="753292"/>
                    <a:pt x="842554" y="631372"/>
                  </a:cubicBezTo>
                  <a:cubicBezTo>
                    <a:pt x="914400" y="509452"/>
                    <a:pt x="1005839" y="374468"/>
                    <a:pt x="986245" y="278674"/>
                  </a:cubicBezTo>
                  <a:cubicBezTo>
                    <a:pt x="966651" y="182880"/>
                    <a:pt x="829491" y="87086"/>
                    <a:pt x="724988" y="56606"/>
                  </a:cubicBezTo>
                  <a:close/>
                </a:path>
              </a:pathLst>
            </a:custGeom>
            <a:solidFill>
              <a:srgbClr val="92D050">
                <a:alpha val="24000"/>
              </a:srgbClr>
            </a:solidFill>
            <a:ln>
              <a:solidFill>
                <a:srgbClr val="92D050"/>
              </a:solidFill>
              <a:prstDash val="solid"/>
              <a:tailEnd type="none"/>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cxnSp>
          <p:nvCxnSpPr>
            <p:cNvPr id="63" name="直接箭头连接符 62"/>
            <p:cNvCxnSpPr>
              <a:stCxn id="57" idx="9"/>
            </p:cNvCxnSpPr>
            <p:nvPr/>
          </p:nvCxnSpPr>
          <p:spPr>
            <a:xfrm>
              <a:off x="4036423" y="3422469"/>
              <a:ext cx="1821461" cy="193535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67" name="TextBox 66"/>
          <p:cNvSpPr txBox="1"/>
          <p:nvPr/>
        </p:nvSpPr>
        <p:spPr>
          <a:xfrm>
            <a:off x="285737" y="1500174"/>
            <a:ext cx="553998" cy="4214842"/>
          </a:xfrm>
          <a:prstGeom prst="rect">
            <a:avLst/>
          </a:prstGeom>
          <a:noFill/>
        </p:spPr>
        <p:txBody>
          <a:bodyPr vert="eaVert" wrap="square" rtlCol="0">
            <a:spAutoFit/>
          </a:bodyPr>
          <a:lstStyle/>
          <a:p>
            <a:pPr algn="ctr">
              <a:spcBef>
                <a:spcPct val="50000"/>
              </a:spcBef>
            </a:pPr>
            <a:r>
              <a:rPr lang="en-US" altLang="zh-CN"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6.7 </a:t>
            </a:r>
            <a:r>
              <a:rPr lang="zh-CN" altLang="en-US"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二叉树</a:t>
            </a:r>
            <a:r>
              <a:rPr lang="zh-CN" altLang="en-US"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与树之间的转换</a:t>
            </a:r>
            <a:endParaRPr lang="zh-CN" altLang="en-US" dirty="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500"/>
                                  </p:stCondLst>
                                  <p:childTnLst>
                                    <p:set>
                                      <p:cBhvr>
                                        <p:cTn id="6" dur="1" fill="hold">
                                          <p:stCondLst>
                                            <p:cond delay="0"/>
                                          </p:stCondLst>
                                        </p:cTn>
                                        <p:tgtEl>
                                          <p:spTgt spid="6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椭圆 36"/>
          <p:cNvSpPr/>
          <p:nvPr/>
        </p:nvSpPr>
        <p:spPr>
          <a:xfrm>
            <a:off x="2357422" y="214290"/>
            <a:ext cx="357190" cy="428628"/>
          </a:xfrm>
          <a:prstGeom prst="ellipse">
            <a:avLst/>
          </a:prstGeom>
          <a:solidFill>
            <a:schemeClr val="accent4">
              <a:lumMod val="20000"/>
              <a:lumOff val="80000"/>
            </a:schemeClr>
          </a:solidFill>
        </p:spPr>
        <p:style>
          <a:lnRef idx="1">
            <a:schemeClr val="dk1"/>
          </a:lnRef>
          <a:fillRef idx="2">
            <a:schemeClr val="dk1"/>
          </a:fillRef>
          <a:effectRef idx="1">
            <a:schemeClr val="dk1"/>
          </a:effectRef>
          <a:fontRef idx="minor">
            <a:schemeClr val="dk1"/>
          </a:fontRef>
        </p:style>
        <p:txBody>
          <a:bodyPr rtlCol="0" anchor="ctr"/>
          <a:lstStyle/>
          <a:p>
            <a:pPr algn="ctr"/>
            <a:r>
              <a:rPr lang="en-US" altLang="zh-CN" sz="1800" i="1" smtClean="0">
                <a:solidFill>
                  <a:srgbClr val="0000FF"/>
                </a:solidFill>
                <a:latin typeface="Consolas" pitchFamily="49" charset="0"/>
                <a:cs typeface="Consolas" pitchFamily="49" charset="0"/>
              </a:rPr>
              <a:t>A</a:t>
            </a:r>
            <a:endParaRPr lang="zh-CN" altLang="en-US" sz="1800" i="1">
              <a:solidFill>
                <a:srgbClr val="0000FF"/>
              </a:solidFill>
              <a:latin typeface="Consolas" pitchFamily="49" charset="0"/>
              <a:cs typeface="Consolas" pitchFamily="49" charset="0"/>
            </a:endParaRPr>
          </a:p>
        </p:txBody>
      </p:sp>
      <p:sp>
        <p:nvSpPr>
          <p:cNvPr id="38" name="椭圆 37"/>
          <p:cNvSpPr/>
          <p:nvPr/>
        </p:nvSpPr>
        <p:spPr>
          <a:xfrm>
            <a:off x="1500166" y="1071546"/>
            <a:ext cx="357190" cy="428628"/>
          </a:xfrm>
          <a:prstGeom prst="ellipse">
            <a:avLst/>
          </a:prstGeom>
          <a:solidFill>
            <a:schemeClr val="accent4">
              <a:lumMod val="20000"/>
              <a:lumOff val="80000"/>
            </a:schemeClr>
          </a:solidFill>
        </p:spPr>
        <p:style>
          <a:lnRef idx="1">
            <a:schemeClr val="dk1"/>
          </a:lnRef>
          <a:fillRef idx="2">
            <a:schemeClr val="dk1"/>
          </a:fillRef>
          <a:effectRef idx="1">
            <a:schemeClr val="dk1"/>
          </a:effectRef>
          <a:fontRef idx="minor">
            <a:schemeClr val="dk1"/>
          </a:fontRef>
        </p:style>
        <p:txBody>
          <a:bodyPr rtlCol="0" anchor="ctr"/>
          <a:lstStyle/>
          <a:p>
            <a:pPr algn="ctr"/>
            <a:r>
              <a:rPr lang="en-US" altLang="zh-CN" sz="1800" i="1" smtClean="0">
                <a:solidFill>
                  <a:srgbClr val="0000FF"/>
                </a:solidFill>
                <a:latin typeface="Consolas" pitchFamily="49" charset="0"/>
                <a:cs typeface="Consolas" pitchFamily="49" charset="0"/>
              </a:rPr>
              <a:t>B</a:t>
            </a:r>
            <a:endParaRPr lang="zh-CN" altLang="en-US" sz="1800" i="1">
              <a:solidFill>
                <a:srgbClr val="0000FF"/>
              </a:solidFill>
              <a:latin typeface="Consolas" pitchFamily="49" charset="0"/>
              <a:cs typeface="Consolas" pitchFamily="49" charset="0"/>
            </a:endParaRPr>
          </a:p>
        </p:txBody>
      </p:sp>
      <p:sp>
        <p:nvSpPr>
          <p:cNvPr id="39" name="椭圆 38"/>
          <p:cNvSpPr/>
          <p:nvPr/>
        </p:nvSpPr>
        <p:spPr>
          <a:xfrm>
            <a:off x="2000232" y="1714488"/>
            <a:ext cx="357190" cy="428628"/>
          </a:xfrm>
          <a:prstGeom prst="ellipse">
            <a:avLst/>
          </a:prstGeom>
          <a:solidFill>
            <a:schemeClr val="accent4">
              <a:lumMod val="20000"/>
              <a:lumOff val="80000"/>
            </a:schemeClr>
          </a:solidFill>
        </p:spPr>
        <p:style>
          <a:lnRef idx="1">
            <a:schemeClr val="dk1"/>
          </a:lnRef>
          <a:fillRef idx="2">
            <a:schemeClr val="dk1"/>
          </a:fillRef>
          <a:effectRef idx="1">
            <a:schemeClr val="dk1"/>
          </a:effectRef>
          <a:fontRef idx="minor">
            <a:schemeClr val="dk1"/>
          </a:fontRef>
        </p:style>
        <p:txBody>
          <a:bodyPr rtlCol="0" anchor="ctr"/>
          <a:lstStyle/>
          <a:p>
            <a:pPr algn="ctr"/>
            <a:r>
              <a:rPr lang="en-US" altLang="zh-CN" sz="1800" i="1" smtClean="0">
                <a:solidFill>
                  <a:srgbClr val="0000FF"/>
                </a:solidFill>
                <a:latin typeface="Consolas" pitchFamily="49" charset="0"/>
                <a:cs typeface="Consolas" pitchFamily="49" charset="0"/>
              </a:rPr>
              <a:t>C</a:t>
            </a:r>
            <a:endParaRPr lang="zh-CN" altLang="en-US" sz="1800" i="1">
              <a:solidFill>
                <a:srgbClr val="0000FF"/>
              </a:solidFill>
              <a:latin typeface="Consolas" pitchFamily="49" charset="0"/>
              <a:cs typeface="Consolas" pitchFamily="49" charset="0"/>
            </a:endParaRPr>
          </a:p>
        </p:txBody>
      </p:sp>
      <p:sp>
        <p:nvSpPr>
          <p:cNvPr id="40" name="椭圆 39"/>
          <p:cNvSpPr/>
          <p:nvPr/>
        </p:nvSpPr>
        <p:spPr>
          <a:xfrm>
            <a:off x="2428860" y="2285992"/>
            <a:ext cx="357190" cy="428628"/>
          </a:xfrm>
          <a:prstGeom prst="ellipse">
            <a:avLst/>
          </a:prstGeom>
          <a:solidFill>
            <a:schemeClr val="accent4">
              <a:lumMod val="20000"/>
              <a:lumOff val="80000"/>
            </a:schemeClr>
          </a:solidFill>
        </p:spPr>
        <p:style>
          <a:lnRef idx="1">
            <a:schemeClr val="dk1"/>
          </a:lnRef>
          <a:fillRef idx="2">
            <a:schemeClr val="dk1"/>
          </a:fillRef>
          <a:effectRef idx="1">
            <a:schemeClr val="dk1"/>
          </a:effectRef>
          <a:fontRef idx="minor">
            <a:schemeClr val="dk1"/>
          </a:fontRef>
        </p:style>
        <p:txBody>
          <a:bodyPr rtlCol="0" anchor="ctr"/>
          <a:lstStyle/>
          <a:p>
            <a:pPr algn="ctr"/>
            <a:r>
              <a:rPr lang="en-US" altLang="zh-CN" sz="1800" i="1" smtClean="0">
                <a:solidFill>
                  <a:srgbClr val="0000FF"/>
                </a:solidFill>
                <a:latin typeface="Consolas" pitchFamily="49" charset="0"/>
                <a:cs typeface="Consolas" pitchFamily="49" charset="0"/>
              </a:rPr>
              <a:t>D</a:t>
            </a:r>
            <a:endParaRPr lang="zh-CN" altLang="en-US" sz="1800" i="1">
              <a:solidFill>
                <a:srgbClr val="0000FF"/>
              </a:solidFill>
              <a:latin typeface="Consolas" pitchFamily="49" charset="0"/>
              <a:cs typeface="Consolas" pitchFamily="49" charset="0"/>
            </a:endParaRPr>
          </a:p>
        </p:txBody>
      </p:sp>
      <p:cxnSp>
        <p:nvCxnSpPr>
          <p:cNvPr id="45" name="直接连接符 44"/>
          <p:cNvCxnSpPr>
            <a:stCxn id="37" idx="3"/>
            <a:endCxn id="38" idx="7"/>
          </p:cNvCxnSpPr>
          <p:nvPr/>
        </p:nvCxnSpPr>
        <p:spPr>
          <a:xfrm rot="5400000">
            <a:off x="1830304" y="554890"/>
            <a:ext cx="554170" cy="604684"/>
          </a:xfrm>
          <a:prstGeom prst="line">
            <a:avLst/>
          </a:prstGeom>
          <a:ln>
            <a:solidFill>
              <a:srgbClr val="FF00FF"/>
            </a:solidFill>
            <a:tailEnd type="none"/>
          </a:ln>
        </p:spPr>
        <p:style>
          <a:lnRef idx="2">
            <a:schemeClr val="dk1"/>
          </a:lnRef>
          <a:fillRef idx="0">
            <a:schemeClr val="dk1"/>
          </a:fillRef>
          <a:effectRef idx="1">
            <a:schemeClr val="dk1"/>
          </a:effectRef>
          <a:fontRef idx="minor">
            <a:schemeClr val="tx1"/>
          </a:fontRef>
        </p:style>
      </p:cxnSp>
      <p:cxnSp>
        <p:nvCxnSpPr>
          <p:cNvPr id="48" name="直接连接符 47"/>
          <p:cNvCxnSpPr>
            <a:stCxn id="38" idx="5"/>
            <a:endCxn id="39" idx="1"/>
          </p:cNvCxnSpPr>
          <p:nvPr/>
        </p:nvCxnSpPr>
        <p:spPr>
          <a:xfrm rot="16200000" flipH="1">
            <a:off x="1758866" y="1483584"/>
            <a:ext cx="339856" cy="247494"/>
          </a:xfrm>
          <a:prstGeom prst="line">
            <a:avLst/>
          </a:prstGeom>
          <a:ln>
            <a:tailEnd type="none"/>
          </a:ln>
        </p:spPr>
        <p:style>
          <a:lnRef idx="2">
            <a:schemeClr val="dk1"/>
          </a:lnRef>
          <a:fillRef idx="0">
            <a:schemeClr val="dk1"/>
          </a:fillRef>
          <a:effectRef idx="1">
            <a:schemeClr val="dk1"/>
          </a:effectRef>
          <a:fontRef idx="minor">
            <a:schemeClr val="tx1"/>
          </a:fontRef>
        </p:style>
      </p:cxnSp>
      <p:cxnSp>
        <p:nvCxnSpPr>
          <p:cNvPr id="49" name="直接连接符 48"/>
          <p:cNvCxnSpPr>
            <a:stCxn id="39" idx="5"/>
            <a:endCxn id="40" idx="1"/>
          </p:cNvCxnSpPr>
          <p:nvPr/>
        </p:nvCxnSpPr>
        <p:spPr>
          <a:xfrm rot="16200000" flipH="1">
            <a:off x="2258932" y="2126526"/>
            <a:ext cx="268418" cy="176056"/>
          </a:xfrm>
          <a:prstGeom prst="line">
            <a:avLst/>
          </a:prstGeom>
          <a:ln>
            <a:tailEnd type="none"/>
          </a:ln>
        </p:spPr>
        <p:style>
          <a:lnRef idx="2">
            <a:schemeClr val="dk1"/>
          </a:lnRef>
          <a:fillRef idx="0">
            <a:schemeClr val="dk1"/>
          </a:fillRef>
          <a:effectRef idx="1">
            <a:schemeClr val="dk1"/>
          </a:effectRef>
          <a:fontRef idx="minor">
            <a:schemeClr val="tx1"/>
          </a:fontRef>
        </p:style>
      </p:cxnSp>
      <p:sp>
        <p:nvSpPr>
          <p:cNvPr id="41" name="椭圆 40"/>
          <p:cNvSpPr/>
          <p:nvPr/>
        </p:nvSpPr>
        <p:spPr>
          <a:xfrm>
            <a:off x="2285984" y="3000372"/>
            <a:ext cx="357190" cy="428628"/>
          </a:xfrm>
          <a:prstGeom prst="ellipse">
            <a:avLst/>
          </a:prstGeom>
          <a:solidFill>
            <a:schemeClr val="accent4">
              <a:lumMod val="20000"/>
              <a:lumOff val="80000"/>
            </a:schemeClr>
          </a:solidFill>
        </p:spPr>
        <p:style>
          <a:lnRef idx="1">
            <a:schemeClr val="dk1"/>
          </a:lnRef>
          <a:fillRef idx="2">
            <a:schemeClr val="dk1"/>
          </a:fillRef>
          <a:effectRef idx="1">
            <a:schemeClr val="dk1"/>
          </a:effectRef>
          <a:fontRef idx="minor">
            <a:schemeClr val="dk1"/>
          </a:fontRef>
        </p:style>
        <p:txBody>
          <a:bodyPr rtlCol="0" anchor="ctr"/>
          <a:lstStyle/>
          <a:p>
            <a:pPr algn="ctr"/>
            <a:r>
              <a:rPr lang="en-US" altLang="zh-CN" sz="1800" i="1" smtClean="0">
                <a:solidFill>
                  <a:srgbClr val="0000FF"/>
                </a:solidFill>
                <a:latin typeface="Consolas" pitchFamily="49" charset="0"/>
                <a:cs typeface="Consolas" pitchFamily="49" charset="0"/>
              </a:rPr>
              <a:t>E</a:t>
            </a:r>
            <a:endParaRPr lang="zh-CN" altLang="en-US" sz="1800" i="1">
              <a:solidFill>
                <a:srgbClr val="0000FF"/>
              </a:solidFill>
              <a:latin typeface="Consolas" pitchFamily="49" charset="0"/>
              <a:cs typeface="Consolas" pitchFamily="49" charset="0"/>
            </a:endParaRPr>
          </a:p>
        </p:txBody>
      </p:sp>
      <p:sp>
        <p:nvSpPr>
          <p:cNvPr id="43" name="椭圆 42"/>
          <p:cNvSpPr/>
          <p:nvPr/>
        </p:nvSpPr>
        <p:spPr>
          <a:xfrm>
            <a:off x="1974106" y="3786190"/>
            <a:ext cx="357190" cy="428628"/>
          </a:xfrm>
          <a:prstGeom prst="ellipse">
            <a:avLst/>
          </a:prstGeom>
          <a:solidFill>
            <a:schemeClr val="accent4">
              <a:lumMod val="20000"/>
              <a:lumOff val="80000"/>
            </a:schemeClr>
          </a:solidFill>
        </p:spPr>
        <p:style>
          <a:lnRef idx="1">
            <a:schemeClr val="dk1"/>
          </a:lnRef>
          <a:fillRef idx="2">
            <a:schemeClr val="dk1"/>
          </a:fillRef>
          <a:effectRef idx="1">
            <a:schemeClr val="dk1"/>
          </a:effectRef>
          <a:fontRef idx="minor">
            <a:schemeClr val="dk1"/>
          </a:fontRef>
        </p:style>
        <p:txBody>
          <a:bodyPr rtlCol="0" anchor="ctr"/>
          <a:lstStyle/>
          <a:p>
            <a:pPr algn="ctr"/>
            <a:r>
              <a:rPr lang="en-US" altLang="zh-CN" sz="1800" i="1" smtClean="0">
                <a:solidFill>
                  <a:srgbClr val="0000FF"/>
                </a:solidFill>
                <a:latin typeface="Consolas" pitchFamily="49" charset="0"/>
                <a:cs typeface="Consolas" pitchFamily="49" charset="0"/>
              </a:rPr>
              <a:t>F</a:t>
            </a:r>
            <a:endParaRPr lang="zh-CN" altLang="en-US" sz="1800" i="1">
              <a:solidFill>
                <a:srgbClr val="0000FF"/>
              </a:solidFill>
              <a:latin typeface="Consolas" pitchFamily="49" charset="0"/>
              <a:cs typeface="Consolas" pitchFamily="49" charset="0"/>
            </a:endParaRPr>
          </a:p>
        </p:txBody>
      </p:sp>
      <p:cxnSp>
        <p:nvCxnSpPr>
          <p:cNvPr id="46" name="直接连接符 45"/>
          <p:cNvCxnSpPr>
            <a:stCxn id="41" idx="3"/>
            <a:endCxn id="43" idx="0"/>
          </p:cNvCxnSpPr>
          <p:nvPr/>
        </p:nvCxnSpPr>
        <p:spPr>
          <a:xfrm rot="5400000">
            <a:off x="2035517" y="3483413"/>
            <a:ext cx="419961" cy="185592"/>
          </a:xfrm>
          <a:prstGeom prst="line">
            <a:avLst/>
          </a:prstGeom>
          <a:ln>
            <a:solidFill>
              <a:srgbClr val="FF00FF"/>
            </a:solidFill>
            <a:tailEnd type="none"/>
          </a:ln>
        </p:spPr>
        <p:style>
          <a:lnRef idx="2">
            <a:schemeClr val="dk1"/>
          </a:lnRef>
          <a:fillRef idx="0">
            <a:schemeClr val="dk1"/>
          </a:fillRef>
          <a:effectRef idx="1">
            <a:schemeClr val="dk1"/>
          </a:effectRef>
          <a:fontRef idx="minor">
            <a:schemeClr val="tx1"/>
          </a:fontRef>
        </p:style>
      </p:cxnSp>
      <p:sp>
        <p:nvSpPr>
          <p:cNvPr id="42" name="椭圆 41"/>
          <p:cNvSpPr/>
          <p:nvPr/>
        </p:nvSpPr>
        <p:spPr>
          <a:xfrm>
            <a:off x="2331296" y="4500570"/>
            <a:ext cx="357190" cy="428628"/>
          </a:xfrm>
          <a:prstGeom prst="ellipse">
            <a:avLst/>
          </a:prstGeom>
          <a:solidFill>
            <a:schemeClr val="accent4">
              <a:lumMod val="20000"/>
              <a:lumOff val="80000"/>
            </a:schemeClr>
          </a:solidFill>
        </p:spPr>
        <p:style>
          <a:lnRef idx="1">
            <a:schemeClr val="dk1"/>
          </a:lnRef>
          <a:fillRef idx="2">
            <a:schemeClr val="dk1"/>
          </a:fillRef>
          <a:effectRef idx="1">
            <a:schemeClr val="dk1"/>
          </a:effectRef>
          <a:fontRef idx="minor">
            <a:schemeClr val="dk1"/>
          </a:fontRef>
        </p:style>
        <p:txBody>
          <a:bodyPr rtlCol="0" anchor="ctr"/>
          <a:lstStyle/>
          <a:p>
            <a:pPr algn="ctr"/>
            <a:r>
              <a:rPr lang="en-US" altLang="zh-CN" sz="1800" i="1" smtClean="0">
                <a:solidFill>
                  <a:srgbClr val="0000FF"/>
                </a:solidFill>
                <a:latin typeface="Consolas" pitchFamily="49" charset="0"/>
                <a:cs typeface="Consolas" pitchFamily="49" charset="0"/>
              </a:rPr>
              <a:t>G</a:t>
            </a:r>
            <a:endParaRPr lang="zh-CN" altLang="en-US" sz="1800" i="1">
              <a:solidFill>
                <a:srgbClr val="0000FF"/>
              </a:solidFill>
              <a:latin typeface="Consolas" pitchFamily="49" charset="0"/>
              <a:cs typeface="Consolas" pitchFamily="49" charset="0"/>
            </a:endParaRPr>
          </a:p>
        </p:txBody>
      </p:sp>
      <p:sp>
        <p:nvSpPr>
          <p:cNvPr id="44" name="椭圆 43"/>
          <p:cNvSpPr/>
          <p:nvPr/>
        </p:nvSpPr>
        <p:spPr>
          <a:xfrm>
            <a:off x="2071670" y="5286388"/>
            <a:ext cx="357190" cy="428628"/>
          </a:xfrm>
          <a:prstGeom prst="ellipse">
            <a:avLst/>
          </a:prstGeom>
          <a:solidFill>
            <a:schemeClr val="accent4">
              <a:lumMod val="20000"/>
              <a:lumOff val="80000"/>
            </a:schemeClr>
          </a:solidFill>
        </p:spPr>
        <p:style>
          <a:lnRef idx="1">
            <a:schemeClr val="dk1"/>
          </a:lnRef>
          <a:fillRef idx="2">
            <a:schemeClr val="dk1"/>
          </a:fillRef>
          <a:effectRef idx="1">
            <a:schemeClr val="dk1"/>
          </a:effectRef>
          <a:fontRef idx="minor">
            <a:schemeClr val="dk1"/>
          </a:fontRef>
        </p:style>
        <p:txBody>
          <a:bodyPr rtlCol="0" anchor="ctr"/>
          <a:lstStyle/>
          <a:p>
            <a:pPr algn="ctr"/>
            <a:r>
              <a:rPr lang="en-US" altLang="zh-CN" sz="1800" i="1" smtClean="0">
                <a:solidFill>
                  <a:srgbClr val="0000FF"/>
                </a:solidFill>
                <a:latin typeface="Consolas" pitchFamily="49" charset="0"/>
                <a:cs typeface="Consolas" pitchFamily="49" charset="0"/>
              </a:rPr>
              <a:t>H</a:t>
            </a:r>
            <a:endParaRPr lang="zh-CN" altLang="en-US" sz="1800" i="1">
              <a:solidFill>
                <a:srgbClr val="0000FF"/>
              </a:solidFill>
              <a:latin typeface="Consolas" pitchFamily="49" charset="0"/>
              <a:cs typeface="Consolas" pitchFamily="49" charset="0"/>
            </a:endParaRPr>
          </a:p>
        </p:txBody>
      </p:sp>
      <p:cxnSp>
        <p:nvCxnSpPr>
          <p:cNvPr id="47" name="直接连接符 46"/>
          <p:cNvCxnSpPr>
            <a:stCxn id="42" idx="3"/>
            <a:endCxn id="44" idx="0"/>
          </p:cNvCxnSpPr>
          <p:nvPr/>
        </p:nvCxnSpPr>
        <p:spPr>
          <a:xfrm rot="5400000">
            <a:off x="2106955" y="5009737"/>
            <a:ext cx="419961" cy="133340"/>
          </a:xfrm>
          <a:prstGeom prst="line">
            <a:avLst/>
          </a:prstGeom>
          <a:ln>
            <a:solidFill>
              <a:srgbClr val="FF00FF"/>
            </a:solidFill>
            <a:tailEnd type="none"/>
          </a:ln>
        </p:spPr>
        <p:style>
          <a:lnRef idx="2">
            <a:schemeClr val="dk1"/>
          </a:lnRef>
          <a:fillRef idx="0">
            <a:schemeClr val="dk1"/>
          </a:fillRef>
          <a:effectRef idx="1">
            <a:schemeClr val="dk1"/>
          </a:effectRef>
          <a:fontRef idx="minor">
            <a:schemeClr val="tx1"/>
          </a:fontRef>
        </p:style>
      </p:cxnSp>
      <p:sp>
        <p:nvSpPr>
          <p:cNvPr id="52" name="椭圆 51"/>
          <p:cNvSpPr/>
          <p:nvPr/>
        </p:nvSpPr>
        <p:spPr>
          <a:xfrm>
            <a:off x="2402734" y="6000768"/>
            <a:ext cx="357190" cy="428628"/>
          </a:xfrm>
          <a:prstGeom prst="ellipse">
            <a:avLst/>
          </a:prstGeom>
          <a:solidFill>
            <a:schemeClr val="accent4">
              <a:lumMod val="20000"/>
              <a:lumOff val="80000"/>
            </a:schemeClr>
          </a:solidFill>
        </p:spPr>
        <p:style>
          <a:lnRef idx="1">
            <a:schemeClr val="dk1"/>
          </a:lnRef>
          <a:fillRef idx="2">
            <a:schemeClr val="dk1"/>
          </a:fillRef>
          <a:effectRef idx="1">
            <a:schemeClr val="dk1"/>
          </a:effectRef>
          <a:fontRef idx="minor">
            <a:schemeClr val="dk1"/>
          </a:fontRef>
        </p:style>
        <p:txBody>
          <a:bodyPr rtlCol="0" anchor="ctr"/>
          <a:lstStyle/>
          <a:p>
            <a:pPr algn="ctr"/>
            <a:r>
              <a:rPr lang="en-US" altLang="zh-CN" sz="1800" i="1" smtClean="0">
                <a:solidFill>
                  <a:srgbClr val="0000FF"/>
                </a:solidFill>
                <a:latin typeface="Consolas" pitchFamily="49" charset="0"/>
                <a:cs typeface="Consolas" pitchFamily="49" charset="0"/>
              </a:rPr>
              <a:t>I</a:t>
            </a:r>
            <a:endParaRPr lang="zh-CN" altLang="en-US" sz="1800" i="1">
              <a:solidFill>
                <a:srgbClr val="0000FF"/>
              </a:solidFill>
              <a:latin typeface="Consolas" pitchFamily="49" charset="0"/>
              <a:cs typeface="Consolas" pitchFamily="49" charset="0"/>
            </a:endParaRPr>
          </a:p>
        </p:txBody>
      </p:sp>
      <p:cxnSp>
        <p:nvCxnSpPr>
          <p:cNvPr id="53" name="直接连接符 52"/>
          <p:cNvCxnSpPr>
            <a:stCxn id="44" idx="5"/>
            <a:endCxn id="52" idx="0"/>
          </p:cNvCxnSpPr>
          <p:nvPr/>
        </p:nvCxnSpPr>
        <p:spPr>
          <a:xfrm rot="16200000" flipH="1">
            <a:off x="2304679" y="5724117"/>
            <a:ext cx="348523" cy="204778"/>
          </a:xfrm>
          <a:prstGeom prst="line">
            <a:avLst/>
          </a:prstGeom>
          <a:ln>
            <a:tailEnd type="none"/>
          </a:ln>
        </p:spPr>
        <p:style>
          <a:lnRef idx="2">
            <a:schemeClr val="dk1"/>
          </a:lnRef>
          <a:fillRef idx="0">
            <a:schemeClr val="dk1"/>
          </a:fillRef>
          <a:effectRef idx="1">
            <a:schemeClr val="dk1"/>
          </a:effectRef>
          <a:fontRef idx="minor">
            <a:schemeClr val="tx1"/>
          </a:fontRef>
        </p:style>
      </p:cxnSp>
      <p:cxnSp>
        <p:nvCxnSpPr>
          <p:cNvPr id="51" name="直接箭头连接符 50"/>
          <p:cNvCxnSpPr/>
          <p:nvPr/>
        </p:nvCxnSpPr>
        <p:spPr>
          <a:xfrm>
            <a:off x="3500430" y="1714488"/>
            <a:ext cx="714380"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56" name="椭圆 55"/>
          <p:cNvSpPr/>
          <p:nvPr/>
        </p:nvSpPr>
        <p:spPr>
          <a:xfrm>
            <a:off x="5286380" y="714356"/>
            <a:ext cx="357190" cy="428628"/>
          </a:xfrm>
          <a:prstGeom prst="ellipse">
            <a:avLst/>
          </a:prstGeom>
          <a:solidFill>
            <a:schemeClr val="accent4">
              <a:lumMod val="20000"/>
              <a:lumOff val="80000"/>
            </a:schemeClr>
          </a:solidFill>
        </p:spPr>
        <p:style>
          <a:lnRef idx="1">
            <a:schemeClr val="dk1"/>
          </a:lnRef>
          <a:fillRef idx="2">
            <a:schemeClr val="dk1"/>
          </a:fillRef>
          <a:effectRef idx="1">
            <a:schemeClr val="dk1"/>
          </a:effectRef>
          <a:fontRef idx="minor">
            <a:schemeClr val="dk1"/>
          </a:fontRef>
        </p:style>
        <p:txBody>
          <a:bodyPr rtlCol="0" anchor="ctr"/>
          <a:lstStyle/>
          <a:p>
            <a:pPr algn="ctr"/>
            <a:r>
              <a:rPr lang="en-US" altLang="zh-CN" sz="1800" i="1" smtClean="0">
                <a:solidFill>
                  <a:srgbClr val="0000FF"/>
                </a:solidFill>
                <a:latin typeface="Consolas" pitchFamily="49" charset="0"/>
                <a:cs typeface="Consolas" pitchFamily="49" charset="0"/>
              </a:rPr>
              <a:t>A</a:t>
            </a:r>
            <a:endParaRPr lang="zh-CN" altLang="en-US" sz="1800" i="1">
              <a:solidFill>
                <a:srgbClr val="0000FF"/>
              </a:solidFill>
              <a:latin typeface="Consolas" pitchFamily="49" charset="0"/>
              <a:cs typeface="Consolas" pitchFamily="49" charset="0"/>
            </a:endParaRPr>
          </a:p>
        </p:txBody>
      </p:sp>
      <p:sp>
        <p:nvSpPr>
          <p:cNvPr id="58" name="椭圆 57"/>
          <p:cNvSpPr/>
          <p:nvPr/>
        </p:nvSpPr>
        <p:spPr>
          <a:xfrm>
            <a:off x="4500562" y="1714488"/>
            <a:ext cx="357190" cy="428628"/>
          </a:xfrm>
          <a:prstGeom prst="ellipse">
            <a:avLst/>
          </a:prstGeom>
          <a:solidFill>
            <a:schemeClr val="accent4">
              <a:lumMod val="20000"/>
              <a:lumOff val="80000"/>
            </a:schemeClr>
          </a:solidFill>
        </p:spPr>
        <p:style>
          <a:lnRef idx="1">
            <a:schemeClr val="dk1"/>
          </a:lnRef>
          <a:fillRef idx="2">
            <a:schemeClr val="dk1"/>
          </a:fillRef>
          <a:effectRef idx="1">
            <a:schemeClr val="dk1"/>
          </a:effectRef>
          <a:fontRef idx="minor">
            <a:schemeClr val="dk1"/>
          </a:fontRef>
        </p:style>
        <p:txBody>
          <a:bodyPr rtlCol="0" anchor="ctr"/>
          <a:lstStyle/>
          <a:p>
            <a:pPr algn="ctr"/>
            <a:r>
              <a:rPr lang="en-US" altLang="zh-CN" sz="1800" i="1" smtClean="0">
                <a:solidFill>
                  <a:srgbClr val="0000FF"/>
                </a:solidFill>
                <a:latin typeface="Consolas" pitchFamily="49" charset="0"/>
                <a:cs typeface="Consolas" pitchFamily="49" charset="0"/>
              </a:rPr>
              <a:t>B</a:t>
            </a:r>
            <a:endParaRPr lang="zh-CN" altLang="en-US" sz="1800" i="1">
              <a:solidFill>
                <a:srgbClr val="0000FF"/>
              </a:solidFill>
              <a:latin typeface="Consolas" pitchFamily="49" charset="0"/>
              <a:cs typeface="Consolas" pitchFamily="49" charset="0"/>
            </a:endParaRPr>
          </a:p>
        </p:txBody>
      </p:sp>
      <p:sp>
        <p:nvSpPr>
          <p:cNvPr id="60" name="椭圆 59"/>
          <p:cNvSpPr/>
          <p:nvPr/>
        </p:nvSpPr>
        <p:spPr>
          <a:xfrm>
            <a:off x="5286380" y="1714488"/>
            <a:ext cx="357190" cy="428628"/>
          </a:xfrm>
          <a:prstGeom prst="ellipse">
            <a:avLst/>
          </a:prstGeom>
          <a:solidFill>
            <a:schemeClr val="accent4">
              <a:lumMod val="20000"/>
              <a:lumOff val="80000"/>
            </a:schemeClr>
          </a:solidFill>
        </p:spPr>
        <p:style>
          <a:lnRef idx="1">
            <a:schemeClr val="dk1"/>
          </a:lnRef>
          <a:fillRef idx="2">
            <a:schemeClr val="dk1"/>
          </a:fillRef>
          <a:effectRef idx="1">
            <a:schemeClr val="dk1"/>
          </a:effectRef>
          <a:fontRef idx="minor">
            <a:schemeClr val="dk1"/>
          </a:fontRef>
        </p:style>
        <p:txBody>
          <a:bodyPr rtlCol="0" anchor="ctr"/>
          <a:lstStyle/>
          <a:p>
            <a:pPr algn="ctr"/>
            <a:r>
              <a:rPr lang="en-US" altLang="zh-CN" sz="1800" i="1" smtClean="0">
                <a:solidFill>
                  <a:srgbClr val="0000FF"/>
                </a:solidFill>
                <a:latin typeface="Consolas" pitchFamily="49" charset="0"/>
                <a:cs typeface="Consolas" pitchFamily="49" charset="0"/>
              </a:rPr>
              <a:t>C</a:t>
            </a:r>
            <a:endParaRPr lang="zh-CN" altLang="en-US" sz="1800" i="1">
              <a:solidFill>
                <a:srgbClr val="0000FF"/>
              </a:solidFill>
              <a:latin typeface="Consolas" pitchFamily="49" charset="0"/>
              <a:cs typeface="Consolas" pitchFamily="49" charset="0"/>
            </a:endParaRPr>
          </a:p>
        </p:txBody>
      </p:sp>
      <p:sp>
        <p:nvSpPr>
          <p:cNvPr id="62" name="椭圆 61"/>
          <p:cNvSpPr/>
          <p:nvPr/>
        </p:nvSpPr>
        <p:spPr>
          <a:xfrm>
            <a:off x="6072198" y="1714488"/>
            <a:ext cx="357190" cy="428628"/>
          </a:xfrm>
          <a:prstGeom prst="ellipse">
            <a:avLst/>
          </a:prstGeom>
          <a:solidFill>
            <a:schemeClr val="accent4">
              <a:lumMod val="20000"/>
              <a:lumOff val="80000"/>
            </a:schemeClr>
          </a:solidFill>
        </p:spPr>
        <p:style>
          <a:lnRef idx="1">
            <a:schemeClr val="dk1"/>
          </a:lnRef>
          <a:fillRef idx="2">
            <a:schemeClr val="dk1"/>
          </a:fillRef>
          <a:effectRef idx="1">
            <a:schemeClr val="dk1"/>
          </a:effectRef>
          <a:fontRef idx="minor">
            <a:schemeClr val="dk1"/>
          </a:fontRef>
        </p:style>
        <p:txBody>
          <a:bodyPr rtlCol="0" anchor="ctr"/>
          <a:lstStyle/>
          <a:p>
            <a:pPr algn="ctr"/>
            <a:r>
              <a:rPr lang="en-US" altLang="zh-CN" sz="1800" i="1" smtClean="0">
                <a:solidFill>
                  <a:srgbClr val="0000FF"/>
                </a:solidFill>
                <a:latin typeface="Consolas" pitchFamily="49" charset="0"/>
                <a:cs typeface="Consolas" pitchFamily="49" charset="0"/>
              </a:rPr>
              <a:t>D</a:t>
            </a:r>
            <a:endParaRPr lang="zh-CN" altLang="en-US" sz="1800" i="1">
              <a:solidFill>
                <a:srgbClr val="0000FF"/>
              </a:solidFill>
              <a:latin typeface="Consolas" pitchFamily="49" charset="0"/>
              <a:cs typeface="Consolas" pitchFamily="49" charset="0"/>
            </a:endParaRPr>
          </a:p>
        </p:txBody>
      </p:sp>
      <p:cxnSp>
        <p:nvCxnSpPr>
          <p:cNvPr id="64" name="直接连接符 63"/>
          <p:cNvCxnSpPr>
            <a:stCxn id="56" idx="3"/>
            <a:endCxn id="58" idx="7"/>
          </p:cNvCxnSpPr>
          <p:nvPr/>
        </p:nvCxnSpPr>
        <p:spPr>
          <a:xfrm rot="5400000">
            <a:off x="4723543" y="1162113"/>
            <a:ext cx="697046" cy="533246"/>
          </a:xfrm>
          <a:prstGeom prst="line">
            <a:avLst/>
          </a:prstGeom>
          <a:ln>
            <a:solidFill>
              <a:srgbClr val="FF00FF"/>
            </a:solidFill>
            <a:tailEnd type="none"/>
          </a:ln>
        </p:spPr>
        <p:style>
          <a:lnRef idx="2">
            <a:schemeClr val="dk1"/>
          </a:lnRef>
          <a:fillRef idx="0">
            <a:schemeClr val="dk1"/>
          </a:fillRef>
          <a:effectRef idx="1">
            <a:schemeClr val="dk1"/>
          </a:effectRef>
          <a:fontRef idx="minor">
            <a:schemeClr val="tx1"/>
          </a:fontRef>
        </p:style>
      </p:cxnSp>
      <p:cxnSp>
        <p:nvCxnSpPr>
          <p:cNvPr id="68" name="直接连接符 67"/>
          <p:cNvCxnSpPr>
            <a:stCxn id="56" idx="4"/>
            <a:endCxn id="60" idx="0"/>
          </p:cNvCxnSpPr>
          <p:nvPr/>
        </p:nvCxnSpPr>
        <p:spPr>
          <a:xfrm rot="5400000">
            <a:off x="5179223" y="1428736"/>
            <a:ext cx="571504" cy="1588"/>
          </a:xfrm>
          <a:prstGeom prst="line">
            <a:avLst/>
          </a:prstGeom>
          <a:ln>
            <a:tailEnd type="none"/>
          </a:ln>
        </p:spPr>
        <p:style>
          <a:lnRef idx="2">
            <a:schemeClr val="dk1"/>
          </a:lnRef>
          <a:fillRef idx="0">
            <a:schemeClr val="dk1"/>
          </a:fillRef>
          <a:effectRef idx="1">
            <a:schemeClr val="dk1"/>
          </a:effectRef>
          <a:fontRef idx="minor">
            <a:schemeClr val="tx1"/>
          </a:fontRef>
        </p:style>
      </p:cxnSp>
      <p:cxnSp>
        <p:nvCxnSpPr>
          <p:cNvPr id="70" name="直接连接符 69"/>
          <p:cNvCxnSpPr>
            <a:stCxn id="56" idx="5"/>
            <a:endCxn id="62" idx="1"/>
          </p:cNvCxnSpPr>
          <p:nvPr/>
        </p:nvCxnSpPr>
        <p:spPr>
          <a:xfrm rot="16200000" flipH="1">
            <a:off x="5509361" y="1162113"/>
            <a:ext cx="697046" cy="533246"/>
          </a:xfrm>
          <a:prstGeom prst="line">
            <a:avLst/>
          </a:prstGeom>
          <a:ln>
            <a:tailEnd type="none"/>
          </a:ln>
        </p:spPr>
        <p:style>
          <a:lnRef idx="2">
            <a:schemeClr val="dk1"/>
          </a:lnRef>
          <a:fillRef idx="0">
            <a:schemeClr val="dk1"/>
          </a:fillRef>
          <a:effectRef idx="1">
            <a:schemeClr val="dk1"/>
          </a:effectRef>
          <a:fontRef idx="minor">
            <a:schemeClr val="tx1"/>
          </a:fontRef>
        </p:style>
      </p:cxnSp>
      <p:sp>
        <p:nvSpPr>
          <p:cNvPr id="72" name="椭圆 71"/>
          <p:cNvSpPr/>
          <p:nvPr/>
        </p:nvSpPr>
        <p:spPr>
          <a:xfrm>
            <a:off x="5442319" y="3214686"/>
            <a:ext cx="357190" cy="428628"/>
          </a:xfrm>
          <a:prstGeom prst="ellipse">
            <a:avLst/>
          </a:prstGeom>
          <a:solidFill>
            <a:schemeClr val="accent4">
              <a:lumMod val="20000"/>
              <a:lumOff val="80000"/>
            </a:schemeClr>
          </a:solidFill>
        </p:spPr>
        <p:style>
          <a:lnRef idx="1">
            <a:schemeClr val="dk1"/>
          </a:lnRef>
          <a:fillRef idx="2">
            <a:schemeClr val="dk1"/>
          </a:fillRef>
          <a:effectRef idx="1">
            <a:schemeClr val="dk1"/>
          </a:effectRef>
          <a:fontRef idx="minor">
            <a:schemeClr val="dk1"/>
          </a:fontRef>
        </p:style>
        <p:txBody>
          <a:bodyPr rtlCol="0" anchor="ctr"/>
          <a:lstStyle/>
          <a:p>
            <a:pPr algn="ctr"/>
            <a:r>
              <a:rPr lang="en-US" altLang="zh-CN" sz="1800" i="1" smtClean="0">
                <a:solidFill>
                  <a:srgbClr val="0000FF"/>
                </a:solidFill>
                <a:latin typeface="Consolas" pitchFamily="49" charset="0"/>
                <a:cs typeface="Consolas" pitchFamily="49" charset="0"/>
              </a:rPr>
              <a:t>E</a:t>
            </a:r>
            <a:endParaRPr lang="zh-CN" altLang="en-US" sz="1800" i="1">
              <a:solidFill>
                <a:srgbClr val="0000FF"/>
              </a:solidFill>
              <a:latin typeface="Consolas" pitchFamily="49" charset="0"/>
              <a:cs typeface="Consolas" pitchFamily="49" charset="0"/>
            </a:endParaRPr>
          </a:p>
        </p:txBody>
      </p:sp>
      <p:sp>
        <p:nvSpPr>
          <p:cNvPr id="73" name="椭圆 72"/>
          <p:cNvSpPr/>
          <p:nvPr/>
        </p:nvSpPr>
        <p:spPr>
          <a:xfrm>
            <a:off x="5455382" y="4000504"/>
            <a:ext cx="357190" cy="428628"/>
          </a:xfrm>
          <a:prstGeom prst="ellipse">
            <a:avLst/>
          </a:prstGeom>
          <a:solidFill>
            <a:schemeClr val="accent4">
              <a:lumMod val="20000"/>
              <a:lumOff val="80000"/>
            </a:schemeClr>
          </a:solidFill>
        </p:spPr>
        <p:style>
          <a:lnRef idx="1">
            <a:schemeClr val="dk1"/>
          </a:lnRef>
          <a:fillRef idx="2">
            <a:schemeClr val="dk1"/>
          </a:fillRef>
          <a:effectRef idx="1">
            <a:schemeClr val="dk1"/>
          </a:effectRef>
          <a:fontRef idx="minor">
            <a:schemeClr val="dk1"/>
          </a:fontRef>
        </p:style>
        <p:txBody>
          <a:bodyPr rtlCol="0" anchor="ctr"/>
          <a:lstStyle/>
          <a:p>
            <a:pPr algn="ctr"/>
            <a:r>
              <a:rPr lang="en-US" altLang="zh-CN" sz="1800" i="1" smtClean="0">
                <a:solidFill>
                  <a:srgbClr val="0000FF"/>
                </a:solidFill>
                <a:latin typeface="Consolas" pitchFamily="49" charset="0"/>
                <a:cs typeface="Consolas" pitchFamily="49" charset="0"/>
              </a:rPr>
              <a:t>F</a:t>
            </a:r>
            <a:endParaRPr lang="zh-CN" altLang="en-US" sz="1800" i="1">
              <a:solidFill>
                <a:srgbClr val="0000FF"/>
              </a:solidFill>
              <a:latin typeface="Consolas" pitchFamily="49" charset="0"/>
              <a:cs typeface="Consolas" pitchFamily="49" charset="0"/>
            </a:endParaRPr>
          </a:p>
        </p:txBody>
      </p:sp>
      <p:cxnSp>
        <p:nvCxnSpPr>
          <p:cNvPr id="74" name="直接连接符 73"/>
          <p:cNvCxnSpPr>
            <a:stCxn id="72" idx="4"/>
            <a:endCxn id="73" idx="0"/>
          </p:cNvCxnSpPr>
          <p:nvPr/>
        </p:nvCxnSpPr>
        <p:spPr>
          <a:xfrm rot="16200000" flipH="1">
            <a:off x="5448850" y="3815377"/>
            <a:ext cx="357190" cy="13063"/>
          </a:xfrm>
          <a:prstGeom prst="line">
            <a:avLst/>
          </a:prstGeom>
          <a:ln>
            <a:solidFill>
              <a:srgbClr val="FF00FF"/>
            </a:solidFill>
            <a:tailEnd type="none"/>
          </a:ln>
        </p:spPr>
        <p:style>
          <a:lnRef idx="2">
            <a:schemeClr val="dk1"/>
          </a:lnRef>
          <a:fillRef idx="0">
            <a:schemeClr val="dk1"/>
          </a:fillRef>
          <a:effectRef idx="1">
            <a:schemeClr val="dk1"/>
          </a:effectRef>
          <a:fontRef idx="minor">
            <a:schemeClr val="tx1"/>
          </a:fontRef>
        </p:style>
      </p:cxnSp>
      <p:sp>
        <p:nvSpPr>
          <p:cNvPr id="76" name="椭圆 75"/>
          <p:cNvSpPr/>
          <p:nvPr/>
        </p:nvSpPr>
        <p:spPr>
          <a:xfrm>
            <a:off x="5494571" y="4652970"/>
            <a:ext cx="357190" cy="428628"/>
          </a:xfrm>
          <a:prstGeom prst="ellipse">
            <a:avLst/>
          </a:prstGeom>
          <a:solidFill>
            <a:schemeClr val="accent4">
              <a:lumMod val="20000"/>
              <a:lumOff val="80000"/>
            </a:schemeClr>
          </a:solidFill>
        </p:spPr>
        <p:style>
          <a:lnRef idx="1">
            <a:schemeClr val="dk1"/>
          </a:lnRef>
          <a:fillRef idx="2">
            <a:schemeClr val="dk1"/>
          </a:fillRef>
          <a:effectRef idx="1">
            <a:schemeClr val="dk1"/>
          </a:effectRef>
          <a:fontRef idx="minor">
            <a:schemeClr val="dk1"/>
          </a:fontRef>
        </p:style>
        <p:txBody>
          <a:bodyPr rtlCol="0" anchor="ctr"/>
          <a:lstStyle/>
          <a:p>
            <a:pPr algn="ctr"/>
            <a:r>
              <a:rPr lang="en-US" altLang="zh-CN" sz="1800" i="1" smtClean="0">
                <a:solidFill>
                  <a:srgbClr val="0000FF"/>
                </a:solidFill>
                <a:latin typeface="Consolas" pitchFamily="49" charset="0"/>
                <a:cs typeface="Consolas" pitchFamily="49" charset="0"/>
              </a:rPr>
              <a:t>G</a:t>
            </a:r>
            <a:endParaRPr lang="zh-CN" altLang="en-US" sz="1800" i="1">
              <a:solidFill>
                <a:srgbClr val="0000FF"/>
              </a:solidFill>
              <a:latin typeface="Consolas" pitchFamily="49" charset="0"/>
              <a:cs typeface="Consolas" pitchFamily="49" charset="0"/>
            </a:endParaRPr>
          </a:p>
        </p:txBody>
      </p:sp>
      <p:sp>
        <p:nvSpPr>
          <p:cNvPr id="77" name="椭圆 76"/>
          <p:cNvSpPr/>
          <p:nvPr/>
        </p:nvSpPr>
        <p:spPr>
          <a:xfrm>
            <a:off x="5000628" y="5438788"/>
            <a:ext cx="357190" cy="428628"/>
          </a:xfrm>
          <a:prstGeom prst="ellipse">
            <a:avLst/>
          </a:prstGeom>
          <a:solidFill>
            <a:schemeClr val="accent4">
              <a:lumMod val="20000"/>
              <a:lumOff val="80000"/>
            </a:schemeClr>
          </a:solidFill>
        </p:spPr>
        <p:style>
          <a:lnRef idx="1">
            <a:schemeClr val="dk1"/>
          </a:lnRef>
          <a:fillRef idx="2">
            <a:schemeClr val="dk1"/>
          </a:fillRef>
          <a:effectRef idx="1">
            <a:schemeClr val="dk1"/>
          </a:effectRef>
          <a:fontRef idx="minor">
            <a:schemeClr val="dk1"/>
          </a:fontRef>
        </p:style>
        <p:txBody>
          <a:bodyPr rtlCol="0" anchor="ctr"/>
          <a:lstStyle/>
          <a:p>
            <a:pPr algn="ctr"/>
            <a:r>
              <a:rPr lang="en-US" altLang="zh-CN" sz="1800" i="1" smtClean="0">
                <a:solidFill>
                  <a:srgbClr val="0000FF"/>
                </a:solidFill>
                <a:latin typeface="Consolas" pitchFamily="49" charset="0"/>
                <a:cs typeface="Consolas" pitchFamily="49" charset="0"/>
              </a:rPr>
              <a:t>H</a:t>
            </a:r>
            <a:endParaRPr lang="zh-CN" altLang="en-US" sz="1800" i="1">
              <a:solidFill>
                <a:srgbClr val="0000FF"/>
              </a:solidFill>
              <a:latin typeface="Consolas" pitchFamily="49" charset="0"/>
              <a:cs typeface="Consolas" pitchFamily="49" charset="0"/>
            </a:endParaRPr>
          </a:p>
        </p:txBody>
      </p:sp>
      <p:cxnSp>
        <p:nvCxnSpPr>
          <p:cNvPr id="78" name="直接连接符 77"/>
          <p:cNvCxnSpPr>
            <a:stCxn id="76" idx="3"/>
            <a:endCxn id="77" idx="7"/>
          </p:cNvCxnSpPr>
          <p:nvPr/>
        </p:nvCxnSpPr>
        <p:spPr>
          <a:xfrm rot="5400000">
            <a:off x="5184829" y="5139508"/>
            <a:ext cx="482732" cy="241371"/>
          </a:xfrm>
          <a:prstGeom prst="line">
            <a:avLst/>
          </a:prstGeom>
          <a:ln>
            <a:solidFill>
              <a:srgbClr val="FF00FF"/>
            </a:solidFill>
            <a:tailEnd type="none"/>
          </a:ln>
        </p:spPr>
        <p:style>
          <a:lnRef idx="2">
            <a:schemeClr val="dk1"/>
          </a:lnRef>
          <a:fillRef idx="0">
            <a:schemeClr val="dk1"/>
          </a:fillRef>
          <a:effectRef idx="1">
            <a:schemeClr val="dk1"/>
          </a:effectRef>
          <a:fontRef idx="minor">
            <a:schemeClr val="tx1"/>
          </a:fontRef>
        </p:style>
      </p:cxnSp>
      <p:sp>
        <p:nvSpPr>
          <p:cNvPr id="79" name="椭圆 78"/>
          <p:cNvSpPr/>
          <p:nvPr/>
        </p:nvSpPr>
        <p:spPr>
          <a:xfrm>
            <a:off x="6000760" y="5429264"/>
            <a:ext cx="357190" cy="428628"/>
          </a:xfrm>
          <a:prstGeom prst="ellipse">
            <a:avLst/>
          </a:prstGeom>
          <a:solidFill>
            <a:schemeClr val="accent4">
              <a:lumMod val="20000"/>
              <a:lumOff val="80000"/>
            </a:schemeClr>
          </a:solidFill>
        </p:spPr>
        <p:style>
          <a:lnRef idx="1">
            <a:schemeClr val="dk1"/>
          </a:lnRef>
          <a:fillRef idx="2">
            <a:schemeClr val="dk1"/>
          </a:fillRef>
          <a:effectRef idx="1">
            <a:schemeClr val="dk1"/>
          </a:effectRef>
          <a:fontRef idx="minor">
            <a:schemeClr val="dk1"/>
          </a:fontRef>
        </p:style>
        <p:txBody>
          <a:bodyPr rtlCol="0" anchor="ctr"/>
          <a:lstStyle/>
          <a:p>
            <a:pPr algn="ctr"/>
            <a:r>
              <a:rPr lang="en-US" altLang="zh-CN" sz="1800" i="1" smtClean="0">
                <a:solidFill>
                  <a:srgbClr val="0000FF"/>
                </a:solidFill>
                <a:latin typeface="Consolas" pitchFamily="49" charset="0"/>
                <a:cs typeface="Consolas" pitchFamily="49" charset="0"/>
              </a:rPr>
              <a:t>I</a:t>
            </a:r>
            <a:endParaRPr lang="zh-CN" altLang="en-US" sz="1800" i="1">
              <a:solidFill>
                <a:srgbClr val="0000FF"/>
              </a:solidFill>
              <a:latin typeface="Consolas" pitchFamily="49" charset="0"/>
              <a:cs typeface="Consolas" pitchFamily="49" charset="0"/>
            </a:endParaRPr>
          </a:p>
        </p:txBody>
      </p:sp>
      <p:cxnSp>
        <p:nvCxnSpPr>
          <p:cNvPr id="82" name="直接连接符 81"/>
          <p:cNvCxnSpPr>
            <a:stCxn id="76" idx="5"/>
            <a:endCxn id="79" idx="1"/>
          </p:cNvCxnSpPr>
          <p:nvPr/>
        </p:nvCxnSpPr>
        <p:spPr>
          <a:xfrm rot="16200000" flipH="1">
            <a:off x="5689656" y="5128622"/>
            <a:ext cx="473208" cy="253617"/>
          </a:xfrm>
          <a:prstGeom prst="line">
            <a:avLst/>
          </a:prstGeom>
          <a:ln>
            <a:tailEnd type="none"/>
          </a:ln>
        </p:spPr>
        <p:style>
          <a:lnRef idx="2">
            <a:schemeClr val="dk1"/>
          </a:lnRef>
          <a:fillRef idx="0">
            <a:schemeClr val="dk1"/>
          </a:fillRef>
          <a:effectRef idx="1">
            <a:schemeClr val="dk1"/>
          </a:effectRef>
          <a:fontRef idx="minor">
            <a:schemeClr val="tx1"/>
          </a:fontRef>
        </p:style>
      </p:cxnSp>
      <p:cxnSp>
        <p:nvCxnSpPr>
          <p:cNvPr id="84" name="直接箭头连接符 83"/>
          <p:cNvCxnSpPr/>
          <p:nvPr/>
        </p:nvCxnSpPr>
        <p:spPr>
          <a:xfrm>
            <a:off x="3500430" y="3713164"/>
            <a:ext cx="714380"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85" name="直接箭头连接符 84"/>
          <p:cNvCxnSpPr/>
          <p:nvPr/>
        </p:nvCxnSpPr>
        <p:spPr>
          <a:xfrm>
            <a:off x="3571868" y="5357826"/>
            <a:ext cx="714380"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86" name="TextBox 85"/>
          <p:cNvSpPr txBox="1"/>
          <p:nvPr/>
        </p:nvSpPr>
        <p:spPr>
          <a:xfrm>
            <a:off x="285737" y="1500174"/>
            <a:ext cx="553998" cy="4214842"/>
          </a:xfrm>
          <a:prstGeom prst="rect">
            <a:avLst/>
          </a:prstGeom>
          <a:noFill/>
        </p:spPr>
        <p:txBody>
          <a:bodyPr vert="eaVert" wrap="square" rtlCol="0">
            <a:spAutoFit/>
          </a:bodyPr>
          <a:lstStyle/>
          <a:p>
            <a:pPr algn="ctr">
              <a:spcBef>
                <a:spcPct val="50000"/>
              </a:spcBef>
            </a:pPr>
            <a:r>
              <a:rPr lang="en-US" altLang="zh-CN"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6.7 </a:t>
            </a:r>
            <a:r>
              <a:rPr lang="zh-CN" altLang="en-US"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二叉树</a:t>
            </a:r>
            <a:r>
              <a:rPr lang="zh-CN" altLang="en-US"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与树之间的转换</a:t>
            </a:r>
            <a:endParaRPr lang="zh-CN" altLang="en-US" dirty="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Text Box 2"/>
          <p:cNvSpPr txBox="1">
            <a:spLocks noChangeArrowheads="1"/>
          </p:cNvSpPr>
          <p:nvPr/>
        </p:nvSpPr>
        <p:spPr bwMode="auto">
          <a:xfrm>
            <a:off x="2214546" y="285728"/>
            <a:ext cx="4676778" cy="584775"/>
          </a:xfrm>
          <a:prstGeom prst="rect">
            <a:avLst/>
          </a:prstGeom>
          <a:noFill/>
          <a:ln w="9525">
            <a:noFill/>
            <a:miter lim="800000"/>
            <a:headEnd/>
            <a:tailEnd/>
          </a:ln>
        </p:spPr>
        <p:txBody>
          <a:bodyPr wrap="squar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spcBef>
                <a:spcPct val="50000"/>
              </a:spcBef>
            </a:pPr>
            <a:r>
              <a:rPr lang="en-US" altLang="zh-CN" sz="3200" dirty="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6.8  </a:t>
            </a:r>
            <a:r>
              <a:rPr lang="zh-CN" altLang="en-US" sz="3200" dirty="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线索二叉树</a:t>
            </a:r>
          </a:p>
        </p:txBody>
      </p:sp>
      <p:sp>
        <p:nvSpPr>
          <p:cNvPr id="121859" name="Text Box 3"/>
          <p:cNvSpPr txBox="1">
            <a:spLocks noChangeArrowheads="1"/>
          </p:cNvSpPr>
          <p:nvPr/>
        </p:nvSpPr>
        <p:spPr bwMode="auto">
          <a:xfrm>
            <a:off x="1285852" y="1357298"/>
            <a:ext cx="3817936" cy="52322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square">
            <a:spAutoFit/>
          </a:bodyPr>
          <a:lstStyle/>
          <a:p>
            <a:pPr algn="just">
              <a:spcBef>
                <a:spcPct val="50000"/>
              </a:spcBef>
            </a:pPr>
            <a:r>
              <a:rPr lang="en-US" altLang="zh-CN" sz="2800">
                <a:solidFill>
                  <a:srgbClr val="FF0000"/>
                </a:solidFill>
                <a:latin typeface="Consolas" pitchFamily="49" charset="0"/>
                <a:ea typeface="微软雅黑" pitchFamily="34" charset="-122"/>
                <a:cs typeface="Consolas" pitchFamily="49" charset="0"/>
              </a:rPr>
              <a:t>6.8.1 </a:t>
            </a:r>
            <a:r>
              <a:rPr lang="zh-CN" altLang="en-US" sz="2800" smtClean="0">
                <a:solidFill>
                  <a:srgbClr val="FF0000"/>
                </a:solidFill>
                <a:latin typeface="Consolas" pitchFamily="49" charset="0"/>
                <a:ea typeface="微软雅黑" pitchFamily="34" charset="-122"/>
                <a:cs typeface="Consolas" pitchFamily="49" charset="0"/>
              </a:rPr>
              <a:t>什么</a:t>
            </a:r>
            <a:r>
              <a:rPr lang="zh-CN" altLang="en-US" sz="2800" dirty="0">
                <a:solidFill>
                  <a:srgbClr val="FF0000"/>
                </a:solidFill>
                <a:latin typeface="Consolas" pitchFamily="49" charset="0"/>
                <a:ea typeface="微软雅黑" pitchFamily="34" charset="-122"/>
                <a:cs typeface="Consolas" pitchFamily="49" charset="0"/>
              </a:rPr>
              <a:t>是线索</a:t>
            </a:r>
          </a:p>
        </p:txBody>
      </p:sp>
      <p:sp>
        <p:nvSpPr>
          <p:cNvPr id="121860" name="Text Box 4"/>
          <p:cNvSpPr txBox="1">
            <a:spLocks noChangeArrowheads="1"/>
          </p:cNvSpPr>
          <p:nvPr/>
        </p:nvSpPr>
        <p:spPr bwMode="auto">
          <a:xfrm>
            <a:off x="1285852" y="2285992"/>
            <a:ext cx="7643866" cy="2708434"/>
          </a:xfrm>
          <a:prstGeom prst="rect">
            <a:avLst/>
          </a:prstGeom>
          <a:noFill/>
          <a:ln w="9525">
            <a:noFill/>
            <a:miter lim="800000"/>
            <a:headEnd/>
            <a:tailEnd/>
          </a:ln>
        </p:spPr>
        <p:txBody>
          <a:bodyPr wrap="square">
            <a:spAutoFit/>
          </a:bodyPr>
          <a:lstStyle/>
          <a:p>
            <a:pPr marL="457200" indent="-457200">
              <a:lnSpc>
                <a:spcPct val="150000"/>
              </a:lnSpc>
              <a:spcBef>
                <a:spcPct val="50000"/>
              </a:spcBef>
              <a:buBlip>
                <a:blip r:embed="rId2"/>
              </a:buBlip>
            </a:pPr>
            <a:r>
              <a:rPr lang="zh-CN" altLang="en-US" sz="2000" smtClean="0">
                <a:solidFill>
                  <a:srgbClr val="0000FF"/>
                </a:solidFill>
                <a:latin typeface="Consolas" pitchFamily="49" charset="0"/>
                <a:ea typeface="楷体" pitchFamily="49" charset="-122"/>
                <a:cs typeface="Consolas" pitchFamily="49" charset="0"/>
              </a:rPr>
              <a:t>对于</a:t>
            </a:r>
            <a:r>
              <a:rPr lang="en-US" altLang="zh-CN" sz="2000" i="1" dirty="0">
                <a:solidFill>
                  <a:srgbClr val="0000FF"/>
                </a:solidFill>
                <a:latin typeface="Consolas" pitchFamily="49" charset="0"/>
                <a:ea typeface="楷体" pitchFamily="49" charset="-122"/>
                <a:cs typeface="Consolas" pitchFamily="49" charset="0"/>
              </a:rPr>
              <a:t>n</a:t>
            </a:r>
            <a:r>
              <a:rPr lang="zh-CN" altLang="en-US" sz="2000" dirty="0">
                <a:solidFill>
                  <a:srgbClr val="0000FF"/>
                </a:solidFill>
                <a:latin typeface="Consolas" pitchFamily="49" charset="0"/>
                <a:ea typeface="楷体" pitchFamily="49" charset="-122"/>
                <a:cs typeface="Consolas" pitchFamily="49" charset="0"/>
              </a:rPr>
              <a:t>个结点的二叉树，在二叉链存储结构中有</a:t>
            </a:r>
            <a:r>
              <a:rPr lang="en-US" altLang="zh-CN" sz="2000" i="1" dirty="0" err="1">
                <a:solidFill>
                  <a:srgbClr val="0000FF"/>
                </a:solidFill>
                <a:latin typeface="Consolas" pitchFamily="49" charset="0"/>
                <a:ea typeface="楷体" pitchFamily="49" charset="-122"/>
                <a:cs typeface="Consolas" pitchFamily="49" charset="0"/>
              </a:rPr>
              <a:t>n</a:t>
            </a:r>
            <a:r>
              <a:rPr lang="en-US" altLang="zh-CN" sz="2000" dirty="0" err="1">
                <a:solidFill>
                  <a:srgbClr val="0000FF"/>
                </a:solidFill>
                <a:latin typeface="Consolas" pitchFamily="49" charset="0"/>
                <a:ea typeface="楷体" pitchFamily="49" charset="-122"/>
                <a:cs typeface="Consolas" pitchFamily="49" charset="0"/>
              </a:rPr>
              <a:t>+1</a:t>
            </a:r>
            <a:r>
              <a:rPr lang="zh-CN" altLang="en-US" sz="2000" dirty="0">
                <a:solidFill>
                  <a:srgbClr val="0000FF"/>
                </a:solidFill>
                <a:latin typeface="Consolas" pitchFamily="49" charset="0"/>
                <a:ea typeface="楷体" pitchFamily="49" charset="-122"/>
                <a:cs typeface="Consolas" pitchFamily="49" charset="0"/>
              </a:rPr>
              <a:t>个空</a:t>
            </a:r>
            <a:r>
              <a:rPr lang="zh-CN" altLang="en-US" sz="2000">
                <a:solidFill>
                  <a:srgbClr val="0000FF"/>
                </a:solidFill>
                <a:latin typeface="Consolas" pitchFamily="49" charset="0"/>
                <a:ea typeface="楷体" pitchFamily="49" charset="-122"/>
                <a:cs typeface="Consolas" pitchFamily="49" charset="0"/>
              </a:rPr>
              <a:t>链</a:t>
            </a:r>
            <a:r>
              <a:rPr lang="zh-CN" altLang="en-US" sz="2000" smtClean="0">
                <a:solidFill>
                  <a:srgbClr val="0000FF"/>
                </a:solidFill>
                <a:latin typeface="Consolas" pitchFamily="49" charset="0"/>
                <a:ea typeface="楷体" pitchFamily="49" charset="-122"/>
                <a:cs typeface="Consolas" pitchFamily="49" charset="0"/>
              </a:rPr>
              <a:t>域。</a:t>
            </a:r>
            <a:endParaRPr lang="en-US" altLang="zh-CN" sz="2000" smtClean="0">
              <a:solidFill>
                <a:srgbClr val="0000FF"/>
              </a:solidFill>
              <a:latin typeface="Consolas" pitchFamily="49" charset="0"/>
              <a:ea typeface="楷体" pitchFamily="49" charset="-122"/>
              <a:cs typeface="Consolas" pitchFamily="49" charset="0"/>
            </a:endParaRPr>
          </a:p>
          <a:p>
            <a:pPr marL="457200" indent="-457200">
              <a:lnSpc>
                <a:spcPct val="150000"/>
              </a:lnSpc>
              <a:spcBef>
                <a:spcPct val="50000"/>
              </a:spcBef>
              <a:buBlip>
                <a:blip r:embed="rId2"/>
              </a:buBlip>
            </a:pPr>
            <a:r>
              <a:rPr lang="zh-CN" altLang="en-US" sz="2000" smtClean="0">
                <a:solidFill>
                  <a:srgbClr val="0000FF"/>
                </a:solidFill>
                <a:latin typeface="Consolas" pitchFamily="49" charset="0"/>
                <a:ea typeface="楷体" pitchFamily="49" charset="-122"/>
                <a:cs typeface="Consolas" pitchFamily="49" charset="0"/>
              </a:rPr>
              <a:t>利用</a:t>
            </a:r>
            <a:r>
              <a:rPr lang="zh-CN" altLang="en-US" sz="2000" dirty="0">
                <a:solidFill>
                  <a:srgbClr val="0000FF"/>
                </a:solidFill>
                <a:latin typeface="Consolas" pitchFamily="49" charset="0"/>
                <a:ea typeface="楷体" pitchFamily="49" charset="-122"/>
                <a:cs typeface="Consolas" pitchFamily="49" charset="0"/>
              </a:rPr>
              <a:t>这些空链域存放在某种遍历次序下该结点的前驱结点和后继结点的指针，这些指针称为</a:t>
            </a:r>
            <a:r>
              <a:rPr lang="zh-CN" altLang="en-US" sz="2000" dirty="0">
                <a:solidFill>
                  <a:srgbClr val="FF00FF"/>
                </a:solidFill>
                <a:latin typeface="Consolas" pitchFamily="49" charset="0"/>
                <a:ea typeface="楷体" pitchFamily="49" charset="-122"/>
                <a:cs typeface="Consolas" pitchFamily="49" charset="0"/>
              </a:rPr>
              <a:t>线索</a:t>
            </a:r>
            <a:r>
              <a:rPr lang="zh-CN" altLang="en-US" sz="2000" dirty="0">
                <a:solidFill>
                  <a:srgbClr val="0000FF"/>
                </a:solidFill>
                <a:latin typeface="Consolas" pitchFamily="49" charset="0"/>
                <a:ea typeface="楷体" pitchFamily="49" charset="-122"/>
                <a:cs typeface="Consolas" pitchFamily="49" charset="0"/>
              </a:rPr>
              <a:t>，加上线索的二叉树称为</a:t>
            </a:r>
            <a:r>
              <a:rPr lang="zh-CN" altLang="en-US" sz="2000" dirty="0">
                <a:solidFill>
                  <a:srgbClr val="FF00FF"/>
                </a:solidFill>
                <a:latin typeface="Consolas" pitchFamily="49" charset="0"/>
                <a:ea typeface="楷体" pitchFamily="49" charset="-122"/>
                <a:cs typeface="Consolas" pitchFamily="49" charset="0"/>
              </a:rPr>
              <a:t>线索二叉树</a:t>
            </a:r>
            <a:r>
              <a:rPr lang="zh-CN" altLang="en-US" sz="2000" dirty="0" smtClean="0">
                <a:solidFill>
                  <a:srgbClr val="0000FF"/>
                </a:solidFill>
                <a:latin typeface="Consolas" pitchFamily="49" charset="0"/>
                <a:ea typeface="楷体" pitchFamily="49" charset="-122"/>
                <a:cs typeface="Consolas" pitchFamily="49" charset="0"/>
              </a:rPr>
              <a:t>。</a:t>
            </a:r>
            <a:endParaRPr lang="en-US" altLang="zh-CN" sz="2000" dirty="0" smtClean="0">
              <a:solidFill>
                <a:srgbClr val="0000FF"/>
              </a:solidFill>
              <a:latin typeface="Consolas" pitchFamily="49" charset="0"/>
              <a:ea typeface="楷体" pitchFamily="49" charset="-122"/>
              <a:cs typeface="Consolas" pitchFamily="49" charset="0"/>
            </a:endParaRPr>
          </a:p>
          <a:p>
            <a:pPr marL="457200" indent="-457200">
              <a:lnSpc>
                <a:spcPct val="150000"/>
              </a:lnSpc>
              <a:spcBef>
                <a:spcPct val="50000"/>
              </a:spcBef>
              <a:buBlip>
                <a:blip r:embed="rId2"/>
              </a:buBlip>
            </a:pPr>
            <a:r>
              <a:rPr lang="zh-CN" altLang="en-US" sz="2000" smtClean="0">
                <a:solidFill>
                  <a:srgbClr val="0000FF"/>
                </a:solidFill>
                <a:latin typeface="Consolas" pitchFamily="49" charset="0"/>
                <a:ea typeface="楷体" pitchFamily="49" charset="-122"/>
                <a:cs typeface="Consolas" pitchFamily="49" charset="0"/>
              </a:rPr>
              <a:t>线索</a:t>
            </a:r>
            <a:r>
              <a:rPr lang="zh-CN" altLang="en-US" sz="2000" dirty="0">
                <a:solidFill>
                  <a:srgbClr val="0000FF"/>
                </a:solidFill>
                <a:latin typeface="Consolas" pitchFamily="49" charset="0"/>
                <a:ea typeface="楷体" pitchFamily="49" charset="-122"/>
                <a:cs typeface="Consolas" pitchFamily="49" charset="0"/>
              </a:rPr>
              <a:t>二叉树分为先序、中序和后序线索二叉树。</a:t>
            </a:r>
          </a:p>
        </p:txBody>
      </p:sp>
      <p:sp>
        <p:nvSpPr>
          <p:cNvPr id="5" name="TextBox 4"/>
          <p:cNvSpPr txBox="1"/>
          <p:nvPr/>
        </p:nvSpPr>
        <p:spPr>
          <a:xfrm>
            <a:off x="285738" y="1500174"/>
            <a:ext cx="553998" cy="2714644"/>
          </a:xfrm>
          <a:prstGeom prst="rect">
            <a:avLst/>
          </a:prstGeom>
          <a:noFill/>
        </p:spPr>
        <p:txBody>
          <a:bodyPr vert="eaVert" wrap="square" rtlCol="0">
            <a:spAutoFit/>
          </a:bodyPr>
          <a:lstStyle/>
          <a:p>
            <a:pPr algn="ctr">
              <a:spcBef>
                <a:spcPct val="50000"/>
              </a:spcBef>
            </a:pPr>
            <a:r>
              <a:rPr lang="en-US" altLang="zh-CN"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6.8  </a:t>
            </a:r>
            <a:r>
              <a:rPr lang="zh-CN" altLang="en-US"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线索二叉树</a:t>
            </a:r>
            <a:endParaRPr lang="zh-CN" altLang="en-US" dirty="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Text Box 2"/>
          <p:cNvSpPr txBox="1">
            <a:spLocks noChangeArrowheads="1"/>
          </p:cNvSpPr>
          <p:nvPr/>
        </p:nvSpPr>
        <p:spPr bwMode="auto">
          <a:xfrm>
            <a:off x="2143108" y="571480"/>
            <a:ext cx="2643206" cy="400110"/>
          </a:xfrm>
          <a:prstGeom prst="rect">
            <a:avLst/>
          </a:prstGeom>
          <a:noFill/>
          <a:ln w="9525">
            <a:noFill/>
            <a:miter lim="800000"/>
            <a:headEnd/>
            <a:tailEnd/>
          </a:ln>
        </p:spPr>
        <p:txBody>
          <a:bodyPr wrap="square">
            <a:spAutoFit/>
          </a:bodyPr>
          <a:lstStyle/>
          <a:p>
            <a:pPr>
              <a:spcBef>
                <a:spcPct val="50000"/>
              </a:spcBef>
            </a:pPr>
            <a:r>
              <a:rPr lang="zh-CN" altLang="en-US" sz="2000" smtClean="0">
                <a:solidFill>
                  <a:srgbClr val="0000FF"/>
                </a:solidFill>
                <a:latin typeface="Consolas" pitchFamily="49" charset="0"/>
                <a:ea typeface="楷体" pitchFamily="49" charset="-122"/>
                <a:cs typeface="Consolas" pitchFamily="49" charset="0"/>
              </a:rPr>
              <a:t>图</a:t>
            </a:r>
            <a:r>
              <a:rPr lang="zh-CN" altLang="en-US" sz="2000" dirty="0">
                <a:solidFill>
                  <a:srgbClr val="0000FF"/>
                </a:solidFill>
                <a:latin typeface="Consolas" pitchFamily="49" charset="0"/>
                <a:ea typeface="楷体" pitchFamily="49" charset="-122"/>
                <a:cs typeface="Consolas" pitchFamily="49" charset="0"/>
              </a:rPr>
              <a:t>中虚线为线索。 </a:t>
            </a:r>
          </a:p>
        </p:txBody>
      </p:sp>
      <p:sp>
        <p:nvSpPr>
          <p:cNvPr id="5" name="椭圆 4"/>
          <p:cNvSpPr/>
          <p:nvPr/>
        </p:nvSpPr>
        <p:spPr>
          <a:xfrm>
            <a:off x="2071670" y="1559470"/>
            <a:ext cx="357190" cy="428628"/>
          </a:xfrm>
          <a:prstGeom prst="ellipse">
            <a:avLst/>
          </a:prstGeom>
          <a:solidFill>
            <a:schemeClr val="accent4">
              <a:lumMod val="20000"/>
              <a:lumOff val="80000"/>
            </a:schemeClr>
          </a:solidFill>
        </p:spPr>
        <p:style>
          <a:lnRef idx="1">
            <a:schemeClr val="dk1"/>
          </a:lnRef>
          <a:fillRef idx="2">
            <a:schemeClr val="dk1"/>
          </a:fillRef>
          <a:effectRef idx="1">
            <a:schemeClr val="dk1"/>
          </a:effectRef>
          <a:fontRef idx="minor">
            <a:schemeClr val="dk1"/>
          </a:fontRef>
        </p:style>
        <p:txBody>
          <a:bodyPr rtlCol="0" anchor="ctr"/>
          <a:lstStyle/>
          <a:p>
            <a:pPr algn="ctr"/>
            <a:r>
              <a:rPr lang="en-US" altLang="zh-CN" sz="1800" i="1" smtClean="0">
                <a:solidFill>
                  <a:srgbClr val="0000FF"/>
                </a:solidFill>
                <a:latin typeface="Consolas" pitchFamily="49" charset="0"/>
                <a:cs typeface="Consolas" pitchFamily="49" charset="0"/>
              </a:rPr>
              <a:t>A</a:t>
            </a:r>
            <a:endParaRPr lang="zh-CN" altLang="en-US" sz="1800" i="1">
              <a:solidFill>
                <a:srgbClr val="0000FF"/>
              </a:solidFill>
              <a:latin typeface="Consolas" pitchFamily="49" charset="0"/>
              <a:cs typeface="Consolas" pitchFamily="49" charset="0"/>
            </a:endParaRPr>
          </a:p>
        </p:txBody>
      </p:sp>
      <p:sp>
        <p:nvSpPr>
          <p:cNvPr id="6" name="椭圆 5"/>
          <p:cNvSpPr/>
          <p:nvPr/>
        </p:nvSpPr>
        <p:spPr>
          <a:xfrm>
            <a:off x="1500166" y="2416726"/>
            <a:ext cx="357190" cy="428628"/>
          </a:xfrm>
          <a:prstGeom prst="ellipse">
            <a:avLst/>
          </a:prstGeom>
          <a:solidFill>
            <a:schemeClr val="accent4">
              <a:lumMod val="20000"/>
              <a:lumOff val="80000"/>
            </a:schemeClr>
          </a:solidFill>
        </p:spPr>
        <p:style>
          <a:lnRef idx="1">
            <a:schemeClr val="dk1"/>
          </a:lnRef>
          <a:fillRef idx="2">
            <a:schemeClr val="dk1"/>
          </a:fillRef>
          <a:effectRef idx="1">
            <a:schemeClr val="dk1"/>
          </a:effectRef>
          <a:fontRef idx="minor">
            <a:schemeClr val="dk1"/>
          </a:fontRef>
        </p:style>
        <p:txBody>
          <a:bodyPr rtlCol="0" anchor="ctr"/>
          <a:lstStyle/>
          <a:p>
            <a:pPr algn="ctr"/>
            <a:r>
              <a:rPr lang="en-US" altLang="zh-CN" sz="1800" i="1" smtClean="0">
                <a:solidFill>
                  <a:srgbClr val="0000FF"/>
                </a:solidFill>
                <a:latin typeface="Consolas" pitchFamily="49" charset="0"/>
                <a:cs typeface="Consolas" pitchFamily="49" charset="0"/>
              </a:rPr>
              <a:t>B</a:t>
            </a:r>
            <a:endParaRPr lang="zh-CN" altLang="en-US" sz="1800" i="1">
              <a:solidFill>
                <a:srgbClr val="0000FF"/>
              </a:solidFill>
              <a:latin typeface="Consolas" pitchFamily="49" charset="0"/>
              <a:cs typeface="Consolas" pitchFamily="49" charset="0"/>
            </a:endParaRPr>
          </a:p>
        </p:txBody>
      </p:sp>
      <p:sp>
        <p:nvSpPr>
          <p:cNvPr id="7" name="椭圆 6"/>
          <p:cNvSpPr/>
          <p:nvPr/>
        </p:nvSpPr>
        <p:spPr>
          <a:xfrm>
            <a:off x="1857356" y="3131106"/>
            <a:ext cx="357190" cy="428628"/>
          </a:xfrm>
          <a:prstGeom prst="ellipse">
            <a:avLst/>
          </a:prstGeom>
          <a:solidFill>
            <a:schemeClr val="accent4">
              <a:lumMod val="20000"/>
              <a:lumOff val="80000"/>
            </a:schemeClr>
          </a:solidFill>
        </p:spPr>
        <p:style>
          <a:lnRef idx="1">
            <a:schemeClr val="dk1"/>
          </a:lnRef>
          <a:fillRef idx="2">
            <a:schemeClr val="dk1"/>
          </a:fillRef>
          <a:effectRef idx="1">
            <a:schemeClr val="dk1"/>
          </a:effectRef>
          <a:fontRef idx="minor">
            <a:schemeClr val="dk1"/>
          </a:fontRef>
        </p:style>
        <p:txBody>
          <a:bodyPr rtlCol="0" anchor="ctr"/>
          <a:lstStyle/>
          <a:p>
            <a:pPr algn="ctr"/>
            <a:r>
              <a:rPr lang="en-US" altLang="zh-CN" sz="1800" i="1" smtClean="0">
                <a:solidFill>
                  <a:srgbClr val="0000FF"/>
                </a:solidFill>
                <a:latin typeface="Consolas" pitchFamily="49" charset="0"/>
                <a:cs typeface="Consolas" pitchFamily="49" charset="0"/>
              </a:rPr>
              <a:t>D</a:t>
            </a:r>
            <a:endParaRPr lang="zh-CN" altLang="en-US" sz="1800" i="1">
              <a:solidFill>
                <a:srgbClr val="0000FF"/>
              </a:solidFill>
              <a:latin typeface="Consolas" pitchFamily="49" charset="0"/>
              <a:cs typeface="Consolas" pitchFamily="49" charset="0"/>
            </a:endParaRPr>
          </a:p>
        </p:txBody>
      </p:sp>
      <p:sp>
        <p:nvSpPr>
          <p:cNvPr id="8" name="椭圆 7"/>
          <p:cNvSpPr/>
          <p:nvPr/>
        </p:nvSpPr>
        <p:spPr>
          <a:xfrm>
            <a:off x="2714612" y="2416726"/>
            <a:ext cx="357190" cy="428628"/>
          </a:xfrm>
          <a:prstGeom prst="ellipse">
            <a:avLst/>
          </a:prstGeom>
          <a:solidFill>
            <a:schemeClr val="accent4">
              <a:lumMod val="20000"/>
              <a:lumOff val="80000"/>
            </a:schemeClr>
          </a:solidFill>
        </p:spPr>
        <p:style>
          <a:lnRef idx="1">
            <a:schemeClr val="dk1"/>
          </a:lnRef>
          <a:fillRef idx="2">
            <a:schemeClr val="dk1"/>
          </a:fillRef>
          <a:effectRef idx="1">
            <a:schemeClr val="dk1"/>
          </a:effectRef>
          <a:fontRef idx="minor">
            <a:schemeClr val="dk1"/>
          </a:fontRef>
        </p:style>
        <p:txBody>
          <a:bodyPr rtlCol="0" anchor="ctr"/>
          <a:lstStyle/>
          <a:p>
            <a:pPr algn="ctr"/>
            <a:r>
              <a:rPr lang="en-US" altLang="zh-CN" sz="1800" i="1" smtClean="0">
                <a:solidFill>
                  <a:srgbClr val="0000FF"/>
                </a:solidFill>
                <a:latin typeface="Consolas" pitchFamily="49" charset="0"/>
                <a:cs typeface="Consolas" pitchFamily="49" charset="0"/>
              </a:rPr>
              <a:t>C</a:t>
            </a:r>
            <a:endParaRPr lang="zh-CN" altLang="en-US" sz="1800" i="1">
              <a:solidFill>
                <a:srgbClr val="0000FF"/>
              </a:solidFill>
              <a:latin typeface="Consolas" pitchFamily="49" charset="0"/>
              <a:cs typeface="Consolas" pitchFamily="49" charset="0"/>
            </a:endParaRPr>
          </a:p>
        </p:txBody>
      </p:sp>
      <p:sp>
        <p:nvSpPr>
          <p:cNvPr id="9" name="椭圆 8"/>
          <p:cNvSpPr/>
          <p:nvPr/>
        </p:nvSpPr>
        <p:spPr>
          <a:xfrm>
            <a:off x="2357422" y="3131106"/>
            <a:ext cx="357190" cy="428628"/>
          </a:xfrm>
          <a:prstGeom prst="ellipse">
            <a:avLst/>
          </a:prstGeom>
          <a:solidFill>
            <a:schemeClr val="accent4">
              <a:lumMod val="20000"/>
              <a:lumOff val="80000"/>
            </a:schemeClr>
          </a:solidFill>
        </p:spPr>
        <p:style>
          <a:lnRef idx="1">
            <a:schemeClr val="dk1"/>
          </a:lnRef>
          <a:fillRef idx="2">
            <a:schemeClr val="dk1"/>
          </a:fillRef>
          <a:effectRef idx="1">
            <a:schemeClr val="dk1"/>
          </a:effectRef>
          <a:fontRef idx="minor">
            <a:schemeClr val="dk1"/>
          </a:fontRef>
        </p:style>
        <p:txBody>
          <a:bodyPr rtlCol="0" anchor="ctr"/>
          <a:lstStyle/>
          <a:p>
            <a:pPr algn="ctr"/>
            <a:r>
              <a:rPr lang="en-US" altLang="zh-CN" sz="1800" i="1" smtClean="0">
                <a:solidFill>
                  <a:srgbClr val="0000FF"/>
                </a:solidFill>
                <a:latin typeface="Consolas" pitchFamily="49" charset="0"/>
                <a:cs typeface="Consolas" pitchFamily="49" charset="0"/>
              </a:rPr>
              <a:t>E</a:t>
            </a:r>
            <a:endParaRPr lang="zh-CN" altLang="en-US" sz="1800" i="1">
              <a:solidFill>
                <a:srgbClr val="0000FF"/>
              </a:solidFill>
              <a:latin typeface="Consolas" pitchFamily="49" charset="0"/>
              <a:cs typeface="Consolas" pitchFamily="49" charset="0"/>
            </a:endParaRPr>
          </a:p>
        </p:txBody>
      </p:sp>
      <p:sp>
        <p:nvSpPr>
          <p:cNvPr id="10" name="椭圆 9"/>
          <p:cNvSpPr/>
          <p:nvPr/>
        </p:nvSpPr>
        <p:spPr>
          <a:xfrm>
            <a:off x="3071802" y="3131106"/>
            <a:ext cx="357190" cy="428628"/>
          </a:xfrm>
          <a:prstGeom prst="ellipse">
            <a:avLst/>
          </a:prstGeom>
          <a:solidFill>
            <a:schemeClr val="accent4">
              <a:lumMod val="20000"/>
              <a:lumOff val="80000"/>
            </a:schemeClr>
          </a:solidFill>
        </p:spPr>
        <p:style>
          <a:lnRef idx="1">
            <a:schemeClr val="dk1"/>
          </a:lnRef>
          <a:fillRef idx="2">
            <a:schemeClr val="dk1"/>
          </a:fillRef>
          <a:effectRef idx="1">
            <a:schemeClr val="dk1"/>
          </a:effectRef>
          <a:fontRef idx="minor">
            <a:schemeClr val="dk1"/>
          </a:fontRef>
        </p:style>
        <p:txBody>
          <a:bodyPr rtlCol="0" anchor="ctr"/>
          <a:lstStyle/>
          <a:p>
            <a:pPr algn="ctr"/>
            <a:r>
              <a:rPr lang="en-US" altLang="zh-CN" sz="1800" i="1" smtClean="0">
                <a:solidFill>
                  <a:srgbClr val="0000FF"/>
                </a:solidFill>
                <a:latin typeface="Consolas" pitchFamily="49" charset="0"/>
                <a:cs typeface="Consolas" pitchFamily="49" charset="0"/>
              </a:rPr>
              <a:t>F</a:t>
            </a:r>
            <a:endParaRPr lang="zh-CN" altLang="en-US" sz="1800" i="1">
              <a:solidFill>
                <a:srgbClr val="0000FF"/>
              </a:solidFill>
              <a:latin typeface="Consolas" pitchFamily="49" charset="0"/>
              <a:cs typeface="Consolas" pitchFamily="49" charset="0"/>
            </a:endParaRPr>
          </a:p>
        </p:txBody>
      </p:sp>
      <p:cxnSp>
        <p:nvCxnSpPr>
          <p:cNvPr id="12" name="直接连接符 11"/>
          <p:cNvCxnSpPr>
            <a:stCxn id="5" idx="3"/>
            <a:endCxn id="6" idx="0"/>
          </p:cNvCxnSpPr>
          <p:nvPr/>
        </p:nvCxnSpPr>
        <p:spPr>
          <a:xfrm rot="5400000">
            <a:off x="1655671" y="1948417"/>
            <a:ext cx="491399" cy="445218"/>
          </a:xfrm>
          <a:prstGeom prst="line">
            <a:avLst/>
          </a:prstGeom>
          <a:ln>
            <a:tailEnd type="none"/>
          </a:ln>
        </p:spPr>
        <p:style>
          <a:lnRef idx="2">
            <a:schemeClr val="dk1"/>
          </a:lnRef>
          <a:fillRef idx="0">
            <a:schemeClr val="dk1"/>
          </a:fillRef>
          <a:effectRef idx="1">
            <a:schemeClr val="dk1"/>
          </a:effectRef>
          <a:fontRef idx="minor">
            <a:schemeClr val="tx1"/>
          </a:fontRef>
        </p:style>
      </p:cxnSp>
      <p:cxnSp>
        <p:nvCxnSpPr>
          <p:cNvPr id="14" name="直接连接符 13"/>
          <p:cNvCxnSpPr>
            <a:stCxn id="5" idx="5"/>
            <a:endCxn id="8" idx="0"/>
          </p:cNvCxnSpPr>
          <p:nvPr/>
        </p:nvCxnSpPr>
        <p:spPr>
          <a:xfrm rot="16200000" flipH="1">
            <a:off x="2389180" y="1912698"/>
            <a:ext cx="491399" cy="516656"/>
          </a:xfrm>
          <a:prstGeom prst="line">
            <a:avLst/>
          </a:prstGeom>
          <a:ln>
            <a:tailEnd type="none"/>
          </a:ln>
        </p:spPr>
        <p:style>
          <a:lnRef idx="2">
            <a:schemeClr val="dk1"/>
          </a:lnRef>
          <a:fillRef idx="0">
            <a:schemeClr val="dk1"/>
          </a:fillRef>
          <a:effectRef idx="1">
            <a:schemeClr val="dk1"/>
          </a:effectRef>
          <a:fontRef idx="minor">
            <a:schemeClr val="tx1"/>
          </a:fontRef>
        </p:style>
      </p:cxnSp>
      <p:cxnSp>
        <p:nvCxnSpPr>
          <p:cNvPr id="16" name="直接连接符 15"/>
          <p:cNvCxnSpPr>
            <a:stCxn id="6" idx="5"/>
            <a:endCxn id="7" idx="0"/>
          </p:cNvCxnSpPr>
          <p:nvPr/>
        </p:nvCxnSpPr>
        <p:spPr>
          <a:xfrm rot="16200000" flipH="1">
            <a:off x="1746238" y="2841392"/>
            <a:ext cx="348523" cy="230904"/>
          </a:xfrm>
          <a:prstGeom prst="line">
            <a:avLst/>
          </a:prstGeom>
          <a:ln>
            <a:tailEnd type="none"/>
          </a:ln>
        </p:spPr>
        <p:style>
          <a:lnRef idx="2">
            <a:schemeClr val="dk1"/>
          </a:lnRef>
          <a:fillRef idx="0">
            <a:schemeClr val="dk1"/>
          </a:fillRef>
          <a:effectRef idx="1">
            <a:schemeClr val="dk1"/>
          </a:effectRef>
          <a:fontRef idx="minor">
            <a:schemeClr val="tx1"/>
          </a:fontRef>
        </p:style>
      </p:cxnSp>
      <p:cxnSp>
        <p:nvCxnSpPr>
          <p:cNvPr id="18" name="直接连接符 17"/>
          <p:cNvCxnSpPr>
            <a:stCxn id="8" idx="3"/>
            <a:endCxn id="9" idx="0"/>
          </p:cNvCxnSpPr>
          <p:nvPr/>
        </p:nvCxnSpPr>
        <p:spPr>
          <a:xfrm rot="5400000">
            <a:off x="2477208" y="2841392"/>
            <a:ext cx="348523" cy="230904"/>
          </a:xfrm>
          <a:prstGeom prst="line">
            <a:avLst/>
          </a:prstGeom>
          <a:ln>
            <a:tailEnd type="none"/>
          </a:ln>
        </p:spPr>
        <p:style>
          <a:lnRef idx="2">
            <a:schemeClr val="dk1"/>
          </a:lnRef>
          <a:fillRef idx="0">
            <a:schemeClr val="dk1"/>
          </a:fillRef>
          <a:effectRef idx="1">
            <a:schemeClr val="dk1"/>
          </a:effectRef>
          <a:fontRef idx="minor">
            <a:schemeClr val="tx1"/>
          </a:fontRef>
        </p:style>
      </p:cxnSp>
      <p:cxnSp>
        <p:nvCxnSpPr>
          <p:cNvPr id="20" name="直接连接符 19"/>
          <p:cNvCxnSpPr>
            <a:stCxn id="8" idx="5"/>
            <a:endCxn id="10" idx="0"/>
          </p:cNvCxnSpPr>
          <p:nvPr/>
        </p:nvCxnSpPr>
        <p:spPr>
          <a:xfrm rot="16200000" flipH="1">
            <a:off x="2960684" y="2841392"/>
            <a:ext cx="348523" cy="230904"/>
          </a:xfrm>
          <a:prstGeom prst="line">
            <a:avLst/>
          </a:prstGeom>
          <a:ln>
            <a:tailEnd type="none"/>
          </a:ln>
        </p:spPr>
        <p:style>
          <a:lnRef idx="2">
            <a:schemeClr val="dk1"/>
          </a:lnRef>
          <a:fillRef idx="0">
            <a:schemeClr val="dk1"/>
          </a:fillRef>
          <a:effectRef idx="1">
            <a:schemeClr val="dk1"/>
          </a:effectRef>
          <a:fontRef idx="minor">
            <a:schemeClr val="tx1"/>
          </a:fontRef>
        </p:style>
      </p:cxnSp>
      <p:sp>
        <p:nvSpPr>
          <p:cNvPr id="26" name="TextBox 25"/>
          <p:cNvSpPr txBox="1"/>
          <p:nvPr/>
        </p:nvSpPr>
        <p:spPr>
          <a:xfrm>
            <a:off x="2000232" y="3702610"/>
            <a:ext cx="1071570" cy="369332"/>
          </a:xfrm>
          <a:prstGeom prst="rect">
            <a:avLst/>
          </a:prstGeom>
          <a:noFill/>
        </p:spPr>
        <p:txBody>
          <a:bodyPr wrap="square" rtlCol="0">
            <a:spAutoFit/>
          </a:bodyPr>
          <a:lstStyle/>
          <a:p>
            <a:r>
              <a:rPr lang="zh-CN" altLang="en-US" sz="1800" smtClean="0">
                <a:solidFill>
                  <a:srgbClr val="0000FF"/>
                </a:solidFill>
                <a:latin typeface="仿宋" pitchFamily="49" charset="-122"/>
                <a:ea typeface="仿宋" pitchFamily="49" charset="-122"/>
                <a:cs typeface="Consolas" pitchFamily="49" charset="0"/>
              </a:rPr>
              <a:t>二叉树</a:t>
            </a:r>
            <a:endParaRPr lang="zh-CN" altLang="en-US" sz="1800">
              <a:latin typeface="仿宋" pitchFamily="49" charset="-122"/>
              <a:ea typeface="仿宋" pitchFamily="49" charset="-122"/>
            </a:endParaRPr>
          </a:p>
        </p:txBody>
      </p:sp>
      <p:sp>
        <p:nvSpPr>
          <p:cNvPr id="27" name="椭圆 26"/>
          <p:cNvSpPr/>
          <p:nvPr/>
        </p:nvSpPr>
        <p:spPr>
          <a:xfrm>
            <a:off x="7143768" y="1428736"/>
            <a:ext cx="357190" cy="428628"/>
          </a:xfrm>
          <a:prstGeom prst="ellipse">
            <a:avLst/>
          </a:prstGeom>
          <a:solidFill>
            <a:schemeClr val="accent4">
              <a:lumMod val="20000"/>
              <a:lumOff val="80000"/>
            </a:schemeClr>
          </a:solidFill>
        </p:spPr>
        <p:style>
          <a:lnRef idx="1">
            <a:schemeClr val="dk1"/>
          </a:lnRef>
          <a:fillRef idx="2">
            <a:schemeClr val="dk1"/>
          </a:fillRef>
          <a:effectRef idx="1">
            <a:schemeClr val="dk1"/>
          </a:effectRef>
          <a:fontRef idx="minor">
            <a:schemeClr val="dk1"/>
          </a:fontRef>
        </p:style>
        <p:txBody>
          <a:bodyPr rtlCol="0" anchor="ctr"/>
          <a:lstStyle/>
          <a:p>
            <a:pPr algn="ctr"/>
            <a:r>
              <a:rPr lang="en-US" altLang="zh-CN" sz="1800" i="1" smtClean="0">
                <a:solidFill>
                  <a:srgbClr val="0000FF"/>
                </a:solidFill>
                <a:latin typeface="Consolas" pitchFamily="49" charset="0"/>
                <a:cs typeface="Consolas" pitchFamily="49" charset="0"/>
              </a:rPr>
              <a:t>A</a:t>
            </a:r>
            <a:endParaRPr lang="zh-CN" altLang="en-US" sz="1800" i="1">
              <a:solidFill>
                <a:srgbClr val="0000FF"/>
              </a:solidFill>
              <a:latin typeface="Consolas" pitchFamily="49" charset="0"/>
              <a:cs typeface="Consolas" pitchFamily="49" charset="0"/>
            </a:endParaRPr>
          </a:p>
        </p:txBody>
      </p:sp>
      <p:sp>
        <p:nvSpPr>
          <p:cNvPr id="28" name="椭圆 27"/>
          <p:cNvSpPr/>
          <p:nvPr/>
        </p:nvSpPr>
        <p:spPr>
          <a:xfrm>
            <a:off x="6500826" y="2285992"/>
            <a:ext cx="357190" cy="428628"/>
          </a:xfrm>
          <a:prstGeom prst="ellipse">
            <a:avLst/>
          </a:prstGeom>
          <a:solidFill>
            <a:schemeClr val="accent4">
              <a:lumMod val="20000"/>
              <a:lumOff val="80000"/>
            </a:schemeClr>
          </a:solidFill>
        </p:spPr>
        <p:style>
          <a:lnRef idx="1">
            <a:schemeClr val="dk1"/>
          </a:lnRef>
          <a:fillRef idx="2">
            <a:schemeClr val="dk1"/>
          </a:fillRef>
          <a:effectRef idx="1">
            <a:schemeClr val="dk1"/>
          </a:effectRef>
          <a:fontRef idx="minor">
            <a:schemeClr val="dk1"/>
          </a:fontRef>
        </p:style>
        <p:txBody>
          <a:bodyPr rtlCol="0" anchor="ctr"/>
          <a:lstStyle/>
          <a:p>
            <a:pPr algn="ctr"/>
            <a:r>
              <a:rPr lang="en-US" altLang="zh-CN" sz="1800" i="1" smtClean="0">
                <a:solidFill>
                  <a:srgbClr val="0000FF"/>
                </a:solidFill>
                <a:latin typeface="Consolas" pitchFamily="49" charset="0"/>
                <a:cs typeface="Consolas" pitchFamily="49" charset="0"/>
              </a:rPr>
              <a:t>B</a:t>
            </a:r>
            <a:endParaRPr lang="zh-CN" altLang="en-US" sz="1800" i="1">
              <a:solidFill>
                <a:srgbClr val="0000FF"/>
              </a:solidFill>
              <a:latin typeface="Consolas" pitchFamily="49" charset="0"/>
              <a:cs typeface="Consolas" pitchFamily="49" charset="0"/>
            </a:endParaRPr>
          </a:p>
        </p:txBody>
      </p:sp>
      <p:sp>
        <p:nvSpPr>
          <p:cNvPr id="29" name="椭圆 28"/>
          <p:cNvSpPr/>
          <p:nvPr/>
        </p:nvSpPr>
        <p:spPr>
          <a:xfrm>
            <a:off x="6858016" y="3000372"/>
            <a:ext cx="357190" cy="428628"/>
          </a:xfrm>
          <a:prstGeom prst="ellipse">
            <a:avLst/>
          </a:prstGeom>
          <a:solidFill>
            <a:schemeClr val="accent4">
              <a:lumMod val="20000"/>
              <a:lumOff val="80000"/>
            </a:schemeClr>
          </a:solidFill>
        </p:spPr>
        <p:style>
          <a:lnRef idx="1">
            <a:schemeClr val="dk1"/>
          </a:lnRef>
          <a:fillRef idx="2">
            <a:schemeClr val="dk1"/>
          </a:fillRef>
          <a:effectRef idx="1">
            <a:schemeClr val="dk1"/>
          </a:effectRef>
          <a:fontRef idx="minor">
            <a:schemeClr val="dk1"/>
          </a:fontRef>
        </p:style>
        <p:txBody>
          <a:bodyPr rtlCol="0" anchor="ctr"/>
          <a:lstStyle/>
          <a:p>
            <a:pPr algn="ctr"/>
            <a:r>
              <a:rPr lang="en-US" altLang="zh-CN" sz="1800" i="1" smtClean="0">
                <a:solidFill>
                  <a:srgbClr val="0000FF"/>
                </a:solidFill>
                <a:latin typeface="Consolas" pitchFamily="49" charset="0"/>
                <a:cs typeface="Consolas" pitchFamily="49" charset="0"/>
              </a:rPr>
              <a:t>D</a:t>
            </a:r>
            <a:endParaRPr lang="zh-CN" altLang="en-US" sz="1800" i="1">
              <a:solidFill>
                <a:srgbClr val="0000FF"/>
              </a:solidFill>
              <a:latin typeface="Consolas" pitchFamily="49" charset="0"/>
              <a:cs typeface="Consolas" pitchFamily="49" charset="0"/>
            </a:endParaRPr>
          </a:p>
        </p:txBody>
      </p:sp>
      <p:sp>
        <p:nvSpPr>
          <p:cNvPr id="30" name="椭圆 29"/>
          <p:cNvSpPr/>
          <p:nvPr/>
        </p:nvSpPr>
        <p:spPr>
          <a:xfrm>
            <a:off x="7858148" y="2285992"/>
            <a:ext cx="357190" cy="428628"/>
          </a:xfrm>
          <a:prstGeom prst="ellipse">
            <a:avLst/>
          </a:prstGeom>
          <a:solidFill>
            <a:schemeClr val="accent4">
              <a:lumMod val="20000"/>
              <a:lumOff val="80000"/>
            </a:schemeClr>
          </a:solidFill>
        </p:spPr>
        <p:style>
          <a:lnRef idx="1">
            <a:schemeClr val="dk1"/>
          </a:lnRef>
          <a:fillRef idx="2">
            <a:schemeClr val="dk1"/>
          </a:fillRef>
          <a:effectRef idx="1">
            <a:schemeClr val="dk1"/>
          </a:effectRef>
          <a:fontRef idx="minor">
            <a:schemeClr val="dk1"/>
          </a:fontRef>
        </p:style>
        <p:txBody>
          <a:bodyPr rtlCol="0" anchor="ctr"/>
          <a:lstStyle/>
          <a:p>
            <a:pPr algn="ctr"/>
            <a:r>
              <a:rPr lang="en-US" altLang="zh-CN" sz="1800" i="1" smtClean="0">
                <a:solidFill>
                  <a:srgbClr val="0000FF"/>
                </a:solidFill>
                <a:latin typeface="Consolas" pitchFamily="49" charset="0"/>
                <a:cs typeface="Consolas" pitchFamily="49" charset="0"/>
              </a:rPr>
              <a:t>C</a:t>
            </a:r>
            <a:endParaRPr lang="zh-CN" altLang="en-US" sz="1800" i="1">
              <a:solidFill>
                <a:srgbClr val="0000FF"/>
              </a:solidFill>
              <a:latin typeface="Consolas" pitchFamily="49" charset="0"/>
              <a:cs typeface="Consolas" pitchFamily="49" charset="0"/>
            </a:endParaRPr>
          </a:p>
        </p:txBody>
      </p:sp>
      <p:sp>
        <p:nvSpPr>
          <p:cNvPr id="31" name="椭圆 30"/>
          <p:cNvSpPr/>
          <p:nvPr/>
        </p:nvSpPr>
        <p:spPr>
          <a:xfrm>
            <a:off x="7500958" y="3000372"/>
            <a:ext cx="357190" cy="428628"/>
          </a:xfrm>
          <a:prstGeom prst="ellipse">
            <a:avLst/>
          </a:prstGeom>
          <a:solidFill>
            <a:schemeClr val="accent4">
              <a:lumMod val="20000"/>
              <a:lumOff val="80000"/>
            </a:schemeClr>
          </a:solidFill>
        </p:spPr>
        <p:style>
          <a:lnRef idx="1">
            <a:schemeClr val="dk1"/>
          </a:lnRef>
          <a:fillRef idx="2">
            <a:schemeClr val="dk1"/>
          </a:fillRef>
          <a:effectRef idx="1">
            <a:schemeClr val="dk1"/>
          </a:effectRef>
          <a:fontRef idx="minor">
            <a:schemeClr val="dk1"/>
          </a:fontRef>
        </p:style>
        <p:txBody>
          <a:bodyPr rtlCol="0" anchor="ctr"/>
          <a:lstStyle/>
          <a:p>
            <a:pPr algn="ctr"/>
            <a:r>
              <a:rPr lang="en-US" altLang="zh-CN" sz="1800" i="1" smtClean="0">
                <a:solidFill>
                  <a:srgbClr val="0000FF"/>
                </a:solidFill>
                <a:latin typeface="Consolas" pitchFamily="49" charset="0"/>
                <a:cs typeface="Consolas" pitchFamily="49" charset="0"/>
              </a:rPr>
              <a:t>E</a:t>
            </a:r>
            <a:endParaRPr lang="zh-CN" altLang="en-US" sz="1800" i="1">
              <a:solidFill>
                <a:srgbClr val="0000FF"/>
              </a:solidFill>
              <a:latin typeface="Consolas" pitchFamily="49" charset="0"/>
              <a:cs typeface="Consolas" pitchFamily="49" charset="0"/>
            </a:endParaRPr>
          </a:p>
        </p:txBody>
      </p:sp>
      <p:sp>
        <p:nvSpPr>
          <p:cNvPr id="32" name="椭圆 31"/>
          <p:cNvSpPr/>
          <p:nvPr/>
        </p:nvSpPr>
        <p:spPr>
          <a:xfrm>
            <a:off x="8215338" y="3000372"/>
            <a:ext cx="357190" cy="428628"/>
          </a:xfrm>
          <a:prstGeom prst="ellipse">
            <a:avLst/>
          </a:prstGeom>
          <a:solidFill>
            <a:schemeClr val="accent4">
              <a:lumMod val="20000"/>
              <a:lumOff val="80000"/>
            </a:schemeClr>
          </a:solidFill>
        </p:spPr>
        <p:style>
          <a:lnRef idx="1">
            <a:schemeClr val="dk1"/>
          </a:lnRef>
          <a:fillRef idx="2">
            <a:schemeClr val="dk1"/>
          </a:fillRef>
          <a:effectRef idx="1">
            <a:schemeClr val="dk1"/>
          </a:effectRef>
          <a:fontRef idx="minor">
            <a:schemeClr val="dk1"/>
          </a:fontRef>
        </p:style>
        <p:txBody>
          <a:bodyPr rtlCol="0" anchor="ctr"/>
          <a:lstStyle/>
          <a:p>
            <a:pPr algn="ctr"/>
            <a:r>
              <a:rPr lang="en-US" altLang="zh-CN" sz="1800" i="1" smtClean="0">
                <a:solidFill>
                  <a:srgbClr val="0000FF"/>
                </a:solidFill>
                <a:latin typeface="Consolas" pitchFamily="49" charset="0"/>
                <a:cs typeface="Consolas" pitchFamily="49" charset="0"/>
              </a:rPr>
              <a:t>F</a:t>
            </a:r>
            <a:endParaRPr lang="zh-CN" altLang="en-US" sz="1800" i="1">
              <a:solidFill>
                <a:srgbClr val="0000FF"/>
              </a:solidFill>
              <a:latin typeface="Consolas" pitchFamily="49" charset="0"/>
              <a:cs typeface="Consolas" pitchFamily="49" charset="0"/>
            </a:endParaRPr>
          </a:p>
        </p:txBody>
      </p:sp>
      <p:cxnSp>
        <p:nvCxnSpPr>
          <p:cNvPr id="33" name="直接连接符 32"/>
          <p:cNvCxnSpPr>
            <a:stCxn id="27" idx="3"/>
            <a:endCxn id="28" idx="0"/>
          </p:cNvCxnSpPr>
          <p:nvPr/>
        </p:nvCxnSpPr>
        <p:spPr>
          <a:xfrm rot="5400000">
            <a:off x="6692050" y="1781964"/>
            <a:ext cx="491399" cy="516656"/>
          </a:xfrm>
          <a:prstGeom prst="line">
            <a:avLst/>
          </a:prstGeom>
          <a:ln>
            <a:tailEnd type="none"/>
          </a:ln>
        </p:spPr>
        <p:style>
          <a:lnRef idx="2">
            <a:schemeClr val="dk1"/>
          </a:lnRef>
          <a:fillRef idx="0">
            <a:schemeClr val="dk1"/>
          </a:fillRef>
          <a:effectRef idx="1">
            <a:schemeClr val="dk1"/>
          </a:effectRef>
          <a:fontRef idx="minor">
            <a:schemeClr val="tx1"/>
          </a:fontRef>
        </p:style>
      </p:cxnSp>
      <p:cxnSp>
        <p:nvCxnSpPr>
          <p:cNvPr id="34" name="直接连接符 33"/>
          <p:cNvCxnSpPr>
            <a:stCxn id="27" idx="5"/>
            <a:endCxn id="30" idx="0"/>
          </p:cNvCxnSpPr>
          <p:nvPr/>
        </p:nvCxnSpPr>
        <p:spPr>
          <a:xfrm rot="16200000" flipH="1">
            <a:off x="7496997" y="1746245"/>
            <a:ext cx="491399" cy="588094"/>
          </a:xfrm>
          <a:prstGeom prst="line">
            <a:avLst/>
          </a:prstGeom>
          <a:ln>
            <a:tailEnd type="none"/>
          </a:ln>
        </p:spPr>
        <p:style>
          <a:lnRef idx="2">
            <a:schemeClr val="dk1"/>
          </a:lnRef>
          <a:fillRef idx="0">
            <a:schemeClr val="dk1"/>
          </a:fillRef>
          <a:effectRef idx="1">
            <a:schemeClr val="dk1"/>
          </a:effectRef>
          <a:fontRef idx="minor">
            <a:schemeClr val="tx1"/>
          </a:fontRef>
        </p:style>
      </p:cxnSp>
      <p:cxnSp>
        <p:nvCxnSpPr>
          <p:cNvPr id="35" name="直接连接符 34"/>
          <p:cNvCxnSpPr>
            <a:stCxn id="28" idx="5"/>
            <a:endCxn id="29" idx="0"/>
          </p:cNvCxnSpPr>
          <p:nvPr/>
        </p:nvCxnSpPr>
        <p:spPr>
          <a:xfrm rot="16200000" flipH="1">
            <a:off x="6746898" y="2710658"/>
            <a:ext cx="348523" cy="230904"/>
          </a:xfrm>
          <a:prstGeom prst="line">
            <a:avLst/>
          </a:prstGeom>
          <a:ln>
            <a:tailEnd type="none"/>
          </a:ln>
        </p:spPr>
        <p:style>
          <a:lnRef idx="2">
            <a:schemeClr val="dk1"/>
          </a:lnRef>
          <a:fillRef idx="0">
            <a:schemeClr val="dk1"/>
          </a:fillRef>
          <a:effectRef idx="1">
            <a:schemeClr val="dk1"/>
          </a:effectRef>
          <a:fontRef idx="minor">
            <a:schemeClr val="tx1"/>
          </a:fontRef>
        </p:style>
      </p:cxnSp>
      <p:cxnSp>
        <p:nvCxnSpPr>
          <p:cNvPr id="36" name="直接连接符 35"/>
          <p:cNvCxnSpPr>
            <a:stCxn id="30" idx="3"/>
            <a:endCxn id="31" idx="0"/>
          </p:cNvCxnSpPr>
          <p:nvPr/>
        </p:nvCxnSpPr>
        <p:spPr>
          <a:xfrm rot="5400000">
            <a:off x="7620744" y="2710658"/>
            <a:ext cx="348523" cy="230904"/>
          </a:xfrm>
          <a:prstGeom prst="line">
            <a:avLst/>
          </a:prstGeom>
          <a:ln>
            <a:tailEnd type="none"/>
          </a:ln>
        </p:spPr>
        <p:style>
          <a:lnRef idx="2">
            <a:schemeClr val="dk1"/>
          </a:lnRef>
          <a:fillRef idx="0">
            <a:schemeClr val="dk1"/>
          </a:fillRef>
          <a:effectRef idx="1">
            <a:schemeClr val="dk1"/>
          </a:effectRef>
          <a:fontRef idx="minor">
            <a:schemeClr val="tx1"/>
          </a:fontRef>
        </p:style>
      </p:cxnSp>
      <p:cxnSp>
        <p:nvCxnSpPr>
          <p:cNvPr id="37" name="直接连接符 36"/>
          <p:cNvCxnSpPr>
            <a:stCxn id="30" idx="5"/>
            <a:endCxn id="32" idx="0"/>
          </p:cNvCxnSpPr>
          <p:nvPr/>
        </p:nvCxnSpPr>
        <p:spPr>
          <a:xfrm rot="16200000" flipH="1">
            <a:off x="8104220" y="2710658"/>
            <a:ext cx="348523" cy="230904"/>
          </a:xfrm>
          <a:prstGeom prst="line">
            <a:avLst/>
          </a:prstGeom>
          <a:ln>
            <a:tailEnd type="none"/>
          </a:ln>
        </p:spPr>
        <p:style>
          <a:lnRef idx="2">
            <a:schemeClr val="dk1"/>
          </a:lnRef>
          <a:fillRef idx="0">
            <a:schemeClr val="dk1"/>
          </a:fillRef>
          <a:effectRef idx="1">
            <a:schemeClr val="dk1"/>
          </a:effectRef>
          <a:fontRef idx="minor">
            <a:schemeClr val="tx1"/>
          </a:fontRef>
        </p:style>
      </p:cxnSp>
      <p:sp>
        <p:nvSpPr>
          <p:cNvPr id="38" name="TextBox 37"/>
          <p:cNvSpPr txBox="1"/>
          <p:nvPr/>
        </p:nvSpPr>
        <p:spPr>
          <a:xfrm>
            <a:off x="6429388" y="3786190"/>
            <a:ext cx="2500330" cy="400110"/>
          </a:xfrm>
          <a:prstGeom prst="rect">
            <a:avLst/>
          </a:prstGeom>
          <a:noFill/>
        </p:spPr>
        <p:txBody>
          <a:bodyPr wrap="square" rtlCol="0">
            <a:spAutoFit/>
          </a:bodyPr>
          <a:lstStyle/>
          <a:p>
            <a:r>
              <a:rPr lang="zh-CN" altLang="en-US" sz="2000" smtClean="0">
                <a:solidFill>
                  <a:srgbClr val="0000FF"/>
                </a:solidFill>
                <a:latin typeface="Consolas" pitchFamily="49" charset="0"/>
                <a:ea typeface="仿宋" pitchFamily="49" charset="-122"/>
                <a:cs typeface="Consolas" pitchFamily="49" charset="0"/>
              </a:rPr>
              <a:t>先序序列：</a:t>
            </a:r>
            <a:r>
              <a:rPr lang="en-US" altLang="zh-CN" sz="2000" i="1" smtClean="0">
                <a:solidFill>
                  <a:srgbClr val="0000FF"/>
                </a:solidFill>
                <a:latin typeface="Consolas" pitchFamily="49" charset="0"/>
                <a:ea typeface="仿宋" pitchFamily="49" charset="-122"/>
                <a:cs typeface="Consolas" pitchFamily="49" charset="0"/>
              </a:rPr>
              <a:t>ABDCEF</a:t>
            </a:r>
            <a:endParaRPr lang="zh-CN" altLang="en-US" sz="2000" i="1">
              <a:solidFill>
                <a:srgbClr val="0000FF"/>
              </a:solidFill>
              <a:latin typeface="Consolas" pitchFamily="49" charset="0"/>
              <a:ea typeface="仿宋" pitchFamily="49" charset="-122"/>
              <a:cs typeface="Consolas" pitchFamily="49" charset="0"/>
            </a:endParaRPr>
          </a:p>
        </p:txBody>
      </p:sp>
      <p:sp>
        <p:nvSpPr>
          <p:cNvPr id="39" name="任意多边形 38"/>
          <p:cNvSpPr/>
          <p:nvPr/>
        </p:nvSpPr>
        <p:spPr>
          <a:xfrm>
            <a:off x="6325317" y="1693671"/>
            <a:ext cx="783771" cy="1090748"/>
          </a:xfrm>
          <a:custGeom>
            <a:avLst/>
            <a:gdLst>
              <a:gd name="connsiteX0" fmla="*/ 209006 w 783771"/>
              <a:gd name="connsiteY0" fmla="*/ 986245 h 1090748"/>
              <a:gd name="connsiteX1" fmla="*/ 65314 w 783771"/>
              <a:gd name="connsiteY1" fmla="*/ 1025434 h 1090748"/>
              <a:gd name="connsiteX2" fmla="*/ 78377 w 783771"/>
              <a:gd name="connsiteY2" fmla="*/ 594360 h 1090748"/>
              <a:gd name="connsiteX3" fmla="*/ 535577 w 783771"/>
              <a:gd name="connsiteY3" fmla="*/ 97971 h 1090748"/>
              <a:gd name="connsiteX4" fmla="*/ 783771 w 783771"/>
              <a:gd name="connsiteY4" fmla="*/ 6531 h 10907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3771" h="1090748">
                <a:moveTo>
                  <a:pt x="209006" y="986245"/>
                </a:moveTo>
                <a:cubicBezTo>
                  <a:pt x="148046" y="1038496"/>
                  <a:pt x="87086" y="1090748"/>
                  <a:pt x="65314" y="1025434"/>
                </a:cubicBezTo>
                <a:cubicBezTo>
                  <a:pt x="43543" y="960120"/>
                  <a:pt x="0" y="748937"/>
                  <a:pt x="78377" y="594360"/>
                </a:cubicBezTo>
                <a:cubicBezTo>
                  <a:pt x="156754" y="439783"/>
                  <a:pt x="418011" y="195942"/>
                  <a:pt x="535577" y="97971"/>
                </a:cubicBezTo>
                <a:cubicBezTo>
                  <a:pt x="653143" y="0"/>
                  <a:pt x="718457" y="3265"/>
                  <a:pt x="783771" y="6531"/>
                </a:cubicBezTo>
              </a:path>
            </a:pathLst>
          </a:custGeom>
          <a:ln>
            <a:solidFill>
              <a:srgbClr val="FF00FF"/>
            </a:solidFill>
            <a:prstDash val="dash"/>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40" name="任意多边形 39"/>
          <p:cNvSpPr/>
          <p:nvPr/>
        </p:nvSpPr>
        <p:spPr>
          <a:xfrm>
            <a:off x="6643180" y="2745231"/>
            <a:ext cx="296091" cy="929640"/>
          </a:xfrm>
          <a:custGeom>
            <a:avLst/>
            <a:gdLst>
              <a:gd name="connsiteX0" fmla="*/ 296091 w 296091"/>
              <a:gd name="connsiteY0" fmla="*/ 640080 h 929640"/>
              <a:gd name="connsiteX1" fmla="*/ 47897 w 296091"/>
              <a:gd name="connsiteY1" fmla="*/ 822960 h 929640"/>
              <a:gd name="connsiteX2" fmla="*/ 8708 w 296091"/>
              <a:gd name="connsiteY2" fmla="*/ 0 h 929640"/>
            </a:gdLst>
            <a:ahLst/>
            <a:cxnLst>
              <a:cxn ang="0">
                <a:pos x="connsiteX0" y="connsiteY0"/>
              </a:cxn>
              <a:cxn ang="0">
                <a:pos x="connsiteX1" y="connsiteY1"/>
              </a:cxn>
              <a:cxn ang="0">
                <a:pos x="connsiteX2" y="connsiteY2"/>
              </a:cxn>
            </a:cxnLst>
            <a:rect l="l" t="t" r="r" b="b"/>
            <a:pathLst>
              <a:path w="296091" h="929640">
                <a:moveTo>
                  <a:pt x="296091" y="640080"/>
                </a:moveTo>
                <a:cubicBezTo>
                  <a:pt x="195942" y="784860"/>
                  <a:pt x="95794" y="929640"/>
                  <a:pt x="47897" y="822960"/>
                </a:cubicBezTo>
                <a:cubicBezTo>
                  <a:pt x="0" y="716280"/>
                  <a:pt x="4354" y="358140"/>
                  <a:pt x="8708" y="0"/>
                </a:cubicBezTo>
              </a:path>
            </a:pathLst>
          </a:custGeom>
          <a:ln>
            <a:solidFill>
              <a:srgbClr val="FF00FF"/>
            </a:solidFill>
            <a:prstDash val="dash"/>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41" name="任意多边形 40"/>
          <p:cNvSpPr/>
          <p:nvPr/>
        </p:nvSpPr>
        <p:spPr>
          <a:xfrm>
            <a:off x="7082963" y="2409950"/>
            <a:ext cx="775185" cy="1243150"/>
          </a:xfrm>
          <a:custGeom>
            <a:avLst/>
            <a:gdLst>
              <a:gd name="connsiteX0" fmla="*/ 0 w 757645"/>
              <a:gd name="connsiteY0" fmla="*/ 1014549 h 1243150"/>
              <a:gd name="connsiteX1" fmla="*/ 117565 w 757645"/>
              <a:gd name="connsiteY1" fmla="*/ 1158241 h 1243150"/>
              <a:gd name="connsiteX2" fmla="*/ 274320 w 757645"/>
              <a:gd name="connsiteY2" fmla="*/ 505098 h 1243150"/>
              <a:gd name="connsiteX3" fmla="*/ 444137 w 757645"/>
              <a:gd name="connsiteY3" fmla="*/ 74023 h 1243150"/>
              <a:gd name="connsiteX4" fmla="*/ 757645 w 757645"/>
              <a:gd name="connsiteY4" fmla="*/ 60961 h 1243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7645" h="1243150">
                <a:moveTo>
                  <a:pt x="0" y="1014549"/>
                </a:moveTo>
                <a:cubicBezTo>
                  <a:pt x="35922" y="1128849"/>
                  <a:pt x="71845" y="1243150"/>
                  <a:pt x="117565" y="1158241"/>
                </a:cubicBezTo>
                <a:cubicBezTo>
                  <a:pt x="163285" y="1073333"/>
                  <a:pt x="219891" y="685801"/>
                  <a:pt x="274320" y="505098"/>
                </a:cubicBezTo>
                <a:cubicBezTo>
                  <a:pt x="328749" y="324395"/>
                  <a:pt x="363583" y="148046"/>
                  <a:pt x="444137" y="74023"/>
                </a:cubicBezTo>
                <a:cubicBezTo>
                  <a:pt x="524691" y="0"/>
                  <a:pt x="641168" y="30480"/>
                  <a:pt x="757645" y="60961"/>
                </a:cubicBezTo>
              </a:path>
            </a:pathLst>
          </a:custGeom>
          <a:ln>
            <a:solidFill>
              <a:srgbClr val="FF00FF"/>
            </a:solidFill>
            <a:prstDash val="dash"/>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47" name="任意多边形 46"/>
          <p:cNvSpPr/>
          <p:nvPr/>
        </p:nvSpPr>
        <p:spPr>
          <a:xfrm>
            <a:off x="7363814" y="2562351"/>
            <a:ext cx="515983" cy="1034143"/>
          </a:xfrm>
          <a:custGeom>
            <a:avLst/>
            <a:gdLst>
              <a:gd name="connsiteX0" fmla="*/ 202474 w 515983"/>
              <a:gd name="connsiteY0" fmla="*/ 849085 h 1034143"/>
              <a:gd name="connsiteX1" fmla="*/ 71846 w 515983"/>
              <a:gd name="connsiteY1" fmla="*/ 1005840 h 1034143"/>
              <a:gd name="connsiteX2" fmla="*/ 19594 w 515983"/>
              <a:gd name="connsiteY2" fmla="*/ 679268 h 1034143"/>
              <a:gd name="connsiteX3" fmla="*/ 189411 w 515983"/>
              <a:gd name="connsiteY3" fmla="*/ 300445 h 1034143"/>
              <a:gd name="connsiteX4" fmla="*/ 515983 w 515983"/>
              <a:gd name="connsiteY4" fmla="*/ 0 h 10341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5983" h="1034143">
                <a:moveTo>
                  <a:pt x="202474" y="849085"/>
                </a:moveTo>
                <a:cubicBezTo>
                  <a:pt x="152400" y="941614"/>
                  <a:pt x="102326" y="1034143"/>
                  <a:pt x="71846" y="1005840"/>
                </a:cubicBezTo>
                <a:cubicBezTo>
                  <a:pt x="41366" y="977537"/>
                  <a:pt x="0" y="796834"/>
                  <a:pt x="19594" y="679268"/>
                </a:cubicBezTo>
                <a:cubicBezTo>
                  <a:pt x="39188" y="561702"/>
                  <a:pt x="106680" y="413656"/>
                  <a:pt x="189411" y="300445"/>
                </a:cubicBezTo>
                <a:cubicBezTo>
                  <a:pt x="272142" y="187234"/>
                  <a:pt x="394062" y="93617"/>
                  <a:pt x="515983" y="0"/>
                </a:cubicBezTo>
              </a:path>
            </a:pathLst>
          </a:custGeom>
          <a:ln>
            <a:solidFill>
              <a:srgbClr val="FF00FF"/>
            </a:solidFill>
            <a:prstDash val="dash"/>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48" name="任意多边形 47"/>
          <p:cNvSpPr/>
          <p:nvPr/>
        </p:nvSpPr>
        <p:spPr>
          <a:xfrm>
            <a:off x="7762231" y="3043499"/>
            <a:ext cx="509452" cy="572589"/>
          </a:xfrm>
          <a:custGeom>
            <a:avLst/>
            <a:gdLst>
              <a:gd name="connsiteX0" fmla="*/ 0 w 509452"/>
              <a:gd name="connsiteY0" fmla="*/ 367937 h 572589"/>
              <a:gd name="connsiteX1" fmla="*/ 91440 w 509452"/>
              <a:gd name="connsiteY1" fmla="*/ 524692 h 572589"/>
              <a:gd name="connsiteX2" fmla="*/ 300446 w 509452"/>
              <a:gd name="connsiteY2" fmla="*/ 80554 h 572589"/>
              <a:gd name="connsiteX3" fmla="*/ 509452 w 509452"/>
              <a:gd name="connsiteY3" fmla="*/ 41366 h 572589"/>
            </a:gdLst>
            <a:ahLst/>
            <a:cxnLst>
              <a:cxn ang="0">
                <a:pos x="connsiteX0" y="connsiteY0"/>
              </a:cxn>
              <a:cxn ang="0">
                <a:pos x="connsiteX1" y="connsiteY1"/>
              </a:cxn>
              <a:cxn ang="0">
                <a:pos x="connsiteX2" y="connsiteY2"/>
              </a:cxn>
              <a:cxn ang="0">
                <a:pos x="connsiteX3" y="connsiteY3"/>
              </a:cxn>
            </a:cxnLst>
            <a:rect l="l" t="t" r="r" b="b"/>
            <a:pathLst>
              <a:path w="509452" h="572589">
                <a:moveTo>
                  <a:pt x="0" y="367937"/>
                </a:moveTo>
                <a:cubicBezTo>
                  <a:pt x="20683" y="470263"/>
                  <a:pt x="41366" y="572589"/>
                  <a:pt x="91440" y="524692"/>
                </a:cubicBezTo>
                <a:cubicBezTo>
                  <a:pt x="141514" y="476795"/>
                  <a:pt x="230777" y="161108"/>
                  <a:pt x="300446" y="80554"/>
                </a:cubicBezTo>
                <a:cubicBezTo>
                  <a:pt x="370115" y="0"/>
                  <a:pt x="439783" y="20683"/>
                  <a:pt x="509452" y="41366"/>
                </a:cubicBezTo>
              </a:path>
            </a:pathLst>
          </a:custGeom>
          <a:ln>
            <a:solidFill>
              <a:srgbClr val="FF00FF"/>
            </a:solidFill>
            <a:prstDash val="dash"/>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51" name="任意多边形 50"/>
          <p:cNvSpPr/>
          <p:nvPr/>
        </p:nvSpPr>
        <p:spPr>
          <a:xfrm>
            <a:off x="7801420" y="2875860"/>
            <a:ext cx="522514" cy="727165"/>
          </a:xfrm>
          <a:custGeom>
            <a:avLst/>
            <a:gdLst>
              <a:gd name="connsiteX0" fmla="*/ 522514 w 522514"/>
              <a:gd name="connsiteY0" fmla="*/ 548639 h 727165"/>
              <a:gd name="connsiteX1" fmla="*/ 457200 w 522514"/>
              <a:gd name="connsiteY1" fmla="*/ 718456 h 727165"/>
              <a:gd name="connsiteX2" fmla="*/ 287383 w 522514"/>
              <a:gd name="connsiteY2" fmla="*/ 496388 h 727165"/>
              <a:gd name="connsiteX3" fmla="*/ 222068 w 522514"/>
              <a:gd name="connsiteY3" fmla="*/ 52251 h 727165"/>
              <a:gd name="connsiteX4" fmla="*/ 0 w 522514"/>
              <a:gd name="connsiteY4" fmla="*/ 182879 h 7271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2514" h="727165">
                <a:moveTo>
                  <a:pt x="522514" y="548639"/>
                </a:moveTo>
                <a:cubicBezTo>
                  <a:pt x="509451" y="637902"/>
                  <a:pt x="496389" y="727165"/>
                  <a:pt x="457200" y="718456"/>
                </a:cubicBezTo>
                <a:cubicBezTo>
                  <a:pt x="418012" y="709748"/>
                  <a:pt x="326572" y="607422"/>
                  <a:pt x="287383" y="496388"/>
                </a:cubicBezTo>
                <a:cubicBezTo>
                  <a:pt x="248194" y="385354"/>
                  <a:pt x="269965" y="104502"/>
                  <a:pt x="222068" y="52251"/>
                </a:cubicBezTo>
                <a:cubicBezTo>
                  <a:pt x="174171" y="0"/>
                  <a:pt x="87085" y="91439"/>
                  <a:pt x="0" y="182879"/>
                </a:cubicBezTo>
              </a:path>
            </a:pathLst>
          </a:custGeom>
          <a:ln>
            <a:solidFill>
              <a:srgbClr val="FF00FF"/>
            </a:solidFill>
            <a:prstDash val="dash"/>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52" name="任意多边形 51"/>
          <p:cNvSpPr/>
          <p:nvPr/>
        </p:nvSpPr>
        <p:spPr>
          <a:xfrm>
            <a:off x="8467625" y="3319996"/>
            <a:ext cx="287383" cy="276497"/>
          </a:xfrm>
          <a:custGeom>
            <a:avLst/>
            <a:gdLst>
              <a:gd name="connsiteX0" fmla="*/ 0 w 287383"/>
              <a:gd name="connsiteY0" fmla="*/ 91440 h 276497"/>
              <a:gd name="connsiteX1" fmla="*/ 130629 w 287383"/>
              <a:gd name="connsiteY1" fmla="*/ 261257 h 276497"/>
              <a:gd name="connsiteX2" fmla="*/ 287383 w 287383"/>
              <a:gd name="connsiteY2" fmla="*/ 0 h 276497"/>
            </a:gdLst>
            <a:ahLst/>
            <a:cxnLst>
              <a:cxn ang="0">
                <a:pos x="connsiteX0" y="connsiteY0"/>
              </a:cxn>
              <a:cxn ang="0">
                <a:pos x="connsiteX1" y="connsiteY1"/>
              </a:cxn>
              <a:cxn ang="0">
                <a:pos x="connsiteX2" y="connsiteY2"/>
              </a:cxn>
            </a:cxnLst>
            <a:rect l="l" t="t" r="r" b="b"/>
            <a:pathLst>
              <a:path w="287383" h="276497">
                <a:moveTo>
                  <a:pt x="0" y="91440"/>
                </a:moveTo>
                <a:cubicBezTo>
                  <a:pt x="41366" y="183968"/>
                  <a:pt x="82732" y="276497"/>
                  <a:pt x="130629" y="261257"/>
                </a:cubicBezTo>
                <a:cubicBezTo>
                  <a:pt x="178526" y="246017"/>
                  <a:pt x="232954" y="123008"/>
                  <a:pt x="287383" y="0"/>
                </a:cubicBezTo>
              </a:path>
            </a:pathLst>
          </a:custGeom>
          <a:ln>
            <a:solidFill>
              <a:srgbClr val="FF00FF"/>
            </a:solidFill>
            <a:prstDash val="dash"/>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53" name="右箭头 52"/>
          <p:cNvSpPr/>
          <p:nvPr/>
        </p:nvSpPr>
        <p:spPr>
          <a:xfrm>
            <a:off x="3714744" y="2571744"/>
            <a:ext cx="2071702" cy="214314"/>
          </a:xfrm>
          <a:prstGeom prst="rightArrow">
            <a:avLst/>
          </a:prstGeom>
          <a:ln>
            <a:tailEnd type="arrow"/>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sp>
        <p:nvSpPr>
          <p:cNvPr id="54" name="TextBox 53"/>
          <p:cNvSpPr txBox="1"/>
          <p:nvPr/>
        </p:nvSpPr>
        <p:spPr>
          <a:xfrm>
            <a:off x="3643306" y="2028758"/>
            <a:ext cx="2000264" cy="400110"/>
          </a:xfrm>
          <a:prstGeom prst="rect">
            <a:avLst/>
          </a:prstGeom>
          <a:noFill/>
        </p:spPr>
        <p:txBody>
          <a:bodyPr wrap="square" rtlCol="0">
            <a:spAutoFit/>
          </a:bodyPr>
          <a:lstStyle/>
          <a:p>
            <a:r>
              <a:rPr lang="zh-CN" altLang="en-US" sz="2000" smtClean="0">
                <a:solidFill>
                  <a:srgbClr val="0000FF"/>
                </a:solidFill>
                <a:latin typeface="Consolas" pitchFamily="49" charset="0"/>
                <a:ea typeface="仿宋" pitchFamily="49" charset="-122"/>
                <a:cs typeface="Consolas" pitchFamily="49" charset="0"/>
              </a:rPr>
              <a:t>先序</a:t>
            </a:r>
            <a:r>
              <a:rPr lang="zh-CN" altLang="en-US" sz="2000" smtClean="0">
                <a:solidFill>
                  <a:srgbClr val="0000FF"/>
                </a:solidFill>
                <a:latin typeface="Consolas" pitchFamily="49" charset="0"/>
                <a:ea typeface="楷体" pitchFamily="49" charset="-122"/>
                <a:cs typeface="Consolas" pitchFamily="49" charset="0"/>
              </a:rPr>
              <a:t>线索二叉树</a:t>
            </a:r>
            <a:endParaRPr lang="zh-CN" altLang="en-US" sz="2000"/>
          </a:p>
        </p:txBody>
      </p:sp>
      <p:sp>
        <p:nvSpPr>
          <p:cNvPr id="55" name="TextBox 54"/>
          <p:cNvSpPr txBox="1"/>
          <p:nvPr/>
        </p:nvSpPr>
        <p:spPr>
          <a:xfrm>
            <a:off x="285738" y="1500174"/>
            <a:ext cx="553998" cy="2714644"/>
          </a:xfrm>
          <a:prstGeom prst="rect">
            <a:avLst/>
          </a:prstGeom>
          <a:noFill/>
        </p:spPr>
        <p:txBody>
          <a:bodyPr vert="eaVert" wrap="square" rtlCol="0">
            <a:spAutoFit/>
          </a:bodyPr>
          <a:lstStyle/>
          <a:p>
            <a:pPr algn="ctr">
              <a:spcBef>
                <a:spcPct val="50000"/>
              </a:spcBef>
            </a:pPr>
            <a:r>
              <a:rPr lang="en-US" altLang="zh-CN"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6.8  </a:t>
            </a:r>
            <a:r>
              <a:rPr lang="zh-CN" altLang="en-US"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线索二叉树</a:t>
            </a:r>
            <a:endParaRPr lang="zh-CN" altLang="en-US" dirty="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Text Box 2"/>
          <p:cNvSpPr txBox="1">
            <a:spLocks noChangeArrowheads="1"/>
          </p:cNvSpPr>
          <p:nvPr/>
        </p:nvSpPr>
        <p:spPr bwMode="auto">
          <a:xfrm>
            <a:off x="1214414" y="214290"/>
            <a:ext cx="5319720" cy="52322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square">
            <a:spAutoFit/>
          </a:bodyPr>
          <a:lstStyle/>
          <a:p>
            <a:pPr algn="ctr">
              <a:spcBef>
                <a:spcPct val="50000"/>
              </a:spcBef>
            </a:pPr>
            <a:r>
              <a:rPr lang="en-US" altLang="zh-CN" sz="2800">
                <a:solidFill>
                  <a:srgbClr val="FF0000"/>
                </a:solidFill>
                <a:latin typeface="Consolas" pitchFamily="49" charset="0"/>
                <a:ea typeface="微软雅黑" pitchFamily="34" charset="-122"/>
                <a:cs typeface="Consolas" pitchFamily="49" charset="0"/>
              </a:rPr>
              <a:t>6.8.2 </a:t>
            </a:r>
            <a:r>
              <a:rPr lang="zh-CN" altLang="en-US" sz="2800" smtClean="0">
                <a:solidFill>
                  <a:srgbClr val="FF0000"/>
                </a:solidFill>
                <a:latin typeface="Consolas" pitchFamily="49" charset="0"/>
                <a:ea typeface="微软雅黑" pitchFamily="34" charset="-122"/>
                <a:cs typeface="Consolas" pitchFamily="49" charset="0"/>
              </a:rPr>
              <a:t>线索</a:t>
            </a:r>
            <a:r>
              <a:rPr lang="zh-CN" altLang="en-US" sz="2800" dirty="0">
                <a:solidFill>
                  <a:srgbClr val="FF0000"/>
                </a:solidFill>
                <a:latin typeface="Consolas" pitchFamily="49" charset="0"/>
                <a:ea typeface="微软雅黑" pitchFamily="34" charset="-122"/>
                <a:cs typeface="Consolas" pitchFamily="49" charset="0"/>
              </a:rPr>
              <a:t>二叉树的存储结构</a:t>
            </a:r>
          </a:p>
        </p:txBody>
      </p:sp>
      <p:sp>
        <p:nvSpPr>
          <p:cNvPr id="123907" name="Text Box 3"/>
          <p:cNvSpPr txBox="1">
            <a:spLocks noChangeArrowheads="1"/>
          </p:cNvSpPr>
          <p:nvPr/>
        </p:nvSpPr>
        <p:spPr bwMode="auto">
          <a:xfrm>
            <a:off x="1430314" y="935015"/>
            <a:ext cx="7127875" cy="400110"/>
          </a:xfrm>
          <a:prstGeom prst="rect">
            <a:avLst/>
          </a:prstGeom>
          <a:noFill/>
          <a:ln w="9525">
            <a:noFill/>
            <a:miter lim="800000"/>
            <a:headEnd/>
            <a:tailEnd/>
          </a:ln>
        </p:spPr>
        <p:txBody>
          <a:bodyPr>
            <a:spAutoFit/>
          </a:bodyPr>
          <a:lstStyle/>
          <a:p>
            <a:pPr>
              <a:spcBef>
                <a:spcPct val="50000"/>
              </a:spcBef>
            </a:pPr>
            <a:r>
              <a:rPr lang="zh-CN" altLang="en-US" sz="2000" dirty="0">
                <a:solidFill>
                  <a:srgbClr val="0000FF"/>
                </a:solidFill>
                <a:latin typeface="Consolas" pitchFamily="49" charset="0"/>
                <a:ea typeface="楷体" pitchFamily="49" charset="-122"/>
                <a:cs typeface="Consolas" pitchFamily="49" charset="0"/>
              </a:rPr>
              <a:t>在原二叉链中增加了</a:t>
            </a:r>
            <a:r>
              <a:rPr lang="en-US" altLang="zh-CN" sz="2000" dirty="0" err="1">
                <a:solidFill>
                  <a:srgbClr val="0000FF"/>
                </a:solidFill>
                <a:latin typeface="Consolas" pitchFamily="49" charset="0"/>
                <a:ea typeface="楷体" pitchFamily="49" charset="-122"/>
                <a:cs typeface="Consolas" pitchFamily="49" charset="0"/>
              </a:rPr>
              <a:t>ltag</a:t>
            </a:r>
            <a:r>
              <a:rPr lang="zh-CN" altLang="en-US" sz="2000" dirty="0">
                <a:solidFill>
                  <a:srgbClr val="0000FF"/>
                </a:solidFill>
                <a:latin typeface="Consolas" pitchFamily="49" charset="0"/>
                <a:ea typeface="楷体" pitchFamily="49" charset="-122"/>
                <a:cs typeface="Consolas" pitchFamily="49" charset="0"/>
              </a:rPr>
              <a:t>和</a:t>
            </a:r>
            <a:r>
              <a:rPr lang="en-US" altLang="zh-CN" sz="2000" dirty="0" err="1">
                <a:solidFill>
                  <a:srgbClr val="0000FF"/>
                </a:solidFill>
                <a:latin typeface="Consolas" pitchFamily="49" charset="0"/>
                <a:ea typeface="楷体" pitchFamily="49" charset="-122"/>
                <a:cs typeface="Consolas" pitchFamily="49" charset="0"/>
              </a:rPr>
              <a:t>rtag</a:t>
            </a:r>
            <a:r>
              <a:rPr lang="zh-CN" altLang="en-US" sz="2000" dirty="0">
                <a:solidFill>
                  <a:srgbClr val="0000FF"/>
                </a:solidFill>
                <a:latin typeface="Consolas" pitchFamily="49" charset="0"/>
                <a:ea typeface="楷体" pitchFamily="49" charset="-122"/>
                <a:cs typeface="Consolas" pitchFamily="49" charset="0"/>
              </a:rPr>
              <a:t>两个标志域。</a:t>
            </a:r>
          </a:p>
        </p:txBody>
      </p:sp>
      <p:sp>
        <p:nvSpPr>
          <p:cNvPr id="7" name="矩形 6"/>
          <p:cNvSpPr/>
          <p:nvPr/>
        </p:nvSpPr>
        <p:spPr>
          <a:xfrm>
            <a:off x="1467435" y="1957320"/>
            <a:ext cx="889987" cy="400110"/>
          </a:xfrm>
          <a:prstGeom prst="rect">
            <a:avLst/>
          </a:prstGeom>
        </p:spPr>
        <p:txBody>
          <a:bodyPr wrap="none">
            <a:spAutoFit/>
          </a:bodyPr>
          <a:lstStyle/>
          <a:p>
            <a:r>
              <a:rPr lang="en-US" sz="2000" smtClean="0">
                <a:solidFill>
                  <a:srgbClr val="0000FF"/>
                </a:solidFill>
                <a:latin typeface="Consolas" pitchFamily="49" charset="0"/>
                <a:cs typeface="Consolas" pitchFamily="49" charset="0"/>
              </a:rPr>
              <a:t>ltag=</a:t>
            </a:r>
            <a:endParaRPr lang="zh-CN" altLang="en-US" sz="2000">
              <a:solidFill>
                <a:srgbClr val="0000FF"/>
              </a:solidFill>
              <a:latin typeface="Consolas" pitchFamily="49" charset="0"/>
              <a:cs typeface="Consolas" pitchFamily="49" charset="0"/>
            </a:endParaRPr>
          </a:p>
        </p:txBody>
      </p:sp>
      <p:sp>
        <p:nvSpPr>
          <p:cNvPr id="9" name="TextBox 8"/>
          <p:cNvSpPr txBox="1"/>
          <p:nvPr/>
        </p:nvSpPr>
        <p:spPr>
          <a:xfrm>
            <a:off x="2571736" y="1643050"/>
            <a:ext cx="5429288" cy="1015663"/>
          </a:xfrm>
          <a:prstGeom prst="rect">
            <a:avLst/>
          </a:prstGeom>
          <a:noFill/>
        </p:spPr>
        <p:txBody>
          <a:bodyPr wrap="square" rtlCol="0">
            <a:spAutoFit/>
          </a:bodyPr>
          <a:lstStyle/>
          <a:p>
            <a:pPr>
              <a:lnSpc>
                <a:spcPct val="150000"/>
              </a:lnSpc>
            </a:pPr>
            <a:r>
              <a:rPr lang="en-US" altLang="zh-CN" sz="2000" smtClean="0">
                <a:solidFill>
                  <a:srgbClr val="0000FF"/>
                </a:solidFill>
                <a:latin typeface="Consolas" pitchFamily="49" charset="0"/>
                <a:ea typeface="仿宋" pitchFamily="49" charset="-122"/>
                <a:cs typeface="Consolas" pitchFamily="49" charset="0"/>
              </a:rPr>
              <a:t>0  </a:t>
            </a:r>
            <a:r>
              <a:rPr lang="zh-CN" altLang="en-US" sz="2000" smtClean="0">
                <a:solidFill>
                  <a:srgbClr val="0000FF"/>
                </a:solidFill>
                <a:latin typeface="Consolas" pitchFamily="49" charset="0"/>
                <a:ea typeface="仿宋" pitchFamily="49" charset="-122"/>
                <a:cs typeface="Consolas" pitchFamily="49" charset="0"/>
              </a:rPr>
              <a:t>表示</a:t>
            </a:r>
            <a:r>
              <a:rPr lang="en-US" sz="2000" smtClean="0">
                <a:solidFill>
                  <a:srgbClr val="0000FF"/>
                </a:solidFill>
                <a:latin typeface="Consolas" pitchFamily="49" charset="0"/>
                <a:ea typeface="仿宋" pitchFamily="49" charset="-122"/>
                <a:cs typeface="Consolas" pitchFamily="49" charset="0"/>
              </a:rPr>
              <a:t>lchild</a:t>
            </a:r>
            <a:r>
              <a:rPr lang="zh-CN" altLang="en-US" sz="2000" smtClean="0">
                <a:solidFill>
                  <a:srgbClr val="0000FF"/>
                </a:solidFill>
                <a:latin typeface="Consolas" pitchFamily="49" charset="0"/>
                <a:ea typeface="仿宋" pitchFamily="49" charset="-122"/>
                <a:cs typeface="Consolas" pitchFamily="49" charset="0"/>
              </a:rPr>
              <a:t>指向结点的左孩子</a:t>
            </a:r>
          </a:p>
          <a:p>
            <a:pPr>
              <a:lnSpc>
                <a:spcPct val="150000"/>
              </a:lnSpc>
            </a:pPr>
            <a:r>
              <a:rPr lang="en-US" sz="2000" smtClean="0">
                <a:solidFill>
                  <a:srgbClr val="0000FF"/>
                </a:solidFill>
                <a:latin typeface="Consolas" pitchFamily="49" charset="0"/>
                <a:ea typeface="仿宋" pitchFamily="49" charset="-122"/>
                <a:cs typeface="Consolas" pitchFamily="49" charset="0"/>
              </a:rPr>
              <a:t>1  </a:t>
            </a:r>
            <a:r>
              <a:rPr lang="zh-CN" altLang="en-US" sz="2000" smtClean="0">
                <a:solidFill>
                  <a:srgbClr val="0000FF"/>
                </a:solidFill>
                <a:latin typeface="Consolas" pitchFamily="49" charset="0"/>
                <a:ea typeface="仿宋" pitchFamily="49" charset="-122"/>
                <a:cs typeface="Consolas" pitchFamily="49" charset="0"/>
              </a:rPr>
              <a:t>表示</a:t>
            </a:r>
            <a:r>
              <a:rPr lang="en-US" sz="2000" smtClean="0">
                <a:solidFill>
                  <a:srgbClr val="0000FF"/>
                </a:solidFill>
                <a:latin typeface="Consolas" pitchFamily="49" charset="0"/>
                <a:ea typeface="仿宋" pitchFamily="49" charset="-122"/>
                <a:cs typeface="Consolas" pitchFamily="49" charset="0"/>
              </a:rPr>
              <a:t>lchild</a:t>
            </a:r>
            <a:r>
              <a:rPr lang="zh-CN" altLang="en-US" sz="2000" smtClean="0">
                <a:solidFill>
                  <a:srgbClr val="0000FF"/>
                </a:solidFill>
                <a:latin typeface="Consolas" pitchFamily="49" charset="0"/>
                <a:ea typeface="仿宋" pitchFamily="49" charset="-122"/>
                <a:cs typeface="Consolas" pitchFamily="49" charset="0"/>
              </a:rPr>
              <a:t>指向结点的前驱结点即为线索</a:t>
            </a:r>
            <a:endParaRPr lang="zh-CN" altLang="en-US" sz="2000">
              <a:solidFill>
                <a:srgbClr val="0000FF"/>
              </a:solidFill>
              <a:latin typeface="Consolas" pitchFamily="49" charset="0"/>
              <a:ea typeface="仿宋" pitchFamily="49" charset="-122"/>
              <a:cs typeface="Consolas" pitchFamily="49" charset="0"/>
            </a:endParaRPr>
          </a:p>
        </p:txBody>
      </p:sp>
      <p:sp>
        <p:nvSpPr>
          <p:cNvPr id="10" name="左大括号 9"/>
          <p:cNvSpPr/>
          <p:nvPr/>
        </p:nvSpPr>
        <p:spPr>
          <a:xfrm>
            <a:off x="2357422" y="1857364"/>
            <a:ext cx="142876" cy="642942"/>
          </a:xfrm>
          <a:prstGeom prst="leftBrace">
            <a:avLst/>
          </a:prstGeom>
          <a:ln>
            <a:tailEnd type="none"/>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11" name="矩形 10"/>
          <p:cNvSpPr/>
          <p:nvPr/>
        </p:nvSpPr>
        <p:spPr>
          <a:xfrm>
            <a:off x="1428728" y="3370549"/>
            <a:ext cx="889987" cy="400110"/>
          </a:xfrm>
          <a:prstGeom prst="rect">
            <a:avLst/>
          </a:prstGeom>
        </p:spPr>
        <p:txBody>
          <a:bodyPr wrap="none">
            <a:spAutoFit/>
          </a:bodyPr>
          <a:lstStyle/>
          <a:p>
            <a:r>
              <a:rPr lang="en-US" sz="2000" smtClean="0">
                <a:solidFill>
                  <a:srgbClr val="0000FF"/>
                </a:solidFill>
                <a:latin typeface="Consolas" pitchFamily="49" charset="0"/>
                <a:cs typeface="Consolas" pitchFamily="49" charset="0"/>
              </a:rPr>
              <a:t>rtag=</a:t>
            </a:r>
            <a:endParaRPr lang="zh-CN" altLang="en-US" sz="2000">
              <a:solidFill>
                <a:srgbClr val="0000FF"/>
              </a:solidFill>
              <a:latin typeface="Consolas" pitchFamily="49" charset="0"/>
              <a:cs typeface="Consolas" pitchFamily="49" charset="0"/>
            </a:endParaRPr>
          </a:p>
        </p:txBody>
      </p:sp>
      <p:sp>
        <p:nvSpPr>
          <p:cNvPr id="12" name="TextBox 11"/>
          <p:cNvSpPr txBox="1"/>
          <p:nvPr/>
        </p:nvSpPr>
        <p:spPr>
          <a:xfrm>
            <a:off x="2533029" y="3056279"/>
            <a:ext cx="5429288" cy="1015663"/>
          </a:xfrm>
          <a:prstGeom prst="rect">
            <a:avLst/>
          </a:prstGeom>
          <a:noFill/>
        </p:spPr>
        <p:txBody>
          <a:bodyPr wrap="square" rtlCol="0">
            <a:spAutoFit/>
          </a:bodyPr>
          <a:lstStyle/>
          <a:p>
            <a:pPr>
              <a:lnSpc>
                <a:spcPct val="150000"/>
              </a:lnSpc>
            </a:pPr>
            <a:r>
              <a:rPr lang="en-US" altLang="zh-CN" sz="2000" smtClean="0">
                <a:solidFill>
                  <a:srgbClr val="0000FF"/>
                </a:solidFill>
                <a:latin typeface="Consolas" pitchFamily="49" charset="0"/>
                <a:ea typeface="仿宋" pitchFamily="49" charset="-122"/>
                <a:cs typeface="Consolas" pitchFamily="49" charset="0"/>
              </a:rPr>
              <a:t>0  </a:t>
            </a:r>
            <a:r>
              <a:rPr lang="zh-CN" altLang="en-US" sz="2000" smtClean="0">
                <a:solidFill>
                  <a:srgbClr val="0000FF"/>
                </a:solidFill>
                <a:latin typeface="Consolas" pitchFamily="49" charset="0"/>
                <a:ea typeface="仿宋" pitchFamily="49" charset="-122"/>
                <a:cs typeface="Consolas" pitchFamily="49" charset="0"/>
              </a:rPr>
              <a:t>表示</a:t>
            </a:r>
            <a:r>
              <a:rPr lang="en-US" altLang="zh-CN" sz="2000" smtClean="0">
                <a:solidFill>
                  <a:srgbClr val="0000FF"/>
                </a:solidFill>
                <a:latin typeface="Consolas" pitchFamily="49" charset="0"/>
                <a:ea typeface="仿宋" pitchFamily="49" charset="-122"/>
                <a:cs typeface="Consolas" pitchFamily="49" charset="0"/>
              </a:rPr>
              <a:t>r</a:t>
            </a:r>
            <a:r>
              <a:rPr lang="en-US" sz="2000" smtClean="0">
                <a:solidFill>
                  <a:srgbClr val="0000FF"/>
                </a:solidFill>
                <a:latin typeface="Consolas" pitchFamily="49" charset="0"/>
                <a:ea typeface="仿宋" pitchFamily="49" charset="-122"/>
                <a:cs typeface="Consolas" pitchFamily="49" charset="0"/>
              </a:rPr>
              <a:t>child</a:t>
            </a:r>
            <a:r>
              <a:rPr lang="zh-CN" altLang="en-US" sz="2000" smtClean="0">
                <a:solidFill>
                  <a:srgbClr val="0000FF"/>
                </a:solidFill>
                <a:latin typeface="Consolas" pitchFamily="49" charset="0"/>
                <a:ea typeface="仿宋" pitchFamily="49" charset="-122"/>
                <a:cs typeface="Consolas" pitchFamily="49" charset="0"/>
              </a:rPr>
              <a:t>指向结点的左孩子</a:t>
            </a:r>
          </a:p>
          <a:p>
            <a:pPr>
              <a:lnSpc>
                <a:spcPct val="150000"/>
              </a:lnSpc>
            </a:pPr>
            <a:r>
              <a:rPr lang="en-US" sz="2000" smtClean="0">
                <a:solidFill>
                  <a:srgbClr val="0000FF"/>
                </a:solidFill>
                <a:latin typeface="Consolas" pitchFamily="49" charset="0"/>
                <a:ea typeface="仿宋" pitchFamily="49" charset="-122"/>
                <a:cs typeface="Consolas" pitchFamily="49" charset="0"/>
              </a:rPr>
              <a:t>1  </a:t>
            </a:r>
            <a:r>
              <a:rPr lang="zh-CN" altLang="en-US" sz="2000" smtClean="0">
                <a:solidFill>
                  <a:srgbClr val="0000FF"/>
                </a:solidFill>
                <a:latin typeface="Consolas" pitchFamily="49" charset="0"/>
                <a:ea typeface="仿宋" pitchFamily="49" charset="-122"/>
                <a:cs typeface="Consolas" pitchFamily="49" charset="0"/>
              </a:rPr>
              <a:t>表示</a:t>
            </a:r>
            <a:r>
              <a:rPr lang="en-US" altLang="zh-CN" sz="2000" smtClean="0">
                <a:solidFill>
                  <a:srgbClr val="0000FF"/>
                </a:solidFill>
                <a:latin typeface="Consolas" pitchFamily="49" charset="0"/>
                <a:ea typeface="仿宋" pitchFamily="49" charset="-122"/>
                <a:cs typeface="Consolas" pitchFamily="49" charset="0"/>
              </a:rPr>
              <a:t>r</a:t>
            </a:r>
            <a:r>
              <a:rPr lang="en-US" sz="2000" smtClean="0">
                <a:solidFill>
                  <a:srgbClr val="0000FF"/>
                </a:solidFill>
                <a:latin typeface="Consolas" pitchFamily="49" charset="0"/>
                <a:ea typeface="仿宋" pitchFamily="49" charset="-122"/>
                <a:cs typeface="Consolas" pitchFamily="49" charset="0"/>
              </a:rPr>
              <a:t>child</a:t>
            </a:r>
            <a:r>
              <a:rPr lang="zh-CN" altLang="en-US" sz="2000" smtClean="0">
                <a:solidFill>
                  <a:srgbClr val="0000FF"/>
                </a:solidFill>
                <a:latin typeface="Consolas" pitchFamily="49" charset="0"/>
                <a:ea typeface="仿宋" pitchFamily="49" charset="-122"/>
                <a:cs typeface="Consolas" pitchFamily="49" charset="0"/>
              </a:rPr>
              <a:t>指向结点的后继结点即为线索</a:t>
            </a:r>
            <a:endParaRPr lang="zh-CN" altLang="en-US" sz="2000">
              <a:solidFill>
                <a:srgbClr val="0000FF"/>
              </a:solidFill>
              <a:latin typeface="Consolas" pitchFamily="49" charset="0"/>
              <a:ea typeface="仿宋" pitchFamily="49" charset="-122"/>
              <a:cs typeface="Consolas" pitchFamily="49" charset="0"/>
            </a:endParaRPr>
          </a:p>
        </p:txBody>
      </p:sp>
      <p:sp>
        <p:nvSpPr>
          <p:cNvPr id="13" name="左大括号 12"/>
          <p:cNvSpPr/>
          <p:nvPr/>
        </p:nvSpPr>
        <p:spPr>
          <a:xfrm>
            <a:off x="2318715" y="3270593"/>
            <a:ext cx="142876" cy="642942"/>
          </a:xfrm>
          <a:prstGeom prst="leftBrace">
            <a:avLst/>
          </a:prstGeom>
          <a:ln>
            <a:tailEnd type="none"/>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14" name="TextBox 13"/>
          <p:cNvSpPr txBox="1"/>
          <p:nvPr/>
        </p:nvSpPr>
        <p:spPr>
          <a:xfrm>
            <a:off x="285738" y="1500174"/>
            <a:ext cx="553998" cy="2714644"/>
          </a:xfrm>
          <a:prstGeom prst="rect">
            <a:avLst/>
          </a:prstGeom>
          <a:noFill/>
        </p:spPr>
        <p:txBody>
          <a:bodyPr vert="eaVert" wrap="square" rtlCol="0">
            <a:spAutoFit/>
          </a:bodyPr>
          <a:lstStyle/>
          <a:p>
            <a:pPr algn="ctr">
              <a:spcBef>
                <a:spcPct val="50000"/>
              </a:spcBef>
            </a:pPr>
            <a:r>
              <a:rPr lang="en-US" altLang="zh-CN"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6.8  </a:t>
            </a:r>
            <a:r>
              <a:rPr lang="zh-CN" altLang="en-US"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线索二叉树</a:t>
            </a:r>
            <a:endParaRPr lang="zh-CN" altLang="en-US" dirty="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1357290" y="714356"/>
            <a:ext cx="4891092" cy="400110"/>
          </a:xfrm>
          <a:prstGeom prst="rect">
            <a:avLst/>
          </a:prstGeom>
          <a:noFill/>
          <a:ln w="9525">
            <a:noFill/>
            <a:miter lim="800000"/>
            <a:headEnd/>
            <a:tailEnd/>
          </a:ln>
        </p:spPr>
        <p:txBody>
          <a:bodyPr wrap="square">
            <a:spAutoFit/>
          </a:bodyPr>
          <a:lstStyle/>
          <a:p>
            <a:pPr>
              <a:spcBef>
                <a:spcPct val="50000"/>
              </a:spcBef>
            </a:pPr>
            <a:r>
              <a:rPr lang="zh-CN" altLang="en-US" sz="2000" dirty="0">
                <a:solidFill>
                  <a:srgbClr val="0000FF"/>
                </a:solidFill>
                <a:ea typeface="楷体" pitchFamily="49" charset="-122"/>
                <a:cs typeface="Times New Roman" pitchFamily="18" charset="0"/>
              </a:rPr>
              <a:t>线索二叉树的类型定义如下：</a:t>
            </a:r>
          </a:p>
        </p:txBody>
      </p:sp>
      <p:sp>
        <p:nvSpPr>
          <p:cNvPr id="124931" name="Text Box 3"/>
          <p:cNvSpPr txBox="1">
            <a:spLocks noChangeArrowheads="1"/>
          </p:cNvSpPr>
          <p:nvPr/>
        </p:nvSpPr>
        <p:spPr bwMode="auto">
          <a:xfrm>
            <a:off x="1357290" y="1428736"/>
            <a:ext cx="5572164" cy="2055783"/>
          </a:xfrm>
          <a:prstGeom prst="rect">
            <a:avLst/>
          </a:prstGeom>
          <a:solidFill>
            <a:schemeClr val="bg1">
              <a:lumMod val="95000"/>
            </a:schemeClr>
          </a:solidFill>
          <a:ln>
            <a:headEnd/>
            <a:tailEnd/>
          </a:ln>
        </p:spPr>
        <p:style>
          <a:lnRef idx="1">
            <a:schemeClr val="accent6"/>
          </a:lnRef>
          <a:fillRef idx="2">
            <a:schemeClr val="accent6"/>
          </a:fillRef>
          <a:effectRef idx="1">
            <a:schemeClr val="accent6"/>
          </a:effectRef>
          <a:fontRef idx="minor">
            <a:schemeClr val="dk1"/>
          </a:fontRef>
        </p:style>
        <p:txBody>
          <a:bodyPr wrap="square" lIns="252000" tIns="144000" bIns="144000">
            <a:spAutoFit/>
          </a:bodyPr>
          <a:lstStyle/>
          <a:p>
            <a:pPr>
              <a:lnSpc>
                <a:spcPts val="2800"/>
              </a:lnSpc>
            </a:pPr>
            <a:r>
              <a:rPr lang="en-US" altLang="zh-CN" sz="1800" dirty="0" err="1">
                <a:solidFill>
                  <a:srgbClr val="0000FF"/>
                </a:solidFill>
                <a:latin typeface="Consolas" pitchFamily="49" charset="0"/>
                <a:ea typeface="仿宋" pitchFamily="49" charset="-122"/>
                <a:cs typeface="Consolas" pitchFamily="49" charset="0"/>
              </a:rPr>
              <a:t>typedef</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struct</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bthnode</a:t>
            </a:r>
            <a:endParaRPr lang="en-US" altLang="zh-CN" sz="1800" dirty="0">
              <a:solidFill>
                <a:srgbClr val="0000FF"/>
              </a:solidFill>
              <a:latin typeface="Consolas" pitchFamily="49" charset="0"/>
              <a:ea typeface="仿宋" pitchFamily="49" charset="-122"/>
              <a:cs typeface="Consolas" pitchFamily="49" charset="0"/>
            </a:endParaRPr>
          </a:p>
          <a:p>
            <a:pPr>
              <a:lnSpc>
                <a:spcPts val="2800"/>
              </a:lnSpc>
            </a:pPr>
            <a:r>
              <a:rPr lang="en-US" altLang="zh-CN" sz="1800" smtClean="0">
                <a:solidFill>
                  <a:srgbClr val="0000FF"/>
                </a:solidFill>
                <a:latin typeface="Consolas" pitchFamily="49" charset="0"/>
                <a:ea typeface="仿宋" pitchFamily="49" charset="-122"/>
                <a:cs typeface="Consolas" pitchFamily="49" charset="0"/>
              </a:rPr>
              <a:t>{  ElemType data;</a:t>
            </a:r>
          </a:p>
          <a:p>
            <a:pPr>
              <a:lnSpc>
                <a:spcPts val="2800"/>
              </a:lnSpc>
            </a:pPr>
            <a:r>
              <a:rPr lang="en-US" altLang="zh-CN" sz="1800" smtClean="0">
                <a:solidFill>
                  <a:srgbClr val="0000FF"/>
                </a:solidFill>
                <a:latin typeface="Consolas" pitchFamily="49" charset="0"/>
                <a:ea typeface="仿宋" pitchFamily="49" charset="-122"/>
                <a:cs typeface="Consolas" pitchFamily="49" charset="0"/>
              </a:rPr>
              <a:t>   struct </a:t>
            </a:r>
            <a:r>
              <a:rPr lang="en-US" altLang="zh-CN" sz="1800" dirty="0" err="1">
                <a:solidFill>
                  <a:srgbClr val="0000FF"/>
                </a:solidFill>
                <a:latin typeface="Consolas" pitchFamily="49" charset="0"/>
                <a:ea typeface="仿宋" pitchFamily="49" charset="-122"/>
                <a:cs typeface="Consolas" pitchFamily="49" charset="0"/>
              </a:rPr>
              <a:t>bthnode</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lchild</a:t>
            </a:r>
            <a:r>
              <a:rPr lang="en-US" altLang="zh-CN" sz="1800">
                <a:solidFill>
                  <a:srgbClr val="0000FF"/>
                </a:solidFill>
                <a:latin typeface="Consolas" pitchFamily="49" charset="0"/>
                <a:ea typeface="仿宋" pitchFamily="49" charset="-122"/>
                <a:cs typeface="Consolas" pitchFamily="49" charset="0"/>
              </a:rPr>
              <a:t>,*</a:t>
            </a:r>
            <a:r>
              <a:rPr lang="en-US" altLang="zh-CN" sz="1800" smtClean="0">
                <a:solidFill>
                  <a:srgbClr val="0000FF"/>
                </a:solidFill>
                <a:latin typeface="Consolas" pitchFamily="49" charset="0"/>
                <a:ea typeface="仿宋" pitchFamily="49" charset="-122"/>
                <a:cs typeface="Consolas" pitchFamily="49" charset="0"/>
              </a:rPr>
              <a:t>rchild;</a:t>
            </a:r>
          </a:p>
          <a:p>
            <a:pPr>
              <a:lnSpc>
                <a:spcPts val="2800"/>
              </a:lnSpc>
            </a:pPr>
            <a:r>
              <a:rPr lang="en-US" altLang="zh-CN" sz="1800" smtClean="0">
                <a:solidFill>
                  <a:srgbClr val="0000FF"/>
                </a:solidFill>
                <a:latin typeface="Consolas" pitchFamily="49" charset="0"/>
                <a:ea typeface="仿宋" pitchFamily="49" charset="-122"/>
                <a:cs typeface="Consolas" pitchFamily="49" charset="0"/>
              </a:rPr>
              <a:t>   int </a:t>
            </a:r>
            <a:r>
              <a:rPr lang="en-US" altLang="zh-CN" sz="1800" dirty="0" err="1">
                <a:solidFill>
                  <a:srgbClr val="0000FF"/>
                </a:solidFill>
                <a:latin typeface="Consolas" pitchFamily="49" charset="0"/>
                <a:ea typeface="仿宋" pitchFamily="49" charset="-122"/>
                <a:cs typeface="Consolas" pitchFamily="49" charset="0"/>
              </a:rPr>
              <a:t>ltag,rtag</a:t>
            </a:r>
            <a:r>
              <a:rPr lang="en-US" altLang="zh-CN" sz="1800" dirty="0">
                <a:solidFill>
                  <a:srgbClr val="0000FF"/>
                </a:solidFill>
                <a:latin typeface="Consolas" pitchFamily="49" charset="0"/>
                <a:ea typeface="仿宋" pitchFamily="49" charset="-122"/>
                <a:cs typeface="Consolas" pitchFamily="49" charset="0"/>
              </a:rPr>
              <a:t>;</a:t>
            </a:r>
          </a:p>
          <a:p>
            <a:pPr>
              <a:lnSpc>
                <a:spcPts val="2800"/>
              </a:lnSpc>
            </a:pP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FF0000"/>
                </a:solidFill>
                <a:latin typeface="Consolas" pitchFamily="49" charset="0"/>
                <a:ea typeface="仿宋" pitchFamily="49" charset="-122"/>
                <a:cs typeface="Consolas" pitchFamily="49" charset="0"/>
              </a:rPr>
              <a:t>BthNode</a:t>
            </a:r>
            <a:r>
              <a:rPr lang="en-US" altLang="zh-CN" sz="1800" dirty="0">
                <a:solidFill>
                  <a:srgbClr val="0000FF"/>
                </a:solidFill>
                <a:latin typeface="Consolas" pitchFamily="49" charset="0"/>
                <a:ea typeface="仿宋" pitchFamily="49" charset="-122"/>
                <a:cs typeface="Consolas" pitchFamily="49" charset="0"/>
              </a:rPr>
              <a:t>;</a:t>
            </a:r>
          </a:p>
        </p:txBody>
      </p:sp>
      <p:sp>
        <p:nvSpPr>
          <p:cNvPr id="5" name="TextBox 4"/>
          <p:cNvSpPr txBox="1"/>
          <p:nvPr/>
        </p:nvSpPr>
        <p:spPr>
          <a:xfrm>
            <a:off x="285738" y="1500174"/>
            <a:ext cx="553998" cy="2714644"/>
          </a:xfrm>
          <a:prstGeom prst="rect">
            <a:avLst/>
          </a:prstGeom>
          <a:noFill/>
        </p:spPr>
        <p:txBody>
          <a:bodyPr vert="eaVert" wrap="square" rtlCol="0">
            <a:spAutoFit/>
          </a:bodyPr>
          <a:lstStyle/>
          <a:p>
            <a:pPr algn="ctr">
              <a:spcBef>
                <a:spcPct val="50000"/>
              </a:spcBef>
            </a:pPr>
            <a:r>
              <a:rPr lang="en-US" altLang="zh-CN"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6.8  </a:t>
            </a:r>
            <a:r>
              <a:rPr lang="zh-CN" altLang="en-US"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线索二叉树</a:t>
            </a:r>
            <a:endParaRPr lang="zh-CN" altLang="en-US" dirty="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Text Box 2"/>
          <p:cNvSpPr txBox="1">
            <a:spLocks noChangeArrowheads="1"/>
          </p:cNvSpPr>
          <p:nvPr/>
        </p:nvSpPr>
        <p:spPr bwMode="auto">
          <a:xfrm>
            <a:off x="1252544" y="142852"/>
            <a:ext cx="7534298" cy="861774"/>
          </a:xfrm>
          <a:prstGeom prst="rect">
            <a:avLst/>
          </a:prstGeom>
          <a:noFill/>
          <a:ln w="9525">
            <a:noFill/>
            <a:miter lim="800000"/>
            <a:headEnd/>
            <a:tailEnd/>
          </a:ln>
        </p:spPr>
        <p:txBody>
          <a:bodyPr wrap="square">
            <a:spAutoFit/>
          </a:bodyPr>
          <a:lstStyle/>
          <a:p>
            <a:pPr>
              <a:lnSpc>
                <a:spcPts val="3000"/>
              </a:lnSpc>
              <a:spcBef>
                <a:spcPct val="50000"/>
              </a:spcBef>
            </a:pPr>
            <a:r>
              <a:rPr lang="zh-CN" altLang="en-US" sz="2000" dirty="0">
                <a:solidFill>
                  <a:srgbClr val="0000FF"/>
                </a:solidFill>
                <a:ea typeface="楷体" pitchFamily="49" charset="-122"/>
                <a:cs typeface="Times New Roman" pitchFamily="18" charset="0"/>
              </a:rPr>
              <a:t>　　下面以</a:t>
            </a:r>
            <a:r>
              <a:rPr lang="zh-CN" altLang="en-US" sz="2000" dirty="0">
                <a:solidFill>
                  <a:srgbClr val="FF0000"/>
                </a:solidFill>
                <a:latin typeface="微软雅黑" pitchFamily="34" charset="-122"/>
                <a:ea typeface="微软雅黑" pitchFamily="34" charset="-122"/>
                <a:cs typeface="Times New Roman" pitchFamily="18" charset="0"/>
              </a:rPr>
              <a:t>中序线索二叉树</a:t>
            </a:r>
            <a:r>
              <a:rPr lang="zh-CN" altLang="en-US" sz="2000" dirty="0">
                <a:solidFill>
                  <a:srgbClr val="0000FF"/>
                </a:solidFill>
                <a:ea typeface="楷体" pitchFamily="49" charset="-122"/>
                <a:cs typeface="Times New Roman" pitchFamily="18" charset="0"/>
              </a:rPr>
              <a:t>为例，讨论线索二叉树的建立和相关算法。为了方便算法实现，为线索二叉树增加一个头结点。</a:t>
            </a:r>
          </a:p>
        </p:txBody>
      </p:sp>
      <p:graphicFrame>
        <p:nvGraphicFramePr>
          <p:cNvPr id="5" name="表格 4"/>
          <p:cNvGraphicFramePr>
            <a:graphicFrameLocks noGrp="1"/>
          </p:cNvGraphicFramePr>
          <p:nvPr/>
        </p:nvGraphicFramePr>
        <p:xfrm>
          <a:off x="3214678" y="1857364"/>
          <a:ext cx="2214580" cy="370840"/>
        </p:xfrm>
        <a:graphic>
          <a:graphicData uri="http://schemas.openxmlformats.org/drawingml/2006/table">
            <a:tbl>
              <a:tblPr firstRow="1" bandRow="1">
                <a:tableStyleId>{BDBED569-4797-4DF1-A0F4-6AAB3CD982D8}</a:tableStyleId>
              </a:tblPr>
              <a:tblGrid>
                <a:gridCol w="442916"/>
                <a:gridCol w="442916"/>
                <a:gridCol w="442916"/>
                <a:gridCol w="442916"/>
                <a:gridCol w="442916"/>
              </a:tblGrid>
              <a:tr h="370840">
                <a:tc>
                  <a:txBody>
                    <a:bodyPr/>
                    <a:lstStyle/>
                    <a:p>
                      <a:pPr algn="ctr"/>
                      <a:endParaRPr lang="zh-CN" altLang="en-US">
                        <a:solidFill>
                          <a:srgbClr val="0000FF"/>
                        </a:solidFill>
                        <a:latin typeface="Consolas" pitchFamily="49" charset="0"/>
                        <a:cs typeface="Consolas" pitchFamily="49" charset="0"/>
                      </a:endParaRPr>
                    </a:p>
                  </a:txBody>
                  <a:tcPr>
                    <a:solidFill>
                      <a:schemeClr val="accent2">
                        <a:lumMod val="20000"/>
                        <a:lumOff val="80000"/>
                      </a:schemeClr>
                    </a:solidFill>
                  </a:tcPr>
                </a:tc>
                <a:tc>
                  <a:txBody>
                    <a:bodyPr/>
                    <a:lstStyle/>
                    <a:p>
                      <a:pPr algn="ctr"/>
                      <a:r>
                        <a:rPr lang="en-US" altLang="zh-CN" smtClean="0">
                          <a:solidFill>
                            <a:srgbClr val="0000FF"/>
                          </a:solidFill>
                          <a:latin typeface="Consolas" pitchFamily="49" charset="0"/>
                          <a:cs typeface="Consolas" pitchFamily="49" charset="0"/>
                        </a:rPr>
                        <a:t>0</a:t>
                      </a:r>
                      <a:endParaRPr lang="zh-CN" altLang="en-US">
                        <a:solidFill>
                          <a:srgbClr val="0000FF"/>
                        </a:solidFill>
                        <a:latin typeface="Consolas" pitchFamily="49" charset="0"/>
                        <a:cs typeface="Consolas" pitchFamily="49" charset="0"/>
                      </a:endParaRPr>
                    </a:p>
                  </a:txBody>
                  <a:tcPr>
                    <a:solidFill>
                      <a:schemeClr val="accent2">
                        <a:lumMod val="20000"/>
                        <a:lumOff val="80000"/>
                      </a:schemeClr>
                    </a:solidFill>
                  </a:tcPr>
                </a:tc>
                <a:tc>
                  <a:txBody>
                    <a:bodyPr/>
                    <a:lstStyle/>
                    <a:p>
                      <a:pPr algn="ctr"/>
                      <a:endParaRPr lang="zh-CN" altLang="en-US">
                        <a:solidFill>
                          <a:srgbClr val="0000FF"/>
                        </a:solidFill>
                        <a:latin typeface="Consolas" pitchFamily="49" charset="0"/>
                        <a:cs typeface="Consolas" pitchFamily="49" charset="0"/>
                      </a:endParaRPr>
                    </a:p>
                  </a:txBody>
                  <a:tcPr>
                    <a:blipFill>
                      <a:blip r:embed="rId2"/>
                      <a:tile tx="0" ty="0" sx="100000" sy="100000" flip="none" algn="tl"/>
                    </a:blipFill>
                  </a:tcPr>
                </a:tc>
                <a:tc>
                  <a:txBody>
                    <a:bodyPr/>
                    <a:lstStyle/>
                    <a:p>
                      <a:pPr algn="ctr"/>
                      <a:r>
                        <a:rPr lang="en-US" altLang="zh-CN" smtClean="0">
                          <a:solidFill>
                            <a:srgbClr val="0000FF"/>
                          </a:solidFill>
                          <a:latin typeface="Consolas" pitchFamily="49" charset="0"/>
                          <a:cs typeface="Consolas" pitchFamily="49" charset="0"/>
                        </a:rPr>
                        <a:t>1</a:t>
                      </a:r>
                      <a:endParaRPr lang="zh-CN" altLang="en-US">
                        <a:solidFill>
                          <a:srgbClr val="0000FF"/>
                        </a:solidFill>
                        <a:latin typeface="Consolas" pitchFamily="49" charset="0"/>
                        <a:cs typeface="Consolas" pitchFamily="49" charset="0"/>
                      </a:endParaRPr>
                    </a:p>
                  </a:txBody>
                  <a:tcPr>
                    <a:solidFill>
                      <a:schemeClr val="accent2">
                        <a:lumMod val="20000"/>
                        <a:lumOff val="80000"/>
                      </a:schemeClr>
                    </a:solidFill>
                  </a:tcPr>
                </a:tc>
                <a:tc>
                  <a:txBody>
                    <a:bodyPr/>
                    <a:lstStyle/>
                    <a:p>
                      <a:pPr algn="ctr"/>
                      <a:endParaRPr lang="zh-CN" altLang="en-US">
                        <a:solidFill>
                          <a:srgbClr val="0000FF"/>
                        </a:solidFill>
                        <a:latin typeface="Consolas" pitchFamily="49" charset="0"/>
                        <a:cs typeface="Consolas" pitchFamily="49" charset="0"/>
                      </a:endParaRPr>
                    </a:p>
                  </a:txBody>
                  <a:tcPr>
                    <a:solidFill>
                      <a:schemeClr val="accent2">
                        <a:lumMod val="20000"/>
                        <a:lumOff val="80000"/>
                      </a:schemeClr>
                    </a:solidFill>
                  </a:tcPr>
                </a:tc>
              </a:tr>
            </a:tbl>
          </a:graphicData>
        </a:graphic>
      </p:graphicFrame>
      <p:sp>
        <p:nvSpPr>
          <p:cNvPr id="6" name="TextBox 5"/>
          <p:cNvSpPr txBox="1"/>
          <p:nvPr/>
        </p:nvSpPr>
        <p:spPr>
          <a:xfrm>
            <a:off x="3786182" y="1357298"/>
            <a:ext cx="1000132" cy="369332"/>
          </a:xfrm>
          <a:prstGeom prst="rect">
            <a:avLst/>
          </a:prstGeom>
          <a:noFill/>
        </p:spPr>
        <p:txBody>
          <a:bodyPr wrap="square" rtlCol="0">
            <a:spAutoFit/>
          </a:bodyPr>
          <a:lstStyle/>
          <a:p>
            <a:r>
              <a:rPr lang="zh-CN" altLang="en-US" sz="1800" smtClean="0">
                <a:solidFill>
                  <a:srgbClr val="0000FF"/>
                </a:solidFill>
                <a:latin typeface="仿宋" pitchFamily="49" charset="-122"/>
                <a:ea typeface="仿宋" pitchFamily="49" charset="-122"/>
              </a:rPr>
              <a:t>头结点</a:t>
            </a:r>
            <a:endParaRPr lang="zh-CN" altLang="en-US" sz="1800">
              <a:solidFill>
                <a:srgbClr val="0000FF"/>
              </a:solidFill>
              <a:latin typeface="仿宋" pitchFamily="49" charset="-122"/>
              <a:ea typeface="仿宋" pitchFamily="49" charset="-122"/>
            </a:endParaRPr>
          </a:p>
        </p:txBody>
      </p:sp>
      <p:sp>
        <p:nvSpPr>
          <p:cNvPr id="7" name="TextBox 6"/>
          <p:cNvSpPr txBox="1"/>
          <p:nvPr/>
        </p:nvSpPr>
        <p:spPr>
          <a:xfrm>
            <a:off x="2786050" y="1142984"/>
            <a:ext cx="857256" cy="369332"/>
          </a:xfrm>
          <a:prstGeom prst="rect">
            <a:avLst/>
          </a:prstGeom>
          <a:noFill/>
        </p:spPr>
        <p:txBody>
          <a:bodyPr wrap="square" rtlCol="0">
            <a:spAutoFit/>
          </a:bodyPr>
          <a:lstStyle/>
          <a:p>
            <a:r>
              <a:rPr lang="en-US" altLang="zh-CN" sz="1800" smtClean="0">
                <a:solidFill>
                  <a:srgbClr val="0000FF"/>
                </a:solidFill>
                <a:latin typeface="Consolas" pitchFamily="49" charset="0"/>
                <a:cs typeface="Consolas" pitchFamily="49" charset="0"/>
              </a:rPr>
              <a:t>head</a:t>
            </a:r>
            <a:endParaRPr lang="zh-CN" altLang="en-US" sz="1800">
              <a:solidFill>
                <a:srgbClr val="0000FF"/>
              </a:solidFill>
              <a:latin typeface="Consolas" pitchFamily="49" charset="0"/>
              <a:cs typeface="Consolas" pitchFamily="49" charset="0"/>
            </a:endParaRPr>
          </a:p>
        </p:txBody>
      </p:sp>
      <p:cxnSp>
        <p:nvCxnSpPr>
          <p:cNvPr id="9" name="直接箭头连接符 8"/>
          <p:cNvCxnSpPr/>
          <p:nvPr/>
        </p:nvCxnSpPr>
        <p:spPr>
          <a:xfrm rot="16200000" flipH="1">
            <a:off x="3178959" y="1626517"/>
            <a:ext cx="357190" cy="142876"/>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aphicFrame>
        <p:nvGraphicFramePr>
          <p:cNvPr id="10" name="表格 9"/>
          <p:cNvGraphicFramePr>
            <a:graphicFrameLocks noGrp="1"/>
          </p:cNvGraphicFramePr>
          <p:nvPr/>
        </p:nvGraphicFramePr>
        <p:xfrm>
          <a:off x="3214678" y="2637059"/>
          <a:ext cx="2214580" cy="370840"/>
        </p:xfrm>
        <a:graphic>
          <a:graphicData uri="http://schemas.openxmlformats.org/drawingml/2006/table">
            <a:tbl>
              <a:tblPr firstRow="1" bandRow="1">
                <a:tableStyleId>{BDBED569-4797-4DF1-A0F4-6AAB3CD982D8}</a:tableStyleId>
              </a:tblPr>
              <a:tblGrid>
                <a:gridCol w="442916"/>
                <a:gridCol w="442916"/>
                <a:gridCol w="442916"/>
                <a:gridCol w="442916"/>
                <a:gridCol w="442916"/>
              </a:tblGrid>
              <a:tr h="370840">
                <a:tc>
                  <a:txBody>
                    <a:bodyPr/>
                    <a:lstStyle/>
                    <a:p>
                      <a:pPr algn="ctr"/>
                      <a:endParaRPr lang="zh-CN" altLang="en-US">
                        <a:solidFill>
                          <a:srgbClr val="0000FF"/>
                        </a:solidFill>
                        <a:latin typeface="Consolas" pitchFamily="49" charset="0"/>
                        <a:cs typeface="Consolas" pitchFamily="49" charset="0"/>
                      </a:endParaRPr>
                    </a:p>
                  </a:txBody>
                  <a:tcPr>
                    <a:solidFill>
                      <a:schemeClr val="accent2">
                        <a:lumMod val="20000"/>
                        <a:lumOff val="80000"/>
                      </a:schemeClr>
                    </a:solidFill>
                  </a:tcPr>
                </a:tc>
                <a:tc>
                  <a:txBody>
                    <a:bodyPr/>
                    <a:lstStyle/>
                    <a:p>
                      <a:pPr algn="ctr"/>
                      <a:r>
                        <a:rPr lang="en-US" altLang="zh-CN" smtClean="0">
                          <a:solidFill>
                            <a:srgbClr val="0000FF"/>
                          </a:solidFill>
                          <a:latin typeface="Consolas" pitchFamily="49" charset="0"/>
                          <a:cs typeface="Consolas" pitchFamily="49" charset="0"/>
                        </a:rPr>
                        <a:t>0</a:t>
                      </a:r>
                      <a:endParaRPr lang="zh-CN" altLang="en-US">
                        <a:solidFill>
                          <a:srgbClr val="0000FF"/>
                        </a:solidFill>
                        <a:latin typeface="Consolas" pitchFamily="49" charset="0"/>
                        <a:cs typeface="Consolas" pitchFamily="49" charset="0"/>
                      </a:endParaRPr>
                    </a:p>
                  </a:txBody>
                  <a:tcPr>
                    <a:solidFill>
                      <a:schemeClr val="accent2">
                        <a:lumMod val="20000"/>
                        <a:lumOff val="80000"/>
                      </a:schemeClr>
                    </a:solidFill>
                  </a:tcPr>
                </a:tc>
                <a:tc>
                  <a:txBody>
                    <a:bodyPr/>
                    <a:lstStyle/>
                    <a:p>
                      <a:pPr algn="ctr"/>
                      <a:r>
                        <a:rPr lang="en-US" altLang="zh-CN" i="1" smtClean="0">
                          <a:solidFill>
                            <a:srgbClr val="0000FF"/>
                          </a:solidFill>
                          <a:latin typeface="Consolas" pitchFamily="49" charset="0"/>
                          <a:cs typeface="Consolas" pitchFamily="49" charset="0"/>
                        </a:rPr>
                        <a:t>A</a:t>
                      </a:r>
                      <a:endParaRPr lang="zh-CN" altLang="en-US" i="1">
                        <a:solidFill>
                          <a:srgbClr val="0000FF"/>
                        </a:solidFill>
                        <a:latin typeface="Consolas" pitchFamily="49" charset="0"/>
                        <a:cs typeface="Consolas" pitchFamily="49" charset="0"/>
                      </a:endParaRPr>
                    </a:p>
                  </a:txBody>
                  <a:tcPr>
                    <a:solidFill>
                      <a:schemeClr val="accent2">
                        <a:lumMod val="20000"/>
                        <a:lumOff val="80000"/>
                      </a:schemeClr>
                    </a:solidFill>
                  </a:tcPr>
                </a:tc>
                <a:tc>
                  <a:txBody>
                    <a:bodyPr/>
                    <a:lstStyle/>
                    <a:p>
                      <a:pPr algn="ctr"/>
                      <a:r>
                        <a:rPr lang="en-US" altLang="zh-CN" smtClean="0">
                          <a:solidFill>
                            <a:srgbClr val="0000FF"/>
                          </a:solidFill>
                          <a:latin typeface="Consolas" pitchFamily="49" charset="0"/>
                          <a:cs typeface="Consolas" pitchFamily="49" charset="0"/>
                        </a:rPr>
                        <a:t>1</a:t>
                      </a:r>
                      <a:endParaRPr lang="zh-CN" altLang="en-US">
                        <a:solidFill>
                          <a:srgbClr val="0000FF"/>
                        </a:solidFill>
                        <a:latin typeface="Consolas" pitchFamily="49" charset="0"/>
                        <a:cs typeface="Consolas" pitchFamily="49" charset="0"/>
                      </a:endParaRPr>
                    </a:p>
                  </a:txBody>
                  <a:tcPr>
                    <a:solidFill>
                      <a:schemeClr val="accent2">
                        <a:lumMod val="20000"/>
                        <a:lumOff val="80000"/>
                      </a:schemeClr>
                    </a:solidFill>
                  </a:tcPr>
                </a:tc>
                <a:tc>
                  <a:txBody>
                    <a:bodyPr/>
                    <a:lstStyle/>
                    <a:p>
                      <a:pPr algn="ctr"/>
                      <a:endParaRPr lang="zh-CN" altLang="en-US">
                        <a:solidFill>
                          <a:srgbClr val="0000FF"/>
                        </a:solidFill>
                        <a:latin typeface="Consolas" pitchFamily="49" charset="0"/>
                        <a:cs typeface="Consolas" pitchFamily="49" charset="0"/>
                      </a:endParaRPr>
                    </a:p>
                  </a:txBody>
                  <a:tcPr>
                    <a:solidFill>
                      <a:schemeClr val="accent2">
                        <a:lumMod val="20000"/>
                        <a:lumOff val="80000"/>
                      </a:schemeClr>
                    </a:solidFill>
                  </a:tcPr>
                </a:tc>
              </a:tr>
            </a:tbl>
          </a:graphicData>
        </a:graphic>
      </p:graphicFrame>
      <p:sp>
        <p:nvSpPr>
          <p:cNvPr id="11" name="TextBox 10"/>
          <p:cNvSpPr txBox="1"/>
          <p:nvPr/>
        </p:nvSpPr>
        <p:spPr>
          <a:xfrm>
            <a:off x="5500694" y="2637059"/>
            <a:ext cx="1000132" cy="369332"/>
          </a:xfrm>
          <a:prstGeom prst="rect">
            <a:avLst/>
          </a:prstGeom>
          <a:noFill/>
        </p:spPr>
        <p:txBody>
          <a:bodyPr wrap="square" rtlCol="0">
            <a:spAutoFit/>
          </a:bodyPr>
          <a:lstStyle/>
          <a:p>
            <a:r>
              <a:rPr lang="zh-CN" altLang="en-US" sz="1800" smtClean="0">
                <a:solidFill>
                  <a:srgbClr val="0000FF"/>
                </a:solidFill>
                <a:latin typeface="仿宋" pitchFamily="49" charset="-122"/>
                <a:ea typeface="仿宋" pitchFamily="49" charset="-122"/>
              </a:rPr>
              <a:t>根结点</a:t>
            </a:r>
            <a:endParaRPr lang="zh-CN" altLang="en-US" sz="1800">
              <a:solidFill>
                <a:srgbClr val="0000FF"/>
              </a:solidFill>
              <a:latin typeface="仿宋" pitchFamily="49" charset="-122"/>
              <a:ea typeface="仿宋" pitchFamily="49" charset="-122"/>
            </a:endParaRPr>
          </a:p>
        </p:txBody>
      </p:sp>
      <p:cxnSp>
        <p:nvCxnSpPr>
          <p:cNvPr id="13" name="直接箭头连接符 12"/>
          <p:cNvCxnSpPr/>
          <p:nvPr/>
        </p:nvCxnSpPr>
        <p:spPr>
          <a:xfrm rot="5400000">
            <a:off x="3107521" y="2321711"/>
            <a:ext cx="642942" cy="1588"/>
          </a:xfrm>
          <a:prstGeom prst="straightConnector1">
            <a:avLst/>
          </a:prstGeom>
          <a:ln>
            <a:solidFill>
              <a:srgbClr val="006600"/>
            </a:solidFill>
            <a:tailEnd type="arrow"/>
          </a:ln>
        </p:spPr>
        <p:style>
          <a:lnRef idx="2">
            <a:schemeClr val="dk1"/>
          </a:lnRef>
          <a:fillRef idx="0">
            <a:schemeClr val="dk1"/>
          </a:fillRef>
          <a:effectRef idx="1">
            <a:schemeClr val="dk1"/>
          </a:effectRef>
          <a:fontRef idx="minor">
            <a:schemeClr val="tx1"/>
          </a:fontRef>
        </p:style>
      </p:cxnSp>
      <p:graphicFrame>
        <p:nvGraphicFramePr>
          <p:cNvPr id="14" name="表格 13"/>
          <p:cNvGraphicFramePr>
            <a:graphicFrameLocks noGrp="1"/>
          </p:cNvGraphicFramePr>
          <p:nvPr/>
        </p:nvGraphicFramePr>
        <p:xfrm>
          <a:off x="1214414" y="3772540"/>
          <a:ext cx="2214580" cy="370840"/>
        </p:xfrm>
        <a:graphic>
          <a:graphicData uri="http://schemas.openxmlformats.org/drawingml/2006/table">
            <a:tbl>
              <a:tblPr firstRow="1" bandRow="1">
                <a:tableStyleId>{BDBED569-4797-4DF1-A0F4-6AAB3CD982D8}</a:tableStyleId>
              </a:tblPr>
              <a:tblGrid>
                <a:gridCol w="442916"/>
                <a:gridCol w="442916"/>
                <a:gridCol w="442916"/>
                <a:gridCol w="442916"/>
                <a:gridCol w="442916"/>
              </a:tblGrid>
              <a:tr h="370840">
                <a:tc>
                  <a:txBody>
                    <a:bodyPr/>
                    <a:lstStyle/>
                    <a:p>
                      <a:pPr algn="ctr"/>
                      <a:endParaRPr lang="zh-CN" altLang="en-US">
                        <a:solidFill>
                          <a:srgbClr val="0000FF"/>
                        </a:solidFill>
                        <a:latin typeface="Consolas" pitchFamily="49" charset="0"/>
                        <a:cs typeface="Consolas" pitchFamily="49" charset="0"/>
                      </a:endParaRPr>
                    </a:p>
                  </a:txBody>
                  <a:tcPr>
                    <a:solidFill>
                      <a:schemeClr val="accent2">
                        <a:lumMod val="20000"/>
                        <a:lumOff val="80000"/>
                      </a:schemeClr>
                    </a:solidFill>
                  </a:tcPr>
                </a:tc>
                <a:tc>
                  <a:txBody>
                    <a:bodyPr/>
                    <a:lstStyle/>
                    <a:p>
                      <a:pPr algn="ctr"/>
                      <a:r>
                        <a:rPr lang="en-US" altLang="zh-CN" smtClean="0">
                          <a:solidFill>
                            <a:srgbClr val="0000FF"/>
                          </a:solidFill>
                          <a:latin typeface="Consolas" pitchFamily="49" charset="0"/>
                          <a:cs typeface="Consolas" pitchFamily="49" charset="0"/>
                        </a:rPr>
                        <a:t>1</a:t>
                      </a:r>
                      <a:endParaRPr lang="zh-CN" altLang="en-US">
                        <a:solidFill>
                          <a:srgbClr val="0000FF"/>
                        </a:solidFill>
                        <a:latin typeface="Consolas" pitchFamily="49" charset="0"/>
                        <a:cs typeface="Consolas" pitchFamily="49" charset="0"/>
                      </a:endParaRPr>
                    </a:p>
                  </a:txBody>
                  <a:tcPr>
                    <a:solidFill>
                      <a:schemeClr val="accent2">
                        <a:lumMod val="20000"/>
                        <a:lumOff val="80000"/>
                      </a:schemeClr>
                    </a:solidFill>
                  </a:tcPr>
                </a:tc>
                <a:tc>
                  <a:txBody>
                    <a:bodyPr/>
                    <a:lstStyle/>
                    <a:p>
                      <a:pPr algn="ctr"/>
                      <a:r>
                        <a:rPr lang="en-US" altLang="zh-CN" i="1" smtClean="0">
                          <a:solidFill>
                            <a:srgbClr val="0000FF"/>
                          </a:solidFill>
                          <a:latin typeface="Consolas" pitchFamily="49" charset="0"/>
                          <a:cs typeface="Consolas" pitchFamily="49" charset="0"/>
                        </a:rPr>
                        <a:t>B</a:t>
                      </a:r>
                      <a:endParaRPr lang="zh-CN" altLang="en-US" i="1">
                        <a:solidFill>
                          <a:srgbClr val="0000FF"/>
                        </a:solidFill>
                        <a:latin typeface="Consolas" pitchFamily="49" charset="0"/>
                        <a:cs typeface="Consolas" pitchFamily="49" charset="0"/>
                      </a:endParaRPr>
                    </a:p>
                  </a:txBody>
                  <a:tcPr>
                    <a:solidFill>
                      <a:schemeClr val="accent2">
                        <a:lumMod val="20000"/>
                        <a:lumOff val="80000"/>
                      </a:schemeClr>
                    </a:solidFill>
                  </a:tcPr>
                </a:tc>
                <a:tc>
                  <a:txBody>
                    <a:bodyPr/>
                    <a:lstStyle/>
                    <a:p>
                      <a:pPr algn="ctr"/>
                      <a:r>
                        <a:rPr lang="en-US" altLang="zh-CN" smtClean="0">
                          <a:solidFill>
                            <a:srgbClr val="0000FF"/>
                          </a:solidFill>
                          <a:latin typeface="Consolas" pitchFamily="49" charset="0"/>
                          <a:cs typeface="Consolas" pitchFamily="49" charset="0"/>
                        </a:rPr>
                        <a:t>0</a:t>
                      </a:r>
                      <a:endParaRPr lang="zh-CN" altLang="en-US">
                        <a:solidFill>
                          <a:srgbClr val="0000FF"/>
                        </a:solidFill>
                        <a:latin typeface="Consolas" pitchFamily="49" charset="0"/>
                        <a:cs typeface="Consolas" pitchFamily="49" charset="0"/>
                      </a:endParaRPr>
                    </a:p>
                  </a:txBody>
                  <a:tcPr>
                    <a:solidFill>
                      <a:schemeClr val="accent2">
                        <a:lumMod val="20000"/>
                        <a:lumOff val="80000"/>
                      </a:schemeClr>
                    </a:solidFill>
                  </a:tcPr>
                </a:tc>
                <a:tc>
                  <a:txBody>
                    <a:bodyPr/>
                    <a:lstStyle/>
                    <a:p>
                      <a:pPr algn="ctr"/>
                      <a:endParaRPr lang="zh-CN" altLang="en-US">
                        <a:solidFill>
                          <a:srgbClr val="0000FF"/>
                        </a:solidFill>
                        <a:latin typeface="Consolas" pitchFamily="49" charset="0"/>
                        <a:cs typeface="Consolas" pitchFamily="49" charset="0"/>
                      </a:endParaRPr>
                    </a:p>
                  </a:txBody>
                  <a:tcPr>
                    <a:solidFill>
                      <a:schemeClr val="accent2">
                        <a:lumMod val="20000"/>
                        <a:lumOff val="80000"/>
                      </a:schemeClr>
                    </a:solidFill>
                  </a:tcPr>
                </a:tc>
              </a:tr>
            </a:tbl>
          </a:graphicData>
        </a:graphic>
      </p:graphicFrame>
      <p:graphicFrame>
        <p:nvGraphicFramePr>
          <p:cNvPr id="15" name="表格 14"/>
          <p:cNvGraphicFramePr>
            <a:graphicFrameLocks noGrp="1"/>
          </p:cNvGraphicFramePr>
          <p:nvPr/>
        </p:nvGraphicFramePr>
        <p:xfrm>
          <a:off x="4857752" y="3786190"/>
          <a:ext cx="2214580" cy="370840"/>
        </p:xfrm>
        <a:graphic>
          <a:graphicData uri="http://schemas.openxmlformats.org/drawingml/2006/table">
            <a:tbl>
              <a:tblPr firstRow="1" bandRow="1">
                <a:tableStyleId>{BDBED569-4797-4DF1-A0F4-6AAB3CD982D8}</a:tableStyleId>
              </a:tblPr>
              <a:tblGrid>
                <a:gridCol w="442916"/>
                <a:gridCol w="442916"/>
                <a:gridCol w="442916"/>
                <a:gridCol w="442916"/>
                <a:gridCol w="442916"/>
              </a:tblGrid>
              <a:tr h="370840">
                <a:tc>
                  <a:txBody>
                    <a:bodyPr/>
                    <a:lstStyle/>
                    <a:p>
                      <a:pPr algn="ctr"/>
                      <a:endParaRPr lang="zh-CN" altLang="en-US">
                        <a:solidFill>
                          <a:srgbClr val="0000FF"/>
                        </a:solidFill>
                        <a:latin typeface="Consolas" pitchFamily="49" charset="0"/>
                        <a:cs typeface="Consolas" pitchFamily="49" charset="0"/>
                      </a:endParaRPr>
                    </a:p>
                  </a:txBody>
                  <a:tcPr>
                    <a:solidFill>
                      <a:schemeClr val="accent2">
                        <a:lumMod val="20000"/>
                        <a:lumOff val="80000"/>
                      </a:schemeClr>
                    </a:solidFill>
                  </a:tcPr>
                </a:tc>
                <a:tc>
                  <a:txBody>
                    <a:bodyPr/>
                    <a:lstStyle/>
                    <a:p>
                      <a:pPr algn="ctr"/>
                      <a:r>
                        <a:rPr lang="en-US" altLang="zh-CN" smtClean="0">
                          <a:solidFill>
                            <a:srgbClr val="0000FF"/>
                          </a:solidFill>
                          <a:latin typeface="Consolas" pitchFamily="49" charset="0"/>
                          <a:cs typeface="Consolas" pitchFamily="49" charset="0"/>
                        </a:rPr>
                        <a:t>0</a:t>
                      </a:r>
                      <a:endParaRPr lang="zh-CN" altLang="en-US">
                        <a:solidFill>
                          <a:srgbClr val="0000FF"/>
                        </a:solidFill>
                        <a:latin typeface="Consolas" pitchFamily="49" charset="0"/>
                        <a:cs typeface="Consolas" pitchFamily="49" charset="0"/>
                      </a:endParaRPr>
                    </a:p>
                  </a:txBody>
                  <a:tcPr>
                    <a:solidFill>
                      <a:schemeClr val="accent2">
                        <a:lumMod val="20000"/>
                        <a:lumOff val="80000"/>
                      </a:schemeClr>
                    </a:solidFill>
                  </a:tcPr>
                </a:tc>
                <a:tc>
                  <a:txBody>
                    <a:bodyPr/>
                    <a:lstStyle/>
                    <a:p>
                      <a:pPr algn="ctr"/>
                      <a:r>
                        <a:rPr lang="en-US" altLang="zh-CN" i="1" smtClean="0">
                          <a:solidFill>
                            <a:srgbClr val="0000FF"/>
                          </a:solidFill>
                          <a:latin typeface="Consolas" pitchFamily="49" charset="0"/>
                          <a:cs typeface="Consolas" pitchFamily="49" charset="0"/>
                        </a:rPr>
                        <a:t>C</a:t>
                      </a:r>
                      <a:endParaRPr lang="zh-CN" altLang="en-US" i="1">
                        <a:solidFill>
                          <a:srgbClr val="0000FF"/>
                        </a:solidFill>
                        <a:latin typeface="Consolas" pitchFamily="49" charset="0"/>
                        <a:cs typeface="Consolas" pitchFamily="49" charset="0"/>
                      </a:endParaRPr>
                    </a:p>
                  </a:txBody>
                  <a:tcPr>
                    <a:solidFill>
                      <a:schemeClr val="accent2">
                        <a:lumMod val="20000"/>
                        <a:lumOff val="80000"/>
                      </a:schemeClr>
                    </a:solidFill>
                  </a:tcPr>
                </a:tc>
                <a:tc>
                  <a:txBody>
                    <a:bodyPr/>
                    <a:lstStyle/>
                    <a:p>
                      <a:pPr algn="ctr"/>
                      <a:r>
                        <a:rPr lang="en-US" altLang="zh-CN" smtClean="0">
                          <a:solidFill>
                            <a:srgbClr val="0000FF"/>
                          </a:solidFill>
                          <a:latin typeface="Consolas" pitchFamily="49" charset="0"/>
                          <a:cs typeface="Consolas" pitchFamily="49" charset="0"/>
                        </a:rPr>
                        <a:t>1</a:t>
                      </a:r>
                      <a:endParaRPr lang="zh-CN" altLang="en-US">
                        <a:solidFill>
                          <a:srgbClr val="0000FF"/>
                        </a:solidFill>
                        <a:latin typeface="Consolas" pitchFamily="49" charset="0"/>
                        <a:cs typeface="Consolas" pitchFamily="49" charset="0"/>
                      </a:endParaRPr>
                    </a:p>
                  </a:txBody>
                  <a:tcPr>
                    <a:solidFill>
                      <a:schemeClr val="accent2">
                        <a:lumMod val="20000"/>
                        <a:lumOff val="80000"/>
                      </a:schemeClr>
                    </a:solidFill>
                  </a:tcPr>
                </a:tc>
                <a:tc>
                  <a:txBody>
                    <a:bodyPr/>
                    <a:lstStyle/>
                    <a:p>
                      <a:pPr algn="ctr"/>
                      <a:endParaRPr lang="zh-CN" altLang="en-US">
                        <a:solidFill>
                          <a:srgbClr val="0000FF"/>
                        </a:solidFill>
                        <a:latin typeface="Consolas" pitchFamily="49" charset="0"/>
                        <a:cs typeface="Consolas" pitchFamily="49" charset="0"/>
                      </a:endParaRPr>
                    </a:p>
                  </a:txBody>
                  <a:tcPr>
                    <a:solidFill>
                      <a:schemeClr val="accent2">
                        <a:lumMod val="20000"/>
                        <a:lumOff val="80000"/>
                      </a:schemeClr>
                    </a:solidFill>
                  </a:tcPr>
                </a:tc>
              </a:tr>
            </a:tbl>
          </a:graphicData>
        </a:graphic>
      </p:graphicFrame>
      <p:graphicFrame>
        <p:nvGraphicFramePr>
          <p:cNvPr id="16" name="表格 15"/>
          <p:cNvGraphicFramePr>
            <a:graphicFrameLocks noGrp="1"/>
          </p:cNvGraphicFramePr>
          <p:nvPr/>
        </p:nvGraphicFramePr>
        <p:xfrm>
          <a:off x="1571604" y="4786322"/>
          <a:ext cx="2214580" cy="370840"/>
        </p:xfrm>
        <a:graphic>
          <a:graphicData uri="http://schemas.openxmlformats.org/drawingml/2006/table">
            <a:tbl>
              <a:tblPr firstRow="1" bandRow="1">
                <a:tableStyleId>{BDBED569-4797-4DF1-A0F4-6AAB3CD982D8}</a:tableStyleId>
              </a:tblPr>
              <a:tblGrid>
                <a:gridCol w="442916"/>
                <a:gridCol w="442916"/>
                <a:gridCol w="442916"/>
                <a:gridCol w="442916"/>
                <a:gridCol w="442916"/>
              </a:tblGrid>
              <a:tr h="370840">
                <a:tc>
                  <a:txBody>
                    <a:bodyPr/>
                    <a:lstStyle/>
                    <a:p>
                      <a:pPr algn="ctr"/>
                      <a:endParaRPr lang="zh-CN" altLang="en-US">
                        <a:solidFill>
                          <a:srgbClr val="0000FF"/>
                        </a:solidFill>
                        <a:latin typeface="Consolas" pitchFamily="49" charset="0"/>
                        <a:cs typeface="Consolas" pitchFamily="49" charset="0"/>
                      </a:endParaRPr>
                    </a:p>
                  </a:txBody>
                  <a:tcPr>
                    <a:solidFill>
                      <a:schemeClr val="accent2">
                        <a:lumMod val="20000"/>
                        <a:lumOff val="80000"/>
                      </a:schemeClr>
                    </a:solidFill>
                  </a:tcPr>
                </a:tc>
                <a:tc>
                  <a:txBody>
                    <a:bodyPr/>
                    <a:lstStyle/>
                    <a:p>
                      <a:pPr algn="ctr"/>
                      <a:r>
                        <a:rPr lang="en-US" altLang="zh-CN" smtClean="0">
                          <a:solidFill>
                            <a:srgbClr val="0000FF"/>
                          </a:solidFill>
                          <a:latin typeface="Consolas" pitchFamily="49" charset="0"/>
                          <a:cs typeface="Consolas" pitchFamily="49" charset="0"/>
                        </a:rPr>
                        <a:t>1</a:t>
                      </a:r>
                      <a:endParaRPr lang="zh-CN" altLang="en-US">
                        <a:solidFill>
                          <a:srgbClr val="0000FF"/>
                        </a:solidFill>
                        <a:latin typeface="Consolas" pitchFamily="49" charset="0"/>
                        <a:cs typeface="Consolas" pitchFamily="49" charset="0"/>
                      </a:endParaRPr>
                    </a:p>
                  </a:txBody>
                  <a:tcPr>
                    <a:solidFill>
                      <a:schemeClr val="accent2">
                        <a:lumMod val="20000"/>
                        <a:lumOff val="80000"/>
                      </a:schemeClr>
                    </a:solidFill>
                  </a:tcPr>
                </a:tc>
                <a:tc>
                  <a:txBody>
                    <a:bodyPr/>
                    <a:lstStyle/>
                    <a:p>
                      <a:pPr algn="ctr"/>
                      <a:r>
                        <a:rPr lang="en-US" altLang="zh-CN" i="1" smtClean="0">
                          <a:solidFill>
                            <a:srgbClr val="0000FF"/>
                          </a:solidFill>
                          <a:latin typeface="Consolas" pitchFamily="49" charset="0"/>
                          <a:cs typeface="Consolas" pitchFamily="49" charset="0"/>
                        </a:rPr>
                        <a:t>D</a:t>
                      </a:r>
                      <a:endParaRPr lang="zh-CN" altLang="en-US" i="1">
                        <a:solidFill>
                          <a:srgbClr val="0000FF"/>
                        </a:solidFill>
                        <a:latin typeface="Consolas" pitchFamily="49" charset="0"/>
                        <a:cs typeface="Consolas" pitchFamily="49" charset="0"/>
                      </a:endParaRPr>
                    </a:p>
                  </a:txBody>
                  <a:tcPr>
                    <a:solidFill>
                      <a:schemeClr val="accent2">
                        <a:lumMod val="20000"/>
                        <a:lumOff val="80000"/>
                      </a:schemeClr>
                    </a:solidFill>
                  </a:tcPr>
                </a:tc>
                <a:tc>
                  <a:txBody>
                    <a:bodyPr/>
                    <a:lstStyle/>
                    <a:p>
                      <a:pPr algn="ctr"/>
                      <a:r>
                        <a:rPr lang="en-US" altLang="zh-CN" smtClean="0">
                          <a:solidFill>
                            <a:srgbClr val="0000FF"/>
                          </a:solidFill>
                          <a:latin typeface="Consolas" pitchFamily="49" charset="0"/>
                          <a:cs typeface="Consolas" pitchFamily="49" charset="0"/>
                        </a:rPr>
                        <a:t>1</a:t>
                      </a:r>
                      <a:endParaRPr lang="zh-CN" altLang="en-US">
                        <a:solidFill>
                          <a:srgbClr val="0000FF"/>
                        </a:solidFill>
                        <a:latin typeface="Consolas" pitchFamily="49" charset="0"/>
                        <a:cs typeface="Consolas" pitchFamily="49" charset="0"/>
                      </a:endParaRPr>
                    </a:p>
                  </a:txBody>
                  <a:tcPr>
                    <a:solidFill>
                      <a:schemeClr val="accent2">
                        <a:lumMod val="20000"/>
                        <a:lumOff val="80000"/>
                      </a:schemeClr>
                    </a:solidFill>
                  </a:tcPr>
                </a:tc>
                <a:tc>
                  <a:txBody>
                    <a:bodyPr/>
                    <a:lstStyle/>
                    <a:p>
                      <a:pPr algn="ctr"/>
                      <a:endParaRPr lang="zh-CN" altLang="en-US">
                        <a:solidFill>
                          <a:srgbClr val="0000FF"/>
                        </a:solidFill>
                        <a:latin typeface="Consolas" pitchFamily="49" charset="0"/>
                        <a:cs typeface="Consolas" pitchFamily="49" charset="0"/>
                      </a:endParaRPr>
                    </a:p>
                  </a:txBody>
                  <a:tcPr>
                    <a:solidFill>
                      <a:schemeClr val="accent2">
                        <a:lumMod val="20000"/>
                        <a:lumOff val="80000"/>
                      </a:schemeClr>
                    </a:solidFill>
                  </a:tcPr>
                </a:tc>
              </a:tr>
            </a:tbl>
          </a:graphicData>
        </a:graphic>
      </p:graphicFrame>
      <p:graphicFrame>
        <p:nvGraphicFramePr>
          <p:cNvPr id="17" name="表格 16"/>
          <p:cNvGraphicFramePr>
            <a:graphicFrameLocks noGrp="1"/>
          </p:cNvGraphicFramePr>
          <p:nvPr/>
        </p:nvGraphicFramePr>
        <p:xfrm>
          <a:off x="4000496" y="4786322"/>
          <a:ext cx="2214580" cy="370840"/>
        </p:xfrm>
        <a:graphic>
          <a:graphicData uri="http://schemas.openxmlformats.org/drawingml/2006/table">
            <a:tbl>
              <a:tblPr firstRow="1" bandRow="1">
                <a:tableStyleId>{BDBED569-4797-4DF1-A0F4-6AAB3CD982D8}</a:tableStyleId>
              </a:tblPr>
              <a:tblGrid>
                <a:gridCol w="442916"/>
                <a:gridCol w="442916"/>
                <a:gridCol w="442916"/>
                <a:gridCol w="442916"/>
                <a:gridCol w="442916"/>
              </a:tblGrid>
              <a:tr h="370840">
                <a:tc>
                  <a:txBody>
                    <a:bodyPr/>
                    <a:lstStyle/>
                    <a:p>
                      <a:pPr algn="ctr"/>
                      <a:endParaRPr lang="zh-CN" altLang="en-US">
                        <a:solidFill>
                          <a:srgbClr val="0000FF"/>
                        </a:solidFill>
                        <a:latin typeface="Consolas" pitchFamily="49" charset="0"/>
                        <a:cs typeface="Consolas" pitchFamily="49" charset="0"/>
                      </a:endParaRPr>
                    </a:p>
                  </a:txBody>
                  <a:tcPr>
                    <a:solidFill>
                      <a:schemeClr val="accent2">
                        <a:lumMod val="20000"/>
                        <a:lumOff val="80000"/>
                      </a:schemeClr>
                    </a:solidFill>
                  </a:tcPr>
                </a:tc>
                <a:tc>
                  <a:txBody>
                    <a:bodyPr/>
                    <a:lstStyle/>
                    <a:p>
                      <a:pPr algn="ctr"/>
                      <a:r>
                        <a:rPr lang="en-US" altLang="zh-CN" smtClean="0">
                          <a:solidFill>
                            <a:srgbClr val="0000FF"/>
                          </a:solidFill>
                          <a:latin typeface="Consolas" pitchFamily="49" charset="0"/>
                          <a:cs typeface="Consolas" pitchFamily="49" charset="0"/>
                        </a:rPr>
                        <a:t>0</a:t>
                      </a:r>
                      <a:endParaRPr lang="zh-CN" altLang="en-US">
                        <a:solidFill>
                          <a:srgbClr val="0000FF"/>
                        </a:solidFill>
                        <a:latin typeface="Consolas" pitchFamily="49" charset="0"/>
                        <a:cs typeface="Consolas" pitchFamily="49" charset="0"/>
                      </a:endParaRPr>
                    </a:p>
                  </a:txBody>
                  <a:tcPr>
                    <a:solidFill>
                      <a:schemeClr val="accent2">
                        <a:lumMod val="20000"/>
                        <a:lumOff val="80000"/>
                      </a:schemeClr>
                    </a:solidFill>
                  </a:tcPr>
                </a:tc>
                <a:tc>
                  <a:txBody>
                    <a:bodyPr/>
                    <a:lstStyle/>
                    <a:p>
                      <a:pPr algn="ctr"/>
                      <a:r>
                        <a:rPr lang="en-US" altLang="zh-CN" i="1" smtClean="0">
                          <a:solidFill>
                            <a:srgbClr val="0000FF"/>
                          </a:solidFill>
                          <a:latin typeface="Consolas" pitchFamily="49" charset="0"/>
                          <a:cs typeface="Consolas" pitchFamily="49" charset="0"/>
                        </a:rPr>
                        <a:t>E</a:t>
                      </a:r>
                      <a:endParaRPr lang="zh-CN" altLang="en-US" i="1">
                        <a:solidFill>
                          <a:srgbClr val="0000FF"/>
                        </a:solidFill>
                        <a:latin typeface="Consolas" pitchFamily="49" charset="0"/>
                        <a:cs typeface="Consolas" pitchFamily="49" charset="0"/>
                      </a:endParaRPr>
                    </a:p>
                  </a:txBody>
                  <a:tcPr>
                    <a:solidFill>
                      <a:schemeClr val="accent2">
                        <a:lumMod val="20000"/>
                        <a:lumOff val="80000"/>
                      </a:schemeClr>
                    </a:solidFill>
                  </a:tcPr>
                </a:tc>
                <a:tc>
                  <a:txBody>
                    <a:bodyPr/>
                    <a:lstStyle/>
                    <a:p>
                      <a:pPr algn="ctr"/>
                      <a:r>
                        <a:rPr lang="en-US" altLang="zh-CN" smtClean="0">
                          <a:solidFill>
                            <a:srgbClr val="0000FF"/>
                          </a:solidFill>
                          <a:latin typeface="Consolas" pitchFamily="49" charset="0"/>
                          <a:cs typeface="Consolas" pitchFamily="49" charset="0"/>
                        </a:rPr>
                        <a:t>1</a:t>
                      </a:r>
                      <a:endParaRPr lang="zh-CN" altLang="en-US">
                        <a:solidFill>
                          <a:srgbClr val="0000FF"/>
                        </a:solidFill>
                        <a:latin typeface="Consolas" pitchFamily="49" charset="0"/>
                        <a:cs typeface="Consolas" pitchFamily="49" charset="0"/>
                      </a:endParaRPr>
                    </a:p>
                  </a:txBody>
                  <a:tcPr>
                    <a:solidFill>
                      <a:schemeClr val="accent2">
                        <a:lumMod val="20000"/>
                        <a:lumOff val="80000"/>
                      </a:schemeClr>
                    </a:solidFill>
                  </a:tcPr>
                </a:tc>
                <a:tc>
                  <a:txBody>
                    <a:bodyPr/>
                    <a:lstStyle/>
                    <a:p>
                      <a:pPr algn="ctr"/>
                      <a:endParaRPr lang="zh-CN" altLang="en-US">
                        <a:solidFill>
                          <a:srgbClr val="0000FF"/>
                        </a:solidFill>
                        <a:latin typeface="Consolas" pitchFamily="49" charset="0"/>
                        <a:cs typeface="Consolas" pitchFamily="49" charset="0"/>
                      </a:endParaRPr>
                    </a:p>
                  </a:txBody>
                  <a:tcPr>
                    <a:solidFill>
                      <a:schemeClr val="accent2">
                        <a:lumMod val="20000"/>
                        <a:lumOff val="80000"/>
                      </a:schemeClr>
                    </a:solidFill>
                  </a:tcPr>
                </a:tc>
              </a:tr>
            </a:tbl>
          </a:graphicData>
        </a:graphic>
      </p:graphicFrame>
      <p:graphicFrame>
        <p:nvGraphicFramePr>
          <p:cNvPr id="18" name="表格 17"/>
          <p:cNvGraphicFramePr>
            <a:graphicFrameLocks noGrp="1"/>
          </p:cNvGraphicFramePr>
          <p:nvPr/>
        </p:nvGraphicFramePr>
        <p:xfrm>
          <a:off x="6500824" y="4786322"/>
          <a:ext cx="2214580" cy="370840"/>
        </p:xfrm>
        <a:graphic>
          <a:graphicData uri="http://schemas.openxmlformats.org/drawingml/2006/table">
            <a:tbl>
              <a:tblPr firstRow="1" bandRow="1">
                <a:tableStyleId>{BDBED569-4797-4DF1-A0F4-6AAB3CD982D8}</a:tableStyleId>
              </a:tblPr>
              <a:tblGrid>
                <a:gridCol w="442916"/>
                <a:gridCol w="442916"/>
                <a:gridCol w="442916"/>
                <a:gridCol w="442916"/>
                <a:gridCol w="442916"/>
              </a:tblGrid>
              <a:tr h="370840">
                <a:tc>
                  <a:txBody>
                    <a:bodyPr/>
                    <a:lstStyle/>
                    <a:p>
                      <a:pPr algn="ctr"/>
                      <a:endParaRPr lang="zh-CN" altLang="en-US">
                        <a:solidFill>
                          <a:srgbClr val="0000FF"/>
                        </a:solidFill>
                        <a:latin typeface="Consolas" pitchFamily="49" charset="0"/>
                        <a:cs typeface="Consolas" pitchFamily="49" charset="0"/>
                      </a:endParaRPr>
                    </a:p>
                  </a:txBody>
                  <a:tcPr>
                    <a:solidFill>
                      <a:schemeClr val="accent2">
                        <a:lumMod val="20000"/>
                        <a:lumOff val="80000"/>
                      </a:schemeClr>
                    </a:solidFill>
                  </a:tcPr>
                </a:tc>
                <a:tc>
                  <a:txBody>
                    <a:bodyPr/>
                    <a:lstStyle/>
                    <a:p>
                      <a:pPr algn="ctr"/>
                      <a:r>
                        <a:rPr lang="en-US" altLang="zh-CN" smtClean="0">
                          <a:solidFill>
                            <a:srgbClr val="0000FF"/>
                          </a:solidFill>
                          <a:latin typeface="Consolas" pitchFamily="49" charset="0"/>
                          <a:cs typeface="Consolas" pitchFamily="49" charset="0"/>
                        </a:rPr>
                        <a:t>0</a:t>
                      </a:r>
                      <a:endParaRPr lang="zh-CN" altLang="en-US">
                        <a:solidFill>
                          <a:srgbClr val="0000FF"/>
                        </a:solidFill>
                        <a:latin typeface="Consolas" pitchFamily="49" charset="0"/>
                        <a:cs typeface="Consolas" pitchFamily="49" charset="0"/>
                      </a:endParaRPr>
                    </a:p>
                  </a:txBody>
                  <a:tcPr>
                    <a:solidFill>
                      <a:schemeClr val="accent2">
                        <a:lumMod val="20000"/>
                        <a:lumOff val="80000"/>
                      </a:schemeClr>
                    </a:solidFill>
                  </a:tcPr>
                </a:tc>
                <a:tc>
                  <a:txBody>
                    <a:bodyPr/>
                    <a:lstStyle/>
                    <a:p>
                      <a:pPr algn="ctr"/>
                      <a:r>
                        <a:rPr lang="en-US" altLang="zh-CN" i="1" smtClean="0">
                          <a:solidFill>
                            <a:srgbClr val="0000FF"/>
                          </a:solidFill>
                          <a:latin typeface="Consolas" pitchFamily="49" charset="0"/>
                          <a:cs typeface="Consolas" pitchFamily="49" charset="0"/>
                        </a:rPr>
                        <a:t>F</a:t>
                      </a:r>
                      <a:endParaRPr lang="zh-CN" altLang="en-US" i="1">
                        <a:solidFill>
                          <a:srgbClr val="0000FF"/>
                        </a:solidFill>
                        <a:latin typeface="Consolas" pitchFamily="49" charset="0"/>
                        <a:cs typeface="Consolas" pitchFamily="49" charset="0"/>
                      </a:endParaRPr>
                    </a:p>
                  </a:txBody>
                  <a:tcPr>
                    <a:solidFill>
                      <a:schemeClr val="accent2">
                        <a:lumMod val="20000"/>
                        <a:lumOff val="80000"/>
                      </a:schemeClr>
                    </a:solidFill>
                  </a:tcPr>
                </a:tc>
                <a:tc>
                  <a:txBody>
                    <a:bodyPr/>
                    <a:lstStyle/>
                    <a:p>
                      <a:pPr algn="ctr"/>
                      <a:r>
                        <a:rPr lang="en-US" altLang="zh-CN" smtClean="0">
                          <a:solidFill>
                            <a:srgbClr val="0000FF"/>
                          </a:solidFill>
                          <a:latin typeface="Consolas" pitchFamily="49" charset="0"/>
                          <a:cs typeface="Consolas" pitchFamily="49" charset="0"/>
                        </a:rPr>
                        <a:t>1</a:t>
                      </a:r>
                      <a:endParaRPr lang="zh-CN" altLang="en-US">
                        <a:solidFill>
                          <a:srgbClr val="0000FF"/>
                        </a:solidFill>
                        <a:latin typeface="Consolas" pitchFamily="49" charset="0"/>
                        <a:cs typeface="Consolas" pitchFamily="49" charset="0"/>
                      </a:endParaRPr>
                    </a:p>
                  </a:txBody>
                  <a:tcPr>
                    <a:solidFill>
                      <a:schemeClr val="accent2">
                        <a:lumMod val="20000"/>
                        <a:lumOff val="80000"/>
                      </a:schemeClr>
                    </a:solidFill>
                  </a:tcPr>
                </a:tc>
                <a:tc>
                  <a:txBody>
                    <a:bodyPr/>
                    <a:lstStyle/>
                    <a:p>
                      <a:pPr algn="ctr"/>
                      <a:endParaRPr lang="zh-CN" altLang="en-US">
                        <a:solidFill>
                          <a:srgbClr val="0000FF"/>
                        </a:solidFill>
                        <a:latin typeface="Consolas" pitchFamily="49" charset="0"/>
                        <a:cs typeface="Consolas" pitchFamily="49" charset="0"/>
                      </a:endParaRPr>
                    </a:p>
                  </a:txBody>
                  <a:tcPr>
                    <a:solidFill>
                      <a:schemeClr val="accent2">
                        <a:lumMod val="20000"/>
                        <a:lumOff val="80000"/>
                      </a:schemeClr>
                    </a:solidFill>
                  </a:tcPr>
                </a:tc>
              </a:tr>
            </a:tbl>
          </a:graphicData>
        </a:graphic>
      </p:graphicFrame>
      <p:cxnSp>
        <p:nvCxnSpPr>
          <p:cNvPr id="20" name="直接箭头连接符 19"/>
          <p:cNvCxnSpPr/>
          <p:nvPr/>
        </p:nvCxnSpPr>
        <p:spPr>
          <a:xfrm rot="5400000">
            <a:off x="2571736" y="2928934"/>
            <a:ext cx="1000132" cy="71438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2" name="直接箭头连接符 21"/>
          <p:cNvCxnSpPr/>
          <p:nvPr/>
        </p:nvCxnSpPr>
        <p:spPr>
          <a:xfrm rot="16200000" flipH="1">
            <a:off x="4964909" y="3036091"/>
            <a:ext cx="1000132" cy="500066"/>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4" name="直接箭头连接符 23"/>
          <p:cNvCxnSpPr/>
          <p:nvPr/>
        </p:nvCxnSpPr>
        <p:spPr>
          <a:xfrm rot="16200000" flipH="1">
            <a:off x="2821769" y="4250537"/>
            <a:ext cx="857256" cy="214314"/>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6" name="直接箭头连接符 25"/>
          <p:cNvCxnSpPr/>
          <p:nvPr/>
        </p:nvCxnSpPr>
        <p:spPr>
          <a:xfrm rot="5400000">
            <a:off x="4464843" y="4179099"/>
            <a:ext cx="857256" cy="35719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8" name="直接箭头连接符 27"/>
          <p:cNvCxnSpPr/>
          <p:nvPr/>
        </p:nvCxnSpPr>
        <p:spPr>
          <a:xfrm rot="16200000" flipH="1">
            <a:off x="6607983" y="4179099"/>
            <a:ext cx="857256" cy="35719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29" name="任意多边形 28"/>
          <p:cNvSpPr/>
          <p:nvPr/>
        </p:nvSpPr>
        <p:spPr>
          <a:xfrm>
            <a:off x="973183" y="1994263"/>
            <a:ext cx="2253343" cy="2353492"/>
          </a:xfrm>
          <a:custGeom>
            <a:avLst/>
            <a:gdLst>
              <a:gd name="connsiteX0" fmla="*/ 450668 w 2253343"/>
              <a:gd name="connsiteY0" fmla="*/ 1976846 h 2353492"/>
              <a:gd name="connsiteX1" fmla="*/ 398417 w 2253343"/>
              <a:gd name="connsiteY1" fmla="*/ 2329543 h 2353492"/>
              <a:gd name="connsiteX2" fmla="*/ 124097 w 2253343"/>
              <a:gd name="connsiteY2" fmla="*/ 2120537 h 2353492"/>
              <a:gd name="connsiteX3" fmla="*/ 280851 w 2253343"/>
              <a:gd name="connsiteY3" fmla="*/ 1441268 h 2353492"/>
              <a:gd name="connsiteX4" fmla="*/ 1809206 w 2253343"/>
              <a:gd name="connsiteY4" fmla="*/ 226423 h 2353492"/>
              <a:gd name="connsiteX5" fmla="*/ 2253343 w 2253343"/>
              <a:gd name="connsiteY5" fmla="*/ 82731 h 2353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53343" h="2353492">
                <a:moveTo>
                  <a:pt x="450668" y="1976846"/>
                </a:moveTo>
                <a:cubicBezTo>
                  <a:pt x="451757" y="2141220"/>
                  <a:pt x="452846" y="2305595"/>
                  <a:pt x="398417" y="2329543"/>
                </a:cubicBezTo>
                <a:cubicBezTo>
                  <a:pt x="343989" y="2353492"/>
                  <a:pt x="143691" y="2268583"/>
                  <a:pt x="124097" y="2120537"/>
                </a:cubicBezTo>
                <a:cubicBezTo>
                  <a:pt x="104503" y="1972491"/>
                  <a:pt x="0" y="1756954"/>
                  <a:pt x="280851" y="1441268"/>
                </a:cubicBezTo>
                <a:cubicBezTo>
                  <a:pt x="561702" y="1125582"/>
                  <a:pt x="1480457" y="452846"/>
                  <a:pt x="1809206" y="226423"/>
                </a:cubicBezTo>
                <a:cubicBezTo>
                  <a:pt x="2137955" y="0"/>
                  <a:pt x="2195649" y="41365"/>
                  <a:pt x="2253343" y="82731"/>
                </a:cubicBezTo>
              </a:path>
            </a:pathLst>
          </a:custGeom>
          <a:ln>
            <a:solidFill>
              <a:srgbClr val="006600"/>
            </a:solidFill>
            <a:prstDash val="dash"/>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30" name="任意多边形 29"/>
          <p:cNvSpPr/>
          <p:nvPr/>
        </p:nvSpPr>
        <p:spPr>
          <a:xfrm>
            <a:off x="1349829" y="4153989"/>
            <a:ext cx="476794" cy="1190897"/>
          </a:xfrm>
          <a:custGeom>
            <a:avLst/>
            <a:gdLst>
              <a:gd name="connsiteX0" fmla="*/ 426720 w 476794"/>
              <a:gd name="connsiteY0" fmla="*/ 836022 h 1190897"/>
              <a:gd name="connsiteX1" fmla="*/ 413657 w 476794"/>
              <a:gd name="connsiteY1" fmla="*/ 1123405 h 1190897"/>
              <a:gd name="connsiteX2" fmla="*/ 47897 w 476794"/>
              <a:gd name="connsiteY2" fmla="*/ 1097280 h 1190897"/>
              <a:gd name="connsiteX3" fmla="*/ 126274 w 476794"/>
              <a:gd name="connsiteY3" fmla="*/ 561702 h 1190897"/>
              <a:gd name="connsiteX4" fmla="*/ 400594 w 476794"/>
              <a:gd name="connsiteY4" fmla="*/ 0 h 1190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794" h="1190897">
                <a:moveTo>
                  <a:pt x="426720" y="836022"/>
                </a:moveTo>
                <a:cubicBezTo>
                  <a:pt x="451757" y="957942"/>
                  <a:pt x="476794" y="1079862"/>
                  <a:pt x="413657" y="1123405"/>
                </a:cubicBezTo>
                <a:cubicBezTo>
                  <a:pt x="350520" y="1166948"/>
                  <a:pt x="95794" y="1190897"/>
                  <a:pt x="47897" y="1097280"/>
                </a:cubicBezTo>
                <a:cubicBezTo>
                  <a:pt x="0" y="1003663"/>
                  <a:pt x="67491" y="744582"/>
                  <a:pt x="126274" y="561702"/>
                </a:cubicBezTo>
                <a:cubicBezTo>
                  <a:pt x="185057" y="378822"/>
                  <a:pt x="292825" y="189411"/>
                  <a:pt x="400594" y="0"/>
                </a:cubicBezTo>
              </a:path>
            </a:pathLst>
          </a:custGeom>
          <a:ln>
            <a:solidFill>
              <a:srgbClr val="FF00FF"/>
            </a:solidFill>
            <a:prstDash val="dash"/>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31" name="任意多边形 30"/>
          <p:cNvSpPr/>
          <p:nvPr/>
        </p:nvSpPr>
        <p:spPr>
          <a:xfrm>
            <a:off x="3540034" y="3004457"/>
            <a:ext cx="333103" cy="2290354"/>
          </a:xfrm>
          <a:custGeom>
            <a:avLst/>
            <a:gdLst>
              <a:gd name="connsiteX0" fmla="*/ 0 w 333103"/>
              <a:gd name="connsiteY0" fmla="*/ 1985554 h 2290354"/>
              <a:gd name="connsiteX1" fmla="*/ 195943 w 333103"/>
              <a:gd name="connsiteY1" fmla="*/ 2272937 h 2290354"/>
              <a:gd name="connsiteX2" fmla="*/ 313509 w 333103"/>
              <a:gd name="connsiteY2" fmla="*/ 2090057 h 2290354"/>
              <a:gd name="connsiteX3" fmla="*/ 313509 w 333103"/>
              <a:gd name="connsiteY3" fmla="*/ 1645920 h 2290354"/>
              <a:gd name="connsiteX4" fmla="*/ 248195 w 333103"/>
              <a:gd name="connsiteY4" fmla="*/ 0 h 2290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3103" h="2290354">
                <a:moveTo>
                  <a:pt x="0" y="1985554"/>
                </a:moveTo>
                <a:cubicBezTo>
                  <a:pt x="71846" y="2120537"/>
                  <a:pt x="143692" y="2255520"/>
                  <a:pt x="195943" y="2272937"/>
                </a:cubicBezTo>
                <a:cubicBezTo>
                  <a:pt x="248194" y="2290354"/>
                  <a:pt x="293915" y="2194560"/>
                  <a:pt x="313509" y="2090057"/>
                </a:cubicBezTo>
                <a:cubicBezTo>
                  <a:pt x="333103" y="1985554"/>
                  <a:pt x="324395" y="1994263"/>
                  <a:pt x="313509" y="1645920"/>
                </a:cubicBezTo>
                <a:cubicBezTo>
                  <a:pt x="302623" y="1297577"/>
                  <a:pt x="275409" y="648788"/>
                  <a:pt x="248195" y="0"/>
                </a:cubicBezTo>
              </a:path>
            </a:pathLst>
          </a:custGeom>
          <a:ln>
            <a:solidFill>
              <a:srgbClr val="FF00FF"/>
            </a:solidFill>
            <a:prstDash val="dash"/>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32" name="任意多边形 31"/>
          <p:cNvSpPr/>
          <p:nvPr/>
        </p:nvSpPr>
        <p:spPr>
          <a:xfrm>
            <a:off x="3951514" y="3004457"/>
            <a:ext cx="267789" cy="2362200"/>
          </a:xfrm>
          <a:custGeom>
            <a:avLst/>
            <a:gdLst>
              <a:gd name="connsiteX0" fmla="*/ 267789 w 267789"/>
              <a:gd name="connsiteY0" fmla="*/ 1946366 h 2362200"/>
              <a:gd name="connsiteX1" fmla="*/ 215537 w 267789"/>
              <a:gd name="connsiteY1" fmla="*/ 2312126 h 2362200"/>
              <a:gd name="connsiteX2" fmla="*/ 32657 w 267789"/>
              <a:gd name="connsiteY2" fmla="*/ 2246812 h 2362200"/>
              <a:gd name="connsiteX3" fmla="*/ 19595 w 267789"/>
              <a:gd name="connsiteY3" fmla="*/ 1907177 h 2362200"/>
              <a:gd name="connsiteX4" fmla="*/ 84909 w 267789"/>
              <a:gd name="connsiteY4" fmla="*/ 653143 h 2362200"/>
              <a:gd name="connsiteX5" fmla="*/ 267789 w 267789"/>
              <a:gd name="connsiteY5" fmla="*/ 0 h 2362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7789" h="2362200">
                <a:moveTo>
                  <a:pt x="267789" y="1946366"/>
                </a:moveTo>
                <a:cubicBezTo>
                  <a:pt x="261257" y="2104209"/>
                  <a:pt x="254726" y="2262052"/>
                  <a:pt x="215537" y="2312126"/>
                </a:cubicBezTo>
                <a:cubicBezTo>
                  <a:pt x="176348" y="2362200"/>
                  <a:pt x="65314" y="2314303"/>
                  <a:pt x="32657" y="2246812"/>
                </a:cubicBezTo>
                <a:cubicBezTo>
                  <a:pt x="0" y="2179321"/>
                  <a:pt x="10886" y="2172788"/>
                  <a:pt x="19595" y="1907177"/>
                </a:cubicBezTo>
                <a:cubicBezTo>
                  <a:pt x="28304" y="1641566"/>
                  <a:pt x="43543" y="971006"/>
                  <a:pt x="84909" y="653143"/>
                </a:cubicBezTo>
                <a:cubicBezTo>
                  <a:pt x="126275" y="335280"/>
                  <a:pt x="197032" y="167640"/>
                  <a:pt x="267789" y="0"/>
                </a:cubicBezTo>
              </a:path>
            </a:pathLst>
          </a:custGeom>
          <a:ln>
            <a:solidFill>
              <a:srgbClr val="FF00FF"/>
            </a:solidFill>
            <a:prstDash val="dash"/>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33" name="任意多边形 32"/>
          <p:cNvSpPr/>
          <p:nvPr/>
        </p:nvSpPr>
        <p:spPr>
          <a:xfrm>
            <a:off x="5982789" y="4167051"/>
            <a:ext cx="326571" cy="1225732"/>
          </a:xfrm>
          <a:custGeom>
            <a:avLst/>
            <a:gdLst>
              <a:gd name="connsiteX0" fmla="*/ 0 w 326571"/>
              <a:gd name="connsiteY0" fmla="*/ 809898 h 1225732"/>
              <a:gd name="connsiteX1" fmla="*/ 182880 w 326571"/>
              <a:gd name="connsiteY1" fmla="*/ 1201783 h 1225732"/>
              <a:gd name="connsiteX2" fmla="*/ 326571 w 326571"/>
              <a:gd name="connsiteY2" fmla="*/ 953589 h 1225732"/>
              <a:gd name="connsiteX3" fmla="*/ 182880 w 326571"/>
              <a:gd name="connsiteY3" fmla="*/ 0 h 1225732"/>
            </a:gdLst>
            <a:ahLst/>
            <a:cxnLst>
              <a:cxn ang="0">
                <a:pos x="connsiteX0" y="connsiteY0"/>
              </a:cxn>
              <a:cxn ang="0">
                <a:pos x="connsiteX1" y="connsiteY1"/>
              </a:cxn>
              <a:cxn ang="0">
                <a:pos x="connsiteX2" y="connsiteY2"/>
              </a:cxn>
              <a:cxn ang="0">
                <a:pos x="connsiteX3" y="connsiteY3"/>
              </a:cxn>
            </a:cxnLst>
            <a:rect l="l" t="t" r="r" b="b"/>
            <a:pathLst>
              <a:path w="326571" h="1225732">
                <a:moveTo>
                  <a:pt x="0" y="809898"/>
                </a:moveTo>
                <a:cubicBezTo>
                  <a:pt x="64226" y="993866"/>
                  <a:pt x="128452" y="1177835"/>
                  <a:pt x="182880" y="1201783"/>
                </a:cubicBezTo>
                <a:cubicBezTo>
                  <a:pt x="237309" y="1225732"/>
                  <a:pt x="326571" y="1153886"/>
                  <a:pt x="326571" y="953589"/>
                </a:cubicBezTo>
                <a:cubicBezTo>
                  <a:pt x="326571" y="753292"/>
                  <a:pt x="254725" y="376646"/>
                  <a:pt x="182880" y="0"/>
                </a:cubicBezTo>
              </a:path>
            </a:pathLst>
          </a:custGeom>
          <a:ln>
            <a:solidFill>
              <a:srgbClr val="FF00FF"/>
            </a:solidFill>
            <a:prstDash val="dash"/>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34" name="任意多边形 33"/>
          <p:cNvSpPr/>
          <p:nvPr/>
        </p:nvSpPr>
        <p:spPr>
          <a:xfrm>
            <a:off x="6413863" y="4153989"/>
            <a:ext cx="313508" cy="1247502"/>
          </a:xfrm>
          <a:custGeom>
            <a:avLst/>
            <a:gdLst>
              <a:gd name="connsiteX0" fmla="*/ 313508 w 313508"/>
              <a:gd name="connsiteY0" fmla="*/ 836022 h 1247502"/>
              <a:gd name="connsiteX1" fmla="*/ 195943 w 313508"/>
              <a:gd name="connsiteY1" fmla="*/ 1214845 h 1247502"/>
              <a:gd name="connsiteX2" fmla="*/ 13063 w 313508"/>
              <a:gd name="connsiteY2" fmla="*/ 1031965 h 1247502"/>
              <a:gd name="connsiteX3" fmla="*/ 117566 w 313508"/>
              <a:gd name="connsiteY3" fmla="*/ 0 h 1247502"/>
            </a:gdLst>
            <a:ahLst/>
            <a:cxnLst>
              <a:cxn ang="0">
                <a:pos x="connsiteX0" y="connsiteY0"/>
              </a:cxn>
              <a:cxn ang="0">
                <a:pos x="connsiteX1" y="connsiteY1"/>
              </a:cxn>
              <a:cxn ang="0">
                <a:pos x="connsiteX2" y="connsiteY2"/>
              </a:cxn>
              <a:cxn ang="0">
                <a:pos x="connsiteX3" y="connsiteY3"/>
              </a:cxn>
            </a:cxnLst>
            <a:rect l="l" t="t" r="r" b="b"/>
            <a:pathLst>
              <a:path w="313508" h="1247502">
                <a:moveTo>
                  <a:pt x="313508" y="836022"/>
                </a:moveTo>
                <a:cubicBezTo>
                  <a:pt x="279762" y="1009105"/>
                  <a:pt x="246017" y="1182188"/>
                  <a:pt x="195943" y="1214845"/>
                </a:cubicBezTo>
                <a:cubicBezTo>
                  <a:pt x="145869" y="1247502"/>
                  <a:pt x="26126" y="1234439"/>
                  <a:pt x="13063" y="1031965"/>
                </a:cubicBezTo>
                <a:cubicBezTo>
                  <a:pt x="0" y="829491"/>
                  <a:pt x="58783" y="414745"/>
                  <a:pt x="117566" y="0"/>
                </a:cubicBezTo>
              </a:path>
            </a:pathLst>
          </a:custGeom>
          <a:ln>
            <a:solidFill>
              <a:srgbClr val="FF00FF"/>
            </a:solidFill>
            <a:prstDash val="dash"/>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35" name="任意多边形 34"/>
          <p:cNvSpPr/>
          <p:nvPr/>
        </p:nvSpPr>
        <p:spPr>
          <a:xfrm>
            <a:off x="5016137" y="1300508"/>
            <a:ext cx="4061155" cy="4025538"/>
          </a:xfrm>
          <a:custGeom>
            <a:avLst/>
            <a:gdLst>
              <a:gd name="connsiteX0" fmla="*/ 3461657 w 4204063"/>
              <a:gd name="connsiteY0" fmla="*/ 3722915 h 4042955"/>
              <a:gd name="connsiteX1" fmla="*/ 3592286 w 4204063"/>
              <a:gd name="connsiteY1" fmla="*/ 4010298 h 4042955"/>
              <a:gd name="connsiteX2" fmla="*/ 3814354 w 4204063"/>
              <a:gd name="connsiteY2" fmla="*/ 3918858 h 4042955"/>
              <a:gd name="connsiteX3" fmla="*/ 3683726 w 4204063"/>
              <a:gd name="connsiteY3" fmla="*/ 3370218 h 4042955"/>
              <a:gd name="connsiteX4" fmla="*/ 692332 w 4204063"/>
              <a:gd name="connsiteY4" fmla="*/ 457200 h 4042955"/>
              <a:gd name="connsiteX5" fmla="*/ 0 w 4204063"/>
              <a:gd name="connsiteY5" fmla="*/ 627018 h 4042955"/>
              <a:gd name="connsiteX0" fmla="*/ 3461657 w 4061155"/>
              <a:gd name="connsiteY0" fmla="*/ 3663379 h 4025538"/>
              <a:gd name="connsiteX1" fmla="*/ 3592286 w 4061155"/>
              <a:gd name="connsiteY1" fmla="*/ 3950762 h 4025538"/>
              <a:gd name="connsiteX2" fmla="*/ 3814354 w 4061155"/>
              <a:gd name="connsiteY2" fmla="*/ 3859322 h 4025538"/>
              <a:gd name="connsiteX3" fmla="*/ 3540818 w 4061155"/>
              <a:gd name="connsiteY3" fmla="*/ 2953468 h 4025538"/>
              <a:gd name="connsiteX4" fmla="*/ 692332 w 4061155"/>
              <a:gd name="connsiteY4" fmla="*/ 397664 h 4025538"/>
              <a:gd name="connsiteX5" fmla="*/ 0 w 4061155"/>
              <a:gd name="connsiteY5" fmla="*/ 567482 h 40255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61155" h="4025538">
                <a:moveTo>
                  <a:pt x="3461657" y="3663379"/>
                </a:moveTo>
                <a:cubicBezTo>
                  <a:pt x="3497580" y="3790742"/>
                  <a:pt x="3533503" y="3918105"/>
                  <a:pt x="3592286" y="3950762"/>
                </a:cubicBezTo>
                <a:cubicBezTo>
                  <a:pt x="3651069" y="3983419"/>
                  <a:pt x="3822932" y="4025538"/>
                  <a:pt x="3814354" y="3859322"/>
                </a:cubicBezTo>
                <a:cubicBezTo>
                  <a:pt x="3805776" y="3693106"/>
                  <a:pt x="4061155" y="3530411"/>
                  <a:pt x="3540818" y="2953468"/>
                </a:cubicBezTo>
                <a:cubicBezTo>
                  <a:pt x="3020481" y="2376525"/>
                  <a:pt x="1282468" y="795328"/>
                  <a:pt x="692332" y="397664"/>
                </a:cubicBezTo>
                <a:cubicBezTo>
                  <a:pt x="102196" y="0"/>
                  <a:pt x="39189" y="253973"/>
                  <a:pt x="0" y="567482"/>
                </a:cubicBezTo>
              </a:path>
            </a:pathLst>
          </a:custGeom>
          <a:ln>
            <a:solidFill>
              <a:srgbClr val="FF00FF"/>
            </a:solidFill>
            <a:prstDash val="dash"/>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36" name="任意多边形 35"/>
          <p:cNvSpPr/>
          <p:nvPr/>
        </p:nvSpPr>
        <p:spPr>
          <a:xfrm>
            <a:off x="5146766" y="2063931"/>
            <a:ext cx="2638697" cy="2756263"/>
          </a:xfrm>
          <a:custGeom>
            <a:avLst/>
            <a:gdLst>
              <a:gd name="connsiteX0" fmla="*/ 0 w 2638697"/>
              <a:gd name="connsiteY0" fmla="*/ 0 h 2756263"/>
              <a:gd name="connsiteX1" fmla="*/ 822960 w 2638697"/>
              <a:gd name="connsiteY1" fmla="*/ 235132 h 2756263"/>
              <a:gd name="connsiteX2" fmla="*/ 1854925 w 2638697"/>
              <a:gd name="connsiteY2" fmla="*/ 1058092 h 2756263"/>
              <a:gd name="connsiteX3" fmla="*/ 2403565 w 2638697"/>
              <a:gd name="connsiteY3" fmla="*/ 1828800 h 2756263"/>
              <a:gd name="connsiteX4" fmla="*/ 2638697 w 2638697"/>
              <a:gd name="connsiteY4" fmla="*/ 2756263 h 27562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38697" h="2756263">
                <a:moveTo>
                  <a:pt x="0" y="0"/>
                </a:moveTo>
                <a:cubicBezTo>
                  <a:pt x="256903" y="29391"/>
                  <a:pt x="513806" y="58783"/>
                  <a:pt x="822960" y="235132"/>
                </a:cubicBezTo>
                <a:cubicBezTo>
                  <a:pt x="1132114" y="411481"/>
                  <a:pt x="1591491" y="792481"/>
                  <a:pt x="1854925" y="1058092"/>
                </a:cubicBezTo>
                <a:cubicBezTo>
                  <a:pt x="2118359" y="1323703"/>
                  <a:pt x="2272936" y="1545772"/>
                  <a:pt x="2403565" y="1828800"/>
                </a:cubicBezTo>
                <a:cubicBezTo>
                  <a:pt x="2534194" y="2111829"/>
                  <a:pt x="2586445" y="2434046"/>
                  <a:pt x="2638697" y="2756263"/>
                </a:cubicBezTo>
              </a:path>
            </a:pathLst>
          </a:custGeom>
          <a:ln>
            <a:solidFill>
              <a:srgbClr val="006600"/>
            </a:solidFill>
            <a:prstDash val="dash"/>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37" name="TextBox 36"/>
          <p:cNvSpPr txBox="1"/>
          <p:nvPr/>
        </p:nvSpPr>
        <p:spPr>
          <a:xfrm>
            <a:off x="3000364" y="5857892"/>
            <a:ext cx="3571900" cy="400110"/>
          </a:xfrm>
          <a:prstGeom prst="rect">
            <a:avLst/>
          </a:prstGeom>
          <a:noFill/>
        </p:spPr>
        <p:txBody>
          <a:bodyPr wrap="square" rtlCol="0">
            <a:spAutoFit/>
          </a:bodyPr>
          <a:lstStyle/>
          <a:p>
            <a:r>
              <a:rPr lang="zh-CN" altLang="en-US" sz="2000" smtClean="0">
                <a:solidFill>
                  <a:srgbClr val="0000FF"/>
                </a:solidFill>
                <a:latin typeface="Consolas" pitchFamily="49" charset="0"/>
                <a:ea typeface="仿宋" pitchFamily="49" charset="-122"/>
                <a:cs typeface="Consolas" pitchFamily="49" charset="0"/>
              </a:rPr>
              <a:t>中序序列：</a:t>
            </a:r>
            <a:r>
              <a:rPr lang="en-US" altLang="zh-CN" sz="2000" i="1" smtClean="0">
                <a:solidFill>
                  <a:srgbClr val="0000FF"/>
                </a:solidFill>
                <a:latin typeface="Consolas" pitchFamily="49" charset="0"/>
                <a:ea typeface="仿宋" pitchFamily="49" charset="-122"/>
                <a:cs typeface="Consolas" pitchFamily="49" charset="0"/>
              </a:rPr>
              <a:t>D B A E C F</a:t>
            </a:r>
            <a:endParaRPr lang="zh-CN" altLang="en-US" sz="2000" i="1">
              <a:solidFill>
                <a:srgbClr val="0000FF"/>
              </a:solidFill>
              <a:latin typeface="Consolas" pitchFamily="49" charset="0"/>
              <a:ea typeface="仿宋" pitchFamily="49" charset="-122"/>
              <a:cs typeface="Consolas" pitchFamily="49" charset="0"/>
            </a:endParaRPr>
          </a:p>
        </p:txBody>
      </p:sp>
      <p:sp>
        <p:nvSpPr>
          <p:cNvPr id="38" name="TextBox 37"/>
          <p:cNvSpPr txBox="1"/>
          <p:nvPr/>
        </p:nvSpPr>
        <p:spPr>
          <a:xfrm>
            <a:off x="285738" y="1500174"/>
            <a:ext cx="553998" cy="2714644"/>
          </a:xfrm>
          <a:prstGeom prst="rect">
            <a:avLst/>
          </a:prstGeom>
          <a:noFill/>
        </p:spPr>
        <p:txBody>
          <a:bodyPr vert="eaVert" wrap="square" rtlCol="0">
            <a:spAutoFit/>
          </a:bodyPr>
          <a:lstStyle/>
          <a:p>
            <a:pPr algn="ctr">
              <a:spcBef>
                <a:spcPct val="50000"/>
              </a:spcBef>
            </a:pPr>
            <a:r>
              <a:rPr lang="en-US" altLang="zh-CN"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6.8  </a:t>
            </a:r>
            <a:r>
              <a:rPr lang="zh-CN" altLang="en-US"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线索二叉树</a:t>
            </a:r>
            <a:endParaRPr lang="zh-CN" altLang="en-US" dirty="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Text Box 2"/>
          <p:cNvSpPr txBox="1">
            <a:spLocks noChangeArrowheads="1"/>
          </p:cNvSpPr>
          <p:nvPr/>
        </p:nvSpPr>
        <p:spPr bwMode="auto">
          <a:xfrm>
            <a:off x="1071538" y="285728"/>
            <a:ext cx="5962662" cy="52322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square">
            <a:spAutoFit/>
          </a:bodyPr>
          <a:lstStyle/>
          <a:p>
            <a:pPr algn="ctr">
              <a:spcBef>
                <a:spcPct val="50000"/>
              </a:spcBef>
            </a:pPr>
            <a:r>
              <a:rPr lang="en-US" altLang="zh-CN" sz="2800">
                <a:solidFill>
                  <a:srgbClr val="FF0000"/>
                </a:solidFill>
                <a:latin typeface="Consolas" pitchFamily="49" charset="0"/>
                <a:ea typeface="微软雅黑" pitchFamily="34" charset="-122"/>
                <a:cs typeface="Consolas" pitchFamily="49" charset="0"/>
              </a:rPr>
              <a:t>6.8.3 </a:t>
            </a:r>
            <a:r>
              <a:rPr lang="zh-CN" altLang="en-US" sz="2800" smtClean="0">
                <a:solidFill>
                  <a:srgbClr val="FF0000"/>
                </a:solidFill>
                <a:latin typeface="Consolas" pitchFamily="49" charset="0"/>
                <a:ea typeface="微软雅黑" pitchFamily="34" charset="-122"/>
                <a:cs typeface="Consolas" pitchFamily="49" charset="0"/>
              </a:rPr>
              <a:t>建立</a:t>
            </a:r>
            <a:r>
              <a:rPr lang="zh-CN" altLang="en-US" sz="2800" dirty="0">
                <a:solidFill>
                  <a:srgbClr val="FF0000"/>
                </a:solidFill>
                <a:latin typeface="Consolas" pitchFamily="49" charset="0"/>
                <a:ea typeface="微软雅黑" pitchFamily="34" charset="-122"/>
                <a:cs typeface="Consolas" pitchFamily="49" charset="0"/>
              </a:rPr>
              <a:t>线索二叉树及其销毁</a:t>
            </a:r>
          </a:p>
        </p:txBody>
      </p:sp>
      <p:sp>
        <p:nvSpPr>
          <p:cNvPr id="126979" name="Text Box 3"/>
          <p:cNvSpPr txBox="1">
            <a:spLocks noChangeArrowheads="1"/>
          </p:cNvSpPr>
          <p:nvPr/>
        </p:nvSpPr>
        <p:spPr bwMode="auto">
          <a:xfrm>
            <a:off x="1428728" y="1500174"/>
            <a:ext cx="6858048" cy="2169825"/>
          </a:xfrm>
          <a:prstGeom prst="rect">
            <a:avLst/>
          </a:prstGeom>
          <a:noFill/>
          <a:ln w="9525">
            <a:noFill/>
            <a:miter lim="800000"/>
            <a:headEnd/>
            <a:tailEnd/>
          </a:ln>
        </p:spPr>
        <p:txBody>
          <a:bodyPr wrap="square">
            <a:spAutoFit/>
          </a:bodyPr>
          <a:lstStyle/>
          <a:p>
            <a:pPr marL="457200" indent="-457200">
              <a:lnSpc>
                <a:spcPts val="3000"/>
              </a:lnSpc>
              <a:spcBef>
                <a:spcPct val="50000"/>
              </a:spcBef>
              <a:buBlip>
                <a:blip r:embed="rId2"/>
              </a:buBlip>
            </a:pPr>
            <a:r>
              <a:rPr lang="zh-CN" altLang="en-US" sz="2000" smtClean="0">
                <a:solidFill>
                  <a:srgbClr val="0000FF"/>
                </a:solidFill>
                <a:latin typeface="Consolas" pitchFamily="49" charset="0"/>
                <a:ea typeface="楷体" pitchFamily="49" charset="-122"/>
                <a:cs typeface="Consolas" pitchFamily="49" charset="0"/>
              </a:rPr>
              <a:t>建立</a:t>
            </a:r>
            <a:r>
              <a:rPr lang="zh-CN" altLang="en-US" sz="2000" dirty="0">
                <a:solidFill>
                  <a:srgbClr val="0000FF"/>
                </a:solidFill>
                <a:latin typeface="Consolas" pitchFamily="49" charset="0"/>
                <a:ea typeface="楷体" pitchFamily="49" charset="-122"/>
                <a:cs typeface="Consolas" pitchFamily="49" charset="0"/>
              </a:rPr>
              <a:t>线索化二叉树称之为二叉树线索</a:t>
            </a:r>
            <a:r>
              <a:rPr lang="zh-CN" altLang="en-US" sz="2000">
                <a:solidFill>
                  <a:srgbClr val="0000FF"/>
                </a:solidFill>
                <a:latin typeface="Consolas" pitchFamily="49" charset="0"/>
                <a:ea typeface="楷体" pitchFamily="49" charset="-122"/>
                <a:cs typeface="Consolas" pitchFamily="49" charset="0"/>
              </a:rPr>
              <a:t>化</a:t>
            </a:r>
            <a:r>
              <a:rPr lang="zh-CN" altLang="en-US" sz="2000" smtClean="0">
                <a:solidFill>
                  <a:srgbClr val="0000FF"/>
                </a:solidFill>
                <a:latin typeface="Consolas" pitchFamily="49" charset="0"/>
                <a:ea typeface="楷体" pitchFamily="49" charset="-122"/>
                <a:cs typeface="Consolas" pitchFamily="49" charset="0"/>
              </a:rPr>
              <a:t>。</a:t>
            </a:r>
            <a:endParaRPr lang="en-US" altLang="zh-CN" sz="2000" smtClean="0">
              <a:solidFill>
                <a:srgbClr val="0000FF"/>
              </a:solidFill>
              <a:latin typeface="Consolas" pitchFamily="49" charset="0"/>
              <a:ea typeface="楷体" pitchFamily="49" charset="-122"/>
              <a:cs typeface="Consolas" pitchFamily="49" charset="0"/>
            </a:endParaRPr>
          </a:p>
          <a:p>
            <a:pPr marL="457200" indent="-457200">
              <a:lnSpc>
                <a:spcPts val="3000"/>
              </a:lnSpc>
              <a:spcBef>
                <a:spcPct val="50000"/>
              </a:spcBef>
              <a:buBlip>
                <a:blip r:embed="rId2"/>
              </a:buBlip>
            </a:pPr>
            <a:r>
              <a:rPr lang="zh-CN" altLang="en-US" sz="2000" smtClean="0">
                <a:solidFill>
                  <a:srgbClr val="0000FF"/>
                </a:solidFill>
                <a:latin typeface="Consolas" pitchFamily="49" charset="0"/>
                <a:ea typeface="楷体" pitchFamily="49" charset="-122"/>
                <a:cs typeface="Consolas" pitchFamily="49" charset="0"/>
              </a:rPr>
              <a:t>以</a:t>
            </a:r>
            <a:r>
              <a:rPr lang="zh-CN" altLang="en-US" sz="2000" dirty="0">
                <a:solidFill>
                  <a:srgbClr val="0000FF"/>
                </a:solidFill>
                <a:latin typeface="Consolas" pitchFamily="49" charset="0"/>
                <a:ea typeface="楷体" pitchFamily="49" charset="-122"/>
                <a:cs typeface="Consolas" pitchFamily="49" charset="0"/>
              </a:rPr>
              <a:t>中序线索化一棵二叉树为例，实质上就是中序遍历一棵二叉树，在遍历过程中，检查当前结点的左、右指针域是否为空；如果为空，将它们改为指向前驱结点或后继结点的线索</a:t>
            </a:r>
            <a:r>
              <a:rPr lang="zh-CN" altLang="en-US" sz="2000" smtClean="0">
                <a:solidFill>
                  <a:srgbClr val="0000FF"/>
                </a:solidFill>
                <a:latin typeface="Consolas" pitchFamily="49" charset="0"/>
                <a:ea typeface="楷体" pitchFamily="49" charset="-122"/>
                <a:cs typeface="Consolas" pitchFamily="49" charset="0"/>
              </a:rPr>
              <a:t>。 </a:t>
            </a:r>
            <a:endParaRPr lang="en-US" altLang="zh-CN" sz="2000" dirty="0" smtClean="0">
              <a:solidFill>
                <a:srgbClr val="0000FF"/>
              </a:solidFill>
              <a:latin typeface="Consolas" pitchFamily="49" charset="0"/>
              <a:ea typeface="楷体" pitchFamily="49" charset="-122"/>
              <a:cs typeface="Consolas" pitchFamily="49" charset="0"/>
            </a:endParaRPr>
          </a:p>
        </p:txBody>
      </p:sp>
      <p:sp>
        <p:nvSpPr>
          <p:cNvPr id="6" name="TextBox 5"/>
          <p:cNvSpPr txBox="1"/>
          <p:nvPr/>
        </p:nvSpPr>
        <p:spPr>
          <a:xfrm>
            <a:off x="285738" y="1500174"/>
            <a:ext cx="553998" cy="2714644"/>
          </a:xfrm>
          <a:prstGeom prst="rect">
            <a:avLst/>
          </a:prstGeom>
          <a:noFill/>
        </p:spPr>
        <p:txBody>
          <a:bodyPr vert="eaVert" wrap="square" rtlCol="0">
            <a:spAutoFit/>
          </a:bodyPr>
          <a:lstStyle/>
          <a:p>
            <a:pPr algn="ctr">
              <a:spcBef>
                <a:spcPct val="50000"/>
              </a:spcBef>
            </a:pPr>
            <a:r>
              <a:rPr lang="en-US" altLang="zh-CN"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6.8  </a:t>
            </a:r>
            <a:r>
              <a:rPr lang="zh-CN" altLang="en-US"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线索二叉树</a:t>
            </a:r>
            <a:endParaRPr lang="zh-CN" altLang="en-US" dirty="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9" name="Text Box 3"/>
          <p:cNvSpPr txBox="1">
            <a:spLocks noChangeArrowheads="1"/>
          </p:cNvSpPr>
          <p:nvPr/>
        </p:nvSpPr>
        <p:spPr bwMode="auto">
          <a:xfrm>
            <a:off x="1111255" y="1000108"/>
            <a:ext cx="7818463" cy="1785104"/>
          </a:xfrm>
          <a:prstGeom prst="rect">
            <a:avLst/>
          </a:prstGeom>
          <a:noFill/>
          <a:ln w="9525">
            <a:noFill/>
            <a:miter lim="800000"/>
            <a:headEnd/>
            <a:tailEnd/>
          </a:ln>
        </p:spPr>
        <p:txBody>
          <a:bodyPr wrap="square">
            <a:spAutoFit/>
          </a:bodyPr>
          <a:lstStyle/>
          <a:p>
            <a:pPr marL="457200" indent="-457200">
              <a:lnSpc>
                <a:spcPts val="3000"/>
              </a:lnSpc>
              <a:spcBef>
                <a:spcPct val="50000"/>
              </a:spcBef>
              <a:buBlip>
                <a:blip r:embed="rId2"/>
              </a:buBlip>
            </a:pPr>
            <a:r>
              <a:rPr lang="zh-CN" altLang="en-US" sz="2000" smtClean="0">
                <a:solidFill>
                  <a:srgbClr val="FF0000"/>
                </a:solidFill>
                <a:latin typeface="微软雅黑" pitchFamily="34" charset="-122"/>
                <a:ea typeface="微软雅黑" pitchFamily="34" charset="-122"/>
                <a:cs typeface="Consolas" pitchFamily="49" charset="0"/>
              </a:rPr>
              <a:t>算法</a:t>
            </a:r>
            <a:r>
              <a:rPr lang="zh-CN" altLang="en-US" sz="2000" dirty="0" smtClean="0">
                <a:solidFill>
                  <a:srgbClr val="FF0000"/>
                </a:solidFill>
                <a:latin typeface="微软雅黑" pitchFamily="34" charset="-122"/>
                <a:ea typeface="微软雅黑" pitchFamily="34" charset="-122"/>
                <a:cs typeface="Consolas" pitchFamily="49" charset="0"/>
              </a:rPr>
              <a:t>思想</a:t>
            </a:r>
            <a:r>
              <a:rPr lang="zh-CN" altLang="en-US" sz="2000" dirty="0" smtClean="0">
                <a:solidFill>
                  <a:srgbClr val="0000FF"/>
                </a:solidFill>
                <a:latin typeface="Consolas" pitchFamily="49" charset="0"/>
                <a:ea typeface="仿宋" pitchFamily="49" charset="-122"/>
                <a:cs typeface="Consolas" pitchFamily="49" charset="0"/>
              </a:rPr>
              <a:t>：</a:t>
            </a:r>
            <a:r>
              <a:rPr lang="zh-CN" altLang="en-US" sz="2000" dirty="0">
                <a:solidFill>
                  <a:srgbClr val="0000FF"/>
                </a:solidFill>
                <a:latin typeface="Consolas" pitchFamily="49" charset="0"/>
                <a:ea typeface="仿宋" pitchFamily="49" charset="-122"/>
                <a:cs typeface="Consolas" pitchFamily="49" charset="0"/>
              </a:rPr>
              <a:t>先创建一</a:t>
            </a:r>
            <a:r>
              <a:rPr lang="zh-CN" altLang="en-US" sz="2000">
                <a:solidFill>
                  <a:srgbClr val="0000FF"/>
                </a:solidFill>
                <a:latin typeface="Consolas" pitchFamily="49" charset="0"/>
                <a:ea typeface="仿宋" pitchFamily="49" charset="-122"/>
                <a:cs typeface="Consolas" pitchFamily="49" charset="0"/>
              </a:rPr>
              <a:t>个头</a:t>
            </a:r>
            <a:r>
              <a:rPr lang="zh-CN" altLang="en-US" sz="2000" smtClean="0">
                <a:solidFill>
                  <a:srgbClr val="0000FF"/>
                </a:solidFill>
                <a:latin typeface="Consolas" pitchFamily="49" charset="0"/>
                <a:ea typeface="仿宋" pitchFamily="49" charset="-122"/>
                <a:cs typeface="Consolas" pitchFamily="49" charset="0"/>
              </a:rPr>
              <a:t>结点</a:t>
            </a:r>
            <a:r>
              <a:rPr lang="en-US" altLang="zh-CN" sz="2000" smtClean="0">
                <a:solidFill>
                  <a:srgbClr val="0000FF"/>
                </a:solidFill>
                <a:latin typeface="Consolas" pitchFamily="49" charset="0"/>
                <a:ea typeface="仿宋" pitchFamily="49" charset="-122"/>
                <a:cs typeface="Consolas" pitchFamily="49" charset="0"/>
              </a:rPr>
              <a:t>head</a:t>
            </a:r>
            <a:r>
              <a:rPr lang="zh-CN" altLang="en-US" sz="2000" dirty="0">
                <a:solidFill>
                  <a:srgbClr val="0000FF"/>
                </a:solidFill>
                <a:latin typeface="Consolas" pitchFamily="49" charset="0"/>
                <a:ea typeface="仿宋" pitchFamily="49" charset="-122"/>
                <a:cs typeface="Consolas" pitchFamily="49" charset="0"/>
              </a:rPr>
              <a:t>，在进行中序遍历过程中需保留</a:t>
            </a:r>
            <a:r>
              <a:rPr lang="zh-CN" altLang="en-US" sz="2000">
                <a:solidFill>
                  <a:srgbClr val="0000FF"/>
                </a:solidFill>
                <a:latin typeface="Consolas" pitchFamily="49" charset="0"/>
                <a:ea typeface="仿宋" pitchFamily="49" charset="-122"/>
                <a:cs typeface="Consolas" pitchFamily="49" charset="0"/>
              </a:rPr>
              <a:t>当前</a:t>
            </a:r>
            <a:r>
              <a:rPr lang="zh-CN" altLang="en-US" sz="2000" smtClean="0">
                <a:solidFill>
                  <a:srgbClr val="0000FF"/>
                </a:solidFill>
                <a:latin typeface="Consolas" pitchFamily="49" charset="0"/>
                <a:ea typeface="仿宋" pitchFamily="49" charset="-122"/>
                <a:cs typeface="Consolas" pitchFamily="49" charset="0"/>
              </a:rPr>
              <a:t>结点</a:t>
            </a:r>
            <a:r>
              <a:rPr lang="en-US" altLang="zh-CN" sz="2000" smtClean="0">
                <a:solidFill>
                  <a:srgbClr val="0000FF"/>
                </a:solidFill>
                <a:latin typeface="Consolas" pitchFamily="49" charset="0"/>
                <a:ea typeface="仿宋" pitchFamily="49" charset="-122"/>
                <a:cs typeface="Consolas" pitchFamily="49" charset="0"/>
              </a:rPr>
              <a:t>p</a:t>
            </a:r>
            <a:r>
              <a:rPr lang="zh-CN" altLang="en-US" sz="2000" dirty="0">
                <a:solidFill>
                  <a:srgbClr val="0000FF"/>
                </a:solidFill>
                <a:latin typeface="Consolas" pitchFamily="49" charset="0"/>
                <a:ea typeface="仿宋" pitchFamily="49" charset="-122"/>
                <a:cs typeface="Consolas" pitchFamily="49" charset="0"/>
              </a:rPr>
              <a:t>的前驱结点的指针，设为</a:t>
            </a:r>
            <a:r>
              <a:rPr lang="en-US" altLang="zh-CN" sz="2000" dirty="0">
                <a:solidFill>
                  <a:srgbClr val="0000FF"/>
                </a:solidFill>
                <a:latin typeface="Consolas" pitchFamily="49" charset="0"/>
                <a:ea typeface="仿宋" pitchFamily="49" charset="-122"/>
                <a:cs typeface="Consolas" pitchFamily="49" charset="0"/>
              </a:rPr>
              <a:t>pre</a:t>
            </a:r>
            <a:r>
              <a:rPr lang="zh-CN" altLang="en-US" sz="2000" dirty="0">
                <a:solidFill>
                  <a:srgbClr val="0000FF"/>
                </a:solidFill>
                <a:latin typeface="Consolas" pitchFamily="49" charset="0"/>
                <a:ea typeface="仿宋" pitchFamily="49" charset="-122"/>
                <a:cs typeface="Consolas" pitchFamily="49" charset="0"/>
              </a:rPr>
              <a:t>（全局变量，初值时指向头结点</a:t>
            </a:r>
            <a:r>
              <a:rPr lang="zh-CN" altLang="en-US" sz="2000">
                <a:solidFill>
                  <a:srgbClr val="0000FF"/>
                </a:solidFill>
                <a:latin typeface="Consolas" pitchFamily="49" charset="0"/>
                <a:ea typeface="仿宋" pitchFamily="49" charset="-122"/>
                <a:cs typeface="Consolas" pitchFamily="49" charset="0"/>
              </a:rPr>
              <a:t>）</a:t>
            </a:r>
            <a:r>
              <a:rPr lang="zh-CN" altLang="en-US" sz="2000" smtClean="0">
                <a:solidFill>
                  <a:srgbClr val="0000FF"/>
                </a:solidFill>
                <a:latin typeface="Consolas" pitchFamily="49" charset="0"/>
                <a:ea typeface="仿宋" pitchFamily="49" charset="-122"/>
                <a:cs typeface="Consolas" pitchFamily="49" charset="0"/>
              </a:rPr>
              <a:t>。</a:t>
            </a:r>
            <a:endParaRPr lang="en-US" altLang="zh-CN" sz="2000" smtClean="0">
              <a:solidFill>
                <a:srgbClr val="0000FF"/>
              </a:solidFill>
              <a:latin typeface="Consolas" pitchFamily="49" charset="0"/>
              <a:ea typeface="仿宋" pitchFamily="49" charset="-122"/>
              <a:cs typeface="Consolas" pitchFamily="49" charset="0"/>
            </a:endParaRPr>
          </a:p>
          <a:p>
            <a:pPr marL="457200" indent="-457200">
              <a:lnSpc>
                <a:spcPts val="3000"/>
              </a:lnSpc>
              <a:spcBef>
                <a:spcPct val="50000"/>
              </a:spcBef>
              <a:buBlip>
                <a:blip r:embed="rId2"/>
              </a:buBlip>
            </a:pPr>
            <a:r>
              <a:rPr lang="zh-CN" altLang="en-US" sz="2000" smtClean="0">
                <a:solidFill>
                  <a:srgbClr val="0000FF"/>
                </a:solidFill>
                <a:latin typeface="Consolas" pitchFamily="49" charset="0"/>
                <a:ea typeface="仿宋" pitchFamily="49" charset="-122"/>
                <a:cs typeface="Consolas" pitchFamily="49" charset="0"/>
              </a:rPr>
              <a:t>在</a:t>
            </a:r>
            <a:r>
              <a:rPr lang="en-US" altLang="zh-CN" sz="2000" dirty="0">
                <a:solidFill>
                  <a:srgbClr val="0000FF"/>
                </a:solidFill>
                <a:latin typeface="Consolas" pitchFamily="49" charset="0"/>
                <a:ea typeface="仿宋" pitchFamily="49" charset="-122"/>
                <a:cs typeface="Consolas" pitchFamily="49" charset="0"/>
              </a:rPr>
              <a:t>p</a:t>
            </a:r>
            <a:r>
              <a:rPr lang="zh-CN" altLang="en-US" sz="2000" dirty="0">
                <a:solidFill>
                  <a:srgbClr val="0000FF"/>
                </a:solidFill>
                <a:latin typeface="Consolas" pitchFamily="49" charset="0"/>
                <a:ea typeface="仿宋" pitchFamily="49" charset="-122"/>
                <a:cs typeface="Consolas" pitchFamily="49" charset="0"/>
              </a:rPr>
              <a:t>不空的情况下：</a:t>
            </a:r>
          </a:p>
        </p:txBody>
      </p:sp>
      <p:sp>
        <p:nvSpPr>
          <p:cNvPr id="126980" name="Text Box 4"/>
          <p:cNvSpPr txBox="1">
            <a:spLocks noChangeArrowheads="1"/>
          </p:cNvSpPr>
          <p:nvPr/>
        </p:nvSpPr>
        <p:spPr bwMode="auto">
          <a:xfrm>
            <a:off x="1792261" y="2924132"/>
            <a:ext cx="7137457" cy="2862322"/>
          </a:xfrm>
          <a:prstGeom prst="rect">
            <a:avLst/>
          </a:prstGeom>
          <a:solidFill>
            <a:schemeClr val="accent2">
              <a:lumMod val="20000"/>
              <a:lumOff val="80000"/>
            </a:schemeClr>
          </a:solidFill>
          <a:ln>
            <a:headEnd/>
            <a:tailEnd/>
          </a:ln>
        </p:spPr>
        <p:style>
          <a:lnRef idx="1">
            <a:schemeClr val="accent6"/>
          </a:lnRef>
          <a:fillRef idx="2">
            <a:schemeClr val="accent6"/>
          </a:fillRef>
          <a:effectRef idx="1">
            <a:schemeClr val="accent6"/>
          </a:effectRef>
          <a:fontRef idx="minor">
            <a:schemeClr val="dk1"/>
          </a:fontRef>
        </p:style>
        <p:txBody>
          <a:bodyPr wrap="square">
            <a:spAutoFit/>
          </a:bodyPr>
          <a:lstStyle/>
          <a:p>
            <a:pPr marL="342900" indent="-342900">
              <a:lnSpc>
                <a:spcPts val="2800"/>
              </a:lnSpc>
              <a:spcBef>
                <a:spcPts val="1200"/>
              </a:spcBef>
              <a:buFontTx/>
              <a:buBlip>
                <a:blip r:embed="rId3"/>
              </a:buBlip>
            </a:pPr>
            <a:r>
              <a:rPr lang="zh-CN" altLang="en-US" sz="1800" dirty="0" smtClean="0">
                <a:solidFill>
                  <a:srgbClr val="006600"/>
                </a:solidFill>
                <a:latin typeface="Consolas" pitchFamily="49" charset="0"/>
                <a:ea typeface="仿宋" pitchFamily="49" charset="-122"/>
                <a:cs typeface="Consolas" pitchFamily="49" charset="0"/>
              </a:rPr>
              <a:t>遍历</a:t>
            </a:r>
            <a:r>
              <a:rPr lang="zh-CN" altLang="en-US" sz="1800" dirty="0">
                <a:solidFill>
                  <a:srgbClr val="006600"/>
                </a:solidFill>
                <a:latin typeface="Consolas" pitchFamily="49" charset="0"/>
                <a:ea typeface="仿宋" pitchFamily="49" charset="-122"/>
                <a:cs typeface="Consolas" pitchFamily="49" charset="0"/>
              </a:rPr>
              <a:t>左子树（即左子树线索化）。</a:t>
            </a:r>
          </a:p>
          <a:p>
            <a:pPr marL="342900" indent="-342900">
              <a:lnSpc>
                <a:spcPts val="2800"/>
              </a:lnSpc>
              <a:spcBef>
                <a:spcPts val="1200"/>
              </a:spcBef>
              <a:buFontTx/>
              <a:buBlip>
                <a:blip r:embed="rId3"/>
              </a:buBlip>
            </a:pPr>
            <a:r>
              <a:rPr lang="zh-CN" altLang="en-US" sz="1800" dirty="0" smtClean="0">
                <a:solidFill>
                  <a:srgbClr val="006600"/>
                </a:solidFill>
                <a:latin typeface="Consolas" pitchFamily="49" charset="0"/>
                <a:ea typeface="仿宋" pitchFamily="49" charset="-122"/>
                <a:cs typeface="Consolas" pitchFamily="49" charset="0"/>
              </a:rPr>
              <a:t>对</a:t>
            </a:r>
            <a:r>
              <a:rPr lang="zh-CN" altLang="en-US" sz="1800" dirty="0">
                <a:solidFill>
                  <a:srgbClr val="006600"/>
                </a:solidFill>
                <a:latin typeface="Consolas" pitchFamily="49" charset="0"/>
                <a:ea typeface="仿宋" pitchFamily="49" charset="-122"/>
                <a:cs typeface="Consolas" pitchFamily="49" charset="0"/>
              </a:rPr>
              <a:t>空指针线索化。</a:t>
            </a:r>
          </a:p>
          <a:p>
            <a:pPr marL="342900" indent="-342900">
              <a:lnSpc>
                <a:spcPts val="2800"/>
              </a:lnSpc>
              <a:spcBef>
                <a:spcPts val="1200"/>
              </a:spcBef>
            </a:pPr>
            <a:r>
              <a:rPr lang="zh-CN" altLang="en-US" sz="1800" dirty="0">
                <a:solidFill>
                  <a:srgbClr val="006600"/>
                </a:solidFill>
                <a:latin typeface="Consolas" pitchFamily="49" charset="0"/>
                <a:ea typeface="仿宋" pitchFamily="49" charset="-122"/>
                <a:cs typeface="Consolas" pitchFamily="49" charset="0"/>
              </a:rPr>
              <a:t>　　若</a:t>
            </a:r>
            <a:r>
              <a:rPr lang="en-US" altLang="zh-CN" sz="1800" dirty="0">
                <a:solidFill>
                  <a:srgbClr val="006600"/>
                </a:solidFill>
                <a:latin typeface="Consolas" pitchFamily="49" charset="0"/>
                <a:ea typeface="仿宋" pitchFamily="49" charset="-122"/>
                <a:cs typeface="Consolas" pitchFamily="49" charset="0"/>
              </a:rPr>
              <a:t>p-&gt;</a:t>
            </a:r>
            <a:r>
              <a:rPr lang="en-US" altLang="zh-CN" sz="1800" dirty="0" err="1">
                <a:solidFill>
                  <a:srgbClr val="006600"/>
                </a:solidFill>
                <a:latin typeface="Consolas" pitchFamily="49" charset="0"/>
                <a:ea typeface="仿宋" pitchFamily="49" charset="-122"/>
                <a:cs typeface="Consolas" pitchFamily="49" charset="0"/>
              </a:rPr>
              <a:t>lchild</a:t>
            </a:r>
            <a:r>
              <a:rPr lang="zh-CN" altLang="en-US" sz="1800" dirty="0">
                <a:solidFill>
                  <a:srgbClr val="006600"/>
                </a:solidFill>
                <a:latin typeface="Consolas" pitchFamily="49" charset="0"/>
                <a:ea typeface="仿宋" pitchFamily="49" charset="-122"/>
                <a:cs typeface="Consolas" pitchFamily="49" charset="0"/>
              </a:rPr>
              <a:t>为空，则置</a:t>
            </a:r>
            <a:r>
              <a:rPr lang="en-US" altLang="zh-CN" sz="1800" dirty="0">
                <a:solidFill>
                  <a:srgbClr val="006600"/>
                </a:solidFill>
                <a:latin typeface="Consolas" pitchFamily="49" charset="0"/>
                <a:ea typeface="仿宋" pitchFamily="49" charset="-122"/>
                <a:cs typeface="Consolas" pitchFamily="49" charset="0"/>
              </a:rPr>
              <a:t>p-&gt;</a:t>
            </a:r>
            <a:r>
              <a:rPr lang="en-US" altLang="zh-CN" sz="1800" dirty="0" err="1">
                <a:solidFill>
                  <a:srgbClr val="006600"/>
                </a:solidFill>
                <a:latin typeface="Consolas" pitchFamily="49" charset="0"/>
                <a:ea typeface="仿宋" pitchFamily="49" charset="-122"/>
                <a:cs typeface="Consolas" pitchFamily="49" charset="0"/>
              </a:rPr>
              <a:t>ltag</a:t>
            </a:r>
            <a:r>
              <a:rPr lang="en-US" altLang="zh-CN" sz="1800" dirty="0">
                <a:solidFill>
                  <a:srgbClr val="006600"/>
                </a:solidFill>
                <a:latin typeface="Consolas" pitchFamily="49" charset="0"/>
                <a:ea typeface="仿宋" pitchFamily="49" charset="-122"/>
                <a:cs typeface="Consolas" pitchFamily="49" charset="0"/>
              </a:rPr>
              <a:t>=1</a:t>
            </a:r>
            <a:r>
              <a:rPr lang="zh-CN" altLang="en-US" sz="1800" dirty="0">
                <a:solidFill>
                  <a:srgbClr val="006600"/>
                </a:solidFill>
                <a:latin typeface="Consolas" pitchFamily="49" charset="0"/>
                <a:ea typeface="仿宋" pitchFamily="49" charset="-122"/>
                <a:cs typeface="Consolas" pitchFamily="49" charset="0"/>
              </a:rPr>
              <a:t>，且</a:t>
            </a:r>
            <a:r>
              <a:rPr lang="en-US" altLang="zh-CN" sz="1800" dirty="0">
                <a:solidFill>
                  <a:srgbClr val="006600"/>
                </a:solidFill>
                <a:latin typeface="Consolas" pitchFamily="49" charset="0"/>
                <a:ea typeface="仿宋" pitchFamily="49" charset="-122"/>
                <a:cs typeface="Consolas" pitchFamily="49" charset="0"/>
              </a:rPr>
              <a:t>p-&gt;</a:t>
            </a:r>
            <a:r>
              <a:rPr lang="en-US" altLang="zh-CN" sz="1800" dirty="0" err="1">
                <a:solidFill>
                  <a:srgbClr val="006600"/>
                </a:solidFill>
                <a:latin typeface="Consolas" pitchFamily="49" charset="0"/>
                <a:ea typeface="仿宋" pitchFamily="49" charset="-122"/>
                <a:cs typeface="Consolas" pitchFamily="49" charset="0"/>
              </a:rPr>
              <a:t>lchild</a:t>
            </a:r>
            <a:r>
              <a:rPr lang="en-US" altLang="zh-CN" sz="1800" dirty="0">
                <a:solidFill>
                  <a:srgbClr val="006600"/>
                </a:solidFill>
                <a:latin typeface="Consolas" pitchFamily="49" charset="0"/>
                <a:ea typeface="仿宋" pitchFamily="49" charset="-122"/>
                <a:cs typeface="Consolas" pitchFamily="49" charset="0"/>
              </a:rPr>
              <a:t>=pre</a:t>
            </a:r>
            <a:r>
              <a:rPr lang="zh-CN" altLang="en-US" sz="1800" dirty="0">
                <a:solidFill>
                  <a:srgbClr val="006600"/>
                </a:solidFill>
                <a:latin typeface="Consolas" pitchFamily="49" charset="0"/>
                <a:ea typeface="仿宋" pitchFamily="49" charset="-122"/>
                <a:cs typeface="Consolas" pitchFamily="49" charset="0"/>
              </a:rPr>
              <a:t>；</a:t>
            </a:r>
          </a:p>
          <a:p>
            <a:pPr marL="342900" indent="-342900">
              <a:lnSpc>
                <a:spcPts val="2800"/>
              </a:lnSpc>
              <a:spcBef>
                <a:spcPts val="1200"/>
              </a:spcBef>
            </a:pPr>
            <a:r>
              <a:rPr lang="zh-CN" altLang="en-US" sz="1800" dirty="0">
                <a:solidFill>
                  <a:srgbClr val="006600"/>
                </a:solidFill>
                <a:latin typeface="Consolas" pitchFamily="49" charset="0"/>
                <a:ea typeface="仿宋" pitchFamily="49" charset="-122"/>
                <a:cs typeface="Consolas" pitchFamily="49" charset="0"/>
              </a:rPr>
              <a:t>　　若</a:t>
            </a:r>
            <a:r>
              <a:rPr lang="en-US" altLang="zh-CN" sz="1800" dirty="0">
                <a:solidFill>
                  <a:srgbClr val="006600"/>
                </a:solidFill>
                <a:latin typeface="Consolas" pitchFamily="49" charset="0"/>
                <a:ea typeface="仿宋" pitchFamily="49" charset="-122"/>
                <a:cs typeface="Consolas" pitchFamily="49" charset="0"/>
              </a:rPr>
              <a:t>p-&gt;</a:t>
            </a:r>
            <a:r>
              <a:rPr lang="en-US" altLang="zh-CN" sz="1800" dirty="0" err="1">
                <a:solidFill>
                  <a:srgbClr val="006600"/>
                </a:solidFill>
                <a:latin typeface="Consolas" pitchFamily="49" charset="0"/>
                <a:ea typeface="仿宋" pitchFamily="49" charset="-122"/>
                <a:cs typeface="Consolas" pitchFamily="49" charset="0"/>
              </a:rPr>
              <a:t>rchild</a:t>
            </a:r>
            <a:r>
              <a:rPr lang="zh-CN" altLang="en-US" sz="1800" dirty="0">
                <a:solidFill>
                  <a:srgbClr val="006600"/>
                </a:solidFill>
                <a:latin typeface="Consolas" pitchFamily="49" charset="0"/>
                <a:ea typeface="仿宋" pitchFamily="49" charset="-122"/>
                <a:cs typeface="Consolas" pitchFamily="49" charset="0"/>
              </a:rPr>
              <a:t>为空，则置</a:t>
            </a:r>
            <a:r>
              <a:rPr lang="en-US" altLang="zh-CN" sz="1800" dirty="0">
                <a:solidFill>
                  <a:srgbClr val="006600"/>
                </a:solidFill>
                <a:latin typeface="Consolas" pitchFamily="49" charset="0"/>
                <a:ea typeface="仿宋" pitchFamily="49" charset="-122"/>
                <a:cs typeface="Consolas" pitchFamily="49" charset="0"/>
              </a:rPr>
              <a:t>pre-&gt;</a:t>
            </a:r>
            <a:r>
              <a:rPr lang="en-US" altLang="zh-CN" sz="1800" dirty="0" err="1">
                <a:solidFill>
                  <a:srgbClr val="006600"/>
                </a:solidFill>
                <a:latin typeface="Consolas" pitchFamily="49" charset="0"/>
                <a:ea typeface="仿宋" pitchFamily="49" charset="-122"/>
                <a:cs typeface="Consolas" pitchFamily="49" charset="0"/>
              </a:rPr>
              <a:t>rtag</a:t>
            </a:r>
            <a:r>
              <a:rPr lang="en-US" altLang="zh-CN" sz="1800" dirty="0">
                <a:solidFill>
                  <a:srgbClr val="006600"/>
                </a:solidFill>
                <a:latin typeface="Consolas" pitchFamily="49" charset="0"/>
                <a:ea typeface="仿宋" pitchFamily="49" charset="-122"/>
                <a:cs typeface="Consolas" pitchFamily="49" charset="0"/>
              </a:rPr>
              <a:t>=l</a:t>
            </a:r>
            <a:r>
              <a:rPr lang="zh-CN" altLang="en-US" sz="1800" dirty="0">
                <a:solidFill>
                  <a:srgbClr val="006600"/>
                </a:solidFill>
                <a:latin typeface="Consolas" pitchFamily="49" charset="0"/>
                <a:ea typeface="仿宋" pitchFamily="49" charset="-122"/>
                <a:cs typeface="Consolas" pitchFamily="49" charset="0"/>
              </a:rPr>
              <a:t>，且</a:t>
            </a:r>
            <a:r>
              <a:rPr lang="en-US" altLang="zh-CN" sz="1800" dirty="0">
                <a:solidFill>
                  <a:srgbClr val="006600"/>
                </a:solidFill>
                <a:latin typeface="Consolas" pitchFamily="49" charset="0"/>
                <a:ea typeface="仿宋" pitchFamily="49" charset="-122"/>
                <a:cs typeface="Consolas" pitchFamily="49" charset="0"/>
              </a:rPr>
              <a:t>pre-&gt;</a:t>
            </a:r>
            <a:r>
              <a:rPr lang="en-US" altLang="zh-CN" sz="1800" dirty="0" err="1">
                <a:solidFill>
                  <a:srgbClr val="006600"/>
                </a:solidFill>
                <a:latin typeface="Consolas" pitchFamily="49" charset="0"/>
                <a:ea typeface="仿宋" pitchFamily="49" charset="-122"/>
                <a:cs typeface="Consolas" pitchFamily="49" charset="0"/>
              </a:rPr>
              <a:t>rchild</a:t>
            </a:r>
            <a:r>
              <a:rPr lang="en-US" altLang="zh-CN" sz="1800" dirty="0">
                <a:solidFill>
                  <a:srgbClr val="006600"/>
                </a:solidFill>
                <a:latin typeface="Consolas" pitchFamily="49" charset="0"/>
                <a:ea typeface="仿宋" pitchFamily="49" charset="-122"/>
                <a:cs typeface="Consolas" pitchFamily="49" charset="0"/>
              </a:rPr>
              <a:t>=p</a:t>
            </a:r>
            <a:r>
              <a:rPr lang="zh-CN" altLang="en-US" sz="1800" dirty="0">
                <a:solidFill>
                  <a:srgbClr val="006600"/>
                </a:solidFill>
                <a:latin typeface="Consolas" pitchFamily="49" charset="0"/>
                <a:ea typeface="仿宋" pitchFamily="49" charset="-122"/>
                <a:cs typeface="Consolas" pitchFamily="49" charset="0"/>
              </a:rPr>
              <a:t>；</a:t>
            </a:r>
            <a:r>
              <a:rPr lang="en-US" altLang="zh-CN" sz="1800" dirty="0">
                <a:solidFill>
                  <a:srgbClr val="006600"/>
                </a:solidFill>
                <a:latin typeface="Consolas" pitchFamily="49" charset="0"/>
                <a:ea typeface="仿宋" pitchFamily="49" charset="-122"/>
                <a:cs typeface="Consolas" pitchFamily="49" charset="0"/>
              </a:rPr>
              <a:t>pre=p</a:t>
            </a:r>
            <a:r>
              <a:rPr lang="zh-CN" altLang="en-US" sz="1800" dirty="0">
                <a:solidFill>
                  <a:srgbClr val="006600"/>
                </a:solidFill>
                <a:latin typeface="Consolas" pitchFamily="49" charset="0"/>
                <a:ea typeface="仿宋" pitchFamily="49" charset="-122"/>
                <a:cs typeface="Consolas" pitchFamily="49" charset="0"/>
              </a:rPr>
              <a:t>；</a:t>
            </a:r>
          </a:p>
          <a:p>
            <a:pPr marL="342900" indent="-342900">
              <a:lnSpc>
                <a:spcPts val="2800"/>
              </a:lnSpc>
              <a:spcBef>
                <a:spcPts val="1200"/>
              </a:spcBef>
              <a:buFontTx/>
              <a:buBlip>
                <a:blip r:embed="rId3"/>
              </a:buBlip>
            </a:pPr>
            <a:r>
              <a:rPr lang="zh-CN" altLang="en-US" sz="1800" dirty="0" smtClean="0">
                <a:solidFill>
                  <a:srgbClr val="006600"/>
                </a:solidFill>
                <a:latin typeface="Consolas" pitchFamily="49" charset="0"/>
                <a:ea typeface="仿宋" pitchFamily="49" charset="-122"/>
                <a:cs typeface="Consolas" pitchFamily="49" charset="0"/>
              </a:rPr>
              <a:t>遍历</a:t>
            </a:r>
            <a:r>
              <a:rPr lang="zh-CN" altLang="en-US" sz="1800" dirty="0">
                <a:solidFill>
                  <a:srgbClr val="006600"/>
                </a:solidFill>
                <a:latin typeface="Consolas" pitchFamily="49" charset="0"/>
                <a:ea typeface="仿宋" pitchFamily="49" charset="-122"/>
                <a:cs typeface="Consolas" pitchFamily="49" charset="0"/>
              </a:rPr>
              <a:t>右子树（即右子树线索化）。</a:t>
            </a:r>
          </a:p>
        </p:txBody>
      </p:sp>
      <p:sp>
        <p:nvSpPr>
          <p:cNvPr id="6" name="TextBox 5"/>
          <p:cNvSpPr txBox="1"/>
          <p:nvPr/>
        </p:nvSpPr>
        <p:spPr>
          <a:xfrm>
            <a:off x="285738" y="1500174"/>
            <a:ext cx="553998" cy="2714644"/>
          </a:xfrm>
          <a:prstGeom prst="rect">
            <a:avLst/>
          </a:prstGeom>
          <a:noFill/>
        </p:spPr>
        <p:txBody>
          <a:bodyPr vert="eaVert" wrap="square" rtlCol="0">
            <a:spAutoFit/>
          </a:bodyPr>
          <a:lstStyle/>
          <a:p>
            <a:pPr algn="ctr">
              <a:spcBef>
                <a:spcPct val="50000"/>
              </a:spcBef>
            </a:pPr>
            <a:r>
              <a:rPr lang="en-US" altLang="zh-CN"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6.8  </a:t>
            </a:r>
            <a:r>
              <a:rPr lang="zh-CN" altLang="en-US"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线索二叉树</a:t>
            </a:r>
            <a:endParaRPr lang="zh-CN" altLang="en-US" dirty="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6979">
                                            <p:txEl>
                                              <p:pRg st="1" end="1"/>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1269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980"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Text Box 2"/>
          <p:cNvSpPr txBox="1">
            <a:spLocks noChangeArrowheads="1"/>
          </p:cNvSpPr>
          <p:nvPr/>
        </p:nvSpPr>
        <p:spPr bwMode="auto">
          <a:xfrm>
            <a:off x="1252544" y="314246"/>
            <a:ext cx="3033704" cy="424155"/>
          </a:xfrm>
          <a:prstGeom prst="rect">
            <a:avLst/>
          </a:prstGeom>
          <a:noFill/>
          <a:ln w="9525">
            <a:noFill/>
            <a:miter lim="800000"/>
            <a:headEnd/>
            <a:tailEnd/>
          </a:ln>
        </p:spPr>
        <p:txBody>
          <a:bodyPr wrap="square">
            <a:spAutoFit/>
          </a:bodyPr>
          <a:lstStyle/>
          <a:p>
            <a:pPr>
              <a:lnSpc>
                <a:spcPts val="3000"/>
              </a:lnSpc>
              <a:spcBef>
                <a:spcPct val="50000"/>
              </a:spcBef>
            </a:pPr>
            <a:r>
              <a:rPr lang="zh-CN" altLang="en-US" sz="2000" smtClean="0">
                <a:solidFill>
                  <a:srgbClr val="0000FF"/>
                </a:solidFill>
                <a:latin typeface="楷体" pitchFamily="49" charset="-122"/>
                <a:ea typeface="楷体" pitchFamily="49" charset="-122"/>
                <a:cs typeface="Times New Roman" pitchFamily="18" charset="0"/>
              </a:rPr>
              <a:t>中</a:t>
            </a:r>
            <a:r>
              <a:rPr lang="zh-CN" altLang="en-US" sz="2000" dirty="0">
                <a:solidFill>
                  <a:srgbClr val="0000FF"/>
                </a:solidFill>
                <a:latin typeface="楷体" pitchFamily="49" charset="-122"/>
                <a:ea typeface="楷体" pitchFamily="49" charset="-122"/>
                <a:cs typeface="Times New Roman" pitchFamily="18" charset="0"/>
              </a:rPr>
              <a:t>序</a:t>
            </a:r>
            <a:r>
              <a:rPr lang="zh-CN" altLang="en-US" sz="2000">
                <a:solidFill>
                  <a:srgbClr val="0000FF"/>
                </a:solidFill>
                <a:latin typeface="楷体" pitchFamily="49" charset="-122"/>
                <a:ea typeface="楷体" pitchFamily="49" charset="-122"/>
                <a:cs typeface="Times New Roman" pitchFamily="18" charset="0"/>
              </a:rPr>
              <a:t>线索</a:t>
            </a:r>
            <a:r>
              <a:rPr lang="zh-CN" altLang="en-US" sz="2000" smtClean="0">
                <a:solidFill>
                  <a:srgbClr val="0000FF"/>
                </a:solidFill>
                <a:latin typeface="楷体" pitchFamily="49" charset="-122"/>
                <a:ea typeface="楷体" pitchFamily="49" charset="-122"/>
                <a:cs typeface="Times New Roman" pitchFamily="18" charset="0"/>
              </a:rPr>
              <a:t>二叉树过程：</a:t>
            </a:r>
            <a:endParaRPr lang="zh-CN" altLang="en-US" sz="2000" dirty="0">
              <a:solidFill>
                <a:srgbClr val="0000FF"/>
              </a:solidFill>
              <a:latin typeface="楷体" pitchFamily="49" charset="-122"/>
              <a:ea typeface="楷体" pitchFamily="49" charset="-122"/>
              <a:cs typeface="Times New Roman" pitchFamily="18" charset="0"/>
            </a:endParaRPr>
          </a:p>
        </p:txBody>
      </p:sp>
      <p:graphicFrame>
        <p:nvGraphicFramePr>
          <p:cNvPr id="5" name="表格 4"/>
          <p:cNvGraphicFramePr>
            <a:graphicFrameLocks noGrp="1"/>
          </p:cNvGraphicFramePr>
          <p:nvPr/>
        </p:nvGraphicFramePr>
        <p:xfrm>
          <a:off x="3214678" y="1857364"/>
          <a:ext cx="2214580" cy="370840"/>
        </p:xfrm>
        <a:graphic>
          <a:graphicData uri="http://schemas.openxmlformats.org/drawingml/2006/table">
            <a:tbl>
              <a:tblPr firstRow="1" bandRow="1">
                <a:tableStyleId>{BDBED569-4797-4DF1-A0F4-6AAB3CD982D8}</a:tableStyleId>
              </a:tblPr>
              <a:tblGrid>
                <a:gridCol w="442916"/>
                <a:gridCol w="442916"/>
                <a:gridCol w="442916"/>
                <a:gridCol w="442916"/>
                <a:gridCol w="442916"/>
              </a:tblGrid>
              <a:tr h="370840">
                <a:tc>
                  <a:txBody>
                    <a:bodyPr/>
                    <a:lstStyle/>
                    <a:p>
                      <a:pPr algn="ctr"/>
                      <a:endParaRPr lang="zh-CN" altLang="en-US">
                        <a:solidFill>
                          <a:srgbClr val="0000FF"/>
                        </a:solidFill>
                        <a:latin typeface="Consolas" pitchFamily="49" charset="0"/>
                        <a:cs typeface="Consolas" pitchFamily="49" charset="0"/>
                      </a:endParaRPr>
                    </a:p>
                  </a:txBody>
                  <a:tcPr>
                    <a:solidFill>
                      <a:schemeClr val="accent2">
                        <a:lumMod val="20000"/>
                        <a:lumOff val="80000"/>
                      </a:schemeClr>
                    </a:solidFill>
                  </a:tcPr>
                </a:tc>
                <a:tc>
                  <a:txBody>
                    <a:bodyPr/>
                    <a:lstStyle/>
                    <a:p>
                      <a:pPr algn="ctr"/>
                      <a:r>
                        <a:rPr lang="en-US" altLang="zh-CN" smtClean="0">
                          <a:solidFill>
                            <a:srgbClr val="0000FF"/>
                          </a:solidFill>
                          <a:latin typeface="Consolas" pitchFamily="49" charset="0"/>
                          <a:cs typeface="Consolas" pitchFamily="49" charset="0"/>
                        </a:rPr>
                        <a:t>0</a:t>
                      </a:r>
                      <a:endParaRPr lang="zh-CN" altLang="en-US">
                        <a:solidFill>
                          <a:srgbClr val="0000FF"/>
                        </a:solidFill>
                        <a:latin typeface="Consolas" pitchFamily="49" charset="0"/>
                        <a:cs typeface="Consolas" pitchFamily="49" charset="0"/>
                      </a:endParaRPr>
                    </a:p>
                  </a:txBody>
                  <a:tcPr>
                    <a:solidFill>
                      <a:schemeClr val="accent2">
                        <a:lumMod val="20000"/>
                        <a:lumOff val="80000"/>
                      </a:schemeClr>
                    </a:solidFill>
                  </a:tcPr>
                </a:tc>
                <a:tc>
                  <a:txBody>
                    <a:bodyPr/>
                    <a:lstStyle/>
                    <a:p>
                      <a:pPr algn="ctr"/>
                      <a:endParaRPr lang="zh-CN" altLang="en-US">
                        <a:solidFill>
                          <a:srgbClr val="0000FF"/>
                        </a:solidFill>
                        <a:latin typeface="Consolas" pitchFamily="49" charset="0"/>
                        <a:cs typeface="Consolas" pitchFamily="49" charset="0"/>
                      </a:endParaRPr>
                    </a:p>
                  </a:txBody>
                  <a:tcPr>
                    <a:blipFill>
                      <a:blip r:embed="rId2"/>
                      <a:tile tx="0" ty="0" sx="100000" sy="100000" flip="none" algn="tl"/>
                    </a:blipFill>
                  </a:tcPr>
                </a:tc>
                <a:tc>
                  <a:txBody>
                    <a:bodyPr/>
                    <a:lstStyle/>
                    <a:p>
                      <a:pPr algn="ctr"/>
                      <a:r>
                        <a:rPr lang="en-US" altLang="zh-CN" smtClean="0">
                          <a:solidFill>
                            <a:srgbClr val="0000FF"/>
                          </a:solidFill>
                          <a:latin typeface="Consolas" pitchFamily="49" charset="0"/>
                          <a:cs typeface="Consolas" pitchFamily="49" charset="0"/>
                        </a:rPr>
                        <a:t>1</a:t>
                      </a:r>
                      <a:endParaRPr lang="zh-CN" altLang="en-US">
                        <a:solidFill>
                          <a:srgbClr val="0000FF"/>
                        </a:solidFill>
                        <a:latin typeface="Consolas" pitchFamily="49" charset="0"/>
                        <a:cs typeface="Consolas" pitchFamily="49" charset="0"/>
                      </a:endParaRPr>
                    </a:p>
                  </a:txBody>
                  <a:tcPr>
                    <a:solidFill>
                      <a:schemeClr val="accent2">
                        <a:lumMod val="20000"/>
                        <a:lumOff val="80000"/>
                      </a:schemeClr>
                    </a:solidFill>
                  </a:tcPr>
                </a:tc>
                <a:tc>
                  <a:txBody>
                    <a:bodyPr/>
                    <a:lstStyle/>
                    <a:p>
                      <a:pPr algn="ctr"/>
                      <a:endParaRPr lang="zh-CN" altLang="en-US">
                        <a:solidFill>
                          <a:srgbClr val="0000FF"/>
                        </a:solidFill>
                        <a:latin typeface="Consolas" pitchFamily="49" charset="0"/>
                        <a:cs typeface="Consolas" pitchFamily="49" charset="0"/>
                      </a:endParaRPr>
                    </a:p>
                  </a:txBody>
                  <a:tcPr>
                    <a:solidFill>
                      <a:schemeClr val="accent2">
                        <a:lumMod val="20000"/>
                        <a:lumOff val="80000"/>
                      </a:schemeClr>
                    </a:solidFill>
                  </a:tcPr>
                </a:tc>
              </a:tr>
            </a:tbl>
          </a:graphicData>
        </a:graphic>
      </p:graphicFrame>
      <p:sp>
        <p:nvSpPr>
          <p:cNvPr id="6" name="TextBox 5"/>
          <p:cNvSpPr txBox="1"/>
          <p:nvPr/>
        </p:nvSpPr>
        <p:spPr>
          <a:xfrm>
            <a:off x="3786182" y="1357298"/>
            <a:ext cx="1000132" cy="369332"/>
          </a:xfrm>
          <a:prstGeom prst="rect">
            <a:avLst/>
          </a:prstGeom>
          <a:noFill/>
        </p:spPr>
        <p:txBody>
          <a:bodyPr wrap="square" rtlCol="0">
            <a:spAutoFit/>
          </a:bodyPr>
          <a:lstStyle/>
          <a:p>
            <a:r>
              <a:rPr lang="zh-CN" altLang="en-US" sz="1800" smtClean="0">
                <a:solidFill>
                  <a:srgbClr val="0000FF"/>
                </a:solidFill>
                <a:latin typeface="仿宋" pitchFamily="49" charset="-122"/>
                <a:ea typeface="仿宋" pitchFamily="49" charset="-122"/>
              </a:rPr>
              <a:t>头结点</a:t>
            </a:r>
            <a:endParaRPr lang="zh-CN" altLang="en-US" sz="1800">
              <a:solidFill>
                <a:srgbClr val="0000FF"/>
              </a:solidFill>
              <a:latin typeface="仿宋" pitchFamily="49" charset="-122"/>
              <a:ea typeface="仿宋" pitchFamily="49" charset="-122"/>
            </a:endParaRPr>
          </a:p>
        </p:txBody>
      </p:sp>
      <p:sp>
        <p:nvSpPr>
          <p:cNvPr id="7" name="TextBox 6"/>
          <p:cNvSpPr txBox="1"/>
          <p:nvPr/>
        </p:nvSpPr>
        <p:spPr>
          <a:xfrm>
            <a:off x="2786050" y="1142984"/>
            <a:ext cx="857256" cy="369332"/>
          </a:xfrm>
          <a:prstGeom prst="rect">
            <a:avLst/>
          </a:prstGeom>
          <a:noFill/>
        </p:spPr>
        <p:txBody>
          <a:bodyPr wrap="square" rtlCol="0">
            <a:spAutoFit/>
          </a:bodyPr>
          <a:lstStyle/>
          <a:p>
            <a:r>
              <a:rPr lang="en-US" altLang="zh-CN" sz="1800" smtClean="0">
                <a:solidFill>
                  <a:srgbClr val="0000FF"/>
                </a:solidFill>
                <a:latin typeface="Consolas" pitchFamily="49" charset="0"/>
                <a:cs typeface="Consolas" pitchFamily="49" charset="0"/>
              </a:rPr>
              <a:t>head</a:t>
            </a:r>
            <a:endParaRPr lang="zh-CN" altLang="en-US" sz="1800">
              <a:solidFill>
                <a:srgbClr val="0000FF"/>
              </a:solidFill>
              <a:latin typeface="Consolas" pitchFamily="49" charset="0"/>
              <a:cs typeface="Consolas" pitchFamily="49" charset="0"/>
            </a:endParaRPr>
          </a:p>
        </p:txBody>
      </p:sp>
      <p:cxnSp>
        <p:nvCxnSpPr>
          <p:cNvPr id="9" name="直接箭头连接符 8"/>
          <p:cNvCxnSpPr/>
          <p:nvPr/>
        </p:nvCxnSpPr>
        <p:spPr>
          <a:xfrm rot="16200000" flipH="1">
            <a:off x="3178959" y="1626517"/>
            <a:ext cx="357190" cy="142876"/>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aphicFrame>
        <p:nvGraphicFramePr>
          <p:cNvPr id="10" name="表格 9"/>
          <p:cNvGraphicFramePr>
            <a:graphicFrameLocks noGrp="1"/>
          </p:cNvGraphicFramePr>
          <p:nvPr/>
        </p:nvGraphicFramePr>
        <p:xfrm>
          <a:off x="3214678" y="2637059"/>
          <a:ext cx="2214580" cy="370840"/>
        </p:xfrm>
        <a:graphic>
          <a:graphicData uri="http://schemas.openxmlformats.org/drawingml/2006/table">
            <a:tbl>
              <a:tblPr firstRow="1" bandRow="1">
                <a:tableStyleId>{BDBED569-4797-4DF1-A0F4-6AAB3CD982D8}</a:tableStyleId>
              </a:tblPr>
              <a:tblGrid>
                <a:gridCol w="442916"/>
                <a:gridCol w="442916"/>
                <a:gridCol w="442916"/>
                <a:gridCol w="442916"/>
                <a:gridCol w="442916"/>
              </a:tblGrid>
              <a:tr h="370840">
                <a:tc>
                  <a:txBody>
                    <a:bodyPr/>
                    <a:lstStyle/>
                    <a:p>
                      <a:pPr algn="ctr"/>
                      <a:endParaRPr lang="zh-CN" altLang="en-US">
                        <a:solidFill>
                          <a:srgbClr val="0000FF"/>
                        </a:solidFill>
                        <a:latin typeface="Consolas" pitchFamily="49" charset="0"/>
                        <a:cs typeface="Consolas" pitchFamily="49" charset="0"/>
                      </a:endParaRPr>
                    </a:p>
                  </a:txBody>
                  <a:tcPr>
                    <a:solidFill>
                      <a:schemeClr val="accent2">
                        <a:lumMod val="20000"/>
                        <a:lumOff val="80000"/>
                      </a:schemeClr>
                    </a:solidFill>
                  </a:tcPr>
                </a:tc>
                <a:tc>
                  <a:txBody>
                    <a:bodyPr/>
                    <a:lstStyle/>
                    <a:p>
                      <a:pPr algn="ctr"/>
                      <a:r>
                        <a:rPr lang="en-US" altLang="zh-CN" smtClean="0">
                          <a:solidFill>
                            <a:srgbClr val="0000FF"/>
                          </a:solidFill>
                          <a:latin typeface="Consolas" pitchFamily="49" charset="0"/>
                          <a:cs typeface="Consolas" pitchFamily="49" charset="0"/>
                        </a:rPr>
                        <a:t>0</a:t>
                      </a:r>
                      <a:endParaRPr lang="zh-CN" altLang="en-US">
                        <a:solidFill>
                          <a:srgbClr val="0000FF"/>
                        </a:solidFill>
                        <a:latin typeface="Consolas" pitchFamily="49" charset="0"/>
                        <a:cs typeface="Consolas" pitchFamily="49" charset="0"/>
                      </a:endParaRPr>
                    </a:p>
                  </a:txBody>
                  <a:tcPr>
                    <a:solidFill>
                      <a:schemeClr val="accent2">
                        <a:lumMod val="20000"/>
                        <a:lumOff val="80000"/>
                      </a:schemeClr>
                    </a:solidFill>
                  </a:tcPr>
                </a:tc>
                <a:tc>
                  <a:txBody>
                    <a:bodyPr/>
                    <a:lstStyle/>
                    <a:p>
                      <a:pPr algn="ctr"/>
                      <a:r>
                        <a:rPr lang="en-US" altLang="zh-CN" i="1" smtClean="0">
                          <a:solidFill>
                            <a:srgbClr val="0000FF"/>
                          </a:solidFill>
                          <a:latin typeface="Consolas" pitchFamily="49" charset="0"/>
                          <a:cs typeface="Consolas" pitchFamily="49" charset="0"/>
                        </a:rPr>
                        <a:t>A</a:t>
                      </a:r>
                      <a:endParaRPr lang="zh-CN" altLang="en-US" i="1">
                        <a:solidFill>
                          <a:srgbClr val="0000FF"/>
                        </a:solidFill>
                        <a:latin typeface="Consolas" pitchFamily="49" charset="0"/>
                        <a:cs typeface="Consolas" pitchFamily="49" charset="0"/>
                      </a:endParaRPr>
                    </a:p>
                  </a:txBody>
                  <a:tcPr>
                    <a:solidFill>
                      <a:schemeClr val="accent2">
                        <a:lumMod val="20000"/>
                        <a:lumOff val="80000"/>
                      </a:schemeClr>
                    </a:solidFill>
                  </a:tcPr>
                </a:tc>
                <a:tc>
                  <a:txBody>
                    <a:bodyPr/>
                    <a:lstStyle/>
                    <a:p>
                      <a:pPr algn="ctr"/>
                      <a:r>
                        <a:rPr lang="en-US" altLang="zh-CN" smtClean="0">
                          <a:solidFill>
                            <a:srgbClr val="0000FF"/>
                          </a:solidFill>
                          <a:latin typeface="Consolas" pitchFamily="49" charset="0"/>
                          <a:cs typeface="Consolas" pitchFamily="49" charset="0"/>
                        </a:rPr>
                        <a:t>1</a:t>
                      </a:r>
                      <a:endParaRPr lang="zh-CN" altLang="en-US">
                        <a:solidFill>
                          <a:srgbClr val="0000FF"/>
                        </a:solidFill>
                        <a:latin typeface="Consolas" pitchFamily="49" charset="0"/>
                        <a:cs typeface="Consolas" pitchFamily="49" charset="0"/>
                      </a:endParaRPr>
                    </a:p>
                  </a:txBody>
                  <a:tcPr>
                    <a:solidFill>
                      <a:schemeClr val="accent2">
                        <a:lumMod val="20000"/>
                        <a:lumOff val="80000"/>
                      </a:schemeClr>
                    </a:solidFill>
                  </a:tcPr>
                </a:tc>
                <a:tc>
                  <a:txBody>
                    <a:bodyPr/>
                    <a:lstStyle/>
                    <a:p>
                      <a:pPr algn="ctr"/>
                      <a:endParaRPr lang="zh-CN" altLang="en-US">
                        <a:solidFill>
                          <a:srgbClr val="0000FF"/>
                        </a:solidFill>
                        <a:latin typeface="Consolas" pitchFamily="49" charset="0"/>
                        <a:cs typeface="Consolas" pitchFamily="49" charset="0"/>
                      </a:endParaRPr>
                    </a:p>
                  </a:txBody>
                  <a:tcPr>
                    <a:solidFill>
                      <a:schemeClr val="accent2">
                        <a:lumMod val="20000"/>
                        <a:lumOff val="80000"/>
                      </a:schemeClr>
                    </a:solidFill>
                  </a:tcPr>
                </a:tc>
              </a:tr>
            </a:tbl>
          </a:graphicData>
        </a:graphic>
      </p:graphicFrame>
      <p:sp>
        <p:nvSpPr>
          <p:cNvPr id="11" name="TextBox 10"/>
          <p:cNvSpPr txBox="1"/>
          <p:nvPr/>
        </p:nvSpPr>
        <p:spPr>
          <a:xfrm>
            <a:off x="5500694" y="2637059"/>
            <a:ext cx="1000132" cy="369332"/>
          </a:xfrm>
          <a:prstGeom prst="rect">
            <a:avLst/>
          </a:prstGeom>
          <a:noFill/>
        </p:spPr>
        <p:txBody>
          <a:bodyPr wrap="square" rtlCol="0">
            <a:spAutoFit/>
          </a:bodyPr>
          <a:lstStyle/>
          <a:p>
            <a:r>
              <a:rPr lang="zh-CN" altLang="en-US" sz="1800" smtClean="0">
                <a:solidFill>
                  <a:srgbClr val="0000FF"/>
                </a:solidFill>
                <a:latin typeface="仿宋" pitchFamily="49" charset="-122"/>
                <a:ea typeface="仿宋" pitchFamily="49" charset="-122"/>
              </a:rPr>
              <a:t>根结点</a:t>
            </a:r>
            <a:endParaRPr lang="zh-CN" altLang="en-US" sz="1800">
              <a:solidFill>
                <a:srgbClr val="0000FF"/>
              </a:solidFill>
              <a:latin typeface="仿宋" pitchFamily="49" charset="-122"/>
              <a:ea typeface="仿宋" pitchFamily="49" charset="-122"/>
            </a:endParaRPr>
          </a:p>
        </p:txBody>
      </p:sp>
      <p:cxnSp>
        <p:nvCxnSpPr>
          <p:cNvPr id="13" name="直接箭头连接符 12"/>
          <p:cNvCxnSpPr/>
          <p:nvPr/>
        </p:nvCxnSpPr>
        <p:spPr>
          <a:xfrm rot="5400000">
            <a:off x="3107521" y="2321711"/>
            <a:ext cx="642942" cy="1588"/>
          </a:xfrm>
          <a:prstGeom prst="straightConnector1">
            <a:avLst/>
          </a:prstGeom>
          <a:ln>
            <a:solidFill>
              <a:srgbClr val="006600"/>
            </a:solidFill>
            <a:tailEnd type="arrow"/>
          </a:ln>
        </p:spPr>
        <p:style>
          <a:lnRef idx="2">
            <a:schemeClr val="dk1"/>
          </a:lnRef>
          <a:fillRef idx="0">
            <a:schemeClr val="dk1"/>
          </a:fillRef>
          <a:effectRef idx="1">
            <a:schemeClr val="dk1"/>
          </a:effectRef>
          <a:fontRef idx="minor">
            <a:schemeClr val="tx1"/>
          </a:fontRef>
        </p:style>
      </p:cxnSp>
      <p:graphicFrame>
        <p:nvGraphicFramePr>
          <p:cNvPr id="14" name="表格 13"/>
          <p:cNvGraphicFramePr>
            <a:graphicFrameLocks noGrp="1"/>
          </p:cNvGraphicFramePr>
          <p:nvPr/>
        </p:nvGraphicFramePr>
        <p:xfrm>
          <a:off x="1214414" y="3772540"/>
          <a:ext cx="2214580" cy="370840"/>
        </p:xfrm>
        <a:graphic>
          <a:graphicData uri="http://schemas.openxmlformats.org/drawingml/2006/table">
            <a:tbl>
              <a:tblPr firstRow="1" bandRow="1">
                <a:tableStyleId>{BDBED569-4797-4DF1-A0F4-6AAB3CD982D8}</a:tableStyleId>
              </a:tblPr>
              <a:tblGrid>
                <a:gridCol w="442916"/>
                <a:gridCol w="442916"/>
                <a:gridCol w="442916"/>
                <a:gridCol w="442916"/>
                <a:gridCol w="442916"/>
              </a:tblGrid>
              <a:tr h="370840">
                <a:tc>
                  <a:txBody>
                    <a:bodyPr/>
                    <a:lstStyle/>
                    <a:p>
                      <a:pPr algn="ctr"/>
                      <a:endParaRPr lang="zh-CN" altLang="en-US">
                        <a:solidFill>
                          <a:srgbClr val="0000FF"/>
                        </a:solidFill>
                        <a:latin typeface="Consolas" pitchFamily="49" charset="0"/>
                        <a:cs typeface="Consolas" pitchFamily="49" charset="0"/>
                      </a:endParaRPr>
                    </a:p>
                  </a:txBody>
                  <a:tcPr>
                    <a:solidFill>
                      <a:schemeClr val="accent2">
                        <a:lumMod val="20000"/>
                        <a:lumOff val="80000"/>
                      </a:schemeClr>
                    </a:solidFill>
                  </a:tcPr>
                </a:tc>
                <a:tc>
                  <a:txBody>
                    <a:bodyPr/>
                    <a:lstStyle/>
                    <a:p>
                      <a:pPr algn="ctr"/>
                      <a:r>
                        <a:rPr lang="en-US" altLang="zh-CN" smtClean="0">
                          <a:solidFill>
                            <a:srgbClr val="0000FF"/>
                          </a:solidFill>
                          <a:latin typeface="Consolas" pitchFamily="49" charset="0"/>
                          <a:cs typeface="Consolas" pitchFamily="49" charset="0"/>
                        </a:rPr>
                        <a:t>1</a:t>
                      </a:r>
                      <a:endParaRPr lang="zh-CN" altLang="en-US">
                        <a:solidFill>
                          <a:srgbClr val="0000FF"/>
                        </a:solidFill>
                        <a:latin typeface="Consolas" pitchFamily="49" charset="0"/>
                        <a:cs typeface="Consolas" pitchFamily="49" charset="0"/>
                      </a:endParaRPr>
                    </a:p>
                  </a:txBody>
                  <a:tcPr>
                    <a:solidFill>
                      <a:schemeClr val="accent2">
                        <a:lumMod val="20000"/>
                        <a:lumOff val="80000"/>
                      </a:schemeClr>
                    </a:solidFill>
                  </a:tcPr>
                </a:tc>
                <a:tc>
                  <a:txBody>
                    <a:bodyPr/>
                    <a:lstStyle/>
                    <a:p>
                      <a:pPr algn="ctr"/>
                      <a:r>
                        <a:rPr lang="en-US" altLang="zh-CN" i="1" smtClean="0">
                          <a:solidFill>
                            <a:srgbClr val="0000FF"/>
                          </a:solidFill>
                          <a:latin typeface="Consolas" pitchFamily="49" charset="0"/>
                          <a:cs typeface="Consolas" pitchFamily="49" charset="0"/>
                        </a:rPr>
                        <a:t>B</a:t>
                      </a:r>
                      <a:endParaRPr lang="zh-CN" altLang="en-US" i="1">
                        <a:solidFill>
                          <a:srgbClr val="0000FF"/>
                        </a:solidFill>
                        <a:latin typeface="Consolas" pitchFamily="49" charset="0"/>
                        <a:cs typeface="Consolas" pitchFamily="49" charset="0"/>
                      </a:endParaRPr>
                    </a:p>
                  </a:txBody>
                  <a:tcPr>
                    <a:solidFill>
                      <a:schemeClr val="accent2">
                        <a:lumMod val="20000"/>
                        <a:lumOff val="80000"/>
                      </a:schemeClr>
                    </a:solidFill>
                  </a:tcPr>
                </a:tc>
                <a:tc>
                  <a:txBody>
                    <a:bodyPr/>
                    <a:lstStyle/>
                    <a:p>
                      <a:pPr algn="ctr"/>
                      <a:r>
                        <a:rPr lang="en-US" altLang="zh-CN" smtClean="0">
                          <a:solidFill>
                            <a:srgbClr val="0000FF"/>
                          </a:solidFill>
                          <a:latin typeface="Consolas" pitchFamily="49" charset="0"/>
                          <a:cs typeface="Consolas" pitchFamily="49" charset="0"/>
                        </a:rPr>
                        <a:t>0</a:t>
                      </a:r>
                      <a:endParaRPr lang="zh-CN" altLang="en-US">
                        <a:solidFill>
                          <a:srgbClr val="0000FF"/>
                        </a:solidFill>
                        <a:latin typeface="Consolas" pitchFamily="49" charset="0"/>
                        <a:cs typeface="Consolas" pitchFamily="49" charset="0"/>
                      </a:endParaRPr>
                    </a:p>
                  </a:txBody>
                  <a:tcPr>
                    <a:solidFill>
                      <a:schemeClr val="accent2">
                        <a:lumMod val="20000"/>
                        <a:lumOff val="80000"/>
                      </a:schemeClr>
                    </a:solidFill>
                  </a:tcPr>
                </a:tc>
                <a:tc>
                  <a:txBody>
                    <a:bodyPr/>
                    <a:lstStyle/>
                    <a:p>
                      <a:pPr algn="ctr"/>
                      <a:endParaRPr lang="zh-CN" altLang="en-US">
                        <a:solidFill>
                          <a:srgbClr val="0000FF"/>
                        </a:solidFill>
                        <a:latin typeface="Consolas" pitchFamily="49" charset="0"/>
                        <a:cs typeface="Consolas" pitchFamily="49" charset="0"/>
                      </a:endParaRPr>
                    </a:p>
                  </a:txBody>
                  <a:tcPr>
                    <a:solidFill>
                      <a:schemeClr val="accent2">
                        <a:lumMod val="20000"/>
                        <a:lumOff val="80000"/>
                      </a:schemeClr>
                    </a:solidFill>
                  </a:tcPr>
                </a:tc>
              </a:tr>
            </a:tbl>
          </a:graphicData>
        </a:graphic>
      </p:graphicFrame>
      <p:graphicFrame>
        <p:nvGraphicFramePr>
          <p:cNvPr id="15" name="表格 14"/>
          <p:cNvGraphicFramePr>
            <a:graphicFrameLocks noGrp="1"/>
          </p:cNvGraphicFramePr>
          <p:nvPr/>
        </p:nvGraphicFramePr>
        <p:xfrm>
          <a:off x="4857752" y="3786190"/>
          <a:ext cx="2214580" cy="370840"/>
        </p:xfrm>
        <a:graphic>
          <a:graphicData uri="http://schemas.openxmlformats.org/drawingml/2006/table">
            <a:tbl>
              <a:tblPr firstRow="1" bandRow="1">
                <a:tableStyleId>{BDBED569-4797-4DF1-A0F4-6AAB3CD982D8}</a:tableStyleId>
              </a:tblPr>
              <a:tblGrid>
                <a:gridCol w="442916"/>
                <a:gridCol w="442916"/>
                <a:gridCol w="442916"/>
                <a:gridCol w="442916"/>
                <a:gridCol w="442916"/>
              </a:tblGrid>
              <a:tr h="370840">
                <a:tc>
                  <a:txBody>
                    <a:bodyPr/>
                    <a:lstStyle/>
                    <a:p>
                      <a:pPr algn="ctr"/>
                      <a:endParaRPr lang="zh-CN" altLang="en-US">
                        <a:solidFill>
                          <a:srgbClr val="0000FF"/>
                        </a:solidFill>
                        <a:latin typeface="Consolas" pitchFamily="49" charset="0"/>
                        <a:cs typeface="Consolas" pitchFamily="49" charset="0"/>
                      </a:endParaRPr>
                    </a:p>
                  </a:txBody>
                  <a:tcPr>
                    <a:solidFill>
                      <a:schemeClr val="accent2">
                        <a:lumMod val="20000"/>
                        <a:lumOff val="80000"/>
                      </a:schemeClr>
                    </a:solidFill>
                  </a:tcPr>
                </a:tc>
                <a:tc>
                  <a:txBody>
                    <a:bodyPr/>
                    <a:lstStyle/>
                    <a:p>
                      <a:pPr algn="ctr"/>
                      <a:r>
                        <a:rPr lang="en-US" altLang="zh-CN" smtClean="0">
                          <a:solidFill>
                            <a:srgbClr val="0000FF"/>
                          </a:solidFill>
                          <a:latin typeface="Consolas" pitchFamily="49" charset="0"/>
                          <a:cs typeface="Consolas" pitchFamily="49" charset="0"/>
                        </a:rPr>
                        <a:t>0</a:t>
                      </a:r>
                      <a:endParaRPr lang="zh-CN" altLang="en-US">
                        <a:solidFill>
                          <a:srgbClr val="0000FF"/>
                        </a:solidFill>
                        <a:latin typeface="Consolas" pitchFamily="49" charset="0"/>
                        <a:cs typeface="Consolas" pitchFamily="49" charset="0"/>
                      </a:endParaRPr>
                    </a:p>
                  </a:txBody>
                  <a:tcPr>
                    <a:solidFill>
                      <a:schemeClr val="accent2">
                        <a:lumMod val="20000"/>
                        <a:lumOff val="80000"/>
                      </a:schemeClr>
                    </a:solidFill>
                  </a:tcPr>
                </a:tc>
                <a:tc>
                  <a:txBody>
                    <a:bodyPr/>
                    <a:lstStyle/>
                    <a:p>
                      <a:pPr algn="ctr"/>
                      <a:r>
                        <a:rPr lang="en-US" altLang="zh-CN" i="1" smtClean="0">
                          <a:solidFill>
                            <a:srgbClr val="0000FF"/>
                          </a:solidFill>
                          <a:latin typeface="Consolas" pitchFamily="49" charset="0"/>
                          <a:cs typeface="Consolas" pitchFamily="49" charset="0"/>
                        </a:rPr>
                        <a:t>C</a:t>
                      </a:r>
                      <a:endParaRPr lang="zh-CN" altLang="en-US" i="1">
                        <a:solidFill>
                          <a:srgbClr val="0000FF"/>
                        </a:solidFill>
                        <a:latin typeface="Consolas" pitchFamily="49" charset="0"/>
                        <a:cs typeface="Consolas" pitchFamily="49" charset="0"/>
                      </a:endParaRPr>
                    </a:p>
                  </a:txBody>
                  <a:tcPr>
                    <a:solidFill>
                      <a:schemeClr val="accent2">
                        <a:lumMod val="20000"/>
                        <a:lumOff val="80000"/>
                      </a:schemeClr>
                    </a:solidFill>
                  </a:tcPr>
                </a:tc>
                <a:tc>
                  <a:txBody>
                    <a:bodyPr/>
                    <a:lstStyle/>
                    <a:p>
                      <a:pPr algn="ctr"/>
                      <a:r>
                        <a:rPr lang="en-US" altLang="zh-CN" smtClean="0">
                          <a:solidFill>
                            <a:srgbClr val="0000FF"/>
                          </a:solidFill>
                          <a:latin typeface="Consolas" pitchFamily="49" charset="0"/>
                          <a:cs typeface="Consolas" pitchFamily="49" charset="0"/>
                        </a:rPr>
                        <a:t>1</a:t>
                      </a:r>
                      <a:endParaRPr lang="zh-CN" altLang="en-US">
                        <a:solidFill>
                          <a:srgbClr val="0000FF"/>
                        </a:solidFill>
                        <a:latin typeface="Consolas" pitchFamily="49" charset="0"/>
                        <a:cs typeface="Consolas" pitchFamily="49" charset="0"/>
                      </a:endParaRPr>
                    </a:p>
                  </a:txBody>
                  <a:tcPr>
                    <a:solidFill>
                      <a:schemeClr val="accent2">
                        <a:lumMod val="20000"/>
                        <a:lumOff val="80000"/>
                      </a:schemeClr>
                    </a:solidFill>
                  </a:tcPr>
                </a:tc>
                <a:tc>
                  <a:txBody>
                    <a:bodyPr/>
                    <a:lstStyle/>
                    <a:p>
                      <a:pPr algn="ctr"/>
                      <a:endParaRPr lang="zh-CN" altLang="en-US">
                        <a:solidFill>
                          <a:srgbClr val="0000FF"/>
                        </a:solidFill>
                        <a:latin typeface="Consolas" pitchFamily="49" charset="0"/>
                        <a:cs typeface="Consolas" pitchFamily="49" charset="0"/>
                      </a:endParaRPr>
                    </a:p>
                  </a:txBody>
                  <a:tcPr>
                    <a:solidFill>
                      <a:schemeClr val="accent2">
                        <a:lumMod val="20000"/>
                        <a:lumOff val="80000"/>
                      </a:schemeClr>
                    </a:solidFill>
                  </a:tcPr>
                </a:tc>
              </a:tr>
            </a:tbl>
          </a:graphicData>
        </a:graphic>
      </p:graphicFrame>
      <p:graphicFrame>
        <p:nvGraphicFramePr>
          <p:cNvPr id="16" name="表格 15"/>
          <p:cNvGraphicFramePr>
            <a:graphicFrameLocks noGrp="1"/>
          </p:cNvGraphicFramePr>
          <p:nvPr/>
        </p:nvGraphicFramePr>
        <p:xfrm>
          <a:off x="1571604" y="4786322"/>
          <a:ext cx="2214580" cy="370840"/>
        </p:xfrm>
        <a:graphic>
          <a:graphicData uri="http://schemas.openxmlformats.org/drawingml/2006/table">
            <a:tbl>
              <a:tblPr firstRow="1" bandRow="1">
                <a:tableStyleId>{BDBED569-4797-4DF1-A0F4-6AAB3CD982D8}</a:tableStyleId>
              </a:tblPr>
              <a:tblGrid>
                <a:gridCol w="442916"/>
                <a:gridCol w="442916"/>
                <a:gridCol w="442916"/>
                <a:gridCol w="442916"/>
                <a:gridCol w="442916"/>
              </a:tblGrid>
              <a:tr h="370840">
                <a:tc>
                  <a:txBody>
                    <a:bodyPr/>
                    <a:lstStyle/>
                    <a:p>
                      <a:pPr algn="ctr"/>
                      <a:endParaRPr lang="zh-CN" altLang="en-US">
                        <a:solidFill>
                          <a:srgbClr val="0000FF"/>
                        </a:solidFill>
                        <a:latin typeface="Consolas" pitchFamily="49" charset="0"/>
                        <a:cs typeface="Consolas" pitchFamily="49" charset="0"/>
                      </a:endParaRPr>
                    </a:p>
                  </a:txBody>
                  <a:tcPr>
                    <a:solidFill>
                      <a:schemeClr val="accent2">
                        <a:lumMod val="20000"/>
                        <a:lumOff val="80000"/>
                      </a:schemeClr>
                    </a:solidFill>
                  </a:tcPr>
                </a:tc>
                <a:tc>
                  <a:txBody>
                    <a:bodyPr/>
                    <a:lstStyle/>
                    <a:p>
                      <a:pPr algn="ctr"/>
                      <a:r>
                        <a:rPr lang="en-US" altLang="zh-CN" smtClean="0">
                          <a:solidFill>
                            <a:srgbClr val="0000FF"/>
                          </a:solidFill>
                          <a:latin typeface="Consolas" pitchFamily="49" charset="0"/>
                          <a:cs typeface="Consolas" pitchFamily="49" charset="0"/>
                        </a:rPr>
                        <a:t>1</a:t>
                      </a:r>
                      <a:endParaRPr lang="zh-CN" altLang="en-US">
                        <a:solidFill>
                          <a:srgbClr val="0000FF"/>
                        </a:solidFill>
                        <a:latin typeface="Consolas" pitchFamily="49" charset="0"/>
                        <a:cs typeface="Consolas" pitchFamily="49" charset="0"/>
                      </a:endParaRPr>
                    </a:p>
                  </a:txBody>
                  <a:tcPr>
                    <a:solidFill>
                      <a:schemeClr val="accent2">
                        <a:lumMod val="20000"/>
                        <a:lumOff val="80000"/>
                      </a:schemeClr>
                    </a:solidFill>
                  </a:tcPr>
                </a:tc>
                <a:tc>
                  <a:txBody>
                    <a:bodyPr/>
                    <a:lstStyle/>
                    <a:p>
                      <a:pPr algn="ctr"/>
                      <a:r>
                        <a:rPr lang="en-US" altLang="zh-CN" i="1" smtClean="0">
                          <a:solidFill>
                            <a:srgbClr val="0000FF"/>
                          </a:solidFill>
                          <a:latin typeface="Consolas" pitchFamily="49" charset="0"/>
                          <a:cs typeface="Consolas" pitchFamily="49" charset="0"/>
                        </a:rPr>
                        <a:t>D</a:t>
                      </a:r>
                      <a:endParaRPr lang="zh-CN" altLang="en-US" i="1">
                        <a:solidFill>
                          <a:srgbClr val="0000FF"/>
                        </a:solidFill>
                        <a:latin typeface="Consolas" pitchFamily="49" charset="0"/>
                        <a:cs typeface="Consolas" pitchFamily="49" charset="0"/>
                      </a:endParaRPr>
                    </a:p>
                  </a:txBody>
                  <a:tcPr>
                    <a:solidFill>
                      <a:schemeClr val="accent2">
                        <a:lumMod val="20000"/>
                        <a:lumOff val="80000"/>
                      </a:schemeClr>
                    </a:solidFill>
                  </a:tcPr>
                </a:tc>
                <a:tc>
                  <a:txBody>
                    <a:bodyPr/>
                    <a:lstStyle/>
                    <a:p>
                      <a:pPr algn="ctr"/>
                      <a:r>
                        <a:rPr lang="en-US" altLang="zh-CN" smtClean="0">
                          <a:solidFill>
                            <a:srgbClr val="0000FF"/>
                          </a:solidFill>
                          <a:latin typeface="Consolas" pitchFamily="49" charset="0"/>
                          <a:cs typeface="Consolas" pitchFamily="49" charset="0"/>
                        </a:rPr>
                        <a:t>1</a:t>
                      </a:r>
                      <a:endParaRPr lang="zh-CN" altLang="en-US">
                        <a:solidFill>
                          <a:srgbClr val="0000FF"/>
                        </a:solidFill>
                        <a:latin typeface="Consolas" pitchFamily="49" charset="0"/>
                        <a:cs typeface="Consolas" pitchFamily="49" charset="0"/>
                      </a:endParaRPr>
                    </a:p>
                  </a:txBody>
                  <a:tcPr>
                    <a:solidFill>
                      <a:schemeClr val="accent2">
                        <a:lumMod val="20000"/>
                        <a:lumOff val="80000"/>
                      </a:schemeClr>
                    </a:solidFill>
                  </a:tcPr>
                </a:tc>
                <a:tc>
                  <a:txBody>
                    <a:bodyPr/>
                    <a:lstStyle/>
                    <a:p>
                      <a:pPr algn="ctr"/>
                      <a:endParaRPr lang="zh-CN" altLang="en-US">
                        <a:solidFill>
                          <a:srgbClr val="0000FF"/>
                        </a:solidFill>
                        <a:latin typeface="Consolas" pitchFamily="49" charset="0"/>
                        <a:cs typeface="Consolas" pitchFamily="49" charset="0"/>
                      </a:endParaRPr>
                    </a:p>
                  </a:txBody>
                  <a:tcPr>
                    <a:solidFill>
                      <a:schemeClr val="accent2">
                        <a:lumMod val="20000"/>
                        <a:lumOff val="80000"/>
                      </a:schemeClr>
                    </a:solidFill>
                  </a:tcPr>
                </a:tc>
              </a:tr>
            </a:tbl>
          </a:graphicData>
        </a:graphic>
      </p:graphicFrame>
      <p:graphicFrame>
        <p:nvGraphicFramePr>
          <p:cNvPr id="17" name="表格 16"/>
          <p:cNvGraphicFramePr>
            <a:graphicFrameLocks noGrp="1"/>
          </p:cNvGraphicFramePr>
          <p:nvPr/>
        </p:nvGraphicFramePr>
        <p:xfrm>
          <a:off x="4000496" y="4786322"/>
          <a:ext cx="2214580" cy="370840"/>
        </p:xfrm>
        <a:graphic>
          <a:graphicData uri="http://schemas.openxmlformats.org/drawingml/2006/table">
            <a:tbl>
              <a:tblPr firstRow="1" bandRow="1">
                <a:tableStyleId>{BDBED569-4797-4DF1-A0F4-6AAB3CD982D8}</a:tableStyleId>
              </a:tblPr>
              <a:tblGrid>
                <a:gridCol w="442916"/>
                <a:gridCol w="442916"/>
                <a:gridCol w="442916"/>
                <a:gridCol w="442916"/>
                <a:gridCol w="442916"/>
              </a:tblGrid>
              <a:tr h="370840">
                <a:tc>
                  <a:txBody>
                    <a:bodyPr/>
                    <a:lstStyle/>
                    <a:p>
                      <a:pPr algn="ctr"/>
                      <a:endParaRPr lang="zh-CN" altLang="en-US">
                        <a:solidFill>
                          <a:srgbClr val="0000FF"/>
                        </a:solidFill>
                        <a:latin typeface="Consolas" pitchFamily="49" charset="0"/>
                        <a:cs typeface="Consolas" pitchFamily="49" charset="0"/>
                      </a:endParaRPr>
                    </a:p>
                  </a:txBody>
                  <a:tcPr>
                    <a:solidFill>
                      <a:schemeClr val="accent2">
                        <a:lumMod val="20000"/>
                        <a:lumOff val="80000"/>
                      </a:schemeClr>
                    </a:solidFill>
                  </a:tcPr>
                </a:tc>
                <a:tc>
                  <a:txBody>
                    <a:bodyPr/>
                    <a:lstStyle/>
                    <a:p>
                      <a:pPr algn="ctr"/>
                      <a:r>
                        <a:rPr lang="en-US" altLang="zh-CN" smtClean="0">
                          <a:solidFill>
                            <a:srgbClr val="0000FF"/>
                          </a:solidFill>
                          <a:latin typeface="Consolas" pitchFamily="49" charset="0"/>
                          <a:cs typeface="Consolas" pitchFamily="49" charset="0"/>
                        </a:rPr>
                        <a:t>0</a:t>
                      </a:r>
                      <a:endParaRPr lang="zh-CN" altLang="en-US">
                        <a:solidFill>
                          <a:srgbClr val="0000FF"/>
                        </a:solidFill>
                        <a:latin typeface="Consolas" pitchFamily="49" charset="0"/>
                        <a:cs typeface="Consolas" pitchFamily="49" charset="0"/>
                      </a:endParaRPr>
                    </a:p>
                  </a:txBody>
                  <a:tcPr>
                    <a:solidFill>
                      <a:schemeClr val="accent2">
                        <a:lumMod val="20000"/>
                        <a:lumOff val="80000"/>
                      </a:schemeClr>
                    </a:solidFill>
                  </a:tcPr>
                </a:tc>
                <a:tc>
                  <a:txBody>
                    <a:bodyPr/>
                    <a:lstStyle/>
                    <a:p>
                      <a:pPr algn="ctr"/>
                      <a:r>
                        <a:rPr lang="en-US" altLang="zh-CN" i="1" smtClean="0">
                          <a:solidFill>
                            <a:srgbClr val="0000FF"/>
                          </a:solidFill>
                          <a:latin typeface="Consolas" pitchFamily="49" charset="0"/>
                          <a:cs typeface="Consolas" pitchFamily="49" charset="0"/>
                        </a:rPr>
                        <a:t>E</a:t>
                      </a:r>
                      <a:endParaRPr lang="zh-CN" altLang="en-US" i="1">
                        <a:solidFill>
                          <a:srgbClr val="0000FF"/>
                        </a:solidFill>
                        <a:latin typeface="Consolas" pitchFamily="49" charset="0"/>
                        <a:cs typeface="Consolas" pitchFamily="49" charset="0"/>
                      </a:endParaRPr>
                    </a:p>
                  </a:txBody>
                  <a:tcPr>
                    <a:solidFill>
                      <a:schemeClr val="accent2">
                        <a:lumMod val="20000"/>
                        <a:lumOff val="80000"/>
                      </a:schemeClr>
                    </a:solidFill>
                  </a:tcPr>
                </a:tc>
                <a:tc>
                  <a:txBody>
                    <a:bodyPr/>
                    <a:lstStyle/>
                    <a:p>
                      <a:pPr algn="ctr"/>
                      <a:r>
                        <a:rPr lang="en-US" altLang="zh-CN" smtClean="0">
                          <a:solidFill>
                            <a:srgbClr val="0000FF"/>
                          </a:solidFill>
                          <a:latin typeface="Consolas" pitchFamily="49" charset="0"/>
                          <a:cs typeface="Consolas" pitchFamily="49" charset="0"/>
                        </a:rPr>
                        <a:t>1</a:t>
                      </a:r>
                      <a:endParaRPr lang="zh-CN" altLang="en-US">
                        <a:solidFill>
                          <a:srgbClr val="0000FF"/>
                        </a:solidFill>
                        <a:latin typeface="Consolas" pitchFamily="49" charset="0"/>
                        <a:cs typeface="Consolas" pitchFamily="49" charset="0"/>
                      </a:endParaRPr>
                    </a:p>
                  </a:txBody>
                  <a:tcPr>
                    <a:solidFill>
                      <a:schemeClr val="accent2">
                        <a:lumMod val="20000"/>
                        <a:lumOff val="80000"/>
                      </a:schemeClr>
                    </a:solidFill>
                  </a:tcPr>
                </a:tc>
                <a:tc>
                  <a:txBody>
                    <a:bodyPr/>
                    <a:lstStyle/>
                    <a:p>
                      <a:pPr algn="ctr"/>
                      <a:endParaRPr lang="zh-CN" altLang="en-US">
                        <a:solidFill>
                          <a:srgbClr val="0000FF"/>
                        </a:solidFill>
                        <a:latin typeface="Consolas" pitchFamily="49" charset="0"/>
                        <a:cs typeface="Consolas" pitchFamily="49" charset="0"/>
                      </a:endParaRPr>
                    </a:p>
                  </a:txBody>
                  <a:tcPr>
                    <a:solidFill>
                      <a:schemeClr val="accent2">
                        <a:lumMod val="20000"/>
                        <a:lumOff val="80000"/>
                      </a:schemeClr>
                    </a:solidFill>
                  </a:tcPr>
                </a:tc>
              </a:tr>
            </a:tbl>
          </a:graphicData>
        </a:graphic>
      </p:graphicFrame>
      <p:graphicFrame>
        <p:nvGraphicFramePr>
          <p:cNvPr id="18" name="表格 17"/>
          <p:cNvGraphicFramePr>
            <a:graphicFrameLocks noGrp="1"/>
          </p:cNvGraphicFramePr>
          <p:nvPr/>
        </p:nvGraphicFramePr>
        <p:xfrm>
          <a:off x="6500824" y="4786322"/>
          <a:ext cx="2214580" cy="370840"/>
        </p:xfrm>
        <a:graphic>
          <a:graphicData uri="http://schemas.openxmlformats.org/drawingml/2006/table">
            <a:tbl>
              <a:tblPr firstRow="1" bandRow="1">
                <a:tableStyleId>{BDBED569-4797-4DF1-A0F4-6AAB3CD982D8}</a:tableStyleId>
              </a:tblPr>
              <a:tblGrid>
                <a:gridCol w="442916"/>
                <a:gridCol w="442916"/>
                <a:gridCol w="442916"/>
                <a:gridCol w="442916"/>
                <a:gridCol w="442916"/>
              </a:tblGrid>
              <a:tr h="370840">
                <a:tc>
                  <a:txBody>
                    <a:bodyPr/>
                    <a:lstStyle/>
                    <a:p>
                      <a:pPr algn="ctr"/>
                      <a:endParaRPr lang="zh-CN" altLang="en-US">
                        <a:solidFill>
                          <a:srgbClr val="0000FF"/>
                        </a:solidFill>
                        <a:latin typeface="Consolas" pitchFamily="49" charset="0"/>
                        <a:cs typeface="Consolas" pitchFamily="49" charset="0"/>
                      </a:endParaRPr>
                    </a:p>
                  </a:txBody>
                  <a:tcPr>
                    <a:solidFill>
                      <a:schemeClr val="accent2">
                        <a:lumMod val="20000"/>
                        <a:lumOff val="80000"/>
                      </a:schemeClr>
                    </a:solidFill>
                  </a:tcPr>
                </a:tc>
                <a:tc>
                  <a:txBody>
                    <a:bodyPr/>
                    <a:lstStyle/>
                    <a:p>
                      <a:pPr algn="ctr"/>
                      <a:r>
                        <a:rPr lang="en-US" altLang="zh-CN" smtClean="0">
                          <a:solidFill>
                            <a:srgbClr val="0000FF"/>
                          </a:solidFill>
                          <a:latin typeface="Consolas" pitchFamily="49" charset="0"/>
                          <a:cs typeface="Consolas" pitchFamily="49" charset="0"/>
                        </a:rPr>
                        <a:t>0</a:t>
                      </a:r>
                      <a:endParaRPr lang="zh-CN" altLang="en-US">
                        <a:solidFill>
                          <a:srgbClr val="0000FF"/>
                        </a:solidFill>
                        <a:latin typeface="Consolas" pitchFamily="49" charset="0"/>
                        <a:cs typeface="Consolas" pitchFamily="49" charset="0"/>
                      </a:endParaRPr>
                    </a:p>
                  </a:txBody>
                  <a:tcPr>
                    <a:solidFill>
                      <a:schemeClr val="accent2">
                        <a:lumMod val="20000"/>
                        <a:lumOff val="80000"/>
                      </a:schemeClr>
                    </a:solidFill>
                  </a:tcPr>
                </a:tc>
                <a:tc>
                  <a:txBody>
                    <a:bodyPr/>
                    <a:lstStyle/>
                    <a:p>
                      <a:pPr algn="ctr"/>
                      <a:r>
                        <a:rPr lang="en-US" altLang="zh-CN" i="1" smtClean="0">
                          <a:solidFill>
                            <a:srgbClr val="0000FF"/>
                          </a:solidFill>
                          <a:latin typeface="Consolas" pitchFamily="49" charset="0"/>
                          <a:cs typeface="Consolas" pitchFamily="49" charset="0"/>
                        </a:rPr>
                        <a:t>F</a:t>
                      </a:r>
                      <a:endParaRPr lang="zh-CN" altLang="en-US" i="1">
                        <a:solidFill>
                          <a:srgbClr val="0000FF"/>
                        </a:solidFill>
                        <a:latin typeface="Consolas" pitchFamily="49" charset="0"/>
                        <a:cs typeface="Consolas" pitchFamily="49" charset="0"/>
                      </a:endParaRPr>
                    </a:p>
                  </a:txBody>
                  <a:tcPr>
                    <a:solidFill>
                      <a:schemeClr val="accent2">
                        <a:lumMod val="20000"/>
                        <a:lumOff val="80000"/>
                      </a:schemeClr>
                    </a:solidFill>
                  </a:tcPr>
                </a:tc>
                <a:tc>
                  <a:txBody>
                    <a:bodyPr/>
                    <a:lstStyle/>
                    <a:p>
                      <a:pPr algn="ctr"/>
                      <a:r>
                        <a:rPr lang="en-US" altLang="zh-CN" smtClean="0">
                          <a:solidFill>
                            <a:srgbClr val="0000FF"/>
                          </a:solidFill>
                          <a:latin typeface="Consolas" pitchFamily="49" charset="0"/>
                          <a:cs typeface="Consolas" pitchFamily="49" charset="0"/>
                        </a:rPr>
                        <a:t>1</a:t>
                      </a:r>
                      <a:endParaRPr lang="zh-CN" altLang="en-US">
                        <a:solidFill>
                          <a:srgbClr val="0000FF"/>
                        </a:solidFill>
                        <a:latin typeface="Consolas" pitchFamily="49" charset="0"/>
                        <a:cs typeface="Consolas" pitchFamily="49" charset="0"/>
                      </a:endParaRPr>
                    </a:p>
                  </a:txBody>
                  <a:tcPr>
                    <a:solidFill>
                      <a:schemeClr val="accent2">
                        <a:lumMod val="20000"/>
                        <a:lumOff val="80000"/>
                      </a:schemeClr>
                    </a:solidFill>
                  </a:tcPr>
                </a:tc>
                <a:tc>
                  <a:txBody>
                    <a:bodyPr/>
                    <a:lstStyle/>
                    <a:p>
                      <a:pPr algn="ctr"/>
                      <a:endParaRPr lang="zh-CN" altLang="en-US">
                        <a:solidFill>
                          <a:srgbClr val="0000FF"/>
                        </a:solidFill>
                        <a:latin typeface="Consolas" pitchFamily="49" charset="0"/>
                        <a:cs typeface="Consolas" pitchFamily="49" charset="0"/>
                      </a:endParaRPr>
                    </a:p>
                  </a:txBody>
                  <a:tcPr>
                    <a:solidFill>
                      <a:schemeClr val="accent2">
                        <a:lumMod val="20000"/>
                        <a:lumOff val="80000"/>
                      </a:schemeClr>
                    </a:solidFill>
                  </a:tcPr>
                </a:tc>
              </a:tr>
            </a:tbl>
          </a:graphicData>
        </a:graphic>
      </p:graphicFrame>
      <p:cxnSp>
        <p:nvCxnSpPr>
          <p:cNvPr id="20" name="直接箭头连接符 19"/>
          <p:cNvCxnSpPr/>
          <p:nvPr/>
        </p:nvCxnSpPr>
        <p:spPr>
          <a:xfrm rot="5400000">
            <a:off x="2571736" y="2928934"/>
            <a:ext cx="1000132" cy="71438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2" name="直接箭头连接符 21"/>
          <p:cNvCxnSpPr/>
          <p:nvPr/>
        </p:nvCxnSpPr>
        <p:spPr>
          <a:xfrm rot="16200000" flipH="1">
            <a:off x="4964909" y="3036091"/>
            <a:ext cx="1000132" cy="500066"/>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4" name="直接箭头连接符 23"/>
          <p:cNvCxnSpPr/>
          <p:nvPr/>
        </p:nvCxnSpPr>
        <p:spPr>
          <a:xfrm rot="16200000" flipH="1">
            <a:off x="2821769" y="4250537"/>
            <a:ext cx="857256" cy="214314"/>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6" name="直接箭头连接符 25"/>
          <p:cNvCxnSpPr/>
          <p:nvPr/>
        </p:nvCxnSpPr>
        <p:spPr>
          <a:xfrm rot="5400000">
            <a:off x="4464843" y="4179099"/>
            <a:ext cx="857256" cy="35719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8" name="直接箭头连接符 27"/>
          <p:cNvCxnSpPr/>
          <p:nvPr/>
        </p:nvCxnSpPr>
        <p:spPr>
          <a:xfrm rot="16200000" flipH="1">
            <a:off x="6607983" y="4179099"/>
            <a:ext cx="857256" cy="35719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29" name="任意多边形 28"/>
          <p:cNvSpPr/>
          <p:nvPr/>
        </p:nvSpPr>
        <p:spPr>
          <a:xfrm>
            <a:off x="973183" y="1994263"/>
            <a:ext cx="2253343" cy="2353492"/>
          </a:xfrm>
          <a:custGeom>
            <a:avLst/>
            <a:gdLst>
              <a:gd name="connsiteX0" fmla="*/ 450668 w 2253343"/>
              <a:gd name="connsiteY0" fmla="*/ 1976846 h 2353492"/>
              <a:gd name="connsiteX1" fmla="*/ 398417 w 2253343"/>
              <a:gd name="connsiteY1" fmla="*/ 2329543 h 2353492"/>
              <a:gd name="connsiteX2" fmla="*/ 124097 w 2253343"/>
              <a:gd name="connsiteY2" fmla="*/ 2120537 h 2353492"/>
              <a:gd name="connsiteX3" fmla="*/ 280851 w 2253343"/>
              <a:gd name="connsiteY3" fmla="*/ 1441268 h 2353492"/>
              <a:gd name="connsiteX4" fmla="*/ 1809206 w 2253343"/>
              <a:gd name="connsiteY4" fmla="*/ 226423 h 2353492"/>
              <a:gd name="connsiteX5" fmla="*/ 2253343 w 2253343"/>
              <a:gd name="connsiteY5" fmla="*/ 82731 h 2353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53343" h="2353492">
                <a:moveTo>
                  <a:pt x="450668" y="1976846"/>
                </a:moveTo>
                <a:cubicBezTo>
                  <a:pt x="451757" y="2141220"/>
                  <a:pt x="452846" y="2305595"/>
                  <a:pt x="398417" y="2329543"/>
                </a:cubicBezTo>
                <a:cubicBezTo>
                  <a:pt x="343989" y="2353492"/>
                  <a:pt x="143691" y="2268583"/>
                  <a:pt x="124097" y="2120537"/>
                </a:cubicBezTo>
                <a:cubicBezTo>
                  <a:pt x="104503" y="1972491"/>
                  <a:pt x="0" y="1756954"/>
                  <a:pt x="280851" y="1441268"/>
                </a:cubicBezTo>
                <a:cubicBezTo>
                  <a:pt x="561702" y="1125582"/>
                  <a:pt x="1480457" y="452846"/>
                  <a:pt x="1809206" y="226423"/>
                </a:cubicBezTo>
                <a:cubicBezTo>
                  <a:pt x="2137955" y="0"/>
                  <a:pt x="2195649" y="41365"/>
                  <a:pt x="2253343" y="82731"/>
                </a:cubicBezTo>
              </a:path>
            </a:pathLst>
          </a:custGeom>
          <a:ln>
            <a:solidFill>
              <a:srgbClr val="006600"/>
            </a:solidFill>
            <a:prstDash val="dash"/>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30" name="任意多边形 29"/>
          <p:cNvSpPr/>
          <p:nvPr/>
        </p:nvSpPr>
        <p:spPr>
          <a:xfrm>
            <a:off x="1349829" y="4153989"/>
            <a:ext cx="476794" cy="1190897"/>
          </a:xfrm>
          <a:custGeom>
            <a:avLst/>
            <a:gdLst>
              <a:gd name="connsiteX0" fmla="*/ 426720 w 476794"/>
              <a:gd name="connsiteY0" fmla="*/ 836022 h 1190897"/>
              <a:gd name="connsiteX1" fmla="*/ 413657 w 476794"/>
              <a:gd name="connsiteY1" fmla="*/ 1123405 h 1190897"/>
              <a:gd name="connsiteX2" fmla="*/ 47897 w 476794"/>
              <a:gd name="connsiteY2" fmla="*/ 1097280 h 1190897"/>
              <a:gd name="connsiteX3" fmla="*/ 126274 w 476794"/>
              <a:gd name="connsiteY3" fmla="*/ 561702 h 1190897"/>
              <a:gd name="connsiteX4" fmla="*/ 400594 w 476794"/>
              <a:gd name="connsiteY4" fmla="*/ 0 h 1190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794" h="1190897">
                <a:moveTo>
                  <a:pt x="426720" y="836022"/>
                </a:moveTo>
                <a:cubicBezTo>
                  <a:pt x="451757" y="957942"/>
                  <a:pt x="476794" y="1079862"/>
                  <a:pt x="413657" y="1123405"/>
                </a:cubicBezTo>
                <a:cubicBezTo>
                  <a:pt x="350520" y="1166948"/>
                  <a:pt x="95794" y="1190897"/>
                  <a:pt x="47897" y="1097280"/>
                </a:cubicBezTo>
                <a:cubicBezTo>
                  <a:pt x="0" y="1003663"/>
                  <a:pt x="67491" y="744582"/>
                  <a:pt x="126274" y="561702"/>
                </a:cubicBezTo>
                <a:cubicBezTo>
                  <a:pt x="185057" y="378822"/>
                  <a:pt x="292825" y="189411"/>
                  <a:pt x="400594" y="0"/>
                </a:cubicBezTo>
              </a:path>
            </a:pathLst>
          </a:custGeom>
          <a:ln>
            <a:solidFill>
              <a:srgbClr val="FF00FF"/>
            </a:solidFill>
            <a:prstDash val="dash"/>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31" name="任意多边形 30"/>
          <p:cNvSpPr/>
          <p:nvPr/>
        </p:nvSpPr>
        <p:spPr>
          <a:xfrm>
            <a:off x="3540034" y="3004457"/>
            <a:ext cx="333103" cy="2290354"/>
          </a:xfrm>
          <a:custGeom>
            <a:avLst/>
            <a:gdLst>
              <a:gd name="connsiteX0" fmla="*/ 0 w 333103"/>
              <a:gd name="connsiteY0" fmla="*/ 1985554 h 2290354"/>
              <a:gd name="connsiteX1" fmla="*/ 195943 w 333103"/>
              <a:gd name="connsiteY1" fmla="*/ 2272937 h 2290354"/>
              <a:gd name="connsiteX2" fmla="*/ 313509 w 333103"/>
              <a:gd name="connsiteY2" fmla="*/ 2090057 h 2290354"/>
              <a:gd name="connsiteX3" fmla="*/ 313509 w 333103"/>
              <a:gd name="connsiteY3" fmla="*/ 1645920 h 2290354"/>
              <a:gd name="connsiteX4" fmla="*/ 248195 w 333103"/>
              <a:gd name="connsiteY4" fmla="*/ 0 h 2290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3103" h="2290354">
                <a:moveTo>
                  <a:pt x="0" y="1985554"/>
                </a:moveTo>
                <a:cubicBezTo>
                  <a:pt x="71846" y="2120537"/>
                  <a:pt x="143692" y="2255520"/>
                  <a:pt x="195943" y="2272937"/>
                </a:cubicBezTo>
                <a:cubicBezTo>
                  <a:pt x="248194" y="2290354"/>
                  <a:pt x="293915" y="2194560"/>
                  <a:pt x="313509" y="2090057"/>
                </a:cubicBezTo>
                <a:cubicBezTo>
                  <a:pt x="333103" y="1985554"/>
                  <a:pt x="324395" y="1994263"/>
                  <a:pt x="313509" y="1645920"/>
                </a:cubicBezTo>
                <a:cubicBezTo>
                  <a:pt x="302623" y="1297577"/>
                  <a:pt x="275409" y="648788"/>
                  <a:pt x="248195" y="0"/>
                </a:cubicBezTo>
              </a:path>
            </a:pathLst>
          </a:custGeom>
          <a:ln>
            <a:solidFill>
              <a:srgbClr val="FF00FF"/>
            </a:solidFill>
            <a:prstDash val="dash"/>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32" name="任意多边形 31"/>
          <p:cNvSpPr/>
          <p:nvPr/>
        </p:nvSpPr>
        <p:spPr>
          <a:xfrm>
            <a:off x="3951514" y="3004457"/>
            <a:ext cx="267789" cy="2362200"/>
          </a:xfrm>
          <a:custGeom>
            <a:avLst/>
            <a:gdLst>
              <a:gd name="connsiteX0" fmla="*/ 267789 w 267789"/>
              <a:gd name="connsiteY0" fmla="*/ 1946366 h 2362200"/>
              <a:gd name="connsiteX1" fmla="*/ 215537 w 267789"/>
              <a:gd name="connsiteY1" fmla="*/ 2312126 h 2362200"/>
              <a:gd name="connsiteX2" fmla="*/ 32657 w 267789"/>
              <a:gd name="connsiteY2" fmla="*/ 2246812 h 2362200"/>
              <a:gd name="connsiteX3" fmla="*/ 19595 w 267789"/>
              <a:gd name="connsiteY3" fmla="*/ 1907177 h 2362200"/>
              <a:gd name="connsiteX4" fmla="*/ 84909 w 267789"/>
              <a:gd name="connsiteY4" fmla="*/ 653143 h 2362200"/>
              <a:gd name="connsiteX5" fmla="*/ 267789 w 267789"/>
              <a:gd name="connsiteY5" fmla="*/ 0 h 2362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7789" h="2362200">
                <a:moveTo>
                  <a:pt x="267789" y="1946366"/>
                </a:moveTo>
                <a:cubicBezTo>
                  <a:pt x="261257" y="2104209"/>
                  <a:pt x="254726" y="2262052"/>
                  <a:pt x="215537" y="2312126"/>
                </a:cubicBezTo>
                <a:cubicBezTo>
                  <a:pt x="176348" y="2362200"/>
                  <a:pt x="65314" y="2314303"/>
                  <a:pt x="32657" y="2246812"/>
                </a:cubicBezTo>
                <a:cubicBezTo>
                  <a:pt x="0" y="2179321"/>
                  <a:pt x="10886" y="2172788"/>
                  <a:pt x="19595" y="1907177"/>
                </a:cubicBezTo>
                <a:cubicBezTo>
                  <a:pt x="28304" y="1641566"/>
                  <a:pt x="43543" y="971006"/>
                  <a:pt x="84909" y="653143"/>
                </a:cubicBezTo>
                <a:cubicBezTo>
                  <a:pt x="126275" y="335280"/>
                  <a:pt x="197032" y="167640"/>
                  <a:pt x="267789" y="0"/>
                </a:cubicBezTo>
              </a:path>
            </a:pathLst>
          </a:custGeom>
          <a:ln>
            <a:solidFill>
              <a:srgbClr val="FF00FF"/>
            </a:solidFill>
            <a:prstDash val="dash"/>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33" name="任意多边形 32"/>
          <p:cNvSpPr/>
          <p:nvPr/>
        </p:nvSpPr>
        <p:spPr>
          <a:xfrm>
            <a:off x="5982789" y="4167051"/>
            <a:ext cx="326571" cy="1225732"/>
          </a:xfrm>
          <a:custGeom>
            <a:avLst/>
            <a:gdLst>
              <a:gd name="connsiteX0" fmla="*/ 0 w 326571"/>
              <a:gd name="connsiteY0" fmla="*/ 809898 h 1225732"/>
              <a:gd name="connsiteX1" fmla="*/ 182880 w 326571"/>
              <a:gd name="connsiteY1" fmla="*/ 1201783 h 1225732"/>
              <a:gd name="connsiteX2" fmla="*/ 326571 w 326571"/>
              <a:gd name="connsiteY2" fmla="*/ 953589 h 1225732"/>
              <a:gd name="connsiteX3" fmla="*/ 182880 w 326571"/>
              <a:gd name="connsiteY3" fmla="*/ 0 h 1225732"/>
            </a:gdLst>
            <a:ahLst/>
            <a:cxnLst>
              <a:cxn ang="0">
                <a:pos x="connsiteX0" y="connsiteY0"/>
              </a:cxn>
              <a:cxn ang="0">
                <a:pos x="connsiteX1" y="connsiteY1"/>
              </a:cxn>
              <a:cxn ang="0">
                <a:pos x="connsiteX2" y="connsiteY2"/>
              </a:cxn>
              <a:cxn ang="0">
                <a:pos x="connsiteX3" y="connsiteY3"/>
              </a:cxn>
            </a:cxnLst>
            <a:rect l="l" t="t" r="r" b="b"/>
            <a:pathLst>
              <a:path w="326571" h="1225732">
                <a:moveTo>
                  <a:pt x="0" y="809898"/>
                </a:moveTo>
                <a:cubicBezTo>
                  <a:pt x="64226" y="993866"/>
                  <a:pt x="128452" y="1177835"/>
                  <a:pt x="182880" y="1201783"/>
                </a:cubicBezTo>
                <a:cubicBezTo>
                  <a:pt x="237309" y="1225732"/>
                  <a:pt x="326571" y="1153886"/>
                  <a:pt x="326571" y="953589"/>
                </a:cubicBezTo>
                <a:cubicBezTo>
                  <a:pt x="326571" y="753292"/>
                  <a:pt x="254725" y="376646"/>
                  <a:pt x="182880" y="0"/>
                </a:cubicBezTo>
              </a:path>
            </a:pathLst>
          </a:custGeom>
          <a:ln>
            <a:solidFill>
              <a:srgbClr val="FF00FF"/>
            </a:solidFill>
            <a:prstDash val="dash"/>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34" name="任意多边形 33"/>
          <p:cNvSpPr/>
          <p:nvPr/>
        </p:nvSpPr>
        <p:spPr>
          <a:xfrm>
            <a:off x="6413863" y="4153989"/>
            <a:ext cx="313508" cy="1247502"/>
          </a:xfrm>
          <a:custGeom>
            <a:avLst/>
            <a:gdLst>
              <a:gd name="connsiteX0" fmla="*/ 313508 w 313508"/>
              <a:gd name="connsiteY0" fmla="*/ 836022 h 1247502"/>
              <a:gd name="connsiteX1" fmla="*/ 195943 w 313508"/>
              <a:gd name="connsiteY1" fmla="*/ 1214845 h 1247502"/>
              <a:gd name="connsiteX2" fmla="*/ 13063 w 313508"/>
              <a:gd name="connsiteY2" fmla="*/ 1031965 h 1247502"/>
              <a:gd name="connsiteX3" fmla="*/ 117566 w 313508"/>
              <a:gd name="connsiteY3" fmla="*/ 0 h 1247502"/>
            </a:gdLst>
            <a:ahLst/>
            <a:cxnLst>
              <a:cxn ang="0">
                <a:pos x="connsiteX0" y="connsiteY0"/>
              </a:cxn>
              <a:cxn ang="0">
                <a:pos x="connsiteX1" y="connsiteY1"/>
              </a:cxn>
              <a:cxn ang="0">
                <a:pos x="connsiteX2" y="connsiteY2"/>
              </a:cxn>
              <a:cxn ang="0">
                <a:pos x="connsiteX3" y="connsiteY3"/>
              </a:cxn>
            </a:cxnLst>
            <a:rect l="l" t="t" r="r" b="b"/>
            <a:pathLst>
              <a:path w="313508" h="1247502">
                <a:moveTo>
                  <a:pt x="313508" y="836022"/>
                </a:moveTo>
                <a:cubicBezTo>
                  <a:pt x="279762" y="1009105"/>
                  <a:pt x="246017" y="1182188"/>
                  <a:pt x="195943" y="1214845"/>
                </a:cubicBezTo>
                <a:cubicBezTo>
                  <a:pt x="145869" y="1247502"/>
                  <a:pt x="26126" y="1234439"/>
                  <a:pt x="13063" y="1031965"/>
                </a:cubicBezTo>
                <a:cubicBezTo>
                  <a:pt x="0" y="829491"/>
                  <a:pt x="58783" y="414745"/>
                  <a:pt x="117566" y="0"/>
                </a:cubicBezTo>
              </a:path>
            </a:pathLst>
          </a:custGeom>
          <a:ln>
            <a:solidFill>
              <a:srgbClr val="FF00FF"/>
            </a:solidFill>
            <a:prstDash val="dash"/>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35" name="任意多边形 34"/>
          <p:cNvSpPr/>
          <p:nvPr/>
        </p:nvSpPr>
        <p:spPr>
          <a:xfrm>
            <a:off x="5016137" y="1300508"/>
            <a:ext cx="4061155" cy="4025538"/>
          </a:xfrm>
          <a:custGeom>
            <a:avLst/>
            <a:gdLst>
              <a:gd name="connsiteX0" fmla="*/ 3461657 w 4204063"/>
              <a:gd name="connsiteY0" fmla="*/ 3722915 h 4042955"/>
              <a:gd name="connsiteX1" fmla="*/ 3592286 w 4204063"/>
              <a:gd name="connsiteY1" fmla="*/ 4010298 h 4042955"/>
              <a:gd name="connsiteX2" fmla="*/ 3814354 w 4204063"/>
              <a:gd name="connsiteY2" fmla="*/ 3918858 h 4042955"/>
              <a:gd name="connsiteX3" fmla="*/ 3683726 w 4204063"/>
              <a:gd name="connsiteY3" fmla="*/ 3370218 h 4042955"/>
              <a:gd name="connsiteX4" fmla="*/ 692332 w 4204063"/>
              <a:gd name="connsiteY4" fmla="*/ 457200 h 4042955"/>
              <a:gd name="connsiteX5" fmla="*/ 0 w 4204063"/>
              <a:gd name="connsiteY5" fmla="*/ 627018 h 4042955"/>
              <a:gd name="connsiteX0" fmla="*/ 3461657 w 4061155"/>
              <a:gd name="connsiteY0" fmla="*/ 3663379 h 4025538"/>
              <a:gd name="connsiteX1" fmla="*/ 3592286 w 4061155"/>
              <a:gd name="connsiteY1" fmla="*/ 3950762 h 4025538"/>
              <a:gd name="connsiteX2" fmla="*/ 3814354 w 4061155"/>
              <a:gd name="connsiteY2" fmla="*/ 3859322 h 4025538"/>
              <a:gd name="connsiteX3" fmla="*/ 3540818 w 4061155"/>
              <a:gd name="connsiteY3" fmla="*/ 2953468 h 4025538"/>
              <a:gd name="connsiteX4" fmla="*/ 692332 w 4061155"/>
              <a:gd name="connsiteY4" fmla="*/ 397664 h 4025538"/>
              <a:gd name="connsiteX5" fmla="*/ 0 w 4061155"/>
              <a:gd name="connsiteY5" fmla="*/ 567482 h 40255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61155" h="4025538">
                <a:moveTo>
                  <a:pt x="3461657" y="3663379"/>
                </a:moveTo>
                <a:cubicBezTo>
                  <a:pt x="3497580" y="3790742"/>
                  <a:pt x="3533503" y="3918105"/>
                  <a:pt x="3592286" y="3950762"/>
                </a:cubicBezTo>
                <a:cubicBezTo>
                  <a:pt x="3651069" y="3983419"/>
                  <a:pt x="3822932" y="4025538"/>
                  <a:pt x="3814354" y="3859322"/>
                </a:cubicBezTo>
                <a:cubicBezTo>
                  <a:pt x="3805776" y="3693106"/>
                  <a:pt x="4061155" y="3530411"/>
                  <a:pt x="3540818" y="2953468"/>
                </a:cubicBezTo>
                <a:cubicBezTo>
                  <a:pt x="3020481" y="2376525"/>
                  <a:pt x="1282468" y="795328"/>
                  <a:pt x="692332" y="397664"/>
                </a:cubicBezTo>
                <a:cubicBezTo>
                  <a:pt x="102196" y="0"/>
                  <a:pt x="39189" y="253973"/>
                  <a:pt x="0" y="567482"/>
                </a:cubicBezTo>
              </a:path>
            </a:pathLst>
          </a:custGeom>
          <a:ln>
            <a:solidFill>
              <a:srgbClr val="FF00FF"/>
            </a:solidFill>
            <a:prstDash val="dash"/>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36" name="任意多边形 35"/>
          <p:cNvSpPr/>
          <p:nvPr/>
        </p:nvSpPr>
        <p:spPr>
          <a:xfrm>
            <a:off x="5146766" y="2063931"/>
            <a:ext cx="2638697" cy="2756263"/>
          </a:xfrm>
          <a:custGeom>
            <a:avLst/>
            <a:gdLst>
              <a:gd name="connsiteX0" fmla="*/ 0 w 2638697"/>
              <a:gd name="connsiteY0" fmla="*/ 0 h 2756263"/>
              <a:gd name="connsiteX1" fmla="*/ 822960 w 2638697"/>
              <a:gd name="connsiteY1" fmla="*/ 235132 h 2756263"/>
              <a:gd name="connsiteX2" fmla="*/ 1854925 w 2638697"/>
              <a:gd name="connsiteY2" fmla="*/ 1058092 h 2756263"/>
              <a:gd name="connsiteX3" fmla="*/ 2403565 w 2638697"/>
              <a:gd name="connsiteY3" fmla="*/ 1828800 h 2756263"/>
              <a:gd name="connsiteX4" fmla="*/ 2638697 w 2638697"/>
              <a:gd name="connsiteY4" fmla="*/ 2756263 h 27562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38697" h="2756263">
                <a:moveTo>
                  <a:pt x="0" y="0"/>
                </a:moveTo>
                <a:cubicBezTo>
                  <a:pt x="256903" y="29391"/>
                  <a:pt x="513806" y="58783"/>
                  <a:pt x="822960" y="235132"/>
                </a:cubicBezTo>
                <a:cubicBezTo>
                  <a:pt x="1132114" y="411481"/>
                  <a:pt x="1591491" y="792481"/>
                  <a:pt x="1854925" y="1058092"/>
                </a:cubicBezTo>
                <a:cubicBezTo>
                  <a:pt x="2118359" y="1323703"/>
                  <a:pt x="2272936" y="1545772"/>
                  <a:pt x="2403565" y="1828800"/>
                </a:cubicBezTo>
                <a:cubicBezTo>
                  <a:pt x="2534194" y="2111829"/>
                  <a:pt x="2586445" y="2434046"/>
                  <a:pt x="2638697" y="2756263"/>
                </a:cubicBezTo>
              </a:path>
            </a:pathLst>
          </a:custGeom>
          <a:ln>
            <a:solidFill>
              <a:srgbClr val="006600"/>
            </a:solidFill>
            <a:prstDash val="dash"/>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37" name="TextBox 36"/>
          <p:cNvSpPr txBox="1"/>
          <p:nvPr/>
        </p:nvSpPr>
        <p:spPr>
          <a:xfrm>
            <a:off x="4429124" y="457122"/>
            <a:ext cx="3571900" cy="400110"/>
          </a:xfrm>
          <a:prstGeom prst="rect">
            <a:avLst/>
          </a:prstGeom>
          <a:noFill/>
        </p:spPr>
        <p:txBody>
          <a:bodyPr wrap="square" rtlCol="0">
            <a:spAutoFit/>
          </a:bodyPr>
          <a:lstStyle/>
          <a:p>
            <a:r>
              <a:rPr lang="zh-CN" altLang="en-US" sz="2000" smtClean="0">
                <a:solidFill>
                  <a:srgbClr val="0000FF"/>
                </a:solidFill>
                <a:latin typeface="Consolas" pitchFamily="49" charset="0"/>
                <a:ea typeface="仿宋" pitchFamily="49" charset="-122"/>
                <a:cs typeface="Consolas" pitchFamily="49" charset="0"/>
              </a:rPr>
              <a:t>中序序列：</a:t>
            </a:r>
            <a:r>
              <a:rPr lang="en-US" altLang="zh-CN" sz="2000" i="1" smtClean="0">
                <a:solidFill>
                  <a:srgbClr val="0000FF"/>
                </a:solidFill>
                <a:latin typeface="Consolas" pitchFamily="49" charset="0"/>
                <a:ea typeface="仿宋" pitchFamily="49" charset="-122"/>
                <a:cs typeface="Consolas" pitchFamily="49" charset="0"/>
              </a:rPr>
              <a:t>B  D A E C F</a:t>
            </a:r>
            <a:endParaRPr lang="zh-CN" altLang="en-US" sz="2000" i="1">
              <a:solidFill>
                <a:srgbClr val="0000FF"/>
              </a:solidFill>
              <a:latin typeface="Consolas" pitchFamily="49" charset="0"/>
              <a:ea typeface="仿宋" pitchFamily="49" charset="-122"/>
              <a:cs typeface="Consolas" pitchFamily="49" charset="0"/>
            </a:endParaRPr>
          </a:p>
        </p:txBody>
      </p:sp>
      <p:sp>
        <p:nvSpPr>
          <p:cNvPr id="38" name="TextBox 37"/>
          <p:cNvSpPr txBox="1"/>
          <p:nvPr/>
        </p:nvSpPr>
        <p:spPr>
          <a:xfrm>
            <a:off x="285738" y="1500174"/>
            <a:ext cx="553998" cy="2714644"/>
          </a:xfrm>
          <a:prstGeom prst="rect">
            <a:avLst/>
          </a:prstGeom>
          <a:noFill/>
        </p:spPr>
        <p:txBody>
          <a:bodyPr vert="eaVert" wrap="square" rtlCol="0">
            <a:spAutoFit/>
          </a:bodyPr>
          <a:lstStyle/>
          <a:p>
            <a:pPr algn="ctr">
              <a:spcBef>
                <a:spcPct val="50000"/>
              </a:spcBef>
            </a:pPr>
            <a:r>
              <a:rPr lang="en-US" altLang="zh-CN"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6.8  </a:t>
            </a:r>
            <a:r>
              <a:rPr lang="zh-CN" altLang="en-US"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线索二叉树</a:t>
            </a:r>
            <a:endParaRPr lang="zh-CN" altLang="en-US" dirty="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4"/>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5"/>
                                        </p:tgtEl>
                                        <p:attrNameLst>
                                          <p:attrName>style.visibility</p:attrName>
                                        </p:attrNameLst>
                                      </p:cBhvr>
                                      <p:to>
                                        <p:strVal val="visible"/>
                                      </p:to>
                                    </p:set>
                                  </p:childTnLst>
                                </p:cTn>
                              </p:par>
                            </p:childTnLst>
                          </p:cTn>
                        </p:par>
                        <p:par>
                          <p:cTn id="45" fill="hold">
                            <p:stCondLst>
                              <p:cond delay="0"/>
                            </p:stCondLst>
                            <p:childTnLst>
                              <p:par>
                                <p:cTn id="46" presetID="1" presetClass="entr" presetSubtype="0" fill="hold" grpId="0" nodeType="afterEffect">
                                  <p:stCondLst>
                                    <p:cond delay="0"/>
                                  </p:stCondLst>
                                  <p:childTnLst>
                                    <p:set>
                                      <p:cBhvr>
                                        <p:cTn id="47"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29" grpId="0" animBg="1"/>
      <p:bldP spid="30" grpId="0" animBg="1"/>
      <p:bldP spid="31" grpId="0" animBg="1"/>
      <p:bldP spid="32" grpId="0" animBg="1"/>
      <p:bldP spid="33" grpId="0" animBg="1"/>
      <p:bldP spid="34" grpId="0" animBg="1"/>
      <p:bldP spid="35" grpId="0" animBg="1"/>
      <p:bldP spid="3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5" name="Text Box 2"/>
          <p:cNvSpPr txBox="1">
            <a:spLocks noChangeArrowheads="1"/>
          </p:cNvSpPr>
          <p:nvPr/>
        </p:nvSpPr>
        <p:spPr bwMode="auto">
          <a:xfrm>
            <a:off x="1181106" y="357166"/>
            <a:ext cx="7677174" cy="1061829"/>
          </a:xfrm>
          <a:prstGeom prst="rect">
            <a:avLst/>
          </a:prstGeom>
          <a:noFill/>
          <a:ln w="9525">
            <a:noFill/>
            <a:miter lim="800000"/>
            <a:headEnd/>
            <a:tailEnd/>
          </a:ln>
        </p:spPr>
        <p:txBody>
          <a:bodyPr wrap="square">
            <a:spAutoFit/>
          </a:bodyPr>
          <a:lstStyle/>
          <a:p>
            <a:pPr>
              <a:lnSpc>
                <a:spcPct val="150000"/>
              </a:lnSpc>
              <a:spcBef>
                <a:spcPct val="50000"/>
              </a:spcBef>
            </a:pPr>
            <a:r>
              <a:rPr lang="zh-CN" altLang="en-US" sz="2000" dirty="0">
                <a:solidFill>
                  <a:srgbClr val="0000FF"/>
                </a:solidFill>
                <a:latin typeface="Consolas" pitchFamily="49" charset="0"/>
                <a:ea typeface="楷体" pitchFamily="49" charset="-122"/>
                <a:cs typeface="Consolas" pitchFamily="49" charset="0"/>
              </a:rPr>
              <a:t>　　</a:t>
            </a:r>
            <a:r>
              <a:rPr lang="en-US" altLang="zh-CN" sz="2200" dirty="0">
                <a:solidFill>
                  <a:srgbClr val="FF0000"/>
                </a:solidFill>
                <a:latin typeface="Consolas" pitchFamily="49" charset="0"/>
                <a:ea typeface="楷体" pitchFamily="49" charset="-122"/>
                <a:cs typeface="Consolas" pitchFamily="49" charset="0"/>
              </a:rPr>
              <a:t>【</a:t>
            </a:r>
            <a:r>
              <a:rPr lang="zh-CN" altLang="en-US" sz="2200" dirty="0">
                <a:solidFill>
                  <a:srgbClr val="FF0000"/>
                </a:solidFill>
                <a:latin typeface="Consolas" pitchFamily="49" charset="0"/>
                <a:ea typeface="楷体" pitchFamily="49" charset="-122"/>
                <a:cs typeface="Consolas" pitchFamily="49" charset="0"/>
              </a:rPr>
              <a:t>例</a:t>
            </a:r>
            <a:r>
              <a:rPr lang="en-US" altLang="zh-CN" sz="2200" dirty="0">
                <a:solidFill>
                  <a:srgbClr val="FF0000"/>
                </a:solidFill>
                <a:latin typeface="Consolas" pitchFamily="49" charset="0"/>
                <a:ea typeface="楷体" pitchFamily="49" charset="-122"/>
                <a:cs typeface="Consolas" pitchFamily="49" charset="0"/>
              </a:rPr>
              <a:t>6.15】 </a:t>
            </a:r>
            <a:r>
              <a:rPr lang="zh-CN" altLang="en-US" sz="2000" dirty="0">
                <a:solidFill>
                  <a:srgbClr val="0000FF"/>
                </a:solidFill>
                <a:latin typeface="Consolas" pitchFamily="49" charset="0"/>
                <a:ea typeface="楷体" pitchFamily="49" charset="-122"/>
                <a:cs typeface="Consolas" pitchFamily="49" charset="0"/>
              </a:rPr>
              <a:t>一棵二叉树的先序遍历序列和中序遍历序列相同，说明该二叉树的形态。</a:t>
            </a:r>
          </a:p>
        </p:txBody>
      </p:sp>
      <p:sp>
        <p:nvSpPr>
          <p:cNvPr id="105476" name="Text Box 3"/>
          <p:cNvSpPr txBox="1">
            <a:spLocks noChangeArrowheads="1"/>
          </p:cNvSpPr>
          <p:nvPr/>
        </p:nvSpPr>
        <p:spPr bwMode="auto">
          <a:xfrm>
            <a:off x="1214414" y="1539421"/>
            <a:ext cx="7532712" cy="2246769"/>
          </a:xfrm>
          <a:prstGeom prst="rect">
            <a:avLst/>
          </a:prstGeom>
          <a:noFill/>
          <a:ln w="9525">
            <a:noFill/>
            <a:miter lim="800000"/>
            <a:headEnd/>
            <a:tailEnd/>
          </a:ln>
        </p:spPr>
        <p:txBody>
          <a:bodyPr wrap="square">
            <a:spAutoFit/>
          </a:bodyPr>
          <a:lstStyle/>
          <a:p>
            <a:pPr>
              <a:lnSpc>
                <a:spcPts val="3000"/>
              </a:lnSpc>
              <a:spcBef>
                <a:spcPts val="600"/>
              </a:spcBef>
            </a:pPr>
            <a:r>
              <a:rPr lang="zh-CN" altLang="en-US" sz="2000" dirty="0">
                <a:solidFill>
                  <a:srgbClr val="0000FF"/>
                </a:solidFill>
                <a:latin typeface="Consolas" pitchFamily="49" charset="0"/>
                <a:ea typeface="楷体" pitchFamily="49" charset="-122"/>
                <a:cs typeface="Consolas" pitchFamily="49" charset="0"/>
              </a:rPr>
              <a:t>　</a:t>
            </a:r>
            <a:r>
              <a:rPr lang="zh-CN" altLang="en-US" sz="2200" dirty="0">
                <a:solidFill>
                  <a:srgbClr val="FF0000"/>
                </a:solidFill>
                <a:latin typeface="Consolas" pitchFamily="49" charset="0"/>
                <a:ea typeface="楷体" pitchFamily="49" charset="-122"/>
                <a:cs typeface="Consolas" pitchFamily="49" charset="0"/>
              </a:rPr>
              <a:t>　解：</a:t>
            </a:r>
            <a:r>
              <a:rPr lang="zh-CN" altLang="en-US" sz="2000" dirty="0">
                <a:solidFill>
                  <a:srgbClr val="0000FF"/>
                </a:solidFill>
                <a:latin typeface="Consolas" pitchFamily="49" charset="0"/>
                <a:ea typeface="楷体" pitchFamily="49" charset="-122"/>
                <a:cs typeface="Consolas" pitchFamily="49" charset="0"/>
              </a:rPr>
              <a:t>二叉树的先序遍历序列为</a:t>
            </a:r>
            <a:r>
              <a:rPr lang="en-US" altLang="zh-CN" sz="2000" dirty="0" err="1">
                <a:solidFill>
                  <a:srgbClr val="0000FF"/>
                </a:solidFill>
                <a:latin typeface="Consolas" pitchFamily="49" charset="0"/>
                <a:ea typeface="楷体" pitchFamily="49" charset="-122"/>
                <a:cs typeface="Consolas" pitchFamily="49" charset="0"/>
              </a:rPr>
              <a:t>NLR</a:t>
            </a:r>
            <a:r>
              <a:rPr lang="zh-CN" altLang="en-US" sz="2000" dirty="0">
                <a:solidFill>
                  <a:srgbClr val="0000FF"/>
                </a:solidFill>
                <a:latin typeface="Consolas" pitchFamily="49" charset="0"/>
                <a:ea typeface="楷体" pitchFamily="49" charset="-122"/>
                <a:cs typeface="Consolas" pitchFamily="49" charset="0"/>
              </a:rPr>
              <a:t>，中序遍历序列</a:t>
            </a:r>
            <a:r>
              <a:rPr lang="zh-CN" altLang="en-US" sz="2000">
                <a:solidFill>
                  <a:srgbClr val="0000FF"/>
                </a:solidFill>
                <a:latin typeface="Consolas" pitchFamily="49" charset="0"/>
                <a:ea typeface="楷体" pitchFamily="49" charset="-122"/>
                <a:cs typeface="Consolas" pitchFamily="49" charset="0"/>
              </a:rPr>
              <a:t>为</a:t>
            </a:r>
            <a:r>
              <a:rPr lang="en-US" altLang="zh-CN" sz="2000" smtClean="0">
                <a:solidFill>
                  <a:srgbClr val="0000FF"/>
                </a:solidFill>
                <a:latin typeface="Consolas" pitchFamily="49" charset="0"/>
                <a:ea typeface="楷体" pitchFamily="49" charset="-122"/>
                <a:cs typeface="Consolas" pitchFamily="49" charset="0"/>
              </a:rPr>
              <a:t>LNR:</a:t>
            </a:r>
          </a:p>
          <a:p>
            <a:pPr>
              <a:lnSpc>
                <a:spcPts val="3000"/>
              </a:lnSpc>
              <a:spcBef>
                <a:spcPts val="600"/>
              </a:spcBef>
            </a:pPr>
            <a:r>
              <a:rPr lang="en-US" altLang="zh-CN" sz="2000" smtClean="0">
                <a:solidFill>
                  <a:srgbClr val="FF00FF"/>
                </a:solidFill>
                <a:latin typeface="Consolas" pitchFamily="49" charset="0"/>
                <a:ea typeface="楷体" pitchFamily="49" charset="-122"/>
                <a:cs typeface="Consolas" pitchFamily="49" charset="0"/>
              </a:rPr>
              <a:t>         NLR  =  LNR</a:t>
            </a:r>
          </a:p>
          <a:p>
            <a:pPr>
              <a:lnSpc>
                <a:spcPts val="3000"/>
              </a:lnSpc>
              <a:spcBef>
                <a:spcPts val="600"/>
              </a:spcBef>
            </a:pPr>
            <a:r>
              <a:rPr lang="zh-CN" altLang="en-US" sz="2000" smtClean="0">
                <a:solidFill>
                  <a:srgbClr val="0000FF"/>
                </a:solidFill>
                <a:latin typeface="Consolas" pitchFamily="49" charset="0"/>
                <a:ea typeface="楷体" pitchFamily="49" charset="-122"/>
                <a:cs typeface="Consolas" pitchFamily="49" charset="0"/>
              </a:rPr>
              <a:t>则</a:t>
            </a:r>
            <a:r>
              <a:rPr lang="en-US" altLang="zh-CN" sz="2000" dirty="0">
                <a:solidFill>
                  <a:srgbClr val="0000FF"/>
                </a:solidFill>
                <a:latin typeface="Consolas" pitchFamily="49" charset="0"/>
                <a:ea typeface="楷体" pitchFamily="49" charset="-122"/>
                <a:cs typeface="Consolas" pitchFamily="49" charset="0"/>
              </a:rPr>
              <a:t>L</a:t>
            </a:r>
            <a:r>
              <a:rPr lang="zh-CN" altLang="en-US" sz="2000" dirty="0">
                <a:solidFill>
                  <a:srgbClr val="0000FF"/>
                </a:solidFill>
                <a:latin typeface="Consolas" pitchFamily="49" charset="0"/>
                <a:ea typeface="楷体" pitchFamily="49" charset="-122"/>
                <a:cs typeface="Consolas" pitchFamily="49" charset="0"/>
              </a:rPr>
              <a:t>应为空（因为</a:t>
            </a:r>
            <a:r>
              <a:rPr lang="en-US" altLang="zh-CN" sz="2000" dirty="0">
                <a:solidFill>
                  <a:srgbClr val="0000FF"/>
                </a:solidFill>
                <a:latin typeface="Consolas" pitchFamily="49" charset="0"/>
                <a:ea typeface="楷体" pitchFamily="49" charset="-122"/>
                <a:cs typeface="Consolas" pitchFamily="49" charset="0"/>
              </a:rPr>
              <a:t>N</a:t>
            </a:r>
            <a:r>
              <a:rPr lang="zh-CN" altLang="en-US" sz="2000" dirty="0">
                <a:solidFill>
                  <a:srgbClr val="0000FF"/>
                </a:solidFill>
                <a:latin typeface="Consolas" pitchFamily="49" charset="0"/>
                <a:ea typeface="楷体" pitchFamily="49" charset="-122"/>
                <a:cs typeface="Consolas" pitchFamily="49" charset="0"/>
              </a:rPr>
              <a:t>为空后其</a:t>
            </a:r>
            <a:r>
              <a:rPr lang="en-US" altLang="zh-CN" sz="2000" dirty="0">
                <a:solidFill>
                  <a:srgbClr val="0000FF"/>
                </a:solidFill>
                <a:latin typeface="Consolas" pitchFamily="49" charset="0"/>
                <a:ea typeface="楷体" pitchFamily="49" charset="-122"/>
                <a:cs typeface="Consolas" pitchFamily="49" charset="0"/>
              </a:rPr>
              <a:t>L</a:t>
            </a:r>
            <a:r>
              <a:rPr lang="zh-CN" altLang="en-US" sz="2000" dirty="0">
                <a:solidFill>
                  <a:srgbClr val="0000FF"/>
                </a:solidFill>
                <a:latin typeface="Consolas" pitchFamily="49" charset="0"/>
                <a:ea typeface="楷体" pitchFamily="49" charset="-122"/>
                <a:cs typeface="Consolas" pitchFamily="49" charset="0"/>
              </a:rPr>
              <a:t>、</a:t>
            </a:r>
            <a:r>
              <a:rPr lang="en-US" altLang="zh-CN" sz="2000" dirty="0">
                <a:solidFill>
                  <a:srgbClr val="0000FF"/>
                </a:solidFill>
                <a:latin typeface="Consolas" pitchFamily="49" charset="0"/>
                <a:ea typeface="楷体" pitchFamily="49" charset="-122"/>
                <a:cs typeface="Consolas" pitchFamily="49" charset="0"/>
              </a:rPr>
              <a:t>R</a:t>
            </a:r>
            <a:r>
              <a:rPr lang="zh-CN" altLang="en-US" sz="2000" dirty="0">
                <a:solidFill>
                  <a:srgbClr val="0000FF"/>
                </a:solidFill>
                <a:latin typeface="Consolas" pitchFamily="49" charset="0"/>
                <a:ea typeface="楷体" pitchFamily="49" charset="-122"/>
                <a:cs typeface="Consolas" pitchFamily="49" charset="0"/>
              </a:rPr>
              <a:t>没有</a:t>
            </a:r>
            <a:r>
              <a:rPr lang="zh-CN" altLang="en-US" sz="2000">
                <a:solidFill>
                  <a:srgbClr val="0000FF"/>
                </a:solidFill>
                <a:latin typeface="Consolas" pitchFamily="49" charset="0"/>
                <a:ea typeface="楷体" pitchFamily="49" charset="-122"/>
                <a:cs typeface="Consolas" pitchFamily="49" charset="0"/>
              </a:rPr>
              <a:t>意义</a:t>
            </a:r>
            <a:r>
              <a:rPr lang="zh-CN" altLang="en-US" sz="2000" smtClean="0">
                <a:solidFill>
                  <a:srgbClr val="0000FF"/>
                </a:solidFill>
                <a:latin typeface="Consolas" pitchFamily="49" charset="0"/>
                <a:ea typeface="楷体" pitchFamily="49" charset="-122"/>
                <a:cs typeface="Consolas" pitchFamily="49" charset="0"/>
              </a:rPr>
              <a:t>）。</a:t>
            </a:r>
            <a:endParaRPr lang="en-US" altLang="zh-CN" sz="2000" smtClean="0">
              <a:solidFill>
                <a:srgbClr val="0000FF"/>
              </a:solidFill>
              <a:latin typeface="Consolas" pitchFamily="49" charset="0"/>
              <a:ea typeface="楷体" pitchFamily="49" charset="-122"/>
              <a:cs typeface="Consolas" pitchFamily="49" charset="0"/>
            </a:endParaRPr>
          </a:p>
          <a:p>
            <a:pPr>
              <a:lnSpc>
                <a:spcPts val="3000"/>
              </a:lnSpc>
              <a:spcBef>
                <a:spcPts val="600"/>
              </a:spcBef>
            </a:pPr>
            <a:r>
              <a:rPr lang="zh-CN" altLang="en-US" sz="2000" smtClean="0">
                <a:solidFill>
                  <a:srgbClr val="0000FF"/>
                </a:solidFill>
                <a:latin typeface="Consolas" pitchFamily="49" charset="0"/>
                <a:ea typeface="楷体" pitchFamily="49" charset="-122"/>
                <a:cs typeface="Consolas" pitchFamily="49" charset="0"/>
              </a:rPr>
              <a:t>所以</a:t>
            </a:r>
            <a:r>
              <a:rPr lang="zh-CN" altLang="en-US" sz="2000" dirty="0">
                <a:solidFill>
                  <a:srgbClr val="0000FF"/>
                </a:solidFill>
                <a:latin typeface="Consolas" pitchFamily="49" charset="0"/>
                <a:ea typeface="楷体" pitchFamily="49" charset="-122"/>
                <a:cs typeface="Consolas" pitchFamily="49" charset="0"/>
              </a:rPr>
              <a:t>这样的二叉树为右单支树（除叶子结点外每个结点只有一个右孩子）。</a:t>
            </a:r>
          </a:p>
        </p:txBody>
      </p:sp>
      <p:grpSp>
        <p:nvGrpSpPr>
          <p:cNvPr id="12" name="组合 11"/>
          <p:cNvGrpSpPr/>
          <p:nvPr/>
        </p:nvGrpSpPr>
        <p:grpSpPr>
          <a:xfrm>
            <a:off x="2979729" y="4276743"/>
            <a:ext cx="1520833" cy="1795463"/>
            <a:chOff x="2285984" y="3921138"/>
            <a:chExt cx="1520833" cy="1795463"/>
          </a:xfrm>
        </p:grpSpPr>
        <p:sp>
          <p:nvSpPr>
            <p:cNvPr id="105474" name="Line 7"/>
            <p:cNvSpPr>
              <a:spLocks noChangeShapeType="1"/>
            </p:cNvSpPr>
            <p:nvPr/>
          </p:nvSpPr>
          <p:spPr bwMode="auto">
            <a:xfrm>
              <a:off x="2552684" y="4159263"/>
              <a:ext cx="574675" cy="792162"/>
            </a:xfrm>
            <a:prstGeom prst="line">
              <a:avLst/>
            </a:prstGeom>
            <a:ln>
              <a:headEnd/>
              <a:tailEnd/>
            </a:ln>
          </p:spPr>
          <p:style>
            <a:lnRef idx="1">
              <a:schemeClr val="accent3"/>
            </a:lnRef>
            <a:fillRef idx="2">
              <a:schemeClr val="accent3"/>
            </a:fillRef>
            <a:effectRef idx="1">
              <a:schemeClr val="accent3"/>
            </a:effectRef>
            <a:fontRef idx="minor">
              <a:schemeClr val="dk1"/>
            </a:fontRef>
          </p:style>
          <p:txBody>
            <a:bodyPr/>
            <a:lstStyle/>
            <a:p>
              <a:endParaRPr lang="zh-CN" altLang="en-US"/>
            </a:p>
          </p:txBody>
        </p:sp>
        <p:sp>
          <p:nvSpPr>
            <p:cNvPr id="105477" name="Oval 4"/>
            <p:cNvSpPr>
              <a:spLocks noChangeArrowheads="1"/>
            </p:cNvSpPr>
            <p:nvPr/>
          </p:nvSpPr>
          <p:spPr bwMode="auto">
            <a:xfrm>
              <a:off x="2285984" y="3921138"/>
              <a:ext cx="360363" cy="358775"/>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en-US"/>
            </a:p>
          </p:txBody>
        </p:sp>
        <p:sp>
          <p:nvSpPr>
            <p:cNvPr id="105478" name="Oval 5"/>
            <p:cNvSpPr>
              <a:spLocks noChangeArrowheads="1"/>
            </p:cNvSpPr>
            <p:nvPr/>
          </p:nvSpPr>
          <p:spPr bwMode="auto">
            <a:xfrm>
              <a:off x="2646347" y="4354525"/>
              <a:ext cx="360362" cy="358775"/>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en-US"/>
            </a:p>
          </p:txBody>
        </p:sp>
        <p:sp>
          <p:nvSpPr>
            <p:cNvPr id="105479" name="Oval 6"/>
            <p:cNvSpPr>
              <a:spLocks noChangeArrowheads="1"/>
            </p:cNvSpPr>
            <p:nvPr/>
          </p:nvSpPr>
          <p:spPr bwMode="auto">
            <a:xfrm>
              <a:off x="3006709" y="4856175"/>
              <a:ext cx="360363" cy="358775"/>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en-US"/>
            </a:p>
          </p:txBody>
        </p:sp>
        <p:sp>
          <p:nvSpPr>
            <p:cNvPr id="9" name="Oval 6"/>
            <p:cNvSpPr>
              <a:spLocks noChangeArrowheads="1"/>
            </p:cNvSpPr>
            <p:nvPr/>
          </p:nvSpPr>
          <p:spPr bwMode="auto">
            <a:xfrm>
              <a:off x="3446454" y="5357826"/>
              <a:ext cx="360363" cy="358775"/>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en-US"/>
            </a:p>
          </p:txBody>
        </p:sp>
        <p:cxnSp>
          <p:nvCxnSpPr>
            <p:cNvPr id="11" name="直接连接符 10"/>
            <p:cNvCxnSpPr>
              <a:stCxn id="105479" idx="5"/>
              <a:endCxn id="9" idx="1"/>
            </p:cNvCxnSpPr>
            <p:nvPr/>
          </p:nvCxnSpPr>
          <p:spPr>
            <a:xfrm rot="16200000" flipH="1">
              <a:off x="3282784" y="5193923"/>
              <a:ext cx="247958" cy="184930"/>
            </a:xfrm>
            <a:prstGeom prst="line">
              <a:avLst/>
            </a:prstGeom>
          </p:spPr>
          <p:style>
            <a:lnRef idx="2">
              <a:schemeClr val="accent2"/>
            </a:lnRef>
            <a:fillRef idx="0">
              <a:schemeClr val="accent2"/>
            </a:fillRef>
            <a:effectRef idx="1">
              <a:schemeClr val="accent2"/>
            </a:effectRef>
            <a:fontRef idx="minor">
              <a:schemeClr val="tx1"/>
            </a:fontRef>
          </p:style>
        </p:cxnSp>
      </p:grpSp>
      <p:sp>
        <p:nvSpPr>
          <p:cNvPr id="13" name="TextBox 12"/>
          <p:cNvSpPr txBox="1"/>
          <p:nvPr/>
        </p:nvSpPr>
        <p:spPr>
          <a:xfrm>
            <a:off x="4286248" y="4714884"/>
            <a:ext cx="4143404" cy="400110"/>
          </a:xfrm>
          <a:prstGeom prst="rect">
            <a:avLst/>
          </a:prstGeom>
          <a:noFill/>
        </p:spPr>
        <p:txBody>
          <a:bodyPr wrap="square" rtlCol="0">
            <a:spAutoFit/>
          </a:bodyPr>
          <a:lstStyle/>
          <a:p>
            <a:r>
              <a:rPr lang="zh-CN" altLang="en-US" sz="2000" smtClean="0">
                <a:solidFill>
                  <a:srgbClr val="0000FF"/>
                </a:solidFill>
                <a:latin typeface="Consolas" pitchFamily="49" charset="0"/>
                <a:ea typeface="仿宋" pitchFamily="49" charset="-122"/>
                <a:cs typeface="Consolas" pitchFamily="49" charset="0"/>
              </a:rPr>
              <a:t>高度为</a:t>
            </a:r>
            <a:r>
              <a:rPr lang="en-US" altLang="zh-CN" sz="2000" smtClean="0">
                <a:solidFill>
                  <a:srgbClr val="0000FF"/>
                </a:solidFill>
                <a:latin typeface="Consolas" pitchFamily="49" charset="0"/>
                <a:ea typeface="仿宋" pitchFamily="49" charset="-122"/>
                <a:cs typeface="Consolas" pitchFamily="49" charset="0"/>
              </a:rPr>
              <a:t>4</a:t>
            </a:r>
            <a:r>
              <a:rPr lang="zh-CN" altLang="en-US" sz="2000" smtClean="0">
                <a:solidFill>
                  <a:srgbClr val="0000FF"/>
                </a:solidFill>
                <a:latin typeface="Consolas" pitchFamily="49" charset="0"/>
                <a:ea typeface="仿宋" pitchFamily="49" charset="-122"/>
                <a:cs typeface="Consolas" pitchFamily="49" charset="0"/>
              </a:rPr>
              <a:t>的满足题目要求的二叉树</a:t>
            </a:r>
            <a:endParaRPr lang="zh-CN" altLang="en-US" sz="2000">
              <a:solidFill>
                <a:srgbClr val="0000FF"/>
              </a:solidFill>
              <a:latin typeface="Consolas" pitchFamily="49" charset="0"/>
              <a:ea typeface="仿宋" pitchFamily="49" charset="-122"/>
              <a:cs typeface="Consolas" pitchFamily="49" charset="0"/>
            </a:endParaRPr>
          </a:p>
        </p:txBody>
      </p:sp>
      <p:sp>
        <p:nvSpPr>
          <p:cNvPr id="14" name="TextBox 13"/>
          <p:cNvSpPr txBox="1"/>
          <p:nvPr/>
        </p:nvSpPr>
        <p:spPr>
          <a:xfrm>
            <a:off x="285731" y="1500174"/>
            <a:ext cx="553998" cy="3000396"/>
          </a:xfrm>
          <a:prstGeom prst="rect">
            <a:avLst/>
          </a:prstGeom>
          <a:noFill/>
        </p:spPr>
        <p:txBody>
          <a:bodyPr vert="eaVert" wrap="square" rtlCol="0">
            <a:spAutoFit/>
          </a:bodyPr>
          <a:lstStyle/>
          <a:p>
            <a:pPr algn="ctr">
              <a:spcBef>
                <a:spcPct val="50000"/>
              </a:spcBef>
            </a:pPr>
            <a:r>
              <a:rPr lang="en-US" altLang="zh-CN"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6.6  </a:t>
            </a:r>
            <a:r>
              <a:rPr lang="zh-CN" altLang="en-US"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二叉树的构造</a:t>
            </a:r>
            <a:endParaRPr lang="zh-CN" altLang="en-US" dirty="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Text Box 2"/>
          <p:cNvSpPr txBox="1">
            <a:spLocks noChangeArrowheads="1"/>
          </p:cNvSpPr>
          <p:nvPr/>
        </p:nvSpPr>
        <p:spPr bwMode="auto">
          <a:xfrm>
            <a:off x="1142976" y="279417"/>
            <a:ext cx="7748612" cy="5415292"/>
          </a:xfrm>
          <a:prstGeom prst="rect">
            <a:avLst/>
          </a:prstGeom>
          <a:solidFill>
            <a:schemeClr val="accent2">
              <a:lumMod val="20000"/>
              <a:lumOff val="80000"/>
            </a:schemeClr>
          </a:solidFill>
          <a:ln>
            <a:headEnd/>
            <a:tailEnd/>
          </a:ln>
        </p:spPr>
        <p:style>
          <a:lnRef idx="1">
            <a:schemeClr val="accent6"/>
          </a:lnRef>
          <a:fillRef idx="2">
            <a:schemeClr val="accent6"/>
          </a:fillRef>
          <a:effectRef idx="1">
            <a:schemeClr val="accent6"/>
          </a:effectRef>
          <a:fontRef idx="minor">
            <a:schemeClr val="dk1"/>
          </a:fontRef>
        </p:style>
        <p:txBody>
          <a:bodyPr wrap="square" lIns="180000" tIns="144000" bIns="144000">
            <a:spAutoFit/>
          </a:bodyPr>
          <a:lstStyle/>
          <a:p>
            <a:r>
              <a:rPr lang="nb-NO" altLang="zh-CN" sz="1800" dirty="0">
                <a:solidFill>
                  <a:srgbClr val="0000FF"/>
                </a:solidFill>
                <a:latin typeface="Consolas" pitchFamily="49" charset="0"/>
                <a:ea typeface="仿宋" pitchFamily="49" charset="-122"/>
                <a:cs typeface="Consolas" pitchFamily="49" charset="0"/>
              </a:rPr>
              <a:t>BthNode *</a:t>
            </a:r>
            <a:r>
              <a:rPr lang="nb-NO" altLang="zh-CN" sz="1800" dirty="0">
                <a:solidFill>
                  <a:srgbClr val="FF0000"/>
                </a:solidFill>
                <a:latin typeface="Consolas" pitchFamily="49" charset="0"/>
                <a:ea typeface="仿宋" pitchFamily="49" charset="-122"/>
                <a:cs typeface="Consolas" pitchFamily="49" charset="0"/>
              </a:rPr>
              <a:t>CreaThread</a:t>
            </a:r>
            <a:r>
              <a:rPr lang="nb-NO" altLang="zh-CN" sz="1800" dirty="0">
                <a:solidFill>
                  <a:srgbClr val="0000FF"/>
                </a:solidFill>
                <a:latin typeface="Consolas" pitchFamily="49" charset="0"/>
                <a:ea typeface="仿宋" pitchFamily="49" charset="-122"/>
                <a:cs typeface="Consolas" pitchFamily="49" charset="0"/>
              </a:rPr>
              <a:t>(BthNode *bt)</a:t>
            </a:r>
          </a:p>
          <a:p>
            <a:r>
              <a:rPr lang="nb-NO" altLang="zh-CN" sz="1800" dirty="0">
                <a:solidFill>
                  <a:srgbClr val="00B050"/>
                </a:solidFill>
                <a:latin typeface="Consolas" pitchFamily="49" charset="0"/>
                <a:ea typeface="仿宋" pitchFamily="49" charset="-122"/>
                <a:cs typeface="Consolas" pitchFamily="49" charset="0"/>
              </a:rPr>
              <a:t>//</a:t>
            </a:r>
            <a:r>
              <a:rPr lang="zh-CN" altLang="nb-NO" sz="1800">
                <a:solidFill>
                  <a:srgbClr val="00B050"/>
                </a:solidFill>
                <a:latin typeface="Consolas" pitchFamily="49" charset="0"/>
                <a:ea typeface="仿宋" pitchFamily="49" charset="-122"/>
                <a:cs typeface="Consolas" pitchFamily="49" charset="0"/>
              </a:rPr>
              <a:t>对</a:t>
            </a:r>
            <a:r>
              <a:rPr lang="zh-CN" altLang="nb-NO" sz="1800" smtClean="0">
                <a:solidFill>
                  <a:srgbClr val="00B050"/>
                </a:solidFill>
                <a:latin typeface="Consolas" pitchFamily="49" charset="0"/>
                <a:ea typeface="仿宋" pitchFamily="49" charset="-122"/>
                <a:cs typeface="Consolas" pitchFamily="49" charset="0"/>
              </a:rPr>
              <a:t>以</a:t>
            </a:r>
            <a:r>
              <a:rPr lang="nb-NO" altLang="zh-CN" sz="1800" smtClean="0">
                <a:solidFill>
                  <a:srgbClr val="00B050"/>
                </a:solidFill>
                <a:latin typeface="Consolas" pitchFamily="49" charset="0"/>
                <a:ea typeface="仿宋" pitchFamily="49" charset="-122"/>
                <a:cs typeface="Consolas" pitchFamily="49" charset="0"/>
              </a:rPr>
              <a:t>bt</a:t>
            </a:r>
            <a:r>
              <a:rPr lang="zh-CN" altLang="nb-NO" sz="1800" dirty="0">
                <a:solidFill>
                  <a:srgbClr val="00B050"/>
                </a:solidFill>
                <a:latin typeface="Consolas" pitchFamily="49" charset="0"/>
                <a:ea typeface="仿宋" pitchFamily="49" charset="-122"/>
                <a:cs typeface="Consolas" pitchFamily="49" charset="0"/>
              </a:rPr>
              <a:t>为根结点的二叉树中序线索化</a:t>
            </a:r>
            <a:r>
              <a:rPr lang="nb-NO" altLang="zh-CN" sz="1800" dirty="0">
                <a:solidFill>
                  <a:srgbClr val="00B050"/>
                </a:solidFill>
                <a:latin typeface="Consolas" pitchFamily="49" charset="0"/>
                <a:ea typeface="仿宋" pitchFamily="49" charset="-122"/>
                <a:cs typeface="Consolas" pitchFamily="49" charset="0"/>
              </a:rPr>
              <a:t>,</a:t>
            </a:r>
            <a:r>
              <a:rPr lang="zh-CN" altLang="nb-NO" sz="1800" dirty="0">
                <a:solidFill>
                  <a:srgbClr val="00B050"/>
                </a:solidFill>
                <a:latin typeface="Consolas" pitchFamily="49" charset="0"/>
                <a:ea typeface="仿宋" pitchFamily="49" charset="-122"/>
                <a:cs typeface="Consolas" pitchFamily="49" charset="0"/>
              </a:rPr>
              <a:t>并增加一个头结点</a:t>
            </a:r>
            <a:r>
              <a:rPr lang="nb-NO" altLang="zh-CN" sz="1800" dirty="0">
                <a:solidFill>
                  <a:srgbClr val="00B050"/>
                </a:solidFill>
                <a:latin typeface="Consolas" pitchFamily="49" charset="0"/>
                <a:ea typeface="仿宋" pitchFamily="49" charset="-122"/>
                <a:cs typeface="Consolas" pitchFamily="49" charset="0"/>
              </a:rPr>
              <a:t>head</a:t>
            </a:r>
          </a:p>
          <a:p>
            <a:r>
              <a:rPr lang="nb-NO" altLang="zh-CN" sz="1800" smtClean="0">
                <a:solidFill>
                  <a:srgbClr val="0000FF"/>
                </a:solidFill>
                <a:latin typeface="Consolas" pitchFamily="49" charset="0"/>
                <a:ea typeface="仿宋" pitchFamily="49" charset="-122"/>
                <a:cs typeface="Consolas" pitchFamily="49" charset="0"/>
              </a:rPr>
              <a:t>{   BthNode </a:t>
            </a:r>
            <a:r>
              <a:rPr lang="nb-NO" altLang="zh-CN" sz="1800" dirty="0">
                <a:solidFill>
                  <a:srgbClr val="0000FF"/>
                </a:solidFill>
                <a:latin typeface="Consolas" pitchFamily="49" charset="0"/>
                <a:ea typeface="仿宋" pitchFamily="49" charset="-122"/>
                <a:cs typeface="Consolas" pitchFamily="49" charset="0"/>
              </a:rPr>
              <a:t>*head;</a:t>
            </a:r>
          </a:p>
          <a:p>
            <a:r>
              <a:rPr lang="zh-CN" altLang="en-US" sz="1800" dirty="0">
                <a:solidFill>
                  <a:srgbClr val="0000FF"/>
                </a:solidFill>
                <a:latin typeface="Consolas" pitchFamily="49" charset="0"/>
                <a:ea typeface="仿宋" pitchFamily="49" charset="-122"/>
                <a:cs typeface="Consolas" pitchFamily="49" charset="0"/>
              </a:rPr>
              <a:t>　　</a:t>
            </a:r>
            <a:r>
              <a:rPr lang="en-US" altLang="zh-CN" sz="1800" dirty="0">
                <a:solidFill>
                  <a:srgbClr val="0000FF"/>
                </a:solidFill>
                <a:latin typeface="Consolas" pitchFamily="49" charset="0"/>
                <a:ea typeface="仿宋" pitchFamily="49" charset="-122"/>
                <a:cs typeface="Consolas" pitchFamily="49" charset="0"/>
              </a:rPr>
              <a:t>head=(</a:t>
            </a:r>
            <a:r>
              <a:rPr lang="en-US" altLang="zh-CN" sz="1800" dirty="0" err="1">
                <a:solidFill>
                  <a:srgbClr val="0000FF"/>
                </a:solidFill>
                <a:latin typeface="Consolas" pitchFamily="49" charset="0"/>
                <a:ea typeface="仿宋" pitchFamily="49" charset="-122"/>
                <a:cs typeface="Consolas" pitchFamily="49" charset="0"/>
              </a:rPr>
              <a:t>BthNode</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malloc</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sizeof</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BthNode</a:t>
            </a:r>
            <a:r>
              <a:rPr lang="en-US" altLang="zh-CN" sz="1800" dirty="0">
                <a:solidFill>
                  <a:srgbClr val="0000FF"/>
                </a:solidFill>
                <a:latin typeface="Consolas" pitchFamily="49" charset="0"/>
                <a:ea typeface="仿宋" pitchFamily="49" charset="-122"/>
                <a:cs typeface="Consolas" pitchFamily="49" charset="0"/>
              </a:rPr>
              <a:t>));</a:t>
            </a:r>
          </a:p>
          <a:p>
            <a:r>
              <a:rPr lang="zh-CN" altLang="en-US" sz="1800" dirty="0">
                <a:solidFill>
                  <a:srgbClr val="0000FF"/>
                </a:solidFill>
                <a:latin typeface="Consolas" pitchFamily="49" charset="0"/>
                <a:ea typeface="仿宋" pitchFamily="49" charset="-122"/>
                <a:cs typeface="Consolas" pitchFamily="49" charset="0"/>
              </a:rPr>
              <a:t>　　</a:t>
            </a:r>
            <a:r>
              <a:rPr lang="nb-NO" altLang="zh-CN" sz="1800" dirty="0">
                <a:solidFill>
                  <a:srgbClr val="0000FF"/>
                </a:solidFill>
                <a:latin typeface="Consolas" pitchFamily="49" charset="0"/>
                <a:ea typeface="仿宋" pitchFamily="49" charset="-122"/>
                <a:cs typeface="Consolas" pitchFamily="49" charset="0"/>
              </a:rPr>
              <a:t>head-&gt;ltag=0;head-&gt;</a:t>
            </a:r>
            <a:r>
              <a:rPr lang="nb-NO" altLang="zh-CN" sz="1800">
                <a:solidFill>
                  <a:srgbClr val="0000FF"/>
                </a:solidFill>
                <a:latin typeface="Consolas" pitchFamily="49" charset="0"/>
                <a:ea typeface="仿宋" pitchFamily="49" charset="-122"/>
                <a:cs typeface="Consolas" pitchFamily="49" charset="0"/>
              </a:rPr>
              <a:t>rtag=1</a:t>
            </a:r>
            <a:r>
              <a:rPr lang="nb-NO" altLang="zh-CN" sz="1800" smtClean="0">
                <a:solidFill>
                  <a:srgbClr val="0000FF"/>
                </a:solidFill>
                <a:latin typeface="Consolas" pitchFamily="49" charset="0"/>
                <a:ea typeface="仿宋" pitchFamily="49" charset="-122"/>
                <a:cs typeface="Consolas" pitchFamily="49" charset="0"/>
              </a:rPr>
              <a:t>;  </a:t>
            </a:r>
            <a:r>
              <a:rPr lang="nb-NO" altLang="zh-CN" sz="1800" smtClean="0">
                <a:solidFill>
                  <a:srgbClr val="00B0F0"/>
                </a:solidFill>
                <a:latin typeface="Consolas" pitchFamily="49" charset="0"/>
                <a:ea typeface="仿宋" pitchFamily="49" charset="-122"/>
                <a:cs typeface="Consolas" pitchFamily="49" charset="0"/>
              </a:rPr>
              <a:t>//</a:t>
            </a:r>
            <a:r>
              <a:rPr lang="zh-CN" altLang="nb-NO" sz="1800" dirty="0">
                <a:solidFill>
                  <a:srgbClr val="00B0F0"/>
                </a:solidFill>
                <a:latin typeface="Consolas" pitchFamily="49" charset="0"/>
                <a:ea typeface="仿宋" pitchFamily="49" charset="-122"/>
                <a:cs typeface="Consolas" pitchFamily="49" charset="0"/>
              </a:rPr>
              <a:t>创建</a:t>
            </a:r>
            <a:r>
              <a:rPr lang="zh-CN" altLang="nb-NO" sz="1800">
                <a:solidFill>
                  <a:srgbClr val="00B0F0"/>
                </a:solidFill>
                <a:latin typeface="Consolas" pitchFamily="49" charset="0"/>
                <a:ea typeface="仿宋" pitchFamily="49" charset="-122"/>
                <a:cs typeface="Consolas" pitchFamily="49" charset="0"/>
              </a:rPr>
              <a:t>头</a:t>
            </a:r>
            <a:r>
              <a:rPr lang="zh-CN" altLang="nb-NO" sz="1800" smtClean="0">
                <a:solidFill>
                  <a:srgbClr val="00B0F0"/>
                </a:solidFill>
                <a:latin typeface="Consolas" pitchFamily="49" charset="0"/>
                <a:ea typeface="仿宋" pitchFamily="49" charset="-122"/>
                <a:cs typeface="Consolas" pitchFamily="49" charset="0"/>
              </a:rPr>
              <a:t>结点</a:t>
            </a:r>
            <a:r>
              <a:rPr lang="en-US" altLang="zh-CN" sz="1800" smtClean="0">
                <a:solidFill>
                  <a:srgbClr val="00B0F0"/>
                </a:solidFill>
                <a:latin typeface="Consolas" pitchFamily="49" charset="0"/>
                <a:ea typeface="仿宋" pitchFamily="49" charset="-122"/>
                <a:cs typeface="Consolas" pitchFamily="49" charset="0"/>
              </a:rPr>
              <a:t>head</a:t>
            </a:r>
            <a:endParaRPr lang="nb-NO" altLang="zh-CN" sz="1800" dirty="0">
              <a:solidFill>
                <a:srgbClr val="00B0F0"/>
              </a:solidFill>
              <a:latin typeface="Consolas" pitchFamily="49" charset="0"/>
              <a:ea typeface="仿宋" pitchFamily="49" charset="-122"/>
              <a:cs typeface="Consolas" pitchFamily="49" charset="0"/>
            </a:endParaRPr>
          </a:p>
          <a:p>
            <a:r>
              <a:rPr lang="zh-CN" altLang="nb-NO" sz="1800" dirty="0">
                <a:solidFill>
                  <a:srgbClr val="0000FF"/>
                </a:solidFill>
                <a:latin typeface="Consolas" pitchFamily="49" charset="0"/>
                <a:ea typeface="仿宋" pitchFamily="49" charset="-122"/>
                <a:cs typeface="Consolas" pitchFamily="49" charset="0"/>
              </a:rPr>
              <a:t>　　</a:t>
            </a:r>
            <a:r>
              <a:rPr lang="nb-NO" altLang="zh-CN" sz="1800" dirty="0">
                <a:solidFill>
                  <a:srgbClr val="0000FF"/>
                </a:solidFill>
                <a:latin typeface="Consolas" pitchFamily="49" charset="0"/>
                <a:ea typeface="仿宋" pitchFamily="49" charset="-122"/>
                <a:cs typeface="Consolas" pitchFamily="49" charset="0"/>
              </a:rPr>
              <a:t>head-&gt;rchild=bt;</a:t>
            </a:r>
          </a:p>
          <a:p>
            <a:pPr>
              <a:lnSpc>
                <a:spcPct val="150000"/>
              </a:lnSpc>
            </a:pPr>
            <a:r>
              <a:rPr lang="zh-CN" altLang="nb-NO" sz="1800" dirty="0">
                <a:solidFill>
                  <a:srgbClr val="0000FF"/>
                </a:solidFill>
                <a:latin typeface="Consolas" pitchFamily="49" charset="0"/>
                <a:ea typeface="仿宋" pitchFamily="49" charset="-122"/>
                <a:cs typeface="Consolas" pitchFamily="49" charset="0"/>
              </a:rPr>
              <a:t>　　</a:t>
            </a:r>
            <a:r>
              <a:rPr lang="nb-NO" altLang="zh-CN" sz="1800" dirty="0">
                <a:solidFill>
                  <a:srgbClr val="0000FF"/>
                </a:solidFill>
                <a:latin typeface="Consolas" pitchFamily="49" charset="0"/>
                <a:ea typeface="仿宋" pitchFamily="49" charset="-122"/>
                <a:cs typeface="Consolas" pitchFamily="49" charset="0"/>
              </a:rPr>
              <a:t>if (bt==NULL)	</a:t>
            </a:r>
            <a:r>
              <a:rPr lang="nb-NO" altLang="zh-CN" sz="1800">
                <a:solidFill>
                  <a:srgbClr val="0000FF"/>
                </a:solidFill>
                <a:latin typeface="Consolas" pitchFamily="49" charset="0"/>
                <a:ea typeface="仿宋" pitchFamily="49" charset="-122"/>
                <a:cs typeface="Consolas" pitchFamily="49" charset="0"/>
              </a:rPr>
              <a:t>	</a:t>
            </a:r>
            <a:r>
              <a:rPr lang="nb-NO" altLang="zh-CN" sz="1800" smtClean="0">
                <a:solidFill>
                  <a:srgbClr val="0000FF"/>
                </a:solidFill>
                <a:latin typeface="Consolas" pitchFamily="49" charset="0"/>
                <a:ea typeface="仿宋" pitchFamily="49" charset="-122"/>
                <a:cs typeface="Consolas" pitchFamily="49" charset="0"/>
              </a:rPr>
              <a:t>   </a:t>
            </a:r>
            <a:r>
              <a:rPr lang="nb-NO" altLang="zh-CN" sz="1800" smtClean="0">
                <a:solidFill>
                  <a:srgbClr val="00B0F0"/>
                </a:solidFill>
                <a:latin typeface="Consolas" pitchFamily="49" charset="0"/>
                <a:ea typeface="仿宋" pitchFamily="49" charset="-122"/>
                <a:cs typeface="Consolas" pitchFamily="49" charset="0"/>
              </a:rPr>
              <a:t>//</a:t>
            </a:r>
            <a:r>
              <a:rPr lang="nb-NO" altLang="zh-CN" sz="1800" dirty="0">
                <a:solidFill>
                  <a:srgbClr val="00B0F0"/>
                </a:solidFill>
                <a:latin typeface="Consolas" pitchFamily="49" charset="0"/>
                <a:ea typeface="仿宋" pitchFamily="49" charset="-122"/>
                <a:cs typeface="Consolas" pitchFamily="49" charset="0"/>
              </a:rPr>
              <a:t>bt</a:t>
            </a:r>
            <a:r>
              <a:rPr lang="zh-CN" altLang="nb-NO" sz="1800" dirty="0">
                <a:solidFill>
                  <a:srgbClr val="00B0F0"/>
                </a:solidFill>
                <a:latin typeface="Consolas" pitchFamily="49" charset="0"/>
                <a:ea typeface="仿宋" pitchFamily="49" charset="-122"/>
                <a:cs typeface="Consolas" pitchFamily="49" charset="0"/>
              </a:rPr>
              <a:t>为空树时</a:t>
            </a:r>
          </a:p>
          <a:p>
            <a:r>
              <a:rPr lang="zh-CN" altLang="nb-NO" sz="1800" dirty="0">
                <a:solidFill>
                  <a:srgbClr val="0000FF"/>
                </a:solidFill>
                <a:latin typeface="Consolas" pitchFamily="49" charset="0"/>
                <a:ea typeface="仿宋" pitchFamily="49" charset="-122"/>
                <a:cs typeface="Consolas" pitchFamily="49" charset="0"/>
              </a:rPr>
              <a:t>	</a:t>
            </a:r>
            <a:r>
              <a:rPr lang="en-US" altLang="zh-CN" sz="1800" dirty="0">
                <a:solidFill>
                  <a:srgbClr val="0000FF"/>
                </a:solidFill>
                <a:latin typeface="Consolas" pitchFamily="49" charset="0"/>
                <a:ea typeface="仿宋" pitchFamily="49" charset="-122"/>
                <a:cs typeface="Consolas" pitchFamily="49" charset="0"/>
              </a:rPr>
              <a:t>head-&gt;</a:t>
            </a:r>
            <a:r>
              <a:rPr lang="en-US" altLang="zh-CN" sz="1800" dirty="0" err="1">
                <a:solidFill>
                  <a:srgbClr val="0000FF"/>
                </a:solidFill>
                <a:latin typeface="Consolas" pitchFamily="49" charset="0"/>
                <a:ea typeface="仿宋" pitchFamily="49" charset="-122"/>
                <a:cs typeface="Consolas" pitchFamily="49" charset="0"/>
              </a:rPr>
              <a:t>lchild</a:t>
            </a:r>
            <a:r>
              <a:rPr lang="en-US" altLang="zh-CN" sz="1800" dirty="0">
                <a:solidFill>
                  <a:srgbClr val="0000FF"/>
                </a:solidFill>
                <a:latin typeface="Consolas" pitchFamily="49" charset="0"/>
                <a:ea typeface="仿宋" pitchFamily="49" charset="-122"/>
                <a:cs typeface="Consolas" pitchFamily="49" charset="0"/>
              </a:rPr>
              <a:t>=head;</a:t>
            </a:r>
          </a:p>
          <a:p>
            <a:r>
              <a:rPr lang="zh-CN" altLang="en-US" sz="1800" dirty="0">
                <a:solidFill>
                  <a:srgbClr val="0000FF"/>
                </a:solidFill>
                <a:latin typeface="Consolas" pitchFamily="49" charset="0"/>
                <a:ea typeface="仿宋" pitchFamily="49" charset="-122"/>
                <a:cs typeface="Consolas" pitchFamily="49" charset="0"/>
              </a:rPr>
              <a:t>　　</a:t>
            </a:r>
            <a:r>
              <a:rPr lang="en-US" altLang="zh-CN" sz="1800" dirty="0">
                <a:solidFill>
                  <a:srgbClr val="0000FF"/>
                </a:solidFill>
                <a:latin typeface="Consolas" pitchFamily="49" charset="0"/>
                <a:ea typeface="仿宋" pitchFamily="49" charset="-122"/>
                <a:cs typeface="Consolas" pitchFamily="49" charset="0"/>
              </a:rPr>
              <a:t>else</a:t>
            </a:r>
          </a:p>
          <a:p>
            <a:r>
              <a:rPr lang="zh-CN" altLang="en-US" sz="1800" dirty="0">
                <a:solidFill>
                  <a:srgbClr val="0000FF"/>
                </a:solidFill>
                <a:latin typeface="Consolas" pitchFamily="49" charset="0"/>
                <a:ea typeface="仿宋" pitchFamily="49" charset="-122"/>
                <a:cs typeface="Consolas" pitchFamily="49" charset="0"/>
              </a:rPr>
              <a:t>　　</a:t>
            </a:r>
            <a:r>
              <a:rPr lang="en-US" altLang="zh-CN" sz="1800" dirty="0">
                <a:solidFill>
                  <a:srgbClr val="0000FF"/>
                </a:solidFill>
                <a:latin typeface="Consolas" pitchFamily="49" charset="0"/>
                <a:ea typeface="仿宋" pitchFamily="49" charset="-122"/>
                <a:cs typeface="Consolas" pitchFamily="49" charset="0"/>
              </a:rPr>
              <a:t>{	head-&gt;</a:t>
            </a:r>
            <a:r>
              <a:rPr lang="en-US" altLang="zh-CN" sz="1800" dirty="0" err="1">
                <a:solidFill>
                  <a:srgbClr val="0000FF"/>
                </a:solidFill>
                <a:latin typeface="Consolas" pitchFamily="49" charset="0"/>
                <a:ea typeface="仿宋" pitchFamily="49" charset="-122"/>
                <a:cs typeface="Consolas" pitchFamily="49" charset="0"/>
              </a:rPr>
              <a:t>lchild</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bt</a:t>
            </a:r>
            <a:r>
              <a:rPr lang="en-US" altLang="zh-CN" sz="1800" dirty="0">
                <a:solidFill>
                  <a:srgbClr val="0000FF"/>
                </a:solidFill>
                <a:latin typeface="Consolas" pitchFamily="49" charset="0"/>
                <a:ea typeface="仿宋" pitchFamily="49" charset="-122"/>
                <a:cs typeface="Consolas" pitchFamily="49" charset="0"/>
              </a:rPr>
              <a:t>;</a:t>
            </a:r>
          </a:p>
          <a:p>
            <a:r>
              <a:rPr lang="en-US" altLang="zh-CN" sz="1800" dirty="0">
                <a:solidFill>
                  <a:srgbClr val="0000FF"/>
                </a:solidFill>
                <a:latin typeface="Consolas" pitchFamily="49" charset="0"/>
                <a:ea typeface="仿宋" pitchFamily="49" charset="-122"/>
                <a:cs typeface="Consolas" pitchFamily="49" charset="0"/>
              </a:rPr>
              <a:t>	pre=head;		</a:t>
            </a:r>
            <a:r>
              <a:rPr lang="en-US" altLang="zh-CN" sz="1800" dirty="0">
                <a:solidFill>
                  <a:srgbClr val="00B0F0"/>
                </a:solidFill>
                <a:latin typeface="Consolas" pitchFamily="49" charset="0"/>
                <a:ea typeface="仿宋" pitchFamily="49" charset="-122"/>
                <a:cs typeface="Consolas" pitchFamily="49" charset="0"/>
              </a:rPr>
              <a:t>//</a:t>
            </a:r>
            <a:r>
              <a:rPr lang="en-US" altLang="zh-CN" sz="1800">
                <a:solidFill>
                  <a:srgbClr val="00B0F0"/>
                </a:solidFill>
                <a:latin typeface="Consolas" pitchFamily="49" charset="0"/>
                <a:ea typeface="仿宋" pitchFamily="49" charset="-122"/>
                <a:cs typeface="Consolas" pitchFamily="49" charset="0"/>
              </a:rPr>
              <a:t>pre</a:t>
            </a:r>
            <a:r>
              <a:rPr lang="zh-CN" altLang="en-US" sz="1800" smtClean="0">
                <a:solidFill>
                  <a:srgbClr val="00B0F0"/>
                </a:solidFill>
                <a:latin typeface="Consolas" pitchFamily="49" charset="0"/>
                <a:ea typeface="仿宋" pitchFamily="49" charset="-122"/>
                <a:cs typeface="Consolas" pitchFamily="49" charset="0"/>
              </a:rPr>
              <a:t>是</a:t>
            </a:r>
            <a:r>
              <a:rPr lang="en-US" altLang="zh-CN" sz="1800" smtClean="0">
                <a:solidFill>
                  <a:srgbClr val="00B0F0"/>
                </a:solidFill>
                <a:latin typeface="Consolas" pitchFamily="49" charset="0"/>
                <a:ea typeface="仿宋" pitchFamily="49" charset="-122"/>
                <a:cs typeface="Consolas" pitchFamily="49" charset="0"/>
              </a:rPr>
              <a:t>p</a:t>
            </a:r>
            <a:r>
              <a:rPr lang="zh-CN" altLang="en-US" sz="1800" dirty="0">
                <a:solidFill>
                  <a:srgbClr val="00B0F0"/>
                </a:solidFill>
                <a:latin typeface="Consolas" pitchFamily="49" charset="0"/>
                <a:ea typeface="仿宋" pitchFamily="49" charset="-122"/>
                <a:cs typeface="Consolas" pitchFamily="49" charset="0"/>
              </a:rPr>
              <a:t>的前驱结点</a:t>
            </a:r>
            <a:r>
              <a:rPr lang="en-US" altLang="zh-CN" sz="1800" dirty="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供加线索用</a:t>
            </a:r>
          </a:p>
          <a:p>
            <a:r>
              <a:rPr lang="zh-CN" altLang="en-US" sz="1800" dirty="0">
                <a:solidFill>
                  <a:srgbClr val="0000FF"/>
                </a:solidFill>
                <a:latin typeface="Consolas" pitchFamily="49" charset="0"/>
                <a:ea typeface="仿宋" pitchFamily="49" charset="-122"/>
                <a:cs typeface="Consolas" pitchFamily="49" charset="0"/>
              </a:rPr>
              <a:t>	</a:t>
            </a:r>
            <a:r>
              <a:rPr lang="en-US" altLang="zh-CN" sz="1800" dirty="0">
                <a:solidFill>
                  <a:srgbClr val="FF0000"/>
                </a:solidFill>
                <a:latin typeface="Consolas" pitchFamily="49" charset="0"/>
                <a:ea typeface="仿宋" pitchFamily="49" charset="-122"/>
                <a:cs typeface="Consolas" pitchFamily="49" charset="0"/>
              </a:rPr>
              <a:t>Thread</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bt</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中序遍历线索化二叉树</a:t>
            </a:r>
          </a:p>
          <a:p>
            <a:r>
              <a:rPr lang="zh-CN" altLang="en-US" sz="1800" dirty="0">
                <a:solidFill>
                  <a:srgbClr val="0000FF"/>
                </a:solidFill>
                <a:latin typeface="Consolas" pitchFamily="49" charset="0"/>
                <a:ea typeface="仿宋" pitchFamily="49" charset="-122"/>
                <a:cs typeface="Consolas" pitchFamily="49" charset="0"/>
              </a:rPr>
              <a:t>	</a:t>
            </a:r>
            <a:r>
              <a:rPr lang="en-US" altLang="zh-CN" sz="1800" dirty="0">
                <a:solidFill>
                  <a:srgbClr val="0000FF"/>
                </a:solidFill>
                <a:latin typeface="Consolas" pitchFamily="49" charset="0"/>
                <a:ea typeface="仿宋" pitchFamily="49" charset="-122"/>
                <a:cs typeface="Consolas" pitchFamily="49" charset="0"/>
              </a:rPr>
              <a:t>pre-&gt;</a:t>
            </a:r>
            <a:r>
              <a:rPr lang="en-US" altLang="zh-CN" sz="1800" dirty="0" err="1">
                <a:solidFill>
                  <a:srgbClr val="0000FF"/>
                </a:solidFill>
                <a:latin typeface="Consolas" pitchFamily="49" charset="0"/>
                <a:ea typeface="仿宋" pitchFamily="49" charset="-122"/>
                <a:cs typeface="Consolas" pitchFamily="49" charset="0"/>
              </a:rPr>
              <a:t>rchild</a:t>
            </a:r>
            <a:r>
              <a:rPr lang="en-US" altLang="zh-CN" sz="1800" dirty="0">
                <a:solidFill>
                  <a:srgbClr val="0000FF"/>
                </a:solidFill>
                <a:latin typeface="Consolas" pitchFamily="49" charset="0"/>
                <a:ea typeface="仿宋" pitchFamily="49" charset="-122"/>
                <a:cs typeface="Consolas" pitchFamily="49" charset="0"/>
              </a:rPr>
              <a:t>=head;	</a:t>
            </a:r>
            <a:r>
              <a:rPr lang="en-US" altLang="zh-CN" sz="1800" dirty="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最后处理</a:t>
            </a:r>
            <a:r>
              <a:rPr lang="en-US" altLang="zh-CN" sz="1800" dirty="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加入指向根结点的线索</a:t>
            </a:r>
          </a:p>
          <a:p>
            <a:r>
              <a:rPr lang="zh-CN" altLang="en-US" sz="1800" dirty="0">
                <a:solidFill>
                  <a:srgbClr val="0000FF"/>
                </a:solidFill>
                <a:latin typeface="Consolas" pitchFamily="49" charset="0"/>
                <a:ea typeface="仿宋" pitchFamily="49" charset="-122"/>
                <a:cs typeface="Consolas" pitchFamily="49" charset="0"/>
              </a:rPr>
              <a:t>	</a:t>
            </a:r>
            <a:r>
              <a:rPr lang="en-US" altLang="zh-CN" sz="1800" dirty="0">
                <a:solidFill>
                  <a:srgbClr val="0000FF"/>
                </a:solidFill>
                <a:latin typeface="Consolas" pitchFamily="49" charset="0"/>
                <a:ea typeface="仿宋" pitchFamily="49" charset="-122"/>
                <a:cs typeface="Consolas" pitchFamily="49" charset="0"/>
              </a:rPr>
              <a:t>pre-&gt;</a:t>
            </a:r>
            <a:r>
              <a:rPr lang="en-US" altLang="zh-CN" sz="1800" dirty="0" err="1">
                <a:solidFill>
                  <a:srgbClr val="0000FF"/>
                </a:solidFill>
                <a:latin typeface="Consolas" pitchFamily="49" charset="0"/>
                <a:ea typeface="仿宋" pitchFamily="49" charset="-122"/>
                <a:cs typeface="Consolas" pitchFamily="49" charset="0"/>
              </a:rPr>
              <a:t>rtag</a:t>
            </a:r>
            <a:r>
              <a:rPr lang="en-US" altLang="zh-CN" sz="1800" dirty="0">
                <a:solidFill>
                  <a:srgbClr val="0000FF"/>
                </a:solidFill>
                <a:latin typeface="Consolas" pitchFamily="49" charset="0"/>
                <a:ea typeface="仿宋" pitchFamily="49" charset="-122"/>
                <a:cs typeface="Consolas" pitchFamily="49" charset="0"/>
              </a:rPr>
              <a:t>=1;</a:t>
            </a:r>
          </a:p>
          <a:p>
            <a:r>
              <a:rPr lang="en-US" altLang="zh-CN" sz="1800" dirty="0">
                <a:solidFill>
                  <a:srgbClr val="0000FF"/>
                </a:solidFill>
                <a:latin typeface="Consolas" pitchFamily="49" charset="0"/>
                <a:ea typeface="仿宋" pitchFamily="49" charset="-122"/>
                <a:cs typeface="Consolas" pitchFamily="49" charset="0"/>
              </a:rPr>
              <a:t>	head-&gt;</a:t>
            </a:r>
            <a:r>
              <a:rPr lang="en-US" altLang="zh-CN" sz="1800" dirty="0" err="1">
                <a:solidFill>
                  <a:srgbClr val="0000FF"/>
                </a:solidFill>
                <a:latin typeface="Consolas" pitchFamily="49" charset="0"/>
                <a:ea typeface="仿宋" pitchFamily="49" charset="-122"/>
                <a:cs typeface="Consolas" pitchFamily="49" charset="0"/>
              </a:rPr>
              <a:t>rchild</a:t>
            </a:r>
            <a:r>
              <a:rPr lang="en-US" altLang="zh-CN" sz="1800" dirty="0">
                <a:solidFill>
                  <a:srgbClr val="0000FF"/>
                </a:solidFill>
                <a:latin typeface="Consolas" pitchFamily="49" charset="0"/>
                <a:ea typeface="仿宋" pitchFamily="49" charset="-122"/>
                <a:cs typeface="Consolas" pitchFamily="49" charset="0"/>
              </a:rPr>
              <a:t>=pre;	</a:t>
            </a:r>
            <a:r>
              <a:rPr lang="en-US" altLang="zh-CN" sz="1800" dirty="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根结点右线索化</a:t>
            </a:r>
          </a:p>
          <a:p>
            <a:r>
              <a:rPr lang="zh-CN" altLang="en-US" sz="1800" dirty="0">
                <a:solidFill>
                  <a:srgbClr val="0000FF"/>
                </a:solidFill>
                <a:latin typeface="Consolas" pitchFamily="49" charset="0"/>
                <a:ea typeface="仿宋" pitchFamily="49" charset="-122"/>
                <a:cs typeface="Consolas" pitchFamily="49" charset="0"/>
              </a:rPr>
              <a:t>　　</a:t>
            </a:r>
            <a:r>
              <a:rPr lang="en-US" altLang="zh-CN" sz="1800" dirty="0">
                <a:solidFill>
                  <a:srgbClr val="0000FF"/>
                </a:solidFill>
                <a:latin typeface="Consolas" pitchFamily="49" charset="0"/>
                <a:ea typeface="仿宋" pitchFamily="49" charset="-122"/>
                <a:cs typeface="Consolas" pitchFamily="49" charset="0"/>
              </a:rPr>
              <a:t>}</a:t>
            </a:r>
          </a:p>
          <a:p>
            <a:r>
              <a:rPr lang="zh-CN" altLang="en-US" sz="1800" dirty="0">
                <a:solidFill>
                  <a:srgbClr val="0000FF"/>
                </a:solidFill>
                <a:latin typeface="Consolas" pitchFamily="49" charset="0"/>
                <a:ea typeface="仿宋" pitchFamily="49" charset="-122"/>
                <a:cs typeface="Consolas" pitchFamily="49" charset="0"/>
              </a:rPr>
              <a:t>　　</a:t>
            </a:r>
            <a:r>
              <a:rPr lang="en-US" altLang="zh-CN" sz="1800" dirty="0">
                <a:solidFill>
                  <a:srgbClr val="0000FF"/>
                </a:solidFill>
                <a:latin typeface="Consolas" pitchFamily="49" charset="0"/>
                <a:ea typeface="仿宋" pitchFamily="49" charset="-122"/>
                <a:cs typeface="Consolas" pitchFamily="49" charset="0"/>
              </a:rPr>
              <a:t>return head;</a:t>
            </a:r>
          </a:p>
          <a:p>
            <a:r>
              <a:rPr lang="en-US" altLang="zh-CN" sz="1800" dirty="0">
                <a:solidFill>
                  <a:srgbClr val="0000FF"/>
                </a:solidFill>
                <a:latin typeface="Consolas" pitchFamily="49" charset="0"/>
                <a:ea typeface="仿宋" pitchFamily="49" charset="-122"/>
                <a:cs typeface="Consolas" pitchFamily="49" charset="0"/>
              </a:rPr>
              <a:t>}</a:t>
            </a:r>
          </a:p>
        </p:txBody>
      </p:sp>
      <p:sp>
        <p:nvSpPr>
          <p:cNvPr id="4" name="TextBox 3"/>
          <p:cNvSpPr txBox="1"/>
          <p:nvPr/>
        </p:nvSpPr>
        <p:spPr>
          <a:xfrm>
            <a:off x="285738" y="1500174"/>
            <a:ext cx="553998" cy="2714644"/>
          </a:xfrm>
          <a:prstGeom prst="rect">
            <a:avLst/>
          </a:prstGeom>
          <a:noFill/>
        </p:spPr>
        <p:txBody>
          <a:bodyPr vert="eaVert" wrap="square" rtlCol="0">
            <a:spAutoFit/>
          </a:bodyPr>
          <a:lstStyle/>
          <a:p>
            <a:pPr algn="ctr">
              <a:spcBef>
                <a:spcPct val="50000"/>
              </a:spcBef>
            </a:pPr>
            <a:r>
              <a:rPr lang="en-US" altLang="zh-CN"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6.8  </a:t>
            </a:r>
            <a:r>
              <a:rPr lang="zh-CN" altLang="en-US"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线索二叉树</a:t>
            </a:r>
            <a:endParaRPr lang="zh-CN" altLang="en-US" dirty="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Text Box 2"/>
          <p:cNvSpPr txBox="1">
            <a:spLocks noChangeArrowheads="1"/>
          </p:cNvSpPr>
          <p:nvPr/>
        </p:nvSpPr>
        <p:spPr bwMode="auto">
          <a:xfrm>
            <a:off x="1393833" y="331807"/>
            <a:ext cx="7035819" cy="5867142"/>
          </a:xfrm>
          <a:prstGeom prst="rect">
            <a:avLst/>
          </a:prstGeom>
          <a:solidFill>
            <a:schemeClr val="accent2">
              <a:lumMod val="20000"/>
              <a:lumOff val="80000"/>
            </a:schemeClr>
          </a:solidFill>
          <a:ln>
            <a:headEnd/>
            <a:tailEnd/>
          </a:ln>
        </p:spPr>
        <p:style>
          <a:lnRef idx="1">
            <a:schemeClr val="accent1"/>
          </a:lnRef>
          <a:fillRef idx="2">
            <a:schemeClr val="accent1"/>
          </a:fillRef>
          <a:effectRef idx="1">
            <a:schemeClr val="accent1"/>
          </a:effectRef>
          <a:fontRef idx="minor">
            <a:schemeClr val="dk1"/>
          </a:fontRef>
        </p:style>
        <p:txBody>
          <a:bodyPr wrap="square" lIns="180000" tIns="144000" bIns="180000">
            <a:spAutoFit/>
          </a:bodyPr>
          <a:lstStyle/>
          <a:p>
            <a:r>
              <a:rPr lang="en-US" altLang="zh-CN" sz="1800" dirty="0" err="1">
                <a:solidFill>
                  <a:srgbClr val="0000FF"/>
                </a:solidFill>
                <a:latin typeface="Consolas" pitchFamily="49" charset="0"/>
                <a:ea typeface="仿宋" pitchFamily="49" charset="-122"/>
                <a:cs typeface="Consolas" pitchFamily="49" charset="0"/>
              </a:rPr>
              <a:t>BthNode</a:t>
            </a:r>
            <a:r>
              <a:rPr lang="en-US" altLang="zh-CN" sz="1800" dirty="0">
                <a:solidFill>
                  <a:srgbClr val="0000FF"/>
                </a:solidFill>
                <a:latin typeface="Consolas" pitchFamily="49" charset="0"/>
                <a:ea typeface="仿宋" pitchFamily="49" charset="-122"/>
                <a:cs typeface="Consolas" pitchFamily="49" charset="0"/>
              </a:rPr>
              <a:t> *pre;			</a:t>
            </a:r>
            <a:r>
              <a:rPr lang="en-US" altLang="zh-CN" sz="1800" dirty="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定义</a:t>
            </a:r>
            <a:r>
              <a:rPr lang="en-US" altLang="zh-CN" sz="1800" dirty="0">
                <a:solidFill>
                  <a:srgbClr val="00B0F0"/>
                </a:solidFill>
                <a:latin typeface="Consolas" pitchFamily="49" charset="0"/>
                <a:ea typeface="仿宋" pitchFamily="49" charset="-122"/>
                <a:cs typeface="Consolas" pitchFamily="49" charset="0"/>
              </a:rPr>
              <a:t>pre</a:t>
            </a:r>
            <a:r>
              <a:rPr lang="zh-CN" altLang="en-US" sz="1800" dirty="0">
                <a:solidFill>
                  <a:srgbClr val="00B0F0"/>
                </a:solidFill>
                <a:latin typeface="Consolas" pitchFamily="49" charset="0"/>
                <a:ea typeface="仿宋" pitchFamily="49" charset="-122"/>
                <a:cs typeface="Consolas" pitchFamily="49" charset="0"/>
              </a:rPr>
              <a:t>为全局变量</a:t>
            </a:r>
          </a:p>
          <a:p>
            <a:r>
              <a:rPr lang="en-US" altLang="zh-CN" sz="1800" dirty="0">
                <a:solidFill>
                  <a:srgbClr val="0000FF"/>
                </a:solidFill>
                <a:latin typeface="Consolas" pitchFamily="49" charset="0"/>
                <a:ea typeface="仿宋" pitchFamily="49" charset="-122"/>
                <a:cs typeface="Consolas" pitchFamily="49" charset="0"/>
              </a:rPr>
              <a:t>void </a:t>
            </a:r>
            <a:r>
              <a:rPr lang="en-US" altLang="zh-CN" sz="1800" dirty="0">
                <a:solidFill>
                  <a:srgbClr val="FF0000"/>
                </a:solidFill>
                <a:latin typeface="Consolas" pitchFamily="49" charset="0"/>
                <a:ea typeface="仿宋" pitchFamily="49" charset="-122"/>
                <a:cs typeface="Consolas" pitchFamily="49" charset="0"/>
              </a:rPr>
              <a:t>Thread</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BthNode</a:t>
            </a:r>
            <a:r>
              <a:rPr lang="en-US" altLang="zh-CN" sz="1800" dirty="0">
                <a:solidFill>
                  <a:srgbClr val="0000FF"/>
                </a:solidFill>
                <a:latin typeface="Consolas" pitchFamily="49" charset="0"/>
                <a:ea typeface="仿宋" pitchFamily="49" charset="-122"/>
                <a:cs typeface="Consolas" pitchFamily="49" charset="0"/>
              </a:rPr>
              <a:t> *&amp;p)</a:t>
            </a:r>
          </a:p>
          <a:p>
            <a:r>
              <a:rPr lang="en-US" altLang="zh-CN" sz="1800" dirty="0">
                <a:solidFill>
                  <a:srgbClr val="00B050"/>
                </a:solidFill>
                <a:latin typeface="Consolas" pitchFamily="49" charset="0"/>
                <a:ea typeface="仿宋" pitchFamily="49" charset="-122"/>
                <a:cs typeface="Consolas" pitchFamily="49" charset="0"/>
              </a:rPr>
              <a:t>//</a:t>
            </a:r>
            <a:r>
              <a:rPr lang="zh-CN" altLang="en-US" sz="1800">
                <a:solidFill>
                  <a:srgbClr val="00B050"/>
                </a:solidFill>
                <a:latin typeface="Consolas" pitchFamily="49" charset="0"/>
                <a:ea typeface="仿宋" pitchFamily="49" charset="-122"/>
                <a:cs typeface="Consolas" pitchFamily="49" charset="0"/>
              </a:rPr>
              <a:t>对</a:t>
            </a:r>
            <a:r>
              <a:rPr lang="zh-CN" altLang="en-US" sz="1800" smtClean="0">
                <a:solidFill>
                  <a:srgbClr val="00B050"/>
                </a:solidFill>
                <a:latin typeface="Consolas" pitchFamily="49" charset="0"/>
                <a:ea typeface="仿宋" pitchFamily="49" charset="-122"/>
                <a:cs typeface="Consolas" pitchFamily="49" charset="0"/>
              </a:rPr>
              <a:t>以</a:t>
            </a:r>
            <a:r>
              <a:rPr lang="en-US" altLang="zh-CN" sz="1800" smtClean="0">
                <a:solidFill>
                  <a:srgbClr val="00B050"/>
                </a:solidFill>
                <a:latin typeface="Consolas" pitchFamily="49" charset="0"/>
                <a:ea typeface="仿宋" pitchFamily="49" charset="-122"/>
                <a:cs typeface="Consolas" pitchFamily="49" charset="0"/>
              </a:rPr>
              <a:t>p</a:t>
            </a:r>
            <a:r>
              <a:rPr lang="zh-CN" altLang="en-US" sz="1800" dirty="0">
                <a:solidFill>
                  <a:srgbClr val="00B050"/>
                </a:solidFill>
                <a:latin typeface="Consolas" pitchFamily="49" charset="0"/>
                <a:ea typeface="仿宋" pitchFamily="49" charset="-122"/>
                <a:cs typeface="Consolas" pitchFamily="49" charset="0"/>
              </a:rPr>
              <a:t>为根结点的二叉树进行中序线索化</a:t>
            </a:r>
          </a:p>
          <a:p>
            <a:r>
              <a:rPr lang="en-US" altLang="zh-CN" sz="1800" smtClean="0">
                <a:solidFill>
                  <a:srgbClr val="0000FF"/>
                </a:solidFill>
                <a:latin typeface="Consolas" pitchFamily="49" charset="0"/>
                <a:ea typeface="仿宋" pitchFamily="49" charset="-122"/>
                <a:cs typeface="Consolas" pitchFamily="49" charset="0"/>
              </a:rPr>
              <a:t>{  if </a:t>
            </a:r>
            <a:r>
              <a:rPr lang="en-US" altLang="zh-CN" sz="1800" dirty="0">
                <a:solidFill>
                  <a:srgbClr val="0000FF"/>
                </a:solidFill>
                <a:latin typeface="Consolas" pitchFamily="49" charset="0"/>
                <a:ea typeface="仿宋" pitchFamily="49" charset="-122"/>
                <a:cs typeface="Consolas" pitchFamily="49" charset="0"/>
              </a:rPr>
              <a:t>(p!=NULL)</a:t>
            </a:r>
          </a:p>
          <a:p>
            <a:r>
              <a:rPr lang="zh-CN" altLang="en-US"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FF0000"/>
                </a:solidFill>
                <a:latin typeface="Consolas" pitchFamily="49" charset="0"/>
                <a:ea typeface="仿宋" pitchFamily="49" charset="-122"/>
                <a:cs typeface="Consolas" pitchFamily="49" charset="0"/>
              </a:rPr>
              <a:t>Thread</a:t>
            </a:r>
            <a:r>
              <a:rPr lang="en-US" altLang="zh-CN" sz="1800" smtClean="0">
                <a:solidFill>
                  <a:srgbClr val="0000FF"/>
                </a:solidFill>
                <a:latin typeface="Consolas" pitchFamily="49" charset="0"/>
                <a:ea typeface="仿宋" pitchFamily="49" charset="-122"/>
                <a:cs typeface="Consolas" pitchFamily="49" charset="0"/>
              </a:rPr>
              <a:t>(p-</a:t>
            </a:r>
            <a:r>
              <a:rPr lang="en-US" altLang="zh-CN" sz="1800" dirty="0">
                <a:solidFill>
                  <a:srgbClr val="0000FF"/>
                </a:solidFill>
                <a:latin typeface="Consolas" pitchFamily="49" charset="0"/>
                <a:ea typeface="仿宋" pitchFamily="49" charset="-122"/>
                <a:cs typeface="Consolas" pitchFamily="49" charset="0"/>
              </a:rPr>
              <a:t>&gt;</a:t>
            </a:r>
            <a:r>
              <a:rPr lang="en-US" altLang="zh-CN" sz="1800" dirty="0" err="1">
                <a:solidFill>
                  <a:srgbClr val="0000FF"/>
                </a:solidFill>
                <a:latin typeface="Consolas" pitchFamily="49" charset="0"/>
                <a:ea typeface="仿宋" pitchFamily="49" charset="-122"/>
                <a:cs typeface="Consolas" pitchFamily="49" charset="0"/>
              </a:rPr>
              <a:t>lchild</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左子树线索化</a:t>
            </a:r>
          </a:p>
          <a:p>
            <a:pPr>
              <a:lnSpc>
                <a:spcPct val="150000"/>
              </a:lnSpc>
            </a:pPr>
            <a:r>
              <a:rPr lang="en-US" altLang="zh-CN" sz="1800" smtClean="0">
                <a:solidFill>
                  <a:srgbClr val="0000FF"/>
                </a:solidFill>
                <a:latin typeface="Consolas" pitchFamily="49" charset="0"/>
                <a:ea typeface="仿宋" pitchFamily="49" charset="-122"/>
                <a:cs typeface="Consolas" pitchFamily="49" charset="0"/>
              </a:rPr>
              <a:t>      if </a:t>
            </a:r>
            <a:r>
              <a:rPr lang="en-US" altLang="zh-CN" sz="1800" dirty="0">
                <a:solidFill>
                  <a:srgbClr val="0000FF"/>
                </a:solidFill>
                <a:latin typeface="Consolas" pitchFamily="49" charset="0"/>
                <a:ea typeface="仿宋" pitchFamily="49" charset="-122"/>
                <a:cs typeface="Consolas" pitchFamily="49" charset="0"/>
              </a:rPr>
              <a:t>(p-&gt;</a:t>
            </a:r>
            <a:r>
              <a:rPr lang="en-US" altLang="zh-CN" sz="1800" dirty="0" err="1">
                <a:solidFill>
                  <a:srgbClr val="0000FF"/>
                </a:solidFill>
                <a:latin typeface="Consolas" pitchFamily="49" charset="0"/>
                <a:ea typeface="仿宋" pitchFamily="49" charset="-122"/>
                <a:cs typeface="Consolas" pitchFamily="49" charset="0"/>
              </a:rPr>
              <a:t>lchild</a:t>
            </a:r>
            <a:r>
              <a:rPr lang="en-US" altLang="zh-CN" sz="1800" dirty="0">
                <a:solidFill>
                  <a:srgbClr val="0000FF"/>
                </a:solidFill>
                <a:latin typeface="Consolas" pitchFamily="49" charset="0"/>
                <a:ea typeface="仿宋" pitchFamily="49" charset="-122"/>
                <a:cs typeface="Consolas" pitchFamily="49" charset="0"/>
              </a:rPr>
              <a:t>==NULL)	</a:t>
            </a:r>
            <a:r>
              <a:rPr lang="en-US" altLang="zh-CN" sz="1800" dirty="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前驱线索</a:t>
            </a:r>
          </a:p>
          <a:p>
            <a:r>
              <a:rPr lang="zh-CN" altLang="en-US"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  p-</a:t>
            </a:r>
            <a:r>
              <a:rPr lang="en-US" altLang="zh-CN" sz="1800" dirty="0">
                <a:solidFill>
                  <a:srgbClr val="0000FF"/>
                </a:solidFill>
                <a:latin typeface="Consolas" pitchFamily="49" charset="0"/>
                <a:ea typeface="仿宋" pitchFamily="49" charset="-122"/>
                <a:cs typeface="Consolas" pitchFamily="49" charset="0"/>
              </a:rPr>
              <a:t>&gt;</a:t>
            </a:r>
            <a:r>
              <a:rPr lang="en-US" altLang="zh-CN" sz="1800" dirty="0" err="1">
                <a:solidFill>
                  <a:srgbClr val="0000FF"/>
                </a:solidFill>
                <a:latin typeface="Consolas" pitchFamily="49" charset="0"/>
                <a:ea typeface="仿宋" pitchFamily="49" charset="-122"/>
                <a:cs typeface="Consolas" pitchFamily="49" charset="0"/>
              </a:rPr>
              <a:t>lchild</a:t>
            </a:r>
            <a:r>
              <a:rPr lang="en-US" altLang="zh-CN" sz="1800" dirty="0">
                <a:solidFill>
                  <a:srgbClr val="0000FF"/>
                </a:solidFill>
                <a:latin typeface="Consolas" pitchFamily="49" charset="0"/>
                <a:ea typeface="仿宋" pitchFamily="49" charset="-122"/>
                <a:cs typeface="Consolas" pitchFamily="49" charset="0"/>
              </a:rPr>
              <a:t>=pre;	</a:t>
            </a:r>
            <a:r>
              <a:rPr lang="en-US" altLang="zh-CN" sz="1800" dirty="0">
                <a:solidFill>
                  <a:srgbClr val="00B0F0"/>
                </a:solidFill>
                <a:latin typeface="Consolas" pitchFamily="49" charset="0"/>
                <a:ea typeface="仿宋" pitchFamily="49" charset="-122"/>
                <a:cs typeface="Consolas" pitchFamily="49" charset="0"/>
              </a:rPr>
              <a:t>//</a:t>
            </a:r>
            <a:r>
              <a:rPr lang="zh-CN" altLang="en-US" sz="1800">
                <a:solidFill>
                  <a:srgbClr val="00B0F0"/>
                </a:solidFill>
                <a:latin typeface="Consolas" pitchFamily="49" charset="0"/>
                <a:ea typeface="仿宋" pitchFamily="49" charset="-122"/>
                <a:cs typeface="Consolas" pitchFamily="49" charset="0"/>
              </a:rPr>
              <a:t>给</a:t>
            </a:r>
            <a:r>
              <a:rPr lang="zh-CN" altLang="en-US" sz="1800" smtClean="0">
                <a:solidFill>
                  <a:srgbClr val="00B0F0"/>
                </a:solidFill>
                <a:latin typeface="Consolas" pitchFamily="49" charset="0"/>
                <a:ea typeface="仿宋" pitchFamily="49" charset="-122"/>
                <a:cs typeface="Consolas" pitchFamily="49" charset="0"/>
              </a:rPr>
              <a:t>结点</a:t>
            </a:r>
            <a:r>
              <a:rPr lang="en-US" altLang="zh-CN" sz="1800" smtClean="0">
                <a:solidFill>
                  <a:srgbClr val="00B0F0"/>
                </a:solidFill>
                <a:latin typeface="Consolas" pitchFamily="49" charset="0"/>
                <a:ea typeface="仿宋" pitchFamily="49" charset="-122"/>
                <a:cs typeface="Consolas" pitchFamily="49" charset="0"/>
              </a:rPr>
              <a:t>p</a:t>
            </a:r>
            <a:r>
              <a:rPr lang="zh-CN" altLang="en-US" sz="1800" dirty="0">
                <a:solidFill>
                  <a:srgbClr val="00B0F0"/>
                </a:solidFill>
                <a:latin typeface="Consolas" pitchFamily="49" charset="0"/>
                <a:ea typeface="仿宋" pitchFamily="49" charset="-122"/>
                <a:cs typeface="Consolas" pitchFamily="49" charset="0"/>
              </a:rPr>
              <a:t>添加前驱线索</a:t>
            </a:r>
          </a:p>
          <a:p>
            <a:r>
              <a:rPr lang="zh-CN" altLang="en-US" sz="1800" dirty="0">
                <a:solidFill>
                  <a:srgbClr val="0000FF"/>
                </a:solidFill>
                <a:latin typeface="Consolas" pitchFamily="49" charset="0"/>
                <a:ea typeface="仿宋" pitchFamily="49" charset="-122"/>
                <a:cs typeface="Consolas" pitchFamily="49" charset="0"/>
              </a:rPr>
              <a:t>	</a:t>
            </a:r>
            <a:r>
              <a:rPr lang="zh-CN" altLang="en-US" sz="1800">
                <a:solidFill>
                  <a:srgbClr val="0000FF"/>
                </a:solidFill>
                <a:latin typeface="Consolas" pitchFamily="49" charset="0"/>
                <a:ea typeface="仿宋" pitchFamily="49" charset="-122"/>
                <a:cs typeface="Consolas" pitchFamily="49" charset="0"/>
              </a:rPr>
              <a:t>　</a:t>
            </a:r>
            <a:r>
              <a:rPr lang="nb-NO" altLang="zh-CN" sz="1800" smtClean="0">
                <a:solidFill>
                  <a:srgbClr val="0000FF"/>
                </a:solidFill>
                <a:latin typeface="Consolas" pitchFamily="49" charset="0"/>
                <a:ea typeface="仿宋" pitchFamily="49" charset="-122"/>
                <a:cs typeface="Consolas" pitchFamily="49" charset="0"/>
              </a:rPr>
              <a:t>p-</a:t>
            </a:r>
            <a:r>
              <a:rPr lang="nb-NO" altLang="zh-CN" sz="1800" dirty="0">
                <a:solidFill>
                  <a:srgbClr val="0000FF"/>
                </a:solidFill>
                <a:latin typeface="Consolas" pitchFamily="49" charset="0"/>
                <a:ea typeface="仿宋" pitchFamily="49" charset="-122"/>
                <a:cs typeface="Consolas" pitchFamily="49" charset="0"/>
              </a:rPr>
              <a:t>&gt;ltag=1;</a:t>
            </a:r>
          </a:p>
          <a:p>
            <a:r>
              <a:rPr lang="nb-NO" altLang="zh-CN" sz="1800">
                <a:solidFill>
                  <a:srgbClr val="0000FF"/>
                </a:solidFill>
                <a:latin typeface="Consolas" pitchFamily="49" charset="0"/>
                <a:ea typeface="仿宋" pitchFamily="49" charset="-122"/>
                <a:cs typeface="Consolas" pitchFamily="49" charset="0"/>
              </a:rPr>
              <a:t> </a:t>
            </a:r>
            <a:r>
              <a:rPr lang="nb-NO" altLang="zh-CN" sz="1800" smtClean="0">
                <a:solidFill>
                  <a:srgbClr val="0000FF"/>
                </a:solidFill>
                <a:latin typeface="Consolas" pitchFamily="49" charset="0"/>
                <a:ea typeface="仿宋" pitchFamily="49" charset="-122"/>
                <a:cs typeface="Consolas" pitchFamily="49" charset="0"/>
              </a:rPr>
              <a:t>     }</a:t>
            </a:r>
            <a:endParaRPr lang="nb-NO" altLang="zh-CN" sz="1800" dirty="0">
              <a:solidFill>
                <a:srgbClr val="0000FF"/>
              </a:solidFill>
              <a:latin typeface="Consolas" pitchFamily="49" charset="0"/>
              <a:ea typeface="仿宋" pitchFamily="49" charset="-122"/>
              <a:cs typeface="Consolas" pitchFamily="49" charset="0"/>
            </a:endParaRPr>
          </a:p>
          <a:p>
            <a:r>
              <a:rPr lang="nb-NO" altLang="zh-CN" sz="1800">
                <a:solidFill>
                  <a:srgbClr val="0000FF"/>
                </a:solidFill>
                <a:latin typeface="Consolas" pitchFamily="49" charset="0"/>
                <a:ea typeface="仿宋" pitchFamily="49" charset="-122"/>
                <a:cs typeface="Consolas" pitchFamily="49" charset="0"/>
              </a:rPr>
              <a:t> </a:t>
            </a:r>
            <a:r>
              <a:rPr lang="nb-NO" altLang="zh-CN" sz="1800" smtClean="0">
                <a:solidFill>
                  <a:srgbClr val="0000FF"/>
                </a:solidFill>
                <a:latin typeface="Consolas" pitchFamily="49" charset="0"/>
                <a:ea typeface="仿宋" pitchFamily="49" charset="-122"/>
                <a:cs typeface="Consolas" pitchFamily="49" charset="0"/>
              </a:rPr>
              <a:t>     else </a:t>
            </a:r>
            <a:r>
              <a:rPr lang="nb-NO" altLang="zh-CN" sz="1800" dirty="0">
                <a:solidFill>
                  <a:srgbClr val="0000FF"/>
                </a:solidFill>
                <a:latin typeface="Consolas" pitchFamily="49" charset="0"/>
                <a:ea typeface="仿宋" pitchFamily="49" charset="-122"/>
                <a:cs typeface="Consolas" pitchFamily="49" charset="0"/>
              </a:rPr>
              <a:t>p-&gt;ltag=0;</a:t>
            </a:r>
          </a:p>
          <a:p>
            <a:r>
              <a:rPr lang="nb-NO" altLang="zh-CN" sz="1800">
                <a:solidFill>
                  <a:srgbClr val="0000FF"/>
                </a:solidFill>
                <a:latin typeface="Consolas" pitchFamily="49" charset="0"/>
                <a:ea typeface="仿宋" pitchFamily="49" charset="-122"/>
                <a:cs typeface="Consolas" pitchFamily="49" charset="0"/>
              </a:rPr>
              <a:t> </a:t>
            </a:r>
            <a:r>
              <a:rPr lang="nb-NO" altLang="zh-CN" sz="1800" smtClean="0">
                <a:solidFill>
                  <a:srgbClr val="0000FF"/>
                </a:solidFill>
                <a:latin typeface="Consolas" pitchFamily="49" charset="0"/>
                <a:ea typeface="仿宋" pitchFamily="49" charset="-122"/>
                <a:cs typeface="Consolas" pitchFamily="49" charset="0"/>
              </a:rPr>
              <a:t>     if </a:t>
            </a:r>
            <a:r>
              <a:rPr lang="nb-NO" altLang="zh-CN" sz="1800" dirty="0">
                <a:solidFill>
                  <a:srgbClr val="0000FF"/>
                </a:solidFill>
                <a:latin typeface="Consolas" pitchFamily="49" charset="0"/>
                <a:ea typeface="仿宋" pitchFamily="49" charset="-122"/>
                <a:cs typeface="Consolas" pitchFamily="49" charset="0"/>
              </a:rPr>
              <a:t>(pre-&gt;rchild==NULL)</a:t>
            </a:r>
          </a:p>
          <a:p>
            <a:r>
              <a:rPr lang="nb-NO" altLang="zh-CN" sz="1800">
                <a:solidFill>
                  <a:srgbClr val="0000FF"/>
                </a:solidFill>
                <a:latin typeface="Consolas" pitchFamily="49" charset="0"/>
                <a:ea typeface="仿宋" pitchFamily="49" charset="-122"/>
                <a:cs typeface="Consolas" pitchFamily="49" charset="0"/>
              </a:rPr>
              <a:t> </a:t>
            </a:r>
            <a:r>
              <a:rPr lang="nb-NO" altLang="zh-CN" sz="1800" smtClean="0">
                <a:solidFill>
                  <a:srgbClr val="0000FF"/>
                </a:solidFill>
                <a:latin typeface="Consolas" pitchFamily="49" charset="0"/>
                <a:ea typeface="仿宋" pitchFamily="49" charset="-122"/>
                <a:cs typeface="Consolas" pitchFamily="49" charset="0"/>
              </a:rPr>
              <a:t>     {  pre-</a:t>
            </a:r>
            <a:r>
              <a:rPr lang="nb-NO" altLang="zh-CN" sz="1800" dirty="0">
                <a:solidFill>
                  <a:srgbClr val="0000FF"/>
                </a:solidFill>
                <a:latin typeface="Consolas" pitchFamily="49" charset="0"/>
                <a:ea typeface="仿宋" pitchFamily="49" charset="-122"/>
                <a:cs typeface="Consolas" pitchFamily="49" charset="0"/>
              </a:rPr>
              <a:t>&gt;rchild=p;	</a:t>
            </a:r>
            <a:r>
              <a:rPr lang="nb-NO" altLang="zh-CN" sz="1800" dirty="0">
                <a:solidFill>
                  <a:srgbClr val="00B0F0"/>
                </a:solidFill>
                <a:latin typeface="Consolas" pitchFamily="49" charset="0"/>
                <a:ea typeface="仿宋" pitchFamily="49" charset="-122"/>
                <a:cs typeface="Consolas" pitchFamily="49" charset="0"/>
              </a:rPr>
              <a:t>//</a:t>
            </a:r>
            <a:r>
              <a:rPr lang="zh-CN" altLang="nb-NO" sz="1800">
                <a:solidFill>
                  <a:srgbClr val="00B0F0"/>
                </a:solidFill>
                <a:latin typeface="Consolas" pitchFamily="49" charset="0"/>
                <a:ea typeface="仿宋" pitchFamily="49" charset="-122"/>
                <a:cs typeface="Consolas" pitchFamily="49" charset="0"/>
              </a:rPr>
              <a:t>给</a:t>
            </a:r>
            <a:r>
              <a:rPr lang="zh-CN" altLang="nb-NO" sz="1800" smtClean="0">
                <a:solidFill>
                  <a:srgbClr val="00B0F0"/>
                </a:solidFill>
                <a:latin typeface="Consolas" pitchFamily="49" charset="0"/>
                <a:ea typeface="仿宋" pitchFamily="49" charset="-122"/>
                <a:cs typeface="Consolas" pitchFamily="49" charset="0"/>
              </a:rPr>
              <a:t>结点</a:t>
            </a:r>
            <a:r>
              <a:rPr lang="nb-NO" altLang="zh-CN" sz="1800" smtClean="0">
                <a:solidFill>
                  <a:srgbClr val="00B0F0"/>
                </a:solidFill>
                <a:latin typeface="Consolas" pitchFamily="49" charset="0"/>
                <a:ea typeface="仿宋" pitchFamily="49" charset="-122"/>
                <a:cs typeface="Consolas" pitchFamily="49" charset="0"/>
              </a:rPr>
              <a:t>pre</a:t>
            </a:r>
            <a:r>
              <a:rPr lang="zh-CN" altLang="nb-NO" sz="1800" dirty="0">
                <a:solidFill>
                  <a:srgbClr val="00B0F0"/>
                </a:solidFill>
                <a:latin typeface="Consolas" pitchFamily="49" charset="0"/>
                <a:ea typeface="仿宋" pitchFamily="49" charset="-122"/>
                <a:cs typeface="Consolas" pitchFamily="49" charset="0"/>
              </a:rPr>
              <a:t>添加后继线索</a:t>
            </a:r>
          </a:p>
          <a:p>
            <a:r>
              <a:rPr lang="zh-CN" altLang="nb-NO" sz="1800" dirty="0">
                <a:solidFill>
                  <a:srgbClr val="0000FF"/>
                </a:solidFill>
                <a:latin typeface="Consolas" pitchFamily="49" charset="0"/>
                <a:ea typeface="仿宋" pitchFamily="49" charset="-122"/>
                <a:cs typeface="Consolas" pitchFamily="49" charset="0"/>
              </a:rPr>
              <a:t>	</a:t>
            </a:r>
            <a:r>
              <a:rPr lang="zh-CN" altLang="nb-NO" sz="1800">
                <a:solidFill>
                  <a:srgbClr val="0000FF"/>
                </a:solidFill>
                <a:latin typeface="Consolas" pitchFamily="49" charset="0"/>
                <a:ea typeface="仿宋" pitchFamily="49" charset="-122"/>
                <a:cs typeface="Consolas" pitchFamily="49" charset="0"/>
              </a:rPr>
              <a:t>　</a:t>
            </a:r>
            <a:r>
              <a:rPr lang="nb-NO" altLang="zh-CN" sz="1800" smtClean="0">
                <a:solidFill>
                  <a:srgbClr val="0000FF"/>
                </a:solidFill>
                <a:latin typeface="Consolas" pitchFamily="49" charset="0"/>
                <a:ea typeface="仿宋" pitchFamily="49" charset="-122"/>
                <a:cs typeface="Consolas" pitchFamily="49" charset="0"/>
              </a:rPr>
              <a:t>pre-</a:t>
            </a:r>
            <a:r>
              <a:rPr lang="nb-NO" altLang="zh-CN" sz="1800" dirty="0">
                <a:solidFill>
                  <a:srgbClr val="0000FF"/>
                </a:solidFill>
                <a:latin typeface="Consolas" pitchFamily="49" charset="0"/>
                <a:ea typeface="仿宋" pitchFamily="49" charset="-122"/>
                <a:cs typeface="Consolas" pitchFamily="49" charset="0"/>
              </a:rPr>
              <a:t>&gt;rtag=1;</a:t>
            </a:r>
          </a:p>
          <a:p>
            <a:r>
              <a:rPr lang="nb-NO" altLang="zh-CN" sz="1800">
                <a:solidFill>
                  <a:srgbClr val="0000FF"/>
                </a:solidFill>
                <a:latin typeface="Consolas" pitchFamily="49" charset="0"/>
                <a:ea typeface="仿宋" pitchFamily="49" charset="-122"/>
                <a:cs typeface="Consolas" pitchFamily="49" charset="0"/>
              </a:rPr>
              <a:t> </a:t>
            </a:r>
            <a:r>
              <a:rPr lang="nb-NO" altLang="zh-CN" sz="1800" smtClean="0">
                <a:solidFill>
                  <a:srgbClr val="0000FF"/>
                </a:solidFill>
                <a:latin typeface="Consolas" pitchFamily="49" charset="0"/>
                <a:ea typeface="仿宋" pitchFamily="49" charset="-122"/>
                <a:cs typeface="Consolas" pitchFamily="49" charset="0"/>
              </a:rPr>
              <a:t>     }</a:t>
            </a:r>
            <a:endParaRPr lang="nb-NO" altLang="zh-CN" sz="1800" dirty="0">
              <a:solidFill>
                <a:srgbClr val="0000FF"/>
              </a:solidFill>
              <a:latin typeface="Consolas" pitchFamily="49" charset="0"/>
              <a:ea typeface="仿宋" pitchFamily="49" charset="-122"/>
              <a:cs typeface="Consolas" pitchFamily="49" charset="0"/>
            </a:endParaRPr>
          </a:p>
          <a:p>
            <a:r>
              <a:rPr lang="nb-NO" altLang="zh-CN" sz="1800">
                <a:solidFill>
                  <a:srgbClr val="0000FF"/>
                </a:solidFill>
                <a:latin typeface="Consolas" pitchFamily="49" charset="0"/>
                <a:ea typeface="仿宋" pitchFamily="49" charset="-122"/>
                <a:cs typeface="Consolas" pitchFamily="49" charset="0"/>
              </a:rPr>
              <a:t> </a:t>
            </a:r>
            <a:r>
              <a:rPr lang="nb-NO" altLang="zh-CN" sz="1800" smtClean="0">
                <a:solidFill>
                  <a:srgbClr val="0000FF"/>
                </a:solidFill>
                <a:latin typeface="Consolas" pitchFamily="49" charset="0"/>
                <a:ea typeface="仿宋" pitchFamily="49" charset="-122"/>
                <a:cs typeface="Consolas" pitchFamily="49" charset="0"/>
              </a:rPr>
              <a:t>     else </a:t>
            </a:r>
            <a:r>
              <a:rPr lang="nb-NO" altLang="zh-CN" sz="1800" dirty="0">
                <a:solidFill>
                  <a:srgbClr val="0000FF"/>
                </a:solidFill>
                <a:latin typeface="Consolas" pitchFamily="49" charset="0"/>
                <a:ea typeface="仿宋" pitchFamily="49" charset="-122"/>
                <a:cs typeface="Consolas" pitchFamily="49" charset="0"/>
              </a:rPr>
              <a:t>pre-&gt;rtag=0;</a:t>
            </a:r>
          </a:p>
          <a:p>
            <a:r>
              <a:rPr lang="nb-NO" altLang="zh-CN" sz="1800">
                <a:solidFill>
                  <a:srgbClr val="0000FF"/>
                </a:solidFill>
                <a:latin typeface="Consolas" pitchFamily="49" charset="0"/>
                <a:ea typeface="仿宋" pitchFamily="49" charset="-122"/>
                <a:cs typeface="Consolas" pitchFamily="49" charset="0"/>
              </a:rPr>
              <a:t> </a:t>
            </a:r>
            <a:r>
              <a:rPr lang="nb-NO" altLang="zh-CN" sz="1800" smtClean="0">
                <a:solidFill>
                  <a:srgbClr val="0000FF"/>
                </a:solidFill>
                <a:latin typeface="Consolas" pitchFamily="49" charset="0"/>
                <a:ea typeface="仿宋" pitchFamily="49" charset="-122"/>
                <a:cs typeface="Consolas" pitchFamily="49" charset="0"/>
              </a:rPr>
              <a:t>     pre=p</a:t>
            </a:r>
            <a:r>
              <a:rPr lang="nb-NO" altLang="zh-CN" sz="1800" dirty="0">
                <a:solidFill>
                  <a:srgbClr val="0000FF"/>
                </a:solidFill>
                <a:latin typeface="Consolas" pitchFamily="49" charset="0"/>
                <a:ea typeface="仿宋" pitchFamily="49" charset="-122"/>
                <a:cs typeface="Consolas" pitchFamily="49" charset="0"/>
              </a:rPr>
              <a:t>;</a:t>
            </a:r>
          </a:p>
          <a:p>
            <a:pPr>
              <a:lnSpc>
                <a:spcPct val="150000"/>
              </a:lnSpc>
            </a:pPr>
            <a:r>
              <a:rPr lang="nb-NO" altLang="zh-CN" sz="1800">
                <a:solidFill>
                  <a:srgbClr val="0000FF"/>
                </a:solidFill>
                <a:latin typeface="Consolas" pitchFamily="49" charset="0"/>
                <a:ea typeface="仿宋" pitchFamily="49" charset="-122"/>
                <a:cs typeface="Consolas" pitchFamily="49" charset="0"/>
              </a:rPr>
              <a:t> </a:t>
            </a:r>
            <a:r>
              <a:rPr lang="nb-NO" altLang="zh-CN" sz="1800" smtClean="0">
                <a:solidFill>
                  <a:srgbClr val="0000FF"/>
                </a:solidFill>
                <a:latin typeface="Consolas" pitchFamily="49" charset="0"/>
                <a:ea typeface="仿宋" pitchFamily="49" charset="-122"/>
                <a:cs typeface="Consolas" pitchFamily="49" charset="0"/>
              </a:rPr>
              <a:t>     </a:t>
            </a:r>
            <a:r>
              <a:rPr lang="nb-NO" altLang="zh-CN" sz="1800" smtClean="0">
                <a:solidFill>
                  <a:srgbClr val="FF0000"/>
                </a:solidFill>
                <a:latin typeface="Consolas" pitchFamily="49" charset="0"/>
                <a:ea typeface="仿宋" pitchFamily="49" charset="-122"/>
                <a:cs typeface="Consolas" pitchFamily="49" charset="0"/>
              </a:rPr>
              <a:t>Thread</a:t>
            </a:r>
            <a:r>
              <a:rPr lang="nb-NO" altLang="zh-CN" sz="1800" smtClean="0">
                <a:solidFill>
                  <a:srgbClr val="0000FF"/>
                </a:solidFill>
                <a:latin typeface="Consolas" pitchFamily="49" charset="0"/>
                <a:ea typeface="仿宋" pitchFamily="49" charset="-122"/>
                <a:cs typeface="Consolas" pitchFamily="49" charset="0"/>
              </a:rPr>
              <a:t>(p-</a:t>
            </a:r>
            <a:r>
              <a:rPr lang="nb-NO" altLang="zh-CN" sz="1800" dirty="0">
                <a:solidFill>
                  <a:srgbClr val="0000FF"/>
                </a:solidFill>
                <a:latin typeface="Consolas" pitchFamily="49" charset="0"/>
                <a:ea typeface="仿宋" pitchFamily="49" charset="-122"/>
                <a:cs typeface="Consolas" pitchFamily="49" charset="0"/>
              </a:rPr>
              <a:t>&gt;rchild);	</a:t>
            </a:r>
            <a:r>
              <a:rPr lang="nb-NO" altLang="zh-CN" sz="1800" dirty="0">
                <a:solidFill>
                  <a:srgbClr val="00B0F0"/>
                </a:solidFill>
                <a:latin typeface="Consolas" pitchFamily="49" charset="0"/>
                <a:ea typeface="仿宋" pitchFamily="49" charset="-122"/>
                <a:cs typeface="Consolas" pitchFamily="49" charset="0"/>
              </a:rPr>
              <a:t>//</a:t>
            </a:r>
            <a:r>
              <a:rPr lang="zh-CN" altLang="nb-NO" sz="1800" dirty="0">
                <a:solidFill>
                  <a:srgbClr val="00B0F0"/>
                </a:solidFill>
                <a:latin typeface="Consolas" pitchFamily="49" charset="0"/>
                <a:ea typeface="仿宋" pitchFamily="49" charset="-122"/>
                <a:cs typeface="Consolas" pitchFamily="49" charset="0"/>
              </a:rPr>
              <a:t>右子树线索化</a:t>
            </a:r>
          </a:p>
          <a:p>
            <a:r>
              <a:rPr lang="zh-CN" altLang="nb-NO" sz="1800" dirty="0">
                <a:solidFill>
                  <a:srgbClr val="0000FF"/>
                </a:solidFill>
                <a:latin typeface="Consolas" pitchFamily="49" charset="0"/>
                <a:ea typeface="仿宋" pitchFamily="49" charset="-122"/>
                <a:cs typeface="Consolas" pitchFamily="49" charset="0"/>
              </a:rPr>
              <a:t>　　</a:t>
            </a:r>
            <a:r>
              <a:rPr lang="nb-NO" altLang="zh-CN" sz="1800" dirty="0">
                <a:solidFill>
                  <a:srgbClr val="0000FF"/>
                </a:solidFill>
                <a:latin typeface="Consolas" pitchFamily="49" charset="0"/>
                <a:ea typeface="仿宋" pitchFamily="49" charset="-122"/>
                <a:cs typeface="Consolas" pitchFamily="49" charset="0"/>
              </a:rPr>
              <a:t>}</a:t>
            </a:r>
          </a:p>
          <a:p>
            <a:r>
              <a:rPr lang="nb-NO" altLang="zh-CN" sz="1800" dirty="0">
                <a:solidFill>
                  <a:srgbClr val="0000FF"/>
                </a:solidFill>
                <a:latin typeface="Consolas" pitchFamily="49" charset="0"/>
                <a:ea typeface="仿宋" pitchFamily="49" charset="-122"/>
                <a:cs typeface="Consolas" pitchFamily="49" charset="0"/>
              </a:rPr>
              <a:t>}</a:t>
            </a:r>
            <a:endParaRPr lang="en-US" altLang="zh-CN" sz="1800" dirty="0">
              <a:solidFill>
                <a:srgbClr val="0000FF"/>
              </a:solidFill>
              <a:latin typeface="Consolas" pitchFamily="49" charset="0"/>
              <a:ea typeface="仿宋" pitchFamily="49" charset="-122"/>
              <a:cs typeface="Consolas" pitchFamily="49" charset="0"/>
            </a:endParaRPr>
          </a:p>
        </p:txBody>
      </p:sp>
      <p:sp>
        <p:nvSpPr>
          <p:cNvPr id="4" name="TextBox 3"/>
          <p:cNvSpPr txBox="1"/>
          <p:nvPr/>
        </p:nvSpPr>
        <p:spPr>
          <a:xfrm>
            <a:off x="285738" y="1500174"/>
            <a:ext cx="553998" cy="2714644"/>
          </a:xfrm>
          <a:prstGeom prst="rect">
            <a:avLst/>
          </a:prstGeom>
          <a:noFill/>
        </p:spPr>
        <p:txBody>
          <a:bodyPr vert="eaVert" wrap="square" rtlCol="0">
            <a:spAutoFit/>
          </a:bodyPr>
          <a:lstStyle/>
          <a:p>
            <a:pPr algn="ctr">
              <a:spcBef>
                <a:spcPct val="50000"/>
              </a:spcBef>
            </a:pPr>
            <a:r>
              <a:rPr lang="en-US" altLang="zh-CN"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6.8  </a:t>
            </a:r>
            <a:r>
              <a:rPr lang="zh-CN" altLang="en-US"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线索二叉树</a:t>
            </a:r>
            <a:endParaRPr lang="zh-CN" altLang="en-US" dirty="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Text Box 2"/>
          <p:cNvSpPr txBox="1">
            <a:spLocks noChangeArrowheads="1"/>
          </p:cNvSpPr>
          <p:nvPr/>
        </p:nvSpPr>
        <p:spPr bwMode="auto">
          <a:xfrm>
            <a:off x="1038230" y="260350"/>
            <a:ext cx="7891488" cy="827021"/>
          </a:xfrm>
          <a:prstGeom prst="rect">
            <a:avLst/>
          </a:prstGeom>
          <a:noFill/>
          <a:ln w="9525">
            <a:noFill/>
            <a:miter lim="800000"/>
            <a:headEnd/>
            <a:tailEnd/>
          </a:ln>
        </p:spPr>
        <p:txBody>
          <a:bodyPr wrap="square">
            <a:spAutoFit/>
          </a:bodyPr>
          <a:lstStyle/>
          <a:p>
            <a:pPr>
              <a:lnSpc>
                <a:spcPts val="3000"/>
              </a:lnSpc>
              <a:spcBef>
                <a:spcPct val="50000"/>
              </a:spcBef>
            </a:pPr>
            <a:r>
              <a:rPr lang="zh-CN" altLang="en-US" sz="2000" dirty="0">
                <a:solidFill>
                  <a:srgbClr val="0000FF"/>
                </a:solidFill>
                <a:latin typeface="Consolas" pitchFamily="49" charset="0"/>
                <a:ea typeface="楷体" pitchFamily="49" charset="-122"/>
                <a:cs typeface="Consolas" pitchFamily="49" charset="0"/>
              </a:rPr>
              <a:t>　　当建立好一棵中序线索二叉树</a:t>
            </a:r>
            <a:r>
              <a:rPr lang="nb-NO" altLang="zh-CN" sz="2000" dirty="0">
                <a:solidFill>
                  <a:srgbClr val="0000FF"/>
                </a:solidFill>
                <a:latin typeface="Consolas" pitchFamily="49" charset="0"/>
                <a:ea typeface="楷体" pitchFamily="49" charset="-122"/>
                <a:cs typeface="Consolas" pitchFamily="49" charset="0"/>
              </a:rPr>
              <a:t>tb</a:t>
            </a:r>
            <a:r>
              <a:rPr lang="zh-CN" altLang="en-US" sz="2000" dirty="0">
                <a:solidFill>
                  <a:srgbClr val="0000FF"/>
                </a:solidFill>
                <a:latin typeface="Consolas" pitchFamily="49" charset="0"/>
                <a:ea typeface="楷体" pitchFamily="49" charset="-122"/>
                <a:cs typeface="Consolas" pitchFamily="49" charset="0"/>
              </a:rPr>
              <a:t>后</a:t>
            </a:r>
            <a:r>
              <a:rPr lang="zh-CN" altLang="nb-NO" sz="2000" dirty="0">
                <a:solidFill>
                  <a:srgbClr val="0000FF"/>
                </a:solidFill>
                <a:latin typeface="Consolas" pitchFamily="49" charset="0"/>
                <a:ea typeface="楷体" pitchFamily="49" charset="-122"/>
                <a:cs typeface="Consolas" pitchFamily="49" charset="0"/>
              </a:rPr>
              <a:t>，</a:t>
            </a:r>
            <a:r>
              <a:rPr lang="zh-CN" altLang="en-US" sz="2000" dirty="0">
                <a:solidFill>
                  <a:srgbClr val="0000FF"/>
                </a:solidFill>
                <a:latin typeface="Consolas" pitchFamily="49" charset="0"/>
                <a:ea typeface="楷体" pitchFamily="49" charset="-122"/>
                <a:cs typeface="Consolas" pitchFamily="49" charset="0"/>
              </a:rPr>
              <a:t>销毁</a:t>
            </a:r>
            <a:r>
              <a:rPr lang="nb-NO" altLang="zh-CN" sz="2000" dirty="0">
                <a:solidFill>
                  <a:srgbClr val="0000FF"/>
                </a:solidFill>
                <a:latin typeface="Consolas" pitchFamily="49" charset="0"/>
                <a:ea typeface="楷体" pitchFamily="49" charset="-122"/>
                <a:cs typeface="Consolas" pitchFamily="49" charset="0"/>
              </a:rPr>
              <a:t>tb</a:t>
            </a:r>
            <a:r>
              <a:rPr lang="zh-CN" altLang="en-US" sz="2000" dirty="0">
                <a:solidFill>
                  <a:srgbClr val="0000FF"/>
                </a:solidFill>
                <a:latin typeface="Consolas" pitchFamily="49" charset="0"/>
                <a:ea typeface="楷体" pitchFamily="49" charset="-122"/>
                <a:cs typeface="Consolas" pitchFamily="49" charset="0"/>
              </a:rPr>
              <a:t>的过程是先销毁原来的二叉链</a:t>
            </a:r>
            <a:r>
              <a:rPr lang="zh-CN" altLang="nb-NO" sz="2000" dirty="0">
                <a:solidFill>
                  <a:srgbClr val="0000FF"/>
                </a:solidFill>
                <a:latin typeface="Consolas" pitchFamily="49" charset="0"/>
                <a:ea typeface="楷体" pitchFamily="49" charset="-122"/>
                <a:cs typeface="Consolas" pitchFamily="49" charset="0"/>
              </a:rPr>
              <a:t>，</a:t>
            </a:r>
            <a:r>
              <a:rPr lang="zh-CN" altLang="en-US" sz="2000" dirty="0">
                <a:solidFill>
                  <a:srgbClr val="0000FF"/>
                </a:solidFill>
                <a:latin typeface="Consolas" pitchFamily="49" charset="0"/>
                <a:ea typeface="楷体" pitchFamily="49" charset="-122"/>
                <a:cs typeface="Consolas" pitchFamily="49" charset="0"/>
              </a:rPr>
              <a:t>最后释放头结点。 </a:t>
            </a:r>
          </a:p>
        </p:txBody>
      </p:sp>
      <p:sp>
        <p:nvSpPr>
          <p:cNvPr id="130051" name="Text Box 3"/>
          <p:cNvSpPr txBox="1">
            <a:spLocks noChangeArrowheads="1"/>
          </p:cNvSpPr>
          <p:nvPr/>
        </p:nvSpPr>
        <p:spPr bwMode="auto">
          <a:xfrm>
            <a:off x="1285852" y="1214422"/>
            <a:ext cx="7643866" cy="3862354"/>
          </a:xfrm>
          <a:prstGeom prst="rect">
            <a:avLst/>
          </a:prstGeom>
          <a:solidFill>
            <a:schemeClr val="accent2">
              <a:lumMod val="20000"/>
              <a:lumOff val="80000"/>
            </a:schemeClr>
          </a:solidFill>
          <a:ln>
            <a:headEnd/>
            <a:tailEnd/>
          </a:ln>
        </p:spPr>
        <p:style>
          <a:lnRef idx="1">
            <a:schemeClr val="accent6"/>
          </a:lnRef>
          <a:fillRef idx="2">
            <a:schemeClr val="accent6"/>
          </a:fillRef>
          <a:effectRef idx="1">
            <a:schemeClr val="accent6"/>
          </a:effectRef>
          <a:fontRef idx="minor">
            <a:schemeClr val="dk1"/>
          </a:fontRef>
        </p:style>
        <p:txBody>
          <a:bodyPr wrap="square" lIns="144000" tIns="180000" bIns="216000">
            <a:spAutoFit/>
          </a:bodyPr>
          <a:lstStyle/>
          <a:p>
            <a:r>
              <a:rPr lang="nb-NO" altLang="zh-CN" sz="1800" dirty="0">
                <a:solidFill>
                  <a:srgbClr val="0000FF"/>
                </a:solidFill>
                <a:latin typeface="Consolas" pitchFamily="49" charset="0"/>
                <a:ea typeface="仿宋" pitchFamily="49" charset="-122"/>
                <a:cs typeface="Consolas" pitchFamily="49" charset="0"/>
              </a:rPr>
              <a:t>void </a:t>
            </a:r>
            <a:r>
              <a:rPr lang="nb-NO" altLang="zh-CN" sz="1800" dirty="0">
                <a:solidFill>
                  <a:srgbClr val="FF0000"/>
                </a:solidFill>
                <a:latin typeface="Consolas" pitchFamily="49" charset="0"/>
                <a:ea typeface="仿宋" pitchFamily="49" charset="-122"/>
                <a:cs typeface="Consolas" pitchFamily="49" charset="0"/>
              </a:rPr>
              <a:t>DestroyBTree1</a:t>
            </a:r>
            <a:r>
              <a:rPr lang="nb-NO" altLang="zh-CN" sz="1800" dirty="0">
                <a:solidFill>
                  <a:srgbClr val="0000FF"/>
                </a:solidFill>
                <a:latin typeface="Consolas" pitchFamily="49" charset="0"/>
                <a:ea typeface="仿宋" pitchFamily="49" charset="-122"/>
                <a:cs typeface="Consolas" pitchFamily="49" charset="0"/>
              </a:rPr>
              <a:t>(BthNode *&amp;b)</a:t>
            </a:r>
            <a:endParaRPr lang="en-US" altLang="zh-CN" sz="1800" dirty="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if </a:t>
            </a:r>
            <a:r>
              <a:rPr lang="en-US" altLang="zh-CN" sz="1800" dirty="0">
                <a:solidFill>
                  <a:srgbClr val="0000FF"/>
                </a:solidFill>
                <a:latin typeface="Consolas" pitchFamily="49" charset="0"/>
                <a:ea typeface="仿宋" pitchFamily="49" charset="-122"/>
                <a:cs typeface="Consolas" pitchFamily="49" charset="0"/>
              </a:rPr>
              <a:t>(b-&gt;</a:t>
            </a:r>
            <a:r>
              <a:rPr lang="en-US" altLang="zh-CN" sz="1800" dirty="0" err="1">
                <a:solidFill>
                  <a:srgbClr val="0000FF"/>
                </a:solidFill>
                <a:latin typeface="Consolas" pitchFamily="49" charset="0"/>
                <a:ea typeface="仿宋" pitchFamily="49" charset="-122"/>
                <a:cs typeface="Consolas" pitchFamily="49" charset="0"/>
              </a:rPr>
              <a:t>ltag</a:t>
            </a:r>
            <a:r>
              <a:rPr lang="en-US" altLang="zh-CN" sz="1800" dirty="0">
                <a:solidFill>
                  <a:srgbClr val="0000FF"/>
                </a:solidFill>
                <a:latin typeface="Consolas" pitchFamily="49" charset="0"/>
                <a:ea typeface="仿宋" pitchFamily="49" charset="-122"/>
                <a:cs typeface="Consolas" pitchFamily="49" charset="0"/>
              </a:rPr>
              <a:t>==0)	</a:t>
            </a:r>
            <a:r>
              <a:rPr lang="en-US" altLang="zh-CN" sz="1800">
                <a:solidFill>
                  <a:srgbClr val="0000FF"/>
                </a:solidFill>
                <a:latin typeface="Consolas" pitchFamily="49" charset="0"/>
                <a:ea typeface="仿宋" pitchFamily="49" charset="-122"/>
                <a:cs typeface="Consolas" pitchFamily="49" charset="0"/>
              </a:rPr>
              <a:t>	</a:t>
            </a:r>
            <a:r>
              <a:rPr lang="en-US" altLang="zh-CN" sz="1800" smtClean="0">
                <a:solidFill>
                  <a:srgbClr val="00B0F0"/>
                </a:solidFill>
                <a:latin typeface="Consolas" pitchFamily="49" charset="0"/>
                <a:ea typeface="仿宋" pitchFamily="49" charset="-122"/>
                <a:cs typeface="Consolas" pitchFamily="49" charset="0"/>
              </a:rPr>
              <a:t>//b</a:t>
            </a:r>
            <a:r>
              <a:rPr lang="zh-CN" altLang="en-US" sz="1800" dirty="0">
                <a:solidFill>
                  <a:srgbClr val="00B0F0"/>
                </a:solidFill>
                <a:latin typeface="Consolas" pitchFamily="49" charset="0"/>
                <a:ea typeface="仿宋" pitchFamily="49" charset="-122"/>
                <a:cs typeface="Consolas" pitchFamily="49" charset="0"/>
              </a:rPr>
              <a:t>有左孩子</a:t>
            </a:r>
            <a:r>
              <a:rPr lang="en-US" altLang="zh-CN" sz="1800" dirty="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释放左子树</a:t>
            </a:r>
          </a:p>
          <a:p>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FF0000"/>
                </a:solidFill>
                <a:latin typeface="Consolas" pitchFamily="49" charset="0"/>
                <a:ea typeface="仿宋" pitchFamily="49" charset="-122"/>
                <a:cs typeface="Consolas" pitchFamily="49" charset="0"/>
              </a:rPr>
              <a:t>DestroyBTree1</a:t>
            </a:r>
            <a:r>
              <a:rPr lang="en-US" altLang="zh-CN" sz="1800" smtClean="0">
                <a:solidFill>
                  <a:srgbClr val="0000FF"/>
                </a:solidFill>
                <a:latin typeface="Consolas" pitchFamily="49" charset="0"/>
                <a:ea typeface="仿宋" pitchFamily="49" charset="-122"/>
                <a:cs typeface="Consolas" pitchFamily="49" charset="0"/>
              </a:rPr>
              <a:t>(b-</a:t>
            </a:r>
            <a:r>
              <a:rPr lang="en-US" altLang="zh-CN" sz="1800" dirty="0">
                <a:solidFill>
                  <a:srgbClr val="0000FF"/>
                </a:solidFill>
                <a:latin typeface="Consolas" pitchFamily="49" charset="0"/>
                <a:ea typeface="仿宋" pitchFamily="49" charset="-122"/>
                <a:cs typeface="Consolas" pitchFamily="49" charset="0"/>
              </a:rPr>
              <a:t>&gt;</a:t>
            </a:r>
            <a:r>
              <a:rPr lang="en-US" altLang="zh-CN" sz="1800" dirty="0" err="1">
                <a:solidFill>
                  <a:srgbClr val="0000FF"/>
                </a:solidFill>
                <a:latin typeface="Consolas" pitchFamily="49" charset="0"/>
                <a:ea typeface="仿宋" pitchFamily="49" charset="-122"/>
                <a:cs typeface="Consolas" pitchFamily="49" charset="0"/>
              </a:rPr>
              <a:t>lchild</a:t>
            </a:r>
            <a:r>
              <a:rPr lang="en-US" altLang="zh-CN" sz="1800" dirty="0">
                <a:solidFill>
                  <a:srgbClr val="0000FF"/>
                </a:solidFill>
                <a:latin typeface="Consolas" pitchFamily="49" charset="0"/>
                <a:ea typeface="仿宋" pitchFamily="49" charset="-122"/>
                <a:cs typeface="Consolas" pitchFamily="49" charset="0"/>
              </a:rPr>
              <a:t>);</a:t>
            </a:r>
          </a:p>
          <a:p>
            <a:r>
              <a:rPr lang="zh-CN" altLang="en-US"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if </a:t>
            </a:r>
            <a:r>
              <a:rPr lang="en-US" altLang="zh-CN" sz="1800" dirty="0">
                <a:solidFill>
                  <a:srgbClr val="0000FF"/>
                </a:solidFill>
                <a:latin typeface="Consolas" pitchFamily="49" charset="0"/>
                <a:ea typeface="仿宋" pitchFamily="49" charset="-122"/>
                <a:cs typeface="Consolas" pitchFamily="49" charset="0"/>
              </a:rPr>
              <a:t>(b-&gt;</a:t>
            </a:r>
            <a:r>
              <a:rPr lang="en-US" altLang="zh-CN" sz="1800" dirty="0" err="1">
                <a:solidFill>
                  <a:srgbClr val="0000FF"/>
                </a:solidFill>
                <a:latin typeface="Consolas" pitchFamily="49" charset="0"/>
                <a:ea typeface="仿宋" pitchFamily="49" charset="-122"/>
                <a:cs typeface="Consolas" pitchFamily="49" charset="0"/>
              </a:rPr>
              <a:t>rtag</a:t>
            </a:r>
            <a:r>
              <a:rPr lang="en-US" altLang="zh-CN" sz="1800" dirty="0">
                <a:solidFill>
                  <a:srgbClr val="0000FF"/>
                </a:solidFill>
                <a:latin typeface="Consolas" pitchFamily="49" charset="0"/>
                <a:ea typeface="仿宋" pitchFamily="49" charset="-122"/>
                <a:cs typeface="Consolas" pitchFamily="49" charset="0"/>
              </a:rPr>
              <a:t>==0)	</a:t>
            </a:r>
            <a:r>
              <a:rPr lang="en-US" altLang="zh-CN" sz="1800">
                <a:solidFill>
                  <a:srgbClr val="0000FF"/>
                </a:solidFill>
                <a:latin typeface="Consolas" pitchFamily="49" charset="0"/>
                <a:ea typeface="仿宋" pitchFamily="49" charset="-122"/>
                <a:cs typeface="Consolas" pitchFamily="49" charset="0"/>
              </a:rPr>
              <a:t>	</a:t>
            </a:r>
            <a:r>
              <a:rPr lang="en-US" altLang="zh-CN" sz="1800" smtClean="0">
                <a:solidFill>
                  <a:srgbClr val="00B0F0"/>
                </a:solidFill>
                <a:latin typeface="Consolas" pitchFamily="49" charset="0"/>
                <a:ea typeface="仿宋" pitchFamily="49" charset="-122"/>
                <a:cs typeface="Consolas" pitchFamily="49" charset="0"/>
              </a:rPr>
              <a:t>//b</a:t>
            </a:r>
            <a:r>
              <a:rPr lang="zh-CN" altLang="en-US" sz="1800" dirty="0">
                <a:solidFill>
                  <a:srgbClr val="00B0F0"/>
                </a:solidFill>
                <a:latin typeface="Consolas" pitchFamily="49" charset="0"/>
                <a:ea typeface="仿宋" pitchFamily="49" charset="-122"/>
                <a:cs typeface="Consolas" pitchFamily="49" charset="0"/>
              </a:rPr>
              <a:t>有右孩子</a:t>
            </a:r>
            <a:r>
              <a:rPr lang="en-US" altLang="zh-CN" sz="1800" dirty="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释放右子树</a:t>
            </a:r>
          </a:p>
          <a:p>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FF0000"/>
                </a:solidFill>
                <a:latin typeface="Consolas" pitchFamily="49" charset="0"/>
                <a:ea typeface="仿宋" pitchFamily="49" charset="-122"/>
                <a:cs typeface="Consolas" pitchFamily="49" charset="0"/>
              </a:rPr>
              <a:t>DestroyBTree1</a:t>
            </a:r>
            <a:r>
              <a:rPr lang="en-US" altLang="zh-CN" sz="1800" smtClean="0">
                <a:solidFill>
                  <a:srgbClr val="0000FF"/>
                </a:solidFill>
                <a:latin typeface="Consolas" pitchFamily="49" charset="0"/>
                <a:ea typeface="仿宋" pitchFamily="49" charset="-122"/>
                <a:cs typeface="Consolas" pitchFamily="49" charset="0"/>
              </a:rPr>
              <a:t>(b-</a:t>
            </a:r>
            <a:r>
              <a:rPr lang="en-US" altLang="zh-CN" sz="1800" dirty="0">
                <a:solidFill>
                  <a:srgbClr val="0000FF"/>
                </a:solidFill>
                <a:latin typeface="Consolas" pitchFamily="49" charset="0"/>
                <a:ea typeface="仿宋" pitchFamily="49" charset="-122"/>
                <a:cs typeface="Consolas" pitchFamily="49" charset="0"/>
              </a:rPr>
              <a:t>&gt;</a:t>
            </a:r>
            <a:r>
              <a:rPr lang="en-US" altLang="zh-CN" sz="1800" dirty="0" err="1">
                <a:solidFill>
                  <a:srgbClr val="0000FF"/>
                </a:solidFill>
                <a:latin typeface="Consolas" pitchFamily="49" charset="0"/>
                <a:ea typeface="仿宋" pitchFamily="49" charset="-122"/>
                <a:cs typeface="Consolas" pitchFamily="49" charset="0"/>
              </a:rPr>
              <a:t>rchild</a:t>
            </a:r>
            <a:r>
              <a:rPr lang="en-US" altLang="zh-CN" sz="1800" dirty="0">
                <a:solidFill>
                  <a:srgbClr val="0000FF"/>
                </a:solidFill>
                <a:latin typeface="Consolas" pitchFamily="49" charset="0"/>
                <a:ea typeface="仿宋" pitchFamily="49" charset="-122"/>
                <a:cs typeface="Consolas" pitchFamily="49" charset="0"/>
              </a:rPr>
              <a:t>);</a:t>
            </a:r>
          </a:p>
          <a:p>
            <a:r>
              <a:rPr lang="zh-CN" altLang="en-US"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free(b</a:t>
            </a:r>
            <a:r>
              <a:rPr lang="en-US" altLang="zh-CN" sz="1800" dirty="0">
                <a:solidFill>
                  <a:srgbClr val="0000FF"/>
                </a:solidFill>
                <a:latin typeface="Consolas" pitchFamily="49" charset="0"/>
                <a:ea typeface="仿宋" pitchFamily="49" charset="-122"/>
                <a:cs typeface="Consolas" pitchFamily="49" charset="0"/>
              </a:rPr>
              <a:t>);</a:t>
            </a:r>
          </a:p>
          <a:p>
            <a:r>
              <a:rPr lang="en-US" altLang="zh-CN" sz="1800" dirty="0">
                <a:solidFill>
                  <a:srgbClr val="0000FF"/>
                </a:solidFill>
                <a:latin typeface="Consolas" pitchFamily="49" charset="0"/>
                <a:ea typeface="仿宋" pitchFamily="49" charset="-122"/>
                <a:cs typeface="Consolas" pitchFamily="49" charset="0"/>
              </a:rPr>
              <a:t>}</a:t>
            </a:r>
          </a:p>
          <a:p>
            <a:pPr>
              <a:lnSpc>
                <a:spcPct val="250000"/>
              </a:lnSpc>
            </a:pPr>
            <a:r>
              <a:rPr lang="en-US" altLang="zh-CN" sz="1800" dirty="0">
                <a:solidFill>
                  <a:srgbClr val="0000FF"/>
                </a:solidFill>
                <a:latin typeface="Consolas" pitchFamily="49" charset="0"/>
                <a:ea typeface="仿宋" pitchFamily="49" charset="-122"/>
                <a:cs typeface="Consolas" pitchFamily="49" charset="0"/>
              </a:rPr>
              <a:t>void </a:t>
            </a:r>
            <a:r>
              <a:rPr lang="en-US" altLang="zh-CN" sz="1800" dirty="0" err="1">
                <a:solidFill>
                  <a:srgbClr val="FF0000"/>
                </a:solidFill>
                <a:latin typeface="Consolas" pitchFamily="49" charset="0"/>
                <a:ea typeface="仿宋" pitchFamily="49" charset="-122"/>
                <a:cs typeface="Consolas" pitchFamily="49" charset="0"/>
              </a:rPr>
              <a:t>DestroyBTree</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BthNode</a:t>
            </a:r>
            <a:r>
              <a:rPr lang="en-US" altLang="zh-CN" sz="1800" dirty="0">
                <a:solidFill>
                  <a:srgbClr val="0000FF"/>
                </a:solidFill>
                <a:latin typeface="Consolas" pitchFamily="49" charset="0"/>
                <a:ea typeface="仿宋" pitchFamily="49" charset="-122"/>
                <a:cs typeface="Consolas" pitchFamily="49" charset="0"/>
              </a:rPr>
              <a:t> *&amp;</a:t>
            </a:r>
            <a:r>
              <a:rPr lang="en-US" altLang="zh-CN" sz="1800" dirty="0" err="1">
                <a:solidFill>
                  <a:srgbClr val="0000FF"/>
                </a:solidFill>
                <a:latin typeface="Consolas" pitchFamily="49" charset="0"/>
                <a:ea typeface="仿宋" pitchFamily="49" charset="-122"/>
                <a:cs typeface="Consolas" pitchFamily="49" charset="0"/>
              </a:rPr>
              <a:t>tb</a:t>
            </a:r>
            <a:r>
              <a:rPr lang="en-US" altLang="zh-CN" sz="1800" dirty="0">
                <a:solidFill>
                  <a:srgbClr val="0000FF"/>
                </a:solidFill>
                <a:latin typeface="Consolas" pitchFamily="49" charset="0"/>
                <a:ea typeface="仿宋" pitchFamily="49" charset="-122"/>
                <a:cs typeface="Consolas" pitchFamily="49" charset="0"/>
              </a:rPr>
              <a:t>)</a:t>
            </a:r>
          </a:p>
          <a:p>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FF0000"/>
                </a:solidFill>
                <a:latin typeface="Consolas" pitchFamily="49" charset="0"/>
                <a:ea typeface="仿宋" pitchFamily="49" charset="-122"/>
                <a:cs typeface="Consolas" pitchFamily="49" charset="0"/>
              </a:rPr>
              <a:t>DestroyBTree1</a:t>
            </a:r>
            <a:r>
              <a:rPr lang="en-US" altLang="zh-CN" sz="1800" smtClean="0">
                <a:solidFill>
                  <a:srgbClr val="0000FF"/>
                </a:solidFill>
                <a:latin typeface="Consolas" pitchFamily="49" charset="0"/>
                <a:ea typeface="仿宋" pitchFamily="49" charset="-122"/>
                <a:cs typeface="Consolas" pitchFamily="49" charset="0"/>
              </a:rPr>
              <a:t>(tb-</a:t>
            </a:r>
            <a:r>
              <a:rPr lang="en-US" altLang="zh-CN" sz="1800" dirty="0">
                <a:solidFill>
                  <a:srgbClr val="0000FF"/>
                </a:solidFill>
                <a:latin typeface="Consolas" pitchFamily="49" charset="0"/>
                <a:ea typeface="仿宋" pitchFamily="49" charset="-122"/>
                <a:cs typeface="Consolas" pitchFamily="49" charset="0"/>
              </a:rPr>
              <a:t>&gt;</a:t>
            </a:r>
            <a:r>
              <a:rPr lang="en-US" altLang="zh-CN" sz="1800" dirty="0" err="1">
                <a:solidFill>
                  <a:srgbClr val="0000FF"/>
                </a:solidFill>
                <a:latin typeface="Consolas" pitchFamily="49" charset="0"/>
                <a:ea typeface="仿宋" pitchFamily="49" charset="-122"/>
                <a:cs typeface="Consolas" pitchFamily="49" charset="0"/>
              </a:rPr>
              <a:t>lchild</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释放以</a:t>
            </a:r>
            <a:r>
              <a:rPr lang="en-US" altLang="zh-CN" sz="1800" dirty="0" err="1">
                <a:solidFill>
                  <a:srgbClr val="00B0F0"/>
                </a:solidFill>
                <a:latin typeface="Consolas" pitchFamily="49" charset="0"/>
                <a:ea typeface="仿宋" pitchFamily="49" charset="-122"/>
                <a:cs typeface="Consolas" pitchFamily="49" charset="0"/>
              </a:rPr>
              <a:t>tb</a:t>
            </a:r>
            <a:r>
              <a:rPr lang="en-US" altLang="zh-CN" sz="1800" dirty="0">
                <a:solidFill>
                  <a:srgbClr val="00B0F0"/>
                </a:solidFill>
                <a:latin typeface="Consolas" pitchFamily="49" charset="0"/>
                <a:ea typeface="仿宋" pitchFamily="49" charset="-122"/>
                <a:cs typeface="Consolas" pitchFamily="49" charset="0"/>
              </a:rPr>
              <a:t>-&gt;</a:t>
            </a:r>
            <a:r>
              <a:rPr lang="en-US" altLang="zh-CN" sz="1800" dirty="0" err="1">
                <a:solidFill>
                  <a:srgbClr val="00B0F0"/>
                </a:solidFill>
                <a:latin typeface="Consolas" pitchFamily="49" charset="0"/>
                <a:ea typeface="仿宋" pitchFamily="49" charset="-122"/>
                <a:cs typeface="Consolas" pitchFamily="49" charset="0"/>
              </a:rPr>
              <a:t>lchild</a:t>
            </a:r>
            <a:r>
              <a:rPr lang="zh-CN" altLang="en-US" sz="1800" dirty="0">
                <a:solidFill>
                  <a:srgbClr val="00B0F0"/>
                </a:solidFill>
                <a:latin typeface="Consolas" pitchFamily="49" charset="0"/>
                <a:ea typeface="仿宋" pitchFamily="49" charset="-122"/>
                <a:cs typeface="Consolas" pitchFamily="49" charset="0"/>
              </a:rPr>
              <a:t>为根结点的树</a:t>
            </a:r>
          </a:p>
          <a:p>
            <a:r>
              <a:rPr lang="zh-CN" altLang="en-US"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free(tb</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释放头结点</a:t>
            </a:r>
          </a:p>
          <a:p>
            <a:r>
              <a:rPr lang="en-US" altLang="zh-CN" sz="1800" dirty="0">
                <a:solidFill>
                  <a:srgbClr val="0000FF"/>
                </a:solidFill>
                <a:latin typeface="Consolas" pitchFamily="49" charset="0"/>
                <a:ea typeface="仿宋" pitchFamily="49" charset="-122"/>
                <a:cs typeface="Consolas" pitchFamily="49" charset="0"/>
              </a:rPr>
              <a:t>}</a:t>
            </a:r>
          </a:p>
        </p:txBody>
      </p:sp>
      <p:sp>
        <p:nvSpPr>
          <p:cNvPr id="5" name="TextBox 4"/>
          <p:cNvSpPr txBox="1"/>
          <p:nvPr/>
        </p:nvSpPr>
        <p:spPr>
          <a:xfrm>
            <a:off x="285738" y="1500174"/>
            <a:ext cx="553998" cy="2714644"/>
          </a:xfrm>
          <a:prstGeom prst="rect">
            <a:avLst/>
          </a:prstGeom>
          <a:noFill/>
        </p:spPr>
        <p:txBody>
          <a:bodyPr vert="eaVert" wrap="square" rtlCol="0">
            <a:spAutoFit/>
          </a:bodyPr>
          <a:lstStyle/>
          <a:p>
            <a:pPr algn="ctr">
              <a:spcBef>
                <a:spcPct val="50000"/>
              </a:spcBef>
            </a:pPr>
            <a:r>
              <a:rPr lang="en-US" altLang="zh-CN"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6.8  </a:t>
            </a:r>
            <a:r>
              <a:rPr lang="zh-CN" altLang="en-US"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线索二叉树</a:t>
            </a:r>
            <a:endParaRPr lang="zh-CN" altLang="en-US" dirty="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Text Box 2"/>
          <p:cNvSpPr txBox="1">
            <a:spLocks noChangeArrowheads="1"/>
          </p:cNvSpPr>
          <p:nvPr/>
        </p:nvSpPr>
        <p:spPr bwMode="auto">
          <a:xfrm>
            <a:off x="1071538" y="214290"/>
            <a:ext cx="6034100" cy="52322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square">
            <a:spAutoFit/>
          </a:bodyPr>
          <a:lstStyle/>
          <a:p>
            <a:pPr algn="ctr">
              <a:spcBef>
                <a:spcPct val="50000"/>
              </a:spcBef>
            </a:pPr>
            <a:r>
              <a:rPr lang="en-US" altLang="zh-CN" sz="2800">
                <a:solidFill>
                  <a:srgbClr val="FF0000"/>
                </a:solidFill>
                <a:latin typeface="Consolas" pitchFamily="49" charset="0"/>
                <a:ea typeface="微软雅黑" pitchFamily="34" charset="-122"/>
                <a:cs typeface="Consolas" pitchFamily="49" charset="0"/>
              </a:rPr>
              <a:t>6.8.4 </a:t>
            </a:r>
            <a:r>
              <a:rPr lang="zh-CN" altLang="en-US" sz="2800" smtClean="0">
                <a:solidFill>
                  <a:srgbClr val="FF0000"/>
                </a:solidFill>
                <a:latin typeface="Consolas" pitchFamily="49" charset="0"/>
                <a:ea typeface="微软雅黑" pitchFamily="34" charset="-122"/>
                <a:cs typeface="Consolas" pitchFamily="49" charset="0"/>
              </a:rPr>
              <a:t>线索</a:t>
            </a:r>
            <a:r>
              <a:rPr lang="zh-CN" altLang="en-US" sz="2800" dirty="0">
                <a:solidFill>
                  <a:srgbClr val="FF0000"/>
                </a:solidFill>
                <a:latin typeface="Consolas" pitchFamily="49" charset="0"/>
                <a:ea typeface="微软雅黑" pitchFamily="34" charset="-122"/>
                <a:cs typeface="Consolas" pitchFamily="49" charset="0"/>
              </a:rPr>
              <a:t>二叉树的基本运算算法</a:t>
            </a:r>
          </a:p>
        </p:txBody>
      </p:sp>
      <p:sp>
        <p:nvSpPr>
          <p:cNvPr id="131075" name="Text Box 3"/>
          <p:cNvSpPr txBox="1">
            <a:spLocks noChangeArrowheads="1"/>
          </p:cNvSpPr>
          <p:nvPr/>
        </p:nvSpPr>
        <p:spPr bwMode="auto">
          <a:xfrm>
            <a:off x="1149384" y="1000108"/>
            <a:ext cx="7780334" cy="1785104"/>
          </a:xfrm>
          <a:prstGeom prst="rect">
            <a:avLst/>
          </a:prstGeom>
          <a:noFill/>
          <a:ln w="9525">
            <a:noFill/>
            <a:miter lim="800000"/>
            <a:headEnd/>
            <a:tailEnd/>
          </a:ln>
        </p:spPr>
        <p:txBody>
          <a:bodyPr wrap="square">
            <a:spAutoFit/>
          </a:bodyPr>
          <a:lstStyle/>
          <a:p>
            <a:pPr>
              <a:lnSpc>
                <a:spcPts val="3000"/>
              </a:lnSpc>
              <a:spcBef>
                <a:spcPts val="1200"/>
              </a:spcBef>
            </a:pPr>
            <a:r>
              <a:rPr lang="zh-CN" altLang="en-US" sz="2200" dirty="0">
                <a:solidFill>
                  <a:srgbClr val="FF0000"/>
                </a:solidFill>
                <a:latin typeface="Consolas" pitchFamily="49" charset="0"/>
                <a:ea typeface="楷体" pitchFamily="49" charset="-122"/>
                <a:cs typeface="Consolas" pitchFamily="49" charset="0"/>
              </a:rPr>
              <a:t>（</a:t>
            </a:r>
            <a:r>
              <a:rPr lang="en-US" altLang="zh-CN" sz="2200" dirty="0">
                <a:solidFill>
                  <a:srgbClr val="FF0000"/>
                </a:solidFill>
                <a:latin typeface="Consolas" pitchFamily="49" charset="0"/>
                <a:ea typeface="楷体" pitchFamily="49" charset="-122"/>
                <a:cs typeface="Consolas" pitchFamily="49" charset="0"/>
              </a:rPr>
              <a:t>1</a:t>
            </a:r>
            <a:r>
              <a:rPr lang="zh-CN" altLang="en-US" sz="2200" dirty="0">
                <a:solidFill>
                  <a:srgbClr val="FF0000"/>
                </a:solidFill>
                <a:latin typeface="Consolas" pitchFamily="49" charset="0"/>
                <a:ea typeface="楷体" pitchFamily="49" charset="-122"/>
                <a:cs typeface="Consolas" pitchFamily="49" charset="0"/>
              </a:rPr>
              <a:t>）查找中序序列的第一个结点</a:t>
            </a:r>
          </a:p>
          <a:p>
            <a:pPr>
              <a:lnSpc>
                <a:spcPts val="3000"/>
              </a:lnSpc>
              <a:spcBef>
                <a:spcPts val="1200"/>
              </a:spcBef>
            </a:pPr>
            <a:r>
              <a:rPr lang="zh-CN" altLang="en-US" sz="2000" dirty="0">
                <a:solidFill>
                  <a:srgbClr val="0000FF"/>
                </a:solidFill>
                <a:latin typeface="Consolas" pitchFamily="49" charset="0"/>
                <a:ea typeface="楷体" pitchFamily="49" charset="-122"/>
                <a:cs typeface="Consolas" pitchFamily="49" charset="0"/>
              </a:rPr>
              <a:t>　　从中序线索二叉树的根结点出发沿左指针向下到达最左下结点，它是中序序列的第一个结点。而中序线索二叉树的根结点由头结点的</a:t>
            </a:r>
            <a:r>
              <a:rPr lang="en-US" altLang="zh-CN" sz="2000" dirty="0" err="1">
                <a:solidFill>
                  <a:srgbClr val="0000FF"/>
                </a:solidFill>
                <a:latin typeface="Consolas" pitchFamily="49" charset="0"/>
                <a:ea typeface="楷体" pitchFamily="49" charset="-122"/>
                <a:cs typeface="Consolas" pitchFamily="49" charset="0"/>
              </a:rPr>
              <a:t>lchild</a:t>
            </a:r>
            <a:r>
              <a:rPr lang="zh-CN" altLang="en-US" sz="2000" dirty="0">
                <a:solidFill>
                  <a:srgbClr val="0000FF"/>
                </a:solidFill>
                <a:latin typeface="Consolas" pitchFamily="49" charset="0"/>
                <a:ea typeface="楷体" pitchFamily="49" charset="-122"/>
                <a:cs typeface="Consolas" pitchFamily="49" charset="0"/>
              </a:rPr>
              <a:t>所指向。</a:t>
            </a:r>
          </a:p>
        </p:txBody>
      </p:sp>
      <p:sp>
        <p:nvSpPr>
          <p:cNvPr id="131076" name="Text Box 4"/>
          <p:cNvSpPr txBox="1">
            <a:spLocks noChangeArrowheads="1"/>
          </p:cNvSpPr>
          <p:nvPr/>
        </p:nvSpPr>
        <p:spPr bwMode="auto">
          <a:xfrm>
            <a:off x="1428728" y="3000372"/>
            <a:ext cx="7056438" cy="2600804"/>
          </a:xfrm>
          <a:prstGeom prst="rect">
            <a:avLst/>
          </a:prstGeom>
          <a:solidFill>
            <a:schemeClr val="bg1">
              <a:lumMod val="95000"/>
            </a:schemeClr>
          </a:solidFill>
          <a:ln>
            <a:headEnd/>
            <a:tailEnd/>
          </a:ln>
        </p:spPr>
        <p:style>
          <a:lnRef idx="1">
            <a:schemeClr val="accent6"/>
          </a:lnRef>
          <a:fillRef idx="2">
            <a:schemeClr val="accent6"/>
          </a:fillRef>
          <a:effectRef idx="1">
            <a:schemeClr val="accent6"/>
          </a:effectRef>
          <a:fontRef idx="minor">
            <a:schemeClr val="dk1"/>
          </a:fontRef>
        </p:style>
        <p:txBody>
          <a:bodyPr lIns="180000" tIns="144000" bIns="144000">
            <a:spAutoFit/>
          </a:bodyPr>
          <a:lstStyle/>
          <a:p>
            <a:pPr>
              <a:lnSpc>
                <a:spcPts val="2600"/>
              </a:lnSpc>
            </a:pPr>
            <a:r>
              <a:rPr lang="en-US" altLang="zh-CN" sz="1800" dirty="0" err="1">
                <a:solidFill>
                  <a:srgbClr val="0000FF"/>
                </a:solidFill>
                <a:latin typeface="Consolas" pitchFamily="49" charset="0"/>
                <a:ea typeface="仿宋" pitchFamily="49" charset="-122"/>
                <a:cs typeface="Consolas" pitchFamily="49" charset="0"/>
              </a:rPr>
              <a:t>BthNode</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FF0000"/>
                </a:solidFill>
                <a:latin typeface="Consolas" pitchFamily="49" charset="0"/>
                <a:ea typeface="仿宋" pitchFamily="49" charset="-122"/>
                <a:cs typeface="Consolas" pitchFamily="49" charset="0"/>
              </a:rPr>
              <a:t>FirstNode</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BthNode</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tb</a:t>
            </a:r>
            <a:r>
              <a:rPr lang="en-US" altLang="zh-CN" sz="1800" dirty="0">
                <a:solidFill>
                  <a:srgbClr val="0000FF"/>
                </a:solidFill>
                <a:latin typeface="Consolas" pitchFamily="49" charset="0"/>
                <a:ea typeface="仿宋" pitchFamily="49" charset="-122"/>
                <a:cs typeface="Consolas" pitchFamily="49" charset="0"/>
              </a:rPr>
              <a:t>)</a:t>
            </a:r>
          </a:p>
          <a:p>
            <a:pPr>
              <a:lnSpc>
                <a:spcPts val="2600"/>
              </a:lnSpc>
            </a:pPr>
            <a:r>
              <a:rPr lang="en-US" altLang="zh-CN" sz="1800" dirty="0">
                <a:solidFill>
                  <a:srgbClr val="0000FF"/>
                </a:solidFill>
                <a:latin typeface="Consolas" pitchFamily="49" charset="0"/>
                <a:ea typeface="仿宋" pitchFamily="49" charset="-122"/>
                <a:cs typeface="Consolas" pitchFamily="49" charset="0"/>
              </a:rPr>
              <a:t>//</a:t>
            </a:r>
            <a:r>
              <a:rPr lang="zh-CN" altLang="en-US" sz="1800" dirty="0">
                <a:solidFill>
                  <a:srgbClr val="0000FF"/>
                </a:solidFill>
                <a:latin typeface="Consolas" pitchFamily="49" charset="0"/>
                <a:ea typeface="仿宋" pitchFamily="49" charset="-122"/>
                <a:cs typeface="Consolas" pitchFamily="49" charset="0"/>
              </a:rPr>
              <a:t>在中序线索树中查找中序序列的第</a:t>
            </a:r>
            <a:r>
              <a:rPr lang="en-US" altLang="zh-CN" sz="1800" dirty="0">
                <a:solidFill>
                  <a:srgbClr val="0000FF"/>
                </a:solidFill>
                <a:latin typeface="Consolas" pitchFamily="49" charset="0"/>
                <a:ea typeface="仿宋" pitchFamily="49" charset="-122"/>
                <a:cs typeface="Consolas" pitchFamily="49" charset="0"/>
              </a:rPr>
              <a:t>1</a:t>
            </a:r>
            <a:r>
              <a:rPr lang="zh-CN" altLang="en-US" sz="1800" dirty="0">
                <a:solidFill>
                  <a:srgbClr val="0000FF"/>
                </a:solidFill>
                <a:latin typeface="Consolas" pitchFamily="49" charset="0"/>
                <a:ea typeface="仿宋" pitchFamily="49" charset="-122"/>
                <a:cs typeface="Consolas" pitchFamily="49" charset="0"/>
              </a:rPr>
              <a:t>个结点</a:t>
            </a:r>
          </a:p>
          <a:p>
            <a:pPr>
              <a:lnSpc>
                <a:spcPts val="2600"/>
              </a:lnSpc>
            </a:pPr>
            <a:r>
              <a:rPr lang="en-US" altLang="zh-CN" sz="1800" smtClean="0">
                <a:solidFill>
                  <a:srgbClr val="0000FF"/>
                </a:solidFill>
                <a:latin typeface="Consolas" pitchFamily="49" charset="0"/>
                <a:ea typeface="仿宋" pitchFamily="49" charset="-122"/>
                <a:cs typeface="Consolas" pitchFamily="49" charset="0"/>
              </a:rPr>
              <a:t>{  BthNode </a:t>
            </a:r>
            <a:r>
              <a:rPr lang="en-US" altLang="zh-CN" sz="1800" dirty="0">
                <a:solidFill>
                  <a:srgbClr val="0000FF"/>
                </a:solidFill>
                <a:latin typeface="Consolas" pitchFamily="49" charset="0"/>
                <a:ea typeface="仿宋" pitchFamily="49" charset="-122"/>
                <a:cs typeface="Consolas" pitchFamily="49" charset="0"/>
              </a:rPr>
              <a:t>*p=</a:t>
            </a:r>
            <a:r>
              <a:rPr lang="en-US" altLang="zh-CN" sz="1800" dirty="0" err="1">
                <a:solidFill>
                  <a:srgbClr val="0000FF"/>
                </a:solidFill>
                <a:latin typeface="Consolas" pitchFamily="49" charset="0"/>
                <a:ea typeface="仿宋" pitchFamily="49" charset="-122"/>
                <a:cs typeface="Consolas" pitchFamily="49" charset="0"/>
              </a:rPr>
              <a:t>tb</a:t>
            </a:r>
            <a:r>
              <a:rPr lang="en-US" altLang="zh-CN" sz="1800" dirty="0">
                <a:solidFill>
                  <a:srgbClr val="0000FF"/>
                </a:solidFill>
                <a:latin typeface="Consolas" pitchFamily="49" charset="0"/>
                <a:ea typeface="仿宋" pitchFamily="49" charset="-122"/>
                <a:cs typeface="Consolas" pitchFamily="49" charset="0"/>
              </a:rPr>
              <a:t>-&gt;</a:t>
            </a:r>
            <a:r>
              <a:rPr lang="en-US" altLang="zh-CN" sz="1800" dirty="0" err="1">
                <a:solidFill>
                  <a:srgbClr val="0000FF"/>
                </a:solidFill>
                <a:latin typeface="Consolas" pitchFamily="49" charset="0"/>
                <a:ea typeface="仿宋" pitchFamily="49" charset="-122"/>
                <a:cs typeface="Consolas" pitchFamily="49" charset="0"/>
              </a:rPr>
              <a:t>lchild</a:t>
            </a:r>
            <a:r>
              <a:rPr lang="en-US" altLang="zh-CN" sz="1800" dirty="0">
                <a:solidFill>
                  <a:srgbClr val="0000FF"/>
                </a:solidFill>
                <a:latin typeface="Consolas" pitchFamily="49" charset="0"/>
                <a:ea typeface="仿宋" pitchFamily="49" charset="-122"/>
                <a:cs typeface="Consolas" pitchFamily="49" charset="0"/>
              </a:rPr>
              <a:t>;	//p</a:t>
            </a:r>
            <a:r>
              <a:rPr lang="zh-CN" altLang="en-US" sz="1800" dirty="0">
                <a:solidFill>
                  <a:srgbClr val="0000FF"/>
                </a:solidFill>
                <a:latin typeface="Consolas" pitchFamily="49" charset="0"/>
                <a:ea typeface="仿宋" pitchFamily="49" charset="-122"/>
                <a:cs typeface="Consolas" pitchFamily="49" charset="0"/>
              </a:rPr>
              <a:t>指向根结点</a:t>
            </a:r>
          </a:p>
          <a:p>
            <a:pPr>
              <a:lnSpc>
                <a:spcPts val="2600"/>
              </a:lnSpc>
            </a:pPr>
            <a:r>
              <a:rPr lang="zh-CN" altLang="en-US"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while </a:t>
            </a:r>
            <a:r>
              <a:rPr lang="en-US" altLang="zh-CN" sz="1800" dirty="0">
                <a:solidFill>
                  <a:srgbClr val="0000FF"/>
                </a:solidFill>
                <a:latin typeface="Consolas" pitchFamily="49" charset="0"/>
                <a:ea typeface="仿宋" pitchFamily="49" charset="-122"/>
                <a:cs typeface="Consolas" pitchFamily="49" charset="0"/>
              </a:rPr>
              <a:t>(p-&gt;</a:t>
            </a:r>
            <a:r>
              <a:rPr lang="en-US" altLang="zh-CN" sz="1800" dirty="0" err="1">
                <a:solidFill>
                  <a:srgbClr val="0000FF"/>
                </a:solidFill>
                <a:latin typeface="Consolas" pitchFamily="49" charset="0"/>
                <a:ea typeface="仿宋" pitchFamily="49" charset="-122"/>
                <a:cs typeface="Consolas" pitchFamily="49" charset="0"/>
              </a:rPr>
              <a:t>ltag</a:t>
            </a:r>
            <a:r>
              <a:rPr lang="en-US" altLang="zh-CN" sz="1800" dirty="0">
                <a:solidFill>
                  <a:srgbClr val="0000FF"/>
                </a:solidFill>
                <a:latin typeface="Consolas" pitchFamily="49" charset="0"/>
                <a:ea typeface="仿宋" pitchFamily="49" charset="-122"/>
                <a:cs typeface="Consolas" pitchFamily="49" charset="0"/>
              </a:rPr>
              <a:t>==0)		//</a:t>
            </a:r>
            <a:r>
              <a:rPr lang="zh-CN" altLang="en-US" sz="1800" dirty="0">
                <a:solidFill>
                  <a:srgbClr val="0000FF"/>
                </a:solidFill>
                <a:latin typeface="Consolas" pitchFamily="49" charset="0"/>
                <a:ea typeface="仿宋" pitchFamily="49" charset="-122"/>
                <a:cs typeface="Consolas" pitchFamily="49" charset="0"/>
              </a:rPr>
              <a:t>找根结点的最左下结点</a:t>
            </a:r>
          </a:p>
          <a:p>
            <a:pPr>
              <a:lnSpc>
                <a:spcPts val="2600"/>
              </a:lnSpc>
            </a:pPr>
            <a:r>
              <a:rPr lang="en-US" altLang="zh-CN" sz="1800" smtClean="0">
                <a:solidFill>
                  <a:srgbClr val="0000FF"/>
                </a:solidFill>
                <a:latin typeface="Consolas" pitchFamily="49" charset="0"/>
                <a:ea typeface="仿宋" pitchFamily="49" charset="-122"/>
                <a:cs typeface="Consolas" pitchFamily="49" charset="0"/>
              </a:rPr>
              <a:t>      p=p-</a:t>
            </a:r>
            <a:r>
              <a:rPr lang="en-US" altLang="zh-CN" sz="1800" dirty="0">
                <a:solidFill>
                  <a:srgbClr val="0000FF"/>
                </a:solidFill>
                <a:latin typeface="Consolas" pitchFamily="49" charset="0"/>
                <a:ea typeface="仿宋" pitchFamily="49" charset="-122"/>
                <a:cs typeface="Consolas" pitchFamily="49" charset="0"/>
              </a:rPr>
              <a:t>&gt;</a:t>
            </a:r>
            <a:r>
              <a:rPr lang="en-US" altLang="zh-CN" sz="1800" dirty="0" err="1">
                <a:solidFill>
                  <a:srgbClr val="0000FF"/>
                </a:solidFill>
                <a:latin typeface="Consolas" pitchFamily="49" charset="0"/>
                <a:ea typeface="仿宋" pitchFamily="49" charset="-122"/>
                <a:cs typeface="Consolas" pitchFamily="49" charset="0"/>
              </a:rPr>
              <a:t>lchild</a:t>
            </a:r>
            <a:r>
              <a:rPr lang="en-US" altLang="zh-CN" sz="1800" dirty="0">
                <a:solidFill>
                  <a:srgbClr val="0000FF"/>
                </a:solidFill>
                <a:latin typeface="Consolas" pitchFamily="49" charset="0"/>
                <a:ea typeface="仿宋" pitchFamily="49" charset="-122"/>
                <a:cs typeface="Consolas" pitchFamily="49" charset="0"/>
              </a:rPr>
              <a:t>;</a:t>
            </a:r>
          </a:p>
          <a:p>
            <a:pPr>
              <a:lnSpc>
                <a:spcPts val="2600"/>
              </a:lnSpc>
            </a:pPr>
            <a:r>
              <a:rPr lang="zh-CN" altLang="en-US"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return(p</a:t>
            </a:r>
            <a:r>
              <a:rPr lang="en-US" altLang="zh-CN" sz="1800" dirty="0">
                <a:solidFill>
                  <a:srgbClr val="0000FF"/>
                </a:solidFill>
                <a:latin typeface="Consolas" pitchFamily="49" charset="0"/>
                <a:ea typeface="仿宋" pitchFamily="49" charset="-122"/>
                <a:cs typeface="Consolas" pitchFamily="49" charset="0"/>
              </a:rPr>
              <a:t>);</a:t>
            </a:r>
          </a:p>
          <a:p>
            <a:pPr>
              <a:lnSpc>
                <a:spcPts val="2600"/>
              </a:lnSpc>
            </a:pPr>
            <a:r>
              <a:rPr lang="en-US" altLang="zh-CN" sz="1800" dirty="0">
                <a:solidFill>
                  <a:srgbClr val="0000FF"/>
                </a:solidFill>
                <a:latin typeface="Consolas" pitchFamily="49" charset="0"/>
                <a:ea typeface="仿宋" pitchFamily="49" charset="-122"/>
                <a:cs typeface="Consolas" pitchFamily="49" charset="0"/>
              </a:rPr>
              <a:t>}</a:t>
            </a:r>
          </a:p>
        </p:txBody>
      </p:sp>
      <p:sp>
        <p:nvSpPr>
          <p:cNvPr id="6" name="TextBox 5"/>
          <p:cNvSpPr txBox="1"/>
          <p:nvPr/>
        </p:nvSpPr>
        <p:spPr>
          <a:xfrm>
            <a:off x="285738" y="1500174"/>
            <a:ext cx="553998" cy="2714644"/>
          </a:xfrm>
          <a:prstGeom prst="rect">
            <a:avLst/>
          </a:prstGeom>
          <a:noFill/>
        </p:spPr>
        <p:txBody>
          <a:bodyPr vert="eaVert" wrap="square" rtlCol="0">
            <a:spAutoFit/>
          </a:bodyPr>
          <a:lstStyle/>
          <a:p>
            <a:pPr algn="ctr">
              <a:spcBef>
                <a:spcPct val="50000"/>
              </a:spcBef>
            </a:pPr>
            <a:r>
              <a:rPr lang="en-US" altLang="zh-CN"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6.8  </a:t>
            </a:r>
            <a:r>
              <a:rPr lang="zh-CN" altLang="en-US"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线索二叉树</a:t>
            </a:r>
            <a:endParaRPr lang="zh-CN" altLang="en-US" dirty="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Text Box 2"/>
          <p:cNvSpPr txBox="1">
            <a:spLocks noChangeArrowheads="1"/>
          </p:cNvSpPr>
          <p:nvPr/>
        </p:nvSpPr>
        <p:spPr bwMode="auto">
          <a:xfrm>
            <a:off x="1109668" y="260350"/>
            <a:ext cx="7820050" cy="1391150"/>
          </a:xfrm>
          <a:prstGeom prst="rect">
            <a:avLst/>
          </a:prstGeom>
          <a:noFill/>
          <a:ln w="9525">
            <a:noFill/>
            <a:miter lim="800000"/>
            <a:headEnd/>
            <a:tailEnd/>
          </a:ln>
        </p:spPr>
        <p:txBody>
          <a:bodyPr wrap="square">
            <a:spAutoFit/>
          </a:bodyPr>
          <a:lstStyle/>
          <a:p>
            <a:pPr>
              <a:lnSpc>
                <a:spcPct val="120000"/>
              </a:lnSpc>
              <a:spcBef>
                <a:spcPts val="1200"/>
              </a:spcBef>
            </a:pPr>
            <a:r>
              <a:rPr lang="zh-CN" altLang="en-US" sz="2200" dirty="0">
                <a:solidFill>
                  <a:srgbClr val="FF0000"/>
                </a:solidFill>
                <a:latin typeface="Consolas" pitchFamily="49" charset="0"/>
                <a:ea typeface="楷体" pitchFamily="49" charset="-122"/>
                <a:cs typeface="Consolas" pitchFamily="49" charset="0"/>
              </a:rPr>
              <a:t>（</a:t>
            </a:r>
            <a:r>
              <a:rPr lang="en-US" altLang="zh-CN" sz="2200" dirty="0">
                <a:solidFill>
                  <a:srgbClr val="FF0000"/>
                </a:solidFill>
                <a:latin typeface="Consolas" pitchFamily="49" charset="0"/>
                <a:ea typeface="楷体" pitchFamily="49" charset="-122"/>
                <a:cs typeface="Consolas" pitchFamily="49" charset="0"/>
              </a:rPr>
              <a:t>2</a:t>
            </a:r>
            <a:r>
              <a:rPr lang="zh-CN" altLang="en-US" sz="2200" dirty="0">
                <a:solidFill>
                  <a:srgbClr val="FF0000"/>
                </a:solidFill>
                <a:latin typeface="Consolas" pitchFamily="49" charset="0"/>
                <a:ea typeface="楷体" pitchFamily="49" charset="-122"/>
                <a:cs typeface="Consolas" pitchFamily="49" charset="0"/>
              </a:rPr>
              <a:t>）查找中序序列的最后一个结点</a:t>
            </a:r>
          </a:p>
          <a:p>
            <a:pPr>
              <a:lnSpc>
                <a:spcPct val="120000"/>
              </a:lnSpc>
              <a:spcBef>
                <a:spcPts val="1200"/>
              </a:spcBef>
            </a:pPr>
            <a:r>
              <a:rPr lang="zh-CN" altLang="en-US" sz="2000" dirty="0">
                <a:solidFill>
                  <a:srgbClr val="0000FF"/>
                </a:solidFill>
                <a:latin typeface="Consolas" pitchFamily="49" charset="0"/>
                <a:ea typeface="楷体" pitchFamily="49" charset="-122"/>
                <a:cs typeface="Consolas" pitchFamily="49" charset="0"/>
              </a:rPr>
              <a:t>　　在中序线索二叉树中，由头结点的</a:t>
            </a:r>
            <a:r>
              <a:rPr lang="en-US" altLang="zh-CN" sz="2000" dirty="0" err="1">
                <a:solidFill>
                  <a:srgbClr val="0000FF"/>
                </a:solidFill>
                <a:latin typeface="Consolas" pitchFamily="49" charset="0"/>
                <a:ea typeface="楷体" pitchFamily="49" charset="-122"/>
                <a:cs typeface="Consolas" pitchFamily="49" charset="0"/>
              </a:rPr>
              <a:t>rchild</a:t>
            </a:r>
            <a:r>
              <a:rPr lang="zh-CN" altLang="en-US" sz="2000" dirty="0">
                <a:solidFill>
                  <a:srgbClr val="0000FF"/>
                </a:solidFill>
                <a:latin typeface="Consolas" pitchFamily="49" charset="0"/>
                <a:ea typeface="楷体" pitchFamily="49" charset="-122"/>
                <a:cs typeface="Consolas" pitchFamily="49" charset="0"/>
              </a:rPr>
              <a:t>域指向中序序列的最后一个结点。 </a:t>
            </a:r>
          </a:p>
        </p:txBody>
      </p:sp>
      <p:sp>
        <p:nvSpPr>
          <p:cNvPr id="132099" name="Text Box 3"/>
          <p:cNvSpPr txBox="1">
            <a:spLocks noChangeArrowheads="1"/>
          </p:cNvSpPr>
          <p:nvPr/>
        </p:nvSpPr>
        <p:spPr bwMode="auto">
          <a:xfrm>
            <a:off x="1857356" y="2143116"/>
            <a:ext cx="5976937" cy="1675807"/>
          </a:xfrm>
          <a:prstGeom prst="rect">
            <a:avLst/>
          </a:prstGeom>
          <a:solidFill>
            <a:schemeClr val="bg1">
              <a:lumMod val="95000"/>
            </a:schemeClr>
          </a:solidFill>
          <a:ln>
            <a:headEnd/>
            <a:tailEnd/>
          </a:ln>
        </p:spPr>
        <p:style>
          <a:lnRef idx="1">
            <a:schemeClr val="accent6"/>
          </a:lnRef>
          <a:fillRef idx="2">
            <a:schemeClr val="accent6"/>
          </a:fillRef>
          <a:effectRef idx="1">
            <a:schemeClr val="accent6"/>
          </a:effectRef>
          <a:fontRef idx="minor">
            <a:schemeClr val="dk1"/>
          </a:fontRef>
        </p:style>
        <p:txBody>
          <a:bodyPr lIns="180000" tIns="144000" bIns="144000">
            <a:spAutoFit/>
          </a:bodyPr>
          <a:lstStyle/>
          <a:p>
            <a:r>
              <a:rPr lang="en-US" altLang="zh-CN" sz="1800" dirty="0" err="1">
                <a:solidFill>
                  <a:srgbClr val="0000FF"/>
                </a:solidFill>
                <a:latin typeface="Consolas" pitchFamily="49" charset="0"/>
                <a:ea typeface="仿宋" pitchFamily="49" charset="-122"/>
                <a:cs typeface="Consolas" pitchFamily="49" charset="0"/>
              </a:rPr>
              <a:t>BthNode</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FF0000"/>
                </a:solidFill>
                <a:latin typeface="Consolas" pitchFamily="49" charset="0"/>
                <a:ea typeface="仿宋" pitchFamily="49" charset="-122"/>
                <a:cs typeface="Consolas" pitchFamily="49" charset="0"/>
              </a:rPr>
              <a:t>LastNode</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BthNode</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tb</a:t>
            </a:r>
            <a:r>
              <a:rPr lang="en-US" altLang="zh-CN" sz="1800" dirty="0">
                <a:solidFill>
                  <a:srgbClr val="0000FF"/>
                </a:solidFill>
                <a:latin typeface="Consolas" pitchFamily="49" charset="0"/>
                <a:ea typeface="仿宋" pitchFamily="49" charset="-122"/>
                <a:cs typeface="Consolas" pitchFamily="49" charset="0"/>
              </a:rPr>
              <a:t>)	</a:t>
            </a:r>
          </a:p>
          <a:p>
            <a:r>
              <a:rPr lang="en-US" altLang="zh-CN" sz="1800" dirty="0">
                <a:solidFill>
                  <a:srgbClr val="00B050"/>
                </a:solidFill>
                <a:latin typeface="Consolas" pitchFamily="49" charset="0"/>
                <a:ea typeface="仿宋" pitchFamily="49" charset="-122"/>
                <a:cs typeface="Consolas" pitchFamily="49" charset="0"/>
              </a:rPr>
              <a:t>//</a:t>
            </a:r>
            <a:r>
              <a:rPr lang="zh-CN" altLang="en-US" sz="1800" dirty="0">
                <a:solidFill>
                  <a:srgbClr val="00B050"/>
                </a:solidFill>
                <a:latin typeface="Consolas" pitchFamily="49" charset="0"/>
                <a:ea typeface="仿宋" pitchFamily="49" charset="-122"/>
                <a:cs typeface="Consolas" pitchFamily="49" charset="0"/>
              </a:rPr>
              <a:t>在中序线索树中查找中序序列的最后</a:t>
            </a:r>
            <a:r>
              <a:rPr lang="en-US" altLang="zh-CN" sz="1800" dirty="0">
                <a:solidFill>
                  <a:srgbClr val="00B050"/>
                </a:solidFill>
                <a:latin typeface="Consolas" pitchFamily="49" charset="0"/>
                <a:ea typeface="仿宋" pitchFamily="49" charset="-122"/>
                <a:cs typeface="Consolas" pitchFamily="49" charset="0"/>
              </a:rPr>
              <a:t>1</a:t>
            </a:r>
            <a:r>
              <a:rPr lang="zh-CN" altLang="en-US" sz="1800" dirty="0">
                <a:solidFill>
                  <a:srgbClr val="00B050"/>
                </a:solidFill>
                <a:latin typeface="Consolas" pitchFamily="49" charset="0"/>
                <a:ea typeface="仿宋" pitchFamily="49" charset="-122"/>
                <a:cs typeface="Consolas" pitchFamily="49" charset="0"/>
              </a:rPr>
              <a:t>个结点</a:t>
            </a:r>
          </a:p>
          <a:p>
            <a:r>
              <a:rPr lang="en-US" altLang="zh-CN" sz="1800" dirty="0">
                <a:solidFill>
                  <a:srgbClr val="0000FF"/>
                </a:solidFill>
                <a:latin typeface="Consolas" pitchFamily="49" charset="0"/>
                <a:ea typeface="仿宋" pitchFamily="49" charset="-122"/>
                <a:cs typeface="Consolas" pitchFamily="49" charset="0"/>
              </a:rPr>
              <a:t>{</a:t>
            </a:r>
          </a:p>
          <a:p>
            <a:r>
              <a:rPr lang="zh-CN" altLang="en-US" sz="1800" dirty="0">
                <a:solidFill>
                  <a:srgbClr val="0000FF"/>
                </a:solidFill>
                <a:latin typeface="Consolas" pitchFamily="49" charset="0"/>
                <a:ea typeface="仿宋" pitchFamily="49" charset="-122"/>
                <a:cs typeface="Consolas" pitchFamily="49" charset="0"/>
              </a:rPr>
              <a:t>　　</a:t>
            </a:r>
            <a:r>
              <a:rPr lang="en-US" altLang="zh-CN" sz="1800" dirty="0">
                <a:solidFill>
                  <a:srgbClr val="0000FF"/>
                </a:solidFill>
                <a:latin typeface="Consolas" pitchFamily="49" charset="0"/>
                <a:ea typeface="仿宋" pitchFamily="49" charset="-122"/>
                <a:cs typeface="Consolas" pitchFamily="49" charset="0"/>
              </a:rPr>
              <a:t>return(</a:t>
            </a:r>
            <a:r>
              <a:rPr lang="en-US" altLang="zh-CN" sz="1800" dirty="0" err="1">
                <a:solidFill>
                  <a:srgbClr val="0000FF"/>
                </a:solidFill>
                <a:latin typeface="Consolas" pitchFamily="49" charset="0"/>
                <a:ea typeface="仿宋" pitchFamily="49" charset="-122"/>
                <a:cs typeface="Consolas" pitchFamily="49" charset="0"/>
              </a:rPr>
              <a:t>tb</a:t>
            </a:r>
            <a:r>
              <a:rPr lang="en-US" altLang="zh-CN" sz="1800" dirty="0">
                <a:solidFill>
                  <a:srgbClr val="0000FF"/>
                </a:solidFill>
                <a:latin typeface="Consolas" pitchFamily="49" charset="0"/>
                <a:ea typeface="仿宋" pitchFamily="49" charset="-122"/>
                <a:cs typeface="Consolas" pitchFamily="49" charset="0"/>
              </a:rPr>
              <a:t>-&gt;</a:t>
            </a:r>
            <a:r>
              <a:rPr lang="en-US" altLang="zh-CN" sz="1800" dirty="0" err="1">
                <a:solidFill>
                  <a:srgbClr val="0000FF"/>
                </a:solidFill>
                <a:latin typeface="Consolas" pitchFamily="49" charset="0"/>
                <a:ea typeface="仿宋" pitchFamily="49" charset="-122"/>
                <a:cs typeface="Consolas" pitchFamily="49" charset="0"/>
              </a:rPr>
              <a:t>rchild</a:t>
            </a:r>
            <a:r>
              <a:rPr lang="en-US" altLang="zh-CN" sz="1800" dirty="0">
                <a:solidFill>
                  <a:srgbClr val="0000FF"/>
                </a:solidFill>
                <a:latin typeface="Consolas" pitchFamily="49" charset="0"/>
                <a:ea typeface="仿宋" pitchFamily="49" charset="-122"/>
                <a:cs typeface="Consolas" pitchFamily="49" charset="0"/>
              </a:rPr>
              <a:t>);</a:t>
            </a:r>
          </a:p>
          <a:p>
            <a:r>
              <a:rPr lang="en-US" altLang="zh-CN" sz="1800" dirty="0">
                <a:solidFill>
                  <a:srgbClr val="0000FF"/>
                </a:solidFill>
                <a:latin typeface="Consolas" pitchFamily="49" charset="0"/>
                <a:ea typeface="仿宋" pitchFamily="49" charset="-122"/>
                <a:cs typeface="Consolas" pitchFamily="49" charset="0"/>
              </a:rPr>
              <a:t>}</a:t>
            </a:r>
          </a:p>
        </p:txBody>
      </p:sp>
      <p:sp>
        <p:nvSpPr>
          <p:cNvPr id="5" name="TextBox 4"/>
          <p:cNvSpPr txBox="1"/>
          <p:nvPr/>
        </p:nvSpPr>
        <p:spPr>
          <a:xfrm>
            <a:off x="285738" y="1500174"/>
            <a:ext cx="553998" cy="2714644"/>
          </a:xfrm>
          <a:prstGeom prst="rect">
            <a:avLst/>
          </a:prstGeom>
          <a:noFill/>
        </p:spPr>
        <p:txBody>
          <a:bodyPr vert="eaVert" wrap="square" rtlCol="0">
            <a:spAutoFit/>
          </a:bodyPr>
          <a:lstStyle/>
          <a:p>
            <a:pPr algn="ctr">
              <a:spcBef>
                <a:spcPct val="50000"/>
              </a:spcBef>
            </a:pPr>
            <a:r>
              <a:rPr lang="en-US" altLang="zh-CN"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6.8  </a:t>
            </a:r>
            <a:r>
              <a:rPr lang="zh-CN" altLang="en-US"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线索二叉树</a:t>
            </a:r>
            <a:endParaRPr lang="zh-CN" altLang="en-US" dirty="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Text Box 2"/>
          <p:cNvSpPr txBox="1">
            <a:spLocks noChangeArrowheads="1"/>
          </p:cNvSpPr>
          <p:nvPr/>
        </p:nvSpPr>
        <p:spPr bwMode="auto">
          <a:xfrm>
            <a:off x="1466858" y="214290"/>
            <a:ext cx="7677174" cy="1400383"/>
          </a:xfrm>
          <a:prstGeom prst="rect">
            <a:avLst/>
          </a:prstGeom>
          <a:noFill/>
          <a:ln w="9525">
            <a:noFill/>
            <a:miter lim="800000"/>
            <a:headEnd/>
            <a:tailEnd/>
          </a:ln>
        </p:spPr>
        <p:txBody>
          <a:bodyPr wrap="square">
            <a:spAutoFit/>
          </a:bodyPr>
          <a:lstStyle/>
          <a:p>
            <a:pPr>
              <a:lnSpc>
                <a:spcPts val="3000"/>
              </a:lnSpc>
              <a:spcBef>
                <a:spcPts val="1200"/>
              </a:spcBef>
            </a:pPr>
            <a:r>
              <a:rPr lang="zh-CN" altLang="en-US" sz="2200" dirty="0">
                <a:solidFill>
                  <a:srgbClr val="FF0000"/>
                </a:solidFill>
                <a:latin typeface="Consolas" pitchFamily="49" charset="0"/>
                <a:ea typeface="楷体" pitchFamily="49" charset="-122"/>
                <a:cs typeface="Consolas" pitchFamily="49" charset="0"/>
              </a:rPr>
              <a:t>（</a:t>
            </a:r>
            <a:r>
              <a:rPr lang="en-US" altLang="zh-CN" sz="2200" dirty="0">
                <a:solidFill>
                  <a:srgbClr val="FF0000"/>
                </a:solidFill>
                <a:latin typeface="Consolas" pitchFamily="49" charset="0"/>
                <a:ea typeface="楷体" pitchFamily="49" charset="-122"/>
                <a:cs typeface="Consolas" pitchFamily="49" charset="0"/>
              </a:rPr>
              <a:t>3</a:t>
            </a:r>
            <a:r>
              <a:rPr lang="zh-CN" altLang="en-US" sz="2200">
                <a:solidFill>
                  <a:srgbClr val="FF0000"/>
                </a:solidFill>
                <a:latin typeface="Consolas" pitchFamily="49" charset="0"/>
                <a:ea typeface="楷体" pitchFamily="49" charset="-122"/>
                <a:cs typeface="Consolas" pitchFamily="49" charset="0"/>
              </a:rPr>
              <a:t>）</a:t>
            </a:r>
            <a:r>
              <a:rPr lang="zh-CN" altLang="en-US" sz="2200" smtClean="0">
                <a:solidFill>
                  <a:srgbClr val="FF0000"/>
                </a:solidFill>
                <a:latin typeface="Consolas" pitchFamily="49" charset="0"/>
                <a:ea typeface="楷体" pitchFamily="49" charset="-122"/>
                <a:cs typeface="Consolas" pitchFamily="49" charset="0"/>
              </a:rPr>
              <a:t>查找</a:t>
            </a:r>
            <a:r>
              <a:rPr lang="en-US" altLang="zh-CN" sz="2200" smtClean="0">
                <a:solidFill>
                  <a:srgbClr val="FF0000"/>
                </a:solidFill>
                <a:latin typeface="Consolas" pitchFamily="49" charset="0"/>
                <a:ea typeface="楷体" pitchFamily="49" charset="-122"/>
                <a:cs typeface="Consolas" pitchFamily="49" charset="0"/>
              </a:rPr>
              <a:t>p</a:t>
            </a:r>
            <a:r>
              <a:rPr lang="zh-CN" altLang="en-US" sz="2200" dirty="0">
                <a:solidFill>
                  <a:srgbClr val="FF0000"/>
                </a:solidFill>
                <a:latin typeface="Consolas" pitchFamily="49" charset="0"/>
                <a:ea typeface="楷体" pitchFamily="49" charset="-122"/>
                <a:cs typeface="Consolas" pitchFamily="49" charset="0"/>
              </a:rPr>
              <a:t>结点的前驱结点</a:t>
            </a:r>
          </a:p>
          <a:p>
            <a:pPr>
              <a:lnSpc>
                <a:spcPts val="3000"/>
              </a:lnSpc>
              <a:spcBef>
                <a:spcPts val="1200"/>
              </a:spcBef>
            </a:pPr>
            <a:r>
              <a:rPr lang="zh-CN" altLang="en-US" sz="2000" dirty="0">
                <a:solidFill>
                  <a:srgbClr val="0000FF"/>
                </a:solidFill>
                <a:latin typeface="Consolas" pitchFamily="49" charset="0"/>
                <a:ea typeface="楷体" pitchFamily="49" charset="-122"/>
                <a:cs typeface="Consolas" pitchFamily="49" charset="0"/>
              </a:rPr>
              <a:t>　　若</a:t>
            </a:r>
            <a:r>
              <a:rPr lang="en-US" altLang="zh-CN" sz="2000" dirty="0">
                <a:solidFill>
                  <a:srgbClr val="0000FF"/>
                </a:solidFill>
                <a:latin typeface="Consolas" pitchFamily="49" charset="0"/>
                <a:ea typeface="楷体" pitchFamily="49" charset="-122"/>
                <a:cs typeface="Consolas" pitchFamily="49" charset="0"/>
              </a:rPr>
              <a:t>p-&gt;</a:t>
            </a:r>
            <a:r>
              <a:rPr lang="en-US" altLang="zh-CN" sz="2000" dirty="0" err="1">
                <a:solidFill>
                  <a:srgbClr val="0000FF"/>
                </a:solidFill>
                <a:latin typeface="Consolas" pitchFamily="49" charset="0"/>
                <a:ea typeface="楷体" pitchFamily="49" charset="-122"/>
                <a:cs typeface="Consolas" pitchFamily="49" charset="0"/>
              </a:rPr>
              <a:t>ltag</a:t>
            </a:r>
            <a:r>
              <a:rPr lang="en-US" altLang="zh-CN" sz="2000" dirty="0">
                <a:solidFill>
                  <a:srgbClr val="0000FF"/>
                </a:solidFill>
                <a:latin typeface="Consolas" pitchFamily="49" charset="0"/>
                <a:ea typeface="楷体" pitchFamily="49" charset="-122"/>
                <a:cs typeface="Consolas" pitchFamily="49" charset="0"/>
              </a:rPr>
              <a:t>=1</a:t>
            </a:r>
            <a:r>
              <a:rPr lang="zh-CN" altLang="en-US" sz="2000" dirty="0">
                <a:solidFill>
                  <a:srgbClr val="0000FF"/>
                </a:solidFill>
                <a:latin typeface="Consolas" pitchFamily="49" charset="0"/>
                <a:ea typeface="楷体" pitchFamily="49" charset="-122"/>
                <a:cs typeface="Consolas" pitchFamily="49" charset="0"/>
              </a:rPr>
              <a:t>（线索），则</a:t>
            </a:r>
            <a:r>
              <a:rPr lang="en-US" altLang="zh-CN" sz="2000" dirty="0">
                <a:solidFill>
                  <a:srgbClr val="0000FF"/>
                </a:solidFill>
                <a:latin typeface="Consolas" pitchFamily="49" charset="0"/>
                <a:ea typeface="楷体" pitchFamily="49" charset="-122"/>
                <a:cs typeface="Consolas" pitchFamily="49" charset="0"/>
              </a:rPr>
              <a:t>p-&gt;</a:t>
            </a:r>
            <a:r>
              <a:rPr lang="en-US" altLang="zh-CN" sz="2000" dirty="0" err="1">
                <a:solidFill>
                  <a:srgbClr val="0000FF"/>
                </a:solidFill>
                <a:latin typeface="Consolas" pitchFamily="49" charset="0"/>
                <a:ea typeface="楷体" pitchFamily="49" charset="-122"/>
                <a:cs typeface="Consolas" pitchFamily="49" charset="0"/>
              </a:rPr>
              <a:t>lchild</a:t>
            </a:r>
            <a:r>
              <a:rPr lang="zh-CN" altLang="en-US" sz="2000" dirty="0">
                <a:solidFill>
                  <a:srgbClr val="0000FF"/>
                </a:solidFill>
                <a:latin typeface="Consolas" pitchFamily="49" charset="0"/>
                <a:ea typeface="楷体" pitchFamily="49" charset="-122"/>
                <a:cs typeface="Consolas" pitchFamily="49" charset="0"/>
              </a:rPr>
              <a:t>指向前驱结点；否则</a:t>
            </a:r>
            <a:r>
              <a:rPr lang="zh-CN" altLang="en-US" sz="2000">
                <a:solidFill>
                  <a:srgbClr val="0000FF"/>
                </a:solidFill>
                <a:latin typeface="Consolas" pitchFamily="49" charset="0"/>
                <a:ea typeface="楷体" pitchFamily="49" charset="-122"/>
                <a:cs typeface="Consolas" pitchFamily="49" charset="0"/>
              </a:rPr>
              <a:t>，</a:t>
            </a:r>
            <a:r>
              <a:rPr lang="zh-CN" altLang="en-US" sz="2000" smtClean="0">
                <a:solidFill>
                  <a:srgbClr val="0000FF"/>
                </a:solidFill>
                <a:latin typeface="Consolas" pitchFamily="49" charset="0"/>
                <a:ea typeface="楷体" pitchFamily="49" charset="-122"/>
                <a:cs typeface="Consolas" pitchFamily="49" charset="0"/>
              </a:rPr>
              <a:t>查找</a:t>
            </a:r>
            <a:r>
              <a:rPr lang="en-US" altLang="zh-CN" sz="2000" smtClean="0">
                <a:solidFill>
                  <a:srgbClr val="0000FF"/>
                </a:solidFill>
                <a:latin typeface="Consolas" pitchFamily="49" charset="0"/>
                <a:ea typeface="楷体" pitchFamily="49" charset="-122"/>
                <a:cs typeface="Consolas" pitchFamily="49" charset="0"/>
              </a:rPr>
              <a:t>p</a:t>
            </a:r>
            <a:r>
              <a:rPr lang="zh-CN" altLang="en-US" sz="2000" dirty="0">
                <a:solidFill>
                  <a:srgbClr val="0000FF"/>
                </a:solidFill>
                <a:latin typeface="Consolas" pitchFamily="49" charset="0"/>
                <a:ea typeface="楷体" pitchFamily="49" charset="-122"/>
                <a:cs typeface="Consolas" pitchFamily="49" charset="0"/>
              </a:rPr>
              <a:t>结点的左孩子的最右下结点，该</a:t>
            </a:r>
            <a:r>
              <a:rPr lang="zh-CN" altLang="en-US" sz="2000">
                <a:solidFill>
                  <a:srgbClr val="0000FF"/>
                </a:solidFill>
                <a:latin typeface="Consolas" pitchFamily="49" charset="0"/>
                <a:ea typeface="楷体" pitchFamily="49" charset="-122"/>
                <a:cs typeface="Consolas" pitchFamily="49" charset="0"/>
              </a:rPr>
              <a:t>结点</a:t>
            </a:r>
            <a:r>
              <a:rPr lang="zh-CN" altLang="en-US" sz="2000" smtClean="0">
                <a:solidFill>
                  <a:srgbClr val="0000FF"/>
                </a:solidFill>
                <a:latin typeface="Consolas" pitchFamily="49" charset="0"/>
                <a:ea typeface="楷体" pitchFamily="49" charset="-122"/>
                <a:cs typeface="Consolas" pitchFamily="49" charset="0"/>
              </a:rPr>
              <a:t>作为</a:t>
            </a:r>
            <a:r>
              <a:rPr lang="en-US" altLang="zh-CN" sz="2000" smtClean="0">
                <a:solidFill>
                  <a:srgbClr val="0000FF"/>
                </a:solidFill>
                <a:latin typeface="Consolas" pitchFamily="49" charset="0"/>
                <a:ea typeface="楷体" pitchFamily="49" charset="-122"/>
                <a:cs typeface="Consolas" pitchFamily="49" charset="0"/>
              </a:rPr>
              <a:t>p</a:t>
            </a:r>
            <a:r>
              <a:rPr lang="zh-CN" altLang="en-US" sz="2000" dirty="0">
                <a:solidFill>
                  <a:srgbClr val="0000FF"/>
                </a:solidFill>
                <a:latin typeface="Consolas" pitchFamily="49" charset="0"/>
                <a:ea typeface="楷体" pitchFamily="49" charset="-122"/>
                <a:cs typeface="Consolas" pitchFamily="49" charset="0"/>
              </a:rPr>
              <a:t>结点的前驱结点。</a:t>
            </a:r>
          </a:p>
        </p:txBody>
      </p:sp>
      <p:sp>
        <p:nvSpPr>
          <p:cNvPr id="133123" name="Text Box 3"/>
          <p:cNvSpPr txBox="1">
            <a:spLocks noChangeArrowheads="1"/>
          </p:cNvSpPr>
          <p:nvPr/>
        </p:nvSpPr>
        <p:spPr bwMode="auto">
          <a:xfrm>
            <a:off x="2111386" y="1989138"/>
            <a:ext cx="6175390" cy="3060802"/>
          </a:xfrm>
          <a:prstGeom prst="rect">
            <a:avLst/>
          </a:prstGeom>
          <a:solidFill>
            <a:schemeClr val="bg1">
              <a:lumMod val="95000"/>
            </a:schemeClr>
          </a:solidFill>
          <a:ln>
            <a:headEnd/>
            <a:tailEnd/>
          </a:ln>
        </p:spPr>
        <p:style>
          <a:lnRef idx="1">
            <a:schemeClr val="accent6"/>
          </a:lnRef>
          <a:fillRef idx="2">
            <a:schemeClr val="accent6"/>
          </a:fillRef>
          <a:effectRef idx="1">
            <a:schemeClr val="accent6"/>
          </a:effectRef>
          <a:fontRef idx="minor">
            <a:schemeClr val="dk1"/>
          </a:fontRef>
        </p:style>
        <p:txBody>
          <a:bodyPr wrap="square" lIns="180000" tIns="144000" bIns="144000">
            <a:spAutoFit/>
          </a:bodyPr>
          <a:lstStyle/>
          <a:p>
            <a:r>
              <a:rPr lang="en-US" altLang="zh-CN" sz="1800" dirty="0" err="1">
                <a:solidFill>
                  <a:srgbClr val="0000FF"/>
                </a:solidFill>
                <a:latin typeface="Consolas" pitchFamily="49" charset="0"/>
                <a:ea typeface="仿宋" pitchFamily="49" charset="-122"/>
                <a:cs typeface="Consolas" pitchFamily="49" charset="0"/>
              </a:rPr>
              <a:t>BthNode</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FF0000"/>
                </a:solidFill>
                <a:latin typeface="Consolas" pitchFamily="49" charset="0"/>
                <a:ea typeface="仿宋" pitchFamily="49" charset="-122"/>
                <a:cs typeface="Consolas" pitchFamily="49" charset="0"/>
              </a:rPr>
              <a:t>PreNode</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BthNode</a:t>
            </a:r>
            <a:r>
              <a:rPr lang="en-US" altLang="zh-CN" sz="1800" dirty="0">
                <a:solidFill>
                  <a:srgbClr val="0000FF"/>
                </a:solidFill>
                <a:latin typeface="Consolas" pitchFamily="49" charset="0"/>
                <a:ea typeface="仿宋" pitchFamily="49" charset="-122"/>
                <a:cs typeface="Consolas" pitchFamily="49" charset="0"/>
              </a:rPr>
              <a:t> *p)</a:t>
            </a:r>
          </a:p>
          <a:p>
            <a:r>
              <a:rPr lang="en-US" altLang="zh-CN" sz="1800" dirty="0">
                <a:solidFill>
                  <a:srgbClr val="00B050"/>
                </a:solidFill>
                <a:latin typeface="Consolas" pitchFamily="49" charset="0"/>
                <a:ea typeface="仿宋" pitchFamily="49" charset="-122"/>
                <a:cs typeface="Consolas" pitchFamily="49" charset="0"/>
              </a:rPr>
              <a:t>//</a:t>
            </a:r>
            <a:r>
              <a:rPr lang="zh-CN" altLang="en-US" sz="1800" dirty="0">
                <a:solidFill>
                  <a:srgbClr val="00B050"/>
                </a:solidFill>
                <a:latin typeface="Consolas" pitchFamily="49" charset="0"/>
                <a:ea typeface="仿宋" pitchFamily="49" charset="-122"/>
                <a:cs typeface="Consolas" pitchFamily="49" charset="0"/>
              </a:rPr>
              <a:t>在中序线索二叉树上</a:t>
            </a:r>
            <a:r>
              <a:rPr lang="en-US" altLang="zh-CN" sz="1800">
                <a:solidFill>
                  <a:srgbClr val="00B050"/>
                </a:solidFill>
                <a:latin typeface="Consolas" pitchFamily="49" charset="0"/>
                <a:ea typeface="仿宋" pitchFamily="49" charset="-122"/>
                <a:cs typeface="Consolas" pitchFamily="49" charset="0"/>
              </a:rPr>
              <a:t>,</a:t>
            </a:r>
            <a:r>
              <a:rPr lang="zh-CN" altLang="en-US" sz="1800" smtClean="0">
                <a:solidFill>
                  <a:srgbClr val="00B050"/>
                </a:solidFill>
                <a:latin typeface="Consolas" pitchFamily="49" charset="0"/>
                <a:ea typeface="仿宋" pitchFamily="49" charset="-122"/>
                <a:cs typeface="Consolas" pitchFamily="49" charset="0"/>
              </a:rPr>
              <a:t>查找</a:t>
            </a:r>
            <a:r>
              <a:rPr lang="en-US" altLang="zh-CN" sz="1800" smtClean="0">
                <a:solidFill>
                  <a:srgbClr val="00B050"/>
                </a:solidFill>
                <a:latin typeface="Consolas" pitchFamily="49" charset="0"/>
                <a:ea typeface="仿宋" pitchFamily="49" charset="-122"/>
                <a:cs typeface="Consolas" pitchFamily="49" charset="0"/>
              </a:rPr>
              <a:t>p</a:t>
            </a:r>
            <a:r>
              <a:rPr lang="zh-CN" altLang="en-US" sz="1800" dirty="0">
                <a:solidFill>
                  <a:srgbClr val="00B050"/>
                </a:solidFill>
                <a:latin typeface="Consolas" pitchFamily="49" charset="0"/>
                <a:ea typeface="仿宋" pitchFamily="49" charset="-122"/>
                <a:cs typeface="Consolas" pitchFamily="49" charset="0"/>
              </a:rPr>
              <a:t>结点的前驱结点</a:t>
            </a:r>
          </a:p>
          <a:p>
            <a:r>
              <a:rPr lang="en-US" altLang="zh-CN" sz="1800" smtClean="0">
                <a:solidFill>
                  <a:srgbClr val="0000FF"/>
                </a:solidFill>
                <a:latin typeface="Consolas" pitchFamily="49" charset="0"/>
                <a:ea typeface="仿宋" pitchFamily="49" charset="-122"/>
                <a:cs typeface="Consolas" pitchFamily="49" charset="0"/>
              </a:rPr>
              <a:t>{  BthNode </a:t>
            </a:r>
            <a:r>
              <a:rPr lang="en-US" altLang="zh-CN" sz="1800" dirty="0">
                <a:solidFill>
                  <a:srgbClr val="0000FF"/>
                </a:solidFill>
                <a:latin typeface="Consolas" pitchFamily="49" charset="0"/>
                <a:ea typeface="仿宋" pitchFamily="49" charset="-122"/>
                <a:cs typeface="Consolas" pitchFamily="49" charset="0"/>
              </a:rPr>
              <a:t>*pre;</a:t>
            </a:r>
          </a:p>
          <a:p>
            <a:r>
              <a:rPr lang="zh-CN" altLang="en-US"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pre=p-</a:t>
            </a:r>
            <a:r>
              <a:rPr lang="en-US" altLang="zh-CN" sz="1800" dirty="0">
                <a:solidFill>
                  <a:srgbClr val="0000FF"/>
                </a:solidFill>
                <a:latin typeface="Consolas" pitchFamily="49" charset="0"/>
                <a:ea typeface="仿宋" pitchFamily="49" charset="-122"/>
                <a:cs typeface="Consolas" pitchFamily="49" charset="0"/>
              </a:rPr>
              <a:t>&gt;</a:t>
            </a:r>
            <a:r>
              <a:rPr lang="en-US" altLang="zh-CN" sz="1800" dirty="0" err="1">
                <a:solidFill>
                  <a:srgbClr val="0000FF"/>
                </a:solidFill>
                <a:latin typeface="Consolas" pitchFamily="49" charset="0"/>
                <a:ea typeface="仿宋" pitchFamily="49" charset="-122"/>
                <a:cs typeface="Consolas" pitchFamily="49" charset="0"/>
              </a:rPr>
              <a:t>lchild</a:t>
            </a:r>
            <a:r>
              <a:rPr lang="en-US" altLang="zh-CN" sz="1800" dirty="0">
                <a:solidFill>
                  <a:srgbClr val="0000FF"/>
                </a:solidFill>
                <a:latin typeface="Consolas" pitchFamily="49" charset="0"/>
                <a:ea typeface="仿宋" pitchFamily="49" charset="-122"/>
                <a:cs typeface="Consolas" pitchFamily="49" charset="0"/>
              </a:rPr>
              <a:t>;</a:t>
            </a:r>
          </a:p>
          <a:p>
            <a:pPr>
              <a:lnSpc>
                <a:spcPct val="200000"/>
              </a:lnSpc>
            </a:pPr>
            <a:r>
              <a:rPr lang="zh-CN" altLang="en-US"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if </a:t>
            </a:r>
            <a:r>
              <a:rPr lang="en-US" altLang="zh-CN" sz="1800" dirty="0">
                <a:solidFill>
                  <a:srgbClr val="0000FF"/>
                </a:solidFill>
                <a:latin typeface="Consolas" pitchFamily="49" charset="0"/>
                <a:ea typeface="仿宋" pitchFamily="49" charset="-122"/>
                <a:cs typeface="Consolas" pitchFamily="49" charset="0"/>
              </a:rPr>
              <a:t>(p-&gt;</a:t>
            </a:r>
            <a:r>
              <a:rPr lang="en-US" altLang="zh-CN" sz="1800" dirty="0" err="1">
                <a:solidFill>
                  <a:srgbClr val="0000FF"/>
                </a:solidFill>
                <a:latin typeface="Consolas" pitchFamily="49" charset="0"/>
                <a:ea typeface="仿宋" pitchFamily="49" charset="-122"/>
                <a:cs typeface="Consolas" pitchFamily="49" charset="0"/>
              </a:rPr>
              <a:t>ltag</a:t>
            </a:r>
            <a:r>
              <a:rPr lang="en-US" altLang="zh-CN" sz="1800" dirty="0">
                <a:solidFill>
                  <a:srgbClr val="0000FF"/>
                </a:solidFill>
                <a:latin typeface="Consolas" pitchFamily="49" charset="0"/>
                <a:ea typeface="仿宋" pitchFamily="49" charset="-122"/>
                <a:cs typeface="Consolas" pitchFamily="49" charset="0"/>
              </a:rPr>
              <a:t>!=1)</a:t>
            </a:r>
          </a:p>
          <a:p>
            <a:r>
              <a:rPr lang="en-US" altLang="zh-CN" sz="1800" smtClean="0">
                <a:solidFill>
                  <a:srgbClr val="0000FF"/>
                </a:solidFill>
                <a:latin typeface="Consolas" pitchFamily="49" charset="0"/>
                <a:ea typeface="仿宋" pitchFamily="49" charset="-122"/>
                <a:cs typeface="Consolas" pitchFamily="49" charset="0"/>
              </a:rPr>
              <a:t>      while </a:t>
            </a:r>
            <a:r>
              <a:rPr lang="en-US" altLang="zh-CN" sz="1800" dirty="0">
                <a:solidFill>
                  <a:srgbClr val="0000FF"/>
                </a:solidFill>
                <a:latin typeface="Consolas" pitchFamily="49" charset="0"/>
                <a:ea typeface="仿宋" pitchFamily="49" charset="-122"/>
                <a:cs typeface="Consolas" pitchFamily="49" charset="0"/>
              </a:rPr>
              <a:t>(pre-&gt;</a:t>
            </a:r>
            <a:r>
              <a:rPr lang="en-US" altLang="zh-CN" sz="1800" dirty="0" err="1">
                <a:solidFill>
                  <a:srgbClr val="0000FF"/>
                </a:solidFill>
                <a:latin typeface="Consolas" pitchFamily="49" charset="0"/>
                <a:ea typeface="仿宋" pitchFamily="49" charset="-122"/>
                <a:cs typeface="Consolas" pitchFamily="49" charset="0"/>
              </a:rPr>
              <a:t>rtag</a:t>
            </a:r>
            <a:r>
              <a:rPr lang="en-US" altLang="zh-CN" sz="1800" dirty="0">
                <a:solidFill>
                  <a:srgbClr val="0000FF"/>
                </a:solidFill>
                <a:latin typeface="Consolas" pitchFamily="49" charset="0"/>
                <a:ea typeface="仿宋" pitchFamily="49" charset="-122"/>
                <a:cs typeface="Consolas" pitchFamily="49" charset="0"/>
              </a:rPr>
              <a:t>==0)</a:t>
            </a:r>
          </a:p>
          <a:p>
            <a:r>
              <a:rPr lang="en-US" altLang="zh-CN" sz="1800" dirty="0">
                <a:solidFill>
                  <a:srgbClr val="0000FF"/>
                </a:solidFill>
                <a:latin typeface="Consolas" pitchFamily="49" charset="0"/>
                <a:ea typeface="仿宋" pitchFamily="49" charset="-122"/>
                <a:cs typeface="Consolas" pitchFamily="49" charset="0"/>
              </a:rPr>
              <a:t>	</a:t>
            </a:r>
            <a:r>
              <a:rPr lang="zh-CN" altLang="en-US" sz="1800" dirty="0">
                <a:solidFill>
                  <a:srgbClr val="0000FF"/>
                </a:solidFill>
                <a:latin typeface="Consolas" pitchFamily="49" charset="0"/>
                <a:ea typeface="仿宋" pitchFamily="49" charset="-122"/>
                <a:cs typeface="Consolas" pitchFamily="49" charset="0"/>
              </a:rPr>
              <a:t>　　</a:t>
            </a:r>
            <a:r>
              <a:rPr lang="en-US" altLang="zh-CN" sz="1800" dirty="0">
                <a:solidFill>
                  <a:srgbClr val="0000FF"/>
                </a:solidFill>
                <a:latin typeface="Consolas" pitchFamily="49" charset="0"/>
                <a:ea typeface="仿宋" pitchFamily="49" charset="-122"/>
                <a:cs typeface="Consolas" pitchFamily="49" charset="0"/>
              </a:rPr>
              <a:t>pre=pre-&gt;</a:t>
            </a:r>
            <a:r>
              <a:rPr lang="en-US" altLang="zh-CN" sz="1800" dirty="0" err="1">
                <a:solidFill>
                  <a:srgbClr val="0000FF"/>
                </a:solidFill>
                <a:latin typeface="Consolas" pitchFamily="49" charset="0"/>
                <a:ea typeface="仿宋" pitchFamily="49" charset="-122"/>
                <a:cs typeface="Consolas" pitchFamily="49" charset="0"/>
              </a:rPr>
              <a:t>rchild</a:t>
            </a:r>
            <a:r>
              <a:rPr lang="en-US" altLang="zh-CN" sz="1800" dirty="0">
                <a:solidFill>
                  <a:srgbClr val="0000FF"/>
                </a:solidFill>
                <a:latin typeface="Consolas" pitchFamily="49" charset="0"/>
                <a:ea typeface="仿宋" pitchFamily="49" charset="-122"/>
                <a:cs typeface="Consolas" pitchFamily="49" charset="0"/>
              </a:rPr>
              <a:t>;</a:t>
            </a:r>
          </a:p>
          <a:p>
            <a:r>
              <a:rPr lang="zh-CN" altLang="en-US"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return(pre</a:t>
            </a:r>
            <a:r>
              <a:rPr lang="en-US" altLang="zh-CN" sz="1800" dirty="0">
                <a:solidFill>
                  <a:srgbClr val="0000FF"/>
                </a:solidFill>
                <a:latin typeface="Consolas" pitchFamily="49" charset="0"/>
                <a:ea typeface="仿宋" pitchFamily="49" charset="-122"/>
                <a:cs typeface="Consolas" pitchFamily="49" charset="0"/>
              </a:rPr>
              <a:t>);</a:t>
            </a:r>
          </a:p>
          <a:p>
            <a:r>
              <a:rPr lang="en-US" altLang="zh-CN" sz="1800" dirty="0">
                <a:solidFill>
                  <a:srgbClr val="0000FF"/>
                </a:solidFill>
                <a:latin typeface="Consolas" pitchFamily="49" charset="0"/>
                <a:ea typeface="仿宋" pitchFamily="49" charset="-122"/>
                <a:cs typeface="Consolas" pitchFamily="49" charset="0"/>
              </a:rPr>
              <a:t>}</a:t>
            </a:r>
          </a:p>
        </p:txBody>
      </p:sp>
      <p:sp>
        <p:nvSpPr>
          <p:cNvPr id="5" name="TextBox 4"/>
          <p:cNvSpPr txBox="1"/>
          <p:nvPr/>
        </p:nvSpPr>
        <p:spPr>
          <a:xfrm>
            <a:off x="285738" y="1500174"/>
            <a:ext cx="553998" cy="2714644"/>
          </a:xfrm>
          <a:prstGeom prst="rect">
            <a:avLst/>
          </a:prstGeom>
          <a:noFill/>
        </p:spPr>
        <p:txBody>
          <a:bodyPr vert="eaVert" wrap="square" rtlCol="0">
            <a:spAutoFit/>
          </a:bodyPr>
          <a:lstStyle/>
          <a:p>
            <a:pPr algn="ctr">
              <a:spcBef>
                <a:spcPct val="50000"/>
              </a:spcBef>
            </a:pPr>
            <a:r>
              <a:rPr lang="en-US" altLang="zh-CN"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6.8  </a:t>
            </a:r>
            <a:r>
              <a:rPr lang="zh-CN" altLang="en-US"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线索二叉树</a:t>
            </a:r>
            <a:endParaRPr lang="zh-CN" altLang="en-US" dirty="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Text Box 2"/>
          <p:cNvSpPr txBox="1">
            <a:spLocks noChangeArrowheads="1"/>
          </p:cNvSpPr>
          <p:nvPr/>
        </p:nvSpPr>
        <p:spPr bwMode="auto">
          <a:xfrm>
            <a:off x="1466858" y="260350"/>
            <a:ext cx="7319984" cy="1391150"/>
          </a:xfrm>
          <a:prstGeom prst="rect">
            <a:avLst/>
          </a:prstGeom>
          <a:noFill/>
          <a:ln w="9525">
            <a:noFill/>
            <a:miter lim="800000"/>
            <a:headEnd/>
            <a:tailEnd/>
          </a:ln>
        </p:spPr>
        <p:txBody>
          <a:bodyPr wrap="square">
            <a:spAutoFit/>
          </a:bodyPr>
          <a:lstStyle/>
          <a:p>
            <a:pPr>
              <a:lnSpc>
                <a:spcPct val="120000"/>
              </a:lnSpc>
              <a:spcBef>
                <a:spcPts val="1200"/>
              </a:spcBef>
            </a:pPr>
            <a:r>
              <a:rPr lang="zh-CN" altLang="en-US" sz="2200" dirty="0">
                <a:solidFill>
                  <a:srgbClr val="FF0000"/>
                </a:solidFill>
                <a:latin typeface="Consolas" pitchFamily="49" charset="0"/>
                <a:ea typeface="楷体" pitchFamily="49" charset="-122"/>
                <a:cs typeface="Consolas" pitchFamily="49" charset="0"/>
              </a:rPr>
              <a:t>（</a:t>
            </a:r>
            <a:r>
              <a:rPr lang="en-US" altLang="zh-CN" sz="2200" dirty="0">
                <a:solidFill>
                  <a:srgbClr val="FF0000"/>
                </a:solidFill>
                <a:latin typeface="Consolas" pitchFamily="49" charset="0"/>
                <a:ea typeface="楷体" pitchFamily="49" charset="-122"/>
                <a:cs typeface="Consolas" pitchFamily="49" charset="0"/>
              </a:rPr>
              <a:t>4</a:t>
            </a:r>
            <a:r>
              <a:rPr lang="zh-CN" altLang="en-US" sz="2200">
                <a:solidFill>
                  <a:srgbClr val="FF0000"/>
                </a:solidFill>
                <a:latin typeface="Consolas" pitchFamily="49" charset="0"/>
                <a:ea typeface="楷体" pitchFamily="49" charset="-122"/>
                <a:cs typeface="Consolas" pitchFamily="49" charset="0"/>
              </a:rPr>
              <a:t>）</a:t>
            </a:r>
            <a:r>
              <a:rPr lang="zh-CN" altLang="en-US" sz="2200" smtClean="0">
                <a:solidFill>
                  <a:srgbClr val="FF0000"/>
                </a:solidFill>
                <a:latin typeface="Consolas" pitchFamily="49" charset="0"/>
                <a:ea typeface="楷体" pitchFamily="49" charset="-122"/>
                <a:cs typeface="Consolas" pitchFamily="49" charset="0"/>
              </a:rPr>
              <a:t>查找</a:t>
            </a:r>
            <a:r>
              <a:rPr lang="en-US" altLang="zh-CN" sz="2200" smtClean="0">
                <a:solidFill>
                  <a:srgbClr val="FF0000"/>
                </a:solidFill>
                <a:latin typeface="Consolas" pitchFamily="49" charset="0"/>
                <a:ea typeface="楷体" pitchFamily="49" charset="-122"/>
                <a:cs typeface="Consolas" pitchFamily="49" charset="0"/>
              </a:rPr>
              <a:t>p</a:t>
            </a:r>
            <a:r>
              <a:rPr lang="zh-CN" altLang="en-US" sz="2200" dirty="0">
                <a:solidFill>
                  <a:srgbClr val="FF0000"/>
                </a:solidFill>
                <a:latin typeface="Consolas" pitchFamily="49" charset="0"/>
                <a:ea typeface="楷体" pitchFamily="49" charset="-122"/>
                <a:cs typeface="Consolas" pitchFamily="49" charset="0"/>
              </a:rPr>
              <a:t>结点的后继结点</a:t>
            </a:r>
          </a:p>
          <a:p>
            <a:pPr>
              <a:lnSpc>
                <a:spcPct val="120000"/>
              </a:lnSpc>
              <a:spcBef>
                <a:spcPts val="1200"/>
              </a:spcBef>
            </a:pPr>
            <a:r>
              <a:rPr lang="zh-CN" altLang="en-US" sz="2000" dirty="0">
                <a:solidFill>
                  <a:srgbClr val="0000FF"/>
                </a:solidFill>
                <a:latin typeface="Consolas" pitchFamily="49" charset="0"/>
                <a:ea typeface="楷体" pitchFamily="49" charset="-122"/>
                <a:cs typeface="Consolas" pitchFamily="49" charset="0"/>
              </a:rPr>
              <a:t>　　若</a:t>
            </a:r>
            <a:r>
              <a:rPr lang="en-US" altLang="zh-CN" sz="2000" dirty="0">
                <a:solidFill>
                  <a:srgbClr val="0000FF"/>
                </a:solidFill>
                <a:latin typeface="Consolas" pitchFamily="49" charset="0"/>
                <a:ea typeface="楷体" pitchFamily="49" charset="-122"/>
                <a:cs typeface="Consolas" pitchFamily="49" charset="0"/>
              </a:rPr>
              <a:t>p-&gt;</a:t>
            </a:r>
            <a:r>
              <a:rPr lang="en-US" altLang="zh-CN" sz="2000" dirty="0" err="1">
                <a:solidFill>
                  <a:srgbClr val="0000FF"/>
                </a:solidFill>
                <a:latin typeface="Consolas" pitchFamily="49" charset="0"/>
                <a:ea typeface="楷体" pitchFamily="49" charset="-122"/>
                <a:cs typeface="Consolas" pitchFamily="49" charset="0"/>
              </a:rPr>
              <a:t>rtag</a:t>
            </a:r>
            <a:r>
              <a:rPr lang="en-US" altLang="zh-CN" sz="2000" dirty="0">
                <a:solidFill>
                  <a:srgbClr val="0000FF"/>
                </a:solidFill>
                <a:latin typeface="Consolas" pitchFamily="49" charset="0"/>
                <a:ea typeface="楷体" pitchFamily="49" charset="-122"/>
                <a:cs typeface="Consolas" pitchFamily="49" charset="0"/>
              </a:rPr>
              <a:t>=0</a:t>
            </a:r>
            <a:r>
              <a:rPr lang="zh-CN" altLang="en-US" sz="2000" dirty="0">
                <a:solidFill>
                  <a:srgbClr val="0000FF"/>
                </a:solidFill>
                <a:latin typeface="Consolas" pitchFamily="49" charset="0"/>
                <a:ea typeface="楷体" pitchFamily="49" charset="-122"/>
                <a:cs typeface="Consolas" pitchFamily="49" charset="0"/>
              </a:rPr>
              <a:t>，则</a:t>
            </a:r>
            <a:r>
              <a:rPr lang="en-US" altLang="zh-CN" sz="2000" dirty="0">
                <a:solidFill>
                  <a:srgbClr val="0000FF"/>
                </a:solidFill>
                <a:latin typeface="Consolas" pitchFamily="49" charset="0"/>
                <a:ea typeface="楷体" pitchFamily="49" charset="-122"/>
                <a:cs typeface="Consolas" pitchFamily="49" charset="0"/>
              </a:rPr>
              <a:t>p-&gt;</a:t>
            </a:r>
            <a:r>
              <a:rPr lang="en-US" altLang="zh-CN" sz="2000" dirty="0" err="1">
                <a:solidFill>
                  <a:srgbClr val="0000FF"/>
                </a:solidFill>
                <a:latin typeface="Consolas" pitchFamily="49" charset="0"/>
                <a:ea typeface="楷体" pitchFamily="49" charset="-122"/>
                <a:cs typeface="Consolas" pitchFamily="49" charset="0"/>
              </a:rPr>
              <a:t>rchild</a:t>
            </a:r>
            <a:r>
              <a:rPr lang="zh-CN" altLang="en-US" sz="2000" dirty="0">
                <a:solidFill>
                  <a:srgbClr val="0000FF"/>
                </a:solidFill>
                <a:latin typeface="Consolas" pitchFamily="49" charset="0"/>
                <a:ea typeface="楷体" pitchFamily="49" charset="-122"/>
                <a:cs typeface="Consolas" pitchFamily="49" charset="0"/>
              </a:rPr>
              <a:t>指向后继结点；否则</a:t>
            </a:r>
            <a:r>
              <a:rPr lang="zh-CN" altLang="en-US" sz="2000">
                <a:solidFill>
                  <a:srgbClr val="0000FF"/>
                </a:solidFill>
                <a:latin typeface="Consolas" pitchFamily="49" charset="0"/>
                <a:ea typeface="楷体" pitchFamily="49" charset="-122"/>
                <a:cs typeface="Consolas" pitchFamily="49" charset="0"/>
              </a:rPr>
              <a:t>，</a:t>
            </a:r>
            <a:r>
              <a:rPr lang="zh-CN" altLang="en-US" sz="2000" smtClean="0">
                <a:solidFill>
                  <a:srgbClr val="0000FF"/>
                </a:solidFill>
                <a:latin typeface="Consolas" pitchFamily="49" charset="0"/>
                <a:ea typeface="楷体" pitchFamily="49" charset="-122"/>
                <a:cs typeface="Consolas" pitchFamily="49" charset="0"/>
              </a:rPr>
              <a:t>查找</a:t>
            </a:r>
            <a:r>
              <a:rPr lang="en-US" altLang="zh-CN" sz="2000" smtClean="0">
                <a:solidFill>
                  <a:srgbClr val="0000FF"/>
                </a:solidFill>
                <a:latin typeface="Consolas" pitchFamily="49" charset="0"/>
                <a:ea typeface="楷体" pitchFamily="49" charset="-122"/>
                <a:cs typeface="Consolas" pitchFamily="49" charset="0"/>
              </a:rPr>
              <a:t>p</a:t>
            </a:r>
            <a:r>
              <a:rPr lang="zh-CN" altLang="en-US" sz="2000" dirty="0">
                <a:solidFill>
                  <a:srgbClr val="0000FF"/>
                </a:solidFill>
                <a:latin typeface="Consolas" pitchFamily="49" charset="0"/>
                <a:ea typeface="楷体" pitchFamily="49" charset="-122"/>
                <a:cs typeface="Consolas" pitchFamily="49" charset="0"/>
              </a:rPr>
              <a:t>结点的右孩子的最左下结点，该</a:t>
            </a:r>
            <a:r>
              <a:rPr lang="zh-CN" altLang="en-US" sz="2000">
                <a:solidFill>
                  <a:srgbClr val="0000FF"/>
                </a:solidFill>
                <a:latin typeface="Consolas" pitchFamily="49" charset="0"/>
                <a:ea typeface="楷体" pitchFamily="49" charset="-122"/>
                <a:cs typeface="Consolas" pitchFamily="49" charset="0"/>
              </a:rPr>
              <a:t>结点</a:t>
            </a:r>
            <a:r>
              <a:rPr lang="zh-CN" altLang="en-US" sz="2000" smtClean="0">
                <a:solidFill>
                  <a:srgbClr val="0000FF"/>
                </a:solidFill>
                <a:latin typeface="Consolas" pitchFamily="49" charset="0"/>
                <a:ea typeface="楷体" pitchFamily="49" charset="-122"/>
                <a:cs typeface="Consolas" pitchFamily="49" charset="0"/>
              </a:rPr>
              <a:t>作为</a:t>
            </a:r>
            <a:r>
              <a:rPr lang="en-US" altLang="zh-CN" sz="2000" smtClean="0">
                <a:solidFill>
                  <a:srgbClr val="0000FF"/>
                </a:solidFill>
                <a:latin typeface="Consolas" pitchFamily="49" charset="0"/>
                <a:ea typeface="楷体" pitchFamily="49" charset="-122"/>
                <a:cs typeface="Consolas" pitchFamily="49" charset="0"/>
              </a:rPr>
              <a:t>p</a:t>
            </a:r>
            <a:r>
              <a:rPr lang="zh-CN" altLang="en-US" sz="2000" dirty="0">
                <a:solidFill>
                  <a:srgbClr val="0000FF"/>
                </a:solidFill>
                <a:latin typeface="Consolas" pitchFamily="49" charset="0"/>
                <a:ea typeface="楷体" pitchFamily="49" charset="-122"/>
                <a:cs typeface="Consolas" pitchFamily="49" charset="0"/>
              </a:rPr>
              <a:t>结点的后继结点。</a:t>
            </a:r>
          </a:p>
        </p:txBody>
      </p:sp>
      <p:sp>
        <p:nvSpPr>
          <p:cNvPr id="134147" name="Text Box 3"/>
          <p:cNvSpPr txBox="1">
            <a:spLocks noChangeArrowheads="1"/>
          </p:cNvSpPr>
          <p:nvPr/>
        </p:nvSpPr>
        <p:spPr bwMode="auto">
          <a:xfrm>
            <a:off x="2000232" y="2214554"/>
            <a:ext cx="5746762" cy="3060802"/>
          </a:xfrm>
          <a:prstGeom prst="rect">
            <a:avLst/>
          </a:prstGeom>
          <a:solidFill>
            <a:schemeClr val="bg1">
              <a:lumMod val="95000"/>
            </a:schemeClr>
          </a:solidFill>
          <a:ln>
            <a:headEnd/>
            <a:tailEnd/>
          </a:ln>
        </p:spPr>
        <p:style>
          <a:lnRef idx="1">
            <a:schemeClr val="accent6"/>
          </a:lnRef>
          <a:fillRef idx="2">
            <a:schemeClr val="accent6"/>
          </a:fillRef>
          <a:effectRef idx="1">
            <a:schemeClr val="accent6"/>
          </a:effectRef>
          <a:fontRef idx="minor">
            <a:schemeClr val="dk1"/>
          </a:fontRef>
        </p:style>
        <p:txBody>
          <a:bodyPr wrap="square" lIns="180000" tIns="144000" bIns="144000">
            <a:spAutoFit/>
          </a:bodyPr>
          <a:lstStyle/>
          <a:p>
            <a:r>
              <a:rPr lang="en-US" altLang="zh-CN" sz="1800" dirty="0" err="1">
                <a:solidFill>
                  <a:srgbClr val="0000FF"/>
                </a:solidFill>
                <a:latin typeface="Consolas" pitchFamily="49" charset="0"/>
                <a:ea typeface="仿宋" pitchFamily="49" charset="-122"/>
                <a:cs typeface="Consolas" pitchFamily="49" charset="0"/>
              </a:rPr>
              <a:t>BthNode</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FF0000"/>
                </a:solidFill>
                <a:latin typeface="Consolas" pitchFamily="49" charset="0"/>
                <a:ea typeface="仿宋" pitchFamily="49" charset="-122"/>
                <a:cs typeface="Consolas" pitchFamily="49" charset="0"/>
              </a:rPr>
              <a:t>PostNode</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BthNode</a:t>
            </a:r>
            <a:r>
              <a:rPr lang="en-US" altLang="zh-CN" sz="1800" dirty="0">
                <a:solidFill>
                  <a:srgbClr val="0000FF"/>
                </a:solidFill>
                <a:latin typeface="Consolas" pitchFamily="49" charset="0"/>
                <a:ea typeface="仿宋" pitchFamily="49" charset="-122"/>
                <a:cs typeface="Consolas" pitchFamily="49" charset="0"/>
              </a:rPr>
              <a:t> *p)</a:t>
            </a:r>
          </a:p>
          <a:p>
            <a:r>
              <a:rPr lang="en-US" altLang="zh-CN" sz="1800" dirty="0">
                <a:solidFill>
                  <a:srgbClr val="00B050"/>
                </a:solidFill>
                <a:latin typeface="Consolas" pitchFamily="49" charset="0"/>
                <a:ea typeface="仿宋" pitchFamily="49" charset="-122"/>
                <a:cs typeface="Consolas" pitchFamily="49" charset="0"/>
              </a:rPr>
              <a:t>//</a:t>
            </a:r>
            <a:r>
              <a:rPr lang="zh-CN" altLang="en-US" sz="1800" dirty="0">
                <a:solidFill>
                  <a:srgbClr val="00B050"/>
                </a:solidFill>
                <a:latin typeface="Consolas" pitchFamily="49" charset="0"/>
                <a:ea typeface="仿宋" pitchFamily="49" charset="-122"/>
                <a:cs typeface="Consolas" pitchFamily="49" charset="0"/>
              </a:rPr>
              <a:t>在中序线索二叉树上</a:t>
            </a:r>
            <a:r>
              <a:rPr lang="en-US" altLang="zh-CN" sz="1800">
                <a:solidFill>
                  <a:srgbClr val="00B050"/>
                </a:solidFill>
                <a:latin typeface="Consolas" pitchFamily="49" charset="0"/>
                <a:ea typeface="仿宋" pitchFamily="49" charset="-122"/>
                <a:cs typeface="Consolas" pitchFamily="49" charset="0"/>
              </a:rPr>
              <a:t>,</a:t>
            </a:r>
            <a:r>
              <a:rPr lang="zh-CN" altLang="en-US" sz="1800" smtClean="0">
                <a:solidFill>
                  <a:srgbClr val="00B050"/>
                </a:solidFill>
                <a:latin typeface="Consolas" pitchFamily="49" charset="0"/>
                <a:ea typeface="仿宋" pitchFamily="49" charset="-122"/>
                <a:cs typeface="Consolas" pitchFamily="49" charset="0"/>
              </a:rPr>
              <a:t>查找</a:t>
            </a:r>
            <a:r>
              <a:rPr lang="en-US" altLang="zh-CN" sz="1800" smtClean="0">
                <a:solidFill>
                  <a:srgbClr val="00B050"/>
                </a:solidFill>
                <a:latin typeface="Consolas" pitchFamily="49" charset="0"/>
                <a:ea typeface="仿宋" pitchFamily="49" charset="-122"/>
                <a:cs typeface="Consolas" pitchFamily="49" charset="0"/>
              </a:rPr>
              <a:t>p</a:t>
            </a:r>
            <a:r>
              <a:rPr lang="zh-CN" altLang="en-US" sz="1800" dirty="0">
                <a:solidFill>
                  <a:srgbClr val="00B050"/>
                </a:solidFill>
                <a:latin typeface="Consolas" pitchFamily="49" charset="0"/>
                <a:ea typeface="仿宋" pitchFamily="49" charset="-122"/>
                <a:cs typeface="Consolas" pitchFamily="49" charset="0"/>
              </a:rPr>
              <a:t>结点的后继结点</a:t>
            </a:r>
          </a:p>
          <a:p>
            <a:r>
              <a:rPr lang="en-US" altLang="zh-CN" sz="1800" smtClean="0">
                <a:solidFill>
                  <a:srgbClr val="0000FF"/>
                </a:solidFill>
                <a:latin typeface="Consolas" pitchFamily="49" charset="0"/>
                <a:ea typeface="仿宋" pitchFamily="49" charset="-122"/>
                <a:cs typeface="Consolas" pitchFamily="49" charset="0"/>
              </a:rPr>
              <a:t>{   BthNode </a:t>
            </a:r>
            <a:r>
              <a:rPr lang="en-US" altLang="zh-CN" sz="1800" dirty="0">
                <a:solidFill>
                  <a:srgbClr val="0000FF"/>
                </a:solidFill>
                <a:latin typeface="Consolas" pitchFamily="49" charset="0"/>
                <a:ea typeface="仿宋" pitchFamily="49" charset="-122"/>
                <a:cs typeface="Consolas" pitchFamily="49" charset="0"/>
              </a:rPr>
              <a:t>*post;</a:t>
            </a:r>
          </a:p>
          <a:p>
            <a:r>
              <a:rPr lang="zh-CN" altLang="en-US" sz="1800" dirty="0">
                <a:solidFill>
                  <a:srgbClr val="0000FF"/>
                </a:solidFill>
                <a:latin typeface="Consolas" pitchFamily="49" charset="0"/>
                <a:ea typeface="仿宋" pitchFamily="49" charset="-122"/>
                <a:cs typeface="Consolas" pitchFamily="49" charset="0"/>
              </a:rPr>
              <a:t>　　</a:t>
            </a:r>
            <a:r>
              <a:rPr lang="en-US" altLang="zh-CN" sz="1800" dirty="0">
                <a:solidFill>
                  <a:srgbClr val="0000FF"/>
                </a:solidFill>
                <a:latin typeface="Consolas" pitchFamily="49" charset="0"/>
                <a:ea typeface="仿宋" pitchFamily="49" charset="-122"/>
                <a:cs typeface="Consolas" pitchFamily="49" charset="0"/>
              </a:rPr>
              <a:t>post=p-&gt;</a:t>
            </a:r>
            <a:r>
              <a:rPr lang="en-US" altLang="zh-CN" sz="1800" dirty="0" err="1">
                <a:solidFill>
                  <a:srgbClr val="0000FF"/>
                </a:solidFill>
                <a:latin typeface="Consolas" pitchFamily="49" charset="0"/>
                <a:ea typeface="仿宋" pitchFamily="49" charset="-122"/>
                <a:cs typeface="Consolas" pitchFamily="49" charset="0"/>
              </a:rPr>
              <a:t>rchild</a:t>
            </a:r>
            <a:r>
              <a:rPr lang="en-US" altLang="zh-CN" sz="1800" dirty="0">
                <a:solidFill>
                  <a:srgbClr val="0000FF"/>
                </a:solidFill>
                <a:latin typeface="Consolas" pitchFamily="49" charset="0"/>
                <a:ea typeface="仿宋" pitchFamily="49" charset="-122"/>
                <a:cs typeface="Consolas" pitchFamily="49" charset="0"/>
              </a:rPr>
              <a:t>;</a:t>
            </a:r>
          </a:p>
          <a:p>
            <a:pPr>
              <a:lnSpc>
                <a:spcPct val="200000"/>
              </a:lnSpc>
            </a:pPr>
            <a:r>
              <a:rPr lang="zh-CN" altLang="en-US" sz="1800" dirty="0">
                <a:solidFill>
                  <a:srgbClr val="0000FF"/>
                </a:solidFill>
                <a:latin typeface="Consolas" pitchFamily="49" charset="0"/>
                <a:ea typeface="仿宋" pitchFamily="49" charset="-122"/>
                <a:cs typeface="Consolas" pitchFamily="49" charset="0"/>
              </a:rPr>
              <a:t>　　</a:t>
            </a:r>
            <a:r>
              <a:rPr lang="en-US" altLang="zh-CN" sz="1800" dirty="0">
                <a:solidFill>
                  <a:srgbClr val="0000FF"/>
                </a:solidFill>
                <a:latin typeface="Consolas" pitchFamily="49" charset="0"/>
                <a:ea typeface="仿宋" pitchFamily="49" charset="-122"/>
                <a:cs typeface="Consolas" pitchFamily="49" charset="0"/>
              </a:rPr>
              <a:t>if (p-&gt;</a:t>
            </a:r>
            <a:r>
              <a:rPr lang="en-US" altLang="zh-CN" sz="1800" dirty="0" err="1">
                <a:solidFill>
                  <a:srgbClr val="0000FF"/>
                </a:solidFill>
                <a:latin typeface="Consolas" pitchFamily="49" charset="0"/>
                <a:ea typeface="仿宋" pitchFamily="49" charset="-122"/>
                <a:cs typeface="Consolas" pitchFamily="49" charset="0"/>
              </a:rPr>
              <a:t>rtag</a:t>
            </a:r>
            <a:r>
              <a:rPr lang="en-US" altLang="zh-CN" sz="1800" dirty="0">
                <a:solidFill>
                  <a:srgbClr val="0000FF"/>
                </a:solidFill>
                <a:latin typeface="Consolas" pitchFamily="49" charset="0"/>
                <a:ea typeface="仿宋" pitchFamily="49" charset="-122"/>
                <a:cs typeface="Consolas" pitchFamily="49" charset="0"/>
              </a:rPr>
              <a:t>!=1)</a:t>
            </a:r>
          </a:p>
          <a:p>
            <a:r>
              <a:rPr lang="en-US" altLang="zh-CN" sz="1800" dirty="0">
                <a:solidFill>
                  <a:srgbClr val="0000FF"/>
                </a:solidFill>
                <a:latin typeface="Consolas" pitchFamily="49" charset="0"/>
                <a:ea typeface="仿宋" pitchFamily="49" charset="-122"/>
                <a:cs typeface="Consolas" pitchFamily="49" charset="0"/>
              </a:rPr>
              <a:t>	while (post-&gt;</a:t>
            </a:r>
            <a:r>
              <a:rPr lang="en-US" altLang="zh-CN" sz="1800" dirty="0" err="1">
                <a:solidFill>
                  <a:srgbClr val="0000FF"/>
                </a:solidFill>
                <a:latin typeface="Consolas" pitchFamily="49" charset="0"/>
                <a:ea typeface="仿宋" pitchFamily="49" charset="-122"/>
                <a:cs typeface="Consolas" pitchFamily="49" charset="0"/>
              </a:rPr>
              <a:t>ltag</a:t>
            </a:r>
            <a:r>
              <a:rPr lang="en-US" altLang="zh-CN" sz="1800" dirty="0">
                <a:solidFill>
                  <a:srgbClr val="0000FF"/>
                </a:solidFill>
                <a:latin typeface="Consolas" pitchFamily="49" charset="0"/>
                <a:ea typeface="仿宋" pitchFamily="49" charset="-122"/>
                <a:cs typeface="Consolas" pitchFamily="49" charset="0"/>
              </a:rPr>
              <a:t>==0)</a:t>
            </a:r>
          </a:p>
          <a:p>
            <a:r>
              <a:rPr lang="en-US" altLang="zh-CN" sz="1800" dirty="0">
                <a:solidFill>
                  <a:srgbClr val="0000FF"/>
                </a:solidFill>
                <a:latin typeface="Consolas" pitchFamily="49" charset="0"/>
                <a:ea typeface="仿宋" pitchFamily="49" charset="-122"/>
                <a:cs typeface="Consolas" pitchFamily="49" charset="0"/>
              </a:rPr>
              <a:t>	</a:t>
            </a:r>
            <a:r>
              <a:rPr lang="zh-CN" altLang="en-US" sz="1800" dirty="0">
                <a:solidFill>
                  <a:srgbClr val="0000FF"/>
                </a:solidFill>
                <a:latin typeface="Consolas" pitchFamily="49" charset="0"/>
                <a:ea typeface="仿宋" pitchFamily="49" charset="-122"/>
                <a:cs typeface="Consolas" pitchFamily="49" charset="0"/>
              </a:rPr>
              <a:t>　　</a:t>
            </a:r>
            <a:r>
              <a:rPr lang="en-US" altLang="zh-CN" sz="1800" dirty="0">
                <a:solidFill>
                  <a:srgbClr val="0000FF"/>
                </a:solidFill>
                <a:latin typeface="Consolas" pitchFamily="49" charset="0"/>
                <a:ea typeface="仿宋" pitchFamily="49" charset="-122"/>
                <a:cs typeface="Consolas" pitchFamily="49" charset="0"/>
              </a:rPr>
              <a:t>post=post-&gt;</a:t>
            </a:r>
            <a:r>
              <a:rPr lang="en-US" altLang="zh-CN" sz="1800" dirty="0" err="1">
                <a:solidFill>
                  <a:srgbClr val="0000FF"/>
                </a:solidFill>
                <a:latin typeface="Consolas" pitchFamily="49" charset="0"/>
                <a:ea typeface="仿宋" pitchFamily="49" charset="-122"/>
                <a:cs typeface="Consolas" pitchFamily="49" charset="0"/>
              </a:rPr>
              <a:t>lchild</a:t>
            </a:r>
            <a:r>
              <a:rPr lang="en-US" altLang="zh-CN" sz="1800" dirty="0">
                <a:solidFill>
                  <a:srgbClr val="0000FF"/>
                </a:solidFill>
                <a:latin typeface="Consolas" pitchFamily="49" charset="0"/>
                <a:ea typeface="仿宋" pitchFamily="49" charset="-122"/>
                <a:cs typeface="Consolas" pitchFamily="49" charset="0"/>
              </a:rPr>
              <a:t>;</a:t>
            </a:r>
          </a:p>
          <a:p>
            <a:r>
              <a:rPr lang="zh-CN" altLang="en-US" sz="1800" dirty="0">
                <a:solidFill>
                  <a:srgbClr val="0000FF"/>
                </a:solidFill>
                <a:latin typeface="Consolas" pitchFamily="49" charset="0"/>
                <a:ea typeface="仿宋" pitchFamily="49" charset="-122"/>
                <a:cs typeface="Consolas" pitchFamily="49" charset="0"/>
              </a:rPr>
              <a:t>　　</a:t>
            </a:r>
            <a:r>
              <a:rPr lang="en-US" altLang="zh-CN" sz="1800" dirty="0">
                <a:solidFill>
                  <a:srgbClr val="0000FF"/>
                </a:solidFill>
                <a:latin typeface="Consolas" pitchFamily="49" charset="0"/>
                <a:ea typeface="仿宋" pitchFamily="49" charset="-122"/>
                <a:cs typeface="Consolas" pitchFamily="49" charset="0"/>
              </a:rPr>
              <a:t>return(post);</a:t>
            </a:r>
          </a:p>
          <a:p>
            <a:r>
              <a:rPr lang="en-US" altLang="zh-CN" sz="1800" dirty="0">
                <a:solidFill>
                  <a:srgbClr val="0000FF"/>
                </a:solidFill>
                <a:latin typeface="Consolas" pitchFamily="49" charset="0"/>
                <a:ea typeface="仿宋" pitchFamily="49" charset="-122"/>
                <a:cs typeface="Consolas" pitchFamily="49" charset="0"/>
              </a:rPr>
              <a:t>}</a:t>
            </a:r>
          </a:p>
        </p:txBody>
      </p:sp>
      <p:sp>
        <p:nvSpPr>
          <p:cNvPr id="5" name="TextBox 4"/>
          <p:cNvSpPr txBox="1"/>
          <p:nvPr/>
        </p:nvSpPr>
        <p:spPr>
          <a:xfrm>
            <a:off x="285738" y="1500174"/>
            <a:ext cx="553998" cy="2714644"/>
          </a:xfrm>
          <a:prstGeom prst="rect">
            <a:avLst/>
          </a:prstGeom>
          <a:noFill/>
        </p:spPr>
        <p:txBody>
          <a:bodyPr vert="eaVert" wrap="square" rtlCol="0">
            <a:spAutoFit/>
          </a:bodyPr>
          <a:lstStyle/>
          <a:p>
            <a:pPr algn="ctr">
              <a:spcBef>
                <a:spcPct val="50000"/>
              </a:spcBef>
            </a:pPr>
            <a:r>
              <a:rPr lang="en-US" altLang="zh-CN"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6.8  </a:t>
            </a:r>
            <a:r>
              <a:rPr lang="zh-CN" altLang="en-US"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线索二叉树</a:t>
            </a:r>
            <a:endParaRPr lang="zh-CN" altLang="en-US" dirty="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Text Box 2"/>
          <p:cNvSpPr txBox="1">
            <a:spLocks noChangeArrowheads="1"/>
          </p:cNvSpPr>
          <p:nvPr/>
        </p:nvSpPr>
        <p:spPr bwMode="auto">
          <a:xfrm>
            <a:off x="1071538" y="260350"/>
            <a:ext cx="7891488" cy="1400383"/>
          </a:xfrm>
          <a:prstGeom prst="rect">
            <a:avLst/>
          </a:prstGeom>
          <a:noFill/>
          <a:ln w="9525">
            <a:noFill/>
            <a:miter lim="800000"/>
            <a:headEnd/>
            <a:tailEnd/>
          </a:ln>
        </p:spPr>
        <p:txBody>
          <a:bodyPr wrap="square">
            <a:spAutoFit/>
          </a:bodyPr>
          <a:lstStyle/>
          <a:p>
            <a:pPr>
              <a:lnSpc>
                <a:spcPts val="3000"/>
              </a:lnSpc>
              <a:spcBef>
                <a:spcPts val="1200"/>
              </a:spcBef>
            </a:pPr>
            <a:r>
              <a:rPr lang="zh-CN" altLang="en-US" sz="2200" dirty="0">
                <a:solidFill>
                  <a:srgbClr val="FF0000"/>
                </a:solidFill>
                <a:latin typeface="Consolas" pitchFamily="49" charset="0"/>
                <a:ea typeface="楷体" pitchFamily="49" charset="-122"/>
                <a:cs typeface="Consolas" pitchFamily="49" charset="0"/>
              </a:rPr>
              <a:t>（</a:t>
            </a:r>
            <a:r>
              <a:rPr lang="en-US" altLang="zh-CN" sz="2200" dirty="0">
                <a:solidFill>
                  <a:srgbClr val="FF0000"/>
                </a:solidFill>
                <a:latin typeface="Consolas" pitchFamily="49" charset="0"/>
                <a:ea typeface="楷体" pitchFamily="49" charset="-122"/>
                <a:cs typeface="Consolas" pitchFamily="49" charset="0"/>
              </a:rPr>
              <a:t>5</a:t>
            </a:r>
            <a:r>
              <a:rPr lang="zh-CN" altLang="en-US" sz="2200" dirty="0">
                <a:solidFill>
                  <a:srgbClr val="FF0000"/>
                </a:solidFill>
                <a:latin typeface="Consolas" pitchFamily="49" charset="0"/>
                <a:ea typeface="楷体" pitchFamily="49" charset="-122"/>
                <a:cs typeface="Consolas" pitchFamily="49" charset="0"/>
              </a:rPr>
              <a:t>）输出中序遍历序列</a:t>
            </a:r>
          </a:p>
          <a:p>
            <a:pPr>
              <a:lnSpc>
                <a:spcPts val="3000"/>
              </a:lnSpc>
              <a:spcBef>
                <a:spcPts val="1200"/>
              </a:spcBef>
            </a:pPr>
            <a:r>
              <a:rPr lang="zh-CN" altLang="en-US" sz="2000" dirty="0">
                <a:solidFill>
                  <a:srgbClr val="0000FF"/>
                </a:solidFill>
                <a:latin typeface="Consolas" pitchFamily="49" charset="0"/>
                <a:ea typeface="楷体" pitchFamily="49" charset="-122"/>
                <a:cs typeface="Consolas" pitchFamily="49" charset="0"/>
              </a:rPr>
              <a:t>　　先访问第一个结点，继续访问其后继结点，直到遍历完所有结点为止。 </a:t>
            </a:r>
          </a:p>
        </p:txBody>
      </p:sp>
      <p:sp>
        <p:nvSpPr>
          <p:cNvPr id="135171" name="Text Box 3"/>
          <p:cNvSpPr txBox="1">
            <a:spLocks noChangeArrowheads="1"/>
          </p:cNvSpPr>
          <p:nvPr/>
        </p:nvSpPr>
        <p:spPr bwMode="auto">
          <a:xfrm>
            <a:off x="1857356" y="1857364"/>
            <a:ext cx="6215106" cy="3337800"/>
          </a:xfrm>
          <a:prstGeom prst="rect">
            <a:avLst/>
          </a:prstGeom>
          <a:solidFill>
            <a:schemeClr val="bg1">
              <a:lumMod val="95000"/>
            </a:schemeClr>
          </a:solidFill>
          <a:ln>
            <a:headEnd/>
            <a:tailEnd/>
          </a:ln>
        </p:spPr>
        <p:style>
          <a:lnRef idx="1">
            <a:schemeClr val="accent6"/>
          </a:lnRef>
          <a:fillRef idx="2">
            <a:schemeClr val="accent6"/>
          </a:fillRef>
          <a:effectRef idx="1">
            <a:schemeClr val="accent6"/>
          </a:effectRef>
          <a:fontRef idx="minor">
            <a:schemeClr val="dk1"/>
          </a:fontRef>
        </p:style>
        <p:txBody>
          <a:bodyPr wrap="square" lIns="180000" tIns="144000" bIns="144000">
            <a:spAutoFit/>
          </a:bodyPr>
          <a:lstStyle/>
          <a:p>
            <a:r>
              <a:rPr lang="en-US" altLang="zh-CN" sz="1800" dirty="0">
                <a:solidFill>
                  <a:srgbClr val="0000FF"/>
                </a:solidFill>
                <a:latin typeface="Consolas" pitchFamily="49" charset="0"/>
                <a:ea typeface="仿宋" pitchFamily="49" charset="-122"/>
                <a:cs typeface="Consolas" pitchFamily="49" charset="0"/>
              </a:rPr>
              <a:t>void </a:t>
            </a:r>
            <a:r>
              <a:rPr lang="en-US" altLang="zh-CN" sz="1800" dirty="0" err="1">
                <a:solidFill>
                  <a:srgbClr val="FF0000"/>
                </a:solidFill>
                <a:latin typeface="Consolas" pitchFamily="49" charset="0"/>
                <a:ea typeface="仿宋" pitchFamily="49" charset="-122"/>
                <a:cs typeface="Consolas" pitchFamily="49" charset="0"/>
              </a:rPr>
              <a:t>ThInOrder</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BthNode</a:t>
            </a:r>
            <a:r>
              <a:rPr lang="en-US" altLang="zh-CN" sz="1800" dirty="0">
                <a:solidFill>
                  <a:srgbClr val="0000FF"/>
                </a:solidFill>
                <a:latin typeface="Consolas" pitchFamily="49" charset="0"/>
                <a:ea typeface="仿宋" pitchFamily="49" charset="-122"/>
                <a:cs typeface="Consolas" pitchFamily="49" charset="0"/>
              </a:rPr>
              <a:t> *</a:t>
            </a:r>
            <a:r>
              <a:rPr lang="en-US" altLang="zh-CN" sz="1800" err="1">
                <a:solidFill>
                  <a:srgbClr val="0000FF"/>
                </a:solidFill>
                <a:latin typeface="Consolas" pitchFamily="49" charset="0"/>
                <a:ea typeface="仿宋" pitchFamily="49" charset="-122"/>
                <a:cs typeface="Consolas" pitchFamily="49" charset="0"/>
              </a:rPr>
              <a:t>tb</a:t>
            </a:r>
            <a:r>
              <a:rPr lang="en-US" altLang="zh-CN" sz="1800" smtClean="0">
                <a:solidFill>
                  <a:srgbClr val="0000FF"/>
                </a:solidFill>
                <a:latin typeface="Consolas" pitchFamily="49" charset="0"/>
                <a:ea typeface="仿宋" pitchFamily="49" charset="-122"/>
                <a:cs typeface="Consolas" pitchFamily="49" charset="0"/>
              </a:rPr>
              <a:t>)</a:t>
            </a:r>
          </a:p>
          <a:p>
            <a:r>
              <a:rPr lang="en-US" altLang="zh-CN" sz="1800" smtClean="0">
                <a:solidFill>
                  <a:srgbClr val="00B050"/>
                </a:solidFill>
                <a:latin typeface="Consolas" pitchFamily="49" charset="0"/>
                <a:ea typeface="仿宋" pitchFamily="49" charset="-122"/>
                <a:cs typeface="Consolas" pitchFamily="49" charset="0"/>
              </a:rPr>
              <a:t>//</a:t>
            </a:r>
            <a:r>
              <a:rPr lang="zh-CN" altLang="en-US" sz="1800" dirty="0">
                <a:solidFill>
                  <a:srgbClr val="00B050"/>
                </a:solidFill>
                <a:latin typeface="Consolas" pitchFamily="49" charset="0"/>
                <a:ea typeface="仿宋" pitchFamily="49" charset="-122"/>
                <a:cs typeface="Consolas" pitchFamily="49" charset="0"/>
              </a:rPr>
              <a:t>中序遍历线索二叉树</a:t>
            </a:r>
            <a:r>
              <a:rPr lang="en-US" altLang="zh-CN" sz="1800" dirty="0">
                <a:solidFill>
                  <a:srgbClr val="00B050"/>
                </a:solidFill>
                <a:latin typeface="Consolas" pitchFamily="49" charset="0"/>
                <a:ea typeface="仿宋" pitchFamily="49" charset="-122"/>
                <a:cs typeface="Consolas" pitchFamily="49" charset="0"/>
              </a:rPr>
              <a:t>,</a:t>
            </a:r>
            <a:r>
              <a:rPr lang="zh-CN" altLang="en-US" sz="1800" dirty="0">
                <a:solidFill>
                  <a:srgbClr val="00B050"/>
                </a:solidFill>
                <a:latin typeface="Consolas" pitchFamily="49" charset="0"/>
                <a:ea typeface="仿宋" pitchFamily="49" charset="-122"/>
                <a:cs typeface="Consolas" pitchFamily="49" charset="0"/>
              </a:rPr>
              <a:t>输出中序遍历序列</a:t>
            </a:r>
          </a:p>
          <a:p>
            <a:r>
              <a:rPr lang="en-US" altLang="zh-CN" sz="1800" smtClean="0">
                <a:solidFill>
                  <a:srgbClr val="0000FF"/>
                </a:solidFill>
                <a:latin typeface="Consolas" pitchFamily="49" charset="0"/>
                <a:ea typeface="仿宋" pitchFamily="49" charset="-122"/>
                <a:cs typeface="Consolas" pitchFamily="49" charset="0"/>
              </a:rPr>
              <a:t>{   BthNode </a:t>
            </a:r>
            <a:r>
              <a:rPr lang="en-US" altLang="zh-CN" sz="1800" dirty="0">
                <a:solidFill>
                  <a:srgbClr val="0000FF"/>
                </a:solidFill>
                <a:latin typeface="Consolas" pitchFamily="49" charset="0"/>
                <a:ea typeface="仿宋" pitchFamily="49" charset="-122"/>
                <a:cs typeface="Consolas" pitchFamily="49" charset="0"/>
              </a:rPr>
              <a:t>*p;</a:t>
            </a:r>
          </a:p>
          <a:p>
            <a:pPr>
              <a:lnSpc>
                <a:spcPct val="150000"/>
              </a:lnSpc>
            </a:pPr>
            <a:r>
              <a:rPr lang="zh-CN" altLang="en-US" sz="1800" dirty="0">
                <a:solidFill>
                  <a:srgbClr val="0000FF"/>
                </a:solidFill>
                <a:latin typeface="Consolas" pitchFamily="49" charset="0"/>
                <a:ea typeface="仿宋" pitchFamily="49" charset="-122"/>
                <a:cs typeface="Consolas" pitchFamily="49" charset="0"/>
              </a:rPr>
              <a:t>　　</a:t>
            </a:r>
            <a:r>
              <a:rPr lang="en-US" altLang="zh-CN" sz="1800" dirty="0">
                <a:solidFill>
                  <a:srgbClr val="0000FF"/>
                </a:solidFill>
                <a:latin typeface="Consolas" pitchFamily="49" charset="0"/>
                <a:ea typeface="仿宋" pitchFamily="49" charset="-122"/>
                <a:cs typeface="Consolas" pitchFamily="49" charset="0"/>
              </a:rPr>
              <a:t>p=</a:t>
            </a:r>
            <a:r>
              <a:rPr lang="en-US" altLang="zh-CN" sz="1800" dirty="0" err="1">
                <a:solidFill>
                  <a:srgbClr val="0000FF"/>
                </a:solidFill>
                <a:latin typeface="Consolas" pitchFamily="49" charset="0"/>
                <a:ea typeface="仿宋" pitchFamily="49" charset="-122"/>
                <a:cs typeface="Consolas" pitchFamily="49" charset="0"/>
              </a:rPr>
              <a:t>FirstNode</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tb</a:t>
            </a:r>
            <a:r>
              <a:rPr lang="en-US" altLang="zh-CN" sz="1800" dirty="0">
                <a:solidFill>
                  <a:srgbClr val="0000FF"/>
                </a:solidFill>
                <a:latin typeface="Consolas" pitchFamily="49" charset="0"/>
                <a:ea typeface="仿宋" pitchFamily="49" charset="-122"/>
                <a:cs typeface="Consolas" pitchFamily="49" charset="0"/>
              </a:rPr>
              <a:t>);</a:t>
            </a:r>
          </a:p>
          <a:p>
            <a:pPr>
              <a:lnSpc>
                <a:spcPct val="150000"/>
              </a:lnSpc>
            </a:pPr>
            <a:r>
              <a:rPr lang="zh-CN" altLang="en-US" sz="1800" dirty="0">
                <a:solidFill>
                  <a:srgbClr val="0000FF"/>
                </a:solidFill>
                <a:latin typeface="Consolas" pitchFamily="49" charset="0"/>
                <a:ea typeface="仿宋" pitchFamily="49" charset="-122"/>
                <a:cs typeface="Consolas" pitchFamily="49" charset="0"/>
              </a:rPr>
              <a:t>　　</a:t>
            </a:r>
            <a:r>
              <a:rPr lang="en-US" altLang="zh-CN" sz="1800" dirty="0">
                <a:solidFill>
                  <a:srgbClr val="0000FF"/>
                </a:solidFill>
                <a:latin typeface="Consolas" pitchFamily="49" charset="0"/>
                <a:ea typeface="仿宋" pitchFamily="49" charset="-122"/>
                <a:cs typeface="Consolas" pitchFamily="49" charset="0"/>
              </a:rPr>
              <a:t>while (p!=</a:t>
            </a:r>
            <a:r>
              <a:rPr lang="en-US" altLang="zh-CN" sz="1800" dirty="0" err="1">
                <a:solidFill>
                  <a:srgbClr val="0000FF"/>
                </a:solidFill>
                <a:latin typeface="Consolas" pitchFamily="49" charset="0"/>
                <a:ea typeface="仿宋" pitchFamily="49" charset="-122"/>
                <a:cs typeface="Consolas" pitchFamily="49" charset="0"/>
              </a:rPr>
              <a:t>tb</a:t>
            </a:r>
            <a:r>
              <a:rPr lang="en-US" altLang="zh-CN" sz="1800" dirty="0">
                <a:solidFill>
                  <a:srgbClr val="0000FF"/>
                </a:solidFill>
                <a:latin typeface="Consolas" pitchFamily="49" charset="0"/>
                <a:ea typeface="仿宋" pitchFamily="49" charset="-122"/>
                <a:cs typeface="Consolas" pitchFamily="49" charset="0"/>
              </a:rPr>
              <a:t>)</a:t>
            </a:r>
          </a:p>
          <a:p>
            <a:r>
              <a:rPr lang="zh-CN" altLang="en-US" sz="1800" dirty="0">
                <a:solidFill>
                  <a:srgbClr val="0000FF"/>
                </a:solidFill>
                <a:latin typeface="Consolas" pitchFamily="49" charset="0"/>
                <a:ea typeface="仿宋" pitchFamily="49" charset="-122"/>
                <a:cs typeface="Consolas" pitchFamily="49" charset="0"/>
              </a:rPr>
              <a:t>　　</a:t>
            </a:r>
            <a:r>
              <a:rPr lang="pt-BR" altLang="zh-CN" sz="1800" dirty="0">
                <a:solidFill>
                  <a:srgbClr val="0000FF"/>
                </a:solidFill>
                <a:latin typeface="Consolas" pitchFamily="49" charset="0"/>
                <a:ea typeface="仿宋" pitchFamily="49" charset="-122"/>
                <a:cs typeface="Consolas" pitchFamily="49" charset="0"/>
              </a:rPr>
              <a:t>{	printf("%c ",p-&gt;data);</a:t>
            </a:r>
          </a:p>
          <a:p>
            <a:r>
              <a:rPr lang="pt-BR" altLang="zh-CN" sz="1800" dirty="0">
                <a:solidFill>
                  <a:srgbClr val="0000FF"/>
                </a:solidFill>
                <a:latin typeface="Consolas" pitchFamily="49" charset="0"/>
                <a:ea typeface="仿宋" pitchFamily="49" charset="-122"/>
                <a:cs typeface="Consolas" pitchFamily="49" charset="0"/>
              </a:rPr>
              <a:t>	p=PostNode(p);</a:t>
            </a:r>
          </a:p>
          <a:p>
            <a:r>
              <a:rPr lang="zh-CN" altLang="pt-BR" sz="1800" dirty="0">
                <a:solidFill>
                  <a:srgbClr val="0000FF"/>
                </a:solidFill>
                <a:latin typeface="Consolas" pitchFamily="49" charset="0"/>
                <a:ea typeface="仿宋" pitchFamily="49" charset="-122"/>
                <a:cs typeface="Consolas" pitchFamily="49" charset="0"/>
              </a:rPr>
              <a:t>　　</a:t>
            </a:r>
            <a:r>
              <a:rPr lang="pt-BR" altLang="zh-CN" sz="1800" dirty="0">
                <a:solidFill>
                  <a:srgbClr val="0000FF"/>
                </a:solidFill>
                <a:latin typeface="Consolas" pitchFamily="49" charset="0"/>
                <a:ea typeface="仿宋" pitchFamily="49" charset="-122"/>
                <a:cs typeface="Consolas" pitchFamily="49" charset="0"/>
              </a:rPr>
              <a:t>}</a:t>
            </a:r>
          </a:p>
          <a:p>
            <a:r>
              <a:rPr lang="zh-CN" altLang="pt-BR" sz="1800" dirty="0">
                <a:solidFill>
                  <a:srgbClr val="0000FF"/>
                </a:solidFill>
                <a:latin typeface="Consolas" pitchFamily="49" charset="0"/>
                <a:ea typeface="仿宋" pitchFamily="49" charset="-122"/>
                <a:cs typeface="Consolas" pitchFamily="49" charset="0"/>
              </a:rPr>
              <a:t>　　</a:t>
            </a:r>
            <a:r>
              <a:rPr lang="pt-BR" altLang="zh-CN" sz="1800" dirty="0">
                <a:solidFill>
                  <a:srgbClr val="0000FF"/>
                </a:solidFill>
                <a:latin typeface="Consolas" pitchFamily="49" charset="0"/>
                <a:ea typeface="仿宋" pitchFamily="49" charset="-122"/>
                <a:cs typeface="Consolas" pitchFamily="49" charset="0"/>
              </a:rPr>
              <a:t>printf("\n");</a:t>
            </a:r>
            <a:endParaRPr lang="en-US" altLang="zh-CN" sz="1800" dirty="0">
              <a:solidFill>
                <a:srgbClr val="0000FF"/>
              </a:solidFill>
              <a:latin typeface="Consolas" pitchFamily="49" charset="0"/>
              <a:ea typeface="仿宋" pitchFamily="49" charset="-122"/>
              <a:cs typeface="Consolas" pitchFamily="49" charset="0"/>
            </a:endParaRPr>
          </a:p>
          <a:p>
            <a:r>
              <a:rPr lang="en-US" altLang="zh-CN" sz="1800" dirty="0">
                <a:solidFill>
                  <a:srgbClr val="0000FF"/>
                </a:solidFill>
                <a:latin typeface="Consolas" pitchFamily="49" charset="0"/>
                <a:ea typeface="仿宋" pitchFamily="49" charset="-122"/>
                <a:cs typeface="Consolas" pitchFamily="49" charset="0"/>
              </a:rPr>
              <a:t>}</a:t>
            </a:r>
          </a:p>
        </p:txBody>
      </p:sp>
      <p:sp>
        <p:nvSpPr>
          <p:cNvPr id="5" name="TextBox 4"/>
          <p:cNvSpPr txBox="1"/>
          <p:nvPr/>
        </p:nvSpPr>
        <p:spPr>
          <a:xfrm>
            <a:off x="285738" y="1500174"/>
            <a:ext cx="553998" cy="2714644"/>
          </a:xfrm>
          <a:prstGeom prst="rect">
            <a:avLst/>
          </a:prstGeom>
          <a:noFill/>
        </p:spPr>
        <p:txBody>
          <a:bodyPr vert="eaVert" wrap="square" rtlCol="0">
            <a:spAutoFit/>
          </a:bodyPr>
          <a:lstStyle/>
          <a:p>
            <a:pPr algn="ctr">
              <a:spcBef>
                <a:spcPct val="50000"/>
              </a:spcBef>
            </a:pPr>
            <a:r>
              <a:rPr lang="en-US" altLang="zh-CN"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6.8  </a:t>
            </a:r>
            <a:r>
              <a:rPr lang="zh-CN" altLang="en-US"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线索二叉树</a:t>
            </a:r>
            <a:endParaRPr lang="zh-CN" altLang="en-US" dirty="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Text Box 2"/>
          <p:cNvSpPr txBox="1">
            <a:spLocks noChangeArrowheads="1"/>
          </p:cNvSpPr>
          <p:nvPr/>
        </p:nvSpPr>
        <p:spPr bwMode="auto">
          <a:xfrm>
            <a:off x="2643174" y="214290"/>
            <a:ext cx="4391026" cy="584775"/>
          </a:xfrm>
          <a:prstGeom prst="rect">
            <a:avLst/>
          </a:prstGeom>
          <a:noFill/>
          <a:ln w="9525">
            <a:noFill/>
            <a:miter lim="800000"/>
            <a:headEnd/>
            <a:tailEnd/>
          </a:ln>
        </p:spPr>
        <p:txBody>
          <a:bodyPr wrap="squar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spcBef>
                <a:spcPct val="50000"/>
              </a:spcBef>
            </a:pPr>
            <a:r>
              <a:rPr lang="en-US" altLang="zh-CN" sz="3200" dirty="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6.9  </a:t>
            </a:r>
            <a:r>
              <a:rPr lang="zh-CN" altLang="en-US" sz="3200" dirty="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哈 夫 曼 树</a:t>
            </a:r>
          </a:p>
        </p:txBody>
      </p:sp>
      <p:sp>
        <p:nvSpPr>
          <p:cNvPr id="136195" name="Text Box 3"/>
          <p:cNvSpPr txBox="1">
            <a:spLocks noChangeArrowheads="1"/>
          </p:cNvSpPr>
          <p:nvPr/>
        </p:nvSpPr>
        <p:spPr bwMode="auto">
          <a:xfrm>
            <a:off x="1214414" y="1071546"/>
            <a:ext cx="4391026" cy="52322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square">
            <a:spAutoFit/>
          </a:bodyPr>
          <a:lstStyle/>
          <a:p>
            <a:pPr algn="ctr">
              <a:spcBef>
                <a:spcPct val="50000"/>
              </a:spcBef>
            </a:pPr>
            <a:r>
              <a:rPr lang="en-US" altLang="zh-CN" sz="2800">
                <a:solidFill>
                  <a:srgbClr val="FF0000"/>
                </a:solidFill>
                <a:latin typeface="Consolas" pitchFamily="49" charset="0"/>
                <a:ea typeface="微软雅黑" pitchFamily="34" charset="-122"/>
                <a:cs typeface="Consolas" pitchFamily="49" charset="0"/>
              </a:rPr>
              <a:t>6.9.1 </a:t>
            </a:r>
            <a:r>
              <a:rPr lang="zh-CN" altLang="en-US" sz="2800" smtClean="0">
                <a:solidFill>
                  <a:srgbClr val="FF0000"/>
                </a:solidFill>
                <a:latin typeface="Consolas" pitchFamily="49" charset="0"/>
                <a:ea typeface="微软雅黑" pitchFamily="34" charset="-122"/>
                <a:cs typeface="Consolas" pitchFamily="49" charset="0"/>
              </a:rPr>
              <a:t>哈夫曼</a:t>
            </a:r>
            <a:r>
              <a:rPr lang="zh-CN" altLang="en-US" sz="2800" dirty="0">
                <a:solidFill>
                  <a:srgbClr val="FF0000"/>
                </a:solidFill>
                <a:latin typeface="Consolas" pitchFamily="49" charset="0"/>
                <a:ea typeface="微软雅黑" pitchFamily="34" charset="-122"/>
                <a:cs typeface="Consolas" pitchFamily="49" charset="0"/>
              </a:rPr>
              <a:t>树的定义</a:t>
            </a:r>
          </a:p>
        </p:txBody>
      </p:sp>
      <p:sp>
        <p:nvSpPr>
          <p:cNvPr id="136196" name="Text Box 4"/>
          <p:cNvSpPr txBox="1">
            <a:spLocks noChangeArrowheads="1"/>
          </p:cNvSpPr>
          <p:nvPr/>
        </p:nvSpPr>
        <p:spPr bwMode="auto">
          <a:xfrm>
            <a:off x="1079500" y="1785926"/>
            <a:ext cx="7635904" cy="1785104"/>
          </a:xfrm>
          <a:prstGeom prst="rect">
            <a:avLst/>
          </a:prstGeom>
          <a:noFill/>
          <a:ln w="9525">
            <a:noFill/>
            <a:miter lim="800000"/>
            <a:headEnd/>
            <a:tailEnd/>
          </a:ln>
        </p:spPr>
        <p:txBody>
          <a:bodyPr wrap="square">
            <a:spAutoFit/>
          </a:bodyPr>
          <a:lstStyle/>
          <a:p>
            <a:pPr marL="457200" indent="-457200">
              <a:lnSpc>
                <a:spcPts val="3000"/>
              </a:lnSpc>
              <a:spcBef>
                <a:spcPct val="50000"/>
              </a:spcBef>
              <a:buBlip>
                <a:blip r:embed="rId2"/>
              </a:buBlip>
            </a:pPr>
            <a:r>
              <a:rPr lang="zh-CN" altLang="en-US" sz="2000" smtClean="0">
                <a:solidFill>
                  <a:srgbClr val="0000FF"/>
                </a:solidFill>
                <a:latin typeface="Consolas" pitchFamily="49" charset="0"/>
                <a:ea typeface="楷体" pitchFamily="49" charset="-122"/>
                <a:cs typeface="Consolas" pitchFamily="49" charset="0"/>
              </a:rPr>
              <a:t>设</a:t>
            </a:r>
            <a:r>
              <a:rPr lang="zh-CN" altLang="en-US" sz="2000" dirty="0">
                <a:solidFill>
                  <a:srgbClr val="0000FF"/>
                </a:solidFill>
                <a:latin typeface="Consolas" pitchFamily="49" charset="0"/>
                <a:ea typeface="楷体" pitchFamily="49" charset="-122"/>
                <a:cs typeface="Consolas" pitchFamily="49" charset="0"/>
              </a:rPr>
              <a:t>二叉树具有</a:t>
            </a:r>
            <a:r>
              <a:rPr lang="en-US" altLang="zh-CN" sz="2000" i="1" dirty="0">
                <a:solidFill>
                  <a:srgbClr val="0000FF"/>
                </a:solidFill>
                <a:latin typeface="Consolas" pitchFamily="49" charset="0"/>
                <a:ea typeface="楷体" pitchFamily="49" charset="-122"/>
                <a:cs typeface="Consolas" pitchFamily="49" charset="0"/>
              </a:rPr>
              <a:t>n</a:t>
            </a:r>
            <a:r>
              <a:rPr lang="zh-CN" altLang="en-US" sz="2000" dirty="0">
                <a:solidFill>
                  <a:srgbClr val="0000FF"/>
                </a:solidFill>
                <a:latin typeface="Consolas" pitchFamily="49" charset="0"/>
                <a:ea typeface="楷体" pitchFamily="49" charset="-122"/>
                <a:cs typeface="Consolas" pitchFamily="49" charset="0"/>
              </a:rPr>
              <a:t>个带权值的叶子结点，从根结点到每个叶子结点都有一个路径</a:t>
            </a:r>
            <a:r>
              <a:rPr lang="zh-CN" altLang="en-US" sz="2000">
                <a:solidFill>
                  <a:srgbClr val="0000FF"/>
                </a:solidFill>
                <a:latin typeface="Consolas" pitchFamily="49" charset="0"/>
                <a:ea typeface="楷体" pitchFamily="49" charset="-122"/>
                <a:cs typeface="Consolas" pitchFamily="49" charset="0"/>
              </a:rPr>
              <a:t>长度</a:t>
            </a:r>
            <a:r>
              <a:rPr lang="zh-CN" altLang="en-US" sz="2000" smtClean="0">
                <a:solidFill>
                  <a:srgbClr val="0000FF"/>
                </a:solidFill>
                <a:latin typeface="Consolas" pitchFamily="49" charset="0"/>
                <a:ea typeface="楷体" pitchFamily="49" charset="-122"/>
                <a:cs typeface="Consolas" pitchFamily="49" charset="0"/>
              </a:rPr>
              <a:t>。</a:t>
            </a:r>
            <a:endParaRPr lang="en-US" altLang="zh-CN" sz="2000" smtClean="0">
              <a:solidFill>
                <a:srgbClr val="0000FF"/>
              </a:solidFill>
              <a:latin typeface="Consolas" pitchFamily="49" charset="0"/>
              <a:ea typeface="楷体" pitchFamily="49" charset="-122"/>
              <a:cs typeface="Consolas" pitchFamily="49" charset="0"/>
            </a:endParaRPr>
          </a:p>
          <a:p>
            <a:pPr marL="457200" indent="-457200">
              <a:lnSpc>
                <a:spcPts val="3000"/>
              </a:lnSpc>
              <a:spcBef>
                <a:spcPct val="50000"/>
              </a:spcBef>
              <a:buBlip>
                <a:blip r:embed="rId2"/>
              </a:buBlip>
            </a:pPr>
            <a:r>
              <a:rPr lang="zh-CN" altLang="en-US" sz="2000" smtClean="0">
                <a:solidFill>
                  <a:srgbClr val="0000FF"/>
                </a:solidFill>
                <a:latin typeface="Consolas" pitchFamily="49" charset="0"/>
                <a:ea typeface="楷体" pitchFamily="49" charset="-122"/>
                <a:cs typeface="Consolas" pitchFamily="49" charset="0"/>
              </a:rPr>
              <a:t>从</a:t>
            </a:r>
            <a:r>
              <a:rPr lang="zh-CN" altLang="en-US" sz="2000" dirty="0">
                <a:solidFill>
                  <a:srgbClr val="0000FF"/>
                </a:solidFill>
                <a:latin typeface="Consolas" pitchFamily="49" charset="0"/>
                <a:ea typeface="楷体" pitchFamily="49" charset="-122"/>
                <a:cs typeface="Consolas" pitchFamily="49" charset="0"/>
              </a:rPr>
              <a:t>根结点到各个叶子结点的路径长度与相应结点权值的乘积的和称为该二叉树的带权路径长度，记作：</a:t>
            </a:r>
          </a:p>
        </p:txBody>
      </p:sp>
      <p:pic>
        <p:nvPicPr>
          <p:cNvPr id="136197" name="Picture 5"/>
          <p:cNvPicPr>
            <a:picLocks noChangeAspect="1" noChangeArrowheads="1"/>
          </p:cNvPicPr>
          <p:nvPr/>
        </p:nvPicPr>
        <p:blipFill>
          <a:blip r:embed="rId3" cstate="print"/>
          <a:srcRect/>
          <a:stretch>
            <a:fillRect/>
          </a:stretch>
        </p:blipFill>
        <p:spPr bwMode="auto">
          <a:xfrm>
            <a:off x="3214678" y="3571876"/>
            <a:ext cx="2089150" cy="790575"/>
          </a:xfrm>
          <a:prstGeom prst="rect">
            <a:avLst/>
          </a:prstGeom>
          <a:noFill/>
          <a:ln w="9525">
            <a:noFill/>
            <a:miter lim="800000"/>
            <a:headEnd/>
            <a:tailEnd/>
          </a:ln>
        </p:spPr>
      </p:pic>
      <p:sp>
        <p:nvSpPr>
          <p:cNvPr id="136198" name="Text Box 6"/>
          <p:cNvSpPr txBox="1">
            <a:spLocks noChangeArrowheads="1"/>
          </p:cNvSpPr>
          <p:nvPr/>
        </p:nvSpPr>
        <p:spPr bwMode="auto">
          <a:xfrm>
            <a:off x="1071538" y="4500570"/>
            <a:ext cx="7632700" cy="827021"/>
          </a:xfrm>
          <a:prstGeom prst="rect">
            <a:avLst/>
          </a:prstGeom>
          <a:noFill/>
          <a:ln w="9525">
            <a:noFill/>
            <a:miter lim="800000"/>
            <a:headEnd/>
            <a:tailEnd/>
          </a:ln>
        </p:spPr>
        <p:txBody>
          <a:bodyPr>
            <a:spAutoFit/>
          </a:bodyPr>
          <a:lstStyle/>
          <a:p>
            <a:pPr marL="457200" indent="-457200">
              <a:lnSpc>
                <a:spcPts val="3000"/>
              </a:lnSpc>
              <a:spcBef>
                <a:spcPts val="0"/>
              </a:spcBef>
              <a:buBlip>
                <a:blip r:embed="rId2"/>
              </a:buBlip>
            </a:pPr>
            <a:r>
              <a:rPr lang="zh-CN" altLang="en-US" sz="2000" smtClean="0">
                <a:solidFill>
                  <a:srgbClr val="0000FF"/>
                </a:solidFill>
                <a:latin typeface="Consolas" pitchFamily="49" charset="0"/>
                <a:ea typeface="楷体" pitchFamily="49" charset="-122"/>
                <a:cs typeface="Consolas" pitchFamily="49" charset="0"/>
              </a:rPr>
              <a:t>其中</a:t>
            </a:r>
            <a:r>
              <a:rPr lang="zh-CN" altLang="en-US" sz="2000" dirty="0">
                <a:solidFill>
                  <a:srgbClr val="0000FF"/>
                </a:solidFill>
                <a:latin typeface="Consolas" pitchFamily="49" charset="0"/>
                <a:ea typeface="楷体" pitchFamily="49" charset="-122"/>
                <a:cs typeface="Consolas" pitchFamily="49" charset="0"/>
              </a:rPr>
              <a:t>，</a:t>
            </a:r>
            <a:r>
              <a:rPr lang="en-US" altLang="zh-CN" sz="2000" i="1" dirty="0" err="1">
                <a:solidFill>
                  <a:srgbClr val="0000FF"/>
                </a:solidFill>
                <a:latin typeface="Consolas" pitchFamily="49" charset="0"/>
                <a:ea typeface="楷体" pitchFamily="49" charset="-122"/>
                <a:cs typeface="Consolas" pitchFamily="49" charset="0"/>
              </a:rPr>
              <a:t>w</a:t>
            </a:r>
            <a:r>
              <a:rPr lang="en-US" altLang="zh-CN" sz="2000" i="1" baseline="-25000" dirty="0" err="1">
                <a:solidFill>
                  <a:srgbClr val="0000FF"/>
                </a:solidFill>
                <a:latin typeface="Consolas" pitchFamily="49" charset="0"/>
                <a:ea typeface="楷体" pitchFamily="49" charset="-122"/>
                <a:cs typeface="Consolas" pitchFamily="49" charset="0"/>
              </a:rPr>
              <a:t>i</a:t>
            </a:r>
            <a:r>
              <a:rPr lang="zh-CN" altLang="en-US" sz="2000" dirty="0">
                <a:solidFill>
                  <a:srgbClr val="0000FF"/>
                </a:solidFill>
                <a:latin typeface="Consolas" pitchFamily="49" charset="0"/>
                <a:ea typeface="楷体" pitchFamily="49" charset="-122"/>
                <a:cs typeface="Consolas" pitchFamily="49" charset="0"/>
              </a:rPr>
              <a:t>为第</a:t>
            </a:r>
            <a:r>
              <a:rPr lang="en-US" altLang="zh-CN" sz="2000" i="1" dirty="0" err="1">
                <a:solidFill>
                  <a:srgbClr val="0000FF"/>
                </a:solidFill>
                <a:latin typeface="Consolas" pitchFamily="49" charset="0"/>
                <a:ea typeface="楷体" pitchFamily="49" charset="-122"/>
                <a:cs typeface="Consolas" pitchFamily="49" charset="0"/>
              </a:rPr>
              <a:t>i</a:t>
            </a:r>
            <a:r>
              <a:rPr lang="zh-CN" altLang="en-US" sz="2000" dirty="0">
                <a:solidFill>
                  <a:srgbClr val="0000FF"/>
                </a:solidFill>
                <a:latin typeface="Consolas" pitchFamily="49" charset="0"/>
                <a:ea typeface="楷体" pitchFamily="49" charset="-122"/>
                <a:cs typeface="Consolas" pitchFamily="49" charset="0"/>
              </a:rPr>
              <a:t>个叶子结点的权值，</a:t>
            </a:r>
            <a:r>
              <a:rPr lang="en-US" altLang="zh-CN" sz="2000" i="1" dirty="0" err="1">
                <a:solidFill>
                  <a:srgbClr val="0000FF"/>
                </a:solidFill>
                <a:latin typeface="Consolas" pitchFamily="49" charset="0"/>
                <a:ea typeface="楷体" pitchFamily="49" charset="-122"/>
                <a:cs typeface="Consolas" pitchFamily="49" charset="0"/>
              </a:rPr>
              <a:t>l</a:t>
            </a:r>
            <a:r>
              <a:rPr lang="en-US" altLang="zh-CN" sz="2000" i="1" baseline="-25000" dirty="0" err="1">
                <a:solidFill>
                  <a:srgbClr val="0000FF"/>
                </a:solidFill>
                <a:latin typeface="Consolas" pitchFamily="49" charset="0"/>
                <a:ea typeface="楷体" pitchFamily="49" charset="-122"/>
                <a:cs typeface="Consolas" pitchFamily="49" charset="0"/>
              </a:rPr>
              <a:t>i</a:t>
            </a:r>
            <a:r>
              <a:rPr lang="zh-CN" altLang="en-US" sz="2000" dirty="0">
                <a:solidFill>
                  <a:srgbClr val="0000FF"/>
                </a:solidFill>
                <a:latin typeface="Consolas" pitchFamily="49" charset="0"/>
                <a:ea typeface="楷体" pitchFamily="49" charset="-122"/>
                <a:cs typeface="Consolas" pitchFamily="49" charset="0"/>
              </a:rPr>
              <a:t>为第</a:t>
            </a:r>
            <a:r>
              <a:rPr lang="en-US" altLang="zh-CN" sz="2000" i="1" dirty="0" err="1">
                <a:solidFill>
                  <a:srgbClr val="0000FF"/>
                </a:solidFill>
                <a:latin typeface="Consolas" pitchFamily="49" charset="0"/>
                <a:ea typeface="楷体" pitchFamily="49" charset="-122"/>
                <a:cs typeface="Consolas" pitchFamily="49" charset="0"/>
              </a:rPr>
              <a:t>i</a:t>
            </a:r>
            <a:r>
              <a:rPr lang="zh-CN" altLang="en-US" sz="2000" dirty="0">
                <a:solidFill>
                  <a:srgbClr val="0000FF"/>
                </a:solidFill>
                <a:latin typeface="Consolas" pitchFamily="49" charset="0"/>
                <a:ea typeface="楷体" pitchFamily="49" charset="-122"/>
                <a:cs typeface="Consolas" pitchFamily="49" charset="0"/>
              </a:rPr>
              <a:t>个叶子结点的路径长度。 </a:t>
            </a:r>
          </a:p>
        </p:txBody>
      </p:sp>
      <p:sp>
        <p:nvSpPr>
          <p:cNvPr id="7" name="TextBox 6"/>
          <p:cNvSpPr txBox="1"/>
          <p:nvPr/>
        </p:nvSpPr>
        <p:spPr>
          <a:xfrm>
            <a:off x="285740" y="1500174"/>
            <a:ext cx="553998" cy="2714644"/>
          </a:xfrm>
          <a:prstGeom prst="rect">
            <a:avLst/>
          </a:prstGeom>
          <a:noFill/>
        </p:spPr>
        <p:txBody>
          <a:bodyPr vert="eaVert" wrap="square" rtlCol="0">
            <a:spAutoFit/>
          </a:bodyPr>
          <a:lstStyle/>
          <a:p>
            <a:pPr algn="ctr">
              <a:spcBef>
                <a:spcPct val="50000"/>
              </a:spcBef>
            </a:pPr>
            <a:r>
              <a:rPr lang="en-US" altLang="zh-CN"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6.9  </a:t>
            </a:r>
            <a:r>
              <a:rPr lang="zh-CN" altLang="en-US"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哈 夫 曼 树</a:t>
            </a:r>
            <a:endParaRPr lang="zh-CN" altLang="en-US" dirty="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Text Box 2"/>
          <p:cNvSpPr txBox="1">
            <a:spLocks noChangeArrowheads="1"/>
          </p:cNvSpPr>
          <p:nvPr/>
        </p:nvSpPr>
        <p:spPr bwMode="auto">
          <a:xfrm>
            <a:off x="1428728" y="357166"/>
            <a:ext cx="5286412" cy="861774"/>
          </a:xfrm>
          <a:prstGeom prst="rect">
            <a:avLst/>
          </a:prstGeom>
          <a:noFill/>
          <a:ln w="9525">
            <a:noFill/>
            <a:miter lim="800000"/>
            <a:headEnd/>
            <a:tailEnd/>
          </a:ln>
        </p:spPr>
        <p:txBody>
          <a:bodyPr wrap="square">
            <a:spAutoFit/>
          </a:bodyPr>
          <a:lstStyle/>
          <a:p>
            <a:pPr>
              <a:spcBef>
                <a:spcPct val="50000"/>
              </a:spcBef>
            </a:pPr>
            <a:r>
              <a:rPr lang="zh-CN" altLang="en-US" sz="2000" dirty="0">
                <a:solidFill>
                  <a:srgbClr val="0000FF"/>
                </a:solidFill>
                <a:latin typeface="Consolas" pitchFamily="49" charset="0"/>
                <a:ea typeface="楷体" pitchFamily="49" charset="-122"/>
                <a:cs typeface="Consolas" pitchFamily="49" charset="0"/>
              </a:rPr>
              <a:t>以下二叉树的带权路径长度</a:t>
            </a:r>
            <a:r>
              <a:rPr lang="zh-CN" altLang="en-US" sz="2000" dirty="0" smtClean="0">
                <a:solidFill>
                  <a:srgbClr val="0000FF"/>
                </a:solidFill>
                <a:latin typeface="Consolas" pitchFamily="49" charset="0"/>
                <a:ea typeface="楷体" pitchFamily="49" charset="-122"/>
                <a:cs typeface="Consolas" pitchFamily="49" charset="0"/>
              </a:rPr>
              <a:t>值：</a:t>
            </a:r>
            <a:endParaRPr lang="en-US" altLang="zh-CN" sz="2000" dirty="0" smtClean="0">
              <a:solidFill>
                <a:srgbClr val="0000FF"/>
              </a:solidFill>
              <a:latin typeface="Consolas" pitchFamily="49" charset="0"/>
              <a:ea typeface="楷体" pitchFamily="49" charset="-122"/>
              <a:cs typeface="Consolas" pitchFamily="49" charset="0"/>
            </a:endParaRPr>
          </a:p>
          <a:p>
            <a:pPr>
              <a:spcBef>
                <a:spcPct val="50000"/>
              </a:spcBef>
            </a:pPr>
            <a:r>
              <a:rPr lang="en-US" altLang="zh-CN" sz="2000" dirty="0" err="1" smtClean="0">
                <a:solidFill>
                  <a:srgbClr val="0000FF"/>
                </a:solidFill>
                <a:latin typeface="Consolas" pitchFamily="49" charset="0"/>
                <a:ea typeface="楷体" pitchFamily="49" charset="-122"/>
                <a:cs typeface="Consolas" pitchFamily="49" charset="0"/>
              </a:rPr>
              <a:t>WPL</a:t>
            </a:r>
            <a:r>
              <a:rPr lang="en-US" altLang="zh-CN" sz="2000" dirty="0" smtClean="0">
                <a:solidFill>
                  <a:srgbClr val="0000FF"/>
                </a:solidFill>
                <a:latin typeface="Consolas" pitchFamily="49" charset="0"/>
                <a:ea typeface="楷体" pitchFamily="49" charset="-122"/>
                <a:cs typeface="Consolas" pitchFamily="49" charset="0"/>
              </a:rPr>
              <a:t>=1×3+3×3+2×2+4×1=20</a:t>
            </a:r>
            <a:r>
              <a:rPr lang="zh-CN" altLang="en-US" sz="2000" dirty="0">
                <a:solidFill>
                  <a:srgbClr val="0000FF"/>
                </a:solidFill>
                <a:latin typeface="Consolas" pitchFamily="49" charset="0"/>
                <a:ea typeface="楷体" pitchFamily="49" charset="-122"/>
                <a:cs typeface="Consolas" pitchFamily="49" charset="0"/>
              </a:rPr>
              <a:t>。</a:t>
            </a:r>
          </a:p>
        </p:txBody>
      </p:sp>
      <p:grpSp>
        <p:nvGrpSpPr>
          <p:cNvPr id="30" name="组合 29"/>
          <p:cNvGrpSpPr/>
          <p:nvPr/>
        </p:nvGrpSpPr>
        <p:grpSpPr>
          <a:xfrm>
            <a:off x="2357422" y="1714488"/>
            <a:ext cx="2857520" cy="2857520"/>
            <a:chOff x="2357422" y="1714488"/>
            <a:chExt cx="2857520" cy="2857520"/>
          </a:xfrm>
        </p:grpSpPr>
        <p:sp>
          <p:nvSpPr>
            <p:cNvPr id="5" name="椭圆 4"/>
            <p:cNvSpPr/>
            <p:nvPr/>
          </p:nvSpPr>
          <p:spPr>
            <a:xfrm>
              <a:off x="4214810" y="1714488"/>
              <a:ext cx="428628" cy="500066"/>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800">
                <a:solidFill>
                  <a:srgbClr val="0000FF"/>
                </a:solidFill>
                <a:latin typeface="Consolas" pitchFamily="49" charset="0"/>
                <a:cs typeface="Consolas" pitchFamily="49" charset="0"/>
              </a:endParaRPr>
            </a:p>
          </p:txBody>
        </p:sp>
        <p:sp>
          <p:nvSpPr>
            <p:cNvPr id="6" name="椭圆 5"/>
            <p:cNvSpPr/>
            <p:nvPr/>
          </p:nvSpPr>
          <p:spPr>
            <a:xfrm>
              <a:off x="3571868" y="2500306"/>
              <a:ext cx="428628" cy="500066"/>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800">
                <a:solidFill>
                  <a:srgbClr val="0000FF"/>
                </a:solidFill>
                <a:latin typeface="Consolas" pitchFamily="49" charset="0"/>
                <a:cs typeface="Consolas" pitchFamily="49" charset="0"/>
              </a:endParaRPr>
            </a:p>
          </p:txBody>
        </p:sp>
        <p:sp>
          <p:nvSpPr>
            <p:cNvPr id="7" name="椭圆 6"/>
            <p:cNvSpPr/>
            <p:nvPr/>
          </p:nvSpPr>
          <p:spPr>
            <a:xfrm>
              <a:off x="4786314" y="2571744"/>
              <a:ext cx="428628" cy="500066"/>
            </a:xfrm>
            <a:prstGeom prst="ellipse">
              <a:avLst/>
            </a:prstGeom>
            <a:solidFill>
              <a:schemeClr val="accent4">
                <a:lumMod val="40000"/>
                <a:lumOff val="60000"/>
              </a:schemeClr>
            </a:solidFill>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800" smtClean="0">
                  <a:solidFill>
                    <a:srgbClr val="0000FF"/>
                  </a:solidFill>
                  <a:latin typeface="Consolas" pitchFamily="49" charset="0"/>
                  <a:cs typeface="Consolas" pitchFamily="49" charset="0"/>
                </a:rPr>
                <a:t>4</a:t>
              </a:r>
              <a:endParaRPr lang="zh-CN" altLang="en-US" sz="1800">
                <a:solidFill>
                  <a:srgbClr val="0000FF"/>
                </a:solidFill>
                <a:latin typeface="Consolas" pitchFamily="49" charset="0"/>
                <a:cs typeface="Consolas" pitchFamily="49" charset="0"/>
              </a:endParaRPr>
            </a:p>
          </p:txBody>
        </p:sp>
        <p:sp>
          <p:nvSpPr>
            <p:cNvPr id="8" name="椭圆 7"/>
            <p:cNvSpPr/>
            <p:nvPr/>
          </p:nvSpPr>
          <p:spPr>
            <a:xfrm>
              <a:off x="2928926" y="3286124"/>
              <a:ext cx="428628" cy="500066"/>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800">
                <a:solidFill>
                  <a:srgbClr val="0000FF"/>
                </a:solidFill>
                <a:latin typeface="Consolas" pitchFamily="49" charset="0"/>
                <a:cs typeface="Consolas" pitchFamily="49" charset="0"/>
              </a:endParaRPr>
            </a:p>
          </p:txBody>
        </p:sp>
        <p:sp>
          <p:nvSpPr>
            <p:cNvPr id="9" name="椭圆 8"/>
            <p:cNvSpPr/>
            <p:nvPr/>
          </p:nvSpPr>
          <p:spPr>
            <a:xfrm>
              <a:off x="4143372" y="3357562"/>
              <a:ext cx="428628" cy="500066"/>
            </a:xfrm>
            <a:prstGeom prst="ellipse">
              <a:avLst/>
            </a:prstGeom>
            <a:solidFill>
              <a:schemeClr val="accent4">
                <a:lumMod val="40000"/>
                <a:lumOff val="60000"/>
              </a:schemeClr>
            </a:solidFill>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800" smtClean="0">
                  <a:solidFill>
                    <a:srgbClr val="0000FF"/>
                  </a:solidFill>
                  <a:latin typeface="Consolas" pitchFamily="49" charset="0"/>
                  <a:cs typeface="Consolas" pitchFamily="49" charset="0"/>
                </a:rPr>
                <a:t>2</a:t>
              </a:r>
              <a:endParaRPr lang="zh-CN" altLang="en-US" sz="1800">
                <a:solidFill>
                  <a:srgbClr val="0000FF"/>
                </a:solidFill>
                <a:latin typeface="Consolas" pitchFamily="49" charset="0"/>
                <a:cs typeface="Consolas" pitchFamily="49" charset="0"/>
              </a:endParaRPr>
            </a:p>
          </p:txBody>
        </p:sp>
        <p:sp>
          <p:nvSpPr>
            <p:cNvPr id="10" name="椭圆 9"/>
            <p:cNvSpPr/>
            <p:nvPr/>
          </p:nvSpPr>
          <p:spPr>
            <a:xfrm>
              <a:off x="2357422" y="4071942"/>
              <a:ext cx="428628" cy="500066"/>
            </a:xfrm>
            <a:prstGeom prst="ellipse">
              <a:avLst/>
            </a:prstGeom>
            <a:solidFill>
              <a:schemeClr val="accent4">
                <a:lumMod val="40000"/>
                <a:lumOff val="60000"/>
              </a:schemeClr>
            </a:solidFill>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800" smtClean="0">
                  <a:solidFill>
                    <a:srgbClr val="0000FF"/>
                  </a:solidFill>
                  <a:latin typeface="Consolas" pitchFamily="49" charset="0"/>
                  <a:cs typeface="Consolas" pitchFamily="49" charset="0"/>
                </a:rPr>
                <a:t>1</a:t>
              </a:r>
              <a:endParaRPr lang="zh-CN" altLang="en-US" sz="1800">
                <a:solidFill>
                  <a:srgbClr val="0000FF"/>
                </a:solidFill>
                <a:latin typeface="Consolas" pitchFamily="49" charset="0"/>
                <a:cs typeface="Consolas" pitchFamily="49" charset="0"/>
              </a:endParaRPr>
            </a:p>
          </p:txBody>
        </p:sp>
        <p:sp>
          <p:nvSpPr>
            <p:cNvPr id="11" name="椭圆 10"/>
            <p:cNvSpPr/>
            <p:nvPr/>
          </p:nvSpPr>
          <p:spPr>
            <a:xfrm>
              <a:off x="3428992" y="4071942"/>
              <a:ext cx="428628" cy="500066"/>
            </a:xfrm>
            <a:prstGeom prst="ellipse">
              <a:avLst/>
            </a:prstGeom>
            <a:solidFill>
              <a:schemeClr val="accent4">
                <a:lumMod val="40000"/>
                <a:lumOff val="60000"/>
              </a:schemeClr>
            </a:solidFill>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800" smtClean="0">
                  <a:solidFill>
                    <a:srgbClr val="0000FF"/>
                  </a:solidFill>
                  <a:latin typeface="Consolas" pitchFamily="49" charset="0"/>
                  <a:cs typeface="Consolas" pitchFamily="49" charset="0"/>
                </a:rPr>
                <a:t>3</a:t>
              </a:r>
              <a:endParaRPr lang="zh-CN" altLang="en-US" sz="1800">
                <a:solidFill>
                  <a:srgbClr val="0000FF"/>
                </a:solidFill>
                <a:latin typeface="Consolas" pitchFamily="49" charset="0"/>
                <a:cs typeface="Consolas" pitchFamily="49" charset="0"/>
              </a:endParaRPr>
            </a:p>
          </p:txBody>
        </p:sp>
        <p:cxnSp>
          <p:nvCxnSpPr>
            <p:cNvPr id="13" name="直接连接符 12"/>
            <p:cNvCxnSpPr>
              <a:stCxn id="8" idx="3"/>
              <a:endCxn id="10" idx="7"/>
            </p:cNvCxnSpPr>
            <p:nvPr/>
          </p:nvCxnSpPr>
          <p:spPr>
            <a:xfrm rot="5400000">
              <a:off x="2641379" y="3794857"/>
              <a:ext cx="432218" cy="268418"/>
            </a:xfrm>
            <a:prstGeom prst="line">
              <a:avLst/>
            </a:prstGeom>
            <a:ln>
              <a:tailEnd type="none"/>
            </a:ln>
          </p:spPr>
          <p:style>
            <a:lnRef idx="2">
              <a:schemeClr val="dk1"/>
            </a:lnRef>
            <a:fillRef idx="0">
              <a:schemeClr val="dk1"/>
            </a:fillRef>
            <a:effectRef idx="1">
              <a:schemeClr val="dk1"/>
            </a:effectRef>
            <a:fontRef idx="minor">
              <a:schemeClr val="tx1"/>
            </a:fontRef>
          </p:style>
        </p:cxnSp>
        <p:cxnSp>
          <p:nvCxnSpPr>
            <p:cNvPr id="15" name="直接连接符 14"/>
            <p:cNvCxnSpPr>
              <a:stCxn id="8" idx="5"/>
              <a:endCxn id="11" idx="1"/>
            </p:cNvCxnSpPr>
            <p:nvPr/>
          </p:nvCxnSpPr>
          <p:spPr>
            <a:xfrm rot="16200000" flipH="1">
              <a:off x="3177164" y="3830576"/>
              <a:ext cx="432218" cy="196980"/>
            </a:xfrm>
            <a:prstGeom prst="line">
              <a:avLst/>
            </a:prstGeom>
            <a:ln>
              <a:tailEnd type="none"/>
            </a:ln>
          </p:spPr>
          <p:style>
            <a:lnRef idx="2">
              <a:schemeClr val="dk1"/>
            </a:lnRef>
            <a:fillRef idx="0">
              <a:schemeClr val="dk1"/>
            </a:fillRef>
            <a:effectRef idx="1">
              <a:schemeClr val="dk1"/>
            </a:effectRef>
            <a:fontRef idx="minor">
              <a:schemeClr val="tx1"/>
            </a:fontRef>
          </p:style>
        </p:cxnSp>
        <p:cxnSp>
          <p:nvCxnSpPr>
            <p:cNvPr id="17" name="直接连接符 16"/>
            <p:cNvCxnSpPr>
              <a:stCxn id="6" idx="3"/>
              <a:endCxn id="8" idx="7"/>
            </p:cNvCxnSpPr>
            <p:nvPr/>
          </p:nvCxnSpPr>
          <p:spPr>
            <a:xfrm rot="5400000">
              <a:off x="3248602" y="2973320"/>
              <a:ext cx="432218" cy="339856"/>
            </a:xfrm>
            <a:prstGeom prst="line">
              <a:avLst/>
            </a:prstGeom>
            <a:ln>
              <a:tailEnd type="none"/>
            </a:ln>
          </p:spPr>
          <p:style>
            <a:lnRef idx="2">
              <a:schemeClr val="dk1"/>
            </a:lnRef>
            <a:fillRef idx="0">
              <a:schemeClr val="dk1"/>
            </a:fillRef>
            <a:effectRef idx="1">
              <a:schemeClr val="dk1"/>
            </a:effectRef>
            <a:fontRef idx="minor">
              <a:schemeClr val="tx1"/>
            </a:fontRef>
          </p:style>
        </p:cxnSp>
        <p:cxnSp>
          <p:nvCxnSpPr>
            <p:cNvPr id="19" name="直接连接符 18"/>
            <p:cNvCxnSpPr>
              <a:stCxn id="6" idx="5"/>
              <a:endCxn id="9" idx="1"/>
            </p:cNvCxnSpPr>
            <p:nvPr/>
          </p:nvCxnSpPr>
          <p:spPr>
            <a:xfrm rot="16200000" flipH="1">
              <a:off x="3820106" y="3044758"/>
              <a:ext cx="503656" cy="268418"/>
            </a:xfrm>
            <a:prstGeom prst="line">
              <a:avLst/>
            </a:prstGeom>
            <a:ln>
              <a:tailEnd type="none"/>
            </a:ln>
          </p:spPr>
          <p:style>
            <a:lnRef idx="2">
              <a:schemeClr val="dk1"/>
            </a:lnRef>
            <a:fillRef idx="0">
              <a:schemeClr val="dk1"/>
            </a:fillRef>
            <a:effectRef idx="1">
              <a:schemeClr val="dk1"/>
            </a:effectRef>
            <a:fontRef idx="minor">
              <a:schemeClr val="tx1"/>
            </a:fontRef>
          </p:style>
        </p:cxnSp>
        <p:cxnSp>
          <p:nvCxnSpPr>
            <p:cNvPr id="21" name="直接连接符 20"/>
            <p:cNvCxnSpPr>
              <a:stCxn id="5" idx="3"/>
              <a:endCxn id="6" idx="7"/>
            </p:cNvCxnSpPr>
            <p:nvPr/>
          </p:nvCxnSpPr>
          <p:spPr>
            <a:xfrm rot="5400000">
              <a:off x="3891544" y="2187502"/>
              <a:ext cx="432218" cy="339856"/>
            </a:xfrm>
            <a:prstGeom prst="line">
              <a:avLst/>
            </a:prstGeom>
            <a:ln>
              <a:tailEnd type="none"/>
            </a:ln>
          </p:spPr>
          <p:style>
            <a:lnRef idx="2">
              <a:schemeClr val="dk1"/>
            </a:lnRef>
            <a:fillRef idx="0">
              <a:schemeClr val="dk1"/>
            </a:fillRef>
            <a:effectRef idx="1">
              <a:schemeClr val="dk1"/>
            </a:effectRef>
            <a:fontRef idx="minor">
              <a:schemeClr val="tx1"/>
            </a:fontRef>
          </p:style>
        </p:cxnSp>
        <p:cxnSp>
          <p:nvCxnSpPr>
            <p:cNvPr id="23" name="直接连接符 22"/>
            <p:cNvCxnSpPr>
              <a:stCxn id="5" idx="5"/>
              <a:endCxn id="7" idx="1"/>
            </p:cNvCxnSpPr>
            <p:nvPr/>
          </p:nvCxnSpPr>
          <p:spPr>
            <a:xfrm rot="16200000" flipH="1">
              <a:off x="4463048" y="2258940"/>
              <a:ext cx="503656" cy="268418"/>
            </a:xfrm>
            <a:prstGeom prst="line">
              <a:avLst/>
            </a:prstGeom>
            <a:ln>
              <a:tailEnd type="none"/>
            </a:ln>
          </p:spPr>
          <p:style>
            <a:lnRef idx="2">
              <a:schemeClr val="dk1"/>
            </a:lnRef>
            <a:fillRef idx="0">
              <a:schemeClr val="dk1"/>
            </a:fillRef>
            <a:effectRef idx="1">
              <a:schemeClr val="dk1"/>
            </a:effectRef>
            <a:fontRef idx="minor">
              <a:schemeClr val="tx1"/>
            </a:fontRef>
          </p:style>
        </p:cxnSp>
      </p:grpSp>
      <p:sp>
        <p:nvSpPr>
          <p:cNvPr id="31" name="TextBox 30"/>
          <p:cNvSpPr txBox="1"/>
          <p:nvPr/>
        </p:nvSpPr>
        <p:spPr>
          <a:xfrm>
            <a:off x="285740" y="1500174"/>
            <a:ext cx="553998" cy="2714644"/>
          </a:xfrm>
          <a:prstGeom prst="rect">
            <a:avLst/>
          </a:prstGeom>
          <a:noFill/>
        </p:spPr>
        <p:txBody>
          <a:bodyPr vert="eaVert" wrap="square" rtlCol="0">
            <a:spAutoFit/>
          </a:bodyPr>
          <a:lstStyle/>
          <a:p>
            <a:pPr algn="ctr">
              <a:spcBef>
                <a:spcPct val="50000"/>
              </a:spcBef>
            </a:pPr>
            <a:r>
              <a:rPr lang="en-US" altLang="zh-CN"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6.9  </a:t>
            </a:r>
            <a:r>
              <a:rPr lang="zh-CN" altLang="en-US"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哈 夫 曼 树</a:t>
            </a:r>
            <a:endParaRPr lang="zh-CN" altLang="en-US" dirty="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Text Box 2"/>
          <p:cNvSpPr txBox="1">
            <a:spLocks noChangeArrowheads="1"/>
          </p:cNvSpPr>
          <p:nvPr/>
        </p:nvSpPr>
        <p:spPr bwMode="auto">
          <a:xfrm>
            <a:off x="1214414" y="285728"/>
            <a:ext cx="4533902" cy="52322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square">
            <a:spAutoFit/>
          </a:bodyPr>
          <a:lstStyle/>
          <a:p>
            <a:pPr algn="ctr">
              <a:spcBef>
                <a:spcPct val="50000"/>
              </a:spcBef>
            </a:pPr>
            <a:r>
              <a:rPr lang="en-US" altLang="zh-CN" sz="2800" dirty="0">
                <a:solidFill>
                  <a:srgbClr val="FF0000"/>
                </a:solidFill>
                <a:latin typeface="Consolas" pitchFamily="49" charset="0"/>
                <a:ea typeface="微软雅黑" pitchFamily="34" charset="-122"/>
                <a:cs typeface="Consolas" pitchFamily="49" charset="0"/>
              </a:rPr>
              <a:t>6.6.2 </a:t>
            </a:r>
            <a:r>
              <a:rPr lang="zh-CN" altLang="en-US" sz="2800" dirty="0">
                <a:solidFill>
                  <a:srgbClr val="FF0000"/>
                </a:solidFill>
                <a:latin typeface="Consolas" pitchFamily="49" charset="0"/>
                <a:ea typeface="微软雅黑" pitchFamily="34" charset="-122"/>
                <a:cs typeface="Consolas" pitchFamily="49" charset="0"/>
              </a:rPr>
              <a:t>二叉树的构造方法</a:t>
            </a:r>
          </a:p>
        </p:txBody>
      </p:sp>
      <p:graphicFrame>
        <p:nvGraphicFramePr>
          <p:cNvPr id="148649" name="Group 169"/>
          <p:cNvGraphicFramePr>
            <a:graphicFrameLocks noGrp="1"/>
          </p:cNvGraphicFramePr>
          <p:nvPr/>
        </p:nvGraphicFramePr>
        <p:xfrm>
          <a:off x="1143009" y="1500174"/>
          <a:ext cx="7929585" cy="1737360"/>
        </p:xfrm>
        <a:graphic>
          <a:graphicData uri="http://schemas.openxmlformats.org/drawingml/2006/table">
            <a:tbl>
              <a:tblPr/>
              <a:tblGrid>
                <a:gridCol w="1857355"/>
                <a:gridCol w="1295102"/>
                <a:gridCol w="1273620"/>
                <a:gridCol w="1147241"/>
                <a:gridCol w="1209026"/>
                <a:gridCol w="1147241"/>
              </a:tblGrid>
              <a:tr h="182563">
                <a:tc>
                  <a:txBody>
                    <a:bodyPr/>
                    <a:lstStyle/>
                    <a:p>
                      <a:pPr marL="0" marR="0" lvl="0" indent="269875"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rgbClr val="0000FF"/>
                          </a:solidFill>
                          <a:effectLst/>
                          <a:latin typeface="Consolas" pitchFamily="49" charset="0"/>
                          <a:ea typeface="楷体" pitchFamily="49" charset="-122"/>
                          <a:cs typeface="Consolas" pitchFamily="49" charset="0"/>
                        </a:rPr>
                        <a:t>二叉树</a:t>
                      </a:r>
                    </a:p>
                    <a:p>
                      <a:pPr marL="0" marR="0" lvl="0" indent="269875" algn="l"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rgbClr val="0000FF"/>
                          </a:solidFill>
                          <a:effectLst/>
                          <a:latin typeface="Consolas" pitchFamily="49" charset="0"/>
                          <a:ea typeface="楷体" pitchFamily="49" charset="-122"/>
                          <a:cs typeface="Consolas" pitchFamily="49" charset="0"/>
                        </a:rPr>
                        <a:t>遍历序列</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rgbClr val="0000FF"/>
                          </a:solidFill>
                          <a:effectLst/>
                          <a:latin typeface="Consolas" pitchFamily="49" charset="0"/>
                          <a:ea typeface="楷体" pitchFamily="49" charset="-122"/>
                          <a:cs typeface="Consolas" pitchFamily="49" charset="0"/>
                        </a:rPr>
                        <a:t>图</a:t>
                      </a:r>
                      <a:r>
                        <a:rPr kumimoji="0" lang="en-US" altLang="zh-CN" sz="1800" b="1" i="0" u="none" strike="noStrike" cap="none" normalizeH="0" baseline="0" smtClean="0">
                          <a:ln>
                            <a:noFill/>
                          </a:ln>
                          <a:solidFill>
                            <a:srgbClr val="0000FF"/>
                          </a:solidFill>
                          <a:effectLst/>
                          <a:latin typeface="Consolas" pitchFamily="49" charset="0"/>
                          <a:ea typeface="楷体" pitchFamily="49" charset="-122"/>
                          <a:cs typeface="Consolas" pitchFamily="49" charset="0"/>
                        </a:rPr>
                        <a:t>(a</a:t>
                      </a:r>
                      <a:r>
                        <a:rPr kumimoji="0" lang="en-US" altLang="zh-CN" sz="1800" b="1" i="0" u="none" strike="noStrike" cap="none" normalizeH="0" baseline="0" dirty="0" smtClean="0">
                          <a:ln>
                            <a:noFill/>
                          </a:ln>
                          <a:solidFill>
                            <a:srgbClr val="0000FF"/>
                          </a:solidFill>
                          <a:effectLst/>
                          <a:latin typeface="Consolas" pitchFamily="49" charset="0"/>
                          <a:ea typeface="楷体" pitchFamily="49" charset="-122"/>
                          <a:cs typeface="Consolas" pitchFamily="49" charset="0"/>
                        </a:rPr>
                        <a:t>)</a:t>
                      </a:r>
                      <a:r>
                        <a:rPr kumimoji="0" lang="zh-CN" altLang="en-US" sz="1800" b="1" i="0" u="none" strike="noStrike" cap="none" normalizeH="0" baseline="0" dirty="0" smtClean="0">
                          <a:ln>
                            <a:noFill/>
                          </a:ln>
                          <a:solidFill>
                            <a:srgbClr val="0000FF"/>
                          </a:solidFill>
                          <a:effectLst/>
                          <a:latin typeface="Consolas" pitchFamily="49" charset="0"/>
                          <a:ea typeface="楷体" pitchFamily="49" charset="-122"/>
                          <a:cs typeface="Consolas" pitchFamily="49" charset="0"/>
                        </a:rPr>
                        <a:t>的二叉树</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rgbClr val="0000FF"/>
                          </a:solidFill>
                          <a:effectLst/>
                          <a:latin typeface="Consolas" pitchFamily="49" charset="0"/>
                          <a:ea typeface="楷体" pitchFamily="49" charset="-122"/>
                          <a:cs typeface="Consolas" pitchFamily="49" charset="0"/>
                        </a:rPr>
                        <a:t>图</a:t>
                      </a:r>
                      <a:r>
                        <a:rPr kumimoji="0" lang="en-US" altLang="zh-CN" sz="1800" b="1" i="0" u="none" strike="noStrike" cap="none" normalizeH="0" baseline="0" smtClean="0">
                          <a:ln>
                            <a:noFill/>
                          </a:ln>
                          <a:solidFill>
                            <a:srgbClr val="0000FF"/>
                          </a:solidFill>
                          <a:effectLst/>
                          <a:latin typeface="Consolas" pitchFamily="49" charset="0"/>
                          <a:ea typeface="楷体" pitchFamily="49" charset="-122"/>
                          <a:cs typeface="Consolas" pitchFamily="49" charset="0"/>
                        </a:rPr>
                        <a:t>(b</a:t>
                      </a:r>
                      <a:r>
                        <a:rPr kumimoji="0" lang="en-US" altLang="zh-CN" sz="1800" b="1" i="0" u="none" strike="noStrike" cap="none" normalizeH="0" baseline="0" dirty="0" smtClean="0">
                          <a:ln>
                            <a:noFill/>
                          </a:ln>
                          <a:solidFill>
                            <a:srgbClr val="0000FF"/>
                          </a:solidFill>
                          <a:effectLst/>
                          <a:latin typeface="Consolas" pitchFamily="49" charset="0"/>
                          <a:ea typeface="楷体" pitchFamily="49" charset="-122"/>
                          <a:cs typeface="Consolas" pitchFamily="49" charset="0"/>
                        </a:rPr>
                        <a:t>)</a:t>
                      </a:r>
                      <a:r>
                        <a:rPr kumimoji="0" lang="zh-CN" altLang="en-US" sz="1800" b="1" i="0" u="none" strike="noStrike" cap="none" normalizeH="0" baseline="0" dirty="0" smtClean="0">
                          <a:ln>
                            <a:noFill/>
                          </a:ln>
                          <a:solidFill>
                            <a:srgbClr val="0000FF"/>
                          </a:solidFill>
                          <a:effectLst/>
                          <a:latin typeface="Consolas" pitchFamily="49" charset="0"/>
                          <a:ea typeface="楷体" pitchFamily="49" charset="-122"/>
                          <a:cs typeface="Consolas" pitchFamily="49" charset="0"/>
                        </a:rPr>
                        <a:t>的二叉树</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rgbClr val="0000FF"/>
                          </a:solidFill>
                          <a:effectLst/>
                          <a:latin typeface="Consolas" pitchFamily="49" charset="0"/>
                          <a:ea typeface="楷体" pitchFamily="49" charset="-122"/>
                          <a:cs typeface="Consolas" pitchFamily="49" charset="0"/>
                        </a:rPr>
                        <a:t>图</a:t>
                      </a:r>
                      <a:r>
                        <a:rPr kumimoji="0" lang="en-US" altLang="zh-CN" sz="1800" b="1" i="0" u="none" strike="noStrike" cap="none" normalizeH="0" baseline="0" smtClean="0">
                          <a:ln>
                            <a:noFill/>
                          </a:ln>
                          <a:solidFill>
                            <a:srgbClr val="0000FF"/>
                          </a:solidFill>
                          <a:effectLst/>
                          <a:latin typeface="Consolas" pitchFamily="49" charset="0"/>
                          <a:ea typeface="楷体" pitchFamily="49" charset="-122"/>
                          <a:cs typeface="Consolas" pitchFamily="49" charset="0"/>
                        </a:rPr>
                        <a:t>(c)</a:t>
                      </a:r>
                      <a:r>
                        <a:rPr kumimoji="0" lang="zh-CN" altLang="en-US" sz="1800" b="1" i="0" u="none" strike="noStrike" cap="none" normalizeH="0" baseline="0" smtClean="0">
                          <a:ln>
                            <a:noFill/>
                          </a:ln>
                          <a:solidFill>
                            <a:srgbClr val="0000FF"/>
                          </a:solidFill>
                          <a:effectLst/>
                          <a:latin typeface="Consolas" pitchFamily="49" charset="0"/>
                          <a:ea typeface="楷体" pitchFamily="49" charset="-122"/>
                          <a:cs typeface="Consolas" pitchFamily="49" charset="0"/>
                        </a:rPr>
                        <a:t>的二叉树</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rgbClr val="0000FF"/>
                          </a:solidFill>
                          <a:effectLst/>
                          <a:latin typeface="Consolas" pitchFamily="49" charset="0"/>
                          <a:ea typeface="楷体" pitchFamily="49" charset="-122"/>
                          <a:cs typeface="Consolas" pitchFamily="49" charset="0"/>
                        </a:rPr>
                        <a:t>图</a:t>
                      </a:r>
                      <a:r>
                        <a:rPr kumimoji="0" lang="en-US" altLang="zh-CN" sz="1800" b="1" i="0" u="none" strike="noStrike" cap="none" normalizeH="0" baseline="0" smtClean="0">
                          <a:ln>
                            <a:noFill/>
                          </a:ln>
                          <a:solidFill>
                            <a:srgbClr val="0000FF"/>
                          </a:solidFill>
                          <a:effectLst/>
                          <a:latin typeface="Consolas" pitchFamily="49" charset="0"/>
                          <a:ea typeface="楷体" pitchFamily="49" charset="-122"/>
                          <a:cs typeface="Consolas" pitchFamily="49" charset="0"/>
                        </a:rPr>
                        <a:t>(d)</a:t>
                      </a:r>
                      <a:r>
                        <a:rPr kumimoji="0" lang="zh-CN" altLang="en-US" sz="1800" b="1" i="0" u="none" strike="noStrike" cap="none" normalizeH="0" baseline="0" smtClean="0">
                          <a:ln>
                            <a:noFill/>
                          </a:ln>
                          <a:solidFill>
                            <a:srgbClr val="0000FF"/>
                          </a:solidFill>
                          <a:effectLst/>
                          <a:latin typeface="Consolas" pitchFamily="49" charset="0"/>
                          <a:ea typeface="楷体" pitchFamily="49" charset="-122"/>
                          <a:cs typeface="Consolas" pitchFamily="49" charset="0"/>
                        </a:rPr>
                        <a:t>的二叉树</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rgbClr val="0000FF"/>
                          </a:solidFill>
                          <a:effectLst/>
                          <a:latin typeface="Consolas" pitchFamily="49" charset="0"/>
                          <a:ea typeface="楷体" pitchFamily="49" charset="-122"/>
                          <a:cs typeface="Consolas" pitchFamily="49" charset="0"/>
                        </a:rPr>
                        <a:t>图</a:t>
                      </a:r>
                      <a:r>
                        <a:rPr kumimoji="0" lang="en-US" altLang="zh-CN" sz="1800" b="1" i="0" u="none" strike="noStrike" cap="none" normalizeH="0" baseline="0" smtClean="0">
                          <a:ln>
                            <a:noFill/>
                          </a:ln>
                          <a:solidFill>
                            <a:srgbClr val="0000FF"/>
                          </a:solidFill>
                          <a:effectLst/>
                          <a:latin typeface="Consolas" pitchFamily="49" charset="0"/>
                          <a:ea typeface="楷体" pitchFamily="49" charset="-122"/>
                          <a:cs typeface="Consolas" pitchFamily="49" charset="0"/>
                        </a:rPr>
                        <a:t>(e)</a:t>
                      </a:r>
                      <a:r>
                        <a:rPr kumimoji="0" lang="zh-CN" altLang="en-US" sz="1800" b="1" i="0" u="none" strike="noStrike" cap="none" normalizeH="0" baseline="0" smtClean="0">
                          <a:ln>
                            <a:noFill/>
                          </a:ln>
                          <a:solidFill>
                            <a:srgbClr val="0000FF"/>
                          </a:solidFill>
                          <a:effectLst/>
                          <a:latin typeface="Consolas" pitchFamily="49" charset="0"/>
                          <a:ea typeface="楷体" pitchFamily="49" charset="-122"/>
                          <a:cs typeface="Consolas" pitchFamily="49" charset="0"/>
                        </a:rPr>
                        <a:t>的二叉树</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lumMod val="20000"/>
                        <a:lumOff val="80000"/>
                      </a:schemeClr>
                    </a:solidFill>
                  </a:tcPr>
                </a:tc>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rgbClr val="0000FF"/>
                          </a:solidFill>
                          <a:effectLst/>
                          <a:latin typeface="Consolas" pitchFamily="49" charset="0"/>
                          <a:ea typeface="楷体" pitchFamily="49" charset="-122"/>
                          <a:cs typeface="Consolas" pitchFamily="49" charset="0"/>
                        </a:rPr>
                        <a:t>先序遍历序列</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1" u="none" strike="noStrike" cap="none" normalizeH="0" baseline="0" dirty="0" smtClean="0">
                          <a:ln>
                            <a:noFill/>
                          </a:ln>
                          <a:solidFill>
                            <a:srgbClr val="0000FF"/>
                          </a:solidFill>
                          <a:effectLst/>
                          <a:latin typeface="Consolas" pitchFamily="49" charset="0"/>
                          <a:ea typeface="楷体" pitchFamily="49" charset="-122"/>
                          <a:cs typeface="Consolas" pitchFamily="49" charset="0"/>
                        </a:rPr>
                        <a:t>ABC</a:t>
                      </a:r>
                      <a:endParaRPr kumimoji="0" lang="en-US" altLang="zh-CN" sz="1800" b="1" i="0" u="none" strike="noStrike" cap="none" normalizeH="0" baseline="0" dirty="0" smtClean="0">
                        <a:ln>
                          <a:noFill/>
                        </a:ln>
                        <a:solidFill>
                          <a:srgbClr val="0000FF"/>
                        </a:solidFill>
                        <a:effectLst/>
                        <a:latin typeface="Consolas" pitchFamily="49" charset="0"/>
                        <a:ea typeface="楷体" pitchFamily="49" charset="-122"/>
                        <a:cs typeface="Consolas"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1" u="none" strike="noStrike" cap="none" normalizeH="0" baseline="0" dirty="0" smtClean="0">
                          <a:ln>
                            <a:noFill/>
                          </a:ln>
                          <a:solidFill>
                            <a:srgbClr val="0000FF"/>
                          </a:solidFill>
                          <a:effectLst/>
                          <a:latin typeface="Consolas" pitchFamily="49" charset="0"/>
                          <a:ea typeface="楷体" pitchFamily="49" charset="-122"/>
                          <a:cs typeface="Consolas" pitchFamily="49" charset="0"/>
                        </a:rPr>
                        <a:t>ABC</a:t>
                      </a:r>
                      <a:endParaRPr kumimoji="0" lang="en-US" altLang="zh-CN" sz="1800" b="1" i="0" u="none" strike="noStrike" cap="none" normalizeH="0" baseline="0" dirty="0" smtClean="0">
                        <a:ln>
                          <a:noFill/>
                        </a:ln>
                        <a:solidFill>
                          <a:srgbClr val="0000FF"/>
                        </a:solidFill>
                        <a:effectLst/>
                        <a:latin typeface="Consolas" pitchFamily="49" charset="0"/>
                        <a:ea typeface="楷体" pitchFamily="49" charset="-122"/>
                        <a:cs typeface="Consolas"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1" u="none" strike="noStrike" cap="none" normalizeH="0" baseline="0" dirty="0" smtClean="0">
                          <a:ln>
                            <a:noFill/>
                          </a:ln>
                          <a:solidFill>
                            <a:srgbClr val="0000FF"/>
                          </a:solidFill>
                          <a:effectLst/>
                          <a:latin typeface="Consolas" pitchFamily="49" charset="0"/>
                          <a:ea typeface="楷体" pitchFamily="49" charset="-122"/>
                          <a:cs typeface="Consolas" pitchFamily="49" charset="0"/>
                        </a:rPr>
                        <a:t>ABC</a:t>
                      </a:r>
                      <a:endParaRPr kumimoji="0" lang="en-US" altLang="zh-CN" sz="1800" b="1" i="0" u="none" strike="noStrike" cap="none" normalizeH="0" baseline="0" dirty="0" smtClean="0">
                        <a:ln>
                          <a:noFill/>
                        </a:ln>
                        <a:solidFill>
                          <a:srgbClr val="0000FF"/>
                        </a:solidFill>
                        <a:effectLst/>
                        <a:latin typeface="Consolas" pitchFamily="49" charset="0"/>
                        <a:ea typeface="楷体" pitchFamily="49" charset="-122"/>
                        <a:cs typeface="Consolas"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1" u="none" strike="noStrike" cap="none" normalizeH="0" baseline="0" smtClean="0">
                          <a:ln>
                            <a:noFill/>
                          </a:ln>
                          <a:solidFill>
                            <a:srgbClr val="0000FF"/>
                          </a:solidFill>
                          <a:effectLst/>
                          <a:latin typeface="Consolas" pitchFamily="49" charset="0"/>
                          <a:ea typeface="楷体" pitchFamily="49" charset="-122"/>
                          <a:cs typeface="Consolas" pitchFamily="49" charset="0"/>
                        </a:rPr>
                        <a:t>ABC</a:t>
                      </a:r>
                      <a:endParaRPr kumimoji="0" lang="en-US" altLang="zh-CN" sz="1800" b="1" i="0" u="none" strike="noStrike" cap="none" normalizeH="0" baseline="0" smtClean="0">
                        <a:ln>
                          <a:noFill/>
                        </a:ln>
                        <a:solidFill>
                          <a:srgbClr val="0000FF"/>
                        </a:solidFill>
                        <a:effectLst/>
                        <a:latin typeface="Consolas" pitchFamily="49" charset="0"/>
                        <a:ea typeface="楷体" pitchFamily="49" charset="-122"/>
                        <a:cs typeface="Consolas"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1" u="none" strike="noStrike" cap="none" normalizeH="0" baseline="0" smtClean="0">
                          <a:ln>
                            <a:noFill/>
                          </a:ln>
                          <a:solidFill>
                            <a:srgbClr val="0000FF"/>
                          </a:solidFill>
                          <a:effectLst/>
                          <a:latin typeface="Consolas" pitchFamily="49" charset="0"/>
                          <a:ea typeface="楷体" pitchFamily="49" charset="-122"/>
                          <a:cs typeface="Consolas" pitchFamily="49" charset="0"/>
                        </a:rPr>
                        <a:t>ABC</a:t>
                      </a:r>
                      <a:endParaRPr kumimoji="0" lang="en-US" altLang="zh-CN" sz="1800" b="1" i="0" u="none" strike="noStrike" cap="none" normalizeH="0" baseline="0" smtClean="0">
                        <a:ln>
                          <a:noFill/>
                        </a:ln>
                        <a:solidFill>
                          <a:srgbClr val="0000FF"/>
                        </a:solidFill>
                        <a:effectLst/>
                        <a:latin typeface="Consolas" pitchFamily="49" charset="0"/>
                        <a:ea typeface="楷体" pitchFamily="49" charset="-122"/>
                        <a:cs typeface="Consolas"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lumMod val="20000"/>
                        <a:lumOff val="80000"/>
                      </a:schemeClr>
                    </a:solidFill>
                  </a:tcPr>
                </a:tc>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rgbClr val="0000FF"/>
                          </a:solidFill>
                          <a:effectLst/>
                          <a:latin typeface="Consolas" pitchFamily="49" charset="0"/>
                          <a:ea typeface="楷体" pitchFamily="49" charset="-122"/>
                          <a:cs typeface="Consolas" pitchFamily="49" charset="0"/>
                        </a:rPr>
                        <a:t>中序遍历序列</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1" u="none" strike="noStrike" cap="none" normalizeH="0" baseline="0" smtClean="0">
                          <a:ln>
                            <a:noFill/>
                          </a:ln>
                          <a:solidFill>
                            <a:srgbClr val="0000FF"/>
                          </a:solidFill>
                          <a:effectLst/>
                          <a:latin typeface="Consolas" pitchFamily="49" charset="0"/>
                          <a:ea typeface="楷体" pitchFamily="49" charset="-122"/>
                          <a:cs typeface="Consolas" pitchFamily="49" charset="0"/>
                        </a:rPr>
                        <a:t>BAC</a:t>
                      </a:r>
                      <a:endParaRPr kumimoji="0" lang="en-US" altLang="zh-CN" sz="1800" b="1" i="0" u="none" strike="noStrike" cap="none" normalizeH="0" baseline="0" smtClean="0">
                        <a:ln>
                          <a:noFill/>
                        </a:ln>
                        <a:solidFill>
                          <a:srgbClr val="0000FF"/>
                        </a:solidFill>
                        <a:effectLst/>
                        <a:latin typeface="Consolas" pitchFamily="49" charset="0"/>
                        <a:ea typeface="楷体" pitchFamily="49" charset="-122"/>
                        <a:cs typeface="Consolas"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1" u="none" strike="noStrike" cap="none" normalizeH="0" baseline="0" smtClean="0">
                          <a:ln>
                            <a:noFill/>
                          </a:ln>
                          <a:solidFill>
                            <a:srgbClr val="0000FF"/>
                          </a:solidFill>
                          <a:effectLst/>
                          <a:latin typeface="Consolas" pitchFamily="49" charset="0"/>
                          <a:ea typeface="楷体" pitchFamily="49" charset="-122"/>
                          <a:cs typeface="Consolas" pitchFamily="49" charset="0"/>
                        </a:rPr>
                        <a:t>BCA</a:t>
                      </a:r>
                      <a:endParaRPr kumimoji="0" lang="en-US" altLang="zh-CN" sz="1800" b="1" i="0" u="none" strike="noStrike" cap="none" normalizeH="0" baseline="0" smtClean="0">
                        <a:ln>
                          <a:noFill/>
                        </a:ln>
                        <a:solidFill>
                          <a:srgbClr val="0000FF"/>
                        </a:solidFill>
                        <a:effectLst/>
                        <a:latin typeface="Consolas" pitchFamily="49" charset="0"/>
                        <a:ea typeface="楷体" pitchFamily="49" charset="-122"/>
                        <a:cs typeface="Consolas"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1" u="none" strike="noStrike" cap="none" normalizeH="0" baseline="0" dirty="0" err="1" smtClean="0">
                          <a:ln>
                            <a:noFill/>
                          </a:ln>
                          <a:solidFill>
                            <a:srgbClr val="0000FF"/>
                          </a:solidFill>
                          <a:effectLst/>
                          <a:latin typeface="Consolas" pitchFamily="49" charset="0"/>
                          <a:ea typeface="楷体" pitchFamily="49" charset="-122"/>
                          <a:cs typeface="Consolas" pitchFamily="49" charset="0"/>
                        </a:rPr>
                        <a:t>ACB</a:t>
                      </a:r>
                      <a:endParaRPr kumimoji="0" lang="en-US" altLang="zh-CN" sz="1800" b="1" i="0" u="none" strike="noStrike" cap="none" normalizeH="0" baseline="0" dirty="0" smtClean="0">
                        <a:ln>
                          <a:noFill/>
                        </a:ln>
                        <a:solidFill>
                          <a:srgbClr val="0000FF"/>
                        </a:solidFill>
                        <a:effectLst/>
                        <a:latin typeface="Consolas" pitchFamily="49" charset="0"/>
                        <a:ea typeface="楷体" pitchFamily="49" charset="-122"/>
                        <a:cs typeface="Consolas"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1" u="none" strike="noStrike" cap="none" normalizeH="0" baseline="0" dirty="0" err="1" smtClean="0">
                          <a:ln>
                            <a:noFill/>
                          </a:ln>
                          <a:solidFill>
                            <a:srgbClr val="0000FF"/>
                          </a:solidFill>
                          <a:effectLst/>
                          <a:latin typeface="Consolas" pitchFamily="49" charset="0"/>
                          <a:ea typeface="楷体" pitchFamily="49" charset="-122"/>
                          <a:cs typeface="Consolas" pitchFamily="49" charset="0"/>
                        </a:rPr>
                        <a:t>CBA</a:t>
                      </a:r>
                      <a:endParaRPr kumimoji="0" lang="en-US" altLang="zh-CN" sz="1800" b="1" i="0" u="none" strike="noStrike" cap="none" normalizeH="0" baseline="0" dirty="0" smtClean="0">
                        <a:ln>
                          <a:noFill/>
                        </a:ln>
                        <a:solidFill>
                          <a:srgbClr val="0000FF"/>
                        </a:solidFill>
                        <a:effectLst/>
                        <a:latin typeface="Consolas" pitchFamily="49" charset="0"/>
                        <a:ea typeface="楷体" pitchFamily="49" charset="-122"/>
                        <a:cs typeface="Consolas"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1" u="none" strike="noStrike" cap="none" normalizeH="0" baseline="0" dirty="0" smtClean="0">
                          <a:ln>
                            <a:noFill/>
                          </a:ln>
                          <a:solidFill>
                            <a:srgbClr val="0000FF"/>
                          </a:solidFill>
                          <a:effectLst/>
                          <a:latin typeface="Consolas" pitchFamily="49" charset="0"/>
                          <a:ea typeface="楷体" pitchFamily="49" charset="-122"/>
                          <a:cs typeface="Consolas" pitchFamily="49" charset="0"/>
                        </a:rPr>
                        <a:t>ABC</a:t>
                      </a:r>
                      <a:endParaRPr kumimoji="0" lang="en-US" altLang="zh-CN" sz="1800" b="1" i="0" u="none" strike="noStrike" cap="none" normalizeH="0" baseline="0" dirty="0" smtClean="0">
                        <a:ln>
                          <a:noFill/>
                        </a:ln>
                        <a:solidFill>
                          <a:srgbClr val="0000FF"/>
                        </a:solidFill>
                        <a:effectLst/>
                        <a:latin typeface="Consolas" pitchFamily="49" charset="0"/>
                        <a:ea typeface="楷体" pitchFamily="49" charset="-122"/>
                        <a:cs typeface="Consolas"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lumMod val="20000"/>
                        <a:lumOff val="80000"/>
                      </a:schemeClr>
                    </a:solidFill>
                  </a:tcPr>
                </a:tc>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rgbClr val="0000FF"/>
                          </a:solidFill>
                          <a:effectLst/>
                          <a:latin typeface="Consolas" pitchFamily="49" charset="0"/>
                          <a:ea typeface="楷体" pitchFamily="49" charset="-122"/>
                          <a:cs typeface="Consolas" pitchFamily="49" charset="0"/>
                        </a:rPr>
                        <a:t>后序遍历序列</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1" u="none" strike="noStrike" cap="none" normalizeH="0" baseline="0" smtClean="0">
                          <a:ln>
                            <a:noFill/>
                          </a:ln>
                          <a:solidFill>
                            <a:srgbClr val="0000FF"/>
                          </a:solidFill>
                          <a:effectLst/>
                          <a:latin typeface="Consolas" pitchFamily="49" charset="0"/>
                          <a:ea typeface="楷体" pitchFamily="49" charset="-122"/>
                          <a:cs typeface="Consolas" pitchFamily="49" charset="0"/>
                        </a:rPr>
                        <a:t>BCA</a:t>
                      </a:r>
                      <a:endParaRPr kumimoji="0" lang="en-US" altLang="zh-CN" sz="1800" b="1" i="0" u="none" strike="noStrike" cap="none" normalizeH="0" baseline="0" smtClean="0">
                        <a:ln>
                          <a:noFill/>
                        </a:ln>
                        <a:solidFill>
                          <a:srgbClr val="0000FF"/>
                        </a:solidFill>
                        <a:effectLst/>
                        <a:latin typeface="Consolas" pitchFamily="49" charset="0"/>
                        <a:ea typeface="楷体" pitchFamily="49" charset="-122"/>
                        <a:cs typeface="Consolas"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1" u="none" strike="noStrike" cap="none" normalizeH="0" baseline="0" smtClean="0">
                          <a:ln>
                            <a:noFill/>
                          </a:ln>
                          <a:solidFill>
                            <a:srgbClr val="0000FF"/>
                          </a:solidFill>
                          <a:effectLst/>
                          <a:latin typeface="Consolas" pitchFamily="49" charset="0"/>
                          <a:ea typeface="楷体" pitchFamily="49" charset="-122"/>
                          <a:cs typeface="Consolas" pitchFamily="49" charset="0"/>
                        </a:rPr>
                        <a:t>CBA</a:t>
                      </a:r>
                      <a:endParaRPr kumimoji="0" lang="en-US" altLang="zh-CN" sz="1800" b="1" i="0" u="none" strike="noStrike" cap="none" normalizeH="0" baseline="0" smtClean="0">
                        <a:ln>
                          <a:noFill/>
                        </a:ln>
                        <a:solidFill>
                          <a:srgbClr val="0000FF"/>
                        </a:solidFill>
                        <a:effectLst/>
                        <a:latin typeface="Consolas" pitchFamily="49" charset="0"/>
                        <a:ea typeface="楷体" pitchFamily="49" charset="-122"/>
                        <a:cs typeface="Consolas"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1" u="none" strike="noStrike" cap="none" normalizeH="0" baseline="0" smtClean="0">
                          <a:ln>
                            <a:noFill/>
                          </a:ln>
                          <a:solidFill>
                            <a:srgbClr val="0000FF"/>
                          </a:solidFill>
                          <a:effectLst/>
                          <a:latin typeface="Consolas" pitchFamily="49" charset="0"/>
                          <a:ea typeface="楷体" pitchFamily="49" charset="-122"/>
                          <a:cs typeface="Consolas" pitchFamily="49" charset="0"/>
                        </a:rPr>
                        <a:t>CBA</a:t>
                      </a:r>
                      <a:endParaRPr kumimoji="0" lang="en-US" altLang="zh-CN" sz="1800" b="1" i="0" u="none" strike="noStrike" cap="none" normalizeH="0" baseline="0" smtClean="0">
                        <a:ln>
                          <a:noFill/>
                        </a:ln>
                        <a:solidFill>
                          <a:srgbClr val="0000FF"/>
                        </a:solidFill>
                        <a:effectLst/>
                        <a:latin typeface="Consolas" pitchFamily="49" charset="0"/>
                        <a:ea typeface="楷体" pitchFamily="49" charset="-122"/>
                        <a:cs typeface="Consolas"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1" u="none" strike="noStrike" cap="none" normalizeH="0" baseline="0" smtClean="0">
                          <a:ln>
                            <a:noFill/>
                          </a:ln>
                          <a:solidFill>
                            <a:srgbClr val="0000FF"/>
                          </a:solidFill>
                          <a:effectLst/>
                          <a:latin typeface="Consolas" pitchFamily="49" charset="0"/>
                          <a:ea typeface="楷体" pitchFamily="49" charset="-122"/>
                          <a:cs typeface="Consolas" pitchFamily="49" charset="0"/>
                        </a:rPr>
                        <a:t>CBA</a:t>
                      </a:r>
                      <a:endParaRPr kumimoji="0" lang="en-US" altLang="zh-CN" sz="1800" b="1" i="0" u="none" strike="noStrike" cap="none" normalizeH="0" baseline="0" smtClean="0">
                        <a:ln>
                          <a:noFill/>
                        </a:ln>
                        <a:solidFill>
                          <a:srgbClr val="0000FF"/>
                        </a:solidFill>
                        <a:effectLst/>
                        <a:latin typeface="Consolas" pitchFamily="49" charset="0"/>
                        <a:ea typeface="楷体" pitchFamily="49" charset="-122"/>
                        <a:cs typeface="Consolas"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1" u="none" strike="noStrike" cap="none" normalizeH="0" baseline="0" dirty="0" err="1" smtClean="0">
                          <a:ln>
                            <a:noFill/>
                          </a:ln>
                          <a:solidFill>
                            <a:srgbClr val="0000FF"/>
                          </a:solidFill>
                          <a:effectLst/>
                          <a:latin typeface="Consolas" pitchFamily="49" charset="0"/>
                          <a:ea typeface="楷体" pitchFamily="49" charset="-122"/>
                          <a:cs typeface="Consolas" pitchFamily="49" charset="0"/>
                        </a:rPr>
                        <a:t>CBA</a:t>
                      </a:r>
                      <a:endParaRPr kumimoji="0" lang="en-US" altLang="zh-CN" sz="1800" b="1" i="0" u="none" strike="noStrike" cap="none" normalizeH="0" baseline="0" dirty="0" smtClean="0">
                        <a:ln>
                          <a:noFill/>
                        </a:ln>
                        <a:solidFill>
                          <a:srgbClr val="0000FF"/>
                        </a:solidFill>
                        <a:effectLst/>
                        <a:latin typeface="Consolas" pitchFamily="49" charset="0"/>
                        <a:ea typeface="楷体" pitchFamily="49" charset="-122"/>
                        <a:cs typeface="Consolas"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lumMod val="20000"/>
                        <a:lumOff val="80000"/>
                      </a:schemeClr>
                    </a:solidFill>
                  </a:tcPr>
                </a:tc>
              </a:tr>
            </a:tbl>
          </a:graphicData>
        </a:graphic>
      </p:graphicFrame>
      <p:sp>
        <p:nvSpPr>
          <p:cNvPr id="13354" name="Rectangle 171"/>
          <p:cNvSpPr>
            <a:spLocks noChangeArrowheads="1"/>
          </p:cNvSpPr>
          <p:nvPr/>
        </p:nvSpPr>
        <p:spPr bwMode="auto">
          <a:xfrm>
            <a:off x="0" y="2990850"/>
            <a:ext cx="9144000" cy="0"/>
          </a:xfrm>
          <a:prstGeom prst="rect">
            <a:avLst/>
          </a:prstGeom>
          <a:noFill/>
          <a:ln w="9525">
            <a:noFill/>
            <a:miter lim="800000"/>
            <a:headEnd/>
            <a:tailEnd/>
          </a:ln>
        </p:spPr>
        <p:txBody>
          <a:bodyPr wrap="none" anchor="ctr">
            <a:spAutoFit/>
          </a:bodyPr>
          <a:lstStyle/>
          <a:p>
            <a:endParaRPr lang="zh-CN" altLang="en-US"/>
          </a:p>
        </p:txBody>
      </p:sp>
      <p:grpSp>
        <p:nvGrpSpPr>
          <p:cNvPr id="38" name="组合 37"/>
          <p:cNvGrpSpPr/>
          <p:nvPr/>
        </p:nvGrpSpPr>
        <p:grpSpPr>
          <a:xfrm>
            <a:off x="1714480" y="3714752"/>
            <a:ext cx="6858048" cy="2428892"/>
            <a:chOff x="1357290" y="3714752"/>
            <a:chExt cx="7000924" cy="2900440"/>
          </a:xfrm>
        </p:grpSpPr>
        <p:sp>
          <p:nvSpPr>
            <p:cNvPr id="8" name="椭圆 7"/>
            <p:cNvSpPr/>
            <p:nvPr/>
          </p:nvSpPr>
          <p:spPr>
            <a:xfrm>
              <a:off x="1714480" y="3786190"/>
              <a:ext cx="357190" cy="428628"/>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2000" i="1" smtClean="0">
                  <a:latin typeface="Consolas" pitchFamily="49" charset="0"/>
                  <a:cs typeface="Consolas" pitchFamily="49" charset="0"/>
                </a:rPr>
                <a:t>A</a:t>
              </a:r>
              <a:endParaRPr lang="zh-CN" altLang="en-US" sz="2000" i="1">
                <a:latin typeface="Consolas" pitchFamily="49" charset="0"/>
                <a:cs typeface="Consolas" pitchFamily="49" charset="0"/>
              </a:endParaRPr>
            </a:p>
          </p:txBody>
        </p:sp>
        <p:sp>
          <p:nvSpPr>
            <p:cNvPr id="9" name="椭圆 8"/>
            <p:cNvSpPr/>
            <p:nvPr/>
          </p:nvSpPr>
          <p:spPr>
            <a:xfrm>
              <a:off x="1357290" y="4786322"/>
              <a:ext cx="357190"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i="1" smtClean="0">
                  <a:solidFill>
                    <a:srgbClr val="0000FF"/>
                  </a:solidFill>
                  <a:latin typeface="Consolas" pitchFamily="49" charset="0"/>
                  <a:cs typeface="Consolas" pitchFamily="49" charset="0"/>
                </a:rPr>
                <a:t>B</a:t>
              </a:r>
              <a:endParaRPr lang="zh-CN" altLang="en-US" sz="2000" i="1">
                <a:solidFill>
                  <a:srgbClr val="0000FF"/>
                </a:solidFill>
                <a:latin typeface="Consolas" pitchFamily="49" charset="0"/>
                <a:cs typeface="Consolas" pitchFamily="49" charset="0"/>
              </a:endParaRPr>
            </a:p>
          </p:txBody>
        </p:sp>
        <p:sp>
          <p:nvSpPr>
            <p:cNvPr id="10" name="椭圆 9"/>
            <p:cNvSpPr/>
            <p:nvPr/>
          </p:nvSpPr>
          <p:spPr>
            <a:xfrm>
              <a:off x="2071670" y="4786322"/>
              <a:ext cx="357190"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i="1" smtClean="0">
                  <a:solidFill>
                    <a:srgbClr val="0000FF"/>
                  </a:solidFill>
                  <a:latin typeface="Consolas" pitchFamily="49" charset="0"/>
                  <a:cs typeface="Consolas" pitchFamily="49" charset="0"/>
                </a:rPr>
                <a:t>C</a:t>
              </a:r>
              <a:endParaRPr lang="zh-CN" altLang="en-US" sz="2000" i="1">
                <a:solidFill>
                  <a:srgbClr val="0000FF"/>
                </a:solidFill>
                <a:latin typeface="Consolas" pitchFamily="49" charset="0"/>
                <a:cs typeface="Consolas" pitchFamily="49" charset="0"/>
              </a:endParaRPr>
            </a:p>
          </p:txBody>
        </p:sp>
        <p:sp>
          <p:nvSpPr>
            <p:cNvPr id="11" name="椭圆 10"/>
            <p:cNvSpPr/>
            <p:nvPr/>
          </p:nvSpPr>
          <p:spPr>
            <a:xfrm>
              <a:off x="3214678" y="3714752"/>
              <a:ext cx="357190" cy="428628"/>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2000" i="1" smtClean="0">
                  <a:latin typeface="Consolas" pitchFamily="49" charset="0"/>
                  <a:cs typeface="Consolas" pitchFamily="49" charset="0"/>
                </a:rPr>
                <a:t>A</a:t>
              </a:r>
              <a:endParaRPr lang="zh-CN" altLang="en-US" sz="2000" i="1">
                <a:latin typeface="Consolas" pitchFamily="49" charset="0"/>
                <a:cs typeface="Consolas" pitchFamily="49" charset="0"/>
              </a:endParaRPr>
            </a:p>
          </p:txBody>
        </p:sp>
        <p:sp>
          <p:nvSpPr>
            <p:cNvPr id="12" name="椭圆 11"/>
            <p:cNvSpPr/>
            <p:nvPr/>
          </p:nvSpPr>
          <p:spPr>
            <a:xfrm>
              <a:off x="2928926" y="4643446"/>
              <a:ext cx="357190"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i="1" smtClean="0">
                  <a:solidFill>
                    <a:srgbClr val="0000FF"/>
                  </a:solidFill>
                  <a:latin typeface="Consolas" pitchFamily="49" charset="0"/>
                  <a:cs typeface="Consolas" pitchFamily="49" charset="0"/>
                </a:rPr>
                <a:t>B</a:t>
              </a:r>
              <a:endParaRPr lang="zh-CN" altLang="en-US" sz="2000" i="1">
                <a:solidFill>
                  <a:srgbClr val="0000FF"/>
                </a:solidFill>
                <a:latin typeface="Consolas" pitchFamily="49" charset="0"/>
                <a:cs typeface="Consolas" pitchFamily="49" charset="0"/>
              </a:endParaRPr>
            </a:p>
          </p:txBody>
        </p:sp>
        <p:sp>
          <p:nvSpPr>
            <p:cNvPr id="13" name="椭圆 12"/>
            <p:cNvSpPr/>
            <p:nvPr/>
          </p:nvSpPr>
          <p:spPr>
            <a:xfrm>
              <a:off x="3357554" y="5572140"/>
              <a:ext cx="357190"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i="1" smtClean="0">
                  <a:solidFill>
                    <a:srgbClr val="0000FF"/>
                  </a:solidFill>
                  <a:latin typeface="Consolas" pitchFamily="49" charset="0"/>
                  <a:cs typeface="Consolas" pitchFamily="49" charset="0"/>
                </a:rPr>
                <a:t>C</a:t>
              </a:r>
              <a:endParaRPr lang="zh-CN" altLang="en-US" sz="2000" i="1">
                <a:solidFill>
                  <a:srgbClr val="0000FF"/>
                </a:solidFill>
                <a:latin typeface="Consolas" pitchFamily="49" charset="0"/>
                <a:cs typeface="Consolas" pitchFamily="49" charset="0"/>
              </a:endParaRPr>
            </a:p>
          </p:txBody>
        </p:sp>
        <p:cxnSp>
          <p:nvCxnSpPr>
            <p:cNvPr id="14" name="直接连接符 13"/>
            <p:cNvCxnSpPr>
              <a:stCxn id="8" idx="3"/>
              <a:endCxn id="9" idx="0"/>
            </p:cNvCxnSpPr>
            <p:nvPr/>
          </p:nvCxnSpPr>
          <p:spPr>
            <a:xfrm rot="5400000">
              <a:off x="1334200" y="4353732"/>
              <a:ext cx="634275" cy="230904"/>
            </a:xfrm>
            <a:prstGeom prst="line">
              <a:avLst/>
            </a:prstGeom>
          </p:spPr>
          <p:style>
            <a:lnRef idx="2">
              <a:schemeClr val="accent2"/>
            </a:lnRef>
            <a:fillRef idx="0">
              <a:schemeClr val="accent2"/>
            </a:fillRef>
            <a:effectRef idx="1">
              <a:schemeClr val="accent2"/>
            </a:effectRef>
            <a:fontRef idx="minor">
              <a:schemeClr val="tx1"/>
            </a:fontRef>
          </p:style>
        </p:cxnSp>
        <p:cxnSp>
          <p:nvCxnSpPr>
            <p:cNvPr id="15" name="直接连接符 14"/>
            <p:cNvCxnSpPr>
              <a:stCxn id="8" idx="5"/>
              <a:endCxn id="10" idx="0"/>
            </p:cNvCxnSpPr>
            <p:nvPr/>
          </p:nvCxnSpPr>
          <p:spPr>
            <a:xfrm rot="16200000" flipH="1">
              <a:off x="1817676" y="4353732"/>
              <a:ext cx="634275" cy="230904"/>
            </a:xfrm>
            <a:prstGeom prst="line">
              <a:avLst/>
            </a:prstGeom>
          </p:spPr>
          <p:style>
            <a:lnRef idx="2">
              <a:schemeClr val="accent2"/>
            </a:lnRef>
            <a:fillRef idx="0">
              <a:schemeClr val="accent2"/>
            </a:fillRef>
            <a:effectRef idx="1">
              <a:schemeClr val="accent2"/>
            </a:effectRef>
            <a:fontRef idx="minor">
              <a:schemeClr val="tx1"/>
            </a:fontRef>
          </p:style>
        </p:cxnSp>
        <p:cxnSp>
          <p:nvCxnSpPr>
            <p:cNvPr id="16" name="直接连接符 15"/>
            <p:cNvCxnSpPr>
              <a:stCxn id="11" idx="3"/>
              <a:endCxn id="12" idx="0"/>
            </p:cNvCxnSpPr>
            <p:nvPr/>
          </p:nvCxnSpPr>
          <p:spPr>
            <a:xfrm rot="5400000">
              <a:off x="2905836" y="4282294"/>
              <a:ext cx="562837" cy="159466"/>
            </a:xfrm>
            <a:prstGeom prst="line">
              <a:avLst/>
            </a:prstGeom>
          </p:spPr>
          <p:style>
            <a:lnRef idx="2">
              <a:schemeClr val="accent2"/>
            </a:lnRef>
            <a:fillRef idx="0">
              <a:schemeClr val="accent2"/>
            </a:fillRef>
            <a:effectRef idx="1">
              <a:schemeClr val="accent2"/>
            </a:effectRef>
            <a:fontRef idx="minor">
              <a:schemeClr val="tx1"/>
            </a:fontRef>
          </p:style>
        </p:cxnSp>
        <p:cxnSp>
          <p:nvCxnSpPr>
            <p:cNvPr id="17" name="直接连接符 16"/>
            <p:cNvCxnSpPr>
              <a:stCxn id="12" idx="5"/>
              <a:endCxn id="13" idx="0"/>
            </p:cNvCxnSpPr>
            <p:nvPr/>
          </p:nvCxnSpPr>
          <p:spPr>
            <a:xfrm rot="16200000" flipH="1">
              <a:off x="3103560" y="5139550"/>
              <a:ext cx="562837" cy="302342"/>
            </a:xfrm>
            <a:prstGeom prst="line">
              <a:avLst/>
            </a:prstGeom>
          </p:spPr>
          <p:style>
            <a:lnRef idx="2">
              <a:schemeClr val="accent2"/>
            </a:lnRef>
            <a:fillRef idx="0">
              <a:schemeClr val="accent2"/>
            </a:fillRef>
            <a:effectRef idx="1">
              <a:schemeClr val="accent2"/>
            </a:effectRef>
            <a:fontRef idx="minor">
              <a:schemeClr val="tx1"/>
            </a:fontRef>
          </p:style>
        </p:cxnSp>
        <p:sp>
          <p:nvSpPr>
            <p:cNvPr id="18" name="椭圆 17"/>
            <p:cNvSpPr/>
            <p:nvPr/>
          </p:nvSpPr>
          <p:spPr>
            <a:xfrm>
              <a:off x="4357686" y="3714752"/>
              <a:ext cx="357190" cy="428628"/>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2000" i="1" smtClean="0">
                  <a:latin typeface="Consolas" pitchFamily="49" charset="0"/>
                  <a:cs typeface="Consolas" pitchFamily="49" charset="0"/>
                </a:rPr>
                <a:t>A</a:t>
              </a:r>
              <a:endParaRPr lang="zh-CN" altLang="en-US" sz="2000" i="1">
                <a:latin typeface="Consolas" pitchFamily="49" charset="0"/>
                <a:cs typeface="Consolas" pitchFamily="49" charset="0"/>
              </a:endParaRPr>
            </a:p>
          </p:txBody>
        </p:sp>
        <p:sp>
          <p:nvSpPr>
            <p:cNvPr id="19" name="椭圆 18"/>
            <p:cNvSpPr/>
            <p:nvPr/>
          </p:nvSpPr>
          <p:spPr>
            <a:xfrm>
              <a:off x="4857752" y="4643446"/>
              <a:ext cx="357190"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i="1" smtClean="0">
                  <a:solidFill>
                    <a:srgbClr val="0000FF"/>
                  </a:solidFill>
                  <a:latin typeface="Consolas" pitchFamily="49" charset="0"/>
                  <a:cs typeface="Consolas" pitchFamily="49" charset="0"/>
                </a:rPr>
                <a:t>B</a:t>
              </a:r>
              <a:endParaRPr lang="zh-CN" altLang="en-US" sz="2000" i="1">
                <a:solidFill>
                  <a:srgbClr val="0000FF"/>
                </a:solidFill>
                <a:latin typeface="Consolas" pitchFamily="49" charset="0"/>
                <a:cs typeface="Consolas" pitchFamily="49" charset="0"/>
              </a:endParaRPr>
            </a:p>
          </p:txBody>
        </p:sp>
        <p:sp>
          <p:nvSpPr>
            <p:cNvPr id="20" name="椭圆 19"/>
            <p:cNvSpPr/>
            <p:nvPr/>
          </p:nvSpPr>
          <p:spPr>
            <a:xfrm>
              <a:off x="4500562" y="5572140"/>
              <a:ext cx="357190"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i="1" smtClean="0">
                  <a:solidFill>
                    <a:srgbClr val="0000FF"/>
                  </a:solidFill>
                  <a:latin typeface="Consolas" pitchFamily="49" charset="0"/>
                  <a:cs typeface="Consolas" pitchFamily="49" charset="0"/>
                </a:rPr>
                <a:t>C</a:t>
              </a:r>
              <a:endParaRPr lang="zh-CN" altLang="en-US" sz="2000" i="1">
                <a:solidFill>
                  <a:srgbClr val="0000FF"/>
                </a:solidFill>
                <a:latin typeface="Consolas" pitchFamily="49" charset="0"/>
                <a:cs typeface="Consolas" pitchFamily="49" charset="0"/>
              </a:endParaRPr>
            </a:p>
          </p:txBody>
        </p:sp>
        <p:cxnSp>
          <p:nvCxnSpPr>
            <p:cNvPr id="21" name="直接连接符 20"/>
            <p:cNvCxnSpPr>
              <a:stCxn id="18" idx="5"/>
              <a:endCxn id="19" idx="0"/>
            </p:cNvCxnSpPr>
            <p:nvPr/>
          </p:nvCxnSpPr>
          <p:spPr>
            <a:xfrm rot="16200000" flipH="1">
              <a:off x="4568039" y="4175137"/>
              <a:ext cx="562837" cy="373780"/>
            </a:xfrm>
            <a:prstGeom prst="line">
              <a:avLst/>
            </a:prstGeom>
          </p:spPr>
          <p:style>
            <a:lnRef idx="2">
              <a:schemeClr val="accent2"/>
            </a:lnRef>
            <a:fillRef idx="0">
              <a:schemeClr val="accent2"/>
            </a:fillRef>
            <a:effectRef idx="1">
              <a:schemeClr val="accent2"/>
            </a:effectRef>
            <a:fontRef idx="minor">
              <a:schemeClr val="tx1"/>
            </a:fontRef>
          </p:style>
        </p:cxnSp>
        <p:cxnSp>
          <p:nvCxnSpPr>
            <p:cNvPr id="22" name="直接连接符 21"/>
            <p:cNvCxnSpPr>
              <a:stCxn id="19" idx="3"/>
              <a:endCxn id="20" idx="0"/>
            </p:cNvCxnSpPr>
            <p:nvPr/>
          </p:nvCxnSpPr>
          <p:spPr>
            <a:xfrm rot="5400000">
              <a:off x="4513191" y="5175269"/>
              <a:ext cx="562837" cy="230904"/>
            </a:xfrm>
            <a:prstGeom prst="line">
              <a:avLst/>
            </a:prstGeom>
          </p:spPr>
          <p:style>
            <a:lnRef idx="2">
              <a:schemeClr val="accent2"/>
            </a:lnRef>
            <a:fillRef idx="0">
              <a:schemeClr val="accent2"/>
            </a:fillRef>
            <a:effectRef idx="1">
              <a:schemeClr val="accent2"/>
            </a:effectRef>
            <a:fontRef idx="minor">
              <a:schemeClr val="tx1"/>
            </a:fontRef>
          </p:style>
        </p:cxnSp>
        <p:sp>
          <p:nvSpPr>
            <p:cNvPr id="23" name="椭圆 22"/>
            <p:cNvSpPr/>
            <p:nvPr/>
          </p:nvSpPr>
          <p:spPr>
            <a:xfrm>
              <a:off x="6357950" y="3714752"/>
              <a:ext cx="357190" cy="428628"/>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2000" i="1" smtClean="0">
                  <a:latin typeface="Consolas" pitchFamily="49" charset="0"/>
                  <a:cs typeface="Consolas" pitchFamily="49" charset="0"/>
                </a:rPr>
                <a:t>A</a:t>
              </a:r>
              <a:endParaRPr lang="zh-CN" altLang="en-US" sz="2000" i="1">
                <a:latin typeface="Consolas" pitchFamily="49" charset="0"/>
                <a:cs typeface="Consolas" pitchFamily="49" charset="0"/>
              </a:endParaRPr>
            </a:p>
          </p:txBody>
        </p:sp>
        <p:sp>
          <p:nvSpPr>
            <p:cNvPr id="24" name="椭圆 23"/>
            <p:cNvSpPr/>
            <p:nvPr/>
          </p:nvSpPr>
          <p:spPr>
            <a:xfrm>
              <a:off x="6143636" y="4643446"/>
              <a:ext cx="357190"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i="1" smtClean="0">
                  <a:solidFill>
                    <a:srgbClr val="0000FF"/>
                  </a:solidFill>
                  <a:latin typeface="Consolas" pitchFamily="49" charset="0"/>
                  <a:cs typeface="Consolas" pitchFamily="49" charset="0"/>
                </a:rPr>
                <a:t>B</a:t>
              </a:r>
              <a:endParaRPr lang="zh-CN" altLang="en-US" sz="2000" i="1">
                <a:solidFill>
                  <a:srgbClr val="0000FF"/>
                </a:solidFill>
                <a:latin typeface="Consolas" pitchFamily="49" charset="0"/>
                <a:cs typeface="Consolas" pitchFamily="49" charset="0"/>
              </a:endParaRPr>
            </a:p>
          </p:txBody>
        </p:sp>
        <p:sp>
          <p:nvSpPr>
            <p:cNvPr id="25" name="椭圆 24"/>
            <p:cNvSpPr/>
            <p:nvPr/>
          </p:nvSpPr>
          <p:spPr>
            <a:xfrm>
              <a:off x="5857884" y="5572140"/>
              <a:ext cx="357190"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i="1" smtClean="0">
                  <a:solidFill>
                    <a:srgbClr val="0000FF"/>
                  </a:solidFill>
                  <a:latin typeface="Consolas" pitchFamily="49" charset="0"/>
                  <a:cs typeface="Consolas" pitchFamily="49" charset="0"/>
                </a:rPr>
                <a:t>C</a:t>
              </a:r>
              <a:endParaRPr lang="zh-CN" altLang="en-US" sz="2000" i="1">
                <a:solidFill>
                  <a:srgbClr val="0000FF"/>
                </a:solidFill>
                <a:latin typeface="Consolas" pitchFamily="49" charset="0"/>
                <a:cs typeface="Consolas" pitchFamily="49" charset="0"/>
              </a:endParaRPr>
            </a:p>
          </p:txBody>
        </p:sp>
        <p:cxnSp>
          <p:nvCxnSpPr>
            <p:cNvPr id="26" name="直接连接符 25"/>
            <p:cNvCxnSpPr>
              <a:endCxn id="24" idx="0"/>
            </p:cNvCxnSpPr>
            <p:nvPr/>
          </p:nvCxnSpPr>
          <p:spPr>
            <a:xfrm rot="5400000">
              <a:off x="6197216" y="4339836"/>
              <a:ext cx="428626" cy="178595"/>
            </a:xfrm>
            <a:prstGeom prst="line">
              <a:avLst/>
            </a:prstGeom>
          </p:spPr>
          <p:style>
            <a:lnRef idx="2">
              <a:schemeClr val="accent2"/>
            </a:lnRef>
            <a:fillRef idx="0">
              <a:schemeClr val="accent2"/>
            </a:fillRef>
            <a:effectRef idx="1">
              <a:schemeClr val="accent2"/>
            </a:effectRef>
            <a:fontRef idx="minor">
              <a:schemeClr val="tx1"/>
            </a:fontRef>
          </p:style>
        </p:cxnSp>
        <p:cxnSp>
          <p:nvCxnSpPr>
            <p:cNvPr id="27" name="直接连接符 26"/>
            <p:cNvCxnSpPr>
              <a:stCxn id="24" idx="3"/>
              <a:endCxn id="25" idx="0"/>
            </p:cNvCxnSpPr>
            <p:nvPr/>
          </p:nvCxnSpPr>
          <p:spPr>
            <a:xfrm rot="5400000">
              <a:off x="5834794" y="5210988"/>
              <a:ext cx="562837" cy="159466"/>
            </a:xfrm>
            <a:prstGeom prst="line">
              <a:avLst/>
            </a:prstGeom>
          </p:spPr>
          <p:style>
            <a:lnRef idx="2">
              <a:schemeClr val="accent2"/>
            </a:lnRef>
            <a:fillRef idx="0">
              <a:schemeClr val="accent2"/>
            </a:fillRef>
            <a:effectRef idx="1">
              <a:schemeClr val="accent2"/>
            </a:effectRef>
            <a:fontRef idx="minor">
              <a:schemeClr val="tx1"/>
            </a:fontRef>
          </p:style>
        </p:cxnSp>
        <p:sp>
          <p:nvSpPr>
            <p:cNvPr id="28" name="椭圆 27"/>
            <p:cNvSpPr/>
            <p:nvPr/>
          </p:nvSpPr>
          <p:spPr>
            <a:xfrm>
              <a:off x="7286644" y="3714752"/>
              <a:ext cx="357190" cy="428628"/>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2000" i="1" smtClean="0">
                  <a:latin typeface="Consolas" pitchFamily="49" charset="0"/>
                  <a:cs typeface="Consolas" pitchFamily="49" charset="0"/>
                </a:rPr>
                <a:t>A</a:t>
              </a:r>
              <a:endParaRPr lang="zh-CN" altLang="en-US" sz="2000" i="1">
                <a:latin typeface="Consolas" pitchFamily="49" charset="0"/>
                <a:cs typeface="Consolas" pitchFamily="49" charset="0"/>
              </a:endParaRPr>
            </a:p>
          </p:txBody>
        </p:sp>
        <p:sp>
          <p:nvSpPr>
            <p:cNvPr id="29" name="椭圆 28"/>
            <p:cNvSpPr/>
            <p:nvPr/>
          </p:nvSpPr>
          <p:spPr>
            <a:xfrm>
              <a:off x="7643834" y="4643446"/>
              <a:ext cx="357190"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i="1" smtClean="0">
                  <a:solidFill>
                    <a:srgbClr val="0000FF"/>
                  </a:solidFill>
                  <a:latin typeface="Consolas" pitchFamily="49" charset="0"/>
                  <a:cs typeface="Consolas" pitchFamily="49" charset="0"/>
                </a:rPr>
                <a:t>B</a:t>
              </a:r>
              <a:endParaRPr lang="zh-CN" altLang="en-US" sz="2000" i="1">
                <a:solidFill>
                  <a:srgbClr val="0000FF"/>
                </a:solidFill>
                <a:latin typeface="Consolas" pitchFamily="49" charset="0"/>
                <a:cs typeface="Consolas" pitchFamily="49" charset="0"/>
              </a:endParaRPr>
            </a:p>
          </p:txBody>
        </p:sp>
        <p:sp>
          <p:nvSpPr>
            <p:cNvPr id="30" name="椭圆 29"/>
            <p:cNvSpPr/>
            <p:nvPr/>
          </p:nvSpPr>
          <p:spPr>
            <a:xfrm>
              <a:off x="8001024" y="5572140"/>
              <a:ext cx="357190"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i="1" smtClean="0">
                  <a:solidFill>
                    <a:srgbClr val="0000FF"/>
                  </a:solidFill>
                  <a:latin typeface="Consolas" pitchFamily="49" charset="0"/>
                  <a:cs typeface="Consolas" pitchFamily="49" charset="0"/>
                </a:rPr>
                <a:t>C</a:t>
              </a:r>
              <a:endParaRPr lang="zh-CN" altLang="en-US" sz="2000" i="1">
                <a:solidFill>
                  <a:srgbClr val="0000FF"/>
                </a:solidFill>
                <a:latin typeface="Consolas" pitchFamily="49" charset="0"/>
                <a:cs typeface="Consolas" pitchFamily="49" charset="0"/>
              </a:endParaRPr>
            </a:p>
          </p:txBody>
        </p:sp>
        <p:cxnSp>
          <p:nvCxnSpPr>
            <p:cNvPr id="31" name="直接连接符 30"/>
            <p:cNvCxnSpPr>
              <a:stCxn id="28" idx="5"/>
              <a:endCxn id="29" idx="0"/>
            </p:cNvCxnSpPr>
            <p:nvPr/>
          </p:nvCxnSpPr>
          <p:spPr>
            <a:xfrm rot="16200000" flipH="1">
              <a:off x="7425559" y="4246575"/>
              <a:ext cx="562837" cy="230904"/>
            </a:xfrm>
            <a:prstGeom prst="line">
              <a:avLst/>
            </a:prstGeom>
          </p:spPr>
          <p:style>
            <a:lnRef idx="2">
              <a:schemeClr val="accent2"/>
            </a:lnRef>
            <a:fillRef idx="0">
              <a:schemeClr val="accent2"/>
            </a:fillRef>
            <a:effectRef idx="1">
              <a:schemeClr val="accent2"/>
            </a:effectRef>
            <a:fontRef idx="minor">
              <a:schemeClr val="tx1"/>
            </a:fontRef>
          </p:style>
        </p:cxnSp>
        <p:cxnSp>
          <p:nvCxnSpPr>
            <p:cNvPr id="32" name="直接连接符 31"/>
            <p:cNvCxnSpPr>
              <a:stCxn id="29" idx="5"/>
              <a:endCxn id="30" idx="0"/>
            </p:cNvCxnSpPr>
            <p:nvPr/>
          </p:nvCxnSpPr>
          <p:spPr>
            <a:xfrm rot="16200000" flipH="1">
              <a:off x="7782749" y="5175269"/>
              <a:ext cx="562837" cy="230904"/>
            </a:xfrm>
            <a:prstGeom prst="line">
              <a:avLst/>
            </a:prstGeom>
          </p:spPr>
          <p:style>
            <a:lnRef idx="2">
              <a:schemeClr val="accent2"/>
            </a:lnRef>
            <a:fillRef idx="0">
              <a:schemeClr val="accent2"/>
            </a:fillRef>
            <a:effectRef idx="1">
              <a:schemeClr val="accent2"/>
            </a:effectRef>
            <a:fontRef idx="minor">
              <a:schemeClr val="tx1"/>
            </a:fontRef>
          </p:style>
        </p:cxnSp>
        <p:sp>
          <p:nvSpPr>
            <p:cNvPr id="33" name="TextBox 32"/>
            <p:cNvSpPr txBox="1"/>
            <p:nvPr/>
          </p:nvSpPr>
          <p:spPr>
            <a:xfrm>
              <a:off x="1643042" y="6172162"/>
              <a:ext cx="642942" cy="400110"/>
            </a:xfrm>
            <a:prstGeom prst="rect">
              <a:avLst/>
            </a:prstGeom>
            <a:noFill/>
          </p:spPr>
          <p:txBody>
            <a:bodyPr wrap="square" rtlCol="0">
              <a:spAutoFit/>
            </a:bodyPr>
            <a:lstStyle/>
            <a:p>
              <a:r>
                <a:rPr lang="en-US" altLang="zh-CN" sz="2000" smtClean="0">
                  <a:solidFill>
                    <a:srgbClr val="0000FF"/>
                  </a:solidFill>
                  <a:latin typeface="Consolas" pitchFamily="49" charset="0"/>
                  <a:cs typeface="Consolas" pitchFamily="49" charset="0"/>
                </a:rPr>
                <a:t>(a)</a:t>
              </a:r>
              <a:endParaRPr lang="zh-CN" altLang="en-US" sz="2000">
                <a:solidFill>
                  <a:srgbClr val="0000FF"/>
                </a:solidFill>
                <a:latin typeface="Consolas" pitchFamily="49" charset="0"/>
                <a:cs typeface="Consolas" pitchFamily="49" charset="0"/>
              </a:endParaRPr>
            </a:p>
          </p:txBody>
        </p:sp>
        <p:sp>
          <p:nvSpPr>
            <p:cNvPr id="34" name="TextBox 33"/>
            <p:cNvSpPr txBox="1"/>
            <p:nvPr/>
          </p:nvSpPr>
          <p:spPr>
            <a:xfrm>
              <a:off x="3071802" y="6215082"/>
              <a:ext cx="642942" cy="400110"/>
            </a:xfrm>
            <a:prstGeom prst="rect">
              <a:avLst/>
            </a:prstGeom>
            <a:noFill/>
          </p:spPr>
          <p:txBody>
            <a:bodyPr wrap="square" rtlCol="0">
              <a:spAutoFit/>
            </a:bodyPr>
            <a:lstStyle/>
            <a:p>
              <a:r>
                <a:rPr lang="en-US" altLang="zh-CN" sz="2000" smtClean="0">
                  <a:solidFill>
                    <a:srgbClr val="0000FF"/>
                  </a:solidFill>
                  <a:latin typeface="Consolas" pitchFamily="49" charset="0"/>
                  <a:cs typeface="Consolas" pitchFamily="49" charset="0"/>
                </a:rPr>
                <a:t>(b)</a:t>
              </a:r>
              <a:endParaRPr lang="zh-CN" altLang="en-US" sz="2000">
                <a:solidFill>
                  <a:srgbClr val="0000FF"/>
                </a:solidFill>
                <a:latin typeface="Consolas" pitchFamily="49" charset="0"/>
                <a:cs typeface="Consolas" pitchFamily="49" charset="0"/>
              </a:endParaRPr>
            </a:p>
          </p:txBody>
        </p:sp>
        <p:sp>
          <p:nvSpPr>
            <p:cNvPr id="35" name="TextBox 34"/>
            <p:cNvSpPr txBox="1"/>
            <p:nvPr/>
          </p:nvSpPr>
          <p:spPr>
            <a:xfrm>
              <a:off x="4429124" y="6215082"/>
              <a:ext cx="642942" cy="400110"/>
            </a:xfrm>
            <a:prstGeom prst="rect">
              <a:avLst/>
            </a:prstGeom>
            <a:noFill/>
          </p:spPr>
          <p:txBody>
            <a:bodyPr wrap="square" rtlCol="0">
              <a:spAutoFit/>
            </a:bodyPr>
            <a:lstStyle/>
            <a:p>
              <a:r>
                <a:rPr lang="en-US" altLang="zh-CN" sz="2000" smtClean="0">
                  <a:solidFill>
                    <a:srgbClr val="0000FF"/>
                  </a:solidFill>
                  <a:latin typeface="Consolas" pitchFamily="49" charset="0"/>
                  <a:cs typeface="Consolas" pitchFamily="49" charset="0"/>
                </a:rPr>
                <a:t>(c)</a:t>
              </a:r>
              <a:endParaRPr lang="zh-CN" altLang="en-US" sz="2000">
                <a:solidFill>
                  <a:srgbClr val="0000FF"/>
                </a:solidFill>
                <a:latin typeface="Consolas" pitchFamily="49" charset="0"/>
                <a:cs typeface="Consolas" pitchFamily="49" charset="0"/>
              </a:endParaRPr>
            </a:p>
          </p:txBody>
        </p:sp>
        <p:sp>
          <p:nvSpPr>
            <p:cNvPr id="36" name="TextBox 35"/>
            <p:cNvSpPr txBox="1"/>
            <p:nvPr/>
          </p:nvSpPr>
          <p:spPr>
            <a:xfrm>
              <a:off x="6143636" y="6215082"/>
              <a:ext cx="642942" cy="400110"/>
            </a:xfrm>
            <a:prstGeom prst="rect">
              <a:avLst/>
            </a:prstGeom>
            <a:noFill/>
          </p:spPr>
          <p:txBody>
            <a:bodyPr wrap="square" rtlCol="0">
              <a:spAutoFit/>
            </a:bodyPr>
            <a:lstStyle/>
            <a:p>
              <a:r>
                <a:rPr lang="en-US" altLang="zh-CN" sz="2000" smtClean="0">
                  <a:solidFill>
                    <a:srgbClr val="0000FF"/>
                  </a:solidFill>
                  <a:latin typeface="Consolas" pitchFamily="49" charset="0"/>
                  <a:cs typeface="Consolas" pitchFamily="49" charset="0"/>
                </a:rPr>
                <a:t>(d)</a:t>
              </a:r>
              <a:endParaRPr lang="zh-CN" altLang="en-US" sz="2000">
                <a:solidFill>
                  <a:srgbClr val="0000FF"/>
                </a:solidFill>
                <a:latin typeface="Consolas" pitchFamily="49" charset="0"/>
                <a:cs typeface="Consolas" pitchFamily="49" charset="0"/>
              </a:endParaRPr>
            </a:p>
          </p:txBody>
        </p:sp>
        <p:sp>
          <p:nvSpPr>
            <p:cNvPr id="37" name="TextBox 36"/>
            <p:cNvSpPr txBox="1"/>
            <p:nvPr/>
          </p:nvSpPr>
          <p:spPr>
            <a:xfrm>
              <a:off x="7500958" y="6215082"/>
              <a:ext cx="642942" cy="400110"/>
            </a:xfrm>
            <a:prstGeom prst="rect">
              <a:avLst/>
            </a:prstGeom>
            <a:noFill/>
          </p:spPr>
          <p:txBody>
            <a:bodyPr wrap="square" rtlCol="0">
              <a:spAutoFit/>
            </a:bodyPr>
            <a:lstStyle/>
            <a:p>
              <a:r>
                <a:rPr lang="en-US" altLang="zh-CN" sz="2000" smtClean="0">
                  <a:solidFill>
                    <a:srgbClr val="0000FF"/>
                  </a:solidFill>
                  <a:latin typeface="Consolas" pitchFamily="49" charset="0"/>
                  <a:cs typeface="Consolas" pitchFamily="49" charset="0"/>
                </a:rPr>
                <a:t>(e)</a:t>
              </a:r>
              <a:endParaRPr lang="zh-CN" altLang="en-US" sz="2000">
                <a:solidFill>
                  <a:srgbClr val="0000FF"/>
                </a:solidFill>
                <a:latin typeface="Consolas" pitchFamily="49" charset="0"/>
                <a:cs typeface="Consolas" pitchFamily="49" charset="0"/>
              </a:endParaRPr>
            </a:p>
          </p:txBody>
        </p:sp>
      </p:grpSp>
      <p:sp>
        <p:nvSpPr>
          <p:cNvPr id="39" name="TextBox 38"/>
          <p:cNvSpPr txBox="1"/>
          <p:nvPr/>
        </p:nvSpPr>
        <p:spPr>
          <a:xfrm>
            <a:off x="285731" y="1500174"/>
            <a:ext cx="553998" cy="3000396"/>
          </a:xfrm>
          <a:prstGeom prst="rect">
            <a:avLst/>
          </a:prstGeom>
          <a:noFill/>
        </p:spPr>
        <p:txBody>
          <a:bodyPr vert="eaVert" wrap="square" rtlCol="0">
            <a:spAutoFit/>
          </a:bodyPr>
          <a:lstStyle/>
          <a:p>
            <a:pPr algn="ctr">
              <a:spcBef>
                <a:spcPct val="50000"/>
              </a:spcBef>
            </a:pPr>
            <a:r>
              <a:rPr lang="en-US" altLang="zh-CN"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6.6  </a:t>
            </a:r>
            <a:r>
              <a:rPr lang="zh-CN" altLang="en-US"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二叉树的构造</a:t>
            </a:r>
            <a:endParaRPr lang="zh-CN" altLang="en-US" dirty="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Text Box 2"/>
          <p:cNvSpPr txBox="1">
            <a:spLocks noChangeArrowheads="1"/>
          </p:cNvSpPr>
          <p:nvPr/>
        </p:nvSpPr>
        <p:spPr bwMode="auto">
          <a:xfrm>
            <a:off x="1500166" y="1071546"/>
            <a:ext cx="7072362" cy="2708434"/>
          </a:xfrm>
          <a:prstGeom prst="rect">
            <a:avLst/>
          </a:prstGeom>
          <a:noFill/>
          <a:ln w="9525">
            <a:noFill/>
            <a:miter lim="800000"/>
            <a:headEnd/>
            <a:tailEnd/>
          </a:ln>
        </p:spPr>
        <p:txBody>
          <a:bodyPr wrap="square">
            <a:spAutoFit/>
          </a:bodyPr>
          <a:lstStyle/>
          <a:p>
            <a:pPr marL="457200" indent="-457200">
              <a:lnSpc>
                <a:spcPts val="3200"/>
              </a:lnSpc>
              <a:spcBef>
                <a:spcPct val="50000"/>
              </a:spcBef>
              <a:buBlip>
                <a:blip r:embed="rId2"/>
              </a:buBlip>
            </a:pPr>
            <a:r>
              <a:rPr lang="zh-CN" altLang="en-US" sz="2000" smtClean="0">
                <a:solidFill>
                  <a:srgbClr val="0000FF"/>
                </a:solidFill>
                <a:latin typeface="Consolas" pitchFamily="49" charset="0"/>
                <a:ea typeface="楷体" pitchFamily="49" charset="-122"/>
                <a:cs typeface="Consolas" pitchFamily="49" charset="0"/>
              </a:rPr>
              <a:t>给定</a:t>
            </a:r>
            <a:r>
              <a:rPr lang="zh-CN" altLang="en-US" sz="2000" dirty="0">
                <a:solidFill>
                  <a:srgbClr val="0000FF"/>
                </a:solidFill>
                <a:latin typeface="Consolas" pitchFamily="49" charset="0"/>
                <a:ea typeface="楷体" pitchFamily="49" charset="-122"/>
                <a:cs typeface="Consolas" pitchFamily="49" charset="0"/>
              </a:rPr>
              <a:t>一组具有确定权值的叶子结点，可以构造出许多形状的二叉树。</a:t>
            </a:r>
          </a:p>
          <a:p>
            <a:pPr marL="457200" indent="-457200">
              <a:lnSpc>
                <a:spcPts val="3200"/>
              </a:lnSpc>
              <a:spcBef>
                <a:spcPct val="50000"/>
              </a:spcBef>
              <a:buBlip>
                <a:blip r:embed="rId2"/>
              </a:buBlip>
            </a:pPr>
            <a:r>
              <a:rPr lang="zh-CN" altLang="en-US" sz="2000" smtClean="0">
                <a:solidFill>
                  <a:srgbClr val="0000FF"/>
                </a:solidFill>
                <a:latin typeface="Consolas" pitchFamily="49" charset="0"/>
                <a:ea typeface="楷体" pitchFamily="49" charset="-122"/>
                <a:cs typeface="Consolas" pitchFamily="49" charset="0"/>
              </a:rPr>
              <a:t>例如</a:t>
            </a:r>
            <a:r>
              <a:rPr lang="zh-CN" altLang="en-US" sz="2000" dirty="0">
                <a:solidFill>
                  <a:srgbClr val="0000FF"/>
                </a:solidFill>
                <a:latin typeface="Consolas" pitchFamily="49" charset="0"/>
                <a:ea typeface="楷体" pitchFamily="49" charset="-122"/>
                <a:cs typeface="Consolas" pitchFamily="49" charset="0"/>
              </a:rPr>
              <a:t>，用</a:t>
            </a:r>
            <a:r>
              <a:rPr lang="en-US" altLang="zh-CN" sz="2000" dirty="0">
                <a:solidFill>
                  <a:srgbClr val="0000FF"/>
                </a:solidFill>
                <a:latin typeface="Consolas" pitchFamily="49" charset="0"/>
                <a:ea typeface="楷体" pitchFamily="49" charset="-122"/>
                <a:cs typeface="Consolas" pitchFamily="49" charset="0"/>
              </a:rPr>
              <a:t>4</a:t>
            </a:r>
            <a:r>
              <a:rPr lang="zh-CN" altLang="en-US" sz="2000" dirty="0">
                <a:solidFill>
                  <a:srgbClr val="0000FF"/>
                </a:solidFill>
                <a:latin typeface="Consolas" pitchFamily="49" charset="0"/>
                <a:ea typeface="楷体" pitchFamily="49" charset="-122"/>
                <a:cs typeface="Consolas" pitchFamily="49" charset="0"/>
              </a:rPr>
              <a:t>个整数</a:t>
            </a:r>
            <a:r>
              <a:rPr lang="en-US" altLang="zh-CN" sz="2000" dirty="0">
                <a:solidFill>
                  <a:srgbClr val="0000FF"/>
                </a:solidFill>
                <a:latin typeface="Consolas" pitchFamily="49" charset="0"/>
                <a:ea typeface="楷体" pitchFamily="49" charset="-122"/>
                <a:cs typeface="Consolas" pitchFamily="49" charset="0"/>
              </a:rPr>
              <a:t>2</a:t>
            </a:r>
            <a:r>
              <a:rPr lang="zh-CN" altLang="en-US" sz="2000" dirty="0">
                <a:solidFill>
                  <a:srgbClr val="0000FF"/>
                </a:solidFill>
                <a:latin typeface="Consolas" pitchFamily="49" charset="0"/>
                <a:ea typeface="楷体" pitchFamily="49" charset="-122"/>
                <a:cs typeface="Consolas" pitchFamily="49" charset="0"/>
              </a:rPr>
              <a:t>、</a:t>
            </a:r>
            <a:r>
              <a:rPr lang="en-US" altLang="zh-CN" sz="2000" dirty="0">
                <a:solidFill>
                  <a:srgbClr val="0000FF"/>
                </a:solidFill>
                <a:latin typeface="Consolas" pitchFamily="49" charset="0"/>
                <a:ea typeface="楷体" pitchFamily="49" charset="-122"/>
                <a:cs typeface="Consolas" pitchFamily="49" charset="0"/>
              </a:rPr>
              <a:t>3</a:t>
            </a:r>
            <a:r>
              <a:rPr lang="zh-CN" altLang="en-US" sz="2000" dirty="0">
                <a:solidFill>
                  <a:srgbClr val="0000FF"/>
                </a:solidFill>
                <a:latin typeface="Consolas" pitchFamily="49" charset="0"/>
                <a:ea typeface="楷体" pitchFamily="49" charset="-122"/>
                <a:cs typeface="Consolas" pitchFamily="49" charset="0"/>
              </a:rPr>
              <a:t>、</a:t>
            </a:r>
            <a:r>
              <a:rPr lang="en-US" altLang="zh-CN" sz="2000" dirty="0">
                <a:solidFill>
                  <a:srgbClr val="0000FF"/>
                </a:solidFill>
                <a:latin typeface="Consolas" pitchFamily="49" charset="0"/>
                <a:ea typeface="楷体" pitchFamily="49" charset="-122"/>
                <a:cs typeface="Consolas" pitchFamily="49" charset="0"/>
              </a:rPr>
              <a:t>4</a:t>
            </a:r>
            <a:r>
              <a:rPr lang="zh-CN" altLang="en-US" sz="2000" dirty="0">
                <a:solidFill>
                  <a:srgbClr val="0000FF"/>
                </a:solidFill>
                <a:latin typeface="Consolas" pitchFamily="49" charset="0"/>
                <a:ea typeface="楷体" pitchFamily="49" charset="-122"/>
                <a:cs typeface="Consolas" pitchFamily="49" charset="0"/>
              </a:rPr>
              <a:t>、</a:t>
            </a:r>
            <a:r>
              <a:rPr lang="en-US" altLang="zh-CN" sz="2000" dirty="0">
                <a:solidFill>
                  <a:srgbClr val="0000FF"/>
                </a:solidFill>
                <a:latin typeface="Consolas" pitchFamily="49" charset="0"/>
                <a:ea typeface="楷体" pitchFamily="49" charset="-122"/>
                <a:cs typeface="Consolas" pitchFamily="49" charset="0"/>
              </a:rPr>
              <a:t>11</a:t>
            </a:r>
            <a:r>
              <a:rPr lang="zh-CN" altLang="en-US" sz="2000" dirty="0">
                <a:solidFill>
                  <a:srgbClr val="0000FF"/>
                </a:solidFill>
                <a:latin typeface="Consolas" pitchFamily="49" charset="0"/>
                <a:ea typeface="楷体" pitchFamily="49" charset="-122"/>
                <a:cs typeface="Consolas" pitchFamily="49" charset="0"/>
              </a:rPr>
              <a:t>作为</a:t>
            </a:r>
            <a:r>
              <a:rPr lang="en-US" altLang="zh-CN" sz="2000" dirty="0">
                <a:solidFill>
                  <a:srgbClr val="0000FF"/>
                </a:solidFill>
                <a:latin typeface="Consolas" pitchFamily="49" charset="0"/>
                <a:ea typeface="楷体" pitchFamily="49" charset="-122"/>
                <a:cs typeface="Consolas" pitchFamily="49" charset="0"/>
              </a:rPr>
              <a:t>4</a:t>
            </a:r>
            <a:r>
              <a:rPr lang="zh-CN" altLang="en-US" sz="2000" dirty="0">
                <a:solidFill>
                  <a:srgbClr val="0000FF"/>
                </a:solidFill>
                <a:latin typeface="Consolas" pitchFamily="49" charset="0"/>
                <a:ea typeface="楷体" pitchFamily="49" charset="-122"/>
                <a:cs typeface="Consolas" pitchFamily="49" charset="0"/>
              </a:rPr>
              <a:t>个叶子结点的权值，总共可以构造出</a:t>
            </a:r>
            <a:r>
              <a:rPr lang="en-US" altLang="zh-CN" sz="2000" dirty="0">
                <a:solidFill>
                  <a:srgbClr val="0000FF"/>
                </a:solidFill>
                <a:latin typeface="Consolas" pitchFamily="49" charset="0"/>
                <a:ea typeface="楷体" pitchFamily="49" charset="-122"/>
                <a:cs typeface="Consolas" pitchFamily="49" charset="0"/>
              </a:rPr>
              <a:t>120</a:t>
            </a:r>
            <a:r>
              <a:rPr lang="zh-CN" altLang="en-US" sz="2000" dirty="0">
                <a:solidFill>
                  <a:srgbClr val="0000FF"/>
                </a:solidFill>
                <a:latin typeface="Consolas" pitchFamily="49" charset="0"/>
                <a:ea typeface="楷体" pitchFamily="49" charset="-122"/>
                <a:cs typeface="Consolas" pitchFamily="49" charset="0"/>
              </a:rPr>
              <a:t>棵不同的二叉树，它们的带权路径长度可能不相同。把其中具有最小带权路径长度的二叉树称为哈夫曼树。</a:t>
            </a:r>
          </a:p>
        </p:txBody>
      </p:sp>
      <p:sp>
        <p:nvSpPr>
          <p:cNvPr id="4" name="TextBox 3"/>
          <p:cNvSpPr txBox="1"/>
          <p:nvPr/>
        </p:nvSpPr>
        <p:spPr>
          <a:xfrm>
            <a:off x="285740" y="1500174"/>
            <a:ext cx="553998" cy="2714644"/>
          </a:xfrm>
          <a:prstGeom prst="rect">
            <a:avLst/>
          </a:prstGeom>
          <a:noFill/>
        </p:spPr>
        <p:txBody>
          <a:bodyPr vert="eaVert" wrap="square" rtlCol="0">
            <a:spAutoFit/>
          </a:bodyPr>
          <a:lstStyle/>
          <a:p>
            <a:pPr algn="ctr">
              <a:spcBef>
                <a:spcPct val="50000"/>
              </a:spcBef>
            </a:pPr>
            <a:r>
              <a:rPr lang="en-US" altLang="zh-CN"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6.9  </a:t>
            </a:r>
            <a:r>
              <a:rPr lang="zh-CN" altLang="en-US"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哈 夫 曼 树</a:t>
            </a:r>
            <a:endParaRPr lang="zh-CN" altLang="en-US" dirty="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Text Box 2"/>
          <p:cNvSpPr txBox="1">
            <a:spLocks noChangeArrowheads="1"/>
          </p:cNvSpPr>
          <p:nvPr/>
        </p:nvSpPr>
        <p:spPr bwMode="auto">
          <a:xfrm>
            <a:off x="1142976" y="102200"/>
            <a:ext cx="7321570" cy="3398238"/>
          </a:xfrm>
          <a:prstGeom prst="rect">
            <a:avLst/>
          </a:prstGeom>
          <a:noFill/>
          <a:ln w="9525">
            <a:noFill/>
            <a:miter lim="800000"/>
            <a:headEnd/>
            <a:tailEnd/>
          </a:ln>
        </p:spPr>
        <p:txBody>
          <a:bodyPr wrap="square">
            <a:spAutoFit/>
          </a:bodyPr>
          <a:lstStyle/>
          <a:p>
            <a:pPr>
              <a:lnSpc>
                <a:spcPts val="2800"/>
              </a:lnSpc>
              <a:spcBef>
                <a:spcPts val="600"/>
              </a:spcBef>
            </a:pPr>
            <a:r>
              <a:rPr lang="zh-CN" altLang="en-US" sz="2000" dirty="0">
                <a:solidFill>
                  <a:srgbClr val="0000FF"/>
                </a:solidFill>
                <a:latin typeface="Consolas" pitchFamily="49" charset="0"/>
                <a:ea typeface="楷体" pitchFamily="49" charset="-122"/>
                <a:cs typeface="Consolas" pitchFamily="49" charset="0"/>
              </a:rPr>
              <a:t>　</a:t>
            </a:r>
            <a:r>
              <a:rPr lang="zh-CN" altLang="en-US" sz="2200" dirty="0">
                <a:solidFill>
                  <a:srgbClr val="FF0000"/>
                </a:solidFill>
                <a:latin typeface="Consolas" pitchFamily="49" charset="0"/>
                <a:ea typeface="楷体" pitchFamily="49" charset="-122"/>
                <a:cs typeface="Consolas" pitchFamily="49" charset="0"/>
              </a:rPr>
              <a:t>　</a:t>
            </a:r>
            <a:r>
              <a:rPr lang="en-US" altLang="zh-CN" sz="2200" dirty="0">
                <a:solidFill>
                  <a:srgbClr val="FF0000"/>
                </a:solidFill>
                <a:latin typeface="Consolas" pitchFamily="49" charset="0"/>
                <a:ea typeface="楷体" pitchFamily="49" charset="-122"/>
                <a:cs typeface="Consolas" pitchFamily="49" charset="0"/>
              </a:rPr>
              <a:t>【</a:t>
            </a:r>
            <a:r>
              <a:rPr lang="zh-CN" altLang="en-US" sz="2200" dirty="0">
                <a:solidFill>
                  <a:srgbClr val="FF0000"/>
                </a:solidFill>
                <a:latin typeface="Consolas" pitchFamily="49" charset="0"/>
                <a:ea typeface="楷体" pitchFamily="49" charset="-122"/>
                <a:cs typeface="Consolas" pitchFamily="49" charset="0"/>
              </a:rPr>
              <a:t>例</a:t>
            </a:r>
            <a:r>
              <a:rPr lang="en-US" altLang="zh-CN" sz="2200" dirty="0">
                <a:solidFill>
                  <a:srgbClr val="FF0000"/>
                </a:solidFill>
                <a:latin typeface="Consolas" pitchFamily="49" charset="0"/>
                <a:ea typeface="楷体" pitchFamily="49" charset="-122"/>
                <a:cs typeface="Consolas" pitchFamily="49" charset="0"/>
              </a:rPr>
              <a:t>6.19</a:t>
            </a:r>
            <a:r>
              <a:rPr lang="en-US" altLang="zh-CN" sz="2200">
                <a:solidFill>
                  <a:srgbClr val="FF0000"/>
                </a:solidFill>
                <a:latin typeface="Consolas" pitchFamily="49" charset="0"/>
                <a:ea typeface="楷体" pitchFamily="49" charset="-122"/>
                <a:cs typeface="Consolas" pitchFamily="49" charset="0"/>
              </a:rPr>
              <a:t>】 </a:t>
            </a:r>
            <a:r>
              <a:rPr lang="zh-CN" altLang="en-US" sz="2000" smtClean="0">
                <a:solidFill>
                  <a:srgbClr val="0000FF"/>
                </a:solidFill>
                <a:latin typeface="Consolas" pitchFamily="49" charset="0"/>
                <a:ea typeface="楷体" pitchFamily="49" charset="-122"/>
                <a:cs typeface="Consolas" pitchFamily="49" charset="0"/>
              </a:rPr>
              <a:t>如下图的</a:t>
            </a:r>
            <a:r>
              <a:rPr lang="en-US" altLang="zh-CN" sz="2000" dirty="0">
                <a:solidFill>
                  <a:srgbClr val="0000FF"/>
                </a:solidFill>
                <a:latin typeface="Consolas" pitchFamily="49" charset="0"/>
                <a:ea typeface="楷体" pitchFamily="49" charset="-122"/>
                <a:cs typeface="Consolas" pitchFamily="49" charset="0"/>
              </a:rPr>
              <a:t>4</a:t>
            </a:r>
            <a:r>
              <a:rPr lang="zh-CN" altLang="en-US" sz="2000" dirty="0">
                <a:solidFill>
                  <a:srgbClr val="0000FF"/>
                </a:solidFill>
                <a:latin typeface="Consolas" pitchFamily="49" charset="0"/>
                <a:ea typeface="楷体" pitchFamily="49" charset="-122"/>
                <a:cs typeface="Consolas" pitchFamily="49" charset="0"/>
              </a:rPr>
              <a:t>棵二叉树具有相同的叶子结点，计算出它们的带权路径长度。</a:t>
            </a:r>
          </a:p>
          <a:p>
            <a:pPr>
              <a:lnSpc>
                <a:spcPts val="2800"/>
              </a:lnSpc>
              <a:spcBef>
                <a:spcPts val="600"/>
              </a:spcBef>
            </a:pPr>
            <a:r>
              <a:rPr lang="zh-CN" altLang="en-US" sz="2000" dirty="0">
                <a:solidFill>
                  <a:srgbClr val="0000FF"/>
                </a:solidFill>
                <a:latin typeface="Consolas" pitchFamily="49" charset="0"/>
                <a:ea typeface="楷体" pitchFamily="49" charset="-122"/>
                <a:cs typeface="Consolas" pitchFamily="49" charset="0"/>
              </a:rPr>
              <a:t>　　</a:t>
            </a:r>
            <a:r>
              <a:rPr lang="zh-CN" altLang="en-US" sz="2200" dirty="0">
                <a:solidFill>
                  <a:srgbClr val="FF0000"/>
                </a:solidFill>
                <a:latin typeface="Consolas" pitchFamily="49" charset="0"/>
                <a:ea typeface="楷体" pitchFamily="49" charset="-122"/>
                <a:cs typeface="Consolas" pitchFamily="49" charset="0"/>
              </a:rPr>
              <a:t>解：</a:t>
            </a:r>
            <a:r>
              <a:rPr lang="zh-CN" altLang="en-US" sz="2000" dirty="0">
                <a:solidFill>
                  <a:srgbClr val="0000FF"/>
                </a:solidFill>
                <a:latin typeface="Consolas" pitchFamily="49" charset="0"/>
                <a:ea typeface="楷体" pitchFamily="49" charset="-122"/>
                <a:cs typeface="Consolas" pitchFamily="49" charset="0"/>
              </a:rPr>
              <a:t>它们的带权路径长度分别为：</a:t>
            </a:r>
          </a:p>
          <a:p>
            <a:pPr>
              <a:lnSpc>
                <a:spcPts val="2800"/>
              </a:lnSpc>
              <a:spcBef>
                <a:spcPts val="600"/>
              </a:spcBef>
            </a:pPr>
            <a:r>
              <a:rPr lang="zh-CN" altLang="en-US" sz="2000" dirty="0">
                <a:solidFill>
                  <a:srgbClr val="0000FF"/>
                </a:solidFill>
                <a:latin typeface="Consolas" pitchFamily="49" charset="0"/>
                <a:ea typeface="楷体" pitchFamily="49" charset="-122"/>
                <a:cs typeface="Consolas" pitchFamily="49" charset="0"/>
              </a:rPr>
              <a:t>　　（</a:t>
            </a:r>
            <a:r>
              <a:rPr lang="en-US" altLang="zh-CN" sz="2000" dirty="0">
                <a:solidFill>
                  <a:srgbClr val="0000FF"/>
                </a:solidFill>
                <a:latin typeface="Consolas" pitchFamily="49" charset="0"/>
                <a:ea typeface="楷体" pitchFamily="49" charset="-122"/>
                <a:cs typeface="Consolas" pitchFamily="49" charset="0"/>
              </a:rPr>
              <a:t>a</a:t>
            </a:r>
            <a:r>
              <a:rPr lang="zh-CN" altLang="en-US" sz="2000" dirty="0">
                <a:solidFill>
                  <a:srgbClr val="0000FF"/>
                </a:solidFill>
                <a:latin typeface="Consolas" pitchFamily="49" charset="0"/>
                <a:ea typeface="楷体" pitchFamily="49" charset="-122"/>
                <a:cs typeface="Consolas" pitchFamily="49" charset="0"/>
              </a:rPr>
              <a:t>）</a:t>
            </a:r>
            <a:r>
              <a:rPr lang="en-US" altLang="zh-CN" sz="2000" dirty="0" err="1">
                <a:solidFill>
                  <a:srgbClr val="0000FF"/>
                </a:solidFill>
                <a:latin typeface="Consolas" pitchFamily="49" charset="0"/>
                <a:ea typeface="楷体" pitchFamily="49" charset="-122"/>
                <a:cs typeface="Consolas" pitchFamily="49" charset="0"/>
              </a:rPr>
              <a:t>WPL</a:t>
            </a:r>
            <a:r>
              <a:rPr lang="en-US" altLang="zh-CN" sz="2000" dirty="0">
                <a:solidFill>
                  <a:srgbClr val="0000FF"/>
                </a:solidFill>
                <a:latin typeface="Consolas" pitchFamily="49" charset="0"/>
                <a:ea typeface="楷体" pitchFamily="49" charset="-122"/>
                <a:cs typeface="Consolas" pitchFamily="49" charset="0"/>
              </a:rPr>
              <a:t>=1×2+3×2+5×2+7×2=32</a:t>
            </a:r>
          </a:p>
          <a:p>
            <a:pPr>
              <a:lnSpc>
                <a:spcPts val="2800"/>
              </a:lnSpc>
              <a:spcBef>
                <a:spcPts val="600"/>
              </a:spcBef>
            </a:pPr>
            <a:r>
              <a:rPr lang="zh-CN" altLang="en-US" sz="2000" dirty="0">
                <a:solidFill>
                  <a:srgbClr val="0000FF"/>
                </a:solidFill>
                <a:latin typeface="Consolas" pitchFamily="49" charset="0"/>
                <a:ea typeface="楷体" pitchFamily="49" charset="-122"/>
                <a:cs typeface="Consolas" pitchFamily="49" charset="0"/>
              </a:rPr>
              <a:t>　　（</a:t>
            </a:r>
            <a:r>
              <a:rPr lang="en-US" altLang="zh-CN" sz="2000" dirty="0">
                <a:solidFill>
                  <a:srgbClr val="0000FF"/>
                </a:solidFill>
                <a:latin typeface="Consolas" pitchFamily="49" charset="0"/>
                <a:ea typeface="楷体" pitchFamily="49" charset="-122"/>
                <a:cs typeface="Consolas" pitchFamily="49" charset="0"/>
              </a:rPr>
              <a:t>b</a:t>
            </a:r>
            <a:r>
              <a:rPr lang="zh-CN" altLang="en-US" sz="2000" dirty="0">
                <a:solidFill>
                  <a:srgbClr val="0000FF"/>
                </a:solidFill>
                <a:latin typeface="Consolas" pitchFamily="49" charset="0"/>
                <a:ea typeface="楷体" pitchFamily="49" charset="-122"/>
                <a:cs typeface="Consolas" pitchFamily="49" charset="0"/>
              </a:rPr>
              <a:t>）</a:t>
            </a:r>
            <a:r>
              <a:rPr lang="en-US" altLang="zh-CN" sz="2000" dirty="0" err="1">
                <a:solidFill>
                  <a:srgbClr val="0000FF"/>
                </a:solidFill>
                <a:latin typeface="Consolas" pitchFamily="49" charset="0"/>
                <a:ea typeface="楷体" pitchFamily="49" charset="-122"/>
                <a:cs typeface="Consolas" pitchFamily="49" charset="0"/>
              </a:rPr>
              <a:t>WPL</a:t>
            </a:r>
            <a:r>
              <a:rPr lang="en-US" altLang="zh-CN" sz="2000" dirty="0">
                <a:solidFill>
                  <a:srgbClr val="0000FF"/>
                </a:solidFill>
                <a:latin typeface="Consolas" pitchFamily="49" charset="0"/>
                <a:ea typeface="楷体" pitchFamily="49" charset="-122"/>
                <a:cs typeface="Consolas" pitchFamily="49" charset="0"/>
              </a:rPr>
              <a:t>=1×2+3×3+5×3+7×1=33</a:t>
            </a:r>
          </a:p>
          <a:p>
            <a:pPr>
              <a:lnSpc>
                <a:spcPts val="2800"/>
              </a:lnSpc>
              <a:spcBef>
                <a:spcPts val="600"/>
              </a:spcBef>
            </a:pPr>
            <a:r>
              <a:rPr lang="zh-CN" altLang="en-US" sz="2000" dirty="0">
                <a:solidFill>
                  <a:srgbClr val="0000FF"/>
                </a:solidFill>
                <a:latin typeface="Consolas" pitchFamily="49" charset="0"/>
                <a:ea typeface="楷体" pitchFamily="49" charset="-122"/>
                <a:cs typeface="Consolas" pitchFamily="49" charset="0"/>
              </a:rPr>
              <a:t>　　（</a:t>
            </a:r>
            <a:r>
              <a:rPr lang="en-US" altLang="zh-CN" sz="2000" dirty="0">
                <a:solidFill>
                  <a:srgbClr val="0000FF"/>
                </a:solidFill>
                <a:latin typeface="Consolas" pitchFamily="49" charset="0"/>
                <a:ea typeface="楷体" pitchFamily="49" charset="-122"/>
                <a:cs typeface="Consolas" pitchFamily="49" charset="0"/>
              </a:rPr>
              <a:t>c</a:t>
            </a:r>
            <a:r>
              <a:rPr lang="zh-CN" altLang="en-US" sz="2000" dirty="0">
                <a:solidFill>
                  <a:srgbClr val="0000FF"/>
                </a:solidFill>
                <a:latin typeface="Consolas" pitchFamily="49" charset="0"/>
                <a:ea typeface="楷体" pitchFamily="49" charset="-122"/>
                <a:cs typeface="Consolas" pitchFamily="49" charset="0"/>
              </a:rPr>
              <a:t>）</a:t>
            </a:r>
            <a:r>
              <a:rPr lang="en-US" altLang="zh-CN" sz="2000" dirty="0" err="1">
                <a:solidFill>
                  <a:srgbClr val="0000FF"/>
                </a:solidFill>
                <a:latin typeface="Consolas" pitchFamily="49" charset="0"/>
                <a:ea typeface="楷体" pitchFamily="49" charset="-122"/>
                <a:cs typeface="Consolas" pitchFamily="49" charset="0"/>
              </a:rPr>
              <a:t>WPL</a:t>
            </a:r>
            <a:r>
              <a:rPr lang="en-US" altLang="zh-CN" sz="2000" dirty="0">
                <a:solidFill>
                  <a:srgbClr val="0000FF"/>
                </a:solidFill>
                <a:latin typeface="Consolas" pitchFamily="49" charset="0"/>
                <a:ea typeface="楷体" pitchFamily="49" charset="-122"/>
                <a:cs typeface="Consolas" pitchFamily="49" charset="0"/>
              </a:rPr>
              <a:t>=7×3+5×3+3×2+1×1=43</a:t>
            </a:r>
          </a:p>
          <a:p>
            <a:pPr>
              <a:lnSpc>
                <a:spcPts val="2800"/>
              </a:lnSpc>
              <a:spcBef>
                <a:spcPts val="600"/>
              </a:spcBef>
            </a:pPr>
            <a:r>
              <a:rPr lang="zh-CN" altLang="en-US" sz="2000" dirty="0">
                <a:solidFill>
                  <a:srgbClr val="0000FF"/>
                </a:solidFill>
                <a:latin typeface="Consolas" pitchFamily="49" charset="0"/>
                <a:ea typeface="楷体" pitchFamily="49" charset="-122"/>
                <a:cs typeface="Consolas" pitchFamily="49" charset="0"/>
              </a:rPr>
              <a:t>　　（</a:t>
            </a:r>
            <a:r>
              <a:rPr lang="en-US" altLang="zh-CN" sz="2000" dirty="0">
                <a:solidFill>
                  <a:srgbClr val="0000FF"/>
                </a:solidFill>
                <a:latin typeface="Consolas" pitchFamily="49" charset="0"/>
                <a:ea typeface="楷体" pitchFamily="49" charset="-122"/>
                <a:cs typeface="Consolas" pitchFamily="49" charset="0"/>
              </a:rPr>
              <a:t>d</a:t>
            </a:r>
            <a:r>
              <a:rPr lang="zh-CN" altLang="en-US" sz="2000" dirty="0">
                <a:solidFill>
                  <a:srgbClr val="0000FF"/>
                </a:solidFill>
                <a:latin typeface="Consolas" pitchFamily="49" charset="0"/>
                <a:ea typeface="楷体" pitchFamily="49" charset="-122"/>
                <a:cs typeface="Consolas" pitchFamily="49" charset="0"/>
              </a:rPr>
              <a:t>）</a:t>
            </a:r>
            <a:r>
              <a:rPr lang="en-US" altLang="zh-CN" sz="2000" dirty="0" err="1">
                <a:solidFill>
                  <a:srgbClr val="0000FF"/>
                </a:solidFill>
                <a:latin typeface="Consolas" pitchFamily="49" charset="0"/>
                <a:ea typeface="楷体" pitchFamily="49" charset="-122"/>
                <a:cs typeface="Consolas" pitchFamily="49" charset="0"/>
              </a:rPr>
              <a:t>WPL</a:t>
            </a:r>
            <a:r>
              <a:rPr lang="en-US" altLang="zh-CN" sz="2000" dirty="0">
                <a:solidFill>
                  <a:srgbClr val="0000FF"/>
                </a:solidFill>
                <a:latin typeface="Consolas" pitchFamily="49" charset="0"/>
                <a:ea typeface="楷体" pitchFamily="49" charset="-122"/>
                <a:cs typeface="Consolas" pitchFamily="49" charset="0"/>
              </a:rPr>
              <a:t>=1×3+3×3+5×2+7×1=29</a:t>
            </a:r>
          </a:p>
          <a:p>
            <a:pPr>
              <a:lnSpc>
                <a:spcPts val="2800"/>
              </a:lnSpc>
              <a:spcBef>
                <a:spcPts val="600"/>
              </a:spcBef>
            </a:pPr>
            <a:r>
              <a:rPr lang="zh-CN" altLang="en-US" sz="2000">
                <a:solidFill>
                  <a:srgbClr val="0000FF"/>
                </a:solidFill>
                <a:latin typeface="Consolas" pitchFamily="49" charset="0"/>
                <a:ea typeface="楷体" pitchFamily="49" charset="-122"/>
                <a:cs typeface="Consolas" pitchFamily="49" charset="0"/>
              </a:rPr>
              <a:t>其中</a:t>
            </a:r>
            <a:r>
              <a:rPr lang="zh-CN" altLang="en-US" sz="2000" smtClean="0">
                <a:solidFill>
                  <a:srgbClr val="0000FF"/>
                </a:solidFill>
                <a:latin typeface="Consolas" pitchFamily="49" charset="0"/>
                <a:ea typeface="楷体" pitchFamily="49" charset="-122"/>
                <a:cs typeface="Consolas" pitchFamily="49" charset="0"/>
              </a:rPr>
              <a:t>图</a:t>
            </a:r>
            <a:r>
              <a:rPr lang="en-US" altLang="zh-CN" sz="2000" smtClean="0">
                <a:solidFill>
                  <a:srgbClr val="0000FF"/>
                </a:solidFill>
                <a:latin typeface="Consolas" pitchFamily="49" charset="0"/>
                <a:ea typeface="楷体" pitchFamily="49" charset="-122"/>
                <a:cs typeface="Consolas" pitchFamily="49" charset="0"/>
              </a:rPr>
              <a:t>(d</a:t>
            </a:r>
            <a:r>
              <a:rPr lang="en-US" altLang="zh-CN" sz="2000" dirty="0">
                <a:solidFill>
                  <a:srgbClr val="0000FF"/>
                </a:solidFill>
                <a:latin typeface="Consolas" pitchFamily="49" charset="0"/>
                <a:ea typeface="楷体" pitchFamily="49" charset="-122"/>
                <a:cs typeface="Consolas" pitchFamily="49" charset="0"/>
              </a:rPr>
              <a:t>)</a:t>
            </a:r>
            <a:r>
              <a:rPr lang="zh-CN" altLang="en-US" sz="2000" dirty="0">
                <a:solidFill>
                  <a:srgbClr val="0000FF"/>
                </a:solidFill>
                <a:latin typeface="Consolas" pitchFamily="49" charset="0"/>
                <a:ea typeface="楷体" pitchFamily="49" charset="-122"/>
                <a:cs typeface="Consolas" pitchFamily="49" charset="0"/>
              </a:rPr>
              <a:t>所示的二叉树就是一棵哈夫曼树。</a:t>
            </a:r>
          </a:p>
        </p:txBody>
      </p:sp>
      <p:grpSp>
        <p:nvGrpSpPr>
          <p:cNvPr id="86" name="组合 85"/>
          <p:cNvGrpSpPr/>
          <p:nvPr/>
        </p:nvGrpSpPr>
        <p:grpSpPr>
          <a:xfrm>
            <a:off x="1071538" y="3643314"/>
            <a:ext cx="1907394" cy="2441034"/>
            <a:chOff x="1071538" y="3643314"/>
            <a:chExt cx="1907394" cy="2441034"/>
          </a:xfrm>
        </p:grpSpPr>
        <p:sp>
          <p:nvSpPr>
            <p:cNvPr id="8" name="椭圆 7"/>
            <p:cNvSpPr/>
            <p:nvPr/>
          </p:nvSpPr>
          <p:spPr>
            <a:xfrm>
              <a:off x="1928794" y="3643314"/>
              <a:ext cx="310755" cy="350046"/>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800">
                <a:solidFill>
                  <a:srgbClr val="0000FF"/>
                </a:solidFill>
                <a:latin typeface="Consolas" pitchFamily="49" charset="0"/>
                <a:cs typeface="Consolas" pitchFamily="49" charset="0"/>
              </a:endParaRPr>
            </a:p>
          </p:txBody>
        </p:sp>
        <p:sp>
          <p:nvSpPr>
            <p:cNvPr id="10" name="椭圆 9"/>
            <p:cNvSpPr/>
            <p:nvPr/>
          </p:nvSpPr>
          <p:spPr>
            <a:xfrm>
              <a:off x="1368005" y="4314831"/>
              <a:ext cx="310755" cy="350046"/>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800">
                <a:solidFill>
                  <a:srgbClr val="0000FF"/>
                </a:solidFill>
                <a:latin typeface="Consolas" pitchFamily="49" charset="0"/>
                <a:cs typeface="Consolas" pitchFamily="49" charset="0"/>
              </a:endParaRPr>
            </a:p>
          </p:txBody>
        </p:sp>
        <p:sp>
          <p:nvSpPr>
            <p:cNvPr id="12" name="椭圆 11"/>
            <p:cNvSpPr/>
            <p:nvPr/>
          </p:nvSpPr>
          <p:spPr>
            <a:xfrm>
              <a:off x="1071538" y="5007780"/>
              <a:ext cx="310755" cy="350046"/>
            </a:xfrm>
            <a:prstGeom prst="ellipse">
              <a:avLst/>
            </a:prstGeom>
            <a:solidFill>
              <a:schemeClr val="accent4">
                <a:lumMod val="40000"/>
                <a:lumOff val="60000"/>
              </a:schemeClr>
            </a:solidFill>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800" smtClean="0">
                  <a:solidFill>
                    <a:srgbClr val="0000FF"/>
                  </a:solidFill>
                  <a:latin typeface="Consolas" pitchFamily="49" charset="0"/>
                  <a:cs typeface="Consolas" pitchFamily="49" charset="0"/>
                </a:rPr>
                <a:t>1</a:t>
              </a:r>
              <a:endParaRPr lang="zh-CN" altLang="en-US" sz="1800">
                <a:solidFill>
                  <a:srgbClr val="0000FF"/>
                </a:solidFill>
                <a:latin typeface="Consolas" pitchFamily="49" charset="0"/>
                <a:cs typeface="Consolas" pitchFamily="49" charset="0"/>
              </a:endParaRPr>
            </a:p>
          </p:txBody>
        </p:sp>
        <p:sp>
          <p:nvSpPr>
            <p:cNvPr id="13" name="椭圆 12"/>
            <p:cNvSpPr/>
            <p:nvPr/>
          </p:nvSpPr>
          <p:spPr>
            <a:xfrm>
              <a:off x="1643042" y="5007780"/>
              <a:ext cx="310755" cy="350046"/>
            </a:xfrm>
            <a:prstGeom prst="ellipse">
              <a:avLst/>
            </a:prstGeom>
            <a:solidFill>
              <a:schemeClr val="accent4">
                <a:lumMod val="40000"/>
                <a:lumOff val="60000"/>
              </a:schemeClr>
            </a:solidFill>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800" smtClean="0">
                  <a:solidFill>
                    <a:srgbClr val="0000FF"/>
                  </a:solidFill>
                  <a:latin typeface="Consolas" pitchFamily="49" charset="0"/>
                  <a:cs typeface="Consolas" pitchFamily="49" charset="0"/>
                </a:rPr>
                <a:t>3</a:t>
              </a:r>
              <a:endParaRPr lang="zh-CN" altLang="en-US" sz="1800">
                <a:solidFill>
                  <a:srgbClr val="0000FF"/>
                </a:solidFill>
                <a:latin typeface="Consolas" pitchFamily="49" charset="0"/>
                <a:cs typeface="Consolas" pitchFamily="49" charset="0"/>
              </a:endParaRPr>
            </a:p>
          </p:txBody>
        </p:sp>
        <p:cxnSp>
          <p:nvCxnSpPr>
            <p:cNvPr id="14" name="直接连接符 13"/>
            <p:cNvCxnSpPr>
              <a:stCxn id="10" idx="3"/>
              <a:endCxn id="12" idx="0"/>
            </p:cNvCxnSpPr>
            <p:nvPr/>
          </p:nvCxnSpPr>
          <p:spPr>
            <a:xfrm rot="5400000">
              <a:off x="1123132" y="4717398"/>
              <a:ext cx="394166" cy="186598"/>
            </a:xfrm>
            <a:prstGeom prst="line">
              <a:avLst/>
            </a:prstGeom>
            <a:ln>
              <a:tailEnd type="none"/>
            </a:ln>
          </p:spPr>
          <p:style>
            <a:lnRef idx="2">
              <a:schemeClr val="dk1"/>
            </a:lnRef>
            <a:fillRef idx="0">
              <a:schemeClr val="dk1"/>
            </a:fillRef>
            <a:effectRef idx="1">
              <a:schemeClr val="dk1"/>
            </a:effectRef>
            <a:fontRef idx="minor">
              <a:schemeClr val="tx1"/>
            </a:fontRef>
          </p:style>
        </p:cxnSp>
        <p:cxnSp>
          <p:nvCxnSpPr>
            <p:cNvPr id="15" name="直接连接符 14"/>
            <p:cNvCxnSpPr>
              <a:stCxn id="10" idx="5"/>
              <a:endCxn id="13" idx="0"/>
            </p:cNvCxnSpPr>
            <p:nvPr/>
          </p:nvCxnSpPr>
          <p:spPr>
            <a:xfrm rot="16200000" flipH="1">
              <a:off x="1518752" y="4728112"/>
              <a:ext cx="394166" cy="165169"/>
            </a:xfrm>
            <a:prstGeom prst="line">
              <a:avLst/>
            </a:prstGeom>
            <a:ln>
              <a:tailEnd type="none"/>
            </a:ln>
          </p:spPr>
          <p:style>
            <a:lnRef idx="2">
              <a:schemeClr val="dk1"/>
            </a:lnRef>
            <a:fillRef idx="0">
              <a:schemeClr val="dk1"/>
            </a:fillRef>
            <a:effectRef idx="1">
              <a:schemeClr val="dk1"/>
            </a:effectRef>
            <a:fontRef idx="minor">
              <a:schemeClr val="tx1"/>
            </a:fontRef>
          </p:style>
        </p:cxnSp>
        <p:cxnSp>
          <p:nvCxnSpPr>
            <p:cNvPr id="16" name="直接连接符 15"/>
            <p:cNvCxnSpPr>
              <a:stCxn id="8" idx="3"/>
              <a:endCxn id="10" idx="7"/>
            </p:cNvCxnSpPr>
            <p:nvPr/>
          </p:nvCxnSpPr>
          <p:spPr>
            <a:xfrm rot="5400000">
              <a:off x="1591779" y="3983569"/>
              <a:ext cx="423997" cy="341052"/>
            </a:xfrm>
            <a:prstGeom prst="line">
              <a:avLst/>
            </a:prstGeom>
            <a:ln>
              <a:tailEnd type="none"/>
            </a:ln>
          </p:spPr>
          <p:style>
            <a:lnRef idx="2">
              <a:schemeClr val="dk1"/>
            </a:lnRef>
            <a:fillRef idx="0">
              <a:schemeClr val="dk1"/>
            </a:fillRef>
            <a:effectRef idx="1">
              <a:schemeClr val="dk1"/>
            </a:effectRef>
            <a:fontRef idx="minor">
              <a:schemeClr val="tx1"/>
            </a:fontRef>
          </p:style>
        </p:cxnSp>
        <p:sp>
          <p:nvSpPr>
            <p:cNvPr id="20" name="椭圆 19"/>
            <p:cNvSpPr/>
            <p:nvPr/>
          </p:nvSpPr>
          <p:spPr>
            <a:xfrm>
              <a:off x="2377067" y="4314831"/>
              <a:ext cx="310755" cy="350046"/>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800">
                <a:solidFill>
                  <a:srgbClr val="0000FF"/>
                </a:solidFill>
                <a:latin typeface="Consolas" pitchFamily="49" charset="0"/>
                <a:cs typeface="Consolas" pitchFamily="49" charset="0"/>
              </a:endParaRPr>
            </a:p>
          </p:txBody>
        </p:sp>
        <p:sp>
          <p:nvSpPr>
            <p:cNvPr id="21" name="椭圆 20"/>
            <p:cNvSpPr/>
            <p:nvPr/>
          </p:nvSpPr>
          <p:spPr>
            <a:xfrm>
              <a:off x="2096673" y="5007780"/>
              <a:ext cx="310755" cy="350046"/>
            </a:xfrm>
            <a:prstGeom prst="ellipse">
              <a:avLst/>
            </a:prstGeom>
            <a:solidFill>
              <a:schemeClr val="accent4">
                <a:lumMod val="40000"/>
                <a:lumOff val="60000"/>
              </a:schemeClr>
            </a:solidFill>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800" smtClean="0">
                  <a:solidFill>
                    <a:srgbClr val="0000FF"/>
                  </a:solidFill>
                  <a:latin typeface="Consolas" pitchFamily="49" charset="0"/>
                  <a:cs typeface="Consolas" pitchFamily="49" charset="0"/>
                </a:rPr>
                <a:t>5</a:t>
              </a:r>
              <a:endParaRPr lang="zh-CN" altLang="en-US" sz="1800">
                <a:solidFill>
                  <a:srgbClr val="0000FF"/>
                </a:solidFill>
                <a:latin typeface="Consolas" pitchFamily="49" charset="0"/>
                <a:cs typeface="Consolas" pitchFamily="49" charset="0"/>
              </a:endParaRPr>
            </a:p>
          </p:txBody>
        </p:sp>
        <p:sp>
          <p:nvSpPr>
            <p:cNvPr id="22" name="椭圆 21"/>
            <p:cNvSpPr/>
            <p:nvPr/>
          </p:nvSpPr>
          <p:spPr>
            <a:xfrm>
              <a:off x="2668177" y="5007780"/>
              <a:ext cx="310755" cy="350046"/>
            </a:xfrm>
            <a:prstGeom prst="ellipse">
              <a:avLst/>
            </a:prstGeom>
            <a:solidFill>
              <a:schemeClr val="accent4">
                <a:lumMod val="40000"/>
                <a:lumOff val="60000"/>
              </a:schemeClr>
            </a:solidFill>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800" smtClean="0">
                  <a:solidFill>
                    <a:srgbClr val="0000FF"/>
                  </a:solidFill>
                  <a:latin typeface="Consolas" pitchFamily="49" charset="0"/>
                  <a:cs typeface="Consolas" pitchFamily="49" charset="0"/>
                </a:rPr>
                <a:t>7</a:t>
              </a:r>
              <a:endParaRPr lang="zh-CN" altLang="en-US" sz="1800">
                <a:solidFill>
                  <a:srgbClr val="0000FF"/>
                </a:solidFill>
                <a:latin typeface="Consolas" pitchFamily="49" charset="0"/>
                <a:cs typeface="Consolas" pitchFamily="49" charset="0"/>
              </a:endParaRPr>
            </a:p>
          </p:txBody>
        </p:sp>
        <p:cxnSp>
          <p:nvCxnSpPr>
            <p:cNvPr id="23" name="直接连接符 22"/>
            <p:cNvCxnSpPr>
              <a:stCxn id="20" idx="3"/>
              <a:endCxn id="21" idx="0"/>
            </p:cNvCxnSpPr>
            <p:nvPr/>
          </p:nvCxnSpPr>
          <p:spPr>
            <a:xfrm rot="5400000">
              <a:off x="2140231" y="4725435"/>
              <a:ext cx="394166" cy="170525"/>
            </a:xfrm>
            <a:prstGeom prst="line">
              <a:avLst/>
            </a:prstGeom>
            <a:ln>
              <a:tailEnd type="none"/>
            </a:ln>
          </p:spPr>
          <p:style>
            <a:lnRef idx="2">
              <a:schemeClr val="dk1"/>
            </a:lnRef>
            <a:fillRef idx="0">
              <a:schemeClr val="dk1"/>
            </a:fillRef>
            <a:effectRef idx="1">
              <a:schemeClr val="dk1"/>
            </a:effectRef>
            <a:fontRef idx="minor">
              <a:schemeClr val="tx1"/>
            </a:fontRef>
          </p:style>
        </p:cxnSp>
        <p:cxnSp>
          <p:nvCxnSpPr>
            <p:cNvPr id="24" name="直接连接符 23"/>
            <p:cNvCxnSpPr>
              <a:stCxn id="20" idx="5"/>
              <a:endCxn id="22" idx="0"/>
            </p:cNvCxnSpPr>
            <p:nvPr/>
          </p:nvCxnSpPr>
          <p:spPr>
            <a:xfrm rot="16200000" flipH="1">
              <a:off x="2535851" y="4720076"/>
              <a:ext cx="394166" cy="181242"/>
            </a:xfrm>
            <a:prstGeom prst="line">
              <a:avLst/>
            </a:prstGeom>
            <a:ln>
              <a:tailEnd type="none"/>
            </a:ln>
          </p:spPr>
          <p:style>
            <a:lnRef idx="2">
              <a:schemeClr val="dk1"/>
            </a:lnRef>
            <a:fillRef idx="0">
              <a:schemeClr val="dk1"/>
            </a:fillRef>
            <a:effectRef idx="1">
              <a:schemeClr val="dk1"/>
            </a:effectRef>
            <a:fontRef idx="minor">
              <a:schemeClr val="tx1"/>
            </a:fontRef>
          </p:style>
        </p:cxnSp>
        <p:cxnSp>
          <p:nvCxnSpPr>
            <p:cNvPr id="26" name="直接连接符 25"/>
            <p:cNvCxnSpPr>
              <a:stCxn id="8" idx="5"/>
              <a:endCxn id="20" idx="1"/>
            </p:cNvCxnSpPr>
            <p:nvPr/>
          </p:nvCxnSpPr>
          <p:spPr>
            <a:xfrm rot="16200000" flipH="1">
              <a:off x="2096310" y="4039827"/>
              <a:ext cx="423997" cy="228536"/>
            </a:xfrm>
            <a:prstGeom prst="line">
              <a:avLst/>
            </a:prstGeom>
            <a:ln>
              <a:tailEnd type="none"/>
            </a:ln>
          </p:spPr>
          <p:style>
            <a:lnRef idx="2">
              <a:schemeClr val="dk1"/>
            </a:lnRef>
            <a:fillRef idx="0">
              <a:schemeClr val="dk1"/>
            </a:fillRef>
            <a:effectRef idx="1">
              <a:schemeClr val="dk1"/>
            </a:effectRef>
            <a:fontRef idx="minor">
              <a:schemeClr val="tx1"/>
            </a:fontRef>
          </p:style>
        </p:cxnSp>
        <p:sp>
          <p:nvSpPr>
            <p:cNvPr id="82" name="TextBox 81"/>
            <p:cNvSpPr txBox="1"/>
            <p:nvPr/>
          </p:nvSpPr>
          <p:spPr>
            <a:xfrm>
              <a:off x="1785918" y="5715016"/>
              <a:ext cx="642942" cy="369332"/>
            </a:xfrm>
            <a:prstGeom prst="rect">
              <a:avLst/>
            </a:prstGeom>
            <a:noFill/>
          </p:spPr>
          <p:txBody>
            <a:bodyPr wrap="square" rtlCol="0">
              <a:spAutoFit/>
            </a:bodyPr>
            <a:lstStyle/>
            <a:p>
              <a:r>
                <a:rPr lang="en-US" altLang="zh-CN" sz="1800" smtClean="0">
                  <a:solidFill>
                    <a:srgbClr val="0000FF"/>
                  </a:solidFill>
                  <a:latin typeface="Consolas" pitchFamily="49" charset="0"/>
                  <a:cs typeface="Consolas" pitchFamily="49" charset="0"/>
                </a:rPr>
                <a:t>(a)</a:t>
              </a:r>
              <a:endParaRPr lang="zh-CN" altLang="en-US" sz="1800">
                <a:solidFill>
                  <a:srgbClr val="0000FF"/>
                </a:solidFill>
                <a:latin typeface="Consolas" pitchFamily="49" charset="0"/>
                <a:cs typeface="Consolas" pitchFamily="49" charset="0"/>
              </a:endParaRPr>
            </a:p>
          </p:txBody>
        </p:sp>
      </p:grpSp>
      <p:grpSp>
        <p:nvGrpSpPr>
          <p:cNvPr id="87" name="组合 86"/>
          <p:cNvGrpSpPr/>
          <p:nvPr/>
        </p:nvGrpSpPr>
        <p:grpSpPr>
          <a:xfrm>
            <a:off x="3143240" y="3643314"/>
            <a:ext cx="1575207" cy="2857520"/>
            <a:chOff x="3236110" y="3643314"/>
            <a:chExt cx="1575207" cy="2857520"/>
          </a:xfrm>
        </p:grpSpPr>
        <p:sp>
          <p:nvSpPr>
            <p:cNvPr id="36" name="椭圆 35"/>
            <p:cNvSpPr/>
            <p:nvPr/>
          </p:nvSpPr>
          <p:spPr>
            <a:xfrm>
              <a:off x="4028051" y="3643314"/>
              <a:ext cx="310755" cy="350046"/>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800">
                <a:solidFill>
                  <a:srgbClr val="0000FF"/>
                </a:solidFill>
                <a:latin typeface="Consolas" pitchFamily="49" charset="0"/>
                <a:cs typeface="Consolas" pitchFamily="49" charset="0"/>
              </a:endParaRPr>
            </a:p>
          </p:txBody>
        </p:sp>
        <p:sp>
          <p:nvSpPr>
            <p:cNvPr id="37" name="椭圆 36"/>
            <p:cNvSpPr/>
            <p:nvPr/>
          </p:nvSpPr>
          <p:spPr>
            <a:xfrm>
              <a:off x="3532577" y="4314831"/>
              <a:ext cx="310755" cy="350046"/>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800">
                <a:solidFill>
                  <a:srgbClr val="0000FF"/>
                </a:solidFill>
                <a:latin typeface="Consolas" pitchFamily="49" charset="0"/>
                <a:cs typeface="Consolas" pitchFamily="49" charset="0"/>
              </a:endParaRPr>
            </a:p>
          </p:txBody>
        </p:sp>
        <p:sp>
          <p:nvSpPr>
            <p:cNvPr id="38" name="椭圆 37"/>
            <p:cNvSpPr/>
            <p:nvPr/>
          </p:nvSpPr>
          <p:spPr>
            <a:xfrm>
              <a:off x="3236110" y="5007780"/>
              <a:ext cx="310755" cy="350046"/>
            </a:xfrm>
            <a:prstGeom prst="ellipse">
              <a:avLst/>
            </a:prstGeom>
            <a:solidFill>
              <a:schemeClr val="accent4">
                <a:lumMod val="40000"/>
                <a:lumOff val="60000"/>
              </a:schemeClr>
            </a:solidFill>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800" smtClean="0">
                  <a:solidFill>
                    <a:srgbClr val="0000FF"/>
                  </a:solidFill>
                  <a:latin typeface="Consolas" pitchFamily="49" charset="0"/>
                  <a:cs typeface="Consolas" pitchFamily="49" charset="0"/>
                </a:rPr>
                <a:t>1</a:t>
              </a:r>
              <a:endParaRPr lang="zh-CN" altLang="en-US" sz="1800">
                <a:solidFill>
                  <a:srgbClr val="0000FF"/>
                </a:solidFill>
                <a:latin typeface="Consolas" pitchFamily="49" charset="0"/>
                <a:cs typeface="Consolas" pitchFamily="49" charset="0"/>
              </a:endParaRPr>
            </a:p>
          </p:txBody>
        </p:sp>
        <p:sp>
          <p:nvSpPr>
            <p:cNvPr id="39" name="椭圆 38"/>
            <p:cNvSpPr/>
            <p:nvPr/>
          </p:nvSpPr>
          <p:spPr>
            <a:xfrm>
              <a:off x="4500562" y="4314831"/>
              <a:ext cx="310755" cy="350046"/>
            </a:xfrm>
            <a:prstGeom prst="ellipse">
              <a:avLst/>
            </a:prstGeom>
            <a:solidFill>
              <a:schemeClr val="accent4">
                <a:lumMod val="40000"/>
                <a:lumOff val="60000"/>
              </a:schemeClr>
            </a:solidFill>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800" smtClean="0">
                  <a:solidFill>
                    <a:srgbClr val="0000FF"/>
                  </a:solidFill>
                  <a:latin typeface="Consolas" pitchFamily="49" charset="0"/>
                  <a:cs typeface="Consolas" pitchFamily="49" charset="0"/>
                </a:rPr>
                <a:t>7</a:t>
              </a:r>
              <a:endParaRPr lang="zh-CN" altLang="en-US" sz="1800">
                <a:solidFill>
                  <a:srgbClr val="0000FF"/>
                </a:solidFill>
                <a:latin typeface="Consolas" pitchFamily="49" charset="0"/>
                <a:cs typeface="Consolas" pitchFamily="49" charset="0"/>
              </a:endParaRPr>
            </a:p>
          </p:txBody>
        </p:sp>
        <p:cxnSp>
          <p:nvCxnSpPr>
            <p:cNvPr id="40" name="直接连接符 39"/>
            <p:cNvCxnSpPr>
              <a:stCxn id="37" idx="3"/>
              <a:endCxn id="38" idx="0"/>
            </p:cNvCxnSpPr>
            <p:nvPr/>
          </p:nvCxnSpPr>
          <p:spPr>
            <a:xfrm rot="5400000">
              <a:off x="3287704" y="4717398"/>
              <a:ext cx="394166" cy="186598"/>
            </a:xfrm>
            <a:prstGeom prst="line">
              <a:avLst/>
            </a:prstGeom>
            <a:ln>
              <a:tailEnd type="none"/>
            </a:ln>
          </p:spPr>
          <p:style>
            <a:lnRef idx="2">
              <a:schemeClr val="dk1"/>
            </a:lnRef>
            <a:fillRef idx="0">
              <a:schemeClr val="dk1"/>
            </a:fillRef>
            <a:effectRef idx="1">
              <a:schemeClr val="dk1"/>
            </a:effectRef>
            <a:fontRef idx="minor">
              <a:schemeClr val="tx1"/>
            </a:fontRef>
          </p:style>
        </p:cxnSp>
        <p:cxnSp>
          <p:nvCxnSpPr>
            <p:cNvPr id="42" name="直接连接符 41"/>
            <p:cNvCxnSpPr>
              <a:stCxn id="36" idx="3"/>
              <a:endCxn id="37" idx="7"/>
            </p:cNvCxnSpPr>
            <p:nvPr/>
          </p:nvCxnSpPr>
          <p:spPr>
            <a:xfrm rot="5400000">
              <a:off x="3723694" y="4016227"/>
              <a:ext cx="423997" cy="275737"/>
            </a:xfrm>
            <a:prstGeom prst="line">
              <a:avLst/>
            </a:prstGeom>
            <a:ln>
              <a:tailEnd type="none"/>
            </a:ln>
          </p:spPr>
          <p:style>
            <a:lnRef idx="2">
              <a:schemeClr val="dk1"/>
            </a:lnRef>
            <a:fillRef idx="0">
              <a:schemeClr val="dk1"/>
            </a:fillRef>
            <a:effectRef idx="1">
              <a:schemeClr val="dk1"/>
            </a:effectRef>
            <a:fontRef idx="minor">
              <a:schemeClr val="tx1"/>
            </a:fontRef>
          </p:style>
        </p:cxnSp>
        <p:sp>
          <p:nvSpPr>
            <p:cNvPr id="43" name="椭圆 42"/>
            <p:cNvSpPr/>
            <p:nvPr/>
          </p:nvSpPr>
          <p:spPr>
            <a:xfrm>
              <a:off x="3898697" y="5000636"/>
              <a:ext cx="310755" cy="350046"/>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800">
                <a:solidFill>
                  <a:srgbClr val="0000FF"/>
                </a:solidFill>
                <a:latin typeface="Consolas" pitchFamily="49" charset="0"/>
                <a:cs typeface="Consolas" pitchFamily="49" charset="0"/>
              </a:endParaRPr>
            </a:p>
          </p:txBody>
        </p:sp>
        <p:sp>
          <p:nvSpPr>
            <p:cNvPr id="44" name="椭圆 43"/>
            <p:cNvSpPr/>
            <p:nvPr/>
          </p:nvSpPr>
          <p:spPr>
            <a:xfrm>
              <a:off x="3618303" y="5693585"/>
              <a:ext cx="310755" cy="350046"/>
            </a:xfrm>
            <a:prstGeom prst="ellipse">
              <a:avLst/>
            </a:prstGeom>
            <a:solidFill>
              <a:schemeClr val="accent4">
                <a:lumMod val="40000"/>
                <a:lumOff val="60000"/>
              </a:schemeClr>
            </a:solidFill>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800" smtClean="0">
                  <a:solidFill>
                    <a:srgbClr val="0000FF"/>
                  </a:solidFill>
                  <a:latin typeface="Consolas" pitchFamily="49" charset="0"/>
                  <a:cs typeface="Consolas" pitchFamily="49" charset="0"/>
                </a:rPr>
                <a:t>3</a:t>
              </a:r>
              <a:endParaRPr lang="zh-CN" altLang="en-US" sz="1800">
                <a:solidFill>
                  <a:srgbClr val="0000FF"/>
                </a:solidFill>
                <a:latin typeface="Consolas" pitchFamily="49" charset="0"/>
                <a:cs typeface="Consolas" pitchFamily="49" charset="0"/>
              </a:endParaRPr>
            </a:p>
          </p:txBody>
        </p:sp>
        <p:sp>
          <p:nvSpPr>
            <p:cNvPr id="45" name="椭圆 44"/>
            <p:cNvSpPr/>
            <p:nvPr/>
          </p:nvSpPr>
          <p:spPr>
            <a:xfrm>
              <a:off x="4189807" y="5693585"/>
              <a:ext cx="310755" cy="350046"/>
            </a:xfrm>
            <a:prstGeom prst="ellipse">
              <a:avLst/>
            </a:prstGeom>
            <a:solidFill>
              <a:schemeClr val="accent4">
                <a:lumMod val="40000"/>
                <a:lumOff val="60000"/>
              </a:schemeClr>
            </a:solidFill>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800" smtClean="0">
                  <a:solidFill>
                    <a:srgbClr val="0000FF"/>
                  </a:solidFill>
                  <a:latin typeface="Consolas" pitchFamily="49" charset="0"/>
                  <a:cs typeface="Consolas" pitchFamily="49" charset="0"/>
                </a:rPr>
                <a:t>5</a:t>
              </a:r>
              <a:endParaRPr lang="zh-CN" altLang="en-US" sz="1800">
                <a:solidFill>
                  <a:srgbClr val="0000FF"/>
                </a:solidFill>
                <a:latin typeface="Consolas" pitchFamily="49" charset="0"/>
                <a:cs typeface="Consolas" pitchFamily="49" charset="0"/>
              </a:endParaRPr>
            </a:p>
          </p:txBody>
        </p:sp>
        <p:cxnSp>
          <p:nvCxnSpPr>
            <p:cNvPr id="46" name="直接连接符 45"/>
            <p:cNvCxnSpPr>
              <a:stCxn id="43" idx="3"/>
              <a:endCxn id="44" idx="0"/>
            </p:cNvCxnSpPr>
            <p:nvPr/>
          </p:nvCxnSpPr>
          <p:spPr>
            <a:xfrm rot="5400000">
              <a:off x="3661861" y="5411240"/>
              <a:ext cx="394166" cy="170525"/>
            </a:xfrm>
            <a:prstGeom prst="line">
              <a:avLst/>
            </a:prstGeom>
            <a:ln>
              <a:tailEnd type="none"/>
            </a:ln>
          </p:spPr>
          <p:style>
            <a:lnRef idx="2">
              <a:schemeClr val="dk1"/>
            </a:lnRef>
            <a:fillRef idx="0">
              <a:schemeClr val="dk1"/>
            </a:fillRef>
            <a:effectRef idx="1">
              <a:schemeClr val="dk1"/>
            </a:effectRef>
            <a:fontRef idx="minor">
              <a:schemeClr val="tx1"/>
            </a:fontRef>
          </p:style>
        </p:cxnSp>
        <p:cxnSp>
          <p:nvCxnSpPr>
            <p:cNvPr id="47" name="直接连接符 46"/>
            <p:cNvCxnSpPr>
              <a:stCxn id="43" idx="5"/>
              <a:endCxn id="45" idx="0"/>
            </p:cNvCxnSpPr>
            <p:nvPr/>
          </p:nvCxnSpPr>
          <p:spPr>
            <a:xfrm rot="16200000" flipH="1">
              <a:off x="4057481" y="5405881"/>
              <a:ext cx="394166" cy="181242"/>
            </a:xfrm>
            <a:prstGeom prst="line">
              <a:avLst/>
            </a:prstGeom>
            <a:ln>
              <a:tailEnd type="none"/>
            </a:ln>
          </p:spPr>
          <p:style>
            <a:lnRef idx="2">
              <a:schemeClr val="dk1"/>
            </a:lnRef>
            <a:fillRef idx="0">
              <a:schemeClr val="dk1"/>
            </a:fillRef>
            <a:effectRef idx="1">
              <a:schemeClr val="dk1"/>
            </a:effectRef>
            <a:fontRef idx="minor">
              <a:schemeClr val="tx1"/>
            </a:fontRef>
          </p:style>
        </p:cxnSp>
        <p:cxnSp>
          <p:nvCxnSpPr>
            <p:cNvPr id="50" name="直接连接符 49"/>
            <p:cNvCxnSpPr>
              <a:stCxn id="37" idx="5"/>
              <a:endCxn id="43" idx="0"/>
            </p:cNvCxnSpPr>
            <p:nvPr/>
          </p:nvCxnSpPr>
          <p:spPr>
            <a:xfrm rot="16200000" flipH="1">
              <a:off x="3732438" y="4678999"/>
              <a:ext cx="387022" cy="256252"/>
            </a:xfrm>
            <a:prstGeom prst="line">
              <a:avLst/>
            </a:prstGeom>
            <a:ln>
              <a:tailEnd type="none"/>
            </a:ln>
          </p:spPr>
          <p:style>
            <a:lnRef idx="2">
              <a:schemeClr val="dk1"/>
            </a:lnRef>
            <a:fillRef idx="0">
              <a:schemeClr val="dk1"/>
            </a:fillRef>
            <a:effectRef idx="1">
              <a:schemeClr val="dk1"/>
            </a:effectRef>
            <a:fontRef idx="minor">
              <a:schemeClr val="tx1"/>
            </a:fontRef>
          </p:style>
        </p:cxnSp>
        <p:cxnSp>
          <p:nvCxnSpPr>
            <p:cNvPr id="52" name="直接连接符 51"/>
            <p:cNvCxnSpPr>
              <a:stCxn id="36" idx="5"/>
              <a:endCxn id="39" idx="0"/>
            </p:cNvCxnSpPr>
            <p:nvPr/>
          </p:nvCxnSpPr>
          <p:spPr>
            <a:xfrm rot="16200000" flipH="1">
              <a:off x="4288251" y="3947142"/>
              <a:ext cx="372734" cy="362643"/>
            </a:xfrm>
            <a:prstGeom prst="line">
              <a:avLst/>
            </a:prstGeom>
            <a:ln>
              <a:tailEnd type="none"/>
            </a:ln>
          </p:spPr>
          <p:style>
            <a:lnRef idx="2">
              <a:schemeClr val="dk1"/>
            </a:lnRef>
            <a:fillRef idx="0">
              <a:schemeClr val="dk1"/>
            </a:fillRef>
            <a:effectRef idx="1">
              <a:schemeClr val="dk1"/>
            </a:effectRef>
            <a:fontRef idx="minor">
              <a:schemeClr val="tx1"/>
            </a:fontRef>
          </p:style>
        </p:cxnSp>
        <p:sp>
          <p:nvSpPr>
            <p:cNvPr id="83" name="TextBox 82"/>
            <p:cNvSpPr txBox="1"/>
            <p:nvPr/>
          </p:nvSpPr>
          <p:spPr>
            <a:xfrm>
              <a:off x="3857620" y="6131502"/>
              <a:ext cx="642942" cy="369332"/>
            </a:xfrm>
            <a:prstGeom prst="rect">
              <a:avLst/>
            </a:prstGeom>
            <a:noFill/>
          </p:spPr>
          <p:txBody>
            <a:bodyPr wrap="square" rtlCol="0">
              <a:spAutoFit/>
            </a:bodyPr>
            <a:lstStyle/>
            <a:p>
              <a:r>
                <a:rPr lang="en-US" altLang="zh-CN" sz="1800" smtClean="0">
                  <a:solidFill>
                    <a:srgbClr val="0000FF"/>
                  </a:solidFill>
                  <a:latin typeface="Consolas" pitchFamily="49" charset="0"/>
                  <a:cs typeface="Consolas" pitchFamily="49" charset="0"/>
                </a:rPr>
                <a:t>(b)</a:t>
              </a:r>
              <a:endParaRPr lang="zh-CN" altLang="en-US" sz="1800">
                <a:solidFill>
                  <a:srgbClr val="0000FF"/>
                </a:solidFill>
                <a:latin typeface="Consolas" pitchFamily="49" charset="0"/>
                <a:cs typeface="Consolas" pitchFamily="49" charset="0"/>
              </a:endParaRPr>
            </a:p>
          </p:txBody>
        </p:sp>
      </p:grpSp>
      <p:grpSp>
        <p:nvGrpSpPr>
          <p:cNvPr id="88" name="组合 87"/>
          <p:cNvGrpSpPr/>
          <p:nvPr/>
        </p:nvGrpSpPr>
        <p:grpSpPr>
          <a:xfrm>
            <a:off x="4857752" y="3500438"/>
            <a:ext cx="2071702" cy="2583910"/>
            <a:chOff x="5143504" y="3500438"/>
            <a:chExt cx="2071702" cy="2583910"/>
          </a:xfrm>
        </p:grpSpPr>
        <p:grpSp>
          <p:nvGrpSpPr>
            <p:cNvPr id="54" name="组合 53"/>
            <p:cNvGrpSpPr/>
            <p:nvPr/>
          </p:nvGrpSpPr>
          <p:grpSpPr>
            <a:xfrm>
              <a:off x="5143504" y="3500438"/>
              <a:ext cx="2071702" cy="2000264"/>
              <a:chOff x="2357422" y="1714488"/>
              <a:chExt cx="2071702" cy="2000264"/>
            </a:xfrm>
          </p:grpSpPr>
          <p:sp>
            <p:nvSpPr>
              <p:cNvPr id="55" name="椭圆 54"/>
              <p:cNvSpPr/>
              <p:nvPr/>
            </p:nvSpPr>
            <p:spPr>
              <a:xfrm>
                <a:off x="3704028" y="1714488"/>
                <a:ext cx="310755" cy="350046"/>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800">
                  <a:solidFill>
                    <a:srgbClr val="0000FF"/>
                  </a:solidFill>
                  <a:latin typeface="Consolas" pitchFamily="49" charset="0"/>
                  <a:cs typeface="Consolas" pitchFamily="49" charset="0"/>
                </a:endParaRPr>
              </a:p>
            </p:txBody>
          </p:sp>
          <p:sp>
            <p:nvSpPr>
              <p:cNvPr id="56" name="椭圆 55"/>
              <p:cNvSpPr/>
              <p:nvPr/>
            </p:nvSpPr>
            <p:spPr>
              <a:xfrm>
                <a:off x="3237895" y="2264561"/>
                <a:ext cx="310755" cy="350046"/>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800">
                  <a:solidFill>
                    <a:srgbClr val="0000FF"/>
                  </a:solidFill>
                  <a:latin typeface="Consolas" pitchFamily="49" charset="0"/>
                  <a:cs typeface="Consolas" pitchFamily="49" charset="0"/>
                </a:endParaRPr>
              </a:p>
            </p:txBody>
          </p:sp>
          <p:sp>
            <p:nvSpPr>
              <p:cNvPr id="57" name="椭圆 56"/>
              <p:cNvSpPr/>
              <p:nvPr/>
            </p:nvSpPr>
            <p:spPr>
              <a:xfrm>
                <a:off x="4118369" y="2314567"/>
                <a:ext cx="310755" cy="350046"/>
              </a:xfrm>
              <a:prstGeom prst="ellipse">
                <a:avLst/>
              </a:prstGeom>
              <a:solidFill>
                <a:schemeClr val="accent4">
                  <a:lumMod val="40000"/>
                  <a:lumOff val="60000"/>
                </a:schemeClr>
              </a:solidFill>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800" smtClean="0">
                    <a:solidFill>
                      <a:srgbClr val="0000FF"/>
                    </a:solidFill>
                    <a:latin typeface="Consolas" pitchFamily="49" charset="0"/>
                    <a:cs typeface="Consolas" pitchFamily="49" charset="0"/>
                  </a:rPr>
                  <a:t>1</a:t>
                </a:r>
                <a:endParaRPr lang="zh-CN" altLang="en-US" sz="1800">
                  <a:solidFill>
                    <a:srgbClr val="0000FF"/>
                  </a:solidFill>
                  <a:latin typeface="Consolas" pitchFamily="49" charset="0"/>
                  <a:cs typeface="Consolas" pitchFamily="49" charset="0"/>
                </a:endParaRPr>
              </a:p>
            </p:txBody>
          </p:sp>
          <p:sp>
            <p:nvSpPr>
              <p:cNvPr id="58" name="椭圆 57"/>
              <p:cNvSpPr/>
              <p:nvPr/>
            </p:nvSpPr>
            <p:spPr>
              <a:xfrm>
                <a:off x="2771762" y="2814633"/>
                <a:ext cx="310755" cy="350046"/>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800">
                  <a:solidFill>
                    <a:srgbClr val="0000FF"/>
                  </a:solidFill>
                  <a:latin typeface="Consolas" pitchFamily="49" charset="0"/>
                  <a:cs typeface="Consolas" pitchFamily="49" charset="0"/>
                </a:endParaRPr>
              </a:p>
            </p:txBody>
          </p:sp>
          <p:sp>
            <p:nvSpPr>
              <p:cNvPr id="59" name="椭圆 58"/>
              <p:cNvSpPr/>
              <p:nvPr/>
            </p:nvSpPr>
            <p:spPr>
              <a:xfrm>
                <a:off x="3652236" y="2864640"/>
                <a:ext cx="310755" cy="350046"/>
              </a:xfrm>
              <a:prstGeom prst="ellipse">
                <a:avLst/>
              </a:prstGeom>
              <a:solidFill>
                <a:schemeClr val="accent4">
                  <a:lumMod val="40000"/>
                  <a:lumOff val="60000"/>
                </a:schemeClr>
              </a:solidFill>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800" smtClean="0">
                    <a:solidFill>
                      <a:srgbClr val="0000FF"/>
                    </a:solidFill>
                    <a:latin typeface="Consolas" pitchFamily="49" charset="0"/>
                    <a:cs typeface="Consolas" pitchFamily="49" charset="0"/>
                  </a:rPr>
                  <a:t>3</a:t>
                </a:r>
                <a:endParaRPr lang="zh-CN" altLang="en-US" sz="1800">
                  <a:solidFill>
                    <a:srgbClr val="0000FF"/>
                  </a:solidFill>
                  <a:latin typeface="Consolas" pitchFamily="49" charset="0"/>
                  <a:cs typeface="Consolas" pitchFamily="49" charset="0"/>
                </a:endParaRPr>
              </a:p>
            </p:txBody>
          </p:sp>
          <p:sp>
            <p:nvSpPr>
              <p:cNvPr id="60" name="椭圆 59"/>
              <p:cNvSpPr/>
              <p:nvPr/>
            </p:nvSpPr>
            <p:spPr>
              <a:xfrm>
                <a:off x="2357422" y="3364706"/>
                <a:ext cx="310755" cy="350046"/>
              </a:xfrm>
              <a:prstGeom prst="ellipse">
                <a:avLst/>
              </a:prstGeom>
              <a:solidFill>
                <a:schemeClr val="accent4">
                  <a:lumMod val="40000"/>
                  <a:lumOff val="60000"/>
                </a:schemeClr>
              </a:solidFill>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800" smtClean="0">
                    <a:solidFill>
                      <a:srgbClr val="0000FF"/>
                    </a:solidFill>
                    <a:latin typeface="Consolas" pitchFamily="49" charset="0"/>
                    <a:cs typeface="Consolas" pitchFamily="49" charset="0"/>
                  </a:rPr>
                  <a:t>7</a:t>
                </a:r>
                <a:endParaRPr lang="zh-CN" altLang="en-US" sz="1800">
                  <a:solidFill>
                    <a:srgbClr val="0000FF"/>
                  </a:solidFill>
                  <a:latin typeface="Consolas" pitchFamily="49" charset="0"/>
                  <a:cs typeface="Consolas" pitchFamily="49" charset="0"/>
                </a:endParaRPr>
              </a:p>
            </p:txBody>
          </p:sp>
          <p:sp>
            <p:nvSpPr>
              <p:cNvPr id="61" name="椭圆 60"/>
              <p:cNvSpPr/>
              <p:nvPr/>
            </p:nvSpPr>
            <p:spPr>
              <a:xfrm>
                <a:off x="3134310" y="3364706"/>
                <a:ext cx="310755" cy="350046"/>
              </a:xfrm>
              <a:prstGeom prst="ellipse">
                <a:avLst/>
              </a:prstGeom>
              <a:solidFill>
                <a:schemeClr val="accent4">
                  <a:lumMod val="40000"/>
                  <a:lumOff val="60000"/>
                </a:schemeClr>
              </a:solidFill>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800" smtClean="0">
                    <a:solidFill>
                      <a:srgbClr val="0000FF"/>
                    </a:solidFill>
                    <a:latin typeface="Consolas" pitchFamily="49" charset="0"/>
                    <a:cs typeface="Consolas" pitchFamily="49" charset="0"/>
                  </a:rPr>
                  <a:t>5</a:t>
                </a:r>
                <a:endParaRPr lang="zh-CN" altLang="en-US" sz="1800">
                  <a:solidFill>
                    <a:srgbClr val="0000FF"/>
                  </a:solidFill>
                  <a:latin typeface="Consolas" pitchFamily="49" charset="0"/>
                  <a:cs typeface="Consolas" pitchFamily="49" charset="0"/>
                </a:endParaRPr>
              </a:p>
            </p:txBody>
          </p:sp>
          <p:cxnSp>
            <p:nvCxnSpPr>
              <p:cNvPr id="62" name="直接连接符 61"/>
              <p:cNvCxnSpPr>
                <a:stCxn id="58" idx="3"/>
                <a:endCxn id="60" idx="7"/>
              </p:cNvCxnSpPr>
              <p:nvPr/>
            </p:nvCxnSpPr>
            <p:spPr>
              <a:xfrm rot="5400000">
                <a:off x="2568694" y="3167391"/>
                <a:ext cx="302553" cy="194603"/>
              </a:xfrm>
              <a:prstGeom prst="line">
                <a:avLst/>
              </a:prstGeom>
              <a:ln>
                <a:tailEnd type="none"/>
              </a:ln>
            </p:spPr>
            <p:style>
              <a:lnRef idx="2">
                <a:schemeClr val="dk1"/>
              </a:lnRef>
              <a:fillRef idx="0">
                <a:schemeClr val="dk1"/>
              </a:fillRef>
              <a:effectRef idx="1">
                <a:schemeClr val="dk1"/>
              </a:effectRef>
              <a:fontRef idx="minor">
                <a:schemeClr val="tx1"/>
              </a:fontRef>
            </p:style>
          </p:cxnSp>
          <p:cxnSp>
            <p:nvCxnSpPr>
              <p:cNvPr id="63" name="直接连接符 62"/>
              <p:cNvCxnSpPr>
                <a:stCxn id="58" idx="5"/>
                <a:endCxn id="61" idx="1"/>
              </p:cNvCxnSpPr>
              <p:nvPr/>
            </p:nvCxnSpPr>
            <p:spPr>
              <a:xfrm rot="16200000" flipH="1">
                <a:off x="2957138" y="3193287"/>
                <a:ext cx="302553" cy="142811"/>
              </a:xfrm>
              <a:prstGeom prst="line">
                <a:avLst/>
              </a:prstGeom>
              <a:ln>
                <a:tailEnd type="none"/>
              </a:ln>
            </p:spPr>
            <p:style>
              <a:lnRef idx="2">
                <a:schemeClr val="dk1"/>
              </a:lnRef>
              <a:fillRef idx="0">
                <a:schemeClr val="dk1"/>
              </a:fillRef>
              <a:effectRef idx="1">
                <a:schemeClr val="dk1"/>
              </a:effectRef>
              <a:fontRef idx="minor">
                <a:schemeClr val="tx1"/>
              </a:fontRef>
            </p:style>
          </p:cxnSp>
          <p:cxnSp>
            <p:nvCxnSpPr>
              <p:cNvPr id="64" name="直接连接符 63"/>
              <p:cNvCxnSpPr>
                <a:stCxn id="56" idx="3"/>
                <a:endCxn id="58" idx="7"/>
              </p:cNvCxnSpPr>
              <p:nvPr/>
            </p:nvCxnSpPr>
            <p:spPr>
              <a:xfrm rot="5400000">
                <a:off x="3008930" y="2591422"/>
                <a:ext cx="302553" cy="246396"/>
              </a:xfrm>
              <a:prstGeom prst="line">
                <a:avLst/>
              </a:prstGeom>
              <a:ln>
                <a:tailEnd type="none"/>
              </a:ln>
            </p:spPr>
            <p:style>
              <a:lnRef idx="2">
                <a:schemeClr val="dk1"/>
              </a:lnRef>
              <a:fillRef idx="0">
                <a:schemeClr val="dk1"/>
              </a:fillRef>
              <a:effectRef idx="1">
                <a:schemeClr val="dk1"/>
              </a:effectRef>
              <a:fontRef idx="minor">
                <a:schemeClr val="tx1"/>
              </a:fontRef>
            </p:style>
          </p:cxnSp>
          <p:cxnSp>
            <p:nvCxnSpPr>
              <p:cNvPr id="65" name="直接连接符 64"/>
              <p:cNvCxnSpPr>
                <a:stCxn id="56" idx="5"/>
                <a:endCxn id="59" idx="1"/>
              </p:cNvCxnSpPr>
              <p:nvPr/>
            </p:nvCxnSpPr>
            <p:spPr>
              <a:xfrm rot="16200000" flipH="1">
                <a:off x="3424164" y="2642322"/>
                <a:ext cx="352559" cy="194603"/>
              </a:xfrm>
              <a:prstGeom prst="line">
                <a:avLst/>
              </a:prstGeom>
              <a:ln>
                <a:tailEnd type="none"/>
              </a:ln>
            </p:spPr>
            <p:style>
              <a:lnRef idx="2">
                <a:schemeClr val="dk1"/>
              </a:lnRef>
              <a:fillRef idx="0">
                <a:schemeClr val="dk1"/>
              </a:fillRef>
              <a:effectRef idx="1">
                <a:schemeClr val="dk1"/>
              </a:effectRef>
              <a:fontRef idx="minor">
                <a:schemeClr val="tx1"/>
              </a:fontRef>
            </p:style>
          </p:cxnSp>
          <p:cxnSp>
            <p:nvCxnSpPr>
              <p:cNvPr id="66" name="直接连接符 65"/>
              <p:cNvCxnSpPr>
                <a:stCxn id="55" idx="3"/>
                <a:endCxn id="56" idx="7"/>
              </p:cNvCxnSpPr>
              <p:nvPr/>
            </p:nvCxnSpPr>
            <p:spPr>
              <a:xfrm rot="5400000">
                <a:off x="3475063" y="2041350"/>
                <a:ext cx="302553" cy="246396"/>
              </a:xfrm>
              <a:prstGeom prst="line">
                <a:avLst/>
              </a:prstGeom>
              <a:ln>
                <a:tailEnd type="none"/>
              </a:ln>
            </p:spPr>
            <p:style>
              <a:lnRef idx="2">
                <a:schemeClr val="dk1"/>
              </a:lnRef>
              <a:fillRef idx="0">
                <a:schemeClr val="dk1"/>
              </a:fillRef>
              <a:effectRef idx="1">
                <a:schemeClr val="dk1"/>
              </a:effectRef>
              <a:fontRef idx="minor">
                <a:schemeClr val="tx1"/>
              </a:fontRef>
            </p:style>
          </p:cxnSp>
          <p:cxnSp>
            <p:nvCxnSpPr>
              <p:cNvPr id="67" name="直接连接符 66"/>
              <p:cNvCxnSpPr>
                <a:stCxn id="55" idx="5"/>
                <a:endCxn id="57" idx="1"/>
              </p:cNvCxnSpPr>
              <p:nvPr/>
            </p:nvCxnSpPr>
            <p:spPr>
              <a:xfrm rot="16200000" flipH="1">
                <a:off x="3890297" y="2092249"/>
                <a:ext cx="352559" cy="194603"/>
              </a:xfrm>
              <a:prstGeom prst="line">
                <a:avLst/>
              </a:prstGeom>
              <a:ln>
                <a:tailEnd type="none"/>
              </a:ln>
            </p:spPr>
            <p:style>
              <a:lnRef idx="2">
                <a:schemeClr val="dk1"/>
              </a:lnRef>
              <a:fillRef idx="0">
                <a:schemeClr val="dk1"/>
              </a:fillRef>
              <a:effectRef idx="1">
                <a:schemeClr val="dk1"/>
              </a:effectRef>
              <a:fontRef idx="minor">
                <a:schemeClr val="tx1"/>
              </a:fontRef>
            </p:style>
          </p:cxnSp>
        </p:grpSp>
        <p:sp>
          <p:nvSpPr>
            <p:cNvPr id="84" name="TextBox 83"/>
            <p:cNvSpPr txBox="1"/>
            <p:nvPr/>
          </p:nvSpPr>
          <p:spPr>
            <a:xfrm>
              <a:off x="6215074" y="5715016"/>
              <a:ext cx="642942" cy="369332"/>
            </a:xfrm>
            <a:prstGeom prst="rect">
              <a:avLst/>
            </a:prstGeom>
            <a:noFill/>
          </p:spPr>
          <p:txBody>
            <a:bodyPr wrap="square" rtlCol="0">
              <a:spAutoFit/>
            </a:bodyPr>
            <a:lstStyle/>
            <a:p>
              <a:r>
                <a:rPr lang="en-US" altLang="zh-CN" sz="1800" smtClean="0">
                  <a:solidFill>
                    <a:srgbClr val="0000FF"/>
                  </a:solidFill>
                  <a:latin typeface="Consolas" pitchFamily="49" charset="0"/>
                  <a:cs typeface="Consolas" pitchFamily="49" charset="0"/>
                </a:rPr>
                <a:t>(c)</a:t>
              </a:r>
              <a:endParaRPr lang="zh-CN" altLang="en-US" sz="1800">
                <a:solidFill>
                  <a:srgbClr val="0000FF"/>
                </a:solidFill>
                <a:latin typeface="Consolas" pitchFamily="49" charset="0"/>
                <a:cs typeface="Consolas" pitchFamily="49" charset="0"/>
              </a:endParaRPr>
            </a:p>
          </p:txBody>
        </p:sp>
      </p:grpSp>
      <p:grpSp>
        <p:nvGrpSpPr>
          <p:cNvPr id="89" name="组合 88"/>
          <p:cNvGrpSpPr/>
          <p:nvPr/>
        </p:nvGrpSpPr>
        <p:grpSpPr>
          <a:xfrm>
            <a:off x="6858016" y="3429000"/>
            <a:ext cx="2071702" cy="2655348"/>
            <a:chOff x="7072298" y="3429000"/>
            <a:chExt cx="2071702" cy="2655348"/>
          </a:xfrm>
        </p:grpSpPr>
        <p:grpSp>
          <p:nvGrpSpPr>
            <p:cNvPr id="68" name="组合 67"/>
            <p:cNvGrpSpPr/>
            <p:nvPr/>
          </p:nvGrpSpPr>
          <p:grpSpPr>
            <a:xfrm>
              <a:off x="7072298" y="3429000"/>
              <a:ext cx="2071702" cy="2000264"/>
              <a:chOff x="2357422" y="1714488"/>
              <a:chExt cx="2071702" cy="2000264"/>
            </a:xfrm>
          </p:grpSpPr>
          <p:sp>
            <p:nvSpPr>
              <p:cNvPr id="69" name="椭圆 68"/>
              <p:cNvSpPr/>
              <p:nvPr/>
            </p:nvSpPr>
            <p:spPr>
              <a:xfrm>
                <a:off x="3704028" y="1714488"/>
                <a:ext cx="310755" cy="350046"/>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800">
                  <a:solidFill>
                    <a:srgbClr val="0000FF"/>
                  </a:solidFill>
                  <a:latin typeface="Consolas" pitchFamily="49" charset="0"/>
                  <a:cs typeface="Consolas" pitchFamily="49" charset="0"/>
                </a:endParaRPr>
              </a:p>
            </p:txBody>
          </p:sp>
          <p:sp>
            <p:nvSpPr>
              <p:cNvPr id="70" name="椭圆 69"/>
              <p:cNvSpPr/>
              <p:nvPr/>
            </p:nvSpPr>
            <p:spPr>
              <a:xfrm>
                <a:off x="3237895" y="2264561"/>
                <a:ext cx="310755" cy="350046"/>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800">
                  <a:solidFill>
                    <a:srgbClr val="0000FF"/>
                  </a:solidFill>
                  <a:latin typeface="Consolas" pitchFamily="49" charset="0"/>
                  <a:cs typeface="Consolas" pitchFamily="49" charset="0"/>
                </a:endParaRPr>
              </a:p>
            </p:txBody>
          </p:sp>
          <p:sp>
            <p:nvSpPr>
              <p:cNvPr id="71" name="椭圆 70"/>
              <p:cNvSpPr/>
              <p:nvPr/>
            </p:nvSpPr>
            <p:spPr>
              <a:xfrm>
                <a:off x="4118369" y="2314567"/>
                <a:ext cx="310755" cy="350046"/>
              </a:xfrm>
              <a:prstGeom prst="ellipse">
                <a:avLst/>
              </a:prstGeom>
              <a:solidFill>
                <a:schemeClr val="accent4">
                  <a:lumMod val="40000"/>
                  <a:lumOff val="60000"/>
                </a:schemeClr>
              </a:solidFill>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800" smtClean="0">
                    <a:solidFill>
                      <a:srgbClr val="0000FF"/>
                    </a:solidFill>
                    <a:latin typeface="Consolas" pitchFamily="49" charset="0"/>
                    <a:cs typeface="Consolas" pitchFamily="49" charset="0"/>
                  </a:rPr>
                  <a:t>7</a:t>
                </a:r>
                <a:endParaRPr lang="zh-CN" altLang="en-US" sz="1800">
                  <a:solidFill>
                    <a:srgbClr val="0000FF"/>
                  </a:solidFill>
                  <a:latin typeface="Consolas" pitchFamily="49" charset="0"/>
                  <a:cs typeface="Consolas" pitchFamily="49" charset="0"/>
                </a:endParaRPr>
              </a:p>
            </p:txBody>
          </p:sp>
          <p:sp>
            <p:nvSpPr>
              <p:cNvPr id="72" name="椭圆 71"/>
              <p:cNvSpPr/>
              <p:nvPr/>
            </p:nvSpPr>
            <p:spPr>
              <a:xfrm>
                <a:off x="2771762" y="2814633"/>
                <a:ext cx="310755" cy="350046"/>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800">
                  <a:solidFill>
                    <a:srgbClr val="0000FF"/>
                  </a:solidFill>
                  <a:latin typeface="Consolas" pitchFamily="49" charset="0"/>
                  <a:cs typeface="Consolas" pitchFamily="49" charset="0"/>
                </a:endParaRPr>
              </a:p>
            </p:txBody>
          </p:sp>
          <p:sp>
            <p:nvSpPr>
              <p:cNvPr id="73" name="椭圆 72"/>
              <p:cNvSpPr/>
              <p:nvPr/>
            </p:nvSpPr>
            <p:spPr>
              <a:xfrm>
                <a:off x="3652236" y="2864640"/>
                <a:ext cx="310755" cy="350046"/>
              </a:xfrm>
              <a:prstGeom prst="ellipse">
                <a:avLst/>
              </a:prstGeom>
              <a:solidFill>
                <a:schemeClr val="accent4">
                  <a:lumMod val="40000"/>
                  <a:lumOff val="60000"/>
                </a:schemeClr>
              </a:solidFill>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800" smtClean="0">
                    <a:solidFill>
                      <a:srgbClr val="0000FF"/>
                    </a:solidFill>
                    <a:latin typeface="Consolas" pitchFamily="49" charset="0"/>
                    <a:cs typeface="Consolas" pitchFamily="49" charset="0"/>
                  </a:rPr>
                  <a:t>5</a:t>
                </a:r>
                <a:endParaRPr lang="zh-CN" altLang="en-US" sz="1800">
                  <a:solidFill>
                    <a:srgbClr val="0000FF"/>
                  </a:solidFill>
                  <a:latin typeface="Consolas" pitchFamily="49" charset="0"/>
                  <a:cs typeface="Consolas" pitchFamily="49" charset="0"/>
                </a:endParaRPr>
              </a:p>
            </p:txBody>
          </p:sp>
          <p:sp>
            <p:nvSpPr>
              <p:cNvPr id="74" name="椭圆 73"/>
              <p:cNvSpPr/>
              <p:nvPr/>
            </p:nvSpPr>
            <p:spPr>
              <a:xfrm>
                <a:off x="2357422" y="3364706"/>
                <a:ext cx="310755" cy="350046"/>
              </a:xfrm>
              <a:prstGeom prst="ellipse">
                <a:avLst/>
              </a:prstGeom>
              <a:solidFill>
                <a:schemeClr val="accent4">
                  <a:lumMod val="40000"/>
                  <a:lumOff val="60000"/>
                </a:schemeClr>
              </a:solidFill>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800" smtClean="0">
                    <a:solidFill>
                      <a:srgbClr val="0000FF"/>
                    </a:solidFill>
                    <a:latin typeface="Consolas" pitchFamily="49" charset="0"/>
                    <a:cs typeface="Consolas" pitchFamily="49" charset="0"/>
                  </a:rPr>
                  <a:t>1</a:t>
                </a:r>
                <a:endParaRPr lang="zh-CN" altLang="en-US" sz="1800">
                  <a:solidFill>
                    <a:srgbClr val="0000FF"/>
                  </a:solidFill>
                  <a:latin typeface="Consolas" pitchFamily="49" charset="0"/>
                  <a:cs typeface="Consolas" pitchFamily="49" charset="0"/>
                </a:endParaRPr>
              </a:p>
            </p:txBody>
          </p:sp>
          <p:sp>
            <p:nvSpPr>
              <p:cNvPr id="75" name="椭圆 74"/>
              <p:cNvSpPr/>
              <p:nvPr/>
            </p:nvSpPr>
            <p:spPr>
              <a:xfrm>
                <a:off x="3134310" y="3364706"/>
                <a:ext cx="310755" cy="350046"/>
              </a:xfrm>
              <a:prstGeom prst="ellipse">
                <a:avLst/>
              </a:prstGeom>
              <a:solidFill>
                <a:schemeClr val="accent4">
                  <a:lumMod val="40000"/>
                  <a:lumOff val="60000"/>
                </a:schemeClr>
              </a:solidFill>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800" smtClean="0">
                    <a:solidFill>
                      <a:srgbClr val="0000FF"/>
                    </a:solidFill>
                    <a:latin typeface="Consolas" pitchFamily="49" charset="0"/>
                    <a:cs typeface="Consolas" pitchFamily="49" charset="0"/>
                  </a:rPr>
                  <a:t>3</a:t>
                </a:r>
                <a:endParaRPr lang="zh-CN" altLang="en-US" sz="1800">
                  <a:solidFill>
                    <a:srgbClr val="0000FF"/>
                  </a:solidFill>
                  <a:latin typeface="Consolas" pitchFamily="49" charset="0"/>
                  <a:cs typeface="Consolas" pitchFamily="49" charset="0"/>
                </a:endParaRPr>
              </a:p>
            </p:txBody>
          </p:sp>
          <p:cxnSp>
            <p:nvCxnSpPr>
              <p:cNvPr id="76" name="直接连接符 75"/>
              <p:cNvCxnSpPr>
                <a:stCxn id="72" idx="3"/>
                <a:endCxn id="74" idx="7"/>
              </p:cNvCxnSpPr>
              <p:nvPr/>
            </p:nvCxnSpPr>
            <p:spPr>
              <a:xfrm rot="5400000">
                <a:off x="2568694" y="3167391"/>
                <a:ext cx="302553" cy="194603"/>
              </a:xfrm>
              <a:prstGeom prst="line">
                <a:avLst/>
              </a:prstGeom>
              <a:ln>
                <a:tailEnd type="none"/>
              </a:ln>
            </p:spPr>
            <p:style>
              <a:lnRef idx="2">
                <a:schemeClr val="dk1"/>
              </a:lnRef>
              <a:fillRef idx="0">
                <a:schemeClr val="dk1"/>
              </a:fillRef>
              <a:effectRef idx="1">
                <a:schemeClr val="dk1"/>
              </a:effectRef>
              <a:fontRef idx="minor">
                <a:schemeClr val="tx1"/>
              </a:fontRef>
            </p:style>
          </p:cxnSp>
          <p:cxnSp>
            <p:nvCxnSpPr>
              <p:cNvPr id="77" name="直接连接符 76"/>
              <p:cNvCxnSpPr>
                <a:stCxn id="72" idx="5"/>
                <a:endCxn id="75" idx="1"/>
              </p:cNvCxnSpPr>
              <p:nvPr/>
            </p:nvCxnSpPr>
            <p:spPr>
              <a:xfrm rot="16200000" flipH="1">
                <a:off x="2957138" y="3193287"/>
                <a:ext cx="302553" cy="142811"/>
              </a:xfrm>
              <a:prstGeom prst="line">
                <a:avLst/>
              </a:prstGeom>
              <a:ln>
                <a:tailEnd type="none"/>
              </a:ln>
            </p:spPr>
            <p:style>
              <a:lnRef idx="2">
                <a:schemeClr val="dk1"/>
              </a:lnRef>
              <a:fillRef idx="0">
                <a:schemeClr val="dk1"/>
              </a:fillRef>
              <a:effectRef idx="1">
                <a:schemeClr val="dk1"/>
              </a:effectRef>
              <a:fontRef idx="minor">
                <a:schemeClr val="tx1"/>
              </a:fontRef>
            </p:style>
          </p:cxnSp>
          <p:cxnSp>
            <p:nvCxnSpPr>
              <p:cNvPr id="78" name="直接连接符 77"/>
              <p:cNvCxnSpPr>
                <a:stCxn id="70" idx="3"/>
                <a:endCxn id="72" idx="7"/>
              </p:cNvCxnSpPr>
              <p:nvPr/>
            </p:nvCxnSpPr>
            <p:spPr>
              <a:xfrm rot="5400000">
                <a:off x="3008930" y="2591422"/>
                <a:ext cx="302553" cy="246396"/>
              </a:xfrm>
              <a:prstGeom prst="line">
                <a:avLst/>
              </a:prstGeom>
              <a:ln>
                <a:tailEnd type="none"/>
              </a:ln>
            </p:spPr>
            <p:style>
              <a:lnRef idx="2">
                <a:schemeClr val="dk1"/>
              </a:lnRef>
              <a:fillRef idx="0">
                <a:schemeClr val="dk1"/>
              </a:fillRef>
              <a:effectRef idx="1">
                <a:schemeClr val="dk1"/>
              </a:effectRef>
              <a:fontRef idx="minor">
                <a:schemeClr val="tx1"/>
              </a:fontRef>
            </p:style>
          </p:cxnSp>
          <p:cxnSp>
            <p:nvCxnSpPr>
              <p:cNvPr id="79" name="直接连接符 78"/>
              <p:cNvCxnSpPr>
                <a:stCxn id="70" idx="5"/>
                <a:endCxn id="73" idx="1"/>
              </p:cNvCxnSpPr>
              <p:nvPr/>
            </p:nvCxnSpPr>
            <p:spPr>
              <a:xfrm rot="16200000" flipH="1">
                <a:off x="3424164" y="2642322"/>
                <a:ext cx="352559" cy="194603"/>
              </a:xfrm>
              <a:prstGeom prst="line">
                <a:avLst/>
              </a:prstGeom>
              <a:ln>
                <a:tailEnd type="none"/>
              </a:ln>
            </p:spPr>
            <p:style>
              <a:lnRef idx="2">
                <a:schemeClr val="dk1"/>
              </a:lnRef>
              <a:fillRef idx="0">
                <a:schemeClr val="dk1"/>
              </a:fillRef>
              <a:effectRef idx="1">
                <a:schemeClr val="dk1"/>
              </a:effectRef>
              <a:fontRef idx="minor">
                <a:schemeClr val="tx1"/>
              </a:fontRef>
            </p:style>
          </p:cxnSp>
          <p:cxnSp>
            <p:nvCxnSpPr>
              <p:cNvPr id="80" name="直接连接符 79"/>
              <p:cNvCxnSpPr>
                <a:stCxn id="69" idx="3"/>
                <a:endCxn id="70" idx="7"/>
              </p:cNvCxnSpPr>
              <p:nvPr/>
            </p:nvCxnSpPr>
            <p:spPr>
              <a:xfrm rot="5400000">
                <a:off x="3475063" y="2041350"/>
                <a:ext cx="302553" cy="246396"/>
              </a:xfrm>
              <a:prstGeom prst="line">
                <a:avLst/>
              </a:prstGeom>
              <a:ln>
                <a:tailEnd type="none"/>
              </a:ln>
            </p:spPr>
            <p:style>
              <a:lnRef idx="2">
                <a:schemeClr val="dk1"/>
              </a:lnRef>
              <a:fillRef idx="0">
                <a:schemeClr val="dk1"/>
              </a:fillRef>
              <a:effectRef idx="1">
                <a:schemeClr val="dk1"/>
              </a:effectRef>
              <a:fontRef idx="minor">
                <a:schemeClr val="tx1"/>
              </a:fontRef>
            </p:style>
          </p:cxnSp>
          <p:cxnSp>
            <p:nvCxnSpPr>
              <p:cNvPr id="81" name="直接连接符 80"/>
              <p:cNvCxnSpPr>
                <a:stCxn id="69" idx="5"/>
                <a:endCxn id="71" idx="1"/>
              </p:cNvCxnSpPr>
              <p:nvPr/>
            </p:nvCxnSpPr>
            <p:spPr>
              <a:xfrm rot="16200000" flipH="1">
                <a:off x="3890297" y="2092249"/>
                <a:ext cx="352559" cy="194603"/>
              </a:xfrm>
              <a:prstGeom prst="line">
                <a:avLst/>
              </a:prstGeom>
              <a:ln>
                <a:tailEnd type="none"/>
              </a:ln>
            </p:spPr>
            <p:style>
              <a:lnRef idx="2">
                <a:schemeClr val="dk1"/>
              </a:lnRef>
              <a:fillRef idx="0">
                <a:schemeClr val="dk1"/>
              </a:fillRef>
              <a:effectRef idx="1">
                <a:schemeClr val="dk1"/>
              </a:effectRef>
              <a:fontRef idx="minor">
                <a:schemeClr val="tx1"/>
              </a:fontRef>
            </p:style>
          </p:cxnSp>
        </p:grpSp>
        <p:sp>
          <p:nvSpPr>
            <p:cNvPr id="85" name="TextBox 84"/>
            <p:cNvSpPr txBox="1"/>
            <p:nvPr/>
          </p:nvSpPr>
          <p:spPr>
            <a:xfrm>
              <a:off x="8143900" y="5715016"/>
              <a:ext cx="642942" cy="369332"/>
            </a:xfrm>
            <a:prstGeom prst="rect">
              <a:avLst/>
            </a:prstGeom>
            <a:noFill/>
          </p:spPr>
          <p:txBody>
            <a:bodyPr wrap="square" rtlCol="0">
              <a:spAutoFit/>
            </a:bodyPr>
            <a:lstStyle/>
            <a:p>
              <a:r>
                <a:rPr lang="en-US" altLang="zh-CN" sz="1800" smtClean="0">
                  <a:solidFill>
                    <a:srgbClr val="0000FF"/>
                  </a:solidFill>
                  <a:latin typeface="Consolas" pitchFamily="49" charset="0"/>
                  <a:cs typeface="Consolas" pitchFamily="49" charset="0"/>
                </a:rPr>
                <a:t>(d)</a:t>
              </a:r>
              <a:endParaRPr lang="zh-CN" altLang="en-US" sz="1800">
                <a:solidFill>
                  <a:srgbClr val="0000FF"/>
                </a:solidFill>
                <a:latin typeface="Consolas" pitchFamily="49" charset="0"/>
                <a:cs typeface="Consolas" pitchFamily="49" charset="0"/>
              </a:endParaRPr>
            </a:p>
          </p:txBody>
        </p:sp>
      </p:grpSp>
      <p:sp>
        <p:nvSpPr>
          <p:cNvPr id="90" name="TextBox 89"/>
          <p:cNvSpPr txBox="1"/>
          <p:nvPr/>
        </p:nvSpPr>
        <p:spPr>
          <a:xfrm>
            <a:off x="285740" y="1500174"/>
            <a:ext cx="553998" cy="2714644"/>
          </a:xfrm>
          <a:prstGeom prst="rect">
            <a:avLst/>
          </a:prstGeom>
          <a:noFill/>
        </p:spPr>
        <p:txBody>
          <a:bodyPr vert="eaVert" wrap="square" rtlCol="0">
            <a:spAutoFit/>
          </a:bodyPr>
          <a:lstStyle/>
          <a:p>
            <a:pPr algn="ctr">
              <a:spcBef>
                <a:spcPct val="50000"/>
              </a:spcBef>
            </a:pPr>
            <a:r>
              <a:rPr lang="en-US" altLang="zh-CN"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6.9  </a:t>
            </a:r>
            <a:r>
              <a:rPr lang="zh-CN" altLang="en-US"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哈 夫 曼 树</a:t>
            </a:r>
            <a:endParaRPr lang="zh-CN" altLang="en-US" dirty="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Text Box 2"/>
          <p:cNvSpPr txBox="1">
            <a:spLocks noChangeArrowheads="1"/>
          </p:cNvSpPr>
          <p:nvPr/>
        </p:nvSpPr>
        <p:spPr bwMode="auto">
          <a:xfrm>
            <a:off x="1109668" y="142852"/>
            <a:ext cx="4176712" cy="52322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square">
            <a:spAutoFit/>
          </a:bodyPr>
          <a:lstStyle/>
          <a:p>
            <a:pPr algn="ctr">
              <a:spcBef>
                <a:spcPct val="50000"/>
              </a:spcBef>
            </a:pPr>
            <a:r>
              <a:rPr lang="en-US" altLang="zh-CN" sz="2800">
                <a:solidFill>
                  <a:srgbClr val="FF0000"/>
                </a:solidFill>
                <a:latin typeface="Consolas" pitchFamily="49" charset="0"/>
                <a:ea typeface="微软雅黑" pitchFamily="34" charset="-122"/>
                <a:cs typeface="Consolas" pitchFamily="49" charset="0"/>
              </a:rPr>
              <a:t>6.9.2 </a:t>
            </a:r>
            <a:r>
              <a:rPr lang="zh-CN" altLang="en-US" sz="2800" smtClean="0">
                <a:solidFill>
                  <a:srgbClr val="FF0000"/>
                </a:solidFill>
                <a:latin typeface="Consolas" pitchFamily="49" charset="0"/>
                <a:ea typeface="微软雅黑" pitchFamily="34" charset="-122"/>
                <a:cs typeface="Consolas" pitchFamily="49" charset="0"/>
              </a:rPr>
              <a:t>构造</a:t>
            </a:r>
            <a:r>
              <a:rPr lang="zh-CN" altLang="en-US" sz="2800" dirty="0">
                <a:solidFill>
                  <a:srgbClr val="FF0000"/>
                </a:solidFill>
                <a:latin typeface="Consolas" pitchFamily="49" charset="0"/>
                <a:ea typeface="微软雅黑" pitchFamily="34" charset="-122"/>
                <a:cs typeface="Consolas" pitchFamily="49" charset="0"/>
              </a:rPr>
              <a:t>哈夫曼树</a:t>
            </a:r>
          </a:p>
        </p:txBody>
      </p:sp>
      <p:sp>
        <p:nvSpPr>
          <p:cNvPr id="140291" name="Text Box 3"/>
          <p:cNvSpPr txBox="1">
            <a:spLocks noChangeArrowheads="1"/>
          </p:cNvSpPr>
          <p:nvPr/>
        </p:nvSpPr>
        <p:spPr bwMode="auto">
          <a:xfrm>
            <a:off x="1142976" y="1785926"/>
            <a:ext cx="7605768" cy="1436162"/>
          </a:xfrm>
          <a:prstGeom prst="rect">
            <a:avLst/>
          </a:prstGeom>
          <a:noFill/>
          <a:ln w="9525">
            <a:noFill/>
            <a:miter lim="800000"/>
            <a:headEnd/>
            <a:tailEnd/>
          </a:ln>
        </p:spPr>
        <p:txBody>
          <a:bodyPr wrap="square">
            <a:spAutoFit/>
          </a:bodyPr>
          <a:lstStyle/>
          <a:p>
            <a:pPr marL="457200" indent="-457200">
              <a:lnSpc>
                <a:spcPts val="3200"/>
              </a:lnSpc>
              <a:spcBef>
                <a:spcPct val="50000"/>
              </a:spcBef>
              <a:buBlip>
                <a:blip r:embed="rId2"/>
              </a:buBlip>
            </a:pPr>
            <a:r>
              <a:rPr lang="zh-CN" altLang="en-US" sz="2000" smtClean="0">
                <a:solidFill>
                  <a:srgbClr val="0000FF"/>
                </a:solidFill>
                <a:latin typeface="Consolas" pitchFamily="49" charset="0"/>
                <a:ea typeface="楷体" pitchFamily="49" charset="-122"/>
                <a:cs typeface="Consolas" pitchFamily="49" charset="0"/>
              </a:rPr>
              <a:t>根据</a:t>
            </a:r>
            <a:r>
              <a:rPr lang="zh-CN" altLang="en-US" sz="2000" dirty="0">
                <a:solidFill>
                  <a:srgbClr val="0000FF"/>
                </a:solidFill>
                <a:latin typeface="Consolas" pitchFamily="49" charset="0"/>
                <a:ea typeface="楷体" pitchFamily="49" charset="-122"/>
                <a:cs typeface="Consolas" pitchFamily="49" charset="0"/>
              </a:rPr>
              <a:t>哈夫曼树的定义，一棵二叉树要使其</a:t>
            </a:r>
            <a:r>
              <a:rPr lang="en-US" altLang="zh-CN" sz="2000" dirty="0" err="1">
                <a:solidFill>
                  <a:srgbClr val="0000FF"/>
                </a:solidFill>
                <a:latin typeface="Consolas" pitchFamily="49" charset="0"/>
                <a:ea typeface="楷体" pitchFamily="49" charset="-122"/>
                <a:cs typeface="Consolas" pitchFamily="49" charset="0"/>
              </a:rPr>
              <a:t>WPL</a:t>
            </a:r>
            <a:r>
              <a:rPr lang="zh-CN" altLang="en-US" sz="2000" dirty="0">
                <a:solidFill>
                  <a:srgbClr val="0000FF"/>
                </a:solidFill>
                <a:latin typeface="Consolas" pitchFamily="49" charset="0"/>
                <a:ea typeface="楷体" pitchFamily="49" charset="-122"/>
                <a:cs typeface="Consolas" pitchFamily="49" charset="0"/>
              </a:rPr>
              <a:t>值最小，必须使权值越大的叶子结点越靠近</a:t>
            </a:r>
            <a:r>
              <a:rPr lang="zh-CN" altLang="en-US" sz="2000">
                <a:solidFill>
                  <a:srgbClr val="0000FF"/>
                </a:solidFill>
                <a:latin typeface="Consolas" pitchFamily="49" charset="0"/>
                <a:ea typeface="楷体" pitchFamily="49" charset="-122"/>
                <a:cs typeface="Consolas" pitchFamily="49" charset="0"/>
              </a:rPr>
              <a:t>根</a:t>
            </a:r>
            <a:r>
              <a:rPr lang="zh-CN" altLang="en-US" sz="2000" smtClean="0">
                <a:solidFill>
                  <a:srgbClr val="0000FF"/>
                </a:solidFill>
                <a:latin typeface="Consolas" pitchFamily="49" charset="0"/>
                <a:ea typeface="楷体" pitchFamily="49" charset="-122"/>
                <a:cs typeface="Consolas" pitchFamily="49" charset="0"/>
              </a:rPr>
              <a:t>结点。</a:t>
            </a:r>
            <a:endParaRPr lang="en-US" altLang="zh-CN" sz="2000" smtClean="0">
              <a:solidFill>
                <a:srgbClr val="0000FF"/>
              </a:solidFill>
              <a:latin typeface="Consolas" pitchFamily="49" charset="0"/>
              <a:ea typeface="楷体" pitchFamily="49" charset="-122"/>
              <a:cs typeface="Consolas" pitchFamily="49" charset="0"/>
            </a:endParaRPr>
          </a:p>
          <a:p>
            <a:pPr marL="457200" indent="-457200">
              <a:lnSpc>
                <a:spcPts val="3200"/>
              </a:lnSpc>
              <a:spcBef>
                <a:spcPct val="50000"/>
              </a:spcBef>
              <a:buBlip>
                <a:blip r:embed="rId2"/>
              </a:buBlip>
            </a:pPr>
            <a:r>
              <a:rPr lang="zh-CN" altLang="en-US" sz="2000" smtClean="0">
                <a:solidFill>
                  <a:srgbClr val="0000FF"/>
                </a:solidFill>
                <a:latin typeface="Consolas" pitchFamily="49" charset="0"/>
                <a:ea typeface="楷体" pitchFamily="49" charset="-122"/>
                <a:cs typeface="Consolas" pitchFamily="49" charset="0"/>
              </a:rPr>
              <a:t>而</a:t>
            </a:r>
            <a:r>
              <a:rPr lang="zh-CN" altLang="en-US" sz="2000" dirty="0">
                <a:solidFill>
                  <a:srgbClr val="0000FF"/>
                </a:solidFill>
                <a:latin typeface="Consolas" pitchFamily="49" charset="0"/>
                <a:ea typeface="楷体" pitchFamily="49" charset="-122"/>
                <a:cs typeface="Consolas" pitchFamily="49" charset="0"/>
              </a:rPr>
              <a:t>权值越小的叶子结点越远离根</a:t>
            </a:r>
            <a:r>
              <a:rPr lang="zh-CN" altLang="en-US" sz="2000">
                <a:solidFill>
                  <a:srgbClr val="0000FF"/>
                </a:solidFill>
                <a:latin typeface="Consolas" pitchFamily="49" charset="0"/>
                <a:ea typeface="楷体" pitchFamily="49" charset="-122"/>
                <a:cs typeface="Consolas" pitchFamily="49" charset="0"/>
              </a:rPr>
              <a:t>结点</a:t>
            </a:r>
            <a:r>
              <a:rPr lang="zh-CN" altLang="en-US" sz="2000" smtClean="0">
                <a:solidFill>
                  <a:srgbClr val="0000FF"/>
                </a:solidFill>
                <a:latin typeface="Consolas" pitchFamily="49" charset="0"/>
                <a:ea typeface="楷体" pitchFamily="49" charset="-122"/>
                <a:cs typeface="Consolas" pitchFamily="49" charset="0"/>
              </a:rPr>
              <a:t>。</a:t>
            </a:r>
            <a:endParaRPr lang="zh-CN" altLang="en-US" sz="2000" dirty="0">
              <a:solidFill>
                <a:srgbClr val="0000FF"/>
              </a:solidFill>
              <a:latin typeface="Consolas" pitchFamily="49" charset="0"/>
              <a:ea typeface="楷体" pitchFamily="49" charset="-122"/>
              <a:cs typeface="Consolas" pitchFamily="49" charset="0"/>
            </a:endParaRPr>
          </a:p>
        </p:txBody>
      </p:sp>
      <p:sp>
        <p:nvSpPr>
          <p:cNvPr id="6" name="TextBox 5"/>
          <p:cNvSpPr txBox="1"/>
          <p:nvPr/>
        </p:nvSpPr>
        <p:spPr>
          <a:xfrm>
            <a:off x="285740" y="1500174"/>
            <a:ext cx="553998" cy="2714644"/>
          </a:xfrm>
          <a:prstGeom prst="rect">
            <a:avLst/>
          </a:prstGeom>
          <a:noFill/>
        </p:spPr>
        <p:txBody>
          <a:bodyPr vert="eaVert" wrap="square" rtlCol="0">
            <a:spAutoFit/>
          </a:bodyPr>
          <a:lstStyle/>
          <a:p>
            <a:pPr algn="ctr">
              <a:spcBef>
                <a:spcPct val="50000"/>
              </a:spcBef>
            </a:pPr>
            <a:r>
              <a:rPr lang="en-US" altLang="zh-CN"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6.9  </a:t>
            </a:r>
            <a:r>
              <a:rPr lang="zh-CN" altLang="en-US"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哈 夫 曼 树</a:t>
            </a:r>
            <a:endParaRPr lang="zh-CN" altLang="en-US" dirty="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1" name="Text Box 3"/>
          <p:cNvSpPr txBox="1">
            <a:spLocks noChangeArrowheads="1"/>
          </p:cNvSpPr>
          <p:nvPr/>
        </p:nvSpPr>
        <p:spPr bwMode="auto">
          <a:xfrm>
            <a:off x="1142976" y="642918"/>
            <a:ext cx="4819654" cy="457113"/>
          </a:xfrm>
          <a:prstGeom prst="rect">
            <a:avLst/>
          </a:prstGeom>
          <a:noFill/>
          <a:ln w="9525">
            <a:noFill/>
            <a:miter lim="800000"/>
            <a:headEnd/>
            <a:tailEnd/>
          </a:ln>
        </p:spPr>
        <p:txBody>
          <a:bodyPr wrap="square">
            <a:spAutoFit/>
          </a:bodyPr>
          <a:lstStyle/>
          <a:p>
            <a:pPr>
              <a:lnSpc>
                <a:spcPts val="3200"/>
              </a:lnSpc>
              <a:spcBef>
                <a:spcPct val="50000"/>
              </a:spcBef>
            </a:pPr>
            <a:r>
              <a:rPr lang="zh-CN" altLang="en-US" sz="2000" smtClean="0">
                <a:solidFill>
                  <a:srgbClr val="0000FF"/>
                </a:solidFill>
                <a:ea typeface="楷体" pitchFamily="49" charset="-122"/>
                <a:cs typeface="Times New Roman" pitchFamily="18" charset="0"/>
              </a:rPr>
              <a:t>构造</a:t>
            </a:r>
            <a:r>
              <a:rPr lang="zh-CN" altLang="en-US" sz="2000" dirty="0">
                <a:solidFill>
                  <a:srgbClr val="0000FF"/>
                </a:solidFill>
                <a:ea typeface="楷体" pitchFamily="49" charset="-122"/>
                <a:cs typeface="Times New Roman" pitchFamily="18" charset="0"/>
              </a:rPr>
              <a:t>一棵</a:t>
            </a:r>
            <a:r>
              <a:rPr lang="zh-CN" altLang="en-US" sz="2000">
                <a:solidFill>
                  <a:srgbClr val="0000FF"/>
                </a:solidFill>
                <a:ea typeface="楷体" pitchFamily="49" charset="-122"/>
                <a:cs typeface="Times New Roman" pitchFamily="18" charset="0"/>
              </a:rPr>
              <a:t>哈夫曼</a:t>
            </a:r>
            <a:r>
              <a:rPr lang="zh-CN" altLang="en-US" sz="2000" smtClean="0">
                <a:solidFill>
                  <a:srgbClr val="0000FF"/>
                </a:solidFill>
                <a:ea typeface="楷体" pitchFamily="49" charset="-122"/>
                <a:cs typeface="Times New Roman" pitchFamily="18" charset="0"/>
              </a:rPr>
              <a:t>树的过程如下：</a:t>
            </a:r>
            <a:endParaRPr lang="zh-CN" altLang="en-US" sz="2000" dirty="0">
              <a:solidFill>
                <a:srgbClr val="0000FF"/>
              </a:solidFill>
              <a:ea typeface="楷体" pitchFamily="49" charset="-122"/>
              <a:cs typeface="Times New Roman" pitchFamily="18" charset="0"/>
            </a:endParaRPr>
          </a:p>
        </p:txBody>
      </p:sp>
      <p:sp>
        <p:nvSpPr>
          <p:cNvPr id="140292" name="Text Box 4"/>
          <p:cNvSpPr txBox="1">
            <a:spLocks noChangeArrowheads="1"/>
          </p:cNvSpPr>
          <p:nvPr/>
        </p:nvSpPr>
        <p:spPr bwMode="auto">
          <a:xfrm>
            <a:off x="1223963" y="1571612"/>
            <a:ext cx="7920037" cy="3272691"/>
          </a:xfrm>
          <a:prstGeom prst="rect">
            <a:avLst/>
          </a:prstGeom>
          <a:solidFill>
            <a:schemeClr val="bg1">
              <a:lumMod val="95000"/>
            </a:schemeClr>
          </a:solidFill>
          <a:ln>
            <a:headEnd/>
            <a:tailEnd/>
          </a:ln>
        </p:spPr>
        <p:style>
          <a:lnRef idx="1">
            <a:schemeClr val="accent1"/>
          </a:lnRef>
          <a:fillRef idx="2">
            <a:schemeClr val="accent1"/>
          </a:fillRef>
          <a:effectRef idx="1">
            <a:schemeClr val="accent1"/>
          </a:effectRef>
          <a:fontRef idx="minor">
            <a:schemeClr val="dk1"/>
          </a:fontRef>
        </p:style>
        <p:txBody>
          <a:bodyPr>
            <a:spAutoFit/>
          </a:bodyPr>
          <a:lstStyle/>
          <a:p>
            <a:pPr>
              <a:lnSpc>
                <a:spcPts val="3200"/>
              </a:lnSpc>
              <a:spcBef>
                <a:spcPts val="1200"/>
              </a:spcBef>
            </a:pPr>
            <a:r>
              <a:rPr lang="zh-CN" altLang="en-US" sz="2000" smtClean="0">
                <a:solidFill>
                  <a:srgbClr val="0000FF"/>
                </a:solidFill>
                <a:latin typeface="Consolas" pitchFamily="49" charset="0"/>
                <a:ea typeface="仿宋" pitchFamily="49" charset="-122"/>
                <a:cs typeface="Consolas" pitchFamily="49" charset="0"/>
              </a:rPr>
              <a:t>   （</a:t>
            </a:r>
            <a:r>
              <a:rPr lang="en-US" sz="2000" smtClean="0">
                <a:solidFill>
                  <a:srgbClr val="0000FF"/>
                </a:solidFill>
                <a:latin typeface="Consolas" pitchFamily="49" charset="0"/>
                <a:ea typeface="仿宋" pitchFamily="49" charset="-122"/>
                <a:cs typeface="Consolas" pitchFamily="49" charset="0"/>
              </a:rPr>
              <a:t>1</a:t>
            </a:r>
            <a:r>
              <a:rPr lang="zh-CN" altLang="en-US" sz="2000" smtClean="0">
                <a:solidFill>
                  <a:srgbClr val="0000FF"/>
                </a:solidFill>
                <a:latin typeface="Consolas" pitchFamily="49" charset="0"/>
                <a:ea typeface="仿宋" pitchFamily="49" charset="-122"/>
                <a:cs typeface="Consolas" pitchFamily="49" charset="0"/>
              </a:rPr>
              <a:t>）由给定的</a:t>
            </a:r>
            <a:r>
              <a:rPr lang="en-US" sz="2000" i="1" smtClean="0">
                <a:solidFill>
                  <a:srgbClr val="0000FF"/>
                </a:solidFill>
                <a:latin typeface="Consolas" pitchFamily="49" charset="0"/>
                <a:ea typeface="仿宋" pitchFamily="49" charset="-122"/>
                <a:cs typeface="Consolas" pitchFamily="49" charset="0"/>
              </a:rPr>
              <a:t>n</a:t>
            </a:r>
            <a:r>
              <a:rPr lang="zh-CN" altLang="en-US" sz="2000" smtClean="0">
                <a:solidFill>
                  <a:srgbClr val="0000FF"/>
                </a:solidFill>
                <a:latin typeface="Consolas" pitchFamily="49" charset="0"/>
                <a:ea typeface="仿宋" pitchFamily="49" charset="-122"/>
                <a:cs typeface="Consolas" pitchFamily="49" charset="0"/>
              </a:rPr>
              <a:t>个权值</a:t>
            </a:r>
            <a:r>
              <a:rPr lang="en-US" sz="2000" smtClean="0">
                <a:solidFill>
                  <a:srgbClr val="0000FF"/>
                </a:solidFill>
                <a:latin typeface="Consolas" pitchFamily="49" charset="0"/>
                <a:ea typeface="仿宋" pitchFamily="49" charset="-122"/>
                <a:cs typeface="Consolas" pitchFamily="49" charset="0"/>
              </a:rPr>
              <a:t>{</a:t>
            </a:r>
            <a:r>
              <a:rPr lang="en-US" sz="2000" i="1" smtClean="0">
                <a:solidFill>
                  <a:srgbClr val="0000FF"/>
                </a:solidFill>
                <a:latin typeface="Consolas" pitchFamily="49" charset="0"/>
                <a:ea typeface="仿宋" pitchFamily="49" charset="-122"/>
                <a:cs typeface="Consolas" pitchFamily="49" charset="0"/>
              </a:rPr>
              <a:t>w</a:t>
            </a:r>
            <a:r>
              <a:rPr lang="en-US" sz="2000" baseline="-25000" smtClean="0">
                <a:solidFill>
                  <a:srgbClr val="0000FF"/>
                </a:solidFill>
                <a:latin typeface="Consolas" pitchFamily="49" charset="0"/>
                <a:ea typeface="仿宋" pitchFamily="49" charset="-122"/>
                <a:cs typeface="Consolas" pitchFamily="49" charset="0"/>
              </a:rPr>
              <a:t>1</a:t>
            </a:r>
            <a:r>
              <a:rPr lang="zh-CN" altLang="en-US" sz="2000" smtClean="0">
                <a:solidFill>
                  <a:srgbClr val="0000FF"/>
                </a:solidFill>
                <a:latin typeface="Consolas" pitchFamily="49" charset="0"/>
                <a:ea typeface="仿宋" pitchFamily="49" charset="-122"/>
                <a:cs typeface="Consolas" pitchFamily="49" charset="0"/>
              </a:rPr>
              <a:t>，</a:t>
            </a:r>
            <a:r>
              <a:rPr lang="en-US" sz="2000" i="1" smtClean="0">
                <a:solidFill>
                  <a:srgbClr val="0000FF"/>
                </a:solidFill>
                <a:latin typeface="Consolas" pitchFamily="49" charset="0"/>
                <a:ea typeface="仿宋" pitchFamily="49" charset="-122"/>
                <a:cs typeface="Consolas" pitchFamily="49" charset="0"/>
              </a:rPr>
              <a:t>w</a:t>
            </a:r>
            <a:r>
              <a:rPr lang="en-US" sz="2000" baseline="-25000" smtClean="0">
                <a:solidFill>
                  <a:srgbClr val="0000FF"/>
                </a:solidFill>
                <a:latin typeface="Consolas" pitchFamily="49" charset="0"/>
                <a:ea typeface="仿宋" pitchFamily="49" charset="-122"/>
                <a:cs typeface="Consolas" pitchFamily="49" charset="0"/>
              </a:rPr>
              <a:t>2</a:t>
            </a:r>
            <a:r>
              <a:rPr lang="zh-CN" altLang="en-US" sz="2000" smtClean="0">
                <a:solidFill>
                  <a:srgbClr val="0000FF"/>
                </a:solidFill>
                <a:latin typeface="Consolas" pitchFamily="49" charset="0"/>
                <a:ea typeface="仿宋" pitchFamily="49" charset="-122"/>
                <a:cs typeface="Consolas" pitchFamily="49" charset="0"/>
              </a:rPr>
              <a:t>，</a:t>
            </a:r>
            <a:r>
              <a:rPr lang="en-US" altLang="zh-CN" sz="2000" smtClean="0">
                <a:solidFill>
                  <a:srgbClr val="0000FF"/>
                </a:solidFill>
                <a:latin typeface="Consolas" pitchFamily="49" charset="0"/>
                <a:ea typeface="仿宋" pitchFamily="49" charset="-122"/>
                <a:cs typeface="Consolas" pitchFamily="49" charset="0"/>
              </a:rPr>
              <a:t>…</a:t>
            </a:r>
            <a:r>
              <a:rPr lang="zh-CN" altLang="en-US" sz="2000" smtClean="0">
                <a:solidFill>
                  <a:srgbClr val="0000FF"/>
                </a:solidFill>
                <a:latin typeface="Consolas" pitchFamily="49" charset="0"/>
                <a:ea typeface="仿宋" pitchFamily="49" charset="-122"/>
                <a:cs typeface="Consolas" pitchFamily="49" charset="0"/>
              </a:rPr>
              <a:t>，</a:t>
            </a:r>
            <a:r>
              <a:rPr lang="en-US" sz="2000" i="1" smtClean="0">
                <a:solidFill>
                  <a:srgbClr val="0000FF"/>
                </a:solidFill>
                <a:latin typeface="Consolas" pitchFamily="49" charset="0"/>
                <a:ea typeface="仿宋" pitchFamily="49" charset="-122"/>
                <a:cs typeface="Consolas" pitchFamily="49" charset="0"/>
              </a:rPr>
              <a:t>w</a:t>
            </a:r>
            <a:r>
              <a:rPr lang="en-US" sz="2000" i="1" baseline="-25000" smtClean="0">
                <a:solidFill>
                  <a:srgbClr val="0000FF"/>
                </a:solidFill>
                <a:latin typeface="Consolas" pitchFamily="49" charset="0"/>
                <a:ea typeface="仿宋" pitchFamily="49" charset="-122"/>
                <a:cs typeface="Consolas" pitchFamily="49" charset="0"/>
              </a:rPr>
              <a:t>n</a:t>
            </a:r>
            <a:r>
              <a:rPr lang="en-US" sz="2000" smtClean="0">
                <a:solidFill>
                  <a:srgbClr val="0000FF"/>
                </a:solidFill>
                <a:latin typeface="Consolas" pitchFamily="49" charset="0"/>
                <a:ea typeface="仿宋" pitchFamily="49" charset="-122"/>
                <a:cs typeface="Consolas" pitchFamily="49" charset="0"/>
              </a:rPr>
              <a:t>}</a:t>
            </a:r>
            <a:r>
              <a:rPr lang="zh-CN" altLang="en-US" sz="2000" smtClean="0">
                <a:solidFill>
                  <a:srgbClr val="0000FF"/>
                </a:solidFill>
                <a:latin typeface="Consolas" pitchFamily="49" charset="0"/>
                <a:ea typeface="仿宋" pitchFamily="49" charset="-122"/>
                <a:cs typeface="Consolas" pitchFamily="49" charset="0"/>
              </a:rPr>
              <a:t>构造</a:t>
            </a:r>
            <a:r>
              <a:rPr lang="en-US" sz="2000" i="1" smtClean="0">
                <a:solidFill>
                  <a:srgbClr val="0000FF"/>
                </a:solidFill>
                <a:latin typeface="Consolas" pitchFamily="49" charset="0"/>
                <a:ea typeface="仿宋" pitchFamily="49" charset="-122"/>
                <a:cs typeface="Consolas" pitchFamily="49" charset="0"/>
              </a:rPr>
              <a:t>n</a:t>
            </a:r>
            <a:r>
              <a:rPr lang="zh-CN" altLang="en-US" sz="2000" smtClean="0">
                <a:solidFill>
                  <a:srgbClr val="0000FF"/>
                </a:solidFill>
                <a:latin typeface="Consolas" pitchFamily="49" charset="0"/>
                <a:ea typeface="仿宋" pitchFamily="49" charset="-122"/>
                <a:cs typeface="Consolas" pitchFamily="49" charset="0"/>
              </a:rPr>
              <a:t>棵只有一个叶子结点的二叉树，从而得到一个二叉树的集合</a:t>
            </a:r>
            <a:r>
              <a:rPr lang="en-US" sz="2000" i="1" smtClean="0">
                <a:solidFill>
                  <a:srgbClr val="0000FF"/>
                </a:solidFill>
                <a:latin typeface="Consolas" pitchFamily="49" charset="0"/>
                <a:ea typeface="仿宋" pitchFamily="49" charset="-122"/>
                <a:cs typeface="Consolas" pitchFamily="49" charset="0"/>
              </a:rPr>
              <a:t>F</a:t>
            </a:r>
            <a:r>
              <a:rPr lang="en-US" sz="2000" smtClean="0">
                <a:solidFill>
                  <a:srgbClr val="0000FF"/>
                </a:solidFill>
                <a:latin typeface="Consolas" pitchFamily="49" charset="0"/>
                <a:ea typeface="仿宋" pitchFamily="49" charset="-122"/>
                <a:cs typeface="Consolas" pitchFamily="49" charset="0"/>
              </a:rPr>
              <a:t>={</a:t>
            </a:r>
            <a:r>
              <a:rPr lang="en-US" sz="2000" i="1" smtClean="0">
                <a:solidFill>
                  <a:srgbClr val="0000FF"/>
                </a:solidFill>
                <a:latin typeface="Consolas" pitchFamily="49" charset="0"/>
                <a:ea typeface="仿宋" pitchFamily="49" charset="-122"/>
                <a:cs typeface="Consolas" pitchFamily="49" charset="0"/>
              </a:rPr>
              <a:t>T</a:t>
            </a:r>
            <a:r>
              <a:rPr lang="en-US" sz="2000" baseline="-25000" smtClean="0">
                <a:solidFill>
                  <a:srgbClr val="0000FF"/>
                </a:solidFill>
                <a:latin typeface="Consolas" pitchFamily="49" charset="0"/>
                <a:ea typeface="仿宋" pitchFamily="49" charset="-122"/>
                <a:cs typeface="Consolas" pitchFamily="49" charset="0"/>
              </a:rPr>
              <a:t>1</a:t>
            </a:r>
            <a:r>
              <a:rPr lang="zh-CN" altLang="en-US" sz="2000" smtClean="0">
                <a:solidFill>
                  <a:srgbClr val="0000FF"/>
                </a:solidFill>
                <a:latin typeface="Consolas" pitchFamily="49" charset="0"/>
                <a:ea typeface="仿宋" pitchFamily="49" charset="-122"/>
                <a:cs typeface="Consolas" pitchFamily="49" charset="0"/>
              </a:rPr>
              <a:t>，</a:t>
            </a:r>
            <a:r>
              <a:rPr lang="en-US" sz="2000" i="1" smtClean="0">
                <a:solidFill>
                  <a:srgbClr val="0000FF"/>
                </a:solidFill>
                <a:latin typeface="Consolas" pitchFamily="49" charset="0"/>
                <a:ea typeface="仿宋" pitchFamily="49" charset="-122"/>
                <a:cs typeface="Consolas" pitchFamily="49" charset="0"/>
              </a:rPr>
              <a:t>T</a:t>
            </a:r>
            <a:r>
              <a:rPr lang="en-US" sz="2000" baseline="-25000" smtClean="0">
                <a:solidFill>
                  <a:srgbClr val="0000FF"/>
                </a:solidFill>
                <a:latin typeface="Consolas" pitchFamily="49" charset="0"/>
                <a:ea typeface="仿宋" pitchFamily="49" charset="-122"/>
                <a:cs typeface="Consolas" pitchFamily="49" charset="0"/>
              </a:rPr>
              <a:t>2</a:t>
            </a:r>
            <a:r>
              <a:rPr lang="zh-CN" altLang="en-US" sz="2000" smtClean="0">
                <a:solidFill>
                  <a:srgbClr val="0000FF"/>
                </a:solidFill>
                <a:latin typeface="Consolas" pitchFamily="49" charset="0"/>
                <a:ea typeface="仿宋" pitchFamily="49" charset="-122"/>
                <a:cs typeface="Consolas" pitchFamily="49" charset="0"/>
              </a:rPr>
              <a:t>，</a:t>
            </a:r>
            <a:r>
              <a:rPr lang="en-US" altLang="zh-CN" sz="2000" smtClean="0">
                <a:solidFill>
                  <a:srgbClr val="0000FF"/>
                </a:solidFill>
                <a:latin typeface="Consolas" pitchFamily="49" charset="0"/>
                <a:ea typeface="仿宋" pitchFamily="49" charset="-122"/>
                <a:cs typeface="Consolas" pitchFamily="49" charset="0"/>
              </a:rPr>
              <a:t>…</a:t>
            </a:r>
            <a:r>
              <a:rPr lang="zh-CN" altLang="en-US" sz="2000" smtClean="0">
                <a:solidFill>
                  <a:srgbClr val="0000FF"/>
                </a:solidFill>
                <a:latin typeface="Consolas" pitchFamily="49" charset="0"/>
                <a:ea typeface="仿宋" pitchFamily="49" charset="-122"/>
                <a:cs typeface="Consolas" pitchFamily="49" charset="0"/>
              </a:rPr>
              <a:t>，</a:t>
            </a:r>
            <a:r>
              <a:rPr lang="en-US" sz="2000" i="1" smtClean="0">
                <a:solidFill>
                  <a:srgbClr val="0000FF"/>
                </a:solidFill>
                <a:latin typeface="Consolas" pitchFamily="49" charset="0"/>
                <a:ea typeface="仿宋" pitchFamily="49" charset="-122"/>
                <a:cs typeface="Consolas" pitchFamily="49" charset="0"/>
              </a:rPr>
              <a:t>T</a:t>
            </a:r>
            <a:r>
              <a:rPr lang="en-US" sz="2000" i="1" baseline="-25000" smtClean="0">
                <a:solidFill>
                  <a:srgbClr val="0000FF"/>
                </a:solidFill>
                <a:latin typeface="Consolas" pitchFamily="49" charset="0"/>
                <a:ea typeface="仿宋" pitchFamily="49" charset="-122"/>
                <a:cs typeface="Consolas" pitchFamily="49" charset="0"/>
              </a:rPr>
              <a:t>n</a:t>
            </a:r>
            <a:r>
              <a:rPr lang="en-US" sz="2000" smtClean="0">
                <a:solidFill>
                  <a:srgbClr val="0000FF"/>
                </a:solidFill>
                <a:latin typeface="Consolas" pitchFamily="49" charset="0"/>
                <a:ea typeface="仿宋" pitchFamily="49" charset="-122"/>
                <a:cs typeface="Consolas" pitchFamily="49" charset="0"/>
              </a:rPr>
              <a:t>}</a:t>
            </a:r>
            <a:r>
              <a:rPr lang="zh-CN" altLang="en-US" sz="2000" smtClean="0">
                <a:solidFill>
                  <a:srgbClr val="0000FF"/>
                </a:solidFill>
                <a:latin typeface="Consolas" pitchFamily="49" charset="0"/>
                <a:ea typeface="仿宋" pitchFamily="49" charset="-122"/>
                <a:cs typeface="Consolas" pitchFamily="49" charset="0"/>
              </a:rPr>
              <a:t>；</a:t>
            </a:r>
          </a:p>
          <a:p>
            <a:pPr>
              <a:lnSpc>
                <a:spcPts val="3200"/>
              </a:lnSpc>
              <a:spcBef>
                <a:spcPts val="1200"/>
              </a:spcBef>
            </a:pPr>
            <a:r>
              <a:rPr lang="zh-CN" altLang="en-US" sz="2000" smtClean="0">
                <a:solidFill>
                  <a:srgbClr val="0000FF"/>
                </a:solidFill>
                <a:latin typeface="Consolas" pitchFamily="49" charset="0"/>
                <a:ea typeface="仿宋" pitchFamily="49" charset="-122"/>
                <a:cs typeface="Consolas" pitchFamily="49" charset="0"/>
              </a:rPr>
              <a:t>   （</a:t>
            </a:r>
            <a:r>
              <a:rPr lang="en-US" sz="2000" smtClean="0">
                <a:solidFill>
                  <a:srgbClr val="0000FF"/>
                </a:solidFill>
                <a:latin typeface="Consolas" pitchFamily="49" charset="0"/>
                <a:ea typeface="仿宋" pitchFamily="49" charset="-122"/>
                <a:cs typeface="Consolas" pitchFamily="49" charset="0"/>
              </a:rPr>
              <a:t>2</a:t>
            </a:r>
            <a:r>
              <a:rPr lang="zh-CN" altLang="en-US" sz="2000" smtClean="0">
                <a:solidFill>
                  <a:srgbClr val="0000FF"/>
                </a:solidFill>
                <a:latin typeface="Consolas" pitchFamily="49" charset="0"/>
                <a:ea typeface="仿宋" pitchFamily="49" charset="-122"/>
                <a:cs typeface="Consolas" pitchFamily="49" charset="0"/>
              </a:rPr>
              <a:t>）在</a:t>
            </a:r>
            <a:r>
              <a:rPr lang="en-US" sz="2000" i="1" smtClean="0">
                <a:solidFill>
                  <a:srgbClr val="0000FF"/>
                </a:solidFill>
                <a:latin typeface="Consolas" pitchFamily="49" charset="0"/>
                <a:ea typeface="仿宋" pitchFamily="49" charset="-122"/>
                <a:cs typeface="Consolas" pitchFamily="49" charset="0"/>
              </a:rPr>
              <a:t>F</a:t>
            </a:r>
            <a:r>
              <a:rPr lang="zh-CN" altLang="en-US" sz="2000" smtClean="0">
                <a:solidFill>
                  <a:srgbClr val="0000FF"/>
                </a:solidFill>
                <a:latin typeface="Consolas" pitchFamily="49" charset="0"/>
                <a:ea typeface="仿宋" pitchFamily="49" charset="-122"/>
                <a:cs typeface="Consolas" pitchFamily="49" charset="0"/>
              </a:rPr>
              <a:t>中选取根结点的</a:t>
            </a:r>
            <a:r>
              <a:rPr lang="zh-CN" altLang="en-US" sz="2000" smtClean="0">
                <a:solidFill>
                  <a:srgbClr val="FF00FF"/>
                </a:solidFill>
                <a:latin typeface="Consolas" pitchFamily="49" charset="0"/>
                <a:ea typeface="仿宋" pitchFamily="49" charset="-122"/>
                <a:cs typeface="Consolas" pitchFamily="49" charset="0"/>
              </a:rPr>
              <a:t>权值最小和次小</a:t>
            </a:r>
            <a:r>
              <a:rPr lang="zh-CN" altLang="en-US" sz="2000" smtClean="0">
                <a:solidFill>
                  <a:srgbClr val="0000FF"/>
                </a:solidFill>
                <a:latin typeface="Consolas" pitchFamily="49" charset="0"/>
                <a:ea typeface="仿宋" pitchFamily="49" charset="-122"/>
                <a:cs typeface="Consolas" pitchFamily="49" charset="0"/>
              </a:rPr>
              <a:t>的两棵二叉树</a:t>
            </a:r>
            <a:r>
              <a:rPr lang="en-US" sz="2000" i="1" smtClean="0">
                <a:solidFill>
                  <a:srgbClr val="0000FF"/>
                </a:solidFill>
                <a:latin typeface="Consolas" pitchFamily="49" charset="0"/>
                <a:ea typeface="仿宋" pitchFamily="49" charset="-122"/>
                <a:cs typeface="Consolas" pitchFamily="49" charset="0"/>
              </a:rPr>
              <a:t>T</a:t>
            </a:r>
            <a:r>
              <a:rPr lang="en-US" sz="2000" i="1" baseline="-25000" smtClean="0">
                <a:solidFill>
                  <a:srgbClr val="0000FF"/>
                </a:solidFill>
                <a:latin typeface="Consolas" pitchFamily="49" charset="0"/>
                <a:ea typeface="仿宋" pitchFamily="49" charset="-122"/>
                <a:cs typeface="Consolas" pitchFamily="49" charset="0"/>
              </a:rPr>
              <a:t>i</a:t>
            </a:r>
            <a:r>
              <a:rPr lang="zh-CN" altLang="en-US" sz="2000" smtClean="0">
                <a:solidFill>
                  <a:srgbClr val="0000FF"/>
                </a:solidFill>
                <a:latin typeface="Consolas" pitchFamily="49" charset="0"/>
                <a:ea typeface="仿宋" pitchFamily="49" charset="-122"/>
                <a:cs typeface="Consolas" pitchFamily="49" charset="0"/>
              </a:rPr>
              <a:t>、</a:t>
            </a:r>
            <a:r>
              <a:rPr lang="en-US" sz="2000" i="1" smtClean="0">
                <a:solidFill>
                  <a:srgbClr val="0000FF"/>
                </a:solidFill>
                <a:latin typeface="Consolas" pitchFamily="49" charset="0"/>
                <a:ea typeface="仿宋" pitchFamily="49" charset="-122"/>
                <a:cs typeface="Consolas" pitchFamily="49" charset="0"/>
              </a:rPr>
              <a:t>T</a:t>
            </a:r>
            <a:r>
              <a:rPr lang="en-US" sz="2000" i="1" baseline="-25000" smtClean="0">
                <a:solidFill>
                  <a:srgbClr val="0000FF"/>
                </a:solidFill>
                <a:latin typeface="Consolas" pitchFamily="49" charset="0"/>
                <a:ea typeface="仿宋" pitchFamily="49" charset="-122"/>
                <a:cs typeface="Consolas" pitchFamily="49" charset="0"/>
              </a:rPr>
              <a:t>j</a:t>
            </a:r>
            <a:r>
              <a:rPr lang="zh-CN" altLang="en-US" sz="2000" smtClean="0">
                <a:solidFill>
                  <a:srgbClr val="0000FF"/>
                </a:solidFill>
                <a:latin typeface="Consolas" pitchFamily="49" charset="0"/>
                <a:ea typeface="仿宋" pitchFamily="49" charset="-122"/>
                <a:cs typeface="Consolas" pitchFamily="49" charset="0"/>
              </a:rPr>
              <a:t>进行</a:t>
            </a:r>
            <a:r>
              <a:rPr lang="zh-CN" altLang="en-US" sz="2000" smtClean="0">
                <a:solidFill>
                  <a:srgbClr val="FF0000"/>
                </a:solidFill>
                <a:latin typeface="Consolas" pitchFamily="49" charset="0"/>
                <a:ea typeface="仿宋" pitchFamily="49" charset="-122"/>
                <a:cs typeface="Consolas" pitchFamily="49" charset="0"/>
              </a:rPr>
              <a:t>合并</a:t>
            </a:r>
            <a:r>
              <a:rPr lang="zh-CN" altLang="en-US" sz="2000" smtClean="0">
                <a:solidFill>
                  <a:srgbClr val="0000FF"/>
                </a:solidFill>
                <a:latin typeface="Consolas" pitchFamily="49" charset="0"/>
                <a:ea typeface="仿宋" pitchFamily="49" charset="-122"/>
                <a:cs typeface="Consolas" pitchFamily="49" charset="0"/>
              </a:rPr>
              <a:t>，即增加一个根结点，将</a:t>
            </a:r>
            <a:r>
              <a:rPr lang="en-US" sz="2000" i="1" smtClean="0">
                <a:solidFill>
                  <a:srgbClr val="0000FF"/>
                </a:solidFill>
                <a:latin typeface="Consolas" pitchFamily="49" charset="0"/>
                <a:ea typeface="仿宋" pitchFamily="49" charset="-122"/>
                <a:cs typeface="Consolas" pitchFamily="49" charset="0"/>
              </a:rPr>
              <a:t>T</a:t>
            </a:r>
            <a:r>
              <a:rPr lang="en-US" sz="2000" i="1" baseline="-25000" smtClean="0">
                <a:solidFill>
                  <a:srgbClr val="0000FF"/>
                </a:solidFill>
                <a:latin typeface="Consolas" pitchFamily="49" charset="0"/>
                <a:ea typeface="仿宋" pitchFamily="49" charset="-122"/>
                <a:cs typeface="Consolas" pitchFamily="49" charset="0"/>
              </a:rPr>
              <a:t>i</a:t>
            </a:r>
            <a:r>
              <a:rPr lang="zh-CN" altLang="en-US" sz="2000" smtClean="0">
                <a:solidFill>
                  <a:srgbClr val="0000FF"/>
                </a:solidFill>
                <a:latin typeface="Consolas" pitchFamily="49" charset="0"/>
                <a:ea typeface="仿宋" pitchFamily="49" charset="-122"/>
                <a:cs typeface="Consolas" pitchFamily="49" charset="0"/>
              </a:rPr>
              <a:t>、</a:t>
            </a:r>
            <a:r>
              <a:rPr lang="en-US" sz="2000" i="1" smtClean="0">
                <a:solidFill>
                  <a:srgbClr val="0000FF"/>
                </a:solidFill>
                <a:latin typeface="Consolas" pitchFamily="49" charset="0"/>
                <a:ea typeface="仿宋" pitchFamily="49" charset="-122"/>
                <a:cs typeface="Consolas" pitchFamily="49" charset="0"/>
              </a:rPr>
              <a:t>T</a:t>
            </a:r>
            <a:r>
              <a:rPr lang="en-US" sz="2000" i="1" baseline="-25000" smtClean="0">
                <a:solidFill>
                  <a:srgbClr val="0000FF"/>
                </a:solidFill>
                <a:latin typeface="Consolas" pitchFamily="49" charset="0"/>
                <a:ea typeface="仿宋" pitchFamily="49" charset="-122"/>
                <a:cs typeface="Consolas" pitchFamily="49" charset="0"/>
              </a:rPr>
              <a:t>j</a:t>
            </a:r>
            <a:r>
              <a:rPr lang="zh-CN" altLang="en-US" sz="2000" smtClean="0">
                <a:solidFill>
                  <a:srgbClr val="0000FF"/>
                </a:solidFill>
                <a:latin typeface="Consolas" pitchFamily="49" charset="0"/>
                <a:ea typeface="仿宋" pitchFamily="49" charset="-122"/>
                <a:cs typeface="Consolas" pitchFamily="49" charset="0"/>
              </a:rPr>
              <a:t>分别作为它的左、右子树，该根结点的权值为其左、右子树根结点权值之和；</a:t>
            </a:r>
          </a:p>
          <a:p>
            <a:pPr>
              <a:lnSpc>
                <a:spcPts val="3200"/>
              </a:lnSpc>
              <a:spcBef>
                <a:spcPts val="1200"/>
              </a:spcBef>
            </a:pPr>
            <a:r>
              <a:rPr lang="zh-CN" altLang="en-US" sz="2000" smtClean="0">
                <a:solidFill>
                  <a:srgbClr val="0000FF"/>
                </a:solidFill>
                <a:latin typeface="Consolas" pitchFamily="49" charset="0"/>
                <a:ea typeface="仿宋" pitchFamily="49" charset="-122"/>
                <a:cs typeface="Consolas" pitchFamily="49" charset="0"/>
              </a:rPr>
              <a:t>   （</a:t>
            </a:r>
            <a:r>
              <a:rPr lang="en-US" sz="2000" smtClean="0">
                <a:solidFill>
                  <a:srgbClr val="0000FF"/>
                </a:solidFill>
                <a:latin typeface="Consolas" pitchFamily="49" charset="0"/>
                <a:ea typeface="仿宋" pitchFamily="49" charset="-122"/>
                <a:cs typeface="Consolas" pitchFamily="49" charset="0"/>
              </a:rPr>
              <a:t>3</a:t>
            </a:r>
            <a:r>
              <a:rPr lang="zh-CN" altLang="en-US" sz="2000" smtClean="0">
                <a:solidFill>
                  <a:srgbClr val="0000FF"/>
                </a:solidFill>
                <a:latin typeface="Consolas" pitchFamily="49" charset="0"/>
                <a:ea typeface="仿宋" pitchFamily="49" charset="-122"/>
                <a:cs typeface="Consolas" pitchFamily="49" charset="0"/>
              </a:rPr>
              <a:t>）重复步骤（</a:t>
            </a:r>
            <a:r>
              <a:rPr lang="en-US" sz="2000" smtClean="0">
                <a:solidFill>
                  <a:srgbClr val="0000FF"/>
                </a:solidFill>
                <a:latin typeface="Consolas" pitchFamily="49" charset="0"/>
                <a:ea typeface="仿宋" pitchFamily="49" charset="-122"/>
                <a:cs typeface="Consolas" pitchFamily="49" charset="0"/>
              </a:rPr>
              <a:t>2</a:t>
            </a:r>
            <a:r>
              <a:rPr lang="zh-CN" altLang="en-US" sz="2000" smtClean="0">
                <a:solidFill>
                  <a:srgbClr val="0000FF"/>
                </a:solidFill>
                <a:latin typeface="Consolas" pitchFamily="49" charset="0"/>
                <a:ea typeface="仿宋" pitchFamily="49" charset="-122"/>
                <a:cs typeface="Consolas" pitchFamily="49" charset="0"/>
              </a:rPr>
              <a:t>），当</a:t>
            </a:r>
            <a:r>
              <a:rPr lang="en-US" sz="2000" i="1" smtClean="0">
                <a:solidFill>
                  <a:srgbClr val="0000FF"/>
                </a:solidFill>
                <a:latin typeface="Consolas" pitchFamily="49" charset="0"/>
                <a:ea typeface="仿宋" pitchFamily="49" charset="-122"/>
                <a:cs typeface="Consolas" pitchFamily="49" charset="0"/>
              </a:rPr>
              <a:t>F</a:t>
            </a:r>
            <a:r>
              <a:rPr lang="zh-CN" altLang="en-US" sz="2000" smtClean="0">
                <a:solidFill>
                  <a:srgbClr val="0000FF"/>
                </a:solidFill>
                <a:latin typeface="Consolas" pitchFamily="49" charset="0"/>
                <a:ea typeface="仿宋" pitchFamily="49" charset="-122"/>
                <a:cs typeface="Consolas" pitchFamily="49" charset="0"/>
              </a:rPr>
              <a:t>中只剩下一棵二叉树时，这棵二叉树便是所要建立的哈夫曼树。</a:t>
            </a:r>
            <a:endParaRPr lang="zh-CN" altLang="en-US" sz="2000">
              <a:solidFill>
                <a:srgbClr val="0000FF"/>
              </a:solidFill>
              <a:latin typeface="Consolas" pitchFamily="49" charset="0"/>
              <a:ea typeface="仿宋" pitchFamily="49" charset="-122"/>
              <a:cs typeface="Consolas" pitchFamily="49" charset="0"/>
            </a:endParaRPr>
          </a:p>
        </p:txBody>
      </p:sp>
      <p:sp>
        <p:nvSpPr>
          <p:cNvPr id="6" name="TextBox 5"/>
          <p:cNvSpPr txBox="1"/>
          <p:nvPr/>
        </p:nvSpPr>
        <p:spPr>
          <a:xfrm>
            <a:off x="285740" y="1500174"/>
            <a:ext cx="553998" cy="2714644"/>
          </a:xfrm>
          <a:prstGeom prst="rect">
            <a:avLst/>
          </a:prstGeom>
          <a:noFill/>
        </p:spPr>
        <p:txBody>
          <a:bodyPr vert="eaVert" wrap="square" rtlCol="0">
            <a:spAutoFit/>
          </a:bodyPr>
          <a:lstStyle/>
          <a:p>
            <a:pPr algn="ctr">
              <a:spcBef>
                <a:spcPct val="50000"/>
              </a:spcBef>
            </a:pPr>
            <a:r>
              <a:rPr lang="en-US" altLang="zh-CN"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6.9  </a:t>
            </a:r>
            <a:r>
              <a:rPr lang="zh-CN" altLang="en-US"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哈 夫 曼 树</a:t>
            </a:r>
            <a:endParaRPr lang="zh-CN" altLang="en-US" dirty="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Text Box 2"/>
          <p:cNvSpPr txBox="1">
            <a:spLocks noChangeArrowheads="1"/>
          </p:cNvSpPr>
          <p:nvPr/>
        </p:nvSpPr>
        <p:spPr bwMode="auto">
          <a:xfrm>
            <a:off x="1142976" y="214290"/>
            <a:ext cx="7572428" cy="1477328"/>
          </a:xfrm>
          <a:prstGeom prst="rect">
            <a:avLst/>
          </a:prstGeom>
          <a:noFill/>
          <a:ln w="9525">
            <a:noFill/>
            <a:miter lim="800000"/>
            <a:headEnd/>
            <a:tailEnd/>
          </a:ln>
        </p:spPr>
        <p:txBody>
          <a:bodyPr wrap="square">
            <a:spAutoFit/>
          </a:bodyPr>
          <a:lstStyle/>
          <a:p>
            <a:pPr>
              <a:lnSpc>
                <a:spcPts val="3200"/>
              </a:lnSpc>
              <a:spcBef>
                <a:spcPts val="1200"/>
              </a:spcBef>
            </a:pPr>
            <a:r>
              <a:rPr lang="zh-CN" altLang="en-US" sz="2000" dirty="0">
                <a:solidFill>
                  <a:srgbClr val="0000FF"/>
                </a:solidFill>
                <a:latin typeface="Consolas" pitchFamily="49" charset="0"/>
                <a:ea typeface="楷体" pitchFamily="49" charset="-122"/>
                <a:cs typeface="Consolas" pitchFamily="49" charset="0"/>
              </a:rPr>
              <a:t>　　</a:t>
            </a:r>
            <a:r>
              <a:rPr lang="en-US" altLang="zh-CN" sz="2200" dirty="0">
                <a:solidFill>
                  <a:srgbClr val="FF0000"/>
                </a:solidFill>
                <a:latin typeface="Consolas" pitchFamily="49" charset="0"/>
                <a:ea typeface="楷体" pitchFamily="49" charset="-122"/>
                <a:cs typeface="Consolas" pitchFamily="49" charset="0"/>
              </a:rPr>
              <a:t>【</a:t>
            </a:r>
            <a:r>
              <a:rPr lang="zh-CN" altLang="en-US" sz="2200">
                <a:solidFill>
                  <a:srgbClr val="FF0000"/>
                </a:solidFill>
                <a:latin typeface="Consolas" pitchFamily="49" charset="0"/>
                <a:ea typeface="楷体" pitchFamily="49" charset="-122"/>
                <a:cs typeface="Consolas" pitchFamily="49" charset="0"/>
              </a:rPr>
              <a:t>例</a:t>
            </a:r>
            <a:r>
              <a:rPr lang="en-US" altLang="zh-CN" sz="2200" smtClean="0">
                <a:solidFill>
                  <a:srgbClr val="FF0000"/>
                </a:solidFill>
                <a:latin typeface="Consolas" pitchFamily="49" charset="0"/>
                <a:ea typeface="楷体" pitchFamily="49" charset="-122"/>
                <a:cs typeface="Consolas" pitchFamily="49" charset="0"/>
              </a:rPr>
              <a:t>6.24】 </a:t>
            </a:r>
            <a:r>
              <a:rPr lang="zh-CN" altLang="en-US" sz="2000" dirty="0">
                <a:solidFill>
                  <a:srgbClr val="0000FF"/>
                </a:solidFill>
                <a:latin typeface="Consolas" pitchFamily="49" charset="0"/>
                <a:ea typeface="楷体" pitchFamily="49" charset="-122"/>
                <a:cs typeface="Consolas" pitchFamily="49" charset="0"/>
              </a:rPr>
              <a:t>对于一组给定的叶子结点，它们的权值集合为</a:t>
            </a:r>
            <a:r>
              <a:rPr lang="en-US" altLang="zh-CN" sz="2000" dirty="0">
                <a:solidFill>
                  <a:srgbClr val="0000FF"/>
                </a:solidFill>
                <a:latin typeface="Consolas" pitchFamily="49" charset="0"/>
                <a:ea typeface="楷体" pitchFamily="49" charset="-122"/>
                <a:cs typeface="Consolas" pitchFamily="49" charset="0"/>
              </a:rPr>
              <a:t>W={4,2,1,7,3}</a:t>
            </a:r>
            <a:r>
              <a:rPr lang="zh-CN" altLang="en-US" sz="2000" dirty="0">
                <a:solidFill>
                  <a:srgbClr val="0000FF"/>
                </a:solidFill>
                <a:latin typeface="Consolas" pitchFamily="49" charset="0"/>
                <a:ea typeface="楷体" pitchFamily="49" charset="-122"/>
                <a:cs typeface="Consolas" pitchFamily="49" charset="0"/>
              </a:rPr>
              <a:t>，给出由此集合构造哈夫曼树的过程。</a:t>
            </a:r>
          </a:p>
          <a:p>
            <a:pPr>
              <a:lnSpc>
                <a:spcPts val="3200"/>
              </a:lnSpc>
              <a:spcBef>
                <a:spcPts val="1200"/>
              </a:spcBef>
            </a:pPr>
            <a:r>
              <a:rPr lang="zh-CN" altLang="en-US" sz="2000" dirty="0">
                <a:solidFill>
                  <a:srgbClr val="0000FF"/>
                </a:solidFill>
                <a:latin typeface="Consolas" pitchFamily="49" charset="0"/>
                <a:ea typeface="楷体" pitchFamily="49" charset="-122"/>
                <a:cs typeface="Consolas" pitchFamily="49" charset="0"/>
              </a:rPr>
              <a:t>　　</a:t>
            </a:r>
            <a:r>
              <a:rPr lang="zh-CN" altLang="en-US" sz="2200" dirty="0">
                <a:solidFill>
                  <a:srgbClr val="FF0000"/>
                </a:solidFill>
                <a:latin typeface="Consolas" pitchFamily="49" charset="0"/>
                <a:ea typeface="楷体" pitchFamily="49" charset="-122"/>
                <a:cs typeface="Consolas" pitchFamily="49" charset="0"/>
              </a:rPr>
              <a:t>解：</a:t>
            </a:r>
            <a:r>
              <a:rPr lang="zh-CN" altLang="en-US" sz="2000" dirty="0">
                <a:solidFill>
                  <a:srgbClr val="0000FF"/>
                </a:solidFill>
                <a:latin typeface="Consolas" pitchFamily="49" charset="0"/>
                <a:ea typeface="楷体" pitchFamily="49" charset="-122"/>
                <a:cs typeface="Consolas" pitchFamily="49" charset="0"/>
              </a:rPr>
              <a:t>构造哈夫曼树的</a:t>
            </a:r>
            <a:r>
              <a:rPr lang="zh-CN" altLang="en-US" sz="2000">
                <a:solidFill>
                  <a:srgbClr val="0000FF"/>
                </a:solidFill>
                <a:latin typeface="Consolas" pitchFamily="49" charset="0"/>
                <a:ea typeface="楷体" pitchFamily="49" charset="-122"/>
                <a:cs typeface="Consolas" pitchFamily="49" charset="0"/>
              </a:rPr>
              <a:t>过程</a:t>
            </a:r>
            <a:r>
              <a:rPr lang="zh-CN" altLang="en-US" sz="2000" smtClean="0">
                <a:solidFill>
                  <a:srgbClr val="0000FF"/>
                </a:solidFill>
                <a:latin typeface="Consolas" pitchFamily="49" charset="0"/>
                <a:ea typeface="楷体" pitchFamily="49" charset="-122"/>
                <a:cs typeface="Consolas" pitchFamily="49" charset="0"/>
              </a:rPr>
              <a:t>如下：</a:t>
            </a:r>
            <a:endParaRPr lang="zh-CN" altLang="en-US" sz="2000" dirty="0">
              <a:solidFill>
                <a:srgbClr val="0000FF"/>
              </a:solidFill>
              <a:latin typeface="Consolas" pitchFamily="49" charset="0"/>
              <a:ea typeface="楷体" pitchFamily="49" charset="-122"/>
              <a:cs typeface="Consolas" pitchFamily="49" charset="0"/>
            </a:endParaRPr>
          </a:p>
        </p:txBody>
      </p:sp>
      <p:grpSp>
        <p:nvGrpSpPr>
          <p:cNvPr id="20" name="组合 19"/>
          <p:cNvGrpSpPr/>
          <p:nvPr/>
        </p:nvGrpSpPr>
        <p:grpSpPr>
          <a:xfrm>
            <a:off x="3571868" y="2078822"/>
            <a:ext cx="2643206" cy="350046"/>
            <a:chOff x="3571868" y="2078822"/>
            <a:chExt cx="2643206" cy="350046"/>
          </a:xfrm>
        </p:grpSpPr>
        <p:sp>
          <p:nvSpPr>
            <p:cNvPr id="5" name="椭圆 4"/>
            <p:cNvSpPr/>
            <p:nvPr/>
          </p:nvSpPr>
          <p:spPr>
            <a:xfrm>
              <a:off x="3571868" y="2078822"/>
              <a:ext cx="310755" cy="350046"/>
            </a:xfrm>
            <a:prstGeom prst="ellipse">
              <a:avLst/>
            </a:prstGeom>
            <a:solidFill>
              <a:schemeClr val="accent4">
                <a:lumMod val="40000"/>
                <a:lumOff val="60000"/>
              </a:schemeClr>
            </a:solidFill>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800" smtClean="0">
                  <a:solidFill>
                    <a:srgbClr val="0000FF"/>
                  </a:solidFill>
                  <a:latin typeface="Consolas" pitchFamily="49" charset="0"/>
                  <a:cs typeface="Consolas" pitchFamily="49" charset="0"/>
                </a:rPr>
                <a:t>4</a:t>
              </a:r>
              <a:endParaRPr lang="zh-CN" altLang="en-US" sz="1800">
                <a:solidFill>
                  <a:srgbClr val="0000FF"/>
                </a:solidFill>
                <a:latin typeface="Consolas" pitchFamily="49" charset="0"/>
                <a:cs typeface="Consolas" pitchFamily="49" charset="0"/>
              </a:endParaRPr>
            </a:p>
          </p:txBody>
        </p:sp>
        <p:sp>
          <p:nvSpPr>
            <p:cNvPr id="6" name="椭圆 5"/>
            <p:cNvSpPr/>
            <p:nvPr/>
          </p:nvSpPr>
          <p:spPr>
            <a:xfrm>
              <a:off x="4118369" y="2078822"/>
              <a:ext cx="310755" cy="350046"/>
            </a:xfrm>
            <a:prstGeom prst="ellipse">
              <a:avLst/>
            </a:prstGeom>
            <a:solidFill>
              <a:schemeClr val="accent4">
                <a:lumMod val="40000"/>
                <a:lumOff val="60000"/>
              </a:schemeClr>
            </a:solidFill>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800" smtClean="0">
                  <a:solidFill>
                    <a:srgbClr val="0000FF"/>
                  </a:solidFill>
                  <a:latin typeface="Consolas" pitchFamily="49" charset="0"/>
                  <a:cs typeface="Consolas" pitchFamily="49" charset="0"/>
                </a:rPr>
                <a:t>2</a:t>
              </a:r>
              <a:endParaRPr lang="zh-CN" altLang="en-US" sz="1800">
                <a:solidFill>
                  <a:srgbClr val="0000FF"/>
                </a:solidFill>
                <a:latin typeface="Consolas" pitchFamily="49" charset="0"/>
                <a:cs typeface="Consolas" pitchFamily="49" charset="0"/>
              </a:endParaRPr>
            </a:p>
          </p:txBody>
        </p:sp>
        <p:sp>
          <p:nvSpPr>
            <p:cNvPr id="7" name="椭圆 6"/>
            <p:cNvSpPr/>
            <p:nvPr/>
          </p:nvSpPr>
          <p:spPr>
            <a:xfrm>
              <a:off x="4689873" y="2078822"/>
              <a:ext cx="310755" cy="350046"/>
            </a:xfrm>
            <a:prstGeom prst="ellipse">
              <a:avLst/>
            </a:prstGeom>
            <a:solidFill>
              <a:schemeClr val="accent4">
                <a:lumMod val="40000"/>
                <a:lumOff val="60000"/>
              </a:schemeClr>
            </a:solidFill>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800" smtClean="0">
                  <a:solidFill>
                    <a:srgbClr val="0000FF"/>
                  </a:solidFill>
                  <a:latin typeface="Consolas" pitchFamily="49" charset="0"/>
                  <a:cs typeface="Consolas" pitchFamily="49" charset="0"/>
                </a:rPr>
                <a:t>1</a:t>
              </a:r>
              <a:endParaRPr lang="zh-CN" altLang="en-US" sz="1800">
                <a:solidFill>
                  <a:srgbClr val="0000FF"/>
                </a:solidFill>
                <a:latin typeface="Consolas" pitchFamily="49" charset="0"/>
                <a:cs typeface="Consolas" pitchFamily="49" charset="0"/>
              </a:endParaRPr>
            </a:p>
          </p:txBody>
        </p:sp>
        <p:sp>
          <p:nvSpPr>
            <p:cNvPr id="8" name="椭圆 7"/>
            <p:cNvSpPr/>
            <p:nvPr/>
          </p:nvSpPr>
          <p:spPr>
            <a:xfrm>
              <a:off x="5332815" y="2078822"/>
              <a:ext cx="310755" cy="350046"/>
            </a:xfrm>
            <a:prstGeom prst="ellipse">
              <a:avLst/>
            </a:prstGeom>
            <a:solidFill>
              <a:schemeClr val="accent4">
                <a:lumMod val="40000"/>
                <a:lumOff val="60000"/>
              </a:schemeClr>
            </a:solidFill>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800" smtClean="0">
                  <a:solidFill>
                    <a:srgbClr val="0000FF"/>
                  </a:solidFill>
                  <a:latin typeface="Consolas" pitchFamily="49" charset="0"/>
                  <a:cs typeface="Consolas" pitchFamily="49" charset="0"/>
                </a:rPr>
                <a:t>7</a:t>
              </a:r>
              <a:endParaRPr lang="zh-CN" altLang="en-US" sz="1800">
                <a:solidFill>
                  <a:srgbClr val="0000FF"/>
                </a:solidFill>
                <a:latin typeface="Consolas" pitchFamily="49" charset="0"/>
                <a:cs typeface="Consolas" pitchFamily="49" charset="0"/>
              </a:endParaRPr>
            </a:p>
          </p:txBody>
        </p:sp>
        <p:sp>
          <p:nvSpPr>
            <p:cNvPr id="9" name="椭圆 8"/>
            <p:cNvSpPr/>
            <p:nvPr/>
          </p:nvSpPr>
          <p:spPr>
            <a:xfrm>
              <a:off x="5904319" y="2078822"/>
              <a:ext cx="310755" cy="350046"/>
            </a:xfrm>
            <a:prstGeom prst="ellipse">
              <a:avLst/>
            </a:prstGeom>
            <a:solidFill>
              <a:schemeClr val="accent4">
                <a:lumMod val="40000"/>
                <a:lumOff val="60000"/>
              </a:schemeClr>
            </a:solidFill>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800" smtClean="0">
                  <a:solidFill>
                    <a:srgbClr val="0000FF"/>
                  </a:solidFill>
                  <a:latin typeface="Consolas" pitchFamily="49" charset="0"/>
                  <a:cs typeface="Consolas" pitchFamily="49" charset="0"/>
                </a:rPr>
                <a:t>3</a:t>
              </a:r>
              <a:endParaRPr lang="zh-CN" altLang="en-US" sz="1800">
                <a:solidFill>
                  <a:srgbClr val="0000FF"/>
                </a:solidFill>
                <a:latin typeface="Consolas" pitchFamily="49" charset="0"/>
                <a:cs typeface="Consolas" pitchFamily="49" charset="0"/>
              </a:endParaRPr>
            </a:p>
          </p:txBody>
        </p:sp>
      </p:grpSp>
      <p:grpSp>
        <p:nvGrpSpPr>
          <p:cNvPr id="37" name="组合 36"/>
          <p:cNvGrpSpPr/>
          <p:nvPr/>
        </p:nvGrpSpPr>
        <p:grpSpPr>
          <a:xfrm>
            <a:off x="3571868" y="3078954"/>
            <a:ext cx="2643206" cy="992988"/>
            <a:chOff x="3571868" y="3078954"/>
            <a:chExt cx="2643206" cy="992988"/>
          </a:xfrm>
        </p:grpSpPr>
        <p:sp>
          <p:nvSpPr>
            <p:cNvPr id="10" name="椭圆 9"/>
            <p:cNvSpPr/>
            <p:nvPr/>
          </p:nvSpPr>
          <p:spPr>
            <a:xfrm>
              <a:off x="4429124" y="3078954"/>
              <a:ext cx="310755" cy="350046"/>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800" smtClean="0">
                  <a:solidFill>
                    <a:srgbClr val="0000FF"/>
                  </a:solidFill>
                  <a:latin typeface="Consolas" pitchFamily="49" charset="0"/>
                  <a:cs typeface="Consolas" pitchFamily="49" charset="0"/>
                </a:rPr>
                <a:t>3</a:t>
              </a:r>
              <a:endParaRPr lang="zh-CN" altLang="en-US" sz="1800">
                <a:solidFill>
                  <a:srgbClr val="0000FF"/>
                </a:solidFill>
                <a:latin typeface="Consolas" pitchFamily="49" charset="0"/>
                <a:cs typeface="Consolas" pitchFamily="49" charset="0"/>
              </a:endParaRPr>
            </a:p>
          </p:txBody>
        </p:sp>
        <p:sp>
          <p:nvSpPr>
            <p:cNvPr id="11" name="椭圆 10"/>
            <p:cNvSpPr/>
            <p:nvPr/>
          </p:nvSpPr>
          <p:spPr>
            <a:xfrm>
              <a:off x="3571868" y="3721896"/>
              <a:ext cx="310755" cy="350046"/>
            </a:xfrm>
            <a:prstGeom prst="ellipse">
              <a:avLst/>
            </a:prstGeom>
            <a:solidFill>
              <a:schemeClr val="accent4">
                <a:lumMod val="40000"/>
                <a:lumOff val="60000"/>
              </a:schemeClr>
            </a:solidFill>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800" smtClean="0">
                  <a:solidFill>
                    <a:srgbClr val="0000FF"/>
                  </a:solidFill>
                  <a:latin typeface="Consolas" pitchFamily="49" charset="0"/>
                  <a:cs typeface="Consolas" pitchFamily="49" charset="0"/>
                </a:rPr>
                <a:t>4</a:t>
              </a:r>
              <a:endParaRPr lang="zh-CN" altLang="en-US" sz="1800">
                <a:solidFill>
                  <a:srgbClr val="0000FF"/>
                </a:solidFill>
                <a:latin typeface="Consolas" pitchFamily="49" charset="0"/>
                <a:cs typeface="Consolas" pitchFamily="49" charset="0"/>
              </a:endParaRPr>
            </a:p>
          </p:txBody>
        </p:sp>
        <p:sp>
          <p:nvSpPr>
            <p:cNvPr id="12" name="椭圆 11"/>
            <p:cNvSpPr/>
            <p:nvPr/>
          </p:nvSpPr>
          <p:spPr>
            <a:xfrm>
              <a:off x="4118369" y="3721896"/>
              <a:ext cx="310755" cy="350046"/>
            </a:xfrm>
            <a:prstGeom prst="ellipse">
              <a:avLst/>
            </a:prstGeom>
            <a:solidFill>
              <a:schemeClr val="accent4">
                <a:lumMod val="40000"/>
                <a:lumOff val="60000"/>
              </a:schemeClr>
            </a:solidFill>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800" smtClean="0">
                  <a:solidFill>
                    <a:srgbClr val="0000FF"/>
                  </a:solidFill>
                  <a:latin typeface="Consolas" pitchFamily="49" charset="0"/>
                  <a:cs typeface="Consolas" pitchFamily="49" charset="0"/>
                </a:rPr>
                <a:t>2</a:t>
              </a:r>
              <a:endParaRPr lang="zh-CN" altLang="en-US" sz="1800">
                <a:solidFill>
                  <a:srgbClr val="0000FF"/>
                </a:solidFill>
                <a:latin typeface="Consolas" pitchFamily="49" charset="0"/>
                <a:cs typeface="Consolas" pitchFamily="49" charset="0"/>
              </a:endParaRPr>
            </a:p>
          </p:txBody>
        </p:sp>
        <p:sp>
          <p:nvSpPr>
            <p:cNvPr id="13" name="椭圆 12"/>
            <p:cNvSpPr/>
            <p:nvPr/>
          </p:nvSpPr>
          <p:spPr>
            <a:xfrm>
              <a:off x="4689873" y="3721896"/>
              <a:ext cx="310755" cy="350046"/>
            </a:xfrm>
            <a:prstGeom prst="ellipse">
              <a:avLst/>
            </a:prstGeom>
            <a:solidFill>
              <a:schemeClr val="accent4">
                <a:lumMod val="40000"/>
                <a:lumOff val="60000"/>
              </a:schemeClr>
            </a:solidFill>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800" smtClean="0">
                  <a:solidFill>
                    <a:srgbClr val="0000FF"/>
                  </a:solidFill>
                  <a:latin typeface="Consolas" pitchFamily="49" charset="0"/>
                  <a:cs typeface="Consolas" pitchFamily="49" charset="0"/>
                </a:rPr>
                <a:t>1</a:t>
              </a:r>
              <a:endParaRPr lang="zh-CN" altLang="en-US" sz="1800">
                <a:solidFill>
                  <a:srgbClr val="0000FF"/>
                </a:solidFill>
                <a:latin typeface="Consolas" pitchFamily="49" charset="0"/>
                <a:cs typeface="Consolas" pitchFamily="49" charset="0"/>
              </a:endParaRPr>
            </a:p>
          </p:txBody>
        </p:sp>
        <p:sp>
          <p:nvSpPr>
            <p:cNvPr id="14" name="椭圆 13"/>
            <p:cNvSpPr/>
            <p:nvPr/>
          </p:nvSpPr>
          <p:spPr>
            <a:xfrm>
              <a:off x="5332815" y="3721896"/>
              <a:ext cx="310755" cy="350046"/>
            </a:xfrm>
            <a:prstGeom prst="ellipse">
              <a:avLst/>
            </a:prstGeom>
            <a:solidFill>
              <a:schemeClr val="accent4">
                <a:lumMod val="40000"/>
                <a:lumOff val="60000"/>
              </a:schemeClr>
            </a:solidFill>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800" smtClean="0">
                  <a:solidFill>
                    <a:srgbClr val="0000FF"/>
                  </a:solidFill>
                  <a:latin typeface="Consolas" pitchFamily="49" charset="0"/>
                  <a:cs typeface="Consolas" pitchFamily="49" charset="0"/>
                </a:rPr>
                <a:t>7</a:t>
              </a:r>
              <a:endParaRPr lang="zh-CN" altLang="en-US" sz="1800">
                <a:solidFill>
                  <a:srgbClr val="0000FF"/>
                </a:solidFill>
                <a:latin typeface="Consolas" pitchFamily="49" charset="0"/>
                <a:cs typeface="Consolas" pitchFamily="49" charset="0"/>
              </a:endParaRPr>
            </a:p>
          </p:txBody>
        </p:sp>
        <p:sp>
          <p:nvSpPr>
            <p:cNvPr id="15" name="椭圆 14"/>
            <p:cNvSpPr/>
            <p:nvPr/>
          </p:nvSpPr>
          <p:spPr>
            <a:xfrm>
              <a:off x="5904319" y="3721896"/>
              <a:ext cx="310755" cy="350046"/>
            </a:xfrm>
            <a:prstGeom prst="ellipse">
              <a:avLst/>
            </a:prstGeom>
            <a:solidFill>
              <a:schemeClr val="accent4">
                <a:lumMod val="40000"/>
                <a:lumOff val="60000"/>
              </a:schemeClr>
            </a:solidFill>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800" smtClean="0">
                  <a:solidFill>
                    <a:srgbClr val="0000FF"/>
                  </a:solidFill>
                  <a:latin typeface="Consolas" pitchFamily="49" charset="0"/>
                  <a:cs typeface="Consolas" pitchFamily="49" charset="0"/>
                </a:rPr>
                <a:t>3</a:t>
              </a:r>
              <a:endParaRPr lang="zh-CN" altLang="en-US" sz="1800">
                <a:solidFill>
                  <a:srgbClr val="0000FF"/>
                </a:solidFill>
                <a:latin typeface="Consolas" pitchFamily="49" charset="0"/>
                <a:cs typeface="Consolas" pitchFamily="49" charset="0"/>
              </a:endParaRPr>
            </a:p>
          </p:txBody>
        </p:sp>
        <p:cxnSp>
          <p:nvCxnSpPr>
            <p:cNvPr id="17" name="直接连接符 16"/>
            <p:cNvCxnSpPr>
              <a:stCxn id="10" idx="3"/>
              <a:endCxn id="12" idx="0"/>
            </p:cNvCxnSpPr>
            <p:nvPr/>
          </p:nvCxnSpPr>
          <p:spPr>
            <a:xfrm rot="5400000">
              <a:off x="4202111" y="3449373"/>
              <a:ext cx="344159" cy="200886"/>
            </a:xfrm>
            <a:prstGeom prst="line">
              <a:avLst/>
            </a:prstGeom>
            <a:ln>
              <a:tailEnd type="none"/>
            </a:ln>
          </p:spPr>
          <p:style>
            <a:lnRef idx="2">
              <a:schemeClr val="dk1"/>
            </a:lnRef>
            <a:fillRef idx="0">
              <a:schemeClr val="dk1"/>
            </a:fillRef>
            <a:effectRef idx="1">
              <a:schemeClr val="dk1"/>
            </a:effectRef>
            <a:fontRef idx="minor">
              <a:schemeClr val="tx1"/>
            </a:fontRef>
          </p:style>
        </p:cxnSp>
        <p:cxnSp>
          <p:nvCxnSpPr>
            <p:cNvPr id="19" name="直接连接符 18"/>
            <p:cNvCxnSpPr>
              <a:stCxn id="10" idx="5"/>
              <a:endCxn id="13" idx="0"/>
            </p:cNvCxnSpPr>
            <p:nvPr/>
          </p:nvCxnSpPr>
          <p:spPr>
            <a:xfrm rot="16200000" flipH="1">
              <a:off x="4597731" y="3474375"/>
              <a:ext cx="344159" cy="150881"/>
            </a:xfrm>
            <a:prstGeom prst="line">
              <a:avLst/>
            </a:prstGeom>
            <a:ln>
              <a:tailEnd type="none"/>
            </a:ln>
          </p:spPr>
          <p:style>
            <a:lnRef idx="2">
              <a:schemeClr val="dk1"/>
            </a:lnRef>
            <a:fillRef idx="0">
              <a:schemeClr val="dk1"/>
            </a:fillRef>
            <a:effectRef idx="1">
              <a:schemeClr val="dk1"/>
            </a:effectRef>
            <a:fontRef idx="minor">
              <a:schemeClr val="tx1"/>
            </a:fontRef>
          </p:style>
        </p:cxnSp>
      </p:grpSp>
      <p:sp>
        <p:nvSpPr>
          <p:cNvPr id="21" name="下箭头 20"/>
          <p:cNvSpPr/>
          <p:nvPr/>
        </p:nvSpPr>
        <p:spPr>
          <a:xfrm>
            <a:off x="4714876" y="2571744"/>
            <a:ext cx="214314" cy="357190"/>
          </a:xfrm>
          <a:prstGeom prst="downArrow">
            <a:avLst/>
          </a:prstGeom>
          <a:ln>
            <a:tailEnd type="arrow"/>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grpSp>
        <p:nvGrpSpPr>
          <p:cNvPr id="35" name="组合 34"/>
          <p:cNvGrpSpPr/>
          <p:nvPr/>
        </p:nvGrpSpPr>
        <p:grpSpPr>
          <a:xfrm>
            <a:off x="3571868" y="4786322"/>
            <a:ext cx="2071702" cy="1564492"/>
            <a:chOff x="3571868" y="4650590"/>
            <a:chExt cx="2071702" cy="1564492"/>
          </a:xfrm>
        </p:grpSpPr>
        <p:sp>
          <p:nvSpPr>
            <p:cNvPr id="22" name="椭圆 21"/>
            <p:cNvSpPr/>
            <p:nvPr/>
          </p:nvSpPr>
          <p:spPr>
            <a:xfrm>
              <a:off x="4429124" y="5222094"/>
              <a:ext cx="310755" cy="350046"/>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800" smtClean="0">
                  <a:solidFill>
                    <a:srgbClr val="0000FF"/>
                  </a:solidFill>
                  <a:latin typeface="Consolas" pitchFamily="49" charset="0"/>
                  <a:cs typeface="Consolas" pitchFamily="49" charset="0"/>
                </a:rPr>
                <a:t>3</a:t>
              </a:r>
              <a:endParaRPr lang="zh-CN" altLang="en-US" sz="1800">
                <a:solidFill>
                  <a:srgbClr val="0000FF"/>
                </a:solidFill>
                <a:latin typeface="Consolas" pitchFamily="49" charset="0"/>
                <a:cs typeface="Consolas" pitchFamily="49" charset="0"/>
              </a:endParaRPr>
            </a:p>
          </p:txBody>
        </p:sp>
        <p:sp>
          <p:nvSpPr>
            <p:cNvPr id="23" name="椭圆 22"/>
            <p:cNvSpPr/>
            <p:nvPr/>
          </p:nvSpPr>
          <p:spPr>
            <a:xfrm>
              <a:off x="3571868" y="5865036"/>
              <a:ext cx="310755" cy="350046"/>
            </a:xfrm>
            <a:prstGeom prst="ellipse">
              <a:avLst/>
            </a:prstGeom>
            <a:solidFill>
              <a:schemeClr val="accent4">
                <a:lumMod val="40000"/>
                <a:lumOff val="60000"/>
              </a:schemeClr>
            </a:solidFill>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800" smtClean="0">
                  <a:solidFill>
                    <a:srgbClr val="0000FF"/>
                  </a:solidFill>
                  <a:latin typeface="Consolas" pitchFamily="49" charset="0"/>
                  <a:cs typeface="Consolas" pitchFamily="49" charset="0"/>
                </a:rPr>
                <a:t>4</a:t>
              </a:r>
              <a:endParaRPr lang="zh-CN" altLang="en-US" sz="1800">
                <a:solidFill>
                  <a:srgbClr val="0000FF"/>
                </a:solidFill>
                <a:latin typeface="Consolas" pitchFamily="49" charset="0"/>
                <a:cs typeface="Consolas" pitchFamily="49" charset="0"/>
              </a:endParaRPr>
            </a:p>
          </p:txBody>
        </p:sp>
        <p:sp>
          <p:nvSpPr>
            <p:cNvPr id="24" name="椭圆 23"/>
            <p:cNvSpPr/>
            <p:nvPr/>
          </p:nvSpPr>
          <p:spPr>
            <a:xfrm>
              <a:off x="4118369" y="5865036"/>
              <a:ext cx="310755" cy="350046"/>
            </a:xfrm>
            <a:prstGeom prst="ellipse">
              <a:avLst/>
            </a:prstGeom>
            <a:solidFill>
              <a:schemeClr val="accent4">
                <a:lumMod val="40000"/>
                <a:lumOff val="60000"/>
              </a:schemeClr>
            </a:solidFill>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800" smtClean="0">
                  <a:solidFill>
                    <a:srgbClr val="0000FF"/>
                  </a:solidFill>
                  <a:latin typeface="Consolas" pitchFamily="49" charset="0"/>
                  <a:cs typeface="Consolas" pitchFamily="49" charset="0"/>
                </a:rPr>
                <a:t>2</a:t>
              </a:r>
              <a:endParaRPr lang="zh-CN" altLang="en-US" sz="1800">
                <a:solidFill>
                  <a:srgbClr val="0000FF"/>
                </a:solidFill>
                <a:latin typeface="Consolas" pitchFamily="49" charset="0"/>
                <a:cs typeface="Consolas" pitchFamily="49" charset="0"/>
              </a:endParaRPr>
            </a:p>
          </p:txBody>
        </p:sp>
        <p:sp>
          <p:nvSpPr>
            <p:cNvPr id="25" name="椭圆 24"/>
            <p:cNvSpPr/>
            <p:nvPr/>
          </p:nvSpPr>
          <p:spPr>
            <a:xfrm>
              <a:off x="4689873" y="5865036"/>
              <a:ext cx="310755" cy="350046"/>
            </a:xfrm>
            <a:prstGeom prst="ellipse">
              <a:avLst/>
            </a:prstGeom>
            <a:solidFill>
              <a:schemeClr val="accent4">
                <a:lumMod val="40000"/>
                <a:lumOff val="60000"/>
              </a:schemeClr>
            </a:solidFill>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800" smtClean="0">
                  <a:solidFill>
                    <a:srgbClr val="0000FF"/>
                  </a:solidFill>
                  <a:latin typeface="Consolas" pitchFamily="49" charset="0"/>
                  <a:cs typeface="Consolas" pitchFamily="49" charset="0"/>
                </a:rPr>
                <a:t>1</a:t>
              </a:r>
              <a:endParaRPr lang="zh-CN" altLang="en-US" sz="1800">
                <a:solidFill>
                  <a:srgbClr val="0000FF"/>
                </a:solidFill>
                <a:latin typeface="Consolas" pitchFamily="49" charset="0"/>
                <a:cs typeface="Consolas" pitchFamily="49" charset="0"/>
              </a:endParaRPr>
            </a:p>
          </p:txBody>
        </p:sp>
        <p:sp>
          <p:nvSpPr>
            <p:cNvPr id="26" name="椭圆 25"/>
            <p:cNvSpPr/>
            <p:nvPr/>
          </p:nvSpPr>
          <p:spPr>
            <a:xfrm>
              <a:off x="5332815" y="5865036"/>
              <a:ext cx="310755" cy="350046"/>
            </a:xfrm>
            <a:prstGeom prst="ellipse">
              <a:avLst/>
            </a:prstGeom>
            <a:solidFill>
              <a:schemeClr val="accent4">
                <a:lumMod val="40000"/>
                <a:lumOff val="60000"/>
              </a:schemeClr>
            </a:solidFill>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800" smtClean="0">
                  <a:solidFill>
                    <a:srgbClr val="0000FF"/>
                  </a:solidFill>
                  <a:latin typeface="Consolas" pitchFamily="49" charset="0"/>
                  <a:cs typeface="Consolas" pitchFamily="49" charset="0"/>
                </a:rPr>
                <a:t>7</a:t>
              </a:r>
              <a:endParaRPr lang="zh-CN" altLang="en-US" sz="1800">
                <a:solidFill>
                  <a:srgbClr val="0000FF"/>
                </a:solidFill>
                <a:latin typeface="Consolas" pitchFamily="49" charset="0"/>
                <a:cs typeface="Consolas" pitchFamily="49" charset="0"/>
              </a:endParaRPr>
            </a:p>
          </p:txBody>
        </p:sp>
        <p:sp>
          <p:nvSpPr>
            <p:cNvPr id="27" name="椭圆 26"/>
            <p:cNvSpPr/>
            <p:nvPr/>
          </p:nvSpPr>
          <p:spPr>
            <a:xfrm>
              <a:off x="5214942" y="5214950"/>
              <a:ext cx="310755" cy="350046"/>
            </a:xfrm>
            <a:prstGeom prst="ellipse">
              <a:avLst/>
            </a:prstGeom>
            <a:solidFill>
              <a:schemeClr val="accent4">
                <a:lumMod val="40000"/>
                <a:lumOff val="60000"/>
              </a:schemeClr>
            </a:solidFill>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800" smtClean="0">
                  <a:solidFill>
                    <a:srgbClr val="0000FF"/>
                  </a:solidFill>
                  <a:latin typeface="Consolas" pitchFamily="49" charset="0"/>
                  <a:cs typeface="Consolas" pitchFamily="49" charset="0"/>
                </a:rPr>
                <a:t>3</a:t>
              </a:r>
              <a:endParaRPr lang="zh-CN" altLang="en-US" sz="1800">
                <a:solidFill>
                  <a:srgbClr val="0000FF"/>
                </a:solidFill>
                <a:latin typeface="Consolas" pitchFamily="49" charset="0"/>
                <a:cs typeface="Consolas" pitchFamily="49" charset="0"/>
              </a:endParaRPr>
            </a:p>
          </p:txBody>
        </p:sp>
        <p:cxnSp>
          <p:nvCxnSpPr>
            <p:cNvPr id="28" name="直接连接符 27"/>
            <p:cNvCxnSpPr>
              <a:stCxn id="22" idx="3"/>
              <a:endCxn id="24" idx="0"/>
            </p:cNvCxnSpPr>
            <p:nvPr/>
          </p:nvCxnSpPr>
          <p:spPr>
            <a:xfrm rot="5400000">
              <a:off x="4202111" y="5592513"/>
              <a:ext cx="344159" cy="200886"/>
            </a:xfrm>
            <a:prstGeom prst="line">
              <a:avLst/>
            </a:prstGeom>
            <a:ln>
              <a:tailEnd type="none"/>
            </a:ln>
          </p:spPr>
          <p:style>
            <a:lnRef idx="2">
              <a:schemeClr val="dk1"/>
            </a:lnRef>
            <a:fillRef idx="0">
              <a:schemeClr val="dk1"/>
            </a:fillRef>
            <a:effectRef idx="1">
              <a:schemeClr val="dk1"/>
            </a:effectRef>
            <a:fontRef idx="minor">
              <a:schemeClr val="tx1"/>
            </a:fontRef>
          </p:style>
        </p:cxnSp>
        <p:cxnSp>
          <p:nvCxnSpPr>
            <p:cNvPr id="29" name="直接连接符 28"/>
            <p:cNvCxnSpPr>
              <a:stCxn id="22" idx="5"/>
              <a:endCxn id="25" idx="0"/>
            </p:cNvCxnSpPr>
            <p:nvPr/>
          </p:nvCxnSpPr>
          <p:spPr>
            <a:xfrm rot="16200000" flipH="1">
              <a:off x="4597731" y="5617515"/>
              <a:ext cx="344159" cy="150881"/>
            </a:xfrm>
            <a:prstGeom prst="line">
              <a:avLst/>
            </a:prstGeom>
            <a:ln>
              <a:tailEnd type="none"/>
            </a:ln>
          </p:spPr>
          <p:style>
            <a:lnRef idx="2">
              <a:schemeClr val="dk1"/>
            </a:lnRef>
            <a:fillRef idx="0">
              <a:schemeClr val="dk1"/>
            </a:fillRef>
            <a:effectRef idx="1">
              <a:schemeClr val="dk1"/>
            </a:effectRef>
            <a:fontRef idx="minor">
              <a:schemeClr val="tx1"/>
            </a:fontRef>
          </p:style>
        </p:cxnSp>
        <p:sp>
          <p:nvSpPr>
            <p:cNvPr id="30" name="椭圆 29"/>
            <p:cNvSpPr/>
            <p:nvPr/>
          </p:nvSpPr>
          <p:spPr>
            <a:xfrm>
              <a:off x="4786314" y="4650590"/>
              <a:ext cx="310755" cy="350046"/>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800" smtClean="0">
                  <a:solidFill>
                    <a:srgbClr val="0000FF"/>
                  </a:solidFill>
                  <a:latin typeface="Consolas" pitchFamily="49" charset="0"/>
                  <a:cs typeface="Consolas" pitchFamily="49" charset="0"/>
                </a:rPr>
                <a:t>6</a:t>
              </a:r>
              <a:endParaRPr lang="zh-CN" altLang="en-US" sz="1800">
                <a:solidFill>
                  <a:srgbClr val="0000FF"/>
                </a:solidFill>
                <a:latin typeface="Consolas" pitchFamily="49" charset="0"/>
                <a:cs typeface="Consolas" pitchFamily="49" charset="0"/>
              </a:endParaRPr>
            </a:p>
          </p:txBody>
        </p:sp>
        <p:cxnSp>
          <p:nvCxnSpPr>
            <p:cNvPr id="32" name="直接连接符 31"/>
            <p:cNvCxnSpPr>
              <a:stCxn id="30" idx="3"/>
              <a:endCxn id="22" idx="0"/>
            </p:cNvCxnSpPr>
            <p:nvPr/>
          </p:nvCxnSpPr>
          <p:spPr>
            <a:xfrm rot="5400000">
              <a:off x="4571803" y="4962073"/>
              <a:ext cx="272721" cy="247321"/>
            </a:xfrm>
            <a:prstGeom prst="line">
              <a:avLst/>
            </a:prstGeom>
            <a:ln>
              <a:tailEnd type="none"/>
            </a:ln>
          </p:spPr>
          <p:style>
            <a:lnRef idx="2">
              <a:schemeClr val="dk1"/>
            </a:lnRef>
            <a:fillRef idx="0">
              <a:schemeClr val="dk1"/>
            </a:fillRef>
            <a:effectRef idx="1">
              <a:schemeClr val="dk1"/>
            </a:effectRef>
            <a:fontRef idx="minor">
              <a:schemeClr val="tx1"/>
            </a:fontRef>
          </p:style>
        </p:cxnSp>
        <p:cxnSp>
          <p:nvCxnSpPr>
            <p:cNvPr id="34" name="直接连接符 33"/>
            <p:cNvCxnSpPr>
              <a:stCxn id="30" idx="5"/>
              <a:endCxn id="27" idx="0"/>
            </p:cNvCxnSpPr>
            <p:nvPr/>
          </p:nvCxnSpPr>
          <p:spPr>
            <a:xfrm rot="16200000" flipH="1">
              <a:off x="5078152" y="4922781"/>
              <a:ext cx="265577" cy="318760"/>
            </a:xfrm>
            <a:prstGeom prst="line">
              <a:avLst/>
            </a:prstGeom>
            <a:ln>
              <a:tailEnd type="none"/>
            </a:ln>
          </p:spPr>
          <p:style>
            <a:lnRef idx="2">
              <a:schemeClr val="dk1"/>
            </a:lnRef>
            <a:fillRef idx="0">
              <a:schemeClr val="dk1"/>
            </a:fillRef>
            <a:effectRef idx="1">
              <a:schemeClr val="dk1"/>
            </a:effectRef>
            <a:fontRef idx="minor">
              <a:schemeClr val="tx1"/>
            </a:fontRef>
          </p:style>
        </p:cxnSp>
      </p:grpSp>
      <p:sp>
        <p:nvSpPr>
          <p:cNvPr id="36" name="下箭头 35"/>
          <p:cNvSpPr/>
          <p:nvPr/>
        </p:nvSpPr>
        <p:spPr>
          <a:xfrm>
            <a:off x="4714876" y="4214818"/>
            <a:ext cx="214314" cy="357190"/>
          </a:xfrm>
          <a:prstGeom prst="downArrow">
            <a:avLst/>
          </a:prstGeom>
          <a:ln>
            <a:tailEnd type="arrow"/>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sp>
        <p:nvSpPr>
          <p:cNvPr id="38" name="TextBox 37"/>
          <p:cNvSpPr txBox="1"/>
          <p:nvPr/>
        </p:nvSpPr>
        <p:spPr>
          <a:xfrm>
            <a:off x="285740" y="1500174"/>
            <a:ext cx="553998" cy="2714644"/>
          </a:xfrm>
          <a:prstGeom prst="rect">
            <a:avLst/>
          </a:prstGeom>
          <a:noFill/>
        </p:spPr>
        <p:txBody>
          <a:bodyPr vert="eaVert" wrap="square" rtlCol="0">
            <a:spAutoFit/>
          </a:bodyPr>
          <a:lstStyle/>
          <a:p>
            <a:pPr algn="ctr">
              <a:spcBef>
                <a:spcPct val="50000"/>
              </a:spcBef>
            </a:pPr>
            <a:r>
              <a:rPr lang="en-US" altLang="zh-CN"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6.9  </a:t>
            </a:r>
            <a:r>
              <a:rPr lang="zh-CN" altLang="en-US"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哈 夫 曼 树</a:t>
            </a:r>
            <a:endParaRPr lang="zh-CN" altLang="en-US" dirty="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1314">
                                            <p:txEl>
                                              <p:pRg st="1" end="1"/>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20"/>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21"/>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37"/>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36"/>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36"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214414" y="357166"/>
            <a:ext cx="2071702" cy="1564492"/>
            <a:chOff x="3571868" y="4650590"/>
            <a:chExt cx="2071702" cy="1564492"/>
          </a:xfrm>
        </p:grpSpPr>
        <p:sp>
          <p:nvSpPr>
            <p:cNvPr id="5" name="椭圆 4"/>
            <p:cNvSpPr/>
            <p:nvPr/>
          </p:nvSpPr>
          <p:spPr>
            <a:xfrm>
              <a:off x="4429124" y="5222094"/>
              <a:ext cx="310755" cy="350046"/>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800" smtClean="0">
                  <a:solidFill>
                    <a:srgbClr val="0000FF"/>
                  </a:solidFill>
                  <a:latin typeface="Consolas" pitchFamily="49" charset="0"/>
                  <a:cs typeface="Consolas" pitchFamily="49" charset="0"/>
                </a:rPr>
                <a:t>3</a:t>
              </a:r>
              <a:endParaRPr lang="zh-CN" altLang="en-US" sz="1800">
                <a:solidFill>
                  <a:srgbClr val="0000FF"/>
                </a:solidFill>
                <a:latin typeface="Consolas" pitchFamily="49" charset="0"/>
                <a:cs typeface="Consolas" pitchFamily="49" charset="0"/>
              </a:endParaRPr>
            </a:p>
          </p:txBody>
        </p:sp>
        <p:sp>
          <p:nvSpPr>
            <p:cNvPr id="6" name="椭圆 5"/>
            <p:cNvSpPr/>
            <p:nvPr/>
          </p:nvSpPr>
          <p:spPr>
            <a:xfrm>
              <a:off x="3571868" y="5865036"/>
              <a:ext cx="310755" cy="350046"/>
            </a:xfrm>
            <a:prstGeom prst="ellipse">
              <a:avLst/>
            </a:prstGeom>
            <a:solidFill>
              <a:schemeClr val="accent4">
                <a:lumMod val="40000"/>
                <a:lumOff val="60000"/>
              </a:schemeClr>
            </a:solidFill>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800" smtClean="0">
                  <a:solidFill>
                    <a:srgbClr val="0000FF"/>
                  </a:solidFill>
                  <a:latin typeface="Consolas" pitchFamily="49" charset="0"/>
                  <a:cs typeface="Consolas" pitchFamily="49" charset="0"/>
                </a:rPr>
                <a:t>4</a:t>
              </a:r>
              <a:endParaRPr lang="zh-CN" altLang="en-US" sz="1800">
                <a:solidFill>
                  <a:srgbClr val="0000FF"/>
                </a:solidFill>
                <a:latin typeface="Consolas" pitchFamily="49" charset="0"/>
                <a:cs typeface="Consolas" pitchFamily="49" charset="0"/>
              </a:endParaRPr>
            </a:p>
          </p:txBody>
        </p:sp>
        <p:sp>
          <p:nvSpPr>
            <p:cNvPr id="7" name="椭圆 6"/>
            <p:cNvSpPr/>
            <p:nvPr/>
          </p:nvSpPr>
          <p:spPr>
            <a:xfrm>
              <a:off x="4118369" y="5865036"/>
              <a:ext cx="310755" cy="350046"/>
            </a:xfrm>
            <a:prstGeom prst="ellipse">
              <a:avLst/>
            </a:prstGeom>
            <a:solidFill>
              <a:schemeClr val="accent4">
                <a:lumMod val="40000"/>
                <a:lumOff val="60000"/>
              </a:schemeClr>
            </a:solidFill>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800" smtClean="0">
                  <a:solidFill>
                    <a:srgbClr val="0000FF"/>
                  </a:solidFill>
                  <a:latin typeface="Consolas" pitchFamily="49" charset="0"/>
                  <a:cs typeface="Consolas" pitchFamily="49" charset="0"/>
                </a:rPr>
                <a:t>2</a:t>
              </a:r>
              <a:endParaRPr lang="zh-CN" altLang="en-US" sz="1800">
                <a:solidFill>
                  <a:srgbClr val="0000FF"/>
                </a:solidFill>
                <a:latin typeface="Consolas" pitchFamily="49" charset="0"/>
                <a:cs typeface="Consolas" pitchFamily="49" charset="0"/>
              </a:endParaRPr>
            </a:p>
          </p:txBody>
        </p:sp>
        <p:sp>
          <p:nvSpPr>
            <p:cNvPr id="8" name="椭圆 7"/>
            <p:cNvSpPr/>
            <p:nvPr/>
          </p:nvSpPr>
          <p:spPr>
            <a:xfrm>
              <a:off x="4689873" y="5865036"/>
              <a:ext cx="310755" cy="350046"/>
            </a:xfrm>
            <a:prstGeom prst="ellipse">
              <a:avLst/>
            </a:prstGeom>
            <a:solidFill>
              <a:schemeClr val="accent4">
                <a:lumMod val="40000"/>
                <a:lumOff val="60000"/>
              </a:schemeClr>
            </a:solidFill>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800" smtClean="0">
                  <a:solidFill>
                    <a:srgbClr val="0000FF"/>
                  </a:solidFill>
                  <a:latin typeface="Consolas" pitchFamily="49" charset="0"/>
                  <a:cs typeface="Consolas" pitchFamily="49" charset="0"/>
                </a:rPr>
                <a:t>1</a:t>
              </a:r>
              <a:endParaRPr lang="zh-CN" altLang="en-US" sz="1800">
                <a:solidFill>
                  <a:srgbClr val="0000FF"/>
                </a:solidFill>
                <a:latin typeface="Consolas" pitchFamily="49" charset="0"/>
                <a:cs typeface="Consolas" pitchFamily="49" charset="0"/>
              </a:endParaRPr>
            </a:p>
          </p:txBody>
        </p:sp>
        <p:sp>
          <p:nvSpPr>
            <p:cNvPr id="9" name="椭圆 8"/>
            <p:cNvSpPr/>
            <p:nvPr/>
          </p:nvSpPr>
          <p:spPr>
            <a:xfrm>
              <a:off x="5332815" y="5865036"/>
              <a:ext cx="310755" cy="350046"/>
            </a:xfrm>
            <a:prstGeom prst="ellipse">
              <a:avLst/>
            </a:prstGeom>
            <a:solidFill>
              <a:schemeClr val="accent4">
                <a:lumMod val="40000"/>
                <a:lumOff val="60000"/>
              </a:schemeClr>
            </a:solidFill>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800" smtClean="0">
                  <a:solidFill>
                    <a:srgbClr val="0000FF"/>
                  </a:solidFill>
                  <a:latin typeface="Consolas" pitchFamily="49" charset="0"/>
                  <a:cs typeface="Consolas" pitchFamily="49" charset="0"/>
                </a:rPr>
                <a:t>7</a:t>
              </a:r>
              <a:endParaRPr lang="zh-CN" altLang="en-US" sz="1800">
                <a:solidFill>
                  <a:srgbClr val="0000FF"/>
                </a:solidFill>
                <a:latin typeface="Consolas" pitchFamily="49" charset="0"/>
                <a:cs typeface="Consolas" pitchFamily="49" charset="0"/>
              </a:endParaRPr>
            </a:p>
          </p:txBody>
        </p:sp>
        <p:sp>
          <p:nvSpPr>
            <p:cNvPr id="10" name="椭圆 9"/>
            <p:cNvSpPr/>
            <p:nvPr/>
          </p:nvSpPr>
          <p:spPr>
            <a:xfrm>
              <a:off x="5214942" y="5214950"/>
              <a:ext cx="310755" cy="350046"/>
            </a:xfrm>
            <a:prstGeom prst="ellipse">
              <a:avLst/>
            </a:prstGeom>
            <a:solidFill>
              <a:schemeClr val="accent4">
                <a:lumMod val="40000"/>
                <a:lumOff val="60000"/>
              </a:schemeClr>
            </a:solidFill>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800" smtClean="0">
                  <a:solidFill>
                    <a:srgbClr val="0000FF"/>
                  </a:solidFill>
                  <a:latin typeface="Consolas" pitchFamily="49" charset="0"/>
                  <a:cs typeface="Consolas" pitchFamily="49" charset="0"/>
                </a:rPr>
                <a:t>3</a:t>
              </a:r>
              <a:endParaRPr lang="zh-CN" altLang="en-US" sz="1800">
                <a:solidFill>
                  <a:srgbClr val="0000FF"/>
                </a:solidFill>
                <a:latin typeface="Consolas" pitchFamily="49" charset="0"/>
                <a:cs typeface="Consolas" pitchFamily="49" charset="0"/>
              </a:endParaRPr>
            </a:p>
          </p:txBody>
        </p:sp>
        <p:cxnSp>
          <p:nvCxnSpPr>
            <p:cNvPr id="11" name="直接连接符 10"/>
            <p:cNvCxnSpPr>
              <a:stCxn id="5" idx="3"/>
              <a:endCxn id="7" idx="0"/>
            </p:cNvCxnSpPr>
            <p:nvPr/>
          </p:nvCxnSpPr>
          <p:spPr>
            <a:xfrm rot="5400000">
              <a:off x="4202111" y="5592513"/>
              <a:ext cx="344159" cy="200886"/>
            </a:xfrm>
            <a:prstGeom prst="line">
              <a:avLst/>
            </a:prstGeom>
            <a:ln>
              <a:tailEnd type="none"/>
            </a:ln>
          </p:spPr>
          <p:style>
            <a:lnRef idx="2">
              <a:schemeClr val="dk1"/>
            </a:lnRef>
            <a:fillRef idx="0">
              <a:schemeClr val="dk1"/>
            </a:fillRef>
            <a:effectRef idx="1">
              <a:schemeClr val="dk1"/>
            </a:effectRef>
            <a:fontRef idx="minor">
              <a:schemeClr val="tx1"/>
            </a:fontRef>
          </p:style>
        </p:cxnSp>
        <p:cxnSp>
          <p:nvCxnSpPr>
            <p:cNvPr id="12" name="直接连接符 11"/>
            <p:cNvCxnSpPr>
              <a:stCxn id="5" idx="5"/>
              <a:endCxn id="8" idx="0"/>
            </p:cNvCxnSpPr>
            <p:nvPr/>
          </p:nvCxnSpPr>
          <p:spPr>
            <a:xfrm rot="16200000" flipH="1">
              <a:off x="4597731" y="5617515"/>
              <a:ext cx="344159" cy="150881"/>
            </a:xfrm>
            <a:prstGeom prst="line">
              <a:avLst/>
            </a:prstGeom>
            <a:ln>
              <a:tailEnd type="none"/>
            </a:ln>
          </p:spPr>
          <p:style>
            <a:lnRef idx="2">
              <a:schemeClr val="dk1"/>
            </a:lnRef>
            <a:fillRef idx="0">
              <a:schemeClr val="dk1"/>
            </a:fillRef>
            <a:effectRef idx="1">
              <a:schemeClr val="dk1"/>
            </a:effectRef>
            <a:fontRef idx="minor">
              <a:schemeClr val="tx1"/>
            </a:fontRef>
          </p:style>
        </p:cxnSp>
        <p:sp>
          <p:nvSpPr>
            <p:cNvPr id="13" name="椭圆 12"/>
            <p:cNvSpPr/>
            <p:nvPr/>
          </p:nvSpPr>
          <p:spPr>
            <a:xfrm>
              <a:off x="4786314" y="4650590"/>
              <a:ext cx="310755" cy="350046"/>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800" smtClean="0">
                  <a:solidFill>
                    <a:srgbClr val="0000FF"/>
                  </a:solidFill>
                  <a:latin typeface="Consolas" pitchFamily="49" charset="0"/>
                  <a:cs typeface="Consolas" pitchFamily="49" charset="0"/>
                </a:rPr>
                <a:t>6</a:t>
              </a:r>
              <a:endParaRPr lang="zh-CN" altLang="en-US" sz="1800">
                <a:solidFill>
                  <a:srgbClr val="0000FF"/>
                </a:solidFill>
                <a:latin typeface="Consolas" pitchFamily="49" charset="0"/>
                <a:cs typeface="Consolas" pitchFamily="49" charset="0"/>
              </a:endParaRPr>
            </a:p>
          </p:txBody>
        </p:sp>
        <p:cxnSp>
          <p:nvCxnSpPr>
            <p:cNvPr id="14" name="直接连接符 13"/>
            <p:cNvCxnSpPr>
              <a:stCxn id="13" idx="3"/>
              <a:endCxn id="5" idx="0"/>
            </p:cNvCxnSpPr>
            <p:nvPr/>
          </p:nvCxnSpPr>
          <p:spPr>
            <a:xfrm rot="5400000">
              <a:off x="4571803" y="4962073"/>
              <a:ext cx="272721" cy="247321"/>
            </a:xfrm>
            <a:prstGeom prst="line">
              <a:avLst/>
            </a:prstGeom>
            <a:ln>
              <a:tailEnd type="none"/>
            </a:ln>
          </p:spPr>
          <p:style>
            <a:lnRef idx="2">
              <a:schemeClr val="dk1"/>
            </a:lnRef>
            <a:fillRef idx="0">
              <a:schemeClr val="dk1"/>
            </a:fillRef>
            <a:effectRef idx="1">
              <a:schemeClr val="dk1"/>
            </a:effectRef>
            <a:fontRef idx="minor">
              <a:schemeClr val="tx1"/>
            </a:fontRef>
          </p:style>
        </p:cxnSp>
        <p:cxnSp>
          <p:nvCxnSpPr>
            <p:cNvPr id="15" name="直接连接符 14"/>
            <p:cNvCxnSpPr>
              <a:stCxn id="13" idx="5"/>
              <a:endCxn id="10" idx="0"/>
            </p:cNvCxnSpPr>
            <p:nvPr/>
          </p:nvCxnSpPr>
          <p:spPr>
            <a:xfrm rot="16200000" flipH="1">
              <a:off x="5078152" y="4922781"/>
              <a:ext cx="265577" cy="318760"/>
            </a:xfrm>
            <a:prstGeom prst="line">
              <a:avLst/>
            </a:prstGeom>
            <a:ln>
              <a:tailEnd type="none"/>
            </a:ln>
          </p:spPr>
          <p:style>
            <a:lnRef idx="2">
              <a:schemeClr val="dk1"/>
            </a:lnRef>
            <a:fillRef idx="0">
              <a:schemeClr val="dk1"/>
            </a:fillRef>
            <a:effectRef idx="1">
              <a:schemeClr val="dk1"/>
            </a:effectRef>
            <a:fontRef idx="minor">
              <a:schemeClr val="tx1"/>
            </a:fontRef>
          </p:style>
        </p:cxnSp>
      </p:grpSp>
      <p:sp>
        <p:nvSpPr>
          <p:cNvPr id="16" name="下箭头 15"/>
          <p:cNvSpPr/>
          <p:nvPr/>
        </p:nvSpPr>
        <p:spPr>
          <a:xfrm>
            <a:off x="5286380" y="2714620"/>
            <a:ext cx="214314" cy="357190"/>
          </a:xfrm>
          <a:prstGeom prst="downArrow">
            <a:avLst/>
          </a:prstGeom>
          <a:ln>
            <a:tailEnd type="arrow"/>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sp>
        <p:nvSpPr>
          <p:cNvPr id="29" name="右箭头 28"/>
          <p:cNvSpPr/>
          <p:nvPr/>
        </p:nvSpPr>
        <p:spPr>
          <a:xfrm>
            <a:off x="3643306" y="1071546"/>
            <a:ext cx="357190" cy="285752"/>
          </a:xfrm>
          <a:prstGeom prst="rightArrow">
            <a:avLst/>
          </a:prstGeom>
          <a:ln>
            <a:tailEnd type="arrow"/>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grpSp>
        <p:nvGrpSpPr>
          <p:cNvPr id="49" name="组合 48"/>
          <p:cNvGrpSpPr/>
          <p:nvPr/>
        </p:nvGrpSpPr>
        <p:grpSpPr>
          <a:xfrm>
            <a:off x="4500562" y="214290"/>
            <a:ext cx="1714512" cy="2135996"/>
            <a:chOff x="5072066" y="214290"/>
            <a:chExt cx="1714512" cy="2135996"/>
          </a:xfrm>
        </p:grpSpPr>
        <p:sp>
          <p:nvSpPr>
            <p:cNvPr id="18" name="椭圆 17"/>
            <p:cNvSpPr/>
            <p:nvPr/>
          </p:nvSpPr>
          <p:spPr>
            <a:xfrm>
              <a:off x="5572132" y="1357298"/>
              <a:ext cx="310755" cy="350046"/>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800" smtClean="0">
                  <a:solidFill>
                    <a:srgbClr val="0000FF"/>
                  </a:solidFill>
                  <a:latin typeface="Consolas" pitchFamily="49" charset="0"/>
                  <a:cs typeface="Consolas" pitchFamily="49" charset="0"/>
                </a:rPr>
                <a:t>3</a:t>
              </a:r>
              <a:endParaRPr lang="zh-CN" altLang="en-US" sz="1800">
                <a:solidFill>
                  <a:srgbClr val="0000FF"/>
                </a:solidFill>
                <a:latin typeface="Consolas" pitchFamily="49" charset="0"/>
                <a:cs typeface="Consolas" pitchFamily="49" charset="0"/>
              </a:endParaRPr>
            </a:p>
          </p:txBody>
        </p:sp>
        <p:sp>
          <p:nvSpPr>
            <p:cNvPr id="19" name="椭圆 18"/>
            <p:cNvSpPr/>
            <p:nvPr/>
          </p:nvSpPr>
          <p:spPr>
            <a:xfrm>
              <a:off x="5072066" y="792938"/>
              <a:ext cx="310755" cy="350046"/>
            </a:xfrm>
            <a:prstGeom prst="ellipse">
              <a:avLst/>
            </a:prstGeom>
            <a:solidFill>
              <a:schemeClr val="accent4">
                <a:lumMod val="40000"/>
                <a:lumOff val="60000"/>
              </a:schemeClr>
            </a:solidFill>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800" smtClean="0">
                  <a:solidFill>
                    <a:srgbClr val="0000FF"/>
                  </a:solidFill>
                  <a:latin typeface="Consolas" pitchFamily="49" charset="0"/>
                  <a:cs typeface="Consolas" pitchFamily="49" charset="0"/>
                </a:rPr>
                <a:t>4</a:t>
              </a:r>
              <a:endParaRPr lang="zh-CN" altLang="en-US" sz="1800">
                <a:solidFill>
                  <a:srgbClr val="0000FF"/>
                </a:solidFill>
                <a:latin typeface="Consolas" pitchFamily="49" charset="0"/>
                <a:cs typeface="Consolas" pitchFamily="49" charset="0"/>
              </a:endParaRPr>
            </a:p>
          </p:txBody>
        </p:sp>
        <p:sp>
          <p:nvSpPr>
            <p:cNvPr id="20" name="椭圆 19"/>
            <p:cNvSpPr/>
            <p:nvPr/>
          </p:nvSpPr>
          <p:spPr>
            <a:xfrm>
              <a:off x="5261377" y="2000240"/>
              <a:ext cx="310755" cy="350046"/>
            </a:xfrm>
            <a:prstGeom prst="ellipse">
              <a:avLst/>
            </a:prstGeom>
            <a:solidFill>
              <a:schemeClr val="accent4">
                <a:lumMod val="40000"/>
                <a:lumOff val="60000"/>
              </a:schemeClr>
            </a:solidFill>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800" smtClean="0">
                  <a:solidFill>
                    <a:srgbClr val="0000FF"/>
                  </a:solidFill>
                  <a:latin typeface="Consolas" pitchFamily="49" charset="0"/>
                  <a:cs typeface="Consolas" pitchFamily="49" charset="0"/>
                </a:rPr>
                <a:t>2</a:t>
              </a:r>
              <a:endParaRPr lang="zh-CN" altLang="en-US" sz="1800">
                <a:solidFill>
                  <a:srgbClr val="0000FF"/>
                </a:solidFill>
                <a:latin typeface="Consolas" pitchFamily="49" charset="0"/>
                <a:cs typeface="Consolas" pitchFamily="49" charset="0"/>
              </a:endParaRPr>
            </a:p>
          </p:txBody>
        </p:sp>
        <p:sp>
          <p:nvSpPr>
            <p:cNvPr id="21" name="椭圆 20"/>
            <p:cNvSpPr/>
            <p:nvPr/>
          </p:nvSpPr>
          <p:spPr>
            <a:xfrm>
              <a:off x="5832881" y="2000240"/>
              <a:ext cx="310755" cy="350046"/>
            </a:xfrm>
            <a:prstGeom prst="ellipse">
              <a:avLst/>
            </a:prstGeom>
            <a:solidFill>
              <a:schemeClr val="accent4">
                <a:lumMod val="40000"/>
                <a:lumOff val="60000"/>
              </a:schemeClr>
            </a:solidFill>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800" smtClean="0">
                  <a:solidFill>
                    <a:srgbClr val="0000FF"/>
                  </a:solidFill>
                  <a:latin typeface="Consolas" pitchFamily="49" charset="0"/>
                  <a:cs typeface="Consolas" pitchFamily="49" charset="0"/>
                </a:rPr>
                <a:t>1</a:t>
              </a:r>
              <a:endParaRPr lang="zh-CN" altLang="en-US" sz="1800">
                <a:solidFill>
                  <a:srgbClr val="0000FF"/>
                </a:solidFill>
                <a:latin typeface="Consolas" pitchFamily="49" charset="0"/>
                <a:cs typeface="Consolas" pitchFamily="49" charset="0"/>
              </a:endParaRPr>
            </a:p>
          </p:txBody>
        </p:sp>
        <p:sp>
          <p:nvSpPr>
            <p:cNvPr id="22" name="椭圆 21"/>
            <p:cNvSpPr/>
            <p:nvPr/>
          </p:nvSpPr>
          <p:spPr>
            <a:xfrm>
              <a:off x="6475823" y="2000240"/>
              <a:ext cx="310755" cy="350046"/>
            </a:xfrm>
            <a:prstGeom prst="ellipse">
              <a:avLst/>
            </a:prstGeom>
            <a:solidFill>
              <a:schemeClr val="accent4">
                <a:lumMod val="40000"/>
                <a:lumOff val="60000"/>
              </a:schemeClr>
            </a:solidFill>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800" smtClean="0">
                  <a:solidFill>
                    <a:srgbClr val="0000FF"/>
                  </a:solidFill>
                  <a:latin typeface="Consolas" pitchFamily="49" charset="0"/>
                  <a:cs typeface="Consolas" pitchFamily="49" charset="0"/>
                </a:rPr>
                <a:t>7</a:t>
              </a:r>
              <a:endParaRPr lang="zh-CN" altLang="en-US" sz="1800">
                <a:solidFill>
                  <a:srgbClr val="0000FF"/>
                </a:solidFill>
                <a:latin typeface="Consolas" pitchFamily="49" charset="0"/>
                <a:cs typeface="Consolas" pitchFamily="49" charset="0"/>
              </a:endParaRPr>
            </a:p>
          </p:txBody>
        </p:sp>
        <p:sp>
          <p:nvSpPr>
            <p:cNvPr id="23" name="椭圆 22"/>
            <p:cNvSpPr/>
            <p:nvPr/>
          </p:nvSpPr>
          <p:spPr>
            <a:xfrm>
              <a:off x="6357950" y="1350154"/>
              <a:ext cx="310755" cy="350046"/>
            </a:xfrm>
            <a:prstGeom prst="ellipse">
              <a:avLst/>
            </a:prstGeom>
            <a:solidFill>
              <a:schemeClr val="accent4">
                <a:lumMod val="40000"/>
                <a:lumOff val="60000"/>
              </a:schemeClr>
            </a:solidFill>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800" smtClean="0">
                  <a:solidFill>
                    <a:srgbClr val="0000FF"/>
                  </a:solidFill>
                  <a:latin typeface="Consolas" pitchFamily="49" charset="0"/>
                  <a:cs typeface="Consolas" pitchFamily="49" charset="0"/>
                </a:rPr>
                <a:t>3</a:t>
              </a:r>
              <a:endParaRPr lang="zh-CN" altLang="en-US" sz="1800">
                <a:solidFill>
                  <a:srgbClr val="0000FF"/>
                </a:solidFill>
                <a:latin typeface="Consolas" pitchFamily="49" charset="0"/>
                <a:cs typeface="Consolas" pitchFamily="49" charset="0"/>
              </a:endParaRPr>
            </a:p>
          </p:txBody>
        </p:sp>
        <p:cxnSp>
          <p:nvCxnSpPr>
            <p:cNvPr id="24" name="直接连接符 23"/>
            <p:cNvCxnSpPr>
              <a:stCxn id="18" idx="3"/>
              <a:endCxn id="20" idx="0"/>
            </p:cNvCxnSpPr>
            <p:nvPr/>
          </p:nvCxnSpPr>
          <p:spPr>
            <a:xfrm rot="5400000">
              <a:off x="5345119" y="1727717"/>
              <a:ext cx="344159" cy="200886"/>
            </a:xfrm>
            <a:prstGeom prst="line">
              <a:avLst/>
            </a:prstGeom>
            <a:ln>
              <a:tailEnd type="none"/>
            </a:ln>
          </p:spPr>
          <p:style>
            <a:lnRef idx="2">
              <a:schemeClr val="dk1"/>
            </a:lnRef>
            <a:fillRef idx="0">
              <a:schemeClr val="dk1"/>
            </a:fillRef>
            <a:effectRef idx="1">
              <a:schemeClr val="dk1"/>
            </a:effectRef>
            <a:fontRef idx="minor">
              <a:schemeClr val="tx1"/>
            </a:fontRef>
          </p:style>
        </p:cxnSp>
        <p:cxnSp>
          <p:nvCxnSpPr>
            <p:cNvPr id="25" name="直接连接符 24"/>
            <p:cNvCxnSpPr>
              <a:stCxn id="18" idx="5"/>
              <a:endCxn id="21" idx="0"/>
            </p:cNvCxnSpPr>
            <p:nvPr/>
          </p:nvCxnSpPr>
          <p:spPr>
            <a:xfrm rot="16200000" flipH="1">
              <a:off x="5740739" y="1752719"/>
              <a:ext cx="344159" cy="150881"/>
            </a:xfrm>
            <a:prstGeom prst="line">
              <a:avLst/>
            </a:prstGeom>
            <a:ln>
              <a:tailEnd type="none"/>
            </a:ln>
          </p:spPr>
          <p:style>
            <a:lnRef idx="2">
              <a:schemeClr val="dk1"/>
            </a:lnRef>
            <a:fillRef idx="0">
              <a:schemeClr val="dk1"/>
            </a:fillRef>
            <a:effectRef idx="1">
              <a:schemeClr val="dk1"/>
            </a:effectRef>
            <a:fontRef idx="minor">
              <a:schemeClr val="tx1"/>
            </a:fontRef>
          </p:style>
        </p:cxnSp>
        <p:sp>
          <p:nvSpPr>
            <p:cNvPr id="26" name="椭圆 25"/>
            <p:cNvSpPr/>
            <p:nvPr/>
          </p:nvSpPr>
          <p:spPr>
            <a:xfrm>
              <a:off x="5929322" y="785794"/>
              <a:ext cx="310755" cy="350046"/>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800" smtClean="0">
                  <a:solidFill>
                    <a:srgbClr val="0000FF"/>
                  </a:solidFill>
                  <a:latin typeface="Consolas" pitchFamily="49" charset="0"/>
                  <a:cs typeface="Consolas" pitchFamily="49" charset="0"/>
                </a:rPr>
                <a:t>6</a:t>
              </a:r>
              <a:endParaRPr lang="zh-CN" altLang="en-US" sz="1800">
                <a:solidFill>
                  <a:srgbClr val="0000FF"/>
                </a:solidFill>
                <a:latin typeface="Consolas" pitchFamily="49" charset="0"/>
                <a:cs typeface="Consolas" pitchFamily="49" charset="0"/>
              </a:endParaRPr>
            </a:p>
          </p:txBody>
        </p:sp>
        <p:cxnSp>
          <p:nvCxnSpPr>
            <p:cNvPr id="27" name="直接连接符 26"/>
            <p:cNvCxnSpPr>
              <a:stCxn id="26" idx="3"/>
              <a:endCxn id="18" idx="0"/>
            </p:cNvCxnSpPr>
            <p:nvPr/>
          </p:nvCxnSpPr>
          <p:spPr>
            <a:xfrm rot="5400000">
              <a:off x="5714811" y="1097277"/>
              <a:ext cx="272721" cy="247321"/>
            </a:xfrm>
            <a:prstGeom prst="line">
              <a:avLst/>
            </a:prstGeom>
            <a:ln>
              <a:tailEnd type="none"/>
            </a:ln>
          </p:spPr>
          <p:style>
            <a:lnRef idx="2">
              <a:schemeClr val="dk1"/>
            </a:lnRef>
            <a:fillRef idx="0">
              <a:schemeClr val="dk1"/>
            </a:fillRef>
            <a:effectRef idx="1">
              <a:schemeClr val="dk1"/>
            </a:effectRef>
            <a:fontRef idx="minor">
              <a:schemeClr val="tx1"/>
            </a:fontRef>
          </p:style>
        </p:cxnSp>
        <p:cxnSp>
          <p:nvCxnSpPr>
            <p:cNvPr id="28" name="直接连接符 27"/>
            <p:cNvCxnSpPr>
              <a:stCxn id="26" idx="5"/>
              <a:endCxn id="23" idx="0"/>
            </p:cNvCxnSpPr>
            <p:nvPr/>
          </p:nvCxnSpPr>
          <p:spPr>
            <a:xfrm rot="16200000" flipH="1">
              <a:off x="6221160" y="1057985"/>
              <a:ext cx="265577" cy="318760"/>
            </a:xfrm>
            <a:prstGeom prst="line">
              <a:avLst/>
            </a:prstGeom>
            <a:ln>
              <a:tailEnd type="none"/>
            </a:ln>
          </p:spPr>
          <p:style>
            <a:lnRef idx="2">
              <a:schemeClr val="dk1"/>
            </a:lnRef>
            <a:fillRef idx="0">
              <a:schemeClr val="dk1"/>
            </a:fillRef>
            <a:effectRef idx="1">
              <a:schemeClr val="dk1"/>
            </a:effectRef>
            <a:fontRef idx="minor">
              <a:schemeClr val="tx1"/>
            </a:fontRef>
          </p:style>
        </p:cxnSp>
        <p:sp>
          <p:nvSpPr>
            <p:cNvPr id="30" name="椭圆 29"/>
            <p:cNvSpPr/>
            <p:nvPr/>
          </p:nvSpPr>
          <p:spPr>
            <a:xfrm>
              <a:off x="5500693" y="214290"/>
              <a:ext cx="360000" cy="350046"/>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1800" smtClean="0">
                  <a:solidFill>
                    <a:srgbClr val="0000FF"/>
                  </a:solidFill>
                  <a:latin typeface="Consolas" pitchFamily="49" charset="0"/>
                  <a:cs typeface="Consolas" pitchFamily="49" charset="0"/>
                </a:rPr>
                <a:t>10</a:t>
              </a:r>
              <a:endParaRPr lang="zh-CN" altLang="en-US" sz="1800">
                <a:solidFill>
                  <a:srgbClr val="0000FF"/>
                </a:solidFill>
                <a:latin typeface="Consolas" pitchFamily="49" charset="0"/>
                <a:cs typeface="Consolas" pitchFamily="49" charset="0"/>
              </a:endParaRPr>
            </a:p>
          </p:txBody>
        </p:sp>
        <p:cxnSp>
          <p:nvCxnSpPr>
            <p:cNvPr id="32" name="直接连接符 31"/>
            <p:cNvCxnSpPr>
              <a:stCxn id="30" idx="3"/>
              <a:endCxn id="19" idx="7"/>
            </p:cNvCxnSpPr>
            <p:nvPr/>
          </p:nvCxnSpPr>
          <p:spPr>
            <a:xfrm rot="5400000">
              <a:off x="5279799" y="570586"/>
              <a:ext cx="331128" cy="216102"/>
            </a:xfrm>
            <a:prstGeom prst="line">
              <a:avLst/>
            </a:prstGeom>
            <a:ln>
              <a:tailEnd type="none"/>
            </a:ln>
          </p:spPr>
          <p:style>
            <a:lnRef idx="2">
              <a:schemeClr val="dk1"/>
            </a:lnRef>
            <a:fillRef idx="0">
              <a:schemeClr val="dk1"/>
            </a:fillRef>
            <a:effectRef idx="1">
              <a:schemeClr val="dk1"/>
            </a:effectRef>
            <a:fontRef idx="minor">
              <a:schemeClr val="tx1"/>
            </a:fontRef>
          </p:style>
        </p:cxnSp>
        <p:cxnSp>
          <p:nvCxnSpPr>
            <p:cNvPr id="34" name="直接连接符 33"/>
            <p:cNvCxnSpPr>
              <a:stCxn id="30" idx="5"/>
              <a:endCxn id="26" idx="0"/>
            </p:cNvCxnSpPr>
            <p:nvPr/>
          </p:nvCxnSpPr>
          <p:spPr>
            <a:xfrm rot="16200000" flipH="1">
              <a:off x="5809976" y="511069"/>
              <a:ext cx="272721" cy="276728"/>
            </a:xfrm>
            <a:prstGeom prst="line">
              <a:avLst/>
            </a:prstGeom>
            <a:ln>
              <a:tailEnd type="none"/>
            </a:ln>
          </p:spPr>
          <p:style>
            <a:lnRef idx="2">
              <a:schemeClr val="dk1"/>
            </a:lnRef>
            <a:fillRef idx="0">
              <a:schemeClr val="dk1"/>
            </a:fillRef>
            <a:effectRef idx="1">
              <a:schemeClr val="dk1"/>
            </a:effectRef>
            <a:fontRef idx="minor">
              <a:schemeClr val="tx1"/>
            </a:fontRef>
          </p:style>
        </p:cxnSp>
      </p:grpSp>
      <p:grpSp>
        <p:nvGrpSpPr>
          <p:cNvPr id="56" name="组合 55"/>
          <p:cNvGrpSpPr/>
          <p:nvPr/>
        </p:nvGrpSpPr>
        <p:grpSpPr>
          <a:xfrm>
            <a:off x="4500562" y="3286124"/>
            <a:ext cx="1596639" cy="2778938"/>
            <a:chOff x="5072066" y="3286124"/>
            <a:chExt cx="1596639" cy="2778938"/>
          </a:xfrm>
        </p:grpSpPr>
        <p:sp>
          <p:nvSpPr>
            <p:cNvPr id="35" name="椭圆 34"/>
            <p:cNvSpPr/>
            <p:nvPr/>
          </p:nvSpPr>
          <p:spPr>
            <a:xfrm>
              <a:off x="5572132" y="5072074"/>
              <a:ext cx="310755" cy="350046"/>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800" smtClean="0">
                  <a:solidFill>
                    <a:srgbClr val="0000FF"/>
                  </a:solidFill>
                  <a:latin typeface="Consolas" pitchFamily="49" charset="0"/>
                  <a:cs typeface="Consolas" pitchFamily="49" charset="0"/>
                </a:rPr>
                <a:t>3</a:t>
              </a:r>
              <a:endParaRPr lang="zh-CN" altLang="en-US" sz="1800">
                <a:solidFill>
                  <a:srgbClr val="0000FF"/>
                </a:solidFill>
                <a:latin typeface="Consolas" pitchFamily="49" charset="0"/>
                <a:cs typeface="Consolas" pitchFamily="49" charset="0"/>
              </a:endParaRPr>
            </a:p>
          </p:txBody>
        </p:sp>
        <p:sp>
          <p:nvSpPr>
            <p:cNvPr id="36" name="椭圆 35"/>
            <p:cNvSpPr/>
            <p:nvPr/>
          </p:nvSpPr>
          <p:spPr>
            <a:xfrm>
              <a:off x="5072066" y="4507714"/>
              <a:ext cx="310755" cy="350046"/>
            </a:xfrm>
            <a:prstGeom prst="ellipse">
              <a:avLst/>
            </a:prstGeom>
            <a:solidFill>
              <a:schemeClr val="accent4">
                <a:lumMod val="40000"/>
                <a:lumOff val="60000"/>
              </a:schemeClr>
            </a:solidFill>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800" smtClean="0">
                  <a:solidFill>
                    <a:srgbClr val="0000FF"/>
                  </a:solidFill>
                  <a:latin typeface="Consolas" pitchFamily="49" charset="0"/>
                  <a:cs typeface="Consolas" pitchFamily="49" charset="0"/>
                </a:rPr>
                <a:t>4</a:t>
              </a:r>
              <a:endParaRPr lang="zh-CN" altLang="en-US" sz="1800">
                <a:solidFill>
                  <a:srgbClr val="0000FF"/>
                </a:solidFill>
                <a:latin typeface="Consolas" pitchFamily="49" charset="0"/>
                <a:cs typeface="Consolas" pitchFamily="49" charset="0"/>
              </a:endParaRPr>
            </a:p>
          </p:txBody>
        </p:sp>
        <p:sp>
          <p:nvSpPr>
            <p:cNvPr id="37" name="椭圆 36"/>
            <p:cNvSpPr/>
            <p:nvPr/>
          </p:nvSpPr>
          <p:spPr>
            <a:xfrm>
              <a:off x="5261377" y="5715016"/>
              <a:ext cx="310755" cy="350046"/>
            </a:xfrm>
            <a:prstGeom prst="ellipse">
              <a:avLst/>
            </a:prstGeom>
            <a:solidFill>
              <a:schemeClr val="accent4">
                <a:lumMod val="40000"/>
                <a:lumOff val="60000"/>
              </a:schemeClr>
            </a:solidFill>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800" smtClean="0">
                  <a:solidFill>
                    <a:srgbClr val="0000FF"/>
                  </a:solidFill>
                  <a:latin typeface="Consolas" pitchFamily="49" charset="0"/>
                  <a:cs typeface="Consolas" pitchFamily="49" charset="0"/>
                </a:rPr>
                <a:t>2</a:t>
              </a:r>
              <a:endParaRPr lang="zh-CN" altLang="en-US" sz="1800">
                <a:solidFill>
                  <a:srgbClr val="0000FF"/>
                </a:solidFill>
                <a:latin typeface="Consolas" pitchFamily="49" charset="0"/>
                <a:cs typeface="Consolas" pitchFamily="49" charset="0"/>
              </a:endParaRPr>
            </a:p>
          </p:txBody>
        </p:sp>
        <p:sp>
          <p:nvSpPr>
            <p:cNvPr id="38" name="椭圆 37"/>
            <p:cNvSpPr/>
            <p:nvPr/>
          </p:nvSpPr>
          <p:spPr>
            <a:xfrm>
              <a:off x="5832881" y="5715016"/>
              <a:ext cx="310755" cy="350046"/>
            </a:xfrm>
            <a:prstGeom prst="ellipse">
              <a:avLst/>
            </a:prstGeom>
            <a:solidFill>
              <a:schemeClr val="accent4">
                <a:lumMod val="40000"/>
                <a:lumOff val="60000"/>
              </a:schemeClr>
            </a:solidFill>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800" smtClean="0">
                  <a:solidFill>
                    <a:srgbClr val="0000FF"/>
                  </a:solidFill>
                  <a:latin typeface="Consolas" pitchFamily="49" charset="0"/>
                  <a:cs typeface="Consolas" pitchFamily="49" charset="0"/>
                </a:rPr>
                <a:t>1</a:t>
              </a:r>
              <a:endParaRPr lang="zh-CN" altLang="en-US" sz="1800">
                <a:solidFill>
                  <a:srgbClr val="0000FF"/>
                </a:solidFill>
                <a:latin typeface="Consolas" pitchFamily="49" charset="0"/>
                <a:cs typeface="Consolas" pitchFamily="49" charset="0"/>
              </a:endParaRPr>
            </a:p>
          </p:txBody>
        </p:sp>
        <p:sp>
          <p:nvSpPr>
            <p:cNvPr id="39" name="椭圆 38"/>
            <p:cNvSpPr/>
            <p:nvPr/>
          </p:nvSpPr>
          <p:spPr>
            <a:xfrm>
              <a:off x="6357950" y="3929066"/>
              <a:ext cx="310755" cy="350046"/>
            </a:xfrm>
            <a:prstGeom prst="ellipse">
              <a:avLst/>
            </a:prstGeom>
            <a:solidFill>
              <a:schemeClr val="accent4">
                <a:lumMod val="40000"/>
                <a:lumOff val="60000"/>
              </a:schemeClr>
            </a:solidFill>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800" smtClean="0">
                  <a:solidFill>
                    <a:srgbClr val="0000FF"/>
                  </a:solidFill>
                  <a:latin typeface="Consolas" pitchFamily="49" charset="0"/>
                  <a:cs typeface="Consolas" pitchFamily="49" charset="0"/>
                </a:rPr>
                <a:t>7</a:t>
              </a:r>
              <a:endParaRPr lang="zh-CN" altLang="en-US" sz="1800">
                <a:solidFill>
                  <a:srgbClr val="0000FF"/>
                </a:solidFill>
                <a:latin typeface="Consolas" pitchFamily="49" charset="0"/>
                <a:cs typeface="Consolas" pitchFamily="49" charset="0"/>
              </a:endParaRPr>
            </a:p>
          </p:txBody>
        </p:sp>
        <p:sp>
          <p:nvSpPr>
            <p:cNvPr id="40" name="椭圆 39"/>
            <p:cNvSpPr/>
            <p:nvPr/>
          </p:nvSpPr>
          <p:spPr>
            <a:xfrm>
              <a:off x="6357950" y="5064930"/>
              <a:ext cx="310755" cy="350046"/>
            </a:xfrm>
            <a:prstGeom prst="ellipse">
              <a:avLst/>
            </a:prstGeom>
            <a:solidFill>
              <a:schemeClr val="accent4">
                <a:lumMod val="40000"/>
                <a:lumOff val="60000"/>
              </a:schemeClr>
            </a:solidFill>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800" smtClean="0">
                  <a:solidFill>
                    <a:srgbClr val="0000FF"/>
                  </a:solidFill>
                  <a:latin typeface="Consolas" pitchFamily="49" charset="0"/>
                  <a:cs typeface="Consolas" pitchFamily="49" charset="0"/>
                </a:rPr>
                <a:t>3</a:t>
              </a:r>
              <a:endParaRPr lang="zh-CN" altLang="en-US" sz="1800">
                <a:solidFill>
                  <a:srgbClr val="0000FF"/>
                </a:solidFill>
                <a:latin typeface="Consolas" pitchFamily="49" charset="0"/>
                <a:cs typeface="Consolas" pitchFamily="49" charset="0"/>
              </a:endParaRPr>
            </a:p>
          </p:txBody>
        </p:sp>
        <p:cxnSp>
          <p:nvCxnSpPr>
            <p:cNvPr id="41" name="直接连接符 40"/>
            <p:cNvCxnSpPr>
              <a:stCxn id="35" idx="3"/>
              <a:endCxn id="37" idx="0"/>
            </p:cNvCxnSpPr>
            <p:nvPr/>
          </p:nvCxnSpPr>
          <p:spPr>
            <a:xfrm rot="5400000">
              <a:off x="5345119" y="5442493"/>
              <a:ext cx="344159" cy="200886"/>
            </a:xfrm>
            <a:prstGeom prst="line">
              <a:avLst/>
            </a:prstGeom>
            <a:ln>
              <a:tailEnd type="none"/>
            </a:ln>
          </p:spPr>
          <p:style>
            <a:lnRef idx="2">
              <a:schemeClr val="dk1"/>
            </a:lnRef>
            <a:fillRef idx="0">
              <a:schemeClr val="dk1"/>
            </a:fillRef>
            <a:effectRef idx="1">
              <a:schemeClr val="dk1"/>
            </a:effectRef>
            <a:fontRef idx="minor">
              <a:schemeClr val="tx1"/>
            </a:fontRef>
          </p:style>
        </p:cxnSp>
        <p:cxnSp>
          <p:nvCxnSpPr>
            <p:cNvPr id="42" name="直接连接符 41"/>
            <p:cNvCxnSpPr>
              <a:stCxn id="35" idx="5"/>
              <a:endCxn id="38" idx="0"/>
            </p:cNvCxnSpPr>
            <p:nvPr/>
          </p:nvCxnSpPr>
          <p:spPr>
            <a:xfrm rot="16200000" flipH="1">
              <a:off x="5740739" y="5467495"/>
              <a:ext cx="344159" cy="150881"/>
            </a:xfrm>
            <a:prstGeom prst="line">
              <a:avLst/>
            </a:prstGeom>
            <a:ln>
              <a:tailEnd type="none"/>
            </a:ln>
          </p:spPr>
          <p:style>
            <a:lnRef idx="2">
              <a:schemeClr val="dk1"/>
            </a:lnRef>
            <a:fillRef idx="0">
              <a:schemeClr val="dk1"/>
            </a:fillRef>
            <a:effectRef idx="1">
              <a:schemeClr val="dk1"/>
            </a:effectRef>
            <a:fontRef idx="minor">
              <a:schemeClr val="tx1"/>
            </a:fontRef>
          </p:style>
        </p:cxnSp>
        <p:sp>
          <p:nvSpPr>
            <p:cNvPr id="43" name="椭圆 42"/>
            <p:cNvSpPr/>
            <p:nvPr/>
          </p:nvSpPr>
          <p:spPr>
            <a:xfrm>
              <a:off x="5929322" y="4500570"/>
              <a:ext cx="310755" cy="350046"/>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800" smtClean="0">
                  <a:solidFill>
                    <a:srgbClr val="0000FF"/>
                  </a:solidFill>
                  <a:latin typeface="Consolas" pitchFamily="49" charset="0"/>
                  <a:cs typeface="Consolas" pitchFamily="49" charset="0"/>
                </a:rPr>
                <a:t>6</a:t>
              </a:r>
              <a:endParaRPr lang="zh-CN" altLang="en-US" sz="1800">
                <a:solidFill>
                  <a:srgbClr val="0000FF"/>
                </a:solidFill>
                <a:latin typeface="Consolas" pitchFamily="49" charset="0"/>
                <a:cs typeface="Consolas" pitchFamily="49" charset="0"/>
              </a:endParaRPr>
            </a:p>
          </p:txBody>
        </p:sp>
        <p:cxnSp>
          <p:nvCxnSpPr>
            <p:cNvPr id="44" name="直接连接符 43"/>
            <p:cNvCxnSpPr>
              <a:stCxn id="43" idx="3"/>
              <a:endCxn id="35" idx="0"/>
            </p:cNvCxnSpPr>
            <p:nvPr/>
          </p:nvCxnSpPr>
          <p:spPr>
            <a:xfrm rot="5400000">
              <a:off x="5714811" y="4812053"/>
              <a:ext cx="272721" cy="247321"/>
            </a:xfrm>
            <a:prstGeom prst="line">
              <a:avLst/>
            </a:prstGeom>
            <a:ln>
              <a:tailEnd type="none"/>
            </a:ln>
          </p:spPr>
          <p:style>
            <a:lnRef idx="2">
              <a:schemeClr val="dk1"/>
            </a:lnRef>
            <a:fillRef idx="0">
              <a:schemeClr val="dk1"/>
            </a:fillRef>
            <a:effectRef idx="1">
              <a:schemeClr val="dk1"/>
            </a:effectRef>
            <a:fontRef idx="minor">
              <a:schemeClr val="tx1"/>
            </a:fontRef>
          </p:style>
        </p:cxnSp>
        <p:cxnSp>
          <p:nvCxnSpPr>
            <p:cNvPr id="45" name="直接连接符 44"/>
            <p:cNvCxnSpPr>
              <a:stCxn id="43" idx="5"/>
              <a:endCxn id="40" idx="0"/>
            </p:cNvCxnSpPr>
            <p:nvPr/>
          </p:nvCxnSpPr>
          <p:spPr>
            <a:xfrm rot="16200000" flipH="1">
              <a:off x="6221160" y="4772761"/>
              <a:ext cx="265577" cy="318760"/>
            </a:xfrm>
            <a:prstGeom prst="line">
              <a:avLst/>
            </a:prstGeom>
            <a:ln>
              <a:tailEnd type="none"/>
            </a:ln>
          </p:spPr>
          <p:style>
            <a:lnRef idx="2">
              <a:schemeClr val="dk1"/>
            </a:lnRef>
            <a:fillRef idx="0">
              <a:schemeClr val="dk1"/>
            </a:fillRef>
            <a:effectRef idx="1">
              <a:schemeClr val="dk1"/>
            </a:effectRef>
            <a:fontRef idx="minor">
              <a:schemeClr val="tx1"/>
            </a:fontRef>
          </p:style>
        </p:cxnSp>
        <p:sp>
          <p:nvSpPr>
            <p:cNvPr id="46" name="椭圆 45"/>
            <p:cNvSpPr/>
            <p:nvPr/>
          </p:nvSpPr>
          <p:spPr>
            <a:xfrm>
              <a:off x="5500693" y="3929066"/>
              <a:ext cx="360000" cy="350046"/>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1800" smtClean="0">
                  <a:solidFill>
                    <a:srgbClr val="0000FF"/>
                  </a:solidFill>
                  <a:latin typeface="Consolas" pitchFamily="49" charset="0"/>
                  <a:cs typeface="Consolas" pitchFamily="49" charset="0"/>
                </a:rPr>
                <a:t>10</a:t>
              </a:r>
              <a:endParaRPr lang="zh-CN" altLang="en-US" sz="1800">
                <a:solidFill>
                  <a:srgbClr val="0000FF"/>
                </a:solidFill>
                <a:latin typeface="Consolas" pitchFamily="49" charset="0"/>
                <a:cs typeface="Consolas" pitchFamily="49" charset="0"/>
              </a:endParaRPr>
            </a:p>
          </p:txBody>
        </p:sp>
        <p:cxnSp>
          <p:nvCxnSpPr>
            <p:cNvPr id="47" name="直接连接符 46"/>
            <p:cNvCxnSpPr>
              <a:stCxn id="46" idx="3"/>
              <a:endCxn id="36" idx="7"/>
            </p:cNvCxnSpPr>
            <p:nvPr/>
          </p:nvCxnSpPr>
          <p:spPr>
            <a:xfrm rot="5400000">
              <a:off x="5279799" y="4285362"/>
              <a:ext cx="331128" cy="216102"/>
            </a:xfrm>
            <a:prstGeom prst="line">
              <a:avLst/>
            </a:prstGeom>
            <a:ln>
              <a:tailEnd type="none"/>
            </a:ln>
          </p:spPr>
          <p:style>
            <a:lnRef idx="2">
              <a:schemeClr val="dk1"/>
            </a:lnRef>
            <a:fillRef idx="0">
              <a:schemeClr val="dk1"/>
            </a:fillRef>
            <a:effectRef idx="1">
              <a:schemeClr val="dk1"/>
            </a:effectRef>
            <a:fontRef idx="minor">
              <a:schemeClr val="tx1"/>
            </a:fontRef>
          </p:style>
        </p:cxnSp>
        <p:cxnSp>
          <p:nvCxnSpPr>
            <p:cNvPr id="48" name="直接连接符 47"/>
            <p:cNvCxnSpPr>
              <a:stCxn id="46" idx="5"/>
              <a:endCxn id="43" idx="0"/>
            </p:cNvCxnSpPr>
            <p:nvPr/>
          </p:nvCxnSpPr>
          <p:spPr>
            <a:xfrm rot="16200000" flipH="1">
              <a:off x="5809976" y="4225845"/>
              <a:ext cx="272721" cy="276728"/>
            </a:xfrm>
            <a:prstGeom prst="line">
              <a:avLst/>
            </a:prstGeom>
            <a:ln>
              <a:tailEnd type="none"/>
            </a:ln>
          </p:spPr>
          <p:style>
            <a:lnRef idx="2">
              <a:schemeClr val="dk1"/>
            </a:lnRef>
            <a:fillRef idx="0">
              <a:schemeClr val="dk1"/>
            </a:fillRef>
            <a:effectRef idx="1">
              <a:schemeClr val="dk1"/>
            </a:effectRef>
            <a:fontRef idx="minor">
              <a:schemeClr val="tx1"/>
            </a:fontRef>
          </p:style>
        </p:cxnSp>
        <p:sp>
          <p:nvSpPr>
            <p:cNvPr id="50" name="椭圆 49"/>
            <p:cNvSpPr/>
            <p:nvPr/>
          </p:nvSpPr>
          <p:spPr>
            <a:xfrm>
              <a:off x="5929322" y="3286124"/>
              <a:ext cx="360000" cy="350046"/>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1800" smtClean="0">
                  <a:solidFill>
                    <a:srgbClr val="0000FF"/>
                  </a:solidFill>
                  <a:latin typeface="Consolas" pitchFamily="49" charset="0"/>
                  <a:cs typeface="Consolas" pitchFamily="49" charset="0"/>
                </a:rPr>
                <a:t>17</a:t>
              </a:r>
              <a:endParaRPr lang="zh-CN" altLang="en-US" sz="1800">
                <a:solidFill>
                  <a:srgbClr val="0000FF"/>
                </a:solidFill>
                <a:latin typeface="Consolas" pitchFamily="49" charset="0"/>
                <a:cs typeface="Consolas" pitchFamily="49" charset="0"/>
              </a:endParaRPr>
            </a:p>
          </p:txBody>
        </p:sp>
        <p:cxnSp>
          <p:nvCxnSpPr>
            <p:cNvPr id="52" name="直接连接符 51"/>
            <p:cNvCxnSpPr>
              <a:stCxn id="50" idx="3"/>
              <a:endCxn id="46" idx="0"/>
            </p:cNvCxnSpPr>
            <p:nvPr/>
          </p:nvCxnSpPr>
          <p:spPr>
            <a:xfrm rot="5400000">
              <a:off x="5659289" y="3606311"/>
              <a:ext cx="344159" cy="301350"/>
            </a:xfrm>
            <a:prstGeom prst="line">
              <a:avLst/>
            </a:prstGeom>
            <a:ln>
              <a:tailEnd type="none"/>
            </a:ln>
          </p:spPr>
          <p:style>
            <a:lnRef idx="2">
              <a:schemeClr val="dk1"/>
            </a:lnRef>
            <a:fillRef idx="0">
              <a:schemeClr val="dk1"/>
            </a:fillRef>
            <a:effectRef idx="1">
              <a:schemeClr val="dk1"/>
            </a:effectRef>
            <a:fontRef idx="minor">
              <a:schemeClr val="tx1"/>
            </a:fontRef>
          </p:style>
        </p:cxnSp>
        <p:cxnSp>
          <p:nvCxnSpPr>
            <p:cNvPr id="54" name="直接连接符 53"/>
            <p:cNvCxnSpPr>
              <a:stCxn id="50" idx="5"/>
              <a:endCxn id="39" idx="0"/>
            </p:cNvCxnSpPr>
            <p:nvPr/>
          </p:nvCxnSpPr>
          <p:spPr>
            <a:xfrm rot="16200000" flipH="1">
              <a:off x="6202885" y="3618622"/>
              <a:ext cx="344159" cy="276727"/>
            </a:xfrm>
            <a:prstGeom prst="line">
              <a:avLst/>
            </a:prstGeom>
            <a:ln>
              <a:tailEnd type="none"/>
            </a:ln>
          </p:spPr>
          <p:style>
            <a:lnRef idx="2">
              <a:schemeClr val="dk1"/>
            </a:lnRef>
            <a:fillRef idx="0">
              <a:schemeClr val="dk1"/>
            </a:fillRef>
            <a:effectRef idx="1">
              <a:schemeClr val="dk1"/>
            </a:effectRef>
            <a:fontRef idx="minor">
              <a:schemeClr val="tx1"/>
            </a:fontRef>
          </p:style>
        </p:cxnSp>
      </p:grpSp>
      <p:sp>
        <p:nvSpPr>
          <p:cNvPr id="57" name="TextBox 56"/>
          <p:cNvSpPr txBox="1"/>
          <p:nvPr/>
        </p:nvSpPr>
        <p:spPr>
          <a:xfrm>
            <a:off x="285740" y="1500174"/>
            <a:ext cx="553998" cy="2714644"/>
          </a:xfrm>
          <a:prstGeom prst="rect">
            <a:avLst/>
          </a:prstGeom>
          <a:noFill/>
        </p:spPr>
        <p:txBody>
          <a:bodyPr vert="eaVert" wrap="square" rtlCol="0">
            <a:spAutoFit/>
          </a:bodyPr>
          <a:lstStyle/>
          <a:p>
            <a:pPr algn="ctr">
              <a:spcBef>
                <a:spcPct val="50000"/>
              </a:spcBef>
            </a:pPr>
            <a:r>
              <a:rPr lang="en-US" altLang="zh-CN"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6.9  </a:t>
            </a:r>
            <a:r>
              <a:rPr lang="zh-CN" altLang="en-US"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哈 夫 曼 树</a:t>
            </a:r>
            <a:endParaRPr lang="zh-CN" altLang="en-US" dirty="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29"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Text Box 2"/>
          <p:cNvSpPr txBox="1">
            <a:spLocks noChangeArrowheads="1"/>
          </p:cNvSpPr>
          <p:nvPr/>
        </p:nvSpPr>
        <p:spPr bwMode="auto">
          <a:xfrm>
            <a:off x="1285852" y="428604"/>
            <a:ext cx="3605208" cy="52322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square">
            <a:spAutoFit/>
          </a:bodyPr>
          <a:lstStyle/>
          <a:p>
            <a:pPr algn="ctr">
              <a:spcBef>
                <a:spcPct val="50000"/>
              </a:spcBef>
            </a:pPr>
            <a:r>
              <a:rPr lang="en-US" altLang="zh-CN" sz="2800">
                <a:solidFill>
                  <a:srgbClr val="FF0000"/>
                </a:solidFill>
                <a:latin typeface="Consolas" pitchFamily="49" charset="0"/>
                <a:ea typeface="微软雅黑" pitchFamily="34" charset="-122"/>
                <a:cs typeface="Consolas" pitchFamily="49" charset="0"/>
              </a:rPr>
              <a:t>6.9.3 </a:t>
            </a:r>
            <a:r>
              <a:rPr lang="zh-CN" altLang="en-US" sz="2800" smtClean="0">
                <a:solidFill>
                  <a:srgbClr val="FF0000"/>
                </a:solidFill>
                <a:latin typeface="Consolas" pitchFamily="49" charset="0"/>
                <a:ea typeface="微软雅黑" pitchFamily="34" charset="-122"/>
                <a:cs typeface="Consolas" pitchFamily="49" charset="0"/>
              </a:rPr>
              <a:t>哈夫曼</a:t>
            </a:r>
            <a:r>
              <a:rPr lang="zh-CN" altLang="en-US" sz="2800" dirty="0">
                <a:solidFill>
                  <a:srgbClr val="FF0000"/>
                </a:solidFill>
                <a:latin typeface="Consolas" pitchFamily="49" charset="0"/>
                <a:ea typeface="微软雅黑" pitchFamily="34" charset="-122"/>
                <a:cs typeface="Consolas" pitchFamily="49" charset="0"/>
              </a:rPr>
              <a:t>编码</a:t>
            </a:r>
          </a:p>
        </p:txBody>
      </p:sp>
      <p:sp>
        <p:nvSpPr>
          <p:cNvPr id="142339" name="Text Box 3"/>
          <p:cNvSpPr txBox="1">
            <a:spLocks noChangeArrowheads="1"/>
          </p:cNvSpPr>
          <p:nvPr/>
        </p:nvSpPr>
        <p:spPr bwMode="auto">
          <a:xfrm>
            <a:off x="1325568" y="1287304"/>
            <a:ext cx="7532712" cy="3683060"/>
          </a:xfrm>
          <a:prstGeom prst="rect">
            <a:avLst/>
          </a:prstGeom>
          <a:noFill/>
          <a:ln w="9525">
            <a:noFill/>
            <a:miter lim="800000"/>
            <a:headEnd/>
            <a:tailEnd/>
          </a:ln>
        </p:spPr>
        <p:txBody>
          <a:bodyPr wrap="square">
            <a:spAutoFit/>
          </a:bodyPr>
          <a:lstStyle/>
          <a:p>
            <a:pPr marL="457200" indent="-457200">
              <a:lnSpc>
                <a:spcPts val="3200"/>
              </a:lnSpc>
              <a:spcBef>
                <a:spcPct val="50000"/>
              </a:spcBef>
              <a:buBlip>
                <a:blip r:embed="rId2"/>
              </a:buBlip>
            </a:pPr>
            <a:r>
              <a:rPr lang="zh-CN" altLang="en-US" sz="2000" smtClean="0">
                <a:solidFill>
                  <a:srgbClr val="0000FF"/>
                </a:solidFill>
                <a:latin typeface="Consolas" pitchFamily="49" charset="0"/>
                <a:ea typeface="楷体" pitchFamily="49" charset="-122"/>
                <a:cs typeface="Consolas" pitchFamily="49" charset="0"/>
              </a:rPr>
              <a:t>哈夫曼</a:t>
            </a:r>
            <a:r>
              <a:rPr lang="zh-CN" altLang="en-US" sz="2000" dirty="0">
                <a:solidFill>
                  <a:srgbClr val="0000FF"/>
                </a:solidFill>
                <a:latin typeface="Consolas" pitchFamily="49" charset="0"/>
                <a:ea typeface="楷体" pitchFamily="49" charset="-122"/>
                <a:cs typeface="Consolas" pitchFamily="49" charset="0"/>
              </a:rPr>
              <a:t>编码具有广泛的应用，利用哈夫曼树构造的用于通信的二进制编码称为</a:t>
            </a:r>
            <a:r>
              <a:rPr lang="zh-CN" altLang="en-US" sz="2000" dirty="0">
                <a:solidFill>
                  <a:srgbClr val="FF0000"/>
                </a:solidFill>
                <a:latin typeface="微软雅黑" pitchFamily="34" charset="-122"/>
                <a:ea typeface="微软雅黑" pitchFamily="34" charset="-122"/>
                <a:cs typeface="Consolas" pitchFamily="49" charset="0"/>
              </a:rPr>
              <a:t>哈夫曼编码</a:t>
            </a:r>
            <a:r>
              <a:rPr lang="zh-CN" altLang="en-US" sz="2000" dirty="0">
                <a:solidFill>
                  <a:srgbClr val="0000FF"/>
                </a:solidFill>
                <a:latin typeface="Consolas" pitchFamily="49" charset="0"/>
                <a:ea typeface="楷体" pitchFamily="49" charset="-122"/>
                <a:cs typeface="Consolas" pitchFamily="49" charset="0"/>
              </a:rPr>
              <a:t>。</a:t>
            </a:r>
          </a:p>
          <a:p>
            <a:pPr marL="457200" indent="-457200">
              <a:lnSpc>
                <a:spcPts val="3200"/>
              </a:lnSpc>
              <a:spcBef>
                <a:spcPct val="50000"/>
              </a:spcBef>
              <a:buBlip>
                <a:blip r:embed="rId2"/>
              </a:buBlip>
            </a:pPr>
            <a:r>
              <a:rPr lang="zh-CN" altLang="en-US" sz="2000" smtClean="0">
                <a:solidFill>
                  <a:srgbClr val="0000FF"/>
                </a:solidFill>
                <a:latin typeface="Consolas" pitchFamily="49" charset="0"/>
                <a:ea typeface="楷体" pitchFamily="49" charset="-122"/>
                <a:cs typeface="Consolas" pitchFamily="49" charset="0"/>
              </a:rPr>
              <a:t>用给定的若干字符的频度为</a:t>
            </a:r>
            <a:r>
              <a:rPr lang="zh-CN" altLang="en-US" sz="2000" dirty="0">
                <a:solidFill>
                  <a:srgbClr val="0000FF"/>
                </a:solidFill>
                <a:latin typeface="Consolas" pitchFamily="49" charset="0"/>
                <a:ea typeface="楷体" pitchFamily="49" charset="-122"/>
                <a:cs typeface="Consolas" pitchFamily="49" charset="0"/>
              </a:rPr>
              <a:t>权值生成哈夫曼树，并在每个叶子上注明对应的</a:t>
            </a:r>
            <a:r>
              <a:rPr lang="zh-CN" altLang="en-US" sz="2000">
                <a:solidFill>
                  <a:srgbClr val="0000FF"/>
                </a:solidFill>
                <a:latin typeface="Consolas" pitchFamily="49" charset="0"/>
                <a:ea typeface="楷体" pitchFamily="49" charset="-122"/>
                <a:cs typeface="Consolas" pitchFamily="49" charset="0"/>
              </a:rPr>
              <a:t>字符</a:t>
            </a:r>
            <a:r>
              <a:rPr lang="zh-CN" altLang="en-US" sz="2000" smtClean="0">
                <a:solidFill>
                  <a:srgbClr val="0000FF"/>
                </a:solidFill>
                <a:latin typeface="Consolas" pitchFamily="49" charset="0"/>
                <a:ea typeface="楷体" pitchFamily="49" charset="-122"/>
                <a:cs typeface="Consolas" pitchFamily="49" charset="0"/>
              </a:rPr>
              <a:t>。</a:t>
            </a:r>
            <a:endParaRPr lang="en-US" altLang="zh-CN" sz="2000" smtClean="0">
              <a:solidFill>
                <a:srgbClr val="0000FF"/>
              </a:solidFill>
              <a:latin typeface="Consolas" pitchFamily="49" charset="0"/>
              <a:ea typeface="楷体" pitchFamily="49" charset="-122"/>
              <a:cs typeface="Consolas" pitchFamily="49" charset="0"/>
            </a:endParaRPr>
          </a:p>
          <a:p>
            <a:pPr marL="457200" indent="-457200">
              <a:lnSpc>
                <a:spcPts val="3200"/>
              </a:lnSpc>
              <a:spcBef>
                <a:spcPct val="50000"/>
              </a:spcBef>
              <a:buBlip>
                <a:blip r:embed="rId2"/>
              </a:buBlip>
            </a:pPr>
            <a:r>
              <a:rPr lang="zh-CN" altLang="en-US" sz="2000" smtClean="0">
                <a:solidFill>
                  <a:srgbClr val="0000FF"/>
                </a:solidFill>
                <a:latin typeface="Consolas" pitchFamily="49" charset="0"/>
                <a:ea typeface="楷体" pitchFamily="49" charset="-122"/>
                <a:cs typeface="Consolas" pitchFamily="49" charset="0"/>
              </a:rPr>
              <a:t>树</a:t>
            </a:r>
            <a:r>
              <a:rPr lang="zh-CN" altLang="en-US" sz="2000" dirty="0">
                <a:solidFill>
                  <a:srgbClr val="0000FF"/>
                </a:solidFill>
                <a:latin typeface="Consolas" pitchFamily="49" charset="0"/>
                <a:ea typeface="楷体" pitchFamily="49" charset="-122"/>
                <a:cs typeface="Consolas" pitchFamily="49" charset="0"/>
              </a:rPr>
              <a:t>中从根到每个叶子都有一条路径，对路径上的各分支约定指向左子树根的分支表示“</a:t>
            </a:r>
            <a:r>
              <a:rPr lang="en-US" altLang="zh-CN" sz="2000" dirty="0">
                <a:solidFill>
                  <a:srgbClr val="0000FF"/>
                </a:solidFill>
                <a:latin typeface="Consolas" pitchFamily="49" charset="0"/>
                <a:ea typeface="楷体" pitchFamily="49" charset="-122"/>
                <a:cs typeface="Consolas" pitchFamily="49" charset="0"/>
              </a:rPr>
              <a:t>0”</a:t>
            </a:r>
            <a:r>
              <a:rPr lang="zh-CN" altLang="en-US" sz="2000" dirty="0">
                <a:solidFill>
                  <a:srgbClr val="0000FF"/>
                </a:solidFill>
                <a:latin typeface="Consolas" pitchFamily="49" charset="0"/>
                <a:ea typeface="楷体" pitchFamily="49" charset="-122"/>
                <a:cs typeface="Consolas" pitchFamily="49" charset="0"/>
              </a:rPr>
              <a:t>码，指向右子树的分支表示“</a:t>
            </a:r>
            <a:r>
              <a:rPr lang="en-US" altLang="zh-CN" sz="2000" dirty="0">
                <a:solidFill>
                  <a:srgbClr val="0000FF"/>
                </a:solidFill>
                <a:latin typeface="Consolas" pitchFamily="49" charset="0"/>
                <a:ea typeface="楷体" pitchFamily="49" charset="-122"/>
                <a:cs typeface="Consolas" pitchFamily="49" charset="0"/>
              </a:rPr>
              <a:t>1”</a:t>
            </a:r>
            <a:r>
              <a:rPr lang="zh-CN" altLang="en-US" sz="2000" dirty="0">
                <a:solidFill>
                  <a:srgbClr val="0000FF"/>
                </a:solidFill>
                <a:latin typeface="Consolas" pitchFamily="49" charset="0"/>
                <a:ea typeface="楷体" pitchFamily="49" charset="-122"/>
                <a:cs typeface="Consolas" pitchFamily="49" charset="0"/>
              </a:rPr>
              <a:t>码，取每条路径上的“</a:t>
            </a:r>
            <a:r>
              <a:rPr lang="en-US" altLang="zh-CN" sz="2000" dirty="0">
                <a:solidFill>
                  <a:srgbClr val="0000FF"/>
                </a:solidFill>
                <a:latin typeface="Consolas" pitchFamily="49" charset="0"/>
                <a:ea typeface="楷体" pitchFamily="49" charset="-122"/>
                <a:cs typeface="Consolas" pitchFamily="49" charset="0"/>
              </a:rPr>
              <a:t>0”</a:t>
            </a:r>
            <a:r>
              <a:rPr lang="zh-CN" altLang="en-US" sz="2000" dirty="0">
                <a:solidFill>
                  <a:srgbClr val="0000FF"/>
                </a:solidFill>
                <a:latin typeface="Consolas" pitchFamily="49" charset="0"/>
                <a:ea typeface="楷体" pitchFamily="49" charset="-122"/>
                <a:cs typeface="Consolas" pitchFamily="49" charset="0"/>
              </a:rPr>
              <a:t>或“</a:t>
            </a:r>
            <a:r>
              <a:rPr lang="en-US" altLang="zh-CN" sz="2000" dirty="0">
                <a:solidFill>
                  <a:srgbClr val="0000FF"/>
                </a:solidFill>
                <a:latin typeface="Consolas" pitchFamily="49" charset="0"/>
                <a:ea typeface="楷体" pitchFamily="49" charset="-122"/>
                <a:cs typeface="Consolas" pitchFamily="49" charset="0"/>
              </a:rPr>
              <a:t>1”</a:t>
            </a:r>
            <a:r>
              <a:rPr lang="zh-CN" altLang="en-US" sz="2000" dirty="0">
                <a:solidFill>
                  <a:srgbClr val="0000FF"/>
                </a:solidFill>
                <a:latin typeface="Consolas" pitchFamily="49" charset="0"/>
                <a:ea typeface="楷体" pitchFamily="49" charset="-122"/>
                <a:cs typeface="Consolas" pitchFamily="49" charset="0"/>
              </a:rPr>
              <a:t>的序列作为和各个叶子对应的字符的编码，这就是哈夫曼编码。</a:t>
            </a:r>
          </a:p>
        </p:txBody>
      </p:sp>
      <p:sp>
        <p:nvSpPr>
          <p:cNvPr id="5" name="TextBox 4"/>
          <p:cNvSpPr txBox="1"/>
          <p:nvPr/>
        </p:nvSpPr>
        <p:spPr>
          <a:xfrm>
            <a:off x="285740" y="1500174"/>
            <a:ext cx="553998" cy="2714644"/>
          </a:xfrm>
          <a:prstGeom prst="rect">
            <a:avLst/>
          </a:prstGeom>
          <a:noFill/>
        </p:spPr>
        <p:txBody>
          <a:bodyPr vert="eaVert" wrap="square" rtlCol="0">
            <a:spAutoFit/>
          </a:bodyPr>
          <a:lstStyle/>
          <a:p>
            <a:pPr algn="ctr">
              <a:spcBef>
                <a:spcPct val="50000"/>
              </a:spcBef>
            </a:pPr>
            <a:r>
              <a:rPr lang="en-US" altLang="zh-CN"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6.9  </a:t>
            </a:r>
            <a:r>
              <a:rPr lang="zh-CN" altLang="en-US"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哈 夫 曼 树</a:t>
            </a:r>
            <a:endParaRPr lang="zh-CN" altLang="en-US" dirty="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Box 24"/>
          <p:cNvSpPr txBox="1"/>
          <p:nvPr/>
        </p:nvSpPr>
        <p:spPr>
          <a:xfrm>
            <a:off x="1285852" y="142852"/>
            <a:ext cx="4214842" cy="1246495"/>
          </a:xfrm>
          <a:prstGeom prst="rect">
            <a:avLst/>
          </a:prstGeom>
          <a:noFill/>
        </p:spPr>
        <p:txBody>
          <a:bodyPr wrap="square" rtlCol="0">
            <a:spAutoFit/>
          </a:bodyPr>
          <a:lstStyle/>
          <a:p>
            <a:pPr>
              <a:lnSpc>
                <a:spcPts val="3000"/>
              </a:lnSpc>
            </a:pPr>
            <a:r>
              <a:rPr lang="zh-CN" altLang="en-US" sz="2000" smtClean="0">
                <a:solidFill>
                  <a:srgbClr val="0000FF"/>
                </a:solidFill>
                <a:latin typeface="Consolas" pitchFamily="49" charset="0"/>
                <a:ea typeface="楷体" pitchFamily="49" charset="-122"/>
                <a:cs typeface="Consolas" pitchFamily="49" charset="0"/>
              </a:rPr>
              <a:t>假设</a:t>
            </a:r>
            <a:r>
              <a:rPr lang="en-US" altLang="zh-CN" sz="2000" smtClean="0">
                <a:solidFill>
                  <a:srgbClr val="0000FF"/>
                </a:solidFill>
                <a:latin typeface="Consolas" pitchFamily="49" charset="0"/>
                <a:ea typeface="楷体" pitchFamily="49" charset="-122"/>
                <a:cs typeface="Consolas" pitchFamily="49" charset="0"/>
              </a:rPr>
              <a:t>5</a:t>
            </a:r>
            <a:r>
              <a:rPr lang="zh-CN" altLang="en-US" sz="2000" smtClean="0">
                <a:solidFill>
                  <a:srgbClr val="0000FF"/>
                </a:solidFill>
                <a:latin typeface="Consolas" pitchFamily="49" charset="0"/>
                <a:ea typeface="楷体" pitchFamily="49" charset="-122"/>
                <a:cs typeface="Consolas" pitchFamily="49" charset="0"/>
              </a:rPr>
              <a:t>个字符及其频度：</a:t>
            </a:r>
            <a:endParaRPr lang="en-US" altLang="zh-CN" sz="2000" smtClean="0">
              <a:solidFill>
                <a:srgbClr val="0000FF"/>
              </a:solidFill>
              <a:latin typeface="Consolas" pitchFamily="49" charset="0"/>
              <a:ea typeface="楷体" pitchFamily="49" charset="-122"/>
              <a:cs typeface="Consolas" pitchFamily="49" charset="0"/>
            </a:endParaRPr>
          </a:p>
          <a:p>
            <a:pPr>
              <a:lnSpc>
                <a:spcPts val="3000"/>
              </a:lnSpc>
            </a:pPr>
            <a:r>
              <a:rPr lang="en-US" altLang="zh-CN" sz="2000" i="1" smtClean="0">
                <a:solidFill>
                  <a:srgbClr val="0000FF"/>
                </a:solidFill>
                <a:latin typeface="Consolas" pitchFamily="49" charset="0"/>
                <a:ea typeface="楷体" pitchFamily="49" charset="-122"/>
                <a:cs typeface="Consolas" pitchFamily="49" charset="0"/>
              </a:rPr>
              <a:t>a</a:t>
            </a:r>
            <a:r>
              <a:rPr lang="en-US" altLang="zh-CN" sz="2000" smtClean="0">
                <a:solidFill>
                  <a:srgbClr val="0000FF"/>
                </a:solidFill>
                <a:latin typeface="Consolas" pitchFamily="49" charset="0"/>
                <a:ea typeface="楷体" pitchFamily="49" charset="-122"/>
                <a:cs typeface="Consolas" pitchFamily="49" charset="0"/>
              </a:rPr>
              <a:t>:1  </a:t>
            </a:r>
            <a:r>
              <a:rPr lang="en-US" altLang="zh-CN" sz="2000" i="1" smtClean="0">
                <a:solidFill>
                  <a:srgbClr val="0000FF"/>
                </a:solidFill>
                <a:latin typeface="Consolas" pitchFamily="49" charset="0"/>
                <a:ea typeface="楷体" pitchFamily="49" charset="-122"/>
                <a:cs typeface="Consolas" pitchFamily="49" charset="0"/>
              </a:rPr>
              <a:t>b</a:t>
            </a:r>
            <a:r>
              <a:rPr lang="en-US" altLang="zh-CN" sz="2000" smtClean="0">
                <a:solidFill>
                  <a:srgbClr val="0000FF"/>
                </a:solidFill>
                <a:latin typeface="Consolas" pitchFamily="49" charset="0"/>
                <a:ea typeface="楷体" pitchFamily="49" charset="-122"/>
                <a:cs typeface="Consolas" pitchFamily="49" charset="0"/>
              </a:rPr>
              <a:t>:2  </a:t>
            </a:r>
            <a:r>
              <a:rPr lang="en-US" altLang="zh-CN" sz="2000" i="1" smtClean="0">
                <a:solidFill>
                  <a:srgbClr val="0000FF"/>
                </a:solidFill>
                <a:latin typeface="Consolas" pitchFamily="49" charset="0"/>
                <a:ea typeface="楷体" pitchFamily="49" charset="-122"/>
                <a:cs typeface="Consolas" pitchFamily="49" charset="0"/>
              </a:rPr>
              <a:t>c</a:t>
            </a:r>
            <a:r>
              <a:rPr lang="en-US" altLang="zh-CN" sz="2000" smtClean="0">
                <a:solidFill>
                  <a:srgbClr val="0000FF"/>
                </a:solidFill>
                <a:latin typeface="Consolas" pitchFamily="49" charset="0"/>
                <a:ea typeface="楷体" pitchFamily="49" charset="-122"/>
                <a:cs typeface="Consolas" pitchFamily="49" charset="0"/>
              </a:rPr>
              <a:t>:3   </a:t>
            </a:r>
            <a:r>
              <a:rPr lang="en-US" altLang="zh-CN" sz="2000" i="1" smtClean="0">
                <a:solidFill>
                  <a:srgbClr val="0000FF"/>
                </a:solidFill>
                <a:latin typeface="Consolas" pitchFamily="49" charset="0"/>
                <a:ea typeface="楷体" pitchFamily="49" charset="-122"/>
                <a:cs typeface="Consolas" pitchFamily="49" charset="0"/>
              </a:rPr>
              <a:t>d</a:t>
            </a:r>
            <a:r>
              <a:rPr lang="en-US" altLang="zh-CN" sz="2000" smtClean="0">
                <a:solidFill>
                  <a:srgbClr val="0000FF"/>
                </a:solidFill>
                <a:latin typeface="Consolas" pitchFamily="49" charset="0"/>
                <a:ea typeface="楷体" pitchFamily="49" charset="-122"/>
                <a:cs typeface="Consolas" pitchFamily="49" charset="0"/>
              </a:rPr>
              <a:t>:4   </a:t>
            </a:r>
            <a:r>
              <a:rPr lang="en-US" altLang="zh-CN" sz="2000" i="1" smtClean="0">
                <a:solidFill>
                  <a:srgbClr val="0000FF"/>
                </a:solidFill>
                <a:latin typeface="Consolas" pitchFamily="49" charset="0"/>
                <a:ea typeface="楷体" pitchFamily="49" charset="-122"/>
                <a:cs typeface="Consolas" pitchFamily="49" charset="0"/>
              </a:rPr>
              <a:t>e</a:t>
            </a:r>
            <a:r>
              <a:rPr lang="en-US" altLang="zh-CN" sz="2000" smtClean="0">
                <a:solidFill>
                  <a:srgbClr val="0000FF"/>
                </a:solidFill>
                <a:latin typeface="Consolas" pitchFamily="49" charset="0"/>
                <a:ea typeface="楷体" pitchFamily="49" charset="-122"/>
                <a:cs typeface="Consolas" pitchFamily="49" charset="0"/>
              </a:rPr>
              <a:t>:5</a:t>
            </a:r>
          </a:p>
          <a:p>
            <a:pPr>
              <a:lnSpc>
                <a:spcPts val="3000"/>
              </a:lnSpc>
            </a:pPr>
            <a:r>
              <a:rPr lang="zh-CN" altLang="en-US" sz="2000" smtClean="0">
                <a:solidFill>
                  <a:srgbClr val="0000FF"/>
                </a:solidFill>
                <a:latin typeface="Consolas" pitchFamily="49" charset="0"/>
                <a:ea typeface="楷体" pitchFamily="49" charset="-122"/>
                <a:cs typeface="Consolas" pitchFamily="49" charset="0"/>
              </a:rPr>
              <a:t>构造它们的哈夫曼编码</a:t>
            </a:r>
            <a:endParaRPr lang="zh-CN" altLang="en-US" sz="2000">
              <a:solidFill>
                <a:srgbClr val="0000FF"/>
              </a:solidFill>
              <a:latin typeface="Consolas" pitchFamily="49" charset="0"/>
              <a:ea typeface="楷体" pitchFamily="49" charset="-122"/>
              <a:cs typeface="Consolas" pitchFamily="49" charset="0"/>
            </a:endParaRPr>
          </a:p>
        </p:txBody>
      </p:sp>
      <p:grpSp>
        <p:nvGrpSpPr>
          <p:cNvPr id="53" name="组合 52"/>
          <p:cNvGrpSpPr/>
          <p:nvPr/>
        </p:nvGrpSpPr>
        <p:grpSpPr>
          <a:xfrm>
            <a:off x="1643042" y="2071678"/>
            <a:ext cx="1656137" cy="3161537"/>
            <a:chOff x="1643042" y="2071678"/>
            <a:chExt cx="1656137" cy="3161537"/>
          </a:xfrm>
        </p:grpSpPr>
        <p:sp>
          <p:nvSpPr>
            <p:cNvPr id="8" name="椭圆 7"/>
            <p:cNvSpPr/>
            <p:nvPr/>
          </p:nvSpPr>
          <p:spPr>
            <a:xfrm>
              <a:off x="2143108" y="3857628"/>
              <a:ext cx="310755" cy="350046"/>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800" smtClean="0">
                  <a:solidFill>
                    <a:srgbClr val="0000FF"/>
                  </a:solidFill>
                  <a:latin typeface="Consolas" pitchFamily="49" charset="0"/>
                  <a:cs typeface="Consolas" pitchFamily="49" charset="0"/>
                </a:rPr>
                <a:t>3</a:t>
              </a:r>
              <a:endParaRPr lang="zh-CN" altLang="en-US" sz="1800">
                <a:solidFill>
                  <a:srgbClr val="0000FF"/>
                </a:solidFill>
                <a:latin typeface="Consolas" pitchFamily="49" charset="0"/>
                <a:cs typeface="Consolas" pitchFamily="49" charset="0"/>
              </a:endParaRPr>
            </a:p>
          </p:txBody>
        </p:sp>
        <p:sp>
          <p:nvSpPr>
            <p:cNvPr id="9" name="椭圆 8"/>
            <p:cNvSpPr/>
            <p:nvPr/>
          </p:nvSpPr>
          <p:spPr>
            <a:xfrm>
              <a:off x="1643042" y="3293268"/>
              <a:ext cx="310755" cy="350046"/>
            </a:xfrm>
            <a:prstGeom prst="ellipse">
              <a:avLst/>
            </a:prstGeom>
            <a:solidFill>
              <a:schemeClr val="accent4">
                <a:lumMod val="40000"/>
                <a:lumOff val="60000"/>
              </a:schemeClr>
            </a:solidFill>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800" smtClean="0">
                  <a:solidFill>
                    <a:srgbClr val="0000FF"/>
                  </a:solidFill>
                  <a:latin typeface="Consolas" pitchFamily="49" charset="0"/>
                  <a:cs typeface="Consolas" pitchFamily="49" charset="0"/>
                </a:rPr>
                <a:t>4</a:t>
              </a:r>
              <a:endParaRPr lang="zh-CN" altLang="en-US" sz="1800">
                <a:solidFill>
                  <a:srgbClr val="0000FF"/>
                </a:solidFill>
                <a:latin typeface="Consolas" pitchFamily="49" charset="0"/>
                <a:cs typeface="Consolas" pitchFamily="49" charset="0"/>
              </a:endParaRPr>
            </a:p>
          </p:txBody>
        </p:sp>
        <p:sp>
          <p:nvSpPr>
            <p:cNvPr id="10" name="椭圆 9"/>
            <p:cNvSpPr/>
            <p:nvPr/>
          </p:nvSpPr>
          <p:spPr>
            <a:xfrm>
              <a:off x="1832353" y="4500570"/>
              <a:ext cx="310755" cy="350046"/>
            </a:xfrm>
            <a:prstGeom prst="ellipse">
              <a:avLst/>
            </a:prstGeom>
            <a:solidFill>
              <a:schemeClr val="accent4">
                <a:lumMod val="40000"/>
                <a:lumOff val="60000"/>
              </a:schemeClr>
            </a:solidFill>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800" smtClean="0">
                  <a:solidFill>
                    <a:srgbClr val="0000FF"/>
                  </a:solidFill>
                  <a:latin typeface="Consolas" pitchFamily="49" charset="0"/>
                  <a:cs typeface="Consolas" pitchFamily="49" charset="0"/>
                </a:rPr>
                <a:t>1</a:t>
              </a:r>
              <a:endParaRPr lang="zh-CN" altLang="en-US" sz="1800">
                <a:solidFill>
                  <a:srgbClr val="0000FF"/>
                </a:solidFill>
                <a:latin typeface="Consolas" pitchFamily="49" charset="0"/>
                <a:cs typeface="Consolas" pitchFamily="49" charset="0"/>
              </a:endParaRPr>
            </a:p>
          </p:txBody>
        </p:sp>
        <p:sp>
          <p:nvSpPr>
            <p:cNvPr id="11" name="椭圆 10"/>
            <p:cNvSpPr/>
            <p:nvPr/>
          </p:nvSpPr>
          <p:spPr>
            <a:xfrm>
              <a:off x="2403857" y="4500570"/>
              <a:ext cx="310755" cy="350046"/>
            </a:xfrm>
            <a:prstGeom prst="ellipse">
              <a:avLst/>
            </a:prstGeom>
            <a:solidFill>
              <a:schemeClr val="accent4">
                <a:lumMod val="40000"/>
                <a:lumOff val="60000"/>
              </a:schemeClr>
            </a:solidFill>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800" smtClean="0">
                  <a:solidFill>
                    <a:srgbClr val="0000FF"/>
                  </a:solidFill>
                  <a:latin typeface="Consolas" pitchFamily="49" charset="0"/>
                  <a:cs typeface="Consolas" pitchFamily="49" charset="0"/>
                </a:rPr>
                <a:t>2</a:t>
              </a:r>
              <a:endParaRPr lang="zh-CN" altLang="en-US" sz="1800">
                <a:solidFill>
                  <a:srgbClr val="0000FF"/>
                </a:solidFill>
                <a:latin typeface="Consolas" pitchFamily="49" charset="0"/>
                <a:cs typeface="Consolas" pitchFamily="49" charset="0"/>
              </a:endParaRPr>
            </a:p>
          </p:txBody>
        </p:sp>
        <p:sp>
          <p:nvSpPr>
            <p:cNvPr id="12" name="椭圆 11"/>
            <p:cNvSpPr/>
            <p:nvPr/>
          </p:nvSpPr>
          <p:spPr>
            <a:xfrm>
              <a:off x="2928926" y="2714620"/>
              <a:ext cx="310755" cy="350046"/>
            </a:xfrm>
            <a:prstGeom prst="ellipse">
              <a:avLst/>
            </a:prstGeom>
            <a:solidFill>
              <a:schemeClr val="accent4">
                <a:lumMod val="40000"/>
                <a:lumOff val="60000"/>
              </a:schemeClr>
            </a:solidFill>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800" smtClean="0">
                  <a:solidFill>
                    <a:srgbClr val="0000FF"/>
                  </a:solidFill>
                  <a:latin typeface="Consolas" pitchFamily="49" charset="0"/>
                  <a:cs typeface="Consolas" pitchFamily="49" charset="0"/>
                </a:rPr>
                <a:t>7</a:t>
              </a:r>
              <a:endParaRPr lang="zh-CN" altLang="en-US" sz="1800">
                <a:solidFill>
                  <a:srgbClr val="0000FF"/>
                </a:solidFill>
                <a:latin typeface="Consolas" pitchFamily="49" charset="0"/>
                <a:cs typeface="Consolas" pitchFamily="49" charset="0"/>
              </a:endParaRPr>
            </a:p>
          </p:txBody>
        </p:sp>
        <p:sp>
          <p:nvSpPr>
            <p:cNvPr id="13" name="椭圆 12"/>
            <p:cNvSpPr/>
            <p:nvPr/>
          </p:nvSpPr>
          <p:spPr>
            <a:xfrm>
              <a:off x="2928926" y="3850484"/>
              <a:ext cx="310755" cy="350046"/>
            </a:xfrm>
            <a:prstGeom prst="ellipse">
              <a:avLst/>
            </a:prstGeom>
            <a:solidFill>
              <a:schemeClr val="accent4">
                <a:lumMod val="40000"/>
                <a:lumOff val="60000"/>
              </a:schemeClr>
            </a:solidFill>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800" smtClean="0">
                  <a:solidFill>
                    <a:srgbClr val="0000FF"/>
                  </a:solidFill>
                  <a:latin typeface="Consolas" pitchFamily="49" charset="0"/>
                  <a:cs typeface="Consolas" pitchFamily="49" charset="0"/>
                </a:rPr>
                <a:t>3</a:t>
              </a:r>
              <a:endParaRPr lang="zh-CN" altLang="en-US" sz="1800">
                <a:solidFill>
                  <a:srgbClr val="0000FF"/>
                </a:solidFill>
                <a:latin typeface="Consolas" pitchFamily="49" charset="0"/>
                <a:cs typeface="Consolas" pitchFamily="49" charset="0"/>
              </a:endParaRPr>
            </a:p>
          </p:txBody>
        </p:sp>
        <p:cxnSp>
          <p:nvCxnSpPr>
            <p:cNvPr id="14" name="直接连接符 13"/>
            <p:cNvCxnSpPr>
              <a:stCxn id="8" idx="3"/>
              <a:endCxn id="10" idx="0"/>
            </p:cNvCxnSpPr>
            <p:nvPr/>
          </p:nvCxnSpPr>
          <p:spPr>
            <a:xfrm rot="5400000">
              <a:off x="1916095" y="4228047"/>
              <a:ext cx="344159" cy="200886"/>
            </a:xfrm>
            <a:prstGeom prst="line">
              <a:avLst/>
            </a:prstGeom>
            <a:ln>
              <a:tailEnd type="none"/>
            </a:ln>
          </p:spPr>
          <p:style>
            <a:lnRef idx="2">
              <a:schemeClr val="dk1"/>
            </a:lnRef>
            <a:fillRef idx="0">
              <a:schemeClr val="dk1"/>
            </a:fillRef>
            <a:effectRef idx="1">
              <a:schemeClr val="dk1"/>
            </a:effectRef>
            <a:fontRef idx="minor">
              <a:schemeClr val="tx1"/>
            </a:fontRef>
          </p:style>
        </p:cxnSp>
        <p:cxnSp>
          <p:nvCxnSpPr>
            <p:cNvPr id="15" name="直接连接符 14"/>
            <p:cNvCxnSpPr>
              <a:stCxn id="8" idx="5"/>
              <a:endCxn id="11" idx="0"/>
            </p:cNvCxnSpPr>
            <p:nvPr/>
          </p:nvCxnSpPr>
          <p:spPr>
            <a:xfrm rot="16200000" flipH="1">
              <a:off x="2311715" y="4253049"/>
              <a:ext cx="344159" cy="150881"/>
            </a:xfrm>
            <a:prstGeom prst="line">
              <a:avLst/>
            </a:prstGeom>
            <a:ln>
              <a:tailEnd type="none"/>
            </a:ln>
          </p:spPr>
          <p:style>
            <a:lnRef idx="2">
              <a:schemeClr val="dk1"/>
            </a:lnRef>
            <a:fillRef idx="0">
              <a:schemeClr val="dk1"/>
            </a:fillRef>
            <a:effectRef idx="1">
              <a:schemeClr val="dk1"/>
            </a:effectRef>
            <a:fontRef idx="minor">
              <a:schemeClr val="tx1"/>
            </a:fontRef>
          </p:style>
        </p:cxnSp>
        <p:sp>
          <p:nvSpPr>
            <p:cNvPr id="16" name="椭圆 15"/>
            <p:cNvSpPr/>
            <p:nvPr/>
          </p:nvSpPr>
          <p:spPr>
            <a:xfrm>
              <a:off x="2500298" y="3286124"/>
              <a:ext cx="310755" cy="350046"/>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800" smtClean="0">
                  <a:solidFill>
                    <a:srgbClr val="0000FF"/>
                  </a:solidFill>
                  <a:latin typeface="Consolas" pitchFamily="49" charset="0"/>
                  <a:cs typeface="Consolas" pitchFamily="49" charset="0"/>
                </a:rPr>
                <a:t>6</a:t>
              </a:r>
              <a:endParaRPr lang="zh-CN" altLang="en-US" sz="1800">
                <a:solidFill>
                  <a:srgbClr val="0000FF"/>
                </a:solidFill>
                <a:latin typeface="Consolas" pitchFamily="49" charset="0"/>
                <a:cs typeface="Consolas" pitchFamily="49" charset="0"/>
              </a:endParaRPr>
            </a:p>
          </p:txBody>
        </p:sp>
        <p:cxnSp>
          <p:nvCxnSpPr>
            <p:cNvPr id="17" name="直接连接符 16"/>
            <p:cNvCxnSpPr>
              <a:stCxn id="16" idx="3"/>
              <a:endCxn id="8" idx="0"/>
            </p:cNvCxnSpPr>
            <p:nvPr/>
          </p:nvCxnSpPr>
          <p:spPr>
            <a:xfrm rot="5400000">
              <a:off x="2285787" y="3597607"/>
              <a:ext cx="272721" cy="247321"/>
            </a:xfrm>
            <a:prstGeom prst="line">
              <a:avLst/>
            </a:prstGeom>
            <a:ln>
              <a:tailEnd type="none"/>
            </a:ln>
          </p:spPr>
          <p:style>
            <a:lnRef idx="2">
              <a:schemeClr val="dk1"/>
            </a:lnRef>
            <a:fillRef idx="0">
              <a:schemeClr val="dk1"/>
            </a:fillRef>
            <a:effectRef idx="1">
              <a:schemeClr val="dk1"/>
            </a:effectRef>
            <a:fontRef idx="minor">
              <a:schemeClr val="tx1"/>
            </a:fontRef>
          </p:style>
        </p:cxnSp>
        <p:cxnSp>
          <p:nvCxnSpPr>
            <p:cNvPr id="18" name="直接连接符 17"/>
            <p:cNvCxnSpPr>
              <a:stCxn id="16" idx="5"/>
              <a:endCxn id="13" idx="0"/>
            </p:cNvCxnSpPr>
            <p:nvPr/>
          </p:nvCxnSpPr>
          <p:spPr>
            <a:xfrm rot="16200000" flipH="1">
              <a:off x="2792136" y="3558315"/>
              <a:ext cx="265577" cy="318760"/>
            </a:xfrm>
            <a:prstGeom prst="line">
              <a:avLst/>
            </a:prstGeom>
            <a:ln>
              <a:tailEnd type="none"/>
            </a:ln>
          </p:spPr>
          <p:style>
            <a:lnRef idx="2">
              <a:schemeClr val="dk1"/>
            </a:lnRef>
            <a:fillRef idx="0">
              <a:schemeClr val="dk1"/>
            </a:fillRef>
            <a:effectRef idx="1">
              <a:schemeClr val="dk1"/>
            </a:effectRef>
            <a:fontRef idx="minor">
              <a:schemeClr val="tx1"/>
            </a:fontRef>
          </p:style>
        </p:cxnSp>
        <p:sp>
          <p:nvSpPr>
            <p:cNvPr id="19" name="椭圆 18"/>
            <p:cNvSpPr/>
            <p:nvPr/>
          </p:nvSpPr>
          <p:spPr>
            <a:xfrm>
              <a:off x="2071669" y="2714620"/>
              <a:ext cx="360000" cy="350046"/>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1800" smtClean="0">
                  <a:solidFill>
                    <a:srgbClr val="0000FF"/>
                  </a:solidFill>
                  <a:latin typeface="Consolas" pitchFamily="49" charset="0"/>
                  <a:cs typeface="Consolas" pitchFamily="49" charset="0"/>
                </a:rPr>
                <a:t>10</a:t>
              </a:r>
              <a:endParaRPr lang="zh-CN" altLang="en-US" sz="1800">
                <a:solidFill>
                  <a:srgbClr val="0000FF"/>
                </a:solidFill>
                <a:latin typeface="Consolas" pitchFamily="49" charset="0"/>
                <a:cs typeface="Consolas" pitchFamily="49" charset="0"/>
              </a:endParaRPr>
            </a:p>
          </p:txBody>
        </p:sp>
        <p:cxnSp>
          <p:nvCxnSpPr>
            <p:cNvPr id="20" name="直接连接符 19"/>
            <p:cNvCxnSpPr>
              <a:stCxn id="19" idx="3"/>
              <a:endCxn id="9" idx="7"/>
            </p:cNvCxnSpPr>
            <p:nvPr/>
          </p:nvCxnSpPr>
          <p:spPr>
            <a:xfrm rot="5400000">
              <a:off x="1850775" y="3070916"/>
              <a:ext cx="331128" cy="216102"/>
            </a:xfrm>
            <a:prstGeom prst="line">
              <a:avLst/>
            </a:prstGeom>
            <a:ln>
              <a:tailEnd type="none"/>
            </a:ln>
          </p:spPr>
          <p:style>
            <a:lnRef idx="2">
              <a:schemeClr val="dk1"/>
            </a:lnRef>
            <a:fillRef idx="0">
              <a:schemeClr val="dk1"/>
            </a:fillRef>
            <a:effectRef idx="1">
              <a:schemeClr val="dk1"/>
            </a:effectRef>
            <a:fontRef idx="minor">
              <a:schemeClr val="tx1"/>
            </a:fontRef>
          </p:style>
        </p:cxnSp>
        <p:cxnSp>
          <p:nvCxnSpPr>
            <p:cNvPr id="21" name="直接连接符 20"/>
            <p:cNvCxnSpPr>
              <a:stCxn id="19" idx="5"/>
              <a:endCxn id="16" idx="0"/>
            </p:cNvCxnSpPr>
            <p:nvPr/>
          </p:nvCxnSpPr>
          <p:spPr>
            <a:xfrm rot="16200000" flipH="1">
              <a:off x="2380952" y="3011399"/>
              <a:ext cx="272721" cy="276728"/>
            </a:xfrm>
            <a:prstGeom prst="line">
              <a:avLst/>
            </a:prstGeom>
            <a:ln>
              <a:tailEnd type="none"/>
            </a:ln>
          </p:spPr>
          <p:style>
            <a:lnRef idx="2">
              <a:schemeClr val="dk1"/>
            </a:lnRef>
            <a:fillRef idx="0">
              <a:schemeClr val="dk1"/>
            </a:fillRef>
            <a:effectRef idx="1">
              <a:schemeClr val="dk1"/>
            </a:effectRef>
            <a:fontRef idx="minor">
              <a:schemeClr val="tx1"/>
            </a:fontRef>
          </p:style>
        </p:cxnSp>
        <p:sp>
          <p:nvSpPr>
            <p:cNvPr id="22" name="椭圆 21"/>
            <p:cNvSpPr/>
            <p:nvPr/>
          </p:nvSpPr>
          <p:spPr>
            <a:xfrm>
              <a:off x="2500298" y="2071678"/>
              <a:ext cx="360000" cy="350046"/>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1800" smtClean="0">
                  <a:solidFill>
                    <a:srgbClr val="0000FF"/>
                  </a:solidFill>
                  <a:latin typeface="Consolas" pitchFamily="49" charset="0"/>
                  <a:cs typeface="Consolas" pitchFamily="49" charset="0"/>
                </a:rPr>
                <a:t>17</a:t>
              </a:r>
              <a:endParaRPr lang="zh-CN" altLang="en-US" sz="1800">
                <a:solidFill>
                  <a:srgbClr val="0000FF"/>
                </a:solidFill>
                <a:latin typeface="Consolas" pitchFamily="49" charset="0"/>
                <a:cs typeface="Consolas" pitchFamily="49" charset="0"/>
              </a:endParaRPr>
            </a:p>
          </p:txBody>
        </p:sp>
        <p:cxnSp>
          <p:nvCxnSpPr>
            <p:cNvPr id="23" name="直接连接符 22"/>
            <p:cNvCxnSpPr>
              <a:stCxn id="22" idx="3"/>
              <a:endCxn id="19" idx="0"/>
            </p:cNvCxnSpPr>
            <p:nvPr/>
          </p:nvCxnSpPr>
          <p:spPr>
            <a:xfrm rot="5400000">
              <a:off x="2230265" y="2391865"/>
              <a:ext cx="344159" cy="301350"/>
            </a:xfrm>
            <a:prstGeom prst="line">
              <a:avLst/>
            </a:prstGeom>
            <a:ln>
              <a:tailEnd type="none"/>
            </a:ln>
          </p:spPr>
          <p:style>
            <a:lnRef idx="2">
              <a:schemeClr val="dk1"/>
            </a:lnRef>
            <a:fillRef idx="0">
              <a:schemeClr val="dk1"/>
            </a:fillRef>
            <a:effectRef idx="1">
              <a:schemeClr val="dk1"/>
            </a:effectRef>
            <a:fontRef idx="minor">
              <a:schemeClr val="tx1"/>
            </a:fontRef>
          </p:style>
        </p:cxnSp>
        <p:cxnSp>
          <p:nvCxnSpPr>
            <p:cNvPr id="24" name="直接连接符 23"/>
            <p:cNvCxnSpPr>
              <a:stCxn id="22" idx="5"/>
              <a:endCxn id="12" idx="0"/>
            </p:cNvCxnSpPr>
            <p:nvPr/>
          </p:nvCxnSpPr>
          <p:spPr>
            <a:xfrm rot="16200000" flipH="1">
              <a:off x="2773861" y="2404176"/>
              <a:ext cx="344159" cy="276727"/>
            </a:xfrm>
            <a:prstGeom prst="line">
              <a:avLst/>
            </a:prstGeom>
            <a:ln>
              <a:tailEnd type="none"/>
            </a:ln>
          </p:spPr>
          <p:style>
            <a:lnRef idx="2">
              <a:schemeClr val="dk1"/>
            </a:lnRef>
            <a:fillRef idx="0">
              <a:schemeClr val="dk1"/>
            </a:fillRef>
            <a:effectRef idx="1">
              <a:schemeClr val="dk1"/>
            </a:effectRef>
            <a:fontRef idx="minor">
              <a:schemeClr val="tx1"/>
            </a:fontRef>
          </p:style>
        </p:cxnSp>
        <p:sp>
          <p:nvSpPr>
            <p:cNvPr id="26" name="TextBox 25"/>
            <p:cNvSpPr txBox="1"/>
            <p:nvPr/>
          </p:nvSpPr>
          <p:spPr>
            <a:xfrm>
              <a:off x="2428860" y="4863883"/>
              <a:ext cx="357190" cy="369332"/>
            </a:xfrm>
            <a:prstGeom prst="rect">
              <a:avLst/>
            </a:prstGeom>
            <a:noFill/>
          </p:spPr>
          <p:txBody>
            <a:bodyPr wrap="square" rtlCol="0">
              <a:spAutoFit/>
            </a:bodyPr>
            <a:lstStyle/>
            <a:p>
              <a:r>
                <a:rPr lang="en-US" altLang="zh-CN" sz="1800" i="1" smtClean="0">
                  <a:solidFill>
                    <a:srgbClr val="FF00FF"/>
                  </a:solidFill>
                  <a:latin typeface="Consolas" pitchFamily="49" charset="0"/>
                  <a:cs typeface="Consolas" pitchFamily="49" charset="0"/>
                </a:rPr>
                <a:t>b</a:t>
              </a:r>
              <a:endParaRPr lang="zh-CN" altLang="en-US" sz="1800" i="1">
                <a:solidFill>
                  <a:srgbClr val="FF00FF"/>
                </a:solidFill>
                <a:latin typeface="Consolas" pitchFamily="49" charset="0"/>
                <a:cs typeface="Consolas" pitchFamily="49" charset="0"/>
              </a:endParaRPr>
            </a:p>
          </p:txBody>
        </p:sp>
        <p:sp>
          <p:nvSpPr>
            <p:cNvPr id="27" name="TextBox 26"/>
            <p:cNvSpPr txBox="1"/>
            <p:nvPr/>
          </p:nvSpPr>
          <p:spPr>
            <a:xfrm>
              <a:off x="1857356" y="4863883"/>
              <a:ext cx="357190" cy="369332"/>
            </a:xfrm>
            <a:prstGeom prst="rect">
              <a:avLst/>
            </a:prstGeom>
            <a:noFill/>
          </p:spPr>
          <p:txBody>
            <a:bodyPr wrap="square" rtlCol="0">
              <a:spAutoFit/>
            </a:bodyPr>
            <a:lstStyle/>
            <a:p>
              <a:r>
                <a:rPr lang="en-US" altLang="zh-CN" sz="1800" i="1" smtClean="0">
                  <a:solidFill>
                    <a:srgbClr val="FF00FF"/>
                  </a:solidFill>
                  <a:latin typeface="Consolas" pitchFamily="49" charset="0"/>
                  <a:cs typeface="Consolas" pitchFamily="49" charset="0"/>
                </a:rPr>
                <a:t>a</a:t>
              </a:r>
              <a:endParaRPr lang="zh-CN" altLang="en-US" sz="1800" i="1">
                <a:solidFill>
                  <a:srgbClr val="FF00FF"/>
                </a:solidFill>
                <a:latin typeface="Consolas" pitchFamily="49" charset="0"/>
                <a:cs typeface="Consolas" pitchFamily="49" charset="0"/>
              </a:endParaRPr>
            </a:p>
          </p:txBody>
        </p:sp>
        <p:sp>
          <p:nvSpPr>
            <p:cNvPr id="28" name="TextBox 27"/>
            <p:cNvSpPr txBox="1"/>
            <p:nvPr/>
          </p:nvSpPr>
          <p:spPr>
            <a:xfrm>
              <a:off x="1643042" y="3714752"/>
              <a:ext cx="357190" cy="369332"/>
            </a:xfrm>
            <a:prstGeom prst="rect">
              <a:avLst/>
            </a:prstGeom>
            <a:noFill/>
          </p:spPr>
          <p:txBody>
            <a:bodyPr wrap="square" rtlCol="0">
              <a:spAutoFit/>
            </a:bodyPr>
            <a:lstStyle/>
            <a:p>
              <a:r>
                <a:rPr lang="en-US" altLang="zh-CN" sz="1800" i="1" smtClean="0">
                  <a:solidFill>
                    <a:srgbClr val="FF00FF"/>
                  </a:solidFill>
                  <a:latin typeface="Consolas" pitchFamily="49" charset="0"/>
                  <a:cs typeface="Consolas" pitchFamily="49" charset="0"/>
                </a:rPr>
                <a:t>d</a:t>
              </a:r>
              <a:endParaRPr lang="zh-CN" altLang="en-US" sz="1800" i="1">
                <a:solidFill>
                  <a:srgbClr val="FF00FF"/>
                </a:solidFill>
                <a:latin typeface="Consolas" pitchFamily="49" charset="0"/>
                <a:cs typeface="Consolas" pitchFamily="49" charset="0"/>
              </a:endParaRPr>
            </a:p>
          </p:txBody>
        </p:sp>
        <p:sp>
          <p:nvSpPr>
            <p:cNvPr id="29" name="TextBox 28"/>
            <p:cNvSpPr txBox="1"/>
            <p:nvPr/>
          </p:nvSpPr>
          <p:spPr>
            <a:xfrm>
              <a:off x="2915863" y="4202676"/>
              <a:ext cx="357190" cy="369332"/>
            </a:xfrm>
            <a:prstGeom prst="rect">
              <a:avLst/>
            </a:prstGeom>
            <a:noFill/>
          </p:spPr>
          <p:txBody>
            <a:bodyPr wrap="square" rtlCol="0">
              <a:spAutoFit/>
            </a:bodyPr>
            <a:lstStyle/>
            <a:p>
              <a:r>
                <a:rPr lang="en-US" altLang="zh-CN" sz="1800" i="1" smtClean="0">
                  <a:solidFill>
                    <a:srgbClr val="FF00FF"/>
                  </a:solidFill>
                  <a:latin typeface="Consolas" pitchFamily="49" charset="0"/>
                  <a:cs typeface="Consolas" pitchFamily="49" charset="0"/>
                </a:rPr>
                <a:t>c</a:t>
              </a:r>
              <a:endParaRPr lang="zh-CN" altLang="en-US" sz="1800" i="1">
                <a:solidFill>
                  <a:srgbClr val="FF00FF"/>
                </a:solidFill>
                <a:latin typeface="Consolas" pitchFamily="49" charset="0"/>
                <a:cs typeface="Consolas" pitchFamily="49" charset="0"/>
              </a:endParaRPr>
            </a:p>
          </p:txBody>
        </p:sp>
        <p:sp>
          <p:nvSpPr>
            <p:cNvPr id="30" name="TextBox 29"/>
            <p:cNvSpPr txBox="1"/>
            <p:nvPr/>
          </p:nvSpPr>
          <p:spPr>
            <a:xfrm>
              <a:off x="2941989" y="3130185"/>
              <a:ext cx="357190" cy="369332"/>
            </a:xfrm>
            <a:prstGeom prst="rect">
              <a:avLst/>
            </a:prstGeom>
            <a:noFill/>
          </p:spPr>
          <p:txBody>
            <a:bodyPr wrap="square" rtlCol="0">
              <a:spAutoFit/>
            </a:bodyPr>
            <a:lstStyle/>
            <a:p>
              <a:r>
                <a:rPr lang="en-US" altLang="zh-CN" sz="1800" i="1" smtClean="0">
                  <a:solidFill>
                    <a:srgbClr val="FF00FF"/>
                  </a:solidFill>
                  <a:latin typeface="Consolas" pitchFamily="49" charset="0"/>
                  <a:cs typeface="Consolas" pitchFamily="49" charset="0"/>
                </a:rPr>
                <a:t>e</a:t>
              </a:r>
              <a:endParaRPr lang="zh-CN" altLang="en-US" sz="1800" i="1">
                <a:solidFill>
                  <a:srgbClr val="FF00FF"/>
                </a:solidFill>
                <a:latin typeface="Consolas" pitchFamily="49" charset="0"/>
                <a:cs typeface="Consolas" pitchFamily="49" charset="0"/>
              </a:endParaRPr>
            </a:p>
          </p:txBody>
        </p:sp>
      </p:grpSp>
      <p:grpSp>
        <p:nvGrpSpPr>
          <p:cNvPr id="62" name="组合 61"/>
          <p:cNvGrpSpPr/>
          <p:nvPr/>
        </p:nvGrpSpPr>
        <p:grpSpPr>
          <a:xfrm>
            <a:off x="4344623" y="2071678"/>
            <a:ext cx="1656137" cy="3161537"/>
            <a:chOff x="4344623" y="2071678"/>
            <a:chExt cx="1656137" cy="3161537"/>
          </a:xfrm>
        </p:grpSpPr>
        <p:sp>
          <p:nvSpPr>
            <p:cNvPr id="31" name="椭圆 30"/>
            <p:cNvSpPr/>
            <p:nvPr/>
          </p:nvSpPr>
          <p:spPr>
            <a:xfrm>
              <a:off x="4844689" y="3857628"/>
              <a:ext cx="310755" cy="350046"/>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800" smtClean="0">
                  <a:solidFill>
                    <a:srgbClr val="0000FF"/>
                  </a:solidFill>
                  <a:latin typeface="Consolas" pitchFamily="49" charset="0"/>
                  <a:cs typeface="Consolas" pitchFamily="49" charset="0"/>
                </a:rPr>
                <a:t>3</a:t>
              </a:r>
              <a:endParaRPr lang="zh-CN" altLang="en-US" sz="1800">
                <a:solidFill>
                  <a:srgbClr val="0000FF"/>
                </a:solidFill>
                <a:latin typeface="Consolas" pitchFamily="49" charset="0"/>
                <a:cs typeface="Consolas" pitchFamily="49" charset="0"/>
              </a:endParaRPr>
            </a:p>
          </p:txBody>
        </p:sp>
        <p:sp>
          <p:nvSpPr>
            <p:cNvPr id="32" name="椭圆 31"/>
            <p:cNvSpPr/>
            <p:nvPr/>
          </p:nvSpPr>
          <p:spPr>
            <a:xfrm>
              <a:off x="4344623" y="3293268"/>
              <a:ext cx="310755" cy="350046"/>
            </a:xfrm>
            <a:prstGeom prst="ellipse">
              <a:avLst/>
            </a:prstGeom>
            <a:solidFill>
              <a:schemeClr val="accent4">
                <a:lumMod val="40000"/>
                <a:lumOff val="60000"/>
              </a:schemeClr>
            </a:solidFill>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800" smtClean="0">
                  <a:solidFill>
                    <a:srgbClr val="0000FF"/>
                  </a:solidFill>
                  <a:latin typeface="Consolas" pitchFamily="49" charset="0"/>
                  <a:cs typeface="Consolas" pitchFamily="49" charset="0"/>
                </a:rPr>
                <a:t>4</a:t>
              </a:r>
              <a:endParaRPr lang="zh-CN" altLang="en-US" sz="1800">
                <a:solidFill>
                  <a:srgbClr val="0000FF"/>
                </a:solidFill>
                <a:latin typeface="Consolas" pitchFamily="49" charset="0"/>
                <a:cs typeface="Consolas" pitchFamily="49" charset="0"/>
              </a:endParaRPr>
            </a:p>
          </p:txBody>
        </p:sp>
        <p:sp>
          <p:nvSpPr>
            <p:cNvPr id="33" name="椭圆 32"/>
            <p:cNvSpPr/>
            <p:nvPr/>
          </p:nvSpPr>
          <p:spPr>
            <a:xfrm>
              <a:off x="4533934" y="4500570"/>
              <a:ext cx="310755" cy="350046"/>
            </a:xfrm>
            <a:prstGeom prst="ellipse">
              <a:avLst/>
            </a:prstGeom>
            <a:solidFill>
              <a:schemeClr val="accent4">
                <a:lumMod val="40000"/>
                <a:lumOff val="60000"/>
              </a:schemeClr>
            </a:solidFill>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800" smtClean="0">
                  <a:solidFill>
                    <a:srgbClr val="0000FF"/>
                  </a:solidFill>
                  <a:latin typeface="Consolas" pitchFamily="49" charset="0"/>
                  <a:cs typeface="Consolas" pitchFamily="49" charset="0"/>
                </a:rPr>
                <a:t>1</a:t>
              </a:r>
              <a:endParaRPr lang="zh-CN" altLang="en-US" sz="1800">
                <a:solidFill>
                  <a:srgbClr val="0000FF"/>
                </a:solidFill>
                <a:latin typeface="Consolas" pitchFamily="49" charset="0"/>
                <a:cs typeface="Consolas" pitchFamily="49" charset="0"/>
              </a:endParaRPr>
            </a:p>
          </p:txBody>
        </p:sp>
        <p:sp>
          <p:nvSpPr>
            <p:cNvPr id="34" name="椭圆 33"/>
            <p:cNvSpPr/>
            <p:nvPr/>
          </p:nvSpPr>
          <p:spPr>
            <a:xfrm>
              <a:off x="5105438" y="4500570"/>
              <a:ext cx="310755" cy="350046"/>
            </a:xfrm>
            <a:prstGeom prst="ellipse">
              <a:avLst/>
            </a:prstGeom>
            <a:solidFill>
              <a:schemeClr val="accent4">
                <a:lumMod val="40000"/>
                <a:lumOff val="60000"/>
              </a:schemeClr>
            </a:solidFill>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800" smtClean="0">
                  <a:solidFill>
                    <a:srgbClr val="0000FF"/>
                  </a:solidFill>
                  <a:latin typeface="Consolas" pitchFamily="49" charset="0"/>
                  <a:cs typeface="Consolas" pitchFamily="49" charset="0"/>
                </a:rPr>
                <a:t>2</a:t>
              </a:r>
              <a:endParaRPr lang="zh-CN" altLang="en-US" sz="1800">
                <a:solidFill>
                  <a:srgbClr val="0000FF"/>
                </a:solidFill>
                <a:latin typeface="Consolas" pitchFamily="49" charset="0"/>
                <a:cs typeface="Consolas" pitchFamily="49" charset="0"/>
              </a:endParaRPr>
            </a:p>
          </p:txBody>
        </p:sp>
        <p:sp>
          <p:nvSpPr>
            <p:cNvPr id="35" name="椭圆 34"/>
            <p:cNvSpPr/>
            <p:nvPr/>
          </p:nvSpPr>
          <p:spPr>
            <a:xfrm>
              <a:off x="5630507" y="2714620"/>
              <a:ext cx="310755" cy="350046"/>
            </a:xfrm>
            <a:prstGeom prst="ellipse">
              <a:avLst/>
            </a:prstGeom>
            <a:solidFill>
              <a:schemeClr val="accent4">
                <a:lumMod val="40000"/>
                <a:lumOff val="60000"/>
              </a:schemeClr>
            </a:solidFill>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800" smtClean="0">
                  <a:solidFill>
                    <a:srgbClr val="0000FF"/>
                  </a:solidFill>
                  <a:latin typeface="Consolas" pitchFamily="49" charset="0"/>
                  <a:cs typeface="Consolas" pitchFamily="49" charset="0"/>
                </a:rPr>
                <a:t>7</a:t>
              </a:r>
              <a:endParaRPr lang="zh-CN" altLang="en-US" sz="1800">
                <a:solidFill>
                  <a:srgbClr val="0000FF"/>
                </a:solidFill>
                <a:latin typeface="Consolas" pitchFamily="49" charset="0"/>
                <a:cs typeface="Consolas" pitchFamily="49" charset="0"/>
              </a:endParaRPr>
            </a:p>
          </p:txBody>
        </p:sp>
        <p:sp>
          <p:nvSpPr>
            <p:cNvPr id="36" name="椭圆 35"/>
            <p:cNvSpPr/>
            <p:nvPr/>
          </p:nvSpPr>
          <p:spPr>
            <a:xfrm>
              <a:off x="5630507" y="3850484"/>
              <a:ext cx="310755" cy="350046"/>
            </a:xfrm>
            <a:prstGeom prst="ellipse">
              <a:avLst/>
            </a:prstGeom>
            <a:solidFill>
              <a:schemeClr val="accent4">
                <a:lumMod val="40000"/>
                <a:lumOff val="60000"/>
              </a:schemeClr>
            </a:solidFill>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800" smtClean="0">
                  <a:solidFill>
                    <a:srgbClr val="0000FF"/>
                  </a:solidFill>
                  <a:latin typeface="Consolas" pitchFamily="49" charset="0"/>
                  <a:cs typeface="Consolas" pitchFamily="49" charset="0"/>
                </a:rPr>
                <a:t>3</a:t>
              </a:r>
              <a:endParaRPr lang="zh-CN" altLang="en-US" sz="1800">
                <a:solidFill>
                  <a:srgbClr val="0000FF"/>
                </a:solidFill>
                <a:latin typeface="Consolas" pitchFamily="49" charset="0"/>
                <a:cs typeface="Consolas" pitchFamily="49" charset="0"/>
              </a:endParaRPr>
            </a:p>
          </p:txBody>
        </p:sp>
        <p:cxnSp>
          <p:nvCxnSpPr>
            <p:cNvPr id="37" name="直接连接符 36"/>
            <p:cNvCxnSpPr>
              <a:stCxn id="31" idx="3"/>
              <a:endCxn id="33" idx="0"/>
            </p:cNvCxnSpPr>
            <p:nvPr/>
          </p:nvCxnSpPr>
          <p:spPr>
            <a:xfrm rot="5400000">
              <a:off x="4617676" y="4228047"/>
              <a:ext cx="344159" cy="200886"/>
            </a:xfrm>
            <a:prstGeom prst="line">
              <a:avLst/>
            </a:prstGeom>
            <a:ln>
              <a:tailEnd type="none"/>
            </a:ln>
          </p:spPr>
          <p:style>
            <a:lnRef idx="2">
              <a:schemeClr val="dk1"/>
            </a:lnRef>
            <a:fillRef idx="0">
              <a:schemeClr val="dk1"/>
            </a:fillRef>
            <a:effectRef idx="1">
              <a:schemeClr val="dk1"/>
            </a:effectRef>
            <a:fontRef idx="minor">
              <a:schemeClr val="tx1"/>
            </a:fontRef>
          </p:style>
        </p:cxnSp>
        <p:cxnSp>
          <p:nvCxnSpPr>
            <p:cNvPr id="38" name="直接连接符 37"/>
            <p:cNvCxnSpPr>
              <a:stCxn id="31" idx="5"/>
              <a:endCxn id="34" idx="0"/>
            </p:cNvCxnSpPr>
            <p:nvPr/>
          </p:nvCxnSpPr>
          <p:spPr>
            <a:xfrm rot="16200000" flipH="1">
              <a:off x="5013296" y="4253049"/>
              <a:ext cx="344159" cy="150881"/>
            </a:xfrm>
            <a:prstGeom prst="line">
              <a:avLst/>
            </a:prstGeom>
            <a:ln>
              <a:tailEnd type="none"/>
            </a:ln>
          </p:spPr>
          <p:style>
            <a:lnRef idx="2">
              <a:schemeClr val="dk1"/>
            </a:lnRef>
            <a:fillRef idx="0">
              <a:schemeClr val="dk1"/>
            </a:fillRef>
            <a:effectRef idx="1">
              <a:schemeClr val="dk1"/>
            </a:effectRef>
            <a:fontRef idx="minor">
              <a:schemeClr val="tx1"/>
            </a:fontRef>
          </p:style>
        </p:cxnSp>
        <p:sp>
          <p:nvSpPr>
            <p:cNvPr id="39" name="椭圆 38"/>
            <p:cNvSpPr/>
            <p:nvPr/>
          </p:nvSpPr>
          <p:spPr>
            <a:xfrm>
              <a:off x="5201879" y="3286124"/>
              <a:ext cx="310755" cy="350046"/>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800" smtClean="0">
                  <a:solidFill>
                    <a:srgbClr val="0000FF"/>
                  </a:solidFill>
                  <a:latin typeface="Consolas" pitchFamily="49" charset="0"/>
                  <a:cs typeface="Consolas" pitchFamily="49" charset="0"/>
                </a:rPr>
                <a:t>6</a:t>
              </a:r>
              <a:endParaRPr lang="zh-CN" altLang="en-US" sz="1800">
                <a:solidFill>
                  <a:srgbClr val="0000FF"/>
                </a:solidFill>
                <a:latin typeface="Consolas" pitchFamily="49" charset="0"/>
                <a:cs typeface="Consolas" pitchFamily="49" charset="0"/>
              </a:endParaRPr>
            </a:p>
          </p:txBody>
        </p:sp>
        <p:cxnSp>
          <p:nvCxnSpPr>
            <p:cNvPr id="40" name="直接连接符 39"/>
            <p:cNvCxnSpPr>
              <a:stCxn id="39" idx="3"/>
              <a:endCxn id="31" idx="0"/>
            </p:cNvCxnSpPr>
            <p:nvPr/>
          </p:nvCxnSpPr>
          <p:spPr>
            <a:xfrm rot="5400000">
              <a:off x="4987368" y="3597607"/>
              <a:ext cx="272721" cy="247321"/>
            </a:xfrm>
            <a:prstGeom prst="line">
              <a:avLst/>
            </a:prstGeom>
            <a:ln>
              <a:tailEnd type="none"/>
            </a:ln>
          </p:spPr>
          <p:style>
            <a:lnRef idx="2">
              <a:schemeClr val="dk1"/>
            </a:lnRef>
            <a:fillRef idx="0">
              <a:schemeClr val="dk1"/>
            </a:fillRef>
            <a:effectRef idx="1">
              <a:schemeClr val="dk1"/>
            </a:effectRef>
            <a:fontRef idx="minor">
              <a:schemeClr val="tx1"/>
            </a:fontRef>
          </p:style>
        </p:cxnSp>
        <p:cxnSp>
          <p:nvCxnSpPr>
            <p:cNvPr id="41" name="直接连接符 40"/>
            <p:cNvCxnSpPr>
              <a:stCxn id="39" idx="5"/>
              <a:endCxn id="36" idx="0"/>
            </p:cNvCxnSpPr>
            <p:nvPr/>
          </p:nvCxnSpPr>
          <p:spPr>
            <a:xfrm rot="16200000" flipH="1">
              <a:off x="5493717" y="3558315"/>
              <a:ext cx="265577" cy="318760"/>
            </a:xfrm>
            <a:prstGeom prst="line">
              <a:avLst/>
            </a:prstGeom>
            <a:ln>
              <a:tailEnd type="none"/>
            </a:ln>
          </p:spPr>
          <p:style>
            <a:lnRef idx="2">
              <a:schemeClr val="dk1"/>
            </a:lnRef>
            <a:fillRef idx="0">
              <a:schemeClr val="dk1"/>
            </a:fillRef>
            <a:effectRef idx="1">
              <a:schemeClr val="dk1"/>
            </a:effectRef>
            <a:fontRef idx="minor">
              <a:schemeClr val="tx1"/>
            </a:fontRef>
          </p:style>
        </p:cxnSp>
        <p:sp>
          <p:nvSpPr>
            <p:cNvPr id="42" name="椭圆 41"/>
            <p:cNvSpPr/>
            <p:nvPr/>
          </p:nvSpPr>
          <p:spPr>
            <a:xfrm>
              <a:off x="4773250" y="2714620"/>
              <a:ext cx="360000" cy="350046"/>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1800" smtClean="0">
                  <a:solidFill>
                    <a:srgbClr val="0000FF"/>
                  </a:solidFill>
                  <a:latin typeface="Consolas" pitchFamily="49" charset="0"/>
                  <a:cs typeface="Consolas" pitchFamily="49" charset="0"/>
                </a:rPr>
                <a:t>10</a:t>
              </a:r>
              <a:endParaRPr lang="zh-CN" altLang="en-US" sz="1800">
                <a:solidFill>
                  <a:srgbClr val="0000FF"/>
                </a:solidFill>
                <a:latin typeface="Consolas" pitchFamily="49" charset="0"/>
                <a:cs typeface="Consolas" pitchFamily="49" charset="0"/>
              </a:endParaRPr>
            </a:p>
          </p:txBody>
        </p:sp>
        <p:cxnSp>
          <p:nvCxnSpPr>
            <p:cNvPr id="43" name="直接连接符 42"/>
            <p:cNvCxnSpPr>
              <a:stCxn id="42" idx="3"/>
              <a:endCxn id="32" idx="7"/>
            </p:cNvCxnSpPr>
            <p:nvPr/>
          </p:nvCxnSpPr>
          <p:spPr>
            <a:xfrm rot="5400000">
              <a:off x="4552356" y="3070916"/>
              <a:ext cx="331128" cy="216102"/>
            </a:xfrm>
            <a:prstGeom prst="line">
              <a:avLst/>
            </a:prstGeom>
            <a:ln>
              <a:tailEnd type="none"/>
            </a:ln>
          </p:spPr>
          <p:style>
            <a:lnRef idx="2">
              <a:schemeClr val="dk1"/>
            </a:lnRef>
            <a:fillRef idx="0">
              <a:schemeClr val="dk1"/>
            </a:fillRef>
            <a:effectRef idx="1">
              <a:schemeClr val="dk1"/>
            </a:effectRef>
            <a:fontRef idx="minor">
              <a:schemeClr val="tx1"/>
            </a:fontRef>
          </p:style>
        </p:cxnSp>
        <p:cxnSp>
          <p:nvCxnSpPr>
            <p:cNvPr id="44" name="直接连接符 43"/>
            <p:cNvCxnSpPr>
              <a:stCxn id="42" idx="5"/>
              <a:endCxn id="39" idx="0"/>
            </p:cNvCxnSpPr>
            <p:nvPr/>
          </p:nvCxnSpPr>
          <p:spPr>
            <a:xfrm rot="16200000" flipH="1">
              <a:off x="5082533" y="3011399"/>
              <a:ext cx="272721" cy="276728"/>
            </a:xfrm>
            <a:prstGeom prst="line">
              <a:avLst/>
            </a:prstGeom>
            <a:ln>
              <a:tailEnd type="none"/>
            </a:ln>
          </p:spPr>
          <p:style>
            <a:lnRef idx="2">
              <a:schemeClr val="dk1"/>
            </a:lnRef>
            <a:fillRef idx="0">
              <a:schemeClr val="dk1"/>
            </a:fillRef>
            <a:effectRef idx="1">
              <a:schemeClr val="dk1"/>
            </a:effectRef>
            <a:fontRef idx="minor">
              <a:schemeClr val="tx1"/>
            </a:fontRef>
          </p:style>
        </p:cxnSp>
        <p:sp>
          <p:nvSpPr>
            <p:cNvPr id="45" name="椭圆 44"/>
            <p:cNvSpPr/>
            <p:nvPr/>
          </p:nvSpPr>
          <p:spPr>
            <a:xfrm>
              <a:off x="5201879" y="2071678"/>
              <a:ext cx="360000" cy="350046"/>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1800" smtClean="0">
                  <a:solidFill>
                    <a:srgbClr val="0000FF"/>
                  </a:solidFill>
                  <a:latin typeface="Consolas" pitchFamily="49" charset="0"/>
                  <a:cs typeface="Consolas" pitchFamily="49" charset="0"/>
                </a:rPr>
                <a:t>17</a:t>
              </a:r>
              <a:endParaRPr lang="zh-CN" altLang="en-US" sz="1800">
                <a:solidFill>
                  <a:srgbClr val="0000FF"/>
                </a:solidFill>
                <a:latin typeface="Consolas" pitchFamily="49" charset="0"/>
                <a:cs typeface="Consolas" pitchFamily="49" charset="0"/>
              </a:endParaRPr>
            </a:p>
          </p:txBody>
        </p:sp>
        <p:cxnSp>
          <p:nvCxnSpPr>
            <p:cNvPr id="46" name="直接连接符 45"/>
            <p:cNvCxnSpPr>
              <a:stCxn id="45" idx="3"/>
              <a:endCxn id="42" idx="0"/>
            </p:cNvCxnSpPr>
            <p:nvPr/>
          </p:nvCxnSpPr>
          <p:spPr>
            <a:xfrm rot="5400000">
              <a:off x="4931846" y="2391865"/>
              <a:ext cx="344159" cy="301350"/>
            </a:xfrm>
            <a:prstGeom prst="line">
              <a:avLst/>
            </a:prstGeom>
            <a:ln>
              <a:tailEnd type="none"/>
            </a:ln>
          </p:spPr>
          <p:style>
            <a:lnRef idx="2">
              <a:schemeClr val="dk1"/>
            </a:lnRef>
            <a:fillRef idx="0">
              <a:schemeClr val="dk1"/>
            </a:fillRef>
            <a:effectRef idx="1">
              <a:schemeClr val="dk1"/>
            </a:effectRef>
            <a:fontRef idx="minor">
              <a:schemeClr val="tx1"/>
            </a:fontRef>
          </p:style>
        </p:cxnSp>
        <p:cxnSp>
          <p:nvCxnSpPr>
            <p:cNvPr id="47" name="直接连接符 46"/>
            <p:cNvCxnSpPr>
              <a:stCxn id="45" idx="5"/>
              <a:endCxn id="35" idx="0"/>
            </p:cNvCxnSpPr>
            <p:nvPr/>
          </p:nvCxnSpPr>
          <p:spPr>
            <a:xfrm rot="16200000" flipH="1">
              <a:off x="5475442" y="2404176"/>
              <a:ext cx="344159" cy="276727"/>
            </a:xfrm>
            <a:prstGeom prst="line">
              <a:avLst/>
            </a:prstGeom>
            <a:ln>
              <a:tailEnd type="none"/>
            </a:ln>
          </p:spPr>
          <p:style>
            <a:lnRef idx="2">
              <a:schemeClr val="dk1"/>
            </a:lnRef>
            <a:fillRef idx="0">
              <a:schemeClr val="dk1"/>
            </a:fillRef>
            <a:effectRef idx="1">
              <a:schemeClr val="dk1"/>
            </a:effectRef>
            <a:fontRef idx="minor">
              <a:schemeClr val="tx1"/>
            </a:fontRef>
          </p:style>
        </p:cxnSp>
        <p:sp>
          <p:nvSpPr>
            <p:cNvPr id="48" name="TextBox 47"/>
            <p:cNvSpPr txBox="1"/>
            <p:nvPr/>
          </p:nvSpPr>
          <p:spPr>
            <a:xfrm>
              <a:off x="5130441" y="4863883"/>
              <a:ext cx="357190" cy="369332"/>
            </a:xfrm>
            <a:prstGeom prst="rect">
              <a:avLst/>
            </a:prstGeom>
            <a:noFill/>
          </p:spPr>
          <p:txBody>
            <a:bodyPr wrap="square" rtlCol="0">
              <a:spAutoFit/>
            </a:bodyPr>
            <a:lstStyle/>
            <a:p>
              <a:r>
                <a:rPr lang="en-US" altLang="zh-CN" sz="1800" i="1" smtClean="0">
                  <a:solidFill>
                    <a:srgbClr val="FF00FF"/>
                  </a:solidFill>
                  <a:latin typeface="Consolas" pitchFamily="49" charset="0"/>
                  <a:cs typeface="Consolas" pitchFamily="49" charset="0"/>
                </a:rPr>
                <a:t>b</a:t>
              </a:r>
              <a:endParaRPr lang="zh-CN" altLang="en-US" sz="1800" i="1">
                <a:solidFill>
                  <a:srgbClr val="FF00FF"/>
                </a:solidFill>
                <a:latin typeface="Consolas" pitchFamily="49" charset="0"/>
                <a:cs typeface="Consolas" pitchFamily="49" charset="0"/>
              </a:endParaRPr>
            </a:p>
          </p:txBody>
        </p:sp>
        <p:sp>
          <p:nvSpPr>
            <p:cNvPr id="49" name="TextBox 48"/>
            <p:cNvSpPr txBox="1"/>
            <p:nvPr/>
          </p:nvSpPr>
          <p:spPr>
            <a:xfrm>
              <a:off x="4558937" y="4863883"/>
              <a:ext cx="357190" cy="369332"/>
            </a:xfrm>
            <a:prstGeom prst="rect">
              <a:avLst/>
            </a:prstGeom>
            <a:noFill/>
          </p:spPr>
          <p:txBody>
            <a:bodyPr wrap="square" rtlCol="0">
              <a:spAutoFit/>
            </a:bodyPr>
            <a:lstStyle/>
            <a:p>
              <a:r>
                <a:rPr lang="en-US" altLang="zh-CN" sz="1800" i="1" smtClean="0">
                  <a:solidFill>
                    <a:srgbClr val="FF00FF"/>
                  </a:solidFill>
                  <a:latin typeface="Consolas" pitchFamily="49" charset="0"/>
                  <a:cs typeface="Consolas" pitchFamily="49" charset="0"/>
                </a:rPr>
                <a:t>a</a:t>
              </a:r>
              <a:endParaRPr lang="zh-CN" altLang="en-US" sz="1800" i="1">
                <a:solidFill>
                  <a:srgbClr val="FF00FF"/>
                </a:solidFill>
                <a:latin typeface="Consolas" pitchFamily="49" charset="0"/>
                <a:cs typeface="Consolas" pitchFamily="49" charset="0"/>
              </a:endParaRPr>
            </a:p>
          </p:txBody>
        </p:sp>
        <p:sp>
          <p:nvSpPr>
            <p:cNvPr id="50" name="TextBox 49"/>
            <p:cNvSpPr txBox="1"/>
            <p:nvPr/>
          </p:nvSpPr>
          <p:spPr>
            <a:xfrm>
              <a:off x="4344623" y="3714752"/>
              <a:ext cx="357190" cy="369332"/>
            </a:xfrm>
            <a:prstGeom prst="rect">
              <a:avLst/>
            </a:prstGeom>
            <a:noFill/>
          </p:spPr>
          <p:txBody>
            <a:bodyPr wrap="square" rtlCol="0">
              <a:spAutoFit/>
            </a:bodyPr>
            <a:lstStyle/>
            <a:p>
              <a:r>
                <a:rPr lang="en-US" altLang="zh-CN" sz="1800" i="1" smtClean="0">
                  <a:solidFill>
                    <a:srgbClr val="FF00FF"/>
                  </a:solidFill>
                  <a:latin typeface="Consolas" pitchFamily="49" charset="0"/>
                  <a:cs typeface="Consolas" pitchFamily="49" charset="0"/>
                </a:rPr>
                <a:t>d</a:t>
              </a:r>
              <a:endParaRPr lang="zh-CN" altLang="en-US" sz="1800" i="1">
                <a:solidFill>
                  <a:srgbClr val="FF00FF"/>
                </a:solidFill>
                <a:latin typeface="Consolas" pitchFamily="49" charset="0"/>
                <a:cs typeface="Consolas" pitchFamily="49" charset="0"/>
              </a:endParaRPr>
            </a:p>
          </p:txBody>
        </p:sp>
        <p:sp>
          <p:nvSpPr>
            <p:cNvPr id="51" name="TextBox 50"/>
            <p:cNvSpPr txBox="1"/>
            <p:nvPr/>
          </p:nvSpPr>
          <p:spPr>
            <a:xfrm>
              <a:off x="5617444" y="4202676"/>
              <a:ext cx="357190" cy="369332"/>
            </a:xfrm>
            <a:prstGeom prst="rect">
              <a:avLst/>
            </a:prstGeom>
            <a:noFill/>
          </p:spPr>
          <p:txBody>
            <a:bodyPr wrap="square" rtlCol="0">
              <a:spAutoFit/>
            </a:bodyPr>
            <a:lstStyle/>
            <a:p>
              <a:r>
                <a:rPr lang="en-US" altLang="zh-CN" sz="1800" i="1" smtClean="0">
                  <a:solidFill>
                    <a:srgbClr val="FF00FF"/>
                  </a:solidFill>
                  <a:latin typeface="Consolas" pitchFamily="49" charset="0"/>
                  <a:cs typeface="Consolas" pitchFamily="49" charset="0"/>
                </a:rPr>
                <a:t>c</a:t>
              </a:r>
              <a:endParaRPr lang="zh-CN" altLang="en-US" sz="1800" i="1">
                <a:solidFill>
                  <a:srgbClr val="FF00FF"/>
                </a:solidFill>
                <a:latin typeface="Consolas" pitchFamily="49" charset="0"/>
                <a:cs typeface="Consolas" pitchFamily="49" charset="0"/>
              </a:endParaRPr>
            </a:p>
          </p:txBody>
        </p:sp>
        <p:sp>
          <p:nvSpPr>
            <p:cNvPr id="52" name="TextBox 51"/>
            <p:cNvSpPr txBox="1"/>
            <p:nvPr/>
          </p:nvSpPr>
          <p:spPr>
            <a:xfrm>
              <a:off x="5643570" y="3130185"/>
              <a:ext cx="357190" cy="369332"/>
            </a:xfrm>
            <a:prstGeom prst="rect">
              <a:avLst/>
            </a:prstGeom>
            <a:noFill/>
          </p:spPr>
          <p:txBody>
            <a:bodyPr wrap="square" rtlCol="0">
              <a:spAutoFit/>
            </a:bodyPr>
            <a:lstStyle/>
            <a:p>
              <a:r>
                <a:rPr lang="en-US" altLang="zh-CN" sz="1800" i="1" smtClean="0">
                  <a:solidFill>
                    <a:srgbClr val="FF00FF"/>
                  </a:solidFill>
                  <a:latin typeface="Consolas" pitchFamily="49" charset="0"/>
                  <a:cs typeface="Consolas" pitchFamily="49" charset="0"/>
                </a:rPr>
                <a:t>e</a:t>
              </a:r>
              <a:endParaRPr lang="zh-CN" altLang="en-US" sz="1800" i="1">
                <a:solidFill>
                  <a:srgbClr val="FF00FF"/>
                </a:solidFill>
                <a:latin typeface="Consolas" pitchFamily="49" charset="0"/>
                <a:cs typeface="Consolas" pitchFamily="49" charset="0"/>
              </a:endParaRPr>
            </a:p>
          </p:txBody>
        </p:sp>
        <p:sp>
          <p:nvSpPr>
            <p:cNvPr id="54" name="TextBox 53"/>
            <p:cNvSpPr txBox="1"/>
            <p:nvPr/>
          </p:nvSpPr>
          <p:spPr>
            <a:xfrm>
              <a:off x="4786314" y="2273850"/>
              <a:ext cx="285752" cy="369332"/>
            </a:xfrm>
            <a:prstGeom prst="rect">
              <a:avLst/>
            </a:prstGeom>
            <a:noFill/>
          </p:spPr>
          <p:txBody>
            <a:bodyPr wrap="square" rtlCol="0">
              <a:spAutoFit/>
            </a:bodyPr>
            <a:lstStyle/>
            <a:p>
              <a:r>
                <a:rPr lang="en-US" altLang="zh-CN" sz="1800" smtClean="0">
                  <a:solidFill>
                    <a:srgbClr val="C00000"/>
                  </a:solidFill>
                  <a:latin typeface="Consolas" pitchFamily="49" charset="0"/>
                  <a:cs typeface="Consolas" pitchFamily="49" charset="0"/>
                </a:rPr>
                <a:t>0</a:t>
              </a:r>
              <a:endParaRPr lang="zh-CN" altLang="en-US" sz="1800">
                <a:solidFill>
                  <a:srgbClr val="C00000"/>
                </a:solidFill>
                <a:latin typeface="Consolas" pitchFamily="49" charset="0"/>
                <a:cs typeface="Consolas" pitchFamily="49" charset="0"/>
              </a:endParaRPr>
            </a:p>
          </p:txBody>
        </p:sp>
        <p:sp>
          <p:nvSpPr>
            <p:cNvPr id="55" name="TextBox 54"/>
            <p:cNvSpPr txBox="1"/>
            <p:nvPr/>
          </p:nvSpPr>
          <p:spPr>
            <a:xfrm>
              <a:off x="4429124" y="2928934"/>
              <a:ext cx="285752" cy="369332"/>
            </a:xfrm>
            <a:prstGeom prst="rect">
              <a:avLst/>
            </a:prstGeom>
            <a:noFill/>
          </p:spPr>
          <p:txBody>
            <a:bodyPr wrap="square" rtlCol="0">
              <a:spAutoFit/>
            </a:bodyPr>
            <a:lstStyle/>
            <a:p>
              <a:r>
                <a:rPr lang="en-US" altLang="zh-CN" sz="1800" smtClean="0">
                  <a:solidFill>
                    <a:srgbClr val="C00000"/>
                  </a:solidFill>
                  <a:latin typeface="Consolas" pitchFamily="49" charset="0"/>
                  <a:cs typeface="Consolas" pitchFamily="49" charset="0"/>
                </a:rPr>
                <a:t>0</a:t>
              </a:r>
              <a:endParaRPr lang="zh-CN" altLang="en-US" sz="1800">
                <a:solidFill>
                  <a:srgbClr val="C00000"/>
                </a:solidFill>
                <a:latin typeface="Consolas" pitchFamily="49" charset="0"/>
                <a:cs typeface="Consolas" pitchFamily="49" charset="0"/>
              </a:endParaRPr>
            </a:p>
          </p:txBody>
        </p:sp>
        <p:sp>
          <p:nvSpPr>
            <p:cNvPr id="56" name="TextBox 55"/>
            <p:cNvSpPr txBox="1"/>
            <p:nvPr/>
          </p:nvSpPr>
          <p:spPr>
            <a:xfrm>
              <a:off x="4857752" y="3429921"/>
              <a:ext cx="285752" cy="369332"/>
            </a:xfrm>
            <a:prstGeom prst="rect">
              <a:avLst/>
            </a:prstGeom>
            <a:noFill/>
          </p:spPr>
          <p:txBody>
            <a:bodyPr wrap="square" rtlCol="0">
              <a:spAutoFit/>
            </a:bodyPr>
            <a:lstStyle/>
            <a:p>
              <a:r>
                <a:rPr lang="en-US" altLang="zh-CN" sz="1800" smtClean="0">
                  <a:solidFill>
                    <a:srgbClr val="C00000"/>
                  </a:solidFill>
                  <a:latin typeface="Consolas" pitchFamily="49" charset="0"/>
                  <a:cs typeface="Consolas" pitchFamily="49" charset="0"/>
                </a:rPr>
                <a:t>0</a:t>
              </a:r>
              <a:endParaRPr lang="zh-CN" altLang="en-US" sz="1800">
                <a:solidFill>
                  <a:srgbClr val="C00000"/>
                </a:solidFill>
                <a:latin typeface="Consolas" pitchFamily="49" charset="0"/>
                <a:cs typeface="Consolas" pitchFamily="49" charset="0"/>
              </a:endParaRPr>
            </a:p>
          </p:txBody>
        </p:sp>
        <p:sp>
          <p:nvSpPr>
            <p:cNvPr id="57" name="TextBox 56"/>
            <p:cNvSpPr txBox="1"/>
            <p:nvPr/>
          </p:nvSpPr>
          <p:spPr>
            <a:xfrm>
              <a:off x="4500562" y="4071942"/>
              <a:ext cx="285752" cy="369332"/>
            </a:xfrm>
            <a:prstGeom prst="rect">
              <a:avLst/>
            </a:prstGeom>
            <a:noFill/>
          </p:spPr>
          <p:txBody>
            <a:bodyPr wrap="square" rtlCol="0">
              <a:spAutoFit/>
            </a:bodyPr>
            <a:lstStyle/>
            <a:p>
              <a:r>
                <a:rPr lang="en-US" altLang="zh-CN" sz="1800" smtClean="0">
                  <a:solidFill>
                    <a:srgbClr val="C00000"/>
                  </a:solidFill>
                  <a:latin typeface="Consolas" pitchFamily="49" charset="0"/>
                  <a:cs typeface="Consolas" pitchFamily="49" charset="0"/>
                </a:rPr>
                <a:t>0</a:t>
              </a:r>
              <a:endParaRPr lang="zh-CN" altLang="en-US" sz="1800">
                <a:solidFill>
                  <a:srgbClr val="C00000"/>
                </a:solidFill>
                <a:latin typeface="Consolas" pitchFamily="49" charset="0"/>
                <a:cs typeface="Consolas" pitchFamily="49" charset="0"/>
              </a:endParaRPr>
            </a:p>
          </p:txBody>
        </p:sp>
        <p:sp>
          <p:nvSpPr>
            <p:cNvPr id="58" name="TextBox 57"/>
            <p:cNvSpPr txBox="1"/>
            <p:nvPr/>
          </p:nvSpPr>
          <p:spPr>
            <a:xfrm>
              <a:off x="5637447" y="2285992"/>
              <a:ext cx="285752" cy="369332"/>
            </a:xfrm>
            <a:prstGeom prst="rect">
              <a:avLst/>
            </a:prstGeom>
            <a:noFill/>
          </p:spPr>
          <p:txBody>
            <a:bodyPr wrap="square" rtlCol="0">
              <a:spAutoFit/>
            </a:bodyPr>
            <a:lstStyle/>
            <a:p>
              <a:r>
                <a:rPr lang="en-US" altLang="zh-CN" sz="1800" smtClean="0">
                  <a:solidFill>
                    <a:srgbClr val="C00000"/>
                  </a:solidFill>
                  <a:latin typeface="Consolas" pitchFamily="49" charset="0"/>
                  <a:cs typeface="Consolas" pitchFamily="49" charset="0"/>
                </a:rPr>
                <a:t>1</a:t>
              </a:r>
              <a:endParaRPr lang="zh-CN" altLang="en-US" sz="1800">
                <a:solidFill>
                  <a:srgbClr val="C00000"/>
                </a:solidFill>
                <a:latin typeface="Consolas" pitchFamily="49" charset="0"/>
                <a:cs typeface="Consolas" pitchFamily="49" charset="0"/>
              </a:endParaRPr>
            </a:p>
          </p:txBody>
        </p:sp>
        <p:sp>
          <p:nvSpPr>
            <p:cNvPr id="59" name="TextBox 58"/>
            <p:cNvSpPr txBox="1"/>
            <p:nvPr/>
          </p:nvSpPr>
          <p:spPr>
            <a:xfrm>
              <a:off x="5168813" y="2877603"/>
              <a:ext cx="285752" cy="369332"/>
            </a:xfrm>
            <a:prstGeom prst="rect">
              <a:avLst/>
            </a:prstGeom>
            <a:noFill/>
          </p:spPr>
          <p:txBody>
            <a:bodyPr wrap="square" rtlCol="0">
              <a:spAutoFit/>
            </a:bodyPr>
            <a:lstStyle/>
            <a:p>
              <a:r>
                <a:rPr lang="en-US" altLang="zh-CN" sz="1800" smtClean="0">
                  <a:solidFill>
                    <a:srgbClr val="C00000"/>
                  </a:solidFill>
                  <a:latin typeface="Consolas" pitchFamily="49" charset="0"/>
                  <a:cs typeface="Consolas" pitchFamily="49" charset="0"/>
                </a:rPr>
                <a:t>1</a:t>
              </a:r>
              <a:endParaRPr lang="zh-CN" altLang="en-US" sz="1800">
                <a:solidFill>
                  <a:srgbClr val="C00000"/>
                </a:solidFill>
                <a:latin typeface="Consolas" pitchFamily="49" charset="0"/>
                <a:cs typeface="Consolas" pitchFamily="49" charset="0"/>
              </a:endParaRPr>
            </a:p>
          </p:txBody>
        </p:sp>
        <p:sp>
          <p:nvSpPr>
            <p:cNvPr id="60" name="TextBox 59"/>
            <p:cNvSpPr txBox="1"/>
            <p:nvPr/>
          </p:nvSpPr>
          <p:spPr>
            <a:xfrm>
              <a:off x="5572132" y="3415937"/>
              <a:ext cx="285752" cy="369332"/>
            </a:xfrm>
            <a:prstGeom prst="rect">
              <a:avLst/>
            </a:prstGeom>
            <a:noFill/>
          </p:spPr>
          <p:txBody>
            <a:bodyPr wrap="square" rtlCol="0">
              <a:spAutoFit/>
            </a:bodyPr>
            <a:lstStyle/>
            <a:p>
              <a:r>
                <a:rPr lang="en-US" altLang="zh-CN" sz="1800" smtClean="0">
                  <a:solidFill>
                    <a:srgbClr val="C00000"/>
                  </a:solidFill>
                  <a:latin typeface="Consolas" pitchFamily="49" charset="0"/>
                  <a:cs typeface="Consolas" pitchFamily="49" charset="0"/>
                </a:rPr>
                <a:t>1</a:t>
              </a:r>
              <a:endParaRPr lang="zh-CN" altLang="en-US" sz="1800">
                <a:solidFill>
                  <a:srgbClr val="C00000"/>
                </a:solidFill>
                <a:latin typeface="Consolas" pitchFamily="49" charset="0"/>
                <a:cs typeface="Consolas" pitchFamily="49" charset="0"/>
              </a:endParaRPr>
            </a:p>
          </p:txBody>
        </p:sp>
        <p:sp>
          <p:nvSpPr>
            <p:cNvPr id="61" name="TextBox 60"/>
            <p:cNvSpPr txBox="1"/>
            <p:nvPr/>
          </p:nvSpPr>
          <p:spPr>
            <a:xfrm>
              <a:off x="5182693" y="4098068"/>
              <a:ext cx="285752" cy="369332"/>
            </a:xfrm>
            <a:prstGeom prst="rect">
              <a:avLst/>
            </a:prstGeom>
            <a:noFill/>
          </p:spPr>
          <p:txBody>
            <a:bodyPr wrap="square" rtlCol="0">
              <a:spAutoFit/>
            </a:bodyPr>
            <a:lstStyle/>
            <a:p>
              <a:r>
                <a:rPr lang="en-US" altLang="zh-CN" sz="1800" smtClean="0">
                  <a:solidFill>
                    <a:srgbClr val="C00000"/>
                  </a:solidFill>
                  <a:latin typeface="Consolas" pitchFamily="49" charset="0"/>
                  <a:cs typeface="Consolas" pitchFamily="49" charset="0"/>
                </a:rPr>
                <a:t>1</a:t>
              </a:r>
              <a:endParaRPr lang="zh-CN" altLang="en-US" sz="1800">
                <a:solidFill>
                  <a:srgbClr val="C00000"/>
                </a:solidFill>
                <a:latin typeface="Consolas" pitchFamily="49" charset="0"/>
                <a:cs typeface="Consolas" pitchFamily="49" charset="0"/>
              </a:endParaRPr>
            </a:p>
          </p:txBody>
        </p:sp>
      </p:grpSp>
      <p:sp>
        <p:nvSpPr>
          <p:cNvPr id="63" name="右箭头 62"/>
          <p:cNvSpPr/>
          <p:nvPr/>
        </p:nvSpPr>
        <p:spPr>
          <a:xfrm>
            <a:off x="3643306" y="3357562"/>
            <a:ext cx="428628" cy="357190"/>
          </a:xfrm>
          <a:prstGeom prst="rightArrow">
            <a:avLst/>
          </a:prstGeom>
          <a:ln>
            <a:tailEnd type="arrow"/>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sp>
        <p:nvSpPr>
          <p:cNvPr id="64" name="右箭头 63"/>
          <p:cNvSpPr/>
          <p:nvPr/>
        </p:nvSpPr>
        <p:spPr>
          <a:xfrm>
            <a:off x="6286512" y="3357562"/>
            <a:ext cx="428628" cy="357190"/>
          </a:xfrm>
          <a:prstGeom prst="rightArrow">
            <a:avLst/>
          </a:prstGeom>
          <a:ln>
            <a:tailEnd type="arrow"/>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sp>
        <p:nvSpPr>
          <p:cNvPr id="65" name="TextBox 64"/>
          <p:cNvSpPr txBox="1"/>
          <p:nvPr/>
        </p:nvSpPr>
        <p:spPr>
          <a:xfrm>
            <a:off x="7000892" y="2428868"/>
            <a:ext cx="1857388" cy="2400657"/>
          </a:xfrm>
          <a:prstGeom prst="rect">
            <a:avLst/>
          </a:prstGeom>
          <a:noFill/>
        </p:spPr>
        <p:txBody>
          <a:bodyPr wrap="square" rtlCol="0">
            <a:spAutoFit/>
          </a:bodyPr>
          <a:lstStyle/>
          <a:p>
            <a:pPr>
              <a:lnSpc>
                <a:spcPts val="3000"/>
              </a:lnSpc>
            </a:pPr>
            <a:r>
              <a:rPr lang="zh-CN" altLang="en-US" sz="2000" smtClean="0">
                <a:solidFill>
                  <a:srgbClr val="0000FF"/>
                </a:solidFill>
                <a:latin typeface="Consolas" pitchFamily="49" charset="0"/>
                <a:ea typeface="楷体" pitchFamily="49" charset="-122"/>
                <a:cs typeface="Consolas" pitchFamily="49" charset="0"/>
              </a:rPr>
              <a:t>哈夫曼编码</a:t>
            </a:r>
            <a:endParaRPr lang="en-US" altLang="zh-CN" sz="2000" smtClean="0">
              <a:solidFill>
                <a:srgbClr val="0000FF"/>
              </a:solidFill>
              <a:latin typeface="Consolas" pitchFamily="49" charset="0"/>
              <a:ea typeface="楷体" pitchFamily="49" charset="-122"/>
              <a:cs typeface="Consolas" pitchFamily="49" charset="0"/>
            </a:endParaRPr>
          </a:p>
          <a:p>
            <a:pPr>
              <a:lnSpc>
                <a:spcPts val="3000"/>
              </a:lnSpc>
            </a:pPr>
            <a:r>
              <a:rPr lang="en-US" altLang="zh-CN" sz="2000" i="1" smtClean="0">
                <a:solidFill>
                  <a:srgbClr val="0000FF"/>
                </a:solidFill>
                <a:latin typeface="Consolas" pitchFamily="49" charset="0"/>
                <a:ea typeface="楷体" pitchFamily="49" charset="-122"/>
                <a:cs typeface="Consolas" pitchFamily="49" charset="0"/>
              </a:rPr>
              <a:t>a</a:t>
            </a:r>
            <a:r>
              <a:rPr lang="en-US" altLang="zh-CN" sz="2000" smtClean="0">
                <a:solidFill>
                  <a:srgbClr val="0000FF"/>
                </a:solidFill>
                <a:latin typeface="Consolas" pitchFamily="49" charset="0"/>
                <a:ea typeface="楷体" pitchFamily="49" charset="-122"/>
                <a:cs typeface="Consolas" pitchFamily="49" charset="0"/>
              </a:rPr>
              <a:t>:0100</a:t>
            </a:r>
          </a:p>
          <a:p>
            <a:pPr>
              <a:lnSpc>
                <a:spcPts val="3000"/>
              </a:lnSpc>
            </a:pPr>
            <a:r>
              <a:rPr lang="en-US" altLang="zh-CN" sz="2000" smtClean="0">
                <a:solidFill>
                  <a:srgbClr val="0000FF"/>
                </a:solidFill>
                <a:latin typeface="Consolas" pitchFamily="49" charset="0"/>
                <a:ea typeface="楷体" pitchFamily="49" charset="-122"/>
                <a:cs typeface="Consolas" pitchFamily="49" charset="0"/>
              </a:rPr>
              <a:t>b:0101</a:t>
            </a:r>
          </a:p>
          <a:p>
            <a:pPr>
              <a:lnSpc>
                <a:spcPts val="3000"/>
              </a:lnSpc>
            </a:pPr>
            <a:r>
              <a:rPr lang="en-US" altLang="zh-CN" sz="2000" i="1" smtClean="0">
                <a:solidFill>
                  <a:srgbClr val="0000FF"/>
                </a:solidFill>
                <a:latin typeface="Consolas" pitchFamily="49" charset="0"/>
                <a:ea typeface="楷体" pitchFamily="49" charset="-122"/>
                <a:cs typeface="Consolas" pitchFamily="49" charset="0"/>
              </a:rPr>
              <a:t>c</a:t>
            </a:r>
            <a:r>
              <a:rPr lang="en-US" altLang="zh-CN" sz="2000" smtClean="0">
                <a:solidFill>
                  <a:srgbClr val="0000FF"/>
                </a:solidFill>
                <a:latin typeface="Consolas" pitchFamily="49" charset="0"/>
                <a:ea typeface="楷体" pitchFamily="49" charset="-122"/>
                <a:cs typeface="Consolas" pitchFamily="49" charset="0"/>
              </a:rPr>
              <a:t>:011</a:t>
            </a:r>
          </a:p>
          <a:p>
            <a:pPr>
              <a:lnSpc>
                <a:spcPts val="3000"/>
              </a:lnSpc>
            </a:pPr>
            <a:r>
              <a:rPr lang="en-US" altLang="zh-CN" sz="2000" i="1" smtClean="0">
                <a:solidFill>
                  <a:srgbClr val="0000FF"/>
                </a:solidFill>
                <a:latin typeface="Consolas" pitchFamily="49" charset="0"/>
                <a:ea typeface="楷体" pitchFamily="49" charset="-122"/>
                <a:cs typeface="Consolas" pitchFamily="49" charset="0"/>
              </a:rPr>
              <a:t>d</a:t>
            </a:r>
            <a:r>
              <a:rPr lang="en-US" altLang="zh-CN" sz="2000" smtClean="0">
                <a:solidFill>
                  <a:srgbClr val="0000FF"/>
                </a:solidFill>
                <a:latin typeface="Consolas" pitchFamily="49" charset="0"/>
                <a:ea typeface="楷体" pitchFamily="49" charset="-122"/>
                <a:cs typeface="Consolas" pitchFamily="49" charset="0"/>
              </a:rPr>
              <a:t>:00</a:t>
            </a:r>
          </a:p>
          <a:p>
            <a:pPr>
              <a:lnSpc>
                <a:spcPts val="3000"/>
              </a:lnSpc>
            </a:pPr>
            <a:r>
              <a:rPr lang="en-US" altLang="zh-CN" sz="2000" i="1" smtClean="0">
                <a:solidFill>
                  <a:srgbClr val="0000FF"/>
                </a:solidFill>
                <a:latin typeface="Consolas" pitchFamily="49" charset="0"/>
                <a:ea typeface="楷体" pitchFamily="49" charset="-122"/>
                <a:cs typeface="Consolas" pitchFamily="49" charset="0"/>
              </a:rPr>
              <a:t>e</a:t>
            </a:r>
            <a:r>
              <a:rPr lang="en-US" altLang="zh-CN" sz="2000" smtClean="0">
                <a:solidFill>
                  <a:srgbClr val="0000FF"/>
                </a:solidFill>
                <a:latin typeface="Consolas" pitchFamily="49" charset="0"/>
                <a:ea typeface="楷体" pitchFamily="49" charset="-122"/>
                <a:cs typeface="Consolas" pitchFamily="49" charset="0"/>
              </a:rPr>
              <a:t>:1</a:t>
            </a:r>
            <a:endParaRPr lang="zh-CN" altLang="en-US" sz="2000"/>
          </a:p>
        </p:txBody>
      </p:sp>
      <p:sp>
        <p:nvSpPr>
          <p:cNvPr id="66" name="TextBox 65"/>
          <p:cNvSpPr txBox="1"/>
          <p:nvPr/>
        </p:nvSpPr>
        <p:spPr>
          <a:xfrm>
            <a:off x="285740" y="1500174"/>
            <a:ext cx="553998" cy="2714644"/>
          </a:xfrm>
          <a:prstGeom prst="rect">
            <a:avLst/>
          </a:prstGeom>
          <a:noFill/>
        </p:spPr>
        <p:txBody>
          <a:bodyPr vert="eaVert" wrap="square" rtlCol="0">
            <a:spAutoFit/>
          </a:bodyPr>
          <a:lstStyle/>
          <a:p>
            <a:pPr algn="ctr">
              <a:spcBef>
                <a:spcPct val="50000"/>
              </a:spcBef>
            </a:pPr>
            <a:r>
              <a:rPr lang="en-US" altLang="zh-CN"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6.9  </a:t>
            </a:r>
            <a:r>
              <a:rPr lang="zh-CN" altLang="en-US"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哈 夫 曼 树</a:t>
            </a:r>
            <a:endParaRPr lang="zh-CN" altLang="en-US" dirty="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animBg="1"/>
      <p:bldP spid="64" grpId="0" animBg="1"/>
      <p:bldP spid="65"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Text Box 2"/>
          <p:cNvSpPr txBox="1">
            <a:spLocks noChangeArrowheads="1"/>
          </p:cNvSpPr>
          <p:nvPr/>
        </p:nvSpPr>
        <p:spPr bwMode="auto">
          <a:xfrm>
            <a:off x="1428728" y="2143116"/>
            <a:ext cx="7319984" cy="957250"/>
          </a:xfrm>
          <a:prstGeom prst="rect">
            <a:avLst/>
          </a:prstGeom>
          <a:noFill/>
          <a:ln w="9525">
            <a:noFill/>
            <a:miter lim="800000"/>
            <a:headEnd/>
            <a:tailEnd/>
          </a:ln>
        </p:spPr>
        <p:txBody>
          <a:bodyPr wrap="square">
            <a:spAutoFit/>
          </a:bodyPr>
          <a:lstStyle/>
          <a:p>
            <a:pPr>
              <a:lnSpc>
                <a:spcPct val="150000"/>
              </a:lnSpc>
              <a:spcBef>
                <a:spcPct val="50000"/>
              </a:spcBef>
            </a:pPr>
            <a:r>
              <a:rPr lang="zh-CN" altLang="en-US" sz="2000" dirty="0">
                <a:solidFill>
                  <a:srgbClr val="0000FF"/>
                </a:solidFill>
                <a:latin typeface="Consolas" pitchFamily="49" charset="0"/>
                <a:ea typeface="楷体" pitchFamily="49" charset="-122"/>
                <a:cs typeface="Consolas" pitchFamily="49" charset="0"/>
              </a:rPr>
              <a:t>　　从哈夫曼编码看出，对于</a:t>
            </a:r>
            <a:r>
              <a:rPr lang="en-US" altLang="zh-CN" sz="2000" i="1" dirty="0">
                <a:solidFill>
                  <a:srgbClr val="0000FF"/>
                </a:solidFill>
                <a:latin typeface="Consolas" pitchFamily="49" charset="0"/>
                <a:ea typeface="楷体" pitchFamily="49" charset="-122"/>
                <a:cs typeface="Consolas" pitchFamily="49" charset="0"/>
              </a:rPr>
              <a:t>n</a:t>
            </a:r>
            <a:r>
              <a:rPr lang="zh-CN" altLang="en-US" sz="2000" dirty="0">
                <a:solidFill>
                  <a:srgbClr val="0000FF"/>
                </a:solidFill>
                <a:latin typeface="Consolas" pitchFamily="49" charset="0"/>
                <a:ea typeface="楷体" pitchFamily="49" charset="-122"/>
                <a:cs typeface="Consolas" pitchFamily="49" charset="0"/>
              </a:rPr>
              <a:t>个字符，构造它们的哈夫曼编码，没有一个字符的哈夫曼编码是另一个字符的哈夫曼编码的</a:t>
            </a:r>
            <a:r>
              <a:rPr lang="zh-CN" altLang="en-US" sz="2000" dirty="0">
                <a:solidFill>
                  <a:srgbClr val="FF0000"/>
                </a:solidFill>
                <a:latin typeface="Consolas" pitchFamily="49" charset="0"/>
                <a:ea typeface="微软雅黑" pitchFamily="34" charset="-122"/>
                <a:cs typeface="Consolas" pitchFamily="49" charset="0"/>
              </a:rPr>
              <a:t>前缀</a:t>
            </a:r>
            <a:r>
              <a:rPr lang="zh-CN" altLang="en-US" sz="2000" dirty="0">
                <a:solidFill>
                  <a:srgbClr val="0000FF"/>
                </a:solidFill>
                <a:latin typeface="Consolas" pitchFamily="49" charset="0"/>
                <a:ea typeface="楷体" pitchFamily="49" charset="-122"/>
                <a:cs typeface="Consolas" pitchFamily="49" charset="0"/>
              </a:rPr>
              <a:t>。</a:t>
            </a:r>
          </a:p>
        </p:txBody>
      </p:sp>
      <p:sp>
        <p:nvSpPr>
          <p:cNvPr id="4" name="爆炸形 1 3"/>
          <p:cNvSpPr/>
          <p:nvPr/>
        </p:nvSpPr>
        <p:spPr>
          <a:xfrm>
            <a:off x="1500166" y="1643050"/>
            <a:ext cx="642942" cy="785818"/>
          </a:xfrm>
          <a:prstGeom prst="irregularSeal1">
            <a:avLst/>
          </a:prstGeom>
          <a:ln>
            <a:tailEnd type="arrow"/>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sp>
        <p:nvSpPr>
          <p:cNvPr id="5" name="TextBox 4"/>
          <p:cNvSpPr txBox="1"/>
          <p:nvPr/>
        </p:nvSpPr>
        <p:spPr>
          <a:xfrm>
            <a:off x="285740" y="1500174"/>
            <a:ext cx="553998" cy="2714644"/>
          </a:xfrm>
          <a:prstGeom prst="rect">
            <a:avLst/>
          </a:prstGeom>
          <a:noFill/>
        </p:spPr>
        <p:txBody>
          <a:bodyPr vert="eaVert" wrap="square" rtlCol="0">
            <a:spAutoFit/>
          </a:bodyPr>
          <a:lstStyle/>
          <a:p>
            <a:pPr algn="ctr">
              <a:spcBef>
                <a:spcPct val="50000"/>
              </a:spcBef>
            </a:pPr>
            <a:r>
              <a:rPr lang="en-US" altLang="zh-CN"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6.9  </a:t>
            </a:r>
            <a:r>
              <a:rPr lang="zh-CN" altLang="en-US"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哈 夫 曼 树</a:t>
            </a:r>
            <a:endParaRPr lang="zh-CN" altLang="en-US" dirty="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Text Box 2"/>
          <p:cNvSpPr txBox="1">
            <a:spLocks noChangeArrowheads="1"/>
          </p:cNvSpPr>
          <p:nvPr/>
        </p:nvSpPr>
        <p:spPr bwMode="auto">
          <a:xfrm>
            <a:off x="1142976" y="379895"/>
            <a:ext cx="4786346" cy="400110"/>
          </a:xfrm>
          <a:prstGeom prst="rect">
            <a:avLst/>
          </a:prstGeom>
          <a:noFill/>
          <a:ln w="9525">
            <a:noFill/>
            <a:miter lim="800000"/>
            <a:headEnd/>
            <a:tailEnd/>
          </a:ln>
        </p:spPr>
        <p:txBody>
          <a:bodyPr wrap="square">
            <a:spAutoFit/>
          </a:bodyPr>
          <a:lstStyle/>
          <a:p>
            <a:pPr>
              <a:spcBef>
                <a:spcPct val="50000"/>
              </a:spcBef>
            </a:pPr>
            <a:r>
              <a:rPr lang="zh-CN" altLang="en-US" sz="2000" dirty="0">
                <a:solidFill>
                  <a:srgbClr val="0000FF"/>
                </a:solidFill>
                <a:ea typeface="楷体" pitchFamily="49" charset="-122"/>
                <a:cs typeface="Times New Roman" pitchFamily="18" charset="0"/>
              </a:rPr>
              <a:t>从中看到，对于不同形态的二叉树：</a:t>
            </a:r>
          </a:p>
        </p:txBody>
      </p:sp>
      <p:sp>
        <p:nvSpPr>
          <p:cNvPr id="14340" name="Text Box 3"/>
          <p:cNvSpPr txBox="1">
            <a:spLocks noChangeArrowheads="1"/>
          </p:cNvSpPr>
          <p:nvPr/>
        </p:nvSpPr>
        <p:spPr bwMode="auto">
          <a:xfrm>
            <a:off x="1142976" y="879961"/>
            <a:ext cx="7858180" cy="2477601"/>
          </a:xfrm>
          <a:prstGeom prst="rect">
            <a:avLst/>
          </a:prstGeom>
          <a:noFill/>
          <a:ln w="9525">
            <a:noFill/>
            <a:miter lim="800000"/>
            <a:headEnd/>
            <a:tailEnd/>
          </a:ln>
        </p:spPr>
        <p:txBody>
          <a:bodyPr wrap="square">
            <a:spAutoFit/>
          </a:bodyPr>
          <a:lstStyle/>
          <a:p>
            <a:pPr marL="342900" indent="-342900">
              <a:lnSpc>
                <a:spcPts val="3000"/>
              </a:lnSpc>
              <a:spcBef>
                <a:spcPts val="1200"/>
              </a:spcBef>
              <a:buBlip>
                <a:blip r:embed="rId2"/>
              </a:buBlip>
            </a:pPr>
            <a:r>
              <a:rPr lang="zh-CN" altLang="en-US" sz="2000" dirty="0">
                <a:solidFill>
                  <a:srgbClr val="0000FF"/>
                </a:solidFill>
                <a:latin typeface="Consolas" pitchFamily="49" charset="0"/>
                <a:ea typeface="仿宋" pitchFamily="49" charset="-122"/>
                <a:cs typeface="Consolas" pitchFamily="49" charset="0"/>
              </a:rPr>
              <a:t>先序遍历序列可能相同</a:t>
            </a:r>
            <a:r>
              <a:rPr lang="zh-CN" altLang="en-US" sz="2000">
                <a:solidFill>
                  <a:srgbClr val="0000FF"/>
                </a:solidFill>
                <a:latin typeface="Consolas" pitchFamily="49" charset="0"/>
                <a:ea typeface="仿宋" pitchFamily="49" charset="-122"/>
                <a:cs typeface="Consolas" pitchFamily="49" charset="0"/>
              </a:rPr>
              <a:t>（</a:t>
            </a:r>
            <a:r>
              <a:rPr lang="zh-CN" altLang="en-US" sz="2000" smtClean="0">
                <a:solidFill>
                  <a:srgbClr val="0000FF"/>
                </a:solidFill>
                <a:latin typeface="Consolas" pitchFamily="49" charset="0"/>
                <a:ea typeface="仿宋" pitchFamily="49" charset="-122"/>
                <a:cs typeface="Consolas" pitchFamily="49" charset="0"/>
              </a:rPr>
              <a:t>图中</a:t>
            </a:r>
            <a:r>
              <a:rPr lang="en-US" altLang="zh-CN" sz="2000" smtClean="0">
                <a:solidFill>
                  <a:srgbClr val="0000FF"/>
                </a:solidFill>
                <a:latin typeface="Consolas" pitchFamily="49" charset="0"/>
                <a:ea typeface="仿宋" pitchFamily="49" charset="-122"/>
                <a:cs typeface="Consolas" pitchFamily="49" charset="0"/>
              </a:rPr>
              <a:t>5</a:t>
            </a:r>
            <a:r>
              <a:rPr lang="zh-CN" altLang="en-US" sz="2000" dirty="0">
                <a:solidFill>
                  <a:srgbClr val="0000FF"/>
                </a:solidFill>
                <a:latin typeface="Consolas" pitchFamily="49" charset="0"/>
                <a:ea typeface="仿宋" pitchFamily="49" charset="-122"/>
                <a:cs typeface="Consolas" pitchFamily="49" charset="0"/>
              </a:rPr>
              <a:t>棵二叉树的先序遍历序列均相同）。</a:t>
            </a:r>
          </a:p>
          <a:p>
            <a:pPr marL="342900" indent="-342900">
              <a:lnSpc>
                <a:spcPts val="3000"/>
              </a:lnSpc>
              <a:spcBef>
                <a:spcPts val="1200"/>
              </a:spcBef>
              <a:buBlip>
                <a:blip r:embed="rId2"/>
              </a:buBlip>
            </a:pPr>
            <a:r>
              <a:rPr lang="zh-CN" altLang="en-US" sz="2000" dirty="0">
                <a:solidFill>
                  <a:srgbClr val="0000FF"/>
                </a:solidFill>
                <a:latin typeface="Consolas" pitchFamily="49" charset="0"/>
                <a:ea typeface="仿宋" pitchFamily="49" charset="-122"/>
                <a:cs typeface="Consolas" pitchFamily="49" charset="0"/>
              </a:rPr>
              <a:t>中序遍历序列</a:t>
            </a:r>
            <a:r>
              <a:rPr lang="zh-CN" altLang="en-US" sz="2000">
                <a:solidFill>
                  <a:srgbClr val="0000FF"/>
                </a:solidFill>
                <a:latin typeface="Consolas" pitchFamily="49" charset="0"/>
                <a:ea typeface="仿宋" pitchFamily="49" charset="-122"/>
                <a:cs typeface="Consolas" pitchFamily="49" charset="0"/>
              </a:rPr>
              <a:t>可能</a:t>
            </a:r>
            <a:r>
              <a:rPr lang="zh-CN" altLang="en-US" sz="2000" smtClean="0">
                <a:solidFill>
                  <a:srgbClr val="0000FF"/>
                </a:solidFill>
                <a:latin typeface="Consolas" pitchFamily="49" charset="0"/>
                <a:ea typeface="仿宋" pitchFamily="49" charset="-122"/>
                <a:cs typeface="Consolas" pitchFamily="49" charset="0"/>
              </a:rPr>
              <a:t>相同。</a:t>
            </a:r>
            <a:endParaRPr lang="zh-CN" altLang="en-US" sz="2000" dirty="0">
              <a:solidFill>
                <a:srgbClr val="0000FF"/>
              </a:solidFill>
              <a:latin typeface="Consolas" pitchFamily="49" charset="0"/>
              <a:ea typeface="仿宋" pitchFamily="49" charset="-122"/>
              <a:cs typeface="Consolas" pitchFamily="49" charset="0"/>
            </a:endParaRPr>
          </a:p>
          <a:p>
            <a:pPr marL="342900" indent="-342900">
              <a:lnSpc>
                <a:spcPts val="3000"/>
              </a:lnSpc>
              <a:spcBef>
                <a:spcPts val="1200"/>
              </a:spcBef>
              <a:buBlip>
                <a:blip r:embed="rId2"/>
              </a:buBlip>
            </a:pPr>
            <a:r>
              <a:rPr lang="zh-CN" altLang="en-US" sz="2000" dirty="0">
                <a:solidFill>
                  <a:srgbClr val="0000FF"/>
                </a:solidFill>
                <a:latin typeface="Consolas" pitchFamily="49" charset="0"/>
                <a:ea typeface="仿宋" pitchFamily="49" charset="-122"/>
                <a:cs typeface="Consolas" pitchFamily="49" charset="0"/>
              </a:rPr>
              <a:t>后序遍历序列可能相同</a:t>
            </a:r>
            <a:r>
              <a:rPr lang="zh-CN" altLang="en-US" sz="2000">
                <a:solidFill>
                  <a:srgbClr val="0000FF"/>
                </a:solidFill>
                <a:latin typeface="Consolas" pitchFamily="49" charset="0"/>
                <a:ea typeface="仿宋" pitchFamily="49" charset="-122"/>
                <a:cs typeface="Consolas" pitchFamily="49" charset="0"/>
              </a:rPr>
              <a:t>（</a:t>
            </a:r>
            <a:r>
              <a:rPr lang="zh-CN" altLang="en-US" sz="2000" smtClean="0">
                <a:solidFill>
                  <a:srgbClr val="0000FF"/>
                </a:solidFill>
                <a:latin typeface="Consolas" pitchFamily="49" charset="0"/>
                <a:ea typeface="仿宋" pitchFamily="49" charset="-122"/>
                <a:cs typeface="Consolas" pitchFamily="49" charset="0"/>
              </a:rPr>
              <a:t>图</a:t>
            </a:r>
            <a:r>
              <a:rPr lang="en-US" altLang="zh-CN" sz="2000" smtClean="0">
                <a:solidFill>
                  <a:srgbClr val="0000FF"/>
                </a:solidFill>
                <a:latin typeface="Consolas" pitchFamily="49" charset="0"/>
                <a:ea typeface="仿宋" pitchFamily="49" charset="-122"/>
                <a:cs typeface="Consolas" pitchFamily="49" charset="0"/>
              </a:rPr>
              <a:t>(b</a:t>
            </a:r>
            <a:r>
              <a:rPr lang="en-US" altLang="zh-CN" sz="2000">
                <a:solidFill>
                  <a:srgbClr val="0000FF"/>
                </a:solidFill>
                <a:latin typeface="Consolas" pitchFamily="49" charset="0"/>
                <a:ea typeface="仿宋" pitchFamily="49" charset="-122"/>
                <a:cs typeface="Consolas" pitchFamily="49" charset="0"/>
              </a:rPr>
              <a:t>)</a:t>
            </a:r>
            <a:r>
              <a:rPr lang="zh-CN" altLang="en-US" sz="2000" smtClean="0">
                <a:solidFill>
                  <a:srgbClr val="0000FF"/>
                </a:solidFill>
                <a:latin typeface="Consolas" pitchFamily="49" charset="0"/>
                <a:ea typeface="仿宋" pitchFamily="49" charset="-122"/>
                <a:cs typeface="Consolas" pitchFamily="49" charset="0"/>
              </a:rPr>
              <a:t>～</a:t>
            </a:r>
            <a:r>
              <a:rPr lang="en-US" altLang="zh-CN" sz="2000" smtClean="0">
                <a:solidFill>
                  <a:srgbClr val="0000FF"/>
                </a:solidFill>
                <a:latin typeface="Consolas" pitchFamily="49" charset="0"/>
                <a:ea typeface="仿宋" pitchFamily="49" charset="-122"/>
                <a:cs typeface="Consolas" pitchFamily="49" charset="0"/>
              </a:rPr>
              <a:t>(e</a:t>
            </a:r>
            <a:r>
              <a:rPr lang="en-US" altLang="zh-CN" sz="2000" dirty="0">
                <a:solidFill>
                  <a:srgbClr val="0000FF"/>
                </a:solidFill>
                <a:latin typeface="Consolas" pitchFamily="49" charset="0"/>
                <a:ea typeface="仿宋" pitchFamily="49" charset="-122"/>
                <a:cs typeface="Consolas" pitchFamily="49" charset="0"/>
              </a:rPr>
              <a:t>)</a:t>
            </a:r>
            <a:r>
              <a:rPr lang="zh-CN" altLang="en-US" sz="2000" dirty="0">
                <a:solidFill>
                  <a:srgbClr val="0000FF"/>
                </a:solidFill>
                <a:latin typeface="Consolas" pitchFamily="49" charset="0"/>
                <a:ea typeface="仿宋" pitchFamily="49" charset="-122"/>
                <a:cs typeface="Consolas" pitchFamily="49" charset="0"/>
              </a:rPr>
              <a:t>的后序遍历序列均相同）</a:t>
            </a:r>
          </a:p>
          <a:p>
            <a:pPr marL="342900" indent="-342900">
              <a:lnSpc>
                <a:spcPts val="3000"/>
              </a:lnSpc>
              <a:spcBef>
                <a:spcPts val="1200"/>
              </a:spcBef>
              <a:buBlip>
                <a:blip r:embed="rId2"/>
              </a:buBlip>
            </a:pPr>
            <a:r>
              <a:rPr lang="zh-CN" altLang="en-US" sz="2000" dirty="0">
                <a:solidFill>
                  <a:srgbClr val="0000FF"/>
                </a:solidFill>
                <a:latin typeface="Consolas" pitchFamily="49" charset="0"/>
                <a:ea typeface="仿宋" pitchFamily="49" charset="-122"/>
                <a:cs typeface="Consolas" pitchFamily="49" charset="0"/>
              </a:rPr>
              <a:t>先序遍历序列和后序遍历序列可能都相同</a:t>
            </a:r>
            <a:r>
              <a:rPr lang="zh-CN" altLang="en-US" sz="2000">
                <a:solidFill>
                  <a:srgbClr val="0000FF"/>
                </a:solidFill>
                <a:latin typeface="Consolas" pitchFamily="49" charset="0"/>
                <a:ea typeface="仿宋" pitchFamily="49" charset="-122"/>
                <a:cs typeface="Consolas" pitchFamily="49" charset="0"/>
              </a:rPr>
              <a:t>（</a:t>
            </a:r>
            <a:r>
              <a:rPr lang="zh-CN" altLang="en-US" sz="2000" smtClean="0">
                <a:solidFill>
                  <a:srgbClr val="0000FF"/>
                </a:solidFill>
                <a:latin typeface="Consolas" pitchFamily="49" charset="0"/>
                <a:ea typeface="仿宋" pitchFamily="49" charset="-122"/>
                <a:cs typeface="Consolas" pitchFamily="49" charset="0"/>
              </a:rPr>
              <a:t>图</a:t>
            </a:r>
            <a:r>
              <a:rPr lang="en-US" altLang="zh-CN" sz="2000" smtClean="0">
                <a:solidFill>
                  <a:srgbClr val="0000FF"/>
                </a:solidFill>
                <a:latin typeface="Consolas" pitchFamily="49" charset="0"/>
                <a:ea typeface="仿宋" pitchFamily="49" charset="-122"/>
                <a:cs typeface="Consolas" pitchFamily="49" charset="0"/>
              </a:rPr>
              <a:t>(d</a:t>
            </a:r>
            <a:r>
              <a:rPr lang="en-US" altLang="zh-CN" sz="2000" dirty="0">
                <a:solidFill>
                  <a:srgbClr val="0000FF"/>
                </a:solidFill>
                <a:latin typeface="Consolas" pitchFamily="49" charset="0"/>
                <a:ea typeface="仿宋" pitchFamily="49" charset="-122"/>
                <a:cs typeface="Consolas" pitchFamily="49" charset="0"/>
              </a:rPr>
              <a:t>)</a:t>
            </a:r>
            <a:r>
              <a:rPr lang="zh-CN" altLang="en-US" sz="2000" dirty="0">
                <a:solidFill>
                  <a:srgbClr val="0000FF"/>
                </a:solidFill>
                <a:latin typeface="Consolas" pitchFamily="49" charset="0"/>
                <a:ea typeface="仿宋" pitchFamily="49" charset="-122"/>
                <a:cs typeface="Consolas" pitchFamily="49" charset="0"/>
              </a:rPr>
              <a:t>和</a:t>
            </a:r>
            <a:r>
              <a:rPr lang="en-US" altLang="zh-CN" sz="2000" dirty="0">
                <a:solidFill>
                  <a:srgbClr val="0000FF"/>
                </a:solidFill>
                <a:latin typeface="Consolas" pitchFamily="49" charset="0"/>
                <a:ea typeface="仿宋" pitchFamily="49" charset="-122"/>
                <a:cs typeface="Consolas" pitchFamily="49" charset="0"/>
              </a:rPr>
              <a:t>(e)</a:t>
            </a:r>
            <a:r>
              <a:rPr lang="zh-CN" altLang="en-US" sz="2000" dirty="0">
                <a:solidFill>
                  <a:srgbClr val="0000FF"/>
                </a:solidFill>
                <a:latin typeface="Consolas" pitchFamily="49" charset="0"/>
                <a:ea typeface="仿宋" pitchFamily="49" charset="-122"/>
                <a:cs typeface="Consolas" pitchFamily="49" charset="0"/>
              </a:rPr>
              <a:t>的先序遍历序列和后序遍历序列均相同）。</a:t>
            </a:r>
          </a:p>
        </p:txBody>
      </p:sp>
      <p:grpSp>
        <p:nvGrpSpPr>
          <p:cNvPr id="32" name="组合 31"/>
          <p:cNvGrpSpPr/>
          <p:nvPr/>
        </p:nvGrpSpPr>
        <p:grpSpPr>
          <a:xfrm>
            <a:off x="1714480" y="4000504"/>
            <a:ext cx="6858048" cy="2428892"/>
            <a:chOff x="1357290" y="3714752"/>
            <a:chExt cx="7000924" cy="2900440"/>
          </a:xfrm>
        </p:grpSpPr>
        <p:sp>
          <p:nvSpPr>
            <p:cNvPr id="33" name="椭圆 32"/>
            <p:cNvSpPr/>
            <p:nvPr/>
          </p:nvSpPr>
          <p:spPr>
            <a:xfrm>
              <a:off x="1714480" y="3786190"/>
              <a:ext cx="357190" cy="428628"/>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2000" i="1" smtClean="0">
                  <a:latin typeface="Consolas" pitchFamily="49" charset="0"/>
                  <a:cs typeface="Consolas" pitchFamily="49" charset="0"/>
                </a:rPr>
                <a:t>A</a:t>
              </a:r>
              <a:endParaRPr lang="zh-CN" altLang="en-US" sz="2000" i="1">
                <a:latin typeface="Consolas" pitchFamily="49" charset="0"/>
                <a:cs typeface="Consolas" pitchFamily="49" charset="0"/>
              </a:endParaRPr>
            </a:p>
          </p:txBody>
        </p:sp>
        <p:sp>
          <p:nvSpPr>
            <p:cNvPr id="34" name="椭圆 33"/>
            <p:cNvSpPr/>
            <p:nvPr/>
          </p:nvSpPr>
          <p:spPr>
            <a:xfrm>
              <a:off x="1357290" y="4786322"/>
              <a:ext cx="357190"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i="1" smtClean="0">
                  <a:solidFill>
                    <a:srgbClr val="0000FF"/>
                  </a:solidFill>
                  <a:latin typeface="Consolas" pitchFamily="49" charset="0"/>
                  <a:cs typeface="Consolas" pitchFamily="49" charset="0"/>
                </a:rPr>
                <a:t>B</a:t>
              </a:r>
              <a:endParaRPr lang="zh-CN" altLang="en-US" sz="2000" i="1">
                <a:solidFill>
                  <a:srgbClr val="0000FF"/>
                </a:solidFill>
                <a:latin typeface="Consolas" pitchFamily="49" charset="0"/>
                <a:cs typeface="Consolas" pitchFamily="49" charset="0"/>
              </a:endParaRPr>
            </a:p>
          </p:txBody>
        </p:sp>
        <p:sp>
          <p:nvSpPr>
            <p:cNvPr id="35" name="椭圆 34"/>
            <p:cNvSpPr/>
            <p:nvPr/>
          </p:nvSpPr>
          <p:spPr>
            <a:xfrm>
              <a:off x="2071670" y="4786322"/>
              <a:ext cx="357190"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i="1" smtClean="0">
                  <a:solidFill>
                    <a:srgbClr val="0000FF"/>
                  </a:solidFill>
                  <a:latin typeface="Consolas" pitchFamily="49" charset="0"/>
                  <a:cs typeface="Consolas" pitchFamily="49" charset="0"/>
                </a:rPr>
                <a:t>C</a:t>
              </a:r>
              <a:endParaRPr lang="zh-CN" altLang="en-US" sz="2000" i="1">
                <a:solidFill>
                  <a:srgbClr val="0000FF"/>
                </a:solidFill>
                <a:latin typeface="Consolas" pitchFamily="49" charset="0"/>
                <a:cs typeface="Consolas" pitchFamily="49" charset="0"/>
              </a:endParaRPr>
            </a:p>
          </p:txBody>
        </p:sp>
        <p:sp>
          <p:nvSpPr>
            <p:cNvPr id="36" name="椭圆 35"/>
            <p:cNvSpPr/>
            <p:nvPr/>
          </p:nvSpPr>
          <p:spPr>
            <a:xfrm>
              <a:off x="3214678" y="3714752"/>
              <a:ext cx="357190" cy="428628"/>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2000" i="1" smtClean="0">
                  <a:latin typeface="Consolas" pitchFamily="49" charset="0"/>
                  <a:cs typeface="Consolas" pitchFamily="49" charset="0"/>
                </a:rPr>
                <a:t>A</a:t>
              </a:r>
              <a:endParaRPr lang="zh-CN" altLang="en-US" sz="2000" i="1">
                <a:latin typeface="Consolas" pitchFamily="49" charset="0"/>
                <a:cs typeface="Consolas" pitchFamily="49" charset="0"/>
              </a:endParaRPr>
            </a:p>
          </p:txBody>
        </p:sp>
        <p:sp>
          <p:nvSpPr>
            <p:cNvPr id="37" name="椭圆 36"/>
            <p:cNvSpPr/>
            <p:nvPr/>
          </p:nvSpPr>
          <p:spPr>
            <a:xfrm>
              <a:off x="2928926" y="4643446"/>
              <a:ext cx="357190"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i="1" smtClean="0">
                  <a:solidFill>
                    <a:srgbClr val="0000FF"/>
                  </a:solidFill>
                  <a:latin typeface="Consolas" pitchFamily="49" charset="0"/>
                  <a:cs typeface="Consolas" pitchFamily="49" charset="0"/>
                </a:rPr>
                <a:t>B</a:t>
              </a:r>
              <a:endParaRPr lang="zh-CN" altLang="en-US" sz="2000" i="1">
                <a:solidFill>
                  <a:srgbClr val="0000FF"/>
                </a:solidFill>
                <a:latin typeface="Consolas" pitchFamily="49" charset="0"/>
                <a:cs typeface="Consolas" pitchFamily="49" charset="0"/>
              </a:endParaRPr>
            </a:p>
          </p:txBody>
        </p:sp>
        <p:sp>
          <p:nvSpPr>
            <p:cNvPr id="38" name="椭圆 37"/>
            <p:cNvSpPr/>
            <p:nvPr/>
          </p:nvSpPr>
          <p:spPr>
            <a:xfrm>
              <a:off x="3357554" y="5572140"/>
              <a:ext cx="357190"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i="1" smtClean="0">
                  <a:solidFill>
                    <a:srgbClr val="0000FF"/>
                  </a:solidFill>
                  <a:latin typeface="Consolas" pitchFamily="49" charset="0"/>
                  <a:cs typeface="Consolas" pitchFamily="49" charset="0"/>
                </a:rPr>
                <a:t>C</a:t>
              </a:r>
              <a:endParaRPr lang="zh-CN" altLang="en-US" sz="2000" i="1">
                <a:solidFill>
                  <a:srgbClr val="0000FF"/>
                </a:solidFill>
                <a:latin typeface="Consolas" pitchFamily="49" charset="0"/>
                <a:cs typeface="Consolas" pitchFamily="49" charset="0"/>
              </a:endParaRPr>
            </a:p>
          </p:txBody>
        </p:sp>
        <p:cxnSp>
          <p:nvCxnSpPr>
            <p:cNvPr id="39" name="直接连接符 38"/>
            <p:cNvCxnSpPr>
              <a:stCxn id="33" idx="3"/>
              <a:endCxn id="34" idx="0"/>
            </p:cNvCxnSpPr>
            <p:nvPr/>
          </p:nvCxnSpPr>
          <p:spPr>
            <a:xfrm rot="5400000">
              <a:off x="1334200" y="4353732"/>
              <a:ext cx="634275" cy="230904"/>
            </a:xfrm>
            <a:prstGeom prst="line">
              <a:avLst/>
            </a:prstGeom>
          </p:spPr>
          <p:style>
            <a:lnRef idx="2">
              <a:schemeClr val="accent2"/>
            </a:lnRef>
            <a:fillRef idx="0">
              <a:schemeClr val="accent2"/>
            </a:fillRef>
            <a:effectRef idx="1">
              <a:schemeClr val="accent2"/>
            </a:effectRef>
            <a:fontRef idx="minor">
              <a:schemeClr val="tx1"/>
            </a:fontRef>
          </p:style>
        </p:cxnSp>
        <p:cxnSp>
          <p:nvCxnSpPr>
            <p:cNvPr id="40" name="直接连接符 39"/>
            <p:cNvCxnSpPr>
              <a:stCxn id="33" idx="5"/>
              <a:endCxn id="35" idx="0"/>
            </p:cNvCxnSpPr>
            <p:nvPr/>
          </p:nvCxnSpPr>
          <p:spPr>
            <a:xfrm rot="16200000" flipH="1">
              <a:off x="1817676" y="4353732"/>
              <a:ext cx="634275" cy="230904"/>
            </a:xfrm>
            <a:prstGeom prst="line">
              <a:avLst/>
            </a:prstGeom>
          </p:spPr>
          <p:style>
            <a:lnRef idx="2">
              <a:schemeClr val="accent2"/>
            </a:lnRef>
            <a:fillRef idx="0">
              <a:schemeClr val="accent2"/>
            </a:fillRef>
            <a:effectRef idx="1">
              <a:schemeClr val="accent2"/>
            </a:effectRef>
            <a:fontRef idx="minor">
              <a:schemeClr val="tx1"/>
            </a:fontRef>
          </p:style>
        </p:cxnSp>
        <p:cxnSp>
          <p:nvCxnSpPr>
            <p:cNvPr id="41" name="直接连接符 40"/>
            <p:cNvCxnSpPr>
              <a:stCxn id="36" idx="3"/>
              <a:endCxn id="37" idx="0"/>
            </p:cNvCxnSpPr>
            <p:nvPr/>
          </p:nvCxnSpPr>
          <p:spPr>
            <a:xfrm rot="5400000">
              <a:off x="2905836" y="4282294"/>
              <a:ext cx="562837" cy="159466"/>
            </a:xfrm>
            <a:prstGeom prst="line">
              <a:avLst/>
            </a:prstGeom>
          </p:spPr>
          <p:style>
            <a:lnRef idx="2">
              <a:schemeClr val="accent2"/>
            </a:lnRef>
            <a:fillRef idx="0">
              <a:schemeClr val="accent2"/>
            </a:fillRef>
            <a:effectRef idx="1">
              <a:schemeClr val="accent2"/>
            </a:effectRef>
            <a:fontRef idx="minor">
              <a:schemeClr val="tx1"/>
            </a:fontRef>
          </p:style>
        </p:cxnSp>
        <p:cxnSp>
          <p:nvCxnSpPr>
            <p:cNvPr id="42" name="直接连接符 41"/>
            <p:cNvCxnSpPr>
              <a:stCxn id="37" idx="5"/>
              <a:endCxn id="38" idx="0"/>
            </p:cNvCxnSpPr>
            <p:nvPr/>
          </p:nvCxnSpPr>
          <p:spPr>
            <a:xfrm rot="16200000" flipH="1">
              <a:off x="3103560" y="5139550"/>
              <a:ext cx="562837" cy="302342"/>
            </a:xfrm>
            <a:prstGeom prst="line">
              <a:avLst/>
            </a:prstGeom>
          </p:spPr>
          <p:style>
            <a:lnRef idx="2">
              <a:schemeClr val="accent2"/>
            </a:lnRef>
            <a:fillRef idx="0">
              <a:schemeClr val="accent2"/>
            </a:fillRef>
            <a:effectRef idx="1">
              <a:schemeClr val="accent2"/>
            </a:effectRef>
            <a:fontRef idx="minor">
              <a:schemeClr val="tx1"/>
            </a:fontRef>
          </p:style>
        </p:cxnSp>
        <p:sp>
          <p:nvSpPr>
            <p:cNvPr id="43" name="椭圆 42"/>
            <p:cNvSpPr/>
            <p:nvPr/>
          </p:nvSpPr>
          <p:spPr>
            <a:xfrm>
              <a:off x="4357686" y="3714752"/>
              <a:ext cx="357190" cy="428628"/>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2000" i="1" smtClean="0">
                  <a:latin typeface="Consolas" pitchFamily="49" charset="0"/>
                  <a:cs typeface="Consolas" pitchFamily="49" charset="0"/>
                </a:rPr>
                <a:t>A</a:t>
              </a:r>
              <a:endParaRPr lang="zh-CN" altLang="en-US" sz="2000" i="1">
                <a:latin typeface="Consolas" pitchFamily="49" charset="0"/>
                <a:cs typeface="Consolas" pitchFamily="49" charset="0"/>
              </a:endParaRPr>
            </a:p>
          </p:txBody>
        </p:sp>
        <p:sp>
          <p:nvSpPr>
            <p:cNvPr id="44" name="椭圆 43"/>
            <p:cNvSpPr/>
            <p:nvPr/>
          </p:nvSpPr>
          <p:spPr>
            <a:xfrm>
              <a:off x="4857752" y="4643446"/>
              <a:ext cx="357190"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i="1" smtClean="0">
                  <a:solidFill>
                    <a:srgbClr val="0000FF"/>
                  </a:solidFill>
                  <a:latin typeface="Consolas" pitchFamily="49" charset="0"/>
                  <a:cs typeface="Consolas" pitchFamily="49" charset="0"/>
                </a:rPr>
                <a:t>B</a:t>
              </a:r>
              <a:endParaRPr lang="zh-CN" altLang="en-US" sz="2000" i="1">
                <a:solidFill>
                  <a:srgbClr val="0000FF"/>
                </a:solidFill>
                <a:latin typeface="Consolas" pitchFamily="49" charset="0"/>
                <a:cs typeface="Consolas" pitchFamily="49" charset="0"/>
              </a:endParaRPr>
            </a:p>
          </p:txBody>
        </p:sp>
        <p:sp>
          <p:nvSpPr>
            <p:cNvPr id="45" name="椭圆 44"/>
            <p:cNvSpPr/>
            <p:nvPr/>
          </p:nvSpPr>
          <p:spPr>
            <a:xfrm>
              <a:off x="4500562" y="5572140"/>
              <a:ext cx="357190"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i="1" smtClean="0">
                  <a:solidFill>
                    <a:srgbClr val="0000FF"/>
                  </a:solidFill>
                  <a:latin typeface="Consolas" pitchFamily="49" charset="0"/>
                  <a:cs typeface="Consolas" pitchFamily="49" charset="0"/>
                </a:rPr>
                <a:t>C</a:t>
              </a:r>
              <a:endParaRPr lang="zh-CN" altLang="en-US" sz="2000" i="1">
                <a:solidFill>
                  <a:srgbClr val="0000FF"/>
                </a:solidFill>
                <a:latin typeface="Consolas" pitchFamily="49" charset="0"/>
                <a:cs typeface="Consolas" pitchFamily="49" charset="0"/>
              </a:endParaRPr>
            </a:p>
          </p:txBody>
        </p:sp>
        <p:cxnSp>
          <p:nvCxnSpPr>
            <p:cNvPr id="46" name="直接连接符 45"/>
            <p:cNvCxnSpPr>
              <a:stCxn id="43" idx="5"/>
              <a:endCxn id="44" idx="0"/>
            </p:cNvCxnSpPr>
            <p:nvPr/>
          </p:nvCxnSpPr>
          <p:spPr>
            <a:xfrm rot="16200000" flipH="1">
              <a:off x="4568039" y="4175137"/>
              <a:ext cx="562837" cy="373780"/>
            </a:xfrm>
            <a:prstGeom prst="line">
              <a:avLst/>
            </a:prstGeom>
          </p:spPr>
          <p:style>
            <a:lnRef idx="2">
              <a:schemeClr val="accent2"/>
            </a:lnRef>
            <a:fillRef idx="0">
              <a:schemeClr val="accent2"/>
            </a:fillRef>
            <a:effectRef idx="1">
              <a:schemeClr val="accent2"/>
            </a:effectRef>
            <a:fontRef idx="minor">
              <a:schemeClr val="tx1"/>
            </a:fontRef>
          </p:style>
        </p:cxnSp>
        <p:cxnSp>
          <p:nvCxnSpPr>
            <p:cNvPr id="47" name="直接连接符 46"/>
            <p:cNvCxnSpPr>
              <a:stCxn id="44" idx="3"/>
              <a:endCxn id="45" idx="0"/>
            </p:cNvCxnSpPr>
            <p:nvPr/>
          </p:nvCxnSpPr>
          <p:spPr>
            <a:xfrm rot="5400000">
              <a:off x="4513191" y="5175269"/>
              <a:ext cx="562837" cy="230904"/>
            </a:xfrm>
            <a:prstGeom prst="line">
              <a:avLst/>
            </a:prstGeom>
          </p:spPr>
          <p:style>
            <a:lnRef idx="2">
              <a:schemeClr val="accent2"/>
            </a:lnRef>
            <a:fillRef idx="0">
              <a:schemeClr val="accent2"/>
            </a:fillRef>
            <a:effectRef idx="1">
              <a:schemeClr val="accent2"/>
            </a:effectRef>
            <a:fontRef idx="minor">
              <a:schemeClr val="tx1"/>
            </a:fontRef>
          </p:style>
        </p:cxnSp>
        <p:sp>
          <p:nvSpPr>
            <p:cNvPr id="48" name="椭圆 47"/>
            <p:cNvSpPr/>
            <p:nvPr/>
          </p:nvSpPr>
          <p:spPr>
            <a:xfrm>
              <a:off x="6357950" y="3714752"/>
              <a:ext cx="357190" cy="428628"/>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2000" i="1" smtClean="0">
                  <a:latin typeface="Consolas" pitchFamily="49" charset="0"/>
                  <a:cs typeface="Consolas" pitchFamily="49" charset="0"/>
                </a:rPr>
                <a:t>A</a:t>
              </a:r>
              <a:endParaRPr lang="zh-CN" altLang="en-US" sz="2000" i="1">
                <a:latin typeface="Consolas" pitchFamily="49" charset="0"/>
                <a:cs typeface="Consolas" pitchFamily="49" charset="0"/>
              </a:endParaRPr>
            </a:p>
          </p:txBody>
        </p:sp>
        <p:sp>
          <p:nvSpPr>
            <p:cNvPr id="49" name="椭圆 48"/>
            <p:cNvSpPr/>
            <p:nvPr/>
          </p:nvSpPr>
          <p:spPr>
            <a:xfrm>
              <a:off x="6143636" y="4643446"/>
              <a:ext cx="357190"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i="1" smtClean="0">
                  <a:solidFill>
                    <a:srgbClr val="0000FF"/>
                  </a:solidFill>
                  <a:latin typeface="Consolas" pitchFamily="49" charset="0"/>
                  <a:cs typeface="Consolas" pitchFamily="49" charset="0"/>
                </a:rPr>
                <a:t>B</a:t>
              </a:r>
              <a:endParaRPr lang="zh-CN" altLang="en-US" sz="2000" i="1">
                <a:solidFill>
                  <a:srgbClr val="0000FF"/>
                </a:solidFill>
                <a:latin typeface="Consolas" pitchFamily="49" charset="0"/>
                <a:cs typeface="Consolas" pitchFamily="49" charset="0"/>
              </a:endParaRPr>
            </a:p>
          </p:txBody>
        </p:sp>
        <p:sp>
          <p:nvSpPr>
            <p:cNvPr id="50" name="椭圆 49"/>
            <p:cNvSpPr/>
            <p:nvPr/>
          </p:nvSpPr>
          <p:spPr>
            <a:xfrm>
              <a:off x="5857884" y="5572140"/>
              <a:ext cx="357190"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i="1" smtClean="0">
                  <a:solidFill>
                    <a:srgbClr val="0000FF"/>
                  </a:solidFill>
                  <a:latin typeface="Consolas" pitchFamily="49" charset="0"/>
                  <a:cs typeface="Consolas" pitchFamily="49" charset="0"/>
                </a:rPr>
                <a:t>C</a:t>
              </a:r>
              <a:endParaRPr lang="zh-CN" altLang="en-US" sz="2000" i="1">
                <a:solidFill>
                  <a:srgbClr val="0000FF"/>
                </a:solidFill>
                <a:latin typeface="Consolas" pitchFamily="49" charset="0"/>
                <a:cs typeface="Consolas" pitchFamily="49" charset="0"/>
              </a:endParaRPr>
            </a:p>
          </p:txBody>
        </p:sp>
        <p:cxnSp>
          <p:nvCxnSpPr>
            <p:cNvPr id="51" name="直接连接符 50"/>
            <p:cNvCxnSpPr>
              <a:endCxn id="49" idx="0"/>
            </p:cNvCxnSpPr>
            <p:nvPr/>
          </p:nvCxnSpPr>
          <p:spPr>
            <a:xfrm rot="5400000">
              <a:off x="6197216" y="4339836"/>
              <a:ext cx="428626" cy="178595"/>
            </a:xfrm>
            <a:prstGeom prst="line">
              <a:avLst/>
            </a:prstGeom>
          </p:spPr>
          <p:style>
            <a:lnRef idx="2">
              <a:schemeClr val="accent2"/>
            </a:lnRef>
            <a:fillRef idx="0">
              <a:schemeClr val="accent2"/>
            </a:fillRef>
            <a:effectRef idx="1">
              <a:schemeClr val="accent2"/>
            </a:effectRef>
            <a:fontRef idx="minor">
              <a:schemeClr val="tx1"/>
            </a:fontRef>
          </p:style>
        </p:cxnSp>
        <p:cxnSp>
          <p:nvCxnSpPr>
            <p:cNvPr id="52" name="直接连接符 51"/>
            <p:cNvCxnSpPr>
              <a:stCxn id="49" idx="3"/>
              <a:endCxn id="50" idx="0"/>
            </p:cNvCxnSpPr>
            <p:nvPr/>
          </p:nvCxnSpPr>
          <p:spPr>
            <a:xfrm rot="5400000">
              <a:off x="5834794" y="5210988"/>
              <a:ext cx="562837" cy="159466"/>
            </a:xfrm>
            <a:prstGeom prst="line">
              <a:avLst/>
            </a:prstGeom>
          </p:spPr>
          <p:style>
            <a:lnRef idx="2">
              <a:schemeClr val="accent2"/>
            </a:lnRef>
            <a:fillRef idx="0">
              <a:schemeClr val="accent2"/>
            </a:fillRef>
            <a:effectRef idx="1">
              <a:schemeClr val="accent2"/>
            </a:effectRef>
            <a:fontRef idx="minor">
              <a:schemeClr val="tx1"/>
            </a:fontRef>
          </p:style>
        </p:cxnSp>
        <p:sp>
          <p:nvSpPr>
            <p:cNvPr id="53" name="椭圆 52"/>
            <p:cNvSpPr/>
            <p:nvPr/>
          </p:nvSpPr>
          <p:spPr>
            <a:xfrm>
              <a:off x="7286644" y="3714752"/>
              <a:ext cx="357190" cy="428628"/>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2000" i="1" smtClean="0">
                  <a:latin typeface="Consolas" pitchFamily="49" charset="0"/>
                  <a:cs typeface="Consolas" pitchFamily="49" charset="0"/>
                </a:rPr>
                <a:t>A</a:t>
              </a:r>
              <a:endParaRPr lang="zh-CN" altLang="en-US" sz="2000" i="1">
                <a:latin typeface="Consolas" pitchFamily="49" charset="0"/>
                <a:cs typeface="Consolas" pitchFamily="49" charset="0"/>
              </a:endParaRPr>
            </a:p>
          </p:txBody>
        </p:sp>
        <p:sp>
          <p:nvSpPr>
            <p:cNvPr id="54" name="椭圆 53"/>
            <p:cNvSpPr/>
            <p:nvPr/>
          </p:nvSpPr>
          <p:spPr>
            <a:xfrm>
              <a:off x="7643834" y="4643446"/>
              <a:ext cx="357190"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i="1" smtClean="0">
                  <a:solidFill>
                    <a:srgbClr val="0000FF"/>
                  </a:solidFill>
                  <a:latin typeface="Consolas" pitchFamily="49" charset="0"/>
                  <a:cs typeface="Consolas" pitchFamily="49" charset="0"/>
                </a:rPr>
                <a:t>B</a:t>
              </a:r>
              <a:endParaRPr lang="zh-CN" altLang="en-US" sz="2000" i="1">
                <a:solidFill>
                  <a:srgbClr val="0000FF"/>
                </a:solidFill>
                <a:latin typeface="Consolas" pitchFamily="49" charset="0"/>
                <a:cs typeface="Consolas" pitchFamily="49" charset="0"/>
              </a:endParaRPr>
            </a:p>
          </p:txBody>
        </p:sp>
        <p:sp>
          <p:nvSpPr>
            <p:cNvPr id="55" name="椭圆 54"/>
            <p:cNvSpPr/>
            <p:nvPr/>
          </p:nvSpPr>
          <p:spPr>
            <a:xfrm>
              <a:off x="8001024" y="5572140"/>
              <a:ext cx="357190"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i="1" smtClean="0">
                  <a:solidFill>
                    <a:srgbClr val="0000FF"/>
                  </a:solidFill>
                  <a:latin typeface="Consolas" pitchFamily="49" charset="0"/>
                  <a:cs typeface="Consolas" pitchFamily="49" charset="0"/>
                </a:rPr>
                <a:t>C</a:t>
              </a:r>
              <a:endParaRPr lang="zh-CN" altLang="en-US" sz="2000" i="1">
                <a:solidFill>
                  <a:srgbClr val="0000FF"/>
                </a:solidFill>
                <a:latin typeface="Consolas" pitchFamily="49" charset="0"/>
                <a:cs typeface="Consolas" pitchFamily="49" charset="0"/>
              </a:endParaRPr>
            </a:p>
          </p:txBody>
        </p:sp>
        <p:cxnSp>
          <p:nvCxnSpPr>
            <p:cNvPr id="56" name="直接连接符 55"/>
            <p:cNvCxnSpPr>
              <a:stCxn id="53" idx="5"/>
              <a:endCxn id="54" idx="0"/>
            </p:cNvCxnSpPr>
            <p:nvPr/>
          </p:nvCxnSpPr>
          <p:spPr>
            <a:xfrm rot="16200000" flipH="1">
              <a:off x="7425559" y="4246575"/>
              <a:ext cx="562837" cy="230904"/>
            </a:xfrm>
            <a:prstGeom prst="line">
              <a:avLst/>
            </a:prstGeom>
          </p:spPr>
          <p:style>
            <a:lnRef idx="2">
              <a:schemeClr val="accent2"/>
            </a:lnRef>
            <a:fillRef idx="0">
              <a:schemeClr val="accent2"/>
            </a:fillRef>
            <a:effectRef idx="1">
              <a:schemeClr val="accent2"/>
            </a:effectRef>
            <a:fontRef idx="minor">
              <a:schemeClr val="tx1"/>
            </a:fontRef>
          </p:style>
        </p:cxnSp>
        <p:cxnSp>
          <p:nvCxnSpPr>
            <p:cNvPr id="57" name="直接连接符 56"/>
            <p:cNvCxnSpPr>
              <a:stCxn id="54" idx="5"/>
              <a:endCxn id="55" idx="0"/>
            </p:cNvCxnSpPr>
            <p:nvPr/>
          </p:nvCxnSpPr>
          <p:spPr>
            <a:xfrm rot="16200000" flipH="1">
              <a:off x="7782749" y="5175269"/>
              <a:ext cx="562837" cy="230904"/>
            </a:xfrm>
            <a:prstGeom prst="line">
              <a:avLst/>
            </a:prstGeom>
          </p:spPr>
          <p:style>
            <a:lnRef idx="2">
              <a:schemeClr val="accent2"/>
            </a:lnRef>
            <a:fillRef idx="0">
              <a:schemeClr val="accent2"/>
            </a:fillRef>
            <a:effectRef idx="1">
              <a:schemeClr val="accent2"/>
            </a:effectRef>
            <a:fontRef idx="minor">
              <a:schemeClr val="tx1"/>
            </a:fontRef>
          </p:style>
        </p:cxnSp>
        <p:sp>
          <p:nvSpPr>
            <p:cNvPr id="58" name="TextBox 57"/>
            <p:cNvSpPr txBox="1"/>
            <p:nvPr/>
          </p:nvSpPr>
          <p:spPr>
            <a:xfrm>
              <a:off x="1643042" y="6172162"/>
              <a:ext cx="642942" cy="400110"/>
            </a:xfrm>
            <a:prstGeom prst="rect">
              <a:avLst/>
            </a:prstGeom>
            <a:noFill/>
          </p:spPr>
          <p:txBody>
            <a:bodyPr wrap="square" rtlCol="0">
              <a:spAutoFit/>
            </a:bodyPr>
            <a:lstStyle/>
            <a:p>
              <a:r>
                <a:rPr lang="en-US" altLang="zh-CN" sz="2000" smtClean="0">
                  <a:solidFill>
                    <a:srgbClr val="0000FF"/>
                  </a:solidFill>
                  <a:latin typeface="Consolas" pitchFamily="49" charset="0"/>
                  <a:cs typeface="Consolas" pitchFamily="49" charset="0"/>
                </a:rPr>
                <a:t>(a)</a:t>
              </a:r>
              <a:endParaRPr lang="zh-CN" altLang="en-US" sz="2000">
                <a:solidFill>
                  <a:srgbClr val="0000FF"/>
                </a:solidFill>
                <a:latin typeface="Consolas" pitchFamily="49" charset="0"/>
                <a:cs typeface="Consolas" pitchFamily="49" charset="0"/>
              </a:endParaRPr>
            </a:p>
          </p:txBody>
        </p:sp>
        <p:sp>
          <p:nvSpPr>
            <p:cNvPr id="59" name="TextBox 58"/>
            <p:cNvSpPr txBox="1"/>
            <p:nvPr/>
          </p:nvSpPr>
          <p:spPr>
            <a:xfrm>
              <a:off x="3071802" y="6215082"/>
              <a:ext cx="642942" cy="400110"/>
            </a:xfrm>
            <a:prstGeom prst="rect">
              <a:avLst/>
            </a:prstGeom>
            <a:noFill/>
          </p:spPr>
          <p:txBody>
            <a:bodyPr wrap="square" rtlCol="0">
              <a:spAutoFit/>
            </a:bodyPr>
            <a:lstStyle/>
            <a:p>
              <a:r>
                <a:rPr lang="en-US" altLang="zh-CN" sz="2000" smtClean="0">
                  <a:solidFill>
                    <a:srgbClr val="0000FF"/>
                  </a:solidFill>
                  <a:latin typeface="Consolas" pitchFamily="49" charset="0"/>
                  <a:cs typeface="Consolas" pitchFamily="49" charset="0"/>
                </a:rPr>
                <a:t>(b)</a:t>
              </a:r>
              <a:endParaRPr lang="zh-CN" altLang="en-US" sz="2000">
                <a:solidFill>
                  <a:srgbClr val="0000FF"/>
                </a:solidFill>
                <a:latin typeface="Consolas" pitchFamily="49" charset="0"/>
                <a:cs typeface="Consolas" pitchFamily="49" charset="0"/>
              </a:endParaRPr>
            </a:p>
          </p:txBody>
        </p:sp>
        <p:sp>
          <p:nvSpPr>
            <p:cNvPr id="60" name="TextBox 59"/>
            <p:cNvSpPr txBox="1"/>
            <p:nvPr/>
          </p:nvSpPr>
          <p:spPr>
            <a:xfrm>
              <a:off x="4429124" y="6215082"/>
              <a:ext cx="642942" cy="400110"/>
            </a:xfrm>
            <a:prstGeom prst="rect">
              <a:avLst/>
            </a:prstGeom>
            <a:noFill/>
          </p:spPr>
          <p:txBody>
            <a:bodyPr wrap="square" rtlCol="0">
              <a:spAutoFit/>
            </a:bodyPr>
            <a:lstStyle/>
            <a:p>
              <a:r>
                <a:rPr lang="en-US" altLang="zh-CN" sz="2000" smtClean="0">
                  <a:solidFill>
                    <a:srgbClr val="0000FF"/>
                  </a:solidFill>
                  <a:latin typeface="Consolas" pitchFamily="49" charset="0"/>
                  <a:cs typeface="Consolas" pitchFamily="49" charset="0"/>
                </a:rPr>
                <a:t>(c)</a:t>
              </a:r>
              <a:endParaRPr lang="zh-CN" altLang="en-US" sz="2000">
                <a:solidFill>
                  <a:srgbClr val="0000FF"/>
                </a:solidFill>
                <a:latin typeface="Consolas" pitchFamily="49" charset="0"/>
                <a:cs typeface="Consolas" pitchFamily="49" charset="0"/>
              </a:endParaRPr>
            </a:p>
          </p:txBody>
        </p:sp>
        <p:sp>
          <p:nvSpPr>
            <p:cNvPr id="61" name="TextBox 60"/>
            <p:cNvSpPr txBox="1"/>
            <p:nvPr/>
          </p:nvSpPr>
          <p:spPr>
            <a:xfrm>
              <a:off x="6143636" y="6215082"/>
              <a:ext cx="642942" cy="400110"/>
            </a:xfrm>
            <a:prstGeom prst="rect">
              <a:avLst/>
            </a:prstGeom>
            <a:noFill/>
          </p:spPr>
          <p:txBody>
            <a:bodyPr wrap="square" rtlCol="0">
              <a:spAutoFit/>
            </a:bodyPr>
            <a:lstStyle/>
            <a:p>
              <a:r>
                <a:rPr lang="en-US" altLang="zh-CN" sz="2000" smtClean="0">
                  <a:solidFill>
                    <a:srgbClr val="0000FF"/>
                  </a:solidFill>
                  <a:latin typeface="Consolas" pitchFamily="49" charset="0"/>
                  <a:cs typeface="Consolas" pitchFamily="49" charset="0"/>
                </a:rPr>
                <a:t>(d)</a:t>
              </a:r>
              <a:endParaRPr lang="zh-CN" altLang="en-US" sz="2000">
                <a:solidFill>
                  <a:srgbClr val="0000FF"/>
                </a:solidFill>
                <a:latin typeface="Consolas" pitchFamily="49" charset="0"/>
                <a:cs typeface="Consolas" pitchFamily="49" charset="0"/>
              </a:endParaRPr>
            </a:p>
          </p:txBody>
        </p:sp>
        <p:sp>
          <p:nvSpPr>
            <p:cNvPr id="62" name="TextBox 61"/>
            <p:cNvSpPr txBox="1"/>
            <p:nvPr/>
          </p:nvSpPr>
          <p:spPr>
            <a:xfrm>
              <a:off x="7500958" y="6215082"/>
              <a:ext cx="642942" cy="400110"/>
            </a:xfrm>
            <a:prstGeom prst="rect">
              <a:avLst/>
            </a:prstGeom>
            <a:noFill/>
          </p:spPr>
          <p:txBody>
            <a:bodyPr wrap="square" rtlCol="0">
              <a:spAutoFit/>
            </a:bodyPr>
            <a:lstStyle/>
            <a:p>
              <a:r>
                <a:rPr lang="en-US" altLang="zh-CN" sz="2000" smtClean="0">
                  <a:solidFill>
                    <a:srgbClr val="0000FF"/>
                  </a:solidFill>
                  <a:latin typeface="Consolas" pitchFamily="49" charset="0"/>
                  <a:cs typeface="Consolas" pitchFamily="49" charset="0"/>
                </a:rPr>
                <a:t>(e)</a:t>
              </a:r>
              <a:endParaRPr lang="zh-CN" altLang="en-US" sz="2000">
                <a:solidFill>
                  <a:srgbClr val="0000FF"/>
                </a:solidFill>
                <a:latin typeface="Consolas" pitchFamily="49" charset="0"/>
                <a:cs typeface="Consolas" pitchFamily="49" charset="0"/>
              </a:endParaRPr>
            </a:p>
          </p:txBody>
        </p:sp>
      </p:grpSp>
      <p:sp>
        <p:nvSpPr>
          <p:cNvPr id="63" name="TextBox 62"/>
          <p:cNvSpPr txBox="1"/>
          <p:nvPr/>
        </p:nvSpPr>
        <p:spPr>
          <a:xfrm>
            <a:off x="285731" y="1500174"/>
            <a:ext cx="553998" cy="3000396"/>
          </a:xfrm>
          <a:prstGeom prst="rect">
            <a:avLst/>
          </a:prstGeom>
          <a:noFill/>
        </p:spPr>
        <p:txBody>
          <a:bodyPr vert="eaVert" wrap="square" rtlCol="0">
            <a:spAutoFit/>
          </a:bodyPr>
          <a:lstStyle/>
          <a:p>
            <a:pPr algn="ctr">
              <a:spcBef>
                <a:spcPct val="50000"/>
              </a:spcBef>
            </a:pPr>
            <a:r>
              <a:rPr lang="en-US" altLang="zh-CN"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6.6  </a:t>
            </a:r>
            <a:r>
              <a:rPr lang="zh-CN" altLang="en-US"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二叉树的构造</a:t>
            </a:r>
            <a:endParaRPr lang="zh-CN" altLang="en-US" dirty="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Text Box 2"/>
          <p:cNvSpPr txBox="1">
            <a:spLocks noChangeArrowheads="1"/>
          </p:cNvSpPr>
          <p:nvPr/>
        </p:nvSpPr>
        <p:spPr bwMode="auto">
          <a:xfrm>
            <a:off x="1214414" y="500042"/>
            <a:ext cx="7272338" cy="1015663"/>
          </a:xfrm>
          <a:prstGeom prst="rect">
            <a:avLst/>
          </a:prstGeom>
          <a:noFill/>
          <a:ln w="9525">
            <a:noFill/>
            <a:miter lim="800000"/>
            <a:headEnd/>
            <a:tailEnd/>
          </a:ln>
        </p:spPr>
        <p:txBody>
          <a:bodyPr wrap="square">
            <a:spAutoFit/>
          </a:bodyPr>
          <a:lstStyle/>
          <a:p>
            <a:pPr>
              <a:lnSpc>
                <a:spcPct val="150000"/>
              </a:lnSpc>
              <a:spcBef>
                <a:spcPct val="50000"/>
              </a:spcBef>
            </a:pPr>
            <a:r>
              <a:rPr lang="zh-CN" altLang="en-US" sz="2000" smtClean="0">
                <a:solidFill>
                  <a:srgbClr val="0000FF"/>
                </a:solidFill>
                <a:latin typeface="Consolas" pitchFamily="49" charset="0"/>
                <a:ea typeface="楷体" pitchFamily="49" charset="-122"/>
                <a:cs typeface="Consolas" pitchFamily="49" charset="0"/>
              </a:rPr>
              <a:t>   实际上，对于含</a:t>
            </a:r>
            <a:r>
              <a:rPr lang="en-US" altLang="zh-CN" sz="2000" smtClean="0">
                <a:solidFill>
                  <a:srgbClr val="0000FF"/>
                </a:solidFill>
                <a:latin typeface="Consolas" pitchFamily="49" charset="0"/>
                <a:ea typeface="楷体" pitchFamily="49" charset="-122"/>
                <a:cs typeface="Consolas" pitchFamily="49" charset="0"/>
              </a:rPr>
              <a:t>2</a:t>
            </a:r>
            <a:r>
              <a:rPr lang="zh-CN" altLang="en-US" sz="2000" smtClean="0">
                <a:solidFill>
                  <a:srgbClr val="0000FF"/>
                </a:solidFill>
                <a:latin typeface="Consolas" pitchFamily="49" charset="0"/>
                <a:ea typeface="楷体" pitchFamily="49" charset="-122"/>
                <a:cs typeface="Consolas" pitchFamily="49" charset="0"/>
              </a:rPr>
              <a:t>个或者以上结点的二叉树，在先</a:t>
            </a:r>
            <a:r>
              <a:rPr lang="zh-CN" altLang="en-US" sz="2000" dirty="0">
                <a:solidFill>
                  <a:srgbClr val="0000FF"/>
                </a:solidFill>
                <a:latin typeface="Consolas" pitchFamily="49" charset="0"/>
                <a:ea typeface="楷体" pitchFamily="49" charset="-122"/>
                <a:cs typeface="Consolas" pitchFamily="49" charset="0"/>
              </a:rPr>
              <a:t>序、中序和后序遍历序列中：</a:t>
            </a:r>
          </a:p>
        </p:txBody>
      </p:sp>
      <p:sp>
        <p:nvSpPr>
          <p:cNvPr id="106499" name="Text Box 3"/>
          <p:cNvSpPr txBox="1">
            <a:spLocks noChangeArrowheads="1"/>
          </p:cNvSpPr>
          <p:nvPr/>
        </p:nvSpPr>
        <p:spPr bwMode="auto">
          <a:xfrm>
            <a:off x="1285852" y="1857364"/>
            <a:ext cx="7677174" cy="1477328"/>
          </a:xfrm>
          <a:prstGeom prst="rect">
            <a:avLst/>
          </a:prstGeom>
          <a:noFill/>
          <a:ln w="9525">
            <a:noFill/>
            <a:miter lim="800000"/>
            <a:headEnd/>
            <a:tailEnd/>
          </a:ln>
        </p:spPr>
        <p:txBody>
          <a:bodyPr wrap="square">
            <a:spAutoFit/>
          </a:bodyPr>
          <a:lstStyle/>
          <a:p>
            <a:pPr marL="457200" indent="-457200">
              <a:lnSpc>
                <a:spcPct val="150000"/>
              </a:lnSpc>
              <a:buBlip>
                <a:blip r:embed="rId2"/>
              </a:buBlip>
            </a:pPr>
            <a:r>
              <a:rPr lang="zh-CN" altLang="en-US" sz="2000" smtClean="0">
                <a:solidFill>
                  <a:srgbClr val="0000FF"/>
                </a:solidFill>
                <a:latin typeface="Consolas" pitchFamily="49" charset="0"/>
                <a:ea typeface="仿宋" pitchFamily="49" charset="-122"/>
                <a:cs typeface="Consolas" pitchFamily="49" charset="0"/>
              </a:rPr>
              <a:t>由先</a:t>
            </a:r>
            <a:r>
              <a:rPr lang="zh-CN" altLang="en-US" sz="2000" dirty="0">
                <a:solidFill>
                  <a:srgbClr val="0000FF"/>
                </a:solidFill>
                <a:latin typeface="Consolas" pitchFamily="49" charset="0"/>
                <a:ea typeface="仿宋" pitchFamily="49" charset="-122"/>
                <a:cs typeface="Consolas" pitchFamily="49" charset="0"/>
              </a:rPr>
              <a:t>序遍历序列和中序遍历序列</a:t>
            </a:r>
            <a:r>
              <a:rPr lang="zh-CN" altLang="en-US" sz="2000" dirty="0">
                <a:solidFill>
                  <a:srgbClr val="C00000"/>
                </a:solidFill>
                <a:latin typeface="Consolas" pitchFamily="49" charset="0"/>
                <a:ea typeface="仿宋" pitchFamily="49" charset="-122"/>
                <a:cs typeface="Consolas" pitchFamily="49" charset="0"/>
              </a:rPr>
              <a:t>能够唯一确定</a:t>
            </a:r>
            <a:r>
              <a:rPr lang="zh-CN" altLang="en-US" sz="2000" dirty="0">
                <a:solidFill>
                  <a:srgbClr val="0000FF"/>
                </a:solidFill>
                <a:latin typeface="Consolas" pitchFamily="49" charset="0"/>
                <a:ea typeface="仿宋" pitchFamily="49" charset="-122"/>
                <a:cs typeface="Consolas" pitchFamily="49" charset="0"/>
              </a:rPr>
              <a:t>一棵</a:t>
            </a:r>
            <a:r>
              <a:rPr lang="zh-CN" altLang="en-US" sz="2000">
                <a:solidFill>
                  <a:srgbClr val="0000FF"/>
                </a:solidFill>
                <a:latin typeface="Consolas" pitchFamily="49" charset="0"/>
                <a:ea typeface="仿宋" pitchFamily="49" charset="-122"/>
                <a:cs typeface="Consolas" pitchFamily="49" charset="0"/>
              </a:rPr>
              <a:t>二叉树</a:t>
            </a:r>
            <a:r>
              <a:rPr lang="zh-CN" altLang="en-US" sz="2000" smtClean="0">
                <a:solidFill>
                  <a:srgbClr val="0000FF"/>
                </a:solidFill>
                <a:latin typeface="Consolas" pitchFamily="49" charset="0"/>
                <a:ea typeface="仿宋" pitchFamily="49" charset="-122"/>
                <a:cs typeface="Consolas" pitchFamily="49" charset="0"/>
              </a:rPr>
              <a:t>。</a:t>
            </a:r>
            <a:endParaRPr lang="en-US" altLang="zh-CN" sz="2000" smtClean="0">
              <a:solidFill>
                <a:srgbClr val="0000FF"/>
              </a:solidFill>
              <a:latin typeface="Consolas" pitchFamily="49" charset="0"/>
              <a:ea typeface="仿宋" pitchFamily="49" charset="-122"/>
              <a:cs typeface="Consolas" pitchFamily="49" charset="0"/>
            </a:endParaRPr>
          </a:p>
          <a:p>
            <a:pPr marL="457200" indent="-457200">
              <a:lnSpc>
                <a:spcPct val="150000"/>
              </a:lnSpc>
              <a:buBlip>
                <a:blip r:embed="rId2"/>
              </a:buBlip>
            </a:pPr>
            <a:r>
              <a:rPr lang="zh-CN" altLang="en-US" sz="2000" smtClean="0">
                <a:solidFill>
                  <a:srgbClr val="0000FF"/>
                </a:solidFill>
                <a:latin typeface="Consolas" pitchFamily="49" charset="0"/>
                <a:ea typeface="仿宋" pitchFamily="49" charset="-122"/>
                <a:cs typeface="Consolas" pitchFamily="49" charset="0"/>
              </a:rPr>
              <a:t>由</a:t>
            </a:r>
            <a:r>
              <a:rPr lang="zh-CN" altLang="en-US" sz="2000" dirty="0">
                <a:solidFill>
                  <a:srgbClr val="0000FF"/>
                </a:solidFill>
                <a:latin typeface="Consolas" pitchFamily="49" charset="0"/>
                <a:ea typeface="仿宋" pitchFamily="49" charset="-122"/>
                <a:cs typeface="Consolas" pitchFamily="49" charset="0"/>
              </a:rPr>
              <a:t>后序遍历序列和中序遍历序列</a:t>
            </a:r>
            <a:r>
              <a:rPr lang="zh-CN" altLang="en-US" sz="2000" dirty="0">
                <a:solidFill>
                  <a:srgbClr val="C00000"/>
                </a:solidFill>
                <a:latin typeface="Consolas" pitchFamily="49" charset="0"/>
                <a:ea typeface="仿宋" pitchFamily="49" charset="-122"/>
                <a:cs typeface="Consolas" pitchFamily="49" charset="0"/>
              </a:rPr>
              <a:t>能够唯一确定</a:t>
            </a:r>
            <a:r>
              <a:rPr lang="zh-CN" altLang="en-US" sz="2000" dirty="0">
                <a:solidFill>
                  <a:srgbClr val="0000FF"/>
                </a:solidFill>
                <a:latin typeface="Consolas" pitchFamily="49" charset="0"/>
                <a:ea typeface="仿宋" pitchFamily="49" charset="-122"/>
                <a:cs typeface="Consolas" pitchFamily="49" charset="0"/>
              </a:rPr>
              <a:t>一棵二叉树。</a:t>
            </a:r>
          </a:p>
          <a:p>
            <a:pPr marL="457200" indent="-457200">
              <a:lnSpc>
                <a:spcPct val="150000"/>
              </a:lnSpc>
              <a:buBlip>
                <a:blip r:embed="rId2"/>
              </a:buBlip>
            </a:pPr>
            <a:r>
              <a:rPr lang="zh-CN" altLang="en-US" sz="2000" smtClean="0">
                <a:solidFill>
                  <a:srgbClr val="0000FF"/>
                </a:solidFill>
                <a:latin typeface="Consolas" pitchFamily="49" charset="0"/>
                <a:ea typeface="仿宋" pitchFamily="49" charset="-122"/>
                <a:cs typeface="Consolas" pitchFamily="49" charset="0"/>
              </a:rPr>
              <a:t>由</a:t>
            </a:r>
            <a:r>
              <a:rPr lang="zh-CN" altLang="en-US" sz="2000" dirty="0">
                <a:solidFill>
                  <a:srgbClr val="0000FF"/>
                </a:solidFill>
                <a:latin typeface="Consolas" pitchFamily="49" charset="0"/>
                <a:ea typeface="仿宋" pitchFamily="49" charset="-122"/>
                <a:cs typeface="Consolas" pitchFamily="49" charset="0"/>
              </a:rPr>
              <a:t>先序遍历序列和后序遍历序列</a:t>
            </a:r>
            <a:r>
              <a:rPr lang="zh-CN" altLang="en-US" sz="2000" dirty="0">
                <a:solidFill>
                  <a:srgbClr val="C00000"/>
                </a:solidFill>
                <a:latin typeface="Consolas" pitchFamily="49" charset="0"/>
                <a:ea typeface="仿宋" pitchFamily="49" charset="-122"/>
                <a:cs typeface="Consolas" pitchFamily="49" charset="0"/>
              </a:rPr>
              <a:t>不能唯一确定</a:t>
            </a:r>
            <a:r>
              <a:rPr lang="zh-CN" altLang="en-US" sz="2000" dirty="0">
                <a:solidFill>
                  <a:srgbClr val="0000FF"/>
                </a:solidFill>
                <a:latin typeface="Consolas" pitchFamily="49" charset="0"/>
                <a:ea typeface="仿宋" pitchFamily="49" charset="-122"/>
                <a:cs typeface="Consolas" pitchFamily="49" charset="0"/>
              </a:rPr>
              <a:t>一棵二叉树。</a:t>
            </a:r>
          </a:p>
        </p:txBody>
      </p:sp>
      <p:sp>
        <p:nvSpPr>
          <p:cNvPr id="6" name="TextBox 5"/>
          <p:cNvSpPr txBox="1"/>
          <p:nvPr/>
        </p:nvSpPr>
        <p:spPr>
          <a:xfrm>
            <a:off x="285731" y="1500174"/>
            <a:ext cx="553998" cy="3000396"/>
          </a:xfrm>
          <a:prstGeom prst="rect">
            <a:avLst/>
          </a:prstGeom>
          <a:noFill/>
        </p:spPr>
        <p:txBody>
          <a:bodyPr vert="eaVert" wrap="square" rtlCol="0">
            <a:spAutoFit/>
          </a:bodyPr>
          <a:lstStyle/>
          <a:p>
            <a:pPr algn="ctr">
              <a:spcBef>
                <a:spcPct val="50000"/>
              </a:spcBef>
            </a:pPr>
            <a:r>
              <a:rPr lang="en-US" altLang="zh-CN"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6.6  </a:t>
            </a:r>
            <a:r>
              <a:rPr lang="zh-CN" altLang="en-US"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二叉树的构造</a:t>
            </a:r>
            <a:endParaRPr lang="zh-CN" altLang="en-US" dirty="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Text Box 2"/>
          <p:cNvSpPr txBox="1">
            <a:spLocks noChangeArrowheads="1"/>
          </p:cNvSpPr>
          <p:nvPr/>
        </p:nvSpPr>
        <p:spPr bwMode="auto">
          <a:xfrm>
            <a:off x="1214414" y="1500174"/>
            <a:ext cx="7572460" cy="1015663"/>
          </a:xfrm>
          <a:prstGeom prst="rect">
            <a:avLst/>
          </a:prstGeom>
          <a:noFill/>
          <a:ln w="9525">
            <a:noFill/>
            <a:miter lim="800000"/>
            <a:headEnd/>
            <a:tailEnd/>
          </a:ln>
        </p:spPr>
        <p:txBody>
          <a:bodyPr wrap="square">
            <a:spAutoFit/>
          </a:bodyPr>
          <a:lstStyle/>
          <a:p>
            <a:pPr algn="just">
              <a:lnSpc>
                <a:spcPct val="150000"/>
              </a:lnSpc>
              <a:spcBef>
                <a:spcPct val="50000"/>
              </a:spcBef>
            </a:pPr>
            <a:r>
              <a:rPr kumimoji="1" lang="zh-CN" altLang="en-US" sz="2000" dirty="0">
                <a:solidFill>
                  <a:srgbClr val="0000FF"/>
                </a:solidFill>
                <a:latin typeface="Consolas" pitchFamily="49" charset="0"/>
                <a:ea typeface="楷体" pitchFamily="49" charset="-122"/>
                <a:cs typeface="Consolas" pitchFamily="49" charset="0"/>
              </a:rPr>
              <a:t>　　任何</a:t>
            </a:r>
            <a:r>
              <a:rPr kumimoji="1" lang="en-US" altLang="zh-CN" sz="2000" i="1" dirty="0">
                <a:solidFill>
                  <a:srgbClr val="0000FF"/>
                </a:solidFill>
                <a:latin typeface="Consolas" pitchFamily="49" charset="0"/>
                <a:ea typeface="楷体" pitchFamily="49" charset="-122"/>
                <a:cs typeface="Consolas" pitchFamily="49" charset="0"/>
              </a:rPr>
              <a:t>n</a:t>
            </a:r>
            <a:r>
              <a:rPr kumimoji="1" lang="zh-CN" altLang="en-US" sz="2000" dirty="0">
                <a:solidFill>
                  <a:srgbClr val="0000FF"/>
                </a:solidFill>
                <a:latin typeface="Consolas" pitchFamily="49" charset="0"/>
                <a:ea typeface="楷体" pitchFamily="49" charset="-122"/>
                <a:cs typeface="Consolas" pitchFamily="49" charset="0"/>
              </a:rPr>
              <a:t>（</a:t>
            </a:r>
            <a:r>
              <a:rPr kumimoji="1" lang="en-US" altLang="zh-CN" sz="2000" i="1" dirty="0" err="1">
                <a:solidFill>
                  <a:srgbClr val="0000FF"/>
                </a:solidFill>
                <a:latin typeface="Consolas" pitchFamily="49" charset="0"/>
                <a:ea typeface="楷体" pitchFamily="49" charset="-122"/>
                <a:cs typeface="Consolas" pitchFamily="49" charset="0"/>
              </a:rPr>
              <a:t>n</a:t>
            </a:r>
            <a:r>
              <a:rPr kumimoji="1" lang="en-US" altLang="zh-CN" sz="2000" dirty="0" err="1">
                <a:solidFill>
                  <a:srgbClr val="0000FF"/>
                </a:solidFill>
                <a:latin typeface="Consolas" pitchFamily="49" charset="0"/>
                <a:ea typeface="宋体" pitchFamily="2" charset="-122"/>
                <a:cs typeface="Consolas" pitchFamily="49" charset="0"/>
              </a:rPr>
              <a:t>≥</a:t>
            </a:r>
            <a:r>
              <a:rPr kumimoji="1" lang="en-US" altLang="zh-CN" sz="2000" dirty="0" err="1">
                <a:solidFill>
                  <a:srgbClr val="0000FF"/>
                </a:solidFill>
                <a:latin typeface="Consolas" pitchFamily="49" charset="0"/>
                <a:ea typeface="楷体" pitchFamily="49" charset="-122"/>
                <a:cs typeface="Consolas" pitchFamily="49" charset="0"/>
              </a:rPr>
              <a:t>0</a:t>
            </a:r>
            <a:r>
              <a:rPr kumimoji="1" lang="zh-CN" altLang="en-US" sz="2000" dirty="0">
                <a:solidFill>
                  <a:srgbClr val="0000FF"/>
                </a:solidFill>
                <a:latin typeface="Consolas" pitchFamily="49" charset="0"/>
                <a:ea typeface="楷体" pitchFamily="49" charset="-122"/>
                <a:cs typeface="Consolas" pitchFamily="49" charset="0"/>
              </a:rPr>
              <a:t>）个</a:t>
            </a:r>
            <a:r>
              <a:rPr kumimoji="1" lang="zh-CN" altLang="en-US" sz="2000" dirty="0" smtClean="0">
                <a:solidFill>
                  <a:srgbClr val="0000FF"/>
                </a:solidFill>
                <a:latin typeface="Consolas" pitchFamily="49" charset="0"/>
                <a:ea typeface="楷体" pitchFamily="49" charset="-122"/>
                <a:cs typeface="Consolas" pitchFamily="49" charset="0"/>
              </a:rPr>
              <a:t>不同结点的</a:t>
            </a:r>
            <a:r>
              <a:rPr kumimoji="1" lang="zh-CN" altLang="en-US" sz="2000" dirty="0">
                <a:solidFill>
                  <a:srgbClr val="0000FF"/>
                </a:solidFill>
                <a:latin typeface="Consolas" pitchFamily="49" charset="0"/>
                <a:ea typeface="楷体" pitchFamily="49" charset="-122"/>
                <a:cs typeface="Consolas" pitchFamily="49" charset="0"/>
              </a:rPr>
              <a:t>二又树，都可由它的</a:t>
            </a:r>
            <a:r>
              <a:rPr kumimoji="1" lang="zh-CN" altLang="en-US" sz="2000" dirty="0">
                <a:solidFill>
                  <a:srgbClr val="FF00FF"/>
                </a:solidFill>
                <a:latin typeface="Consolas" pitchFamily="49" charset="0"/>
                <a:ea typeface="楷体" pitchFamily="49" charset="-122"/>
                <a:cs typeface="Consolas" pitchFamily="49" charset="0"/>
              </a:rPr>
              <a:t>中</a:t>
            </a:r>
            <a:r>
              <a:rPr kumimoji="1" lang="zh-CN" altLang="en-US" sz="2000">
                <a:solidFill>
                  <a:srgbClr val="FF00FF"/>
                </a:solidFill>
                <a:latin typeface="Consolas" pitchFamily="49" charset="0"/>
                <a:ea typeface="楷体" pitchFamily="49" charset="-122"/>
                <a:cs typeface="Consolas" pitchFamily="49" charset="0"/>
              </a:rPr>
              <a:t>序</a:t>
            </a:r>
            <a:r>
              <a:rPr kumimoji="1" lang="zh-CN" altLang="en-US" sz="2000" smtClean="0">
                <a:solidFill>
                  <a:srgbClr val="FF00FF"/>
                </a:solidFill>
                <a:latin typeface="Consolas" pitchFamily="49" charset="0"/>
                <a:ea typeface="楷体" pitchFamily="49" charset="-122"/>
                <a:cs typeface="Consolas" pitchFamily="49" charset="0"/>
              </a:rPr>
              <a:t>序列</a:t>
            </a:r>
            <a:r>
              <a:rPr kumimoji="1" lang="en-US" altLang="zh-CN" sz="2000" i="1" smtClean="0">
                <a:solidFill>
                  <a:srgbClr val="FF00FF"/>
                </a:solidFill>
                <a:latin typeface="Consolas" pitchFamily="49" charset="0"/>
                <a:ea typeface="楷体" pitchFamily="49" charset="-122"/>
                <a:cs typeface="Consolas" pitchFamily="49" charset="0"/>
              </a:rPr>
              <a:t>b</a:t>
            </a:r>
            <a:r>
              <a:rPr kumimoji="1" lang="zh-CN" altLang="en-US" sz="2000" smtClean="0">
                <a:solidFill>
                  <a:srgbClr val="0000FF"/>
                </a:solidFill>
                <a:latin typeface="Consolas" pitchFamily="49" charset="0"/>
                <a:ea typeface="楷体" pitchFamily="49" charset="-122"/>
                <a:cs typeface="Consolas" pitchFamily="49" charset="0"/>
              </a:rPr>
              <a:t>和</a:t>
            </a:r>
            <a:r>
              <a:rPr kumimoji="1" lang="zh-CN" altLang="en-US" sz="2000" dirty="0">
                <a:solidFill>
                  <a:srgbClr val="FF00FF"/>
                </a:solidFill>
                <a:latin typeface="Consolas" pitchFamily="49" charset="0"/>
                <a:ea typeface="楷体" pitchFamily="49" charset="-122"/>
                <a:cs typeface="Consolas" pitchFamily="49" charset="0"/>
              </a:rPr>
              <a:t>先</a:t>
            </a:r>
            <a:r>
              <a:rPr kumimoji="1" lang="zh-CN" altLang="en-US" sz="2000">
                <a:solidFill>
                  <a:srgbClr val="FF00FF"/>
                </a:solidFill>
                <a:latin typeface="Consolas" pitchFamily="49" charset="0"/>
                <a:ea typeface="楷体" pitchFamily="49" charset="-122"/>
                <a:cs typeface="Consolas" pitchFamily="49" charset="0"/>
              </a:rPr>
              <a:t>序</a:t>
            </a:r>
            <a:r>
              <a:rPr kumimoji="1" lang="zh-CN" altLang="en-US" sz="2000" smtClean="0">
                <a:solidFill>
                  <a:srgbClr val="FF00FF"/>
                </a:solidFill>
                <a:latin typeface="Consolas" pitchFamily="49" charset="0"/>
                <a:ea typeface="楷体" pitchFamily="49" charset="-122"/>
                <a:cs typeface="Consolas" pitchFamily="49" charset="0"/>
              </a:rPr>
              <a:t>序列</a:t>
            </a:r>
            <a:r>
              <a:rPr kumimoji="1" lang="en-US" altLang="zh-CN" sz="2000" i="1" smtClean="0">
                <a:solidFill>
                  <a:srgbClr val="FF00FF"/>
                </a:solidFill>
                <a:latin typeface="Consolas" pitchFamily="49" charset="0"/>
                <a:ea typeface="楷体" pitchFamily="49" charset="-122"/>
                <a:cs typeface="Consolas" pitchFamily="49" charset="0"/>
              </a:rPr>
              <a:t>a</a:t>
            </a:r>
            <a:r>
              <a:rPr kumimoji="1" lang="zh-CN" altLang="en-US" sz="2000" smtClean="0">
                <a:solidFill>
                  <a:srgbClr val="0000FF"/>
                </a:solidFill>
                <a:latin typeface="Consolas" pitchFamily="49" charset="0"/>
                <a:ea typeface="楷体" pitchFamily="49" charset="-122"/>
                <a:cs typeface="Consolas" pitchFamily="49" charset="0"/>
              </a:rPr>
              <a:t>唯一</a:t>
            </a:r>
            <a:r>
              <a:rPr kumimoji="1" lang="zh-CN" altLang="en-US" sz="2000" dirty="0">
                <a:solidFill>
                  <a:srgbClr val="0000FF"/>
                </a:solidFill>
                <a:latin typeface="Consolas" pitchFamily="49" charset="0"/>
                <a:ea typeface="楷体" pitchFamily="49" charset="-122"/>
                <a:cs typeface="Consolas" pitchFamily="49" charset="0"/>
              </a:rPr>
              <a:t>地</a:t>
            </a:r>
            <a:r>
              <a:rPr kumimoji="1" lang="zh-CN" altLang="en-US" sz="2000">
                <a:solidFill>
                  <a:srgbClr val="0000FF"/>
                </a:solidFill>
                <a:latin typeface="Consolas" pitchFamily="49" charset="0"/>
                <a:ea typeface="楷体" pitchFamily="49" charset="-122"/>
                <a:cs typeface="Consolas" pitchFamily="49" charset="0"/>
              </a:rPr>
              <a:t>确定</a:t>
            </a:r>
            <a:r>
              <a:rPr kumimoji="1" lang="zh-CN" altLang="en-US" sz="2000" smtClean="0">
                <a:solidFill>
                  <a:srgbClr val="0000FF"/>
                </a:solidFill>
                <a:latin typeface="Consolas" pitchFamily="49" charset="0"/>
                <a:ea typeface="楷体" pitchFamily="49" charset="-122"/>
                <a:cs typeface="Consolas" pitchFamily="49" charset="0"/>
              </a:rPr>
              <a:t>。</a:t>
            </a:r>
            <a:endParaRPr kumimoji="1" lang="zh-CN" altLang="en-US" sz="2000" dirty="0">
              <a:solidFill>
                <a:srgbClr val="0000FF"/>
              </a:solidFill>
              <a:latin typeface="Consolas" pitchFamily="49" charset="0"/>
              <a:ea typeface="楷体" pitchFamily="49" charset="-122"/>
              <a:cs typeface="Consolas" pitchFamily="49" charset="0"/>
            </a:endParaRPr>
          </a:p>
        </p:txBody>
      </p:sp>
      <p:sp>
        <p:nvSpPr>
          <p:cNvPr id="107523" name="Text Box 3"/>
          <p:cNvSpPr txBox="1">
            <a:spLocks noChangeArrowheads="1"/>
          </p:cNvSpPr>
          <p:nvPr/>
        </p:nvSpPr>
        <p:spPr bwMode="auto">
          <a:xfrm>
            <a:off x="1071538" y="571480"/>
            <a:ext cx="7421590" cy="461665"/>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square">
            <a:spAutoFit/>
          </a:bodyPr>
          <a:lstStyle/>
          <a:p>
            <a:pPr algn="ctr">
              <a:spcBef>
                <a:spcPct val="50000"/>
              </a:spcBef>
            </a:pPr>
            <a:r>
              <a:rPr lang="en-US" altLang="zh-CN" dirty="0">
                <a:solidFill>
                  <a:srgbClr val="FF0000"/>
                </a:solidFill>
                <a:latin typeface="Consolas" pitchFamily="49" charset="0"/>
                <a:ea typeface="楷体" pitchFamily="49" charset="-122"/>
                <a:cs typeface="Consolas" pitchFamily="49" charset="0"/>
              </a:rPr>
              <a:t>1. </a:t>
            </a:r>
            <a:r>
              <a:rPr lang="zh-CN" altLang="en-US" dirty="0">
                <a:solidFill>
                  <a:srgbClr val="FF0000"/>
                </a:solidFill>
                <a:latin typeface="Consolas" pitchFamily="49" charset="0"/>
                <a:ea typeface="楷体" pitchFamily="49" charset="-122"/>
                <a:cs typeface="Consolas" pitchFamily="49" charset="0"/>
              </a:rPr>
              <a:t>由先序遍历序列和中序遍历序列构造一棵二叉树</a:t>
            </a:r>
          </a:p>
        </p:txBody>
      </p:sp>
      <p:sp>
        <p:nvSpPr>
          <p:cNvPr id="5" name="TextBox 4"/>
          <p:cNvSpPr txBox="1"/>
          <p:nvPr/>
        </p:nvSpPr>
        <p:spPr>
          <a:xfrm>
            <a:off x="285731" y="1500174"/>
            <a:ext cx="553998" cy="3000396"/>
          </a:xfrm>
          <a:prstGeom prst="rect">
            <a:avLst/>
          </a:prstGeom>
          <a:noFill/>
        </p:spPr>
        <p:txBody>
          <a:bodyPr vert="eaVert" wrap="square" rtlCol="0">
            <a:spAutoFit/>
          </a:bodyPr>
          <a:lstStyle/>
          <a:p>
            <a:pPr algn="ctr">
              <a:spcBef>
                <a:spcPct val="50000"/>
              </a:spcBef>
            </a:pPr>
            <a:r>
              <a:rPr lang="en-US" altLang="zh-CN"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6.6  </a:t>
            </a:r>
            <a:r>
              <a:rPr lang="zh-CN" altLang="en-US"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二叉树的构造</a:t>
            </a:r>
            <a:endParaRPr lang="zh-CN" altLang="en-US" dirty="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ChangeArrowheads="1"/>
          </p:cNvSpPr>
          <p:nvPr/>
        </p:nvSpPr>
        <p:spPr bwMode="auto">
          <a:xfrm>
            <a:off x="0" y="2890838"/>
            <a:ext cx="9144000" cy="0"/>
          </a:xfrm>
          <a:prstGeom prst="rect">
            <a:avLst/>
          </a:prstGeom>
          <a:noFill/>
          <a:ln w="9525">
            <a:noFill/>
            <a:miter lim="800000"/>
            <a:headEnd/>
            <a:tailEnd/>
          </a:ln>
        </p:spPr>
        <p:txBody>
          <a:bodyPr wrap="none" anchor="ctr">
            <a:spAutoFit/>
          </a:bodyPr>
          <a:lstStyle/>
          <a:p>
            <a:endParaRPr lang="zh-CN" altLang="en-US"/>
          </a:p>
        </p:txBody>
      </p:sp>
      <p:grpSp>
        <p:nvGrpSpPr>
          <p:cNvPr id="23" name="组合 22"/>
          <p:cNvGrpSpPr/>
          <p:nvPr/>
        </p:nvGrpSpPr>
        <p:grpSpPr>
          <a:xfrm>
            <a:off x="1150970" y="928670"/>
            <a:ext cx="7707310" cy="2443084"/>
            <a:chOff x="1150970" y="1069389"/>
            <a:chExt cx="7707310" cy="2443084"/>
          </a:xfrm>
        </p:grpSpPr>
        <p:sp>
          <p:nvSpPr>
            <p:cNvPr id="4" name="Text Box 6"/>
            <p:cNvSpPr txBox="1">
              <a:spLocks noChangeArrowheads="1"/>
            </p:cNvSpPr>
            <p:nvPr/>
          </p:nvSpPr>
          <p:spPr bwMode="auto">
            <a:xfrm>
              <a:off x="2325723" y="2404477"/>
              <a:ext cx="914355" cy="1107996"/>
            </a:xfrm>
            <a:prstGeom prst="rect">
              <a:avLst/>
            </a:prstGeom>
            <a:noFill/>
            <a:ln w="9525" algn="ctr">
              <a:noFill/>
              <a:miter lim="800000"/>
              <a:headEnd/>
              <a:tailEnd type="none" w="med" len="lg"/>
            </a:ln>
            <a:effectLst/>
          </p:spPr>
          <p:txBody>
            <a:bodyPr wrap="square" lIns="0" tIns="0" rIns="0" bIns="0">
              <a:spAutoFit/>
            </a:bodyPr>
            <a:lstStyle/>
            <a:p>
              <a:pPr>
                <a:spcBef>
                  <a:spcPct val="50000"/>
                </a:spcBef>
              </a:pPr>
              <a:r>
                <a:rPr lang="zh-CN" altLang="en-US" sz="1800">
                  <a:solidFill>
                    <a:srgbClr val="0000FF"/>
                  </a:solidFill>
                  <a:latin typeface="Consolas" pitchFamily="49" charset="0"/>
                  <a:ea typeface="仿宋" pitchFamily="49" charset="-122"/>
                  <a:cs typeface="Consolas" pitchFamily="49" charset="0"/>
                </a:rPr>
                <a:t>左子树先序序列，有</a:t>
              </a:r>
              <a:r>
                <a:rPr lang="en-US" altLang="zh-CN" sz="1800" i="1">
                  <a:solidFill>
                    <a:srgbClr val="0000FF"/>
                  </a:solidFill>
                  <a:latin typeface="Consolas" pitchFamily="49" charset="0"/>
                  <a:ea typeface="仿宋" pitchFamily="49" charset="-122"/>
                  <a:cs typeface="Consolas" pitchFamily="49" charset="0"/>
                </a:rPr>
                <a:t>k</a:t>
              </a:r>
              <a:r>
                <a:rPr lang="zh-CN" altLang="en-US" sz="1800">
                  <a:solidFill>
                    <a:srgbClr val="0000FF"/>
                  </a:solidFill>
                  <a:latin typeface="Consolas" pitchFamily="49" charset="0"/>
                  <a:ea typeface="仿宋" pitchFamily="49" charset="-122"/>
                  <a:cs typeface="Consolas" pitchFamily="49" charset="0"/>
                </a:rPr>
                <a:t>个结点</a:t>
              </a:r>
            </a:p>
          </p:txBody>
        </p:sp>
        <p:sp>
          <p:nvSpPr>
            <p:cNvPr id="5" name="Text Box 7"/>
            <p:cNvSpPr txBox="1">
              <a:spLocks noChangeArrowheads="1"/>
            </p:cNvSpPr>
            <p:nvPr/>
          </p:nvSpPr>
          <p:spPr bwMode="auto">
            <a:xfrm>
              <a:off x="3625844" y="2404477"/>
              <a:ext cx="973104" cy="1107996"/>
            </a:xfrm>
            <a:prstGeom prst="rect">
              <a:avLst/>
            </a:prstGeom>
            <a:noFill/>
            <a:ln w="9525" algn="ctr">
              <a:noFill/>
              <a:miter lim="800000"/>
              <a:headEnd/>
              <a:tailEnd type="none" w="med" len="lg"/>
            </a:ln>
            <a:effectLst/>
          </p:spPr>
          <p:txBody>
            <a:bodyPr wrap="square" lIns="0" tIns="0" rIns="0" bIns="0">
              <a:spAutoFit/>
            </a:bodyPr>
            <a:lstStyle/>
            <a:p>
              <a:pPr>
                <a:spcBef>
                  <a:spcPct val="50000"/>
                </a:spcBef>
              </a:pPr>
              <a:r>
                <a:rPr lang="zh-CN" altLang="en-US" sz="1800" dirty="0">
                  <a:solidFill>
                    <a:srgbClr val="0000FF"/>
                  </a:solidFill>
                  <a:latin typeface="Consolas" pitchFamily="49" charset="0"/>
                  <a:ea typeface="仿宋" pitchFamily="49" charset="-122"/>
                  <a:cs typeface="Consolas" pitchFamily="49" charset="0"/>
                </a:rPr>
                <a:t>右子树先序序列，有</a:t>
              </a:r>
              <a:r>
                <a:rPr lang="en-US" altLang="zh-CN" sz="1800" i="1" dirty="0">
                  <a:solidFill>
                    <a:srgbClr val="0000FF"/>
                  </a:solidFill>
                  <a:latin typeface="Consolas" pitchFamily="49" charset="0"/>
                  <a:ea typeface="仿宋" pitchFamily="49" charset="-122"/>
                  <a:cs typeface="Consolas" pitchFamily="49" charset="0"/>
                </a:rPr>
                <a:t>n</a:t>
              </a:r>
              <a:r>
                <a:rPr lang="en-US" altLang="zh-CN" sz="1800" dirty="0">
                  <a:solidFill>
                    <a:srgbClr val="0000FF"/>
                  </a:solidFill>
                  <a:latin typeface="Consolas" pitchFamily="49" charset="0"/>
                  <a:ea typeface="仿宋" pitchFamily="49" charset="-122"/>
                  <a:cs typeface="Consolas" pitchFamily="49" charset="0"/>
                </a:rPr>
                <a:t>-</a:t>
              </a:r>
              <a:r>
                <a:rPr lang="en-US" altLang="zh-CN" sz="1800" i="1" dirty="0">
                  <a:solidFill>
                    <a:srgbClr val="0000FF"/>
                  </a:solidFill>
                  <a:latin typeface="Consolas" pitchFamily="49" charset="0"/>
                  <a:ea typeface="仿宋" pitchFamily="49" charset="-122"/>
                  <a:cs typeface="Consolas" pitchFamily="49" charset="0"/>
                </a:rPr>
                <a:t>k</a:t>
              </a:r>
              <a:r>
                <a:rPr lang="en-US" altLang="zh-CN" sz="1800" dirty="0">
                  <a:solidFill>
                    <a:srgbClr val="0000FF"/>
                  </a:solidFill>
                  <a:latin typeface="Consolas" pitchFamily="49" charset="0"/>
                  <a:ea typeface="仿宋" pitchFamily="49" charset="-122"/>
                  <a:cs typeface="Consolas" pitchFamily="49" charset="0"/>
                </a:rPr>
                <a:t>-1</a:t>
              </a:r>
              <a:r>
                <a:rPr lang="zh-CN" altLang="en-US" sz="1800" dirty="0">
                  <a:solidFill>
                    <a:srgbClr val="0000FF"/>
                  </a:solidFill>
                  <a:latin typeface="Consolas" pitchFamily="49" charset="0"/>
                  <a:ea typeface="仿宋" pitchFamily="49" charset="-122"/>
                  <a:cs typeface="Consolas" pitchFamily="49" charset="0"/>
                </a:rPr>
                <a:t>个结点</a:t>
              </a:r>
            </a:p>
          </p:txBody>
        </p:sp>
        <p:sp>
          <p:nvSpPr>
            <p:cNvPr id="6" name="Text Box 8"/>
            <p:cNvSpPr txBox="1">
              <a:spLocks noChangeArrowheads="1"/>
            </p:cNvSpPr>
            <p:nvPr/>
          </p:nvSpPr>
          <p:spPr bwMode="auto">
            <a:xfrm>
              <a:off x="1150970" y="1772651"/>
              <a:ext cx="706386" cy="615553"/>
            </a:xfrm>
            <a:prstGeom prst="rect">
              <a:avLst/>
            </a:prstGeom>
            <a:noFill/>
            <a:ln w="9525" algn="ctr">
              <a:noFill/>
              <a:miter lim="800000"/>
              <a:headEnd/>
              <a:tailEnd type="none" w="med" len="lg"/>
            </a:ln>
            <a:effectLst/>
          </p:spPr>
          <p:txBody>
            <a:bodyPr wrap="square" lIns="0" tIns="0" rIns="0" bIns="0">
              <a:spAutoFit/>
            </a:bodyPr>
            <a:lstStyle/>
            <a:p>
              <a:pPr>
                <a:spcBef>
                  <a:spcPts val="0"/>
                </a:spcBef>
              </a:pPr>
              <a:r>
                <a:rPr lang="zh-CN" altLang="en-US" sz="2000">
                  <a:solidFill>
                    <a:srgbClr val="006600"/>
                  </a:solidFill>
                  <a:latin typeface="Consolas" pitchFamily="49" charset="0"/>
                  <a:ea typeface="楷体" pitchFamily="49" charset="-122"/>
                  <a:cs typeface="Consolas" pitchFamily="49" charset="0"/>
                </a:rPr>
                <a:t>先</a:t>
              </a:r>
              <a:r>
                <a:rPr lang="zh-CN" altLang="en-US" sz="2000" smtClean="0">
                  <a:solidFill>
                    <a:srgbClr val="006600"/>
                  </a:solidFill>
                  <a:latin typeface="Consolas" pitchFamily="49" charset="0"/>
                  <a:ea typeface="楷体" pitchFamily="49" charset="-122"/>
                  <a:cs typeface="Consolas" pitchFamily="49" charset="0"/>
                </a:rPr>
                <a:t>序</a:t>
              </a:r>
              <a:endParaRPr lang="en-US" altLang="zh-CN" sz="2000" smtClean="0">
                <a:solidFill>
                  <a:srgbClr val="006600"/>
                </a:solidFill>
                <a:latin typeface="Consolas" pitchFamily="49" charset="0"/>
                <a:ea typeface="楷体" pitchFamily="49" charset="-122"/>
                <a:cs typeface="Consolas" pitchFamily="49" charset="0"/>
              </a:endParaRPr>
            </a:p>
            <a:p>
              <a:pPr>
                <a:spcBef>
                  <a:spcPts val="0"/>
                </a:spcBef>
              </a:pPr>
              <a:r>
                <a:rPr lang="zh-CN" altLang="en-US" sz="2000" smtClean="0">
                  <a:solidFill>
                    <a:srgbClr val="006600"/>
                  </a:solidFill>
                  <a:latin typeface="Consolas" pitchFamily="49" charset="0"/>
                  <a:ea typeface="楷体" pitchFamily="49" charset="-122"/>
                  <a:cs typeface="Consolas" pitchFamily="49" charset="0"/>
                </a:rPr>
                <a:t>序列</a:t>
              </a:r>
              <a:r>
                <a:rPr lang="zh-CN" altLang="en-US" sz="2000">
                  <a:solidFill>
                    <a:srgbClr val="006600"/>
                  </a:solidFill>
                  <a:latin typeface="Consolas" pitchFamily="49" charset="0"/>
                  <a:ea typeface="楷体" pitchFamily="49" charset="-122"/>
                  <a:cs typeface="Consolas" pitchFamily="49" charset="0"/>
                </a:rPr>
                <a:t>：</a:t>
              </a:r>
            </a:p>
          </p:txBody>
        </p:sp>
        <p:sp>
          <p:nvSpPr>
            <p:cNvPr id="7" name="Text Box 9"/>
            <p:cNvSpPr txBox="1">
              <a:spLocks noChangeArrowheads="1"/>
            </p:cNvSpPr>
            <p:nvPr/>
          </p:nvSpPr>
          <p:spPr bwMode="auto">
            <a:xfrm>
              <a:off x="1819226" y="1790114"/>
              <a:ext cx="2895650" cy="307777"/>
            </a:xfrm>
            <a:prstGeom prst="rect">
              <a:avLst/>
            </a:prstGeom>
            <a:noFill/>
            <a:ln w="9525" algn="ctr">
              <a:noFill/>
              <a:miter lim="800000"/>
              <a:headEnd/>
              <a:tailEnd type="none" w="med" len="lg"/>
            </a:ln>
            <a:effectLst/>
          </p:spPr>
          <p:txBody>
            <a:bodyPr wrap="square" lIns="0" tIns="0" rIns="0" bIns="0">
              <a:spAutoFit/>
            </a:bodyPr>
            <a:lstStyle/>
            <a:p>
              <a:pPr algn="l">
                <a:spcBef>
                  <a:spcPct val="50000"/>
                </a:spcBef>
              </a:pPr>
              <a:r>
                <a:rPr lang="en-US" altLang="zh-CN" sz="2000" i="1">
                  <a:solidFill>
                    <a:srgbClr val="FF0000"/>
                  </a:solidFill>
                  <a:latin typeface="Consolas" pitchFamily="49" charset="0"/>
                  <a:ea typeface="楷体" pitchFamily="49" charset="-122"/>
                  <a:cs typeface="Consolas" pitchFamily="49" charset="0"/>
                </a:rPr>
                <a:t>a</a:t>
              </a:r>
              <a:r>
                <a:rPr lang="en-US" altLang="zh-CN" sz="2000" baseline="-25000">
                  <a:solidFill>
                    <a:srgbClr val="FF0000"/>
                  </a:solidFill>
                  <a:latin typeface="Consolas" pitchFamily="49" charset="0"/>
                  <a:ea typeface="楷体" pitchFamily="49" charset="-122"/>
                  <a:cs typeface="Consolas" pitchFamily="49" charset="0"/>
                </a:rPr>
                <a:t>0</a:t>
              </a:r>
              <a:r>
                <a:rPr lang="en-US" altLang="zh-CN" sz="2000">
                  <a:solidFill>
                    <a:srgbClr val="0000FF"/>
                  </a:solidFill>
                  <a:latin typeface="Consolas" pitchFamily="49" charset="0"/>
                  <a:ea typeface="楷体" pitchFamily="49" charset="-122"/>
                  <a:cs typeface="Consolas" pitchFamily="49" charset="0"/>
                </a:rPr>
                <a:t> </a:t>
              </a:r>
              <a:r>
                <a:rPr lang="en-US" altLang="zh-CN" sz="2000" i="1">
                  <a:solidFill>
                    <a:srgbClr val="0000FF"/>
                  </a:solidFill>
                  <a:latin typeface="Consolas" pitchFamily="49" charset="0"/>
                  <a:ea typeface="楷体" pitchFamily="49" charset="-122"/>
                  <a:cs typeface="Consolas" pitchFamily="49" charset="0"/>
                </a:rPr>
                <a:t>a</a:t>
              </a:r>
              <a:r>
                <a:rPr lang="en-US" altLang="zh-CN" sz="2000" baseline="-25000">
                  <a:solidFill>
                    <a:srgbClr val="0000FF"/>
                  </a:solidFill>
                  <a:latin typeface="Consolas" pitchFamily="49" charset="0"/>
                  <a:ea typeface="楷体" pitchFamily="49" charset="-122"/>
                  <a:cs typeface="Consolas" pitchFamily="49" charset="0"/>
                </a:rPr>
                <a:t>1</a:t>
              </a:r>
              <a:r>
                <a:rPr lang="en-US" altLang="zh-CN" sz="2000">
                  <a:solidFill>
                    <a:srgbClr val="0000FF"/>
                  </a:solidFill>
                  <a:latin typeface="Consolas" pitchFamily="49" charset="0"/>
                  <a:ea typeface="楷体" pitchFamily="49" charset="-122"/>
                  <a:cs typeface="Consolas" pitchFamily="49" charset="0"/>
                </a:rPr>
                <a:t>  … </a:t>
              </a:r>
              <a:r>
                <a:rPr lang="en-US" altLang="zh-CN" sz="2000" i="1">
                  <a:solidFill>
                    <a:srgbClr val="0000FF"/>
                  </a:solidFill>
                  <a:latin typeface="Consolas" pitchFamily="49" charset="0"/>
                  <a:ea typeface="楷体" pitchFamily="49" charset="-122"/>
                  <a:cs typeface="Consolas" pitchFamily="49" charset="0"/>
                </a:rPr>
                <a:t>a</a:t>
              </a:r>
              <a:r>
                <a:rPr lang="en-US" altLang="zh-CN" sz="2000" i="1" baseline="-25000">
                  <a:solidFill>
                    <a:srgbClr val="0000FF"/>
                  </a:solidFill>
                  <a:latin typeface="Consolas" pitchFamily="49" charset="0"/>
                  <a:ea typeface="楷体" pitchFamily="49" charset="-122"/>
                  <a:cs typeface="Consolas" pitchFamily="49" charset="0"/>
                </a:rPr>
                <a:t>k</a:t>
              </a:r>
              <a:r>
                <a:rPr lang="en-US" altLang="zh-CN" sz="2000">
                  <a:solidFill>
                    <a:srgbClr val="0000FF"/>
                  </a:solidFill>
                  <a:latin typeface="Consolas" pitchFamily="49" charset="0"/>
                  <a:ea typeface="楷体" pitchFamily="49" charset="-122"/>
                  <a:cs typeface="Consolas" pitchFamily="49" charset="0"/>
                </a:rPr>
                <a:t> </a:t>
              </a:r>
              <a:r>
                <a:rPr lang="en-US" altLang="zh-CN" sz="2000" i="1">
                  <a:solidFill>
                    <a:srgbClr val="0000FF"/>
                  </a:solidFill>
                  <a:latin typeface="Consolas" pitchFamily="49" charset="0"/>
                  <a:ea typeface="楷体" pitchFamily="49" charset="-122"/>
                  <a:cs typeface="Consolas" pitchFamily="49" charset="0"/>
                </a:rPr>
                <a:t>a</a:t>
              </a:r>
              <a:r>
                <a:rPr lang="en-US" altLang="zh-CN" sz="2000" i="1" baseline="-25000">
                  <a:solidFill>
                    <a:srgbClr val="0000FF"/>
                  </a:solidFill>
                  <a:latin typeface="Consolas" pitchFamily="49" charset="0"/>
                  <a:ea typeface="楷体" pitchFamily="49" charset="-122"/>
                  <a:cs typeface="Consolas" pitchFamily="49" charset="0"/>
                </a:rPr>
                <a:t>k</a:t>
              </a:r>
              <a:r>
                <a:rPr lang="en-US" altLang="zh-CN" sz="2000" baseline="-25000">
                  <a:solidFill>
                    <a:srgbClr val="0000FF"/>
                  </a:solidFill>
                  <a:latin typeface="Consolas" pitchFamily="49" charset="0"/>
                  <a:ea typeface="楷体" pitchFamily="49" charset="-122"/>
                  <a:cs typeface="Consolas" pitchFamily="49" charset="0"/>
                </a:rPr>
                <a:t>+1</a:t>
              </a:r>
              <a:r>
                <a:rPr lang="en-US" altLang="zh-CN" sz="2000">
                  <a:solidFill>
                    <a:srgbClr val="0000FF"/>
                  </a:solidFill>
                  <a:latin typeface="Consolas" pitchFamily="49" charset="0"/>
                  <a:ea typeface="楷体" pitchFamily="49" charset="-122"/>
                  <a:cs typeface="Consolas" pitchFamily="49" charset="0"/>
                </a:rPr>
                <a:t> … </a:t>
              </a:r>
              <a:r>
                <a:rPr lang="en-US" altLang="zh-CN" sz="2000" i="1">
                  <a:solidFill>
                    <a:srgbClr val="0000FF"/>
                  </a:solidFill>
                  <a:latin typeface="Consolas" pitchFamily="49" charset="0"/>
                  <a:ea typeface="楷体" pitchFamily="49" charset="-122"/>
                  <a:cs typeface="Consolas" pitchFamily="49" charset="0"/>
                </a:rPr>
                <a:t>a</a:t>
              </a:r>
              <a:r>
                <a:rPr lang="en-US" altLang="zh-CN" sz="2000" i="1" baseline="-25000">
                  <a:solidFill>
                    <a:srgbClr val="0000FF"/>
                  </a:solidFill>
                  <a:latin typeface="Consolas" pitchFamily="49" charset="0"/>
                  <a:ea typeface="楷体" pitchFamily="49" charset="-122"/>
                  <a:cs typeface="Consolas" pitchFamily="49" charset="0"/>
                </a:rPr>
                <a:t>n</a:t>
              </a:r>
              <a:r>
                <a:rPr lang="en-US" altLang="zh-CN" sz="2000" baseline="-25000">
                  <a:solidFill>
                    <a:srgbClr val="0000FF"/>
                  </a:solidFill>
                  <a:latin typeface="Consolas" pitchFamily="49" charset="0"/>
                  <a:ea typeface="楷体" pitchFamily="49" charset="-122"/>
                  <a:cs typeface="Consolas" pitchFamily="49" charset="0"/>
                </a:rPr>
                <a:t>-1</a:t>
              </a:r>
              <a:endParaRPr lang="en-US" altLang="en-US" sz="2000" baseline="-25000">
                <a:solidFill>
                  <a:srgbClr val="0000FF"/>
                </a:solidFill>
                <a:latin typeface="Consolas" pitchFamily="49" charset="0"/>
                <a:ea typeface="楷体" pitchFamily="49" charset="-122"/>
                <a:cs typeface="Consolas" pitchFamily="49" charset="0"/>
              </a:endParaRPr>
            </a:p>
          </p:txBody>
        </p:sp>
        <p:sp>
          <p:nvSpPr>
            <p:cNvPr id="8" name="AutoShape 10"/>
            <p:cNvSpPr>
              <a:spLocks/>
            </p:cNvSpPr>
            <p:nvPr/>
          </p:nvSpPr>
          <p:spPr bwMode="auto">
            <a:xfrm rot="16200000">
              <a:off x="2645553" y="1854408"/>
              <a:ext cx="144462" cy="863600"/>
            </a:xfrm>
            <a:prstGeom prst="leftBrace">
              <a:avLst>
                <a:gd name="adj1" fmla="val 49817"/>
                <a:gd name="adj2" fmla="val 50000"/>
              </a:avLst>
            </a:prstGeom>
            <a:ln>
              <a:headEnd/>
              <a:tailEnd type="none" w="med" len="lg"/>
            </a:ln>
          </p:spPr>
          <p:style>
            <a:lnRef idx="3">
              <a:schemeClr val="dk1"/>
            </a:lnRef>
            <a:fillRef idx="0">
              <a:schemeClr val="dk1"/>
            </a:fillRef>
            <a:effectRef idx="2">
              <a:schemeClr val="dk1"/>
            </a:effectRef>
            <a:fontRef idx="minor">
              <a:schemeClr val="tx1"/>
            </a:fontRef>
          </p:style>
          <p:txBody>
            <a:bodyPr wrap="none" anchor="ctr"/>
            <a:lstStyle/>
            <a:p>
              <a:endParaRPr lang="zh-CN" altLang="en-US">
                <a:ea typeface="楷体" pitchFamily="49" charset="-122"/>
                <a:cs typeface="Times New Roman" pitchFamily="18" charset="0"/>
              </a:endParaRPr>
            </a:p>
          </p:txBody>
        </p:sp>
        <p:sp>
          <p:nvSpPr>
            <p:cNvPr id="9" name="AutoShape 11"/>
            <p:cNvSpPr>
              <a:spLocks/>
            </p:cNvSpPr>
            <p:nvPr/>
          </p:nvSpPr>
          <p:spPr bwMode="auto">
            <a:xfrm rot="16200000">
              <a:off x="3896199" y="1818208"/>
              <a:ext cx="144462" cy="936000"/>
            </a:xfrm>
            <a:prstGeom prst="leftBrace">
              <a:avLst>
                <a:gd name="adj1" fmla="val 49817"/>
                <a:gd name="adj2" fmla="val 50000"/>
              </a:avLst>
            </a:prstGeom>
            <a:ln>
              <a:headEnd/>
              <a:tailEnd type="none" w="med" len="lg"/>
            </a:ln>
          </p:spPr>
          <p:style>
            <a:lnRef idx="3">
              <a:schemeClr val="dk1"/>
            </a:lnRef>
            <a:fillRef idx="0">
              <a:schemeClr val="dk1"/>
            </a:fillRef>
            <a:effectRef idx="2">
              <a:schemeClr val="dk1"/>
            </a:effectRef>
            <a:fontRef idx="minor">
              <a:schemeClr val="tx1"/>
            </a:fontRef>
          </p:style>
          <p:txBody>
            <a:bodyPr wrap="none" anchor="ctr"/>
            <a:lstStyle/>
            <a:p>
              <a:endParaRPr lang="zh-CN" altLang="en-US">
                <a:ea typeface="楷体" pitchFamily="49" charset="-122"/>
                <a:cs typeface="Times New Roman" pitchFamily="18" charset="0"/>
              </a:endParaRPr>
            </a:p>
          </p:txBody>
        </p:sp>
        <p:sp>
          <p:nvSpPr>
            <p:cNvPr id="10" name="Text Box 12"/>
            <p:cNvSpPr txBox="1">
              <a:spLocks noChangeArrowheads="1"/>
            </p:cNvSpPr>
            <p:nvPr/>
          </p:nvSpPr>
          <p:spPr bwMode="auto">
            <a:xfrm>
              <a:off x="6191283" y="2404477"/>
              <a:ext cx="952485" cy="1107996"/>
            </a:xfrm>
            <a:prstGeom prst="rect">
              <a:avLst/>
            </a:prstGeom>
            <a:noFill/>
            <a:ln w="9525" algn="ctr">
              <a:noFill/>
              <a:miter lim="800000"/>
              <a:headEnd/>
              <a:tailEnd type="none" w="med" len="lg"/>
            </a:ln>
            <a:effectLst/>
          </p:spPr>
          <p:txBody>
            <a:bodyPr wrap="square" lIns="0" tIns="0" rIns="0" bIns="0">
              <a:spAutoFit/>
            </a:bodyPr>
            <a:lstStyle/>
            <a:p>
              <a:pPr>
                <a:spcBef>
                  <a:spcPct val="50000"/>
                </a:spcBef>
              </a:pPr>
              <a:r>
                <a:rPr lang="zh-CN" altLang="en-US" sz="1800">
                  <a:solidFill>
                    <a:srgbClr val="0000FF"/>
                  </a:solidFill>
                  <a:latin typeface="Consolas" pitchFamily="49" charset="0"/>
                  <a:ea typeface="仿宋" pitchFamily="49" charset="-122"/>
                  <a:cs typeface="Consolas" pitchFamily="49" charset="0"/>
                </a:rPr>
                <a:t>左子树中序序列，有</a:t>
              </a:r>
              <a:r>
                <a:rPr lang="en-US" altLang="zh-CN" sz="1800" i="1">
                  <a:solidFill>
                    <a:srgbClr val="0000FF"/>
                  </a:solidFill>
                  <a:latin typeface="Consolas" pitchFamily="49" charset="0"/>
                  <a:ea typeface="仿宋" pitchFamily="49" charset="-122"/>
                  <a:cs typeface="Consolas" pitchFamily="49" charset="0"/>
                </a:rPr>
                <a:t>k</a:t>
              </a:r>
              <a:r>
                <a:rPr lang="zh-CN" altLang="en-US" sz="1800">
                  <a:solidFill>
                    <a:srgbClr val="0000FF"/>
                  </a:solidFill>
                  <a:latin typeface="Consolas" pitchFamily="49" charset="0"/>
                  <a:ea typeface="仿宋" pitchFamily="49" charset="-122"/>
                  <a:cs typeface="Consolas" pitchFamily="49" charset="0"/>
                </a:rPr>
                <a:t>个结点</a:t>
              </a:r>
            </a:p>
          </p:txBody>
        </p:sp>
        <p:sp>
          <p:nvSpPr>
            <p:cNvPr id="11" name="Text Box 13"/>
            <p:cNvSpPr txBox="1">
              <a:spLocks noChangeArrowheads="1"/>
            </p:cNvSpPr>
            <p:nvPr/>
          </p:nvSpPr>
          <p:spPr bwMode="auto">
            <a:xfrm>
              <a:off x="7704170" y="2404477"/>
              <a:ext cx="939796" cy="1107996"/>
            </a:xfrm>
            <a:prstGeom prst="rect">
              <a:avLst/>
            </a:prstGeom>
            <a:noFill/>
            <a:ln w="9525" algn="ctr">
              <a:noFill/>
              <a:miter lim="800000"/>
              <a:headEnd/>
              <a:tailEnd type="none" w="med" len="lg"/>
            </a:ln>
            <a:effectLst/>
          </p:spPr>
          <p:txBody>
            <a:bodyPr wrap="square" lIns="0" tIns="0" rIns="0" bIns="0">
              <a:spAutoFit/>
            </a:bodyPr>
            <a:lstStyle/>
            <a:p>
              <a:pPr>
                <a:spcBef>
                  <a:spcPct val="50000"/>
                </a:spcBef>
              </a:pPr>
              <a:r>
                <a:rPr lang="zh-CN" altLang="en-US" sz="1800">
                  <a:solidFill>
                    <a:srgbClr val="0000FF"/>
                  </a:solidFill>
                  <a:latin typeface="Consolas" pitchFamily="49" charset="0"/>
                  <a:ea typeface="仿宋" pitchFamily="49" charset="-122"/>
                  <a:cs typeface="Consolas" pitchFamily="49" charset="0"/>
                </a:rPr>
                <a:t>右子树中序序列，有</a:t>
              </a:r>
              <a:r>
                <a:rPr lang="en-US" altLang="zh-CN" sz="1800" i="1">
                  <a:solidFill>
                    <a:srgbClr val="0000FF"/>
                  </a:solidFill>
                  <a:latin typeface="Consolas" pitchFamily="49" charset="0"/>
                  <a:ea typeface="仿宋" pitchFamily="49" charset="-122"/>
                  <a:cs typeface="Consolas" pitchFamily="49" charset="0"/>
                </a:rPr>
                <a:t>n</a:t>
              </a:r>
              <a:r>
                <a:rPr lang="en-US" altLang="zh-CN" sz="1800">
                  <a:solidFill>
                    <a:srgbClr val="0000FF"/>
                  </a:solidFill>
                  <a:latin typeface="Consolas" pitchFamily="49" charset="0"/>
                  <a:ea typeface="仿宋" pitchFamily="49" charset="-122"/>
                  <a:cs typeface="Consolas" pitchFamily="49" charset="0"/>
                </a:rPr>
                <a:t>-</a:t>
              </a:r>
              <a:r>
                <a:rPr lang="en-US" altLang="zh-CN" sz="1800" i="1">
                  <a:solidFill>
                    <a:srgbClr val="0000FF"/>
                  </a:solidFill>
                  <a:latin typeface="Consolas" pitchFamily="49" charset="0"/>
                  <a:ea typeface="仿宋" pitchFamily="49" charset="-122"/>
                  <a:cs typeface="Consolas" pitchFamily="49" charset="0"/>
                </a:rPr>
                <a:t>k</a:t>
              </a:r>
              <a:r>
                <a:rPr lang="en-US" altLang="zh-CN" sz="1800">
                  <a:solidFill>
                    <a:srgbClr val="0000FF"/>
                  </a:solidFill>
                  <a:latin typeface="Consolas" pitchFamily="49" charset="0"/>
                  <a:ea typeface="仿宋" pitchFamily="49" charset="-122"/>
                  <a:cs typeface="Consolas" pitchFamily="49" charset="0"/>
                </a:rPr>
                <a:t>-1</a:t>
              </a:r>
              <a:r>
                <a:rPr lang="zh-CN" altLang="en-US" sz="1800">
                  <a:solidFill>
                    <a:srgbClr val="0000FF"/>
                  </a:solidFill>
                  <a:latin typeface="Consolas" pitchFamily="49" charset="0"/>
                  <a:ea typeface="仿宋" pitchFamily="49" charset="-122"/>
                  <a:cs typeface="Consolas" pitchFamily="49" charset="0"/>
                </a:rPr>
                <a:t>个结点</a:t>
              </a:r>
            </a:p>
          </p:txBody>
        </p:sp>
        <p:sp>
          <p:nvSpPr>
            <p:cNvPr id="12" name="Text Box 14"/>
            <p:cNvSpPr txBox="1">
              <a:spLocks noChangeArrowheads="1"/>
            </p:cNvSpPr>
            <p:nvPr/>
          </p:nvSpPr>
          <p:spPr bwMode="auto">
            <a:xfrm>
              <a:off x="5214942" y="1675803"/>
              <a:ext cx="785818" cy="615553"/>
            </a:xfrm>
            <a:prstGeom prst="rect">
              <a:avLst/>
            </a:prstGeom>
            <a:noFill/>
            <a:ln w="9525" algn="ctr">
              <a:noFill/>
              <a:miter lim="800000"/>
              <a:headEnd/>
              <a:tailEnd type="none" w="med" len="lg"/>
            </a:ln>
            <a:effectLst/>
          </p:spPr>
          <p:txBody>
            <a:bodyPr wrap="square" lIns="0" tIns="0" rIns="0" bIns="0">
              <a:spAutoFit/>
            </a:bodyPr>
            <a:lstStyle/>
            <a:p>
              <a:pPr>
                <a:spcBef>
                  <a:spcPts val="0"/>
                </a:spcBef>
              </a:pPr>
              <a:r>
                <a:rPr lang="zh-CN" altLang="en-US" sz="2000">
                  <a:solidFill>
                    <a:srgbClr val="006600"/>
                  </a:solidFill>
                  <a:latin typeface="Consolas" pitchFamily="49" charset="0"/>
                  <a:ea typeface="楷体" pitchFamily="49" charset="-122"/>
                  <a:cs typeface="Consolas" pitchFamily="49" charset="0"/>
                </a:rPr>
                <a:t>中</a:t>
              </a:r>
              <a:r>
                <a:rPr lang="zh-CN" altLang="en-US" sz="2000" smtClean="0">
                  <a:solidFill>
                    <a:srgbClr val="006600"/>
                  </a:solidFill>
                  <a:latin typeface="Consolas" pitchFamily="49" charset="0"/>
                  <a:ea typeface="楷体" pitchFamily="49" charset="-122"/>
                  <a:cs typeface="Consolas" pitchFamily="49" charset="0"/>
                </a:rPr>
                <a:t>序</a:t>
              </a:r>
              <a:endParaRPr lang="en-US" altLang="zh-CN" sz="2000" smtClean="0">
                <a:solidFill>
                  <a:srgbClr val="006600"/>
                </a:solidFill>
                <a:latin typeface="Consolas" pitchFamily="49" charset="0"/>
                <a:ea typeface="楷体" pitchFamily="49" charset="-122"/>
                <a:cs typeface="Consolas" pitchFamily="49" charset="0"/>
              </a:endParaRPr>
            </a:p>
            <a:p>
              <a:pPr>
                <a:spcBef>
                  <a:spcPts val="0"/>
                </a:spcBef>
              </a:pPr>
              <a:r>
                <a:rPr lang="zh-CN" altLang="en-US" sz="2000" smtClean="0">
                  <a:solidFill>
                    <a:srgbClr val="006600"/>
                  </a:solidFill>
                  <a:latin typeface="Consolas" pitchFamily="49" charset="0"/>
                  <a:ea typeface="楷体" pitchFamily="49" charset="-122"/>
                  <a:cs typeface="Consolas" pitchFamily="49" charset="0"/>
                </a:rPr>
                <a:t>序列</a:t>
              </a:r>
              <a:r>
                <a:rPr lang="zh-CN" altLang="en-US" sz="2000">
                  <a:solidFill>
                    <a:srgbClr val="006600"/>
                  </a:solidFill>
                  <a:latin typeface="Consolas" pitchFamily="49" charset="0"/>
                  <a:ea typeface="楷体" pitchFamily="49" charset="-122"/>
                  <a:cs typeface="Consolas" pitchFamily="49" charset="0"/>
                </a:rPr>
                <a:t>：</a:t>
              </a:r>
            </a:p>
          </p:txBody>
        </p:sp>
        <p:sp>
          <p:nvSpPr>
            <p:cNvPr id="13" name="Text Box 15"/>
            <p:cNvSpPr txBox="1">
              <a:spLocks noChangeArrowheads="1"/>
            </p:cNvSpPr>
            <p:nvPr/>
          </p:nvSpPr>
          <p:spPr bwMode="auto">
            <a:xfrm>
              <a:off x="5929322" y="1807577"/>
              <a:ext cx="2928958" cy="307777"/>
            </a:xfrm>
            <a:prstGeom prst="rect">
              <a:avLst/>
            </a:prstGeom>
            <a:noFill/>
            <a:ln w="9525" algn="ctr">
              <a:noFill/>
              <a:miter lim="800000"/>
              <a:headEnd/>
              <a:tailEnd type="none" w="med" len="lg"/>
            </a:ln>
            <a:effectLst/>
          </p:spPr>
          <p:txBody>
            <a:bodyPr wrap="square" lIns="0" tIns="0" rIns="0" bIns="0">
              <a:spAutoFit/>
            </a:bodyPr>
            <a:lstStyle/>
            <a:p>
              <a:pPr algn="l">
                <a:spcBef>
                  <a:spcPct val="50000"/>
                </a:spcBef>
              </a:pPr>
              <a:r>
                <a:rPr lang="en-US" altLang="zh-CN" sz="2000" i="1">
                  <a:solidFill>
                    <a:srgbClr val="0000FF"/>
                  </a:solidFill>
                  <a:latin typeface="Consolas" pitchFamily="49" charset="0"/>
                  <a:ea typeface="楷体" pitchFamily="49" charset="-122"/>
                  <a:cs typeface="Consolas" pitchFamily="49" charset="0"/>
                </a:rPr>
                <a:t>b</a:t>
              </a:r>
              <a:r>
                <a:rPr lang="en-US" altLang="zh-CN" sz="2000" baseline="-25000">
                  <a:solidFill>
                    <a:srgbClr val="0000FF"/>
                  </a:solidFill>
                  <a:latin typeface="Consolas" pitchFamily="49" charset="0"/>
                  <a:ea typeface="楷体" pitchFamily="49" charset="-122"/>
                  <a:cs typeface="Consolas" pitchFamily="49" charset="0"/>
                </a:rPr>
                <a:t>0</a:t>
              </a:r>
              <a:r>
                <a:rPr lang="en-US" altLang="zh-CN" sz="2000">
                  <a:solidFill>
                    <a:srgbClr val="0000FF"/>
                  </a:solidFill>
                  <a:latin typeface="Consolas" pitchFamily="49" charset="0"/>
                  <a:ea typeface="楷体" pitchFamily="49" charset="-122"/>
                  <a:cs typeface="Consolas" pitchFamily="49" charset="0"/>
                </a:rPr>
                <a:t> </a:t>
              </a:r>
              <a:r>
                <a:rPr lang="en-US" altLang="zh-CN" sz="2000" i="1">
                  <a:solidFill>
                    <a:srgbClr val="0000FF"/>
                  </a:solidFill>
                  <a:latin typeface="Consolas" pitchFamily="49" charset="0"/>
                  <a:ea typeface="楷体" pitchFamily="49" charset="-122"/>
                  <a:cs typeface="Consolas" pitchFamily="49" charset="0"/>
                </a:rPr>
                <a:t>b</a:t>
              </a:r>
              <a:r>
                <a:rPr lang="en-US" altLang="zh-CN" sz="2000" baseline="-25000">
                  <a:solidFill>
                    <a:srgbClr val="0000FF"/>
                  </a:solidFill>
                  <a:latin typeface="Consolas" pitchFamily="49" charset="0"/>
                  <a:ea typeface="楷体" pitchFamily="49" charset="-122"/>
                  <a:cs typeface="Consolas" pitchFamily="49" charset="0"/>
                </a:rPr>
                <a:t>1</a:t>
              </a:r>
              <a:r>
                <a:rPr lang="en-US" altLang="zh-CN" sz="2000">
                  <a:solidFill>
                    <a:srgbClr val="0000FF"/>
                  </a:solidFill>
                  <a:latin typeface="Consolas" pitchFamily="49" charset="0"/>
                  <a:ea typeface="楷体" pitchFamily="49" charset="-122"/>
                  <a:cs typeface="Consolas" pitchFamily="49" charset="0"/>
                </a:rPr>
                <a:t>  … </a:t>
              </a:r>
              <a:r>
                <a:rPr lang="en-US" altLang="zh-CN" sz="2000" i="1">
                  <a:solidFill>
                    <a:srgbClr val="FF0000"/>
                  </a:solidFill>
                  <a:latin typeface="Consolas" pitchFamily="49" charset="0"/>
                  <a:ea typeface="楷体" pitchFamily="49" charset="-122"/>
                  <a:cs typeface="Consolas" pitchFamily="49" charset="0"/>
                </a:rPr>
                <a:t>b</a:t>
              </a:r>
              <a:r>
                <a:rPr lang="en-US" altLang="zh-CN" sz="2000" i="1" baseline="-25000">
                  <a:solidFill>
                    <a:srgbClr val="FF0000"/>
                  </a:solidFill>
                  <a:latin typeface="Consolas" pitchFamily="49" charset="0"/>
                  <a:ea typeface="楷体" pitchFamily="49" charset="-122"/>
                  <a:cs typeface="Consolas" pitchFamily="49" charset="0"/>
                </a:rPr>
                <a:t>k</a:t>
              </a:r>
              <a:r>
                <a:rPr lang="en-US" altLang="zh-CN" sz="2000">
                  <a:solidFill>
                    <a:srgbClr val="0000FF"/>
                  </a:solidFill>
                  <a:latin typeface="Consolas" pitchFamily="49" charset="0"/>
                  <a:ea typeface="楷体" pitchFamily="49" charset="-122"/>
                  <a:cs typeface="Consolas" pitchFamily="49" charset="0"/>
                </a:rPr>
                <a:t> </a:t>
              </a:r>
              <a:r>
                <a:rPr lang="en-US" altLang="zh-CN" sz="2000" i="1">
                  <a:solidFill>
                    <a:srgbClr val="0000FF"/>
                  </a:solidFill>
                  <a:latin typeface="Consolas" pitchFamily="49" charset="0"/>
                  <a:ea typeface="楷体" pitchFamily="49" charset="-122"/>
                  <a:cs typeface="Consolas" pitchFamily="49" charset="0"/>
                </a:rPr>
                <a:t>b</a:t>
              </a:r>
              <a:r>
                <a:rPr lang="en-US" altLang="zh-CN" sz="2000" i="1" baseline="-25000">
                  <a:solidFill>
                    <a:srgbClr val="0000FF"/>
                  </a:solidFill>
                  <a:latin typeface="Consolas" pitchFamily="49" charset="0"/>
                  <a:ea typeface="楷体" pitchFamily="49" charset="-122"/>
                  <a:cs typeface="Consolas" pitchFamily="49" charset="0"/>
                </a:rPr>
                <a:t>k</a:t>
              </a:r>
              <a:r>
                <a:rPr lang="en-US" altLang="zh-CN" sz="2000" baseline="-25000">
                  <a:solidFill>
                    <a:srgbClr val="0000FF"/>
                  </a:solidFill>
                  <a:latin typeface="Consolas" pitchFamily="49" charset="0"/>
                  <a:ea typeface="楷体" pitchFamily="49" charset="-122"/>
                  <a:cs typeface="Consolas" pitchFamily="49" charset="0"/>
                </a:rPr>
                <a:t>+1</a:t>
              </a:r>
              <a:r>
                <a:rPr lang="en-US" altLang="zh-CN" sz="2000">
                  <a:solidFill>
                    <a:srgbClr val="0000FF"/>
                  </a:solidFill>
                  <a:latin typeface="Consolas" pitchFamily="49" charset="0"/>
                  <a:ea typeface="楷体" pitchFamily="49" charset="-122"/>
                  <a:cs typeface="Consolas" pitchFamily="49" charset="0"/>
                </a:rPr>
                <a:t> … </a:t>
              </a:r>
              <a:r>
                <a:rPr lang="en-US" altLang="zh-CN" sz="2000" i="1">
                  <a:solidFill>
                    <a:srgbClr val="0000FF"/>
                  </a:solidFill>
                  <a:latin typeface="Consolas" pitchFamily="49" charset="0"/>
                  <a:ea typeface="楷体" pitchFamily="49" charset="-122"/>
                  <a:cs typeface="Consolas" pitchFamily="49" charset="0"/>
                </a:rPr>
                <a:t>b</a:t>
              </a:r>
              <a:r>
                <a:rPr lang="en-US" altLang="zh-CN" sz="2000" i="1" baseline="-25000">
                  <a:solidFill>
                    <a:srgbClr val="0000FF"/>
                  </a:solidFill>
                  <a:latin typeface="Consolas" pitchFamily="49" charset="0"/>
                  <a:ea typeface="楷体" pitchFamily="49" charset="-122"/>
                  <a:cs typeface="Consolas" pitchFamily="49" charset="0"/>
                </a:rPr>
                <a:t>n</a:t>
              </a:r>
              <a:r>
                <a:rPr lang="en-US" altLang="zh-CN" sz="2000" baseline="-25000">
                  <a:solidFill>
                    <a:srgbClr val="0000FF"/>
                  </a:solidFill>
                  <a:latin typeface="Consolas" pitchFamily="49" charset="0"/>
                  <a:ea typeface="楷体" pitchFamily="49" charset="-122"/>
                  <a:cs typeface="Consolas" pitchFamily="49" charset="0"/>
                </a:rPr>
                <a:t>-1</a:t>
              </a:r>
              <a:endParaRPr lang="en-US" altLang="en-US" sz="2000" baseline="-25000">
                <a:solidFill>
                  <a:srgbClr val="0000FF"/>
                </a:solidFill>
                <a:latin typeface="Consolas" pitchFamily="49" charset="0"/>
                <a:ea typeface="楷体" pitchFamily="49" charset="-122"/>
                <a:cs typeface="Consolas" pitchFamily="49" charset="0"/>
              </a:endParaRPr>
            </a:p>
          </p:txBody>
        </p:sp>
        <p:sp>
          <p:nvSpPr>
            <p:cNvPr id="14" name="AutoShape 16"/>
            <p:cNvSpPr>
              <a:spLocks/>
            </p:cNvSpPr>
            <p:nvPr/>
          </p:nvSpPr>
          <p:spPr bwMode="auto">
            <a:xfrm rot="16200000">
              <a:off x="6469867" y="1854408"/>
              <a:ext cx="144463" cy="863600"/>
            </a:xfrm>
            <a:prstGeom prst="leftBrace">
              <a:avLst>
                <a:gd name="adj1" fmla="val 49817"/>
                <a:gd name="adj2" fmla="val 50000"/>
              </a:avLst>
            </a:prstGeom>
            <a:ln>
              <a:headEnd/>
              <a:tailEnd type="none" w="med" len="lg"/>
            </a:ln>
          </p:spPr>
          <p:style>
            <a:lnRef idx="3">
              <a:schemeClr val="dk1"/>
            </a:lnRef>
            <a:fillRef idx="0">
              <a:schemeClr val="dk1"/>
            </a:fillRef>
            <a:effectRef idx="2">
              <a:schemeClr val="dk1"/>
            </a:effectRef>
            <a:fontRef idx="minor">
              <a:schemeClr val="tx1"/>
            </a:fontRef>
          </p:style>
          <p:txBody>
            <a:bodyPr wrap="none" anchor="ctr"/>
            <a:lstStyle/>
            <a:p>
              <a:endParaRPr lang="zh-CN" altLang="en-US">
                <a:ea typeface="楷体" pitchFamily="49" charset="-122"/>
                <a:cs typeface="Times New Roman" pitchFamily="18" charset="0"/>
              </a:endParaRPr>
            </a:p>
          </p:txBody>
        </p:sp>
        <p:sp>
          <p:nvSpPr>
            <p:cNvPr id="15" name="AutoShape 17"/>
            <p:cNvSpPr>
              <a:spLocks/>
            </p:cNvSpPr>
            <p:nvPr/>
          </p:nvSpPr>
          <p:spPr bwMode="auto">
            <a:xfrm rot="16200000">
              <a:off x="8065323" y="1854408"/>
              <a:ext cx="144463" cy="863600"/>
            </a:xfrm>
            <a:prstGeom prst="leftBrace">
              <a:avLst>
                <a:gd name="adj1" fmla="val 49817"/>
                <a:gd name="adj2" fmla="val 50000"/>
              </a:avLst>
            </a:prstGeom>
            <a:ln>
              <a:headEnd/>
              <a:tailEnd type="none" w="med" len="lg"/>
            </a:ln>
          </p:spPr>
          <p:style>
            <a:lnRef idx="3">
              <a:schemeClr val="dk1"/>
            </a:lnRef>
            <a:fillRef idx="0">
              <a:schemeClr val="dk1"/>
            </a:fillRef>
            <a:effectRef idx="2">
              <a:schemeClr val="dk1"/>
            </a:effectRef>
            <a:fontRef idx="minor">
              <a:schemeClr val="tx1"/>
            </a:fontRef>
          </p:style>
          <p:txBody>
            <a:bodyPr wrap="none" anchor="ctr"/>
            <a:lstStyle/>
            <a:p>
              <a:endParaRPr lang="zh-CN" altLang="en-US">
                <a:ea typeface="楷体" pitchFamily="49" charset="-122"/>
                <a:cs typeface="Times New Roman" pitchFamily="18" charset="0"/>
              </a:endParaRPr>
            </a:p>
          </p:txBody>
        </p:sp>
        <p:sp>
          <p:nvSpPr>
            <p:cNvPr id="16" name="Line 18"/>
            <p:cNvSpPr>
              <a:spLocks noChangeShapeType="1"/>
            </p:cNvSpPr>
            <p:nvPr/>
          </p:nvSpPr>
          <p:spPr bwMode="auto">
            <a:xfrm>
              <a:off x="1877994" y="1523414"/>
              <a:ext cx="0" cy="323850"/>
            </a:xfrm>
            <a:prstGeom prst="line">
              <a:avLst/>
            </a:prstGeom>
            <a:ln>
              <a:headEnd/>
              <a:tailEnd type="stealth" w="med" len="lg"/>
            </a:ln>
          </p:spPr>
          <p:style>
            <a:lnRef idx="2">
              <a:schemeClr val="accent1"/>
            </a:lnRef>
            <a:fillRef idx="0">
              <a:schemeClr val="accent1"/>
            </a:fillRef>
            <a:effectRef idx="1">
              <a:schemeClr val="accent1"/>
            </a:effectRef>
            <a:fontRef idx="minor">
              <a:schemeClr val="tx1"/>
            </a:fontRef>
          </p:style>
          <p:txBody>
            <a:bodyPr wrap="none"/>
            <a:lstStyle/>
            <a:p>
              <a:endParaRPr lang="zh-CN" altLang="en-US">
                <a:ea typeface="楷体" pitchFamily="49" charset="-122"/>
                <a:cs typeface="Times New Roman" pitchFamily="18" charset="0"/>
              </a:endParaRPr>
            </a:p>
          </p:txBody>
        </p:sp>
        <p:sp>
          <p:nvSpPr>
            <p:cNvPr id="17" name="Line 19"/>
            <p:cNvSpPr>
              <a:spLocks noChangeShapeType="1"/>
            </p:cNvSpPr>
            <p:nvPr/>
          </p:nvSpPr>
          <p:spPr bwMode="auto">
            <a:xfrm>
              <a:off x="1891406" y="1523414"/>
              <a:ext cx="5256000" cy="0"/>
            </a:xfrm>
            <a:prstGeom prst="line">
              <a:avLst/>
            </a:prstGeom>
            <a:ln>
              <a:headEnd/>
              <a:tailEnd type="none" w="med" len="lg"/>
            </a:ln>
          </p:spPr>
          <p:style>
            <a:lnRef idx="2">
              <a:schemeClr val="accent1"/>
            </a:lnRef>
            <a:fillRef idx="0">
              <a:schemeClr val="accent1"/>
            </a:fillRef>
            <a:effectRef idx="1">
              <a:schemeClr val="accent1"/>
            </a:effectRef>
            <a:fontRef idx="minor">
              <a:schemeClr val="tx1"/>
            </a:fontRef>
          </p:style>
          <p:txBody>
            <a:bodyPr wrap="none"/>
            <a:lstStyle/>
            <a:p>
              <a:endParaRPr lang="zh-CN" altLang="en-US">
                <a:ea typeface="楷体" pitchFamily="49" charset="-122"/>
                <a:cs typeface="Times New Roman" pitchFamily="18" charset="0"/>
              </a:endParaRPr>
            </a:p>
          </p:txBody>
        </p:sp>
        <p:sp>
          <p:nvSpPr>
            <p:cNvPr id="18" name="Line 20"/>
            <p:cNvSpPr>
              <a:spLocks noChangeShapeType="1"/>
            </p:cNvSpPr>
            <p:nvPr/>
          </p:nvSpPr>
          <p:spPr bwMode="auto">
            <a:xfrm>
              <a:off x="7143768" y="1513889"/>
              <a:ext cx="0" cy="323850"/>
            </a:xfrm>
            <a:prstGeom prst="line">
              <a:avLst/>
            </a:prstGeom>
            <a:ln>
              <a:headEnd/>
              <a:tailEnd type="stealth" w="med" len="lg"/>
            </a:ln>
          </p:spPr>
          <p:style>
            <a:lnRef idx="2">
              <a:schemeClr val="accent1"/>
            </a:lnRef>
            <a:fillRef idx="0">
              <a:schemeClr val="accent1"/>
            </a:fillRef>
            <a:effectRef idx="1">
              <a:schemeClr val="accent1"/>
            </a:effectRef>
            <a:fontRef idx="minor">
              <a:schemeClr val="tx1"/>
            </a:fontRef>
          </p:style>
          <p:txBody>
            <a:bodyPr wrap="none"/>
            <a:lstStyle/>
            <a:p>
              <a:endParaRPr lang="zh-CN" altLang="en-US">
                <a:ea typeface="楷体" pitchFamily="49" charset="-122"/>
                <a:cs typeface="Times New Roman" pitchFamily="18" charset="0"/>
              </a:endParaRPr>
            </a:p>
          </p:txBody>
        </p:sp>
        <p:sp>
          <p:nvSpPr>
            <p:cNvPr id="19" name="Text Box 22"/>
            <p:cNvSpPr txBox="1">
              <a:spLocks noChangeArrowheads="1"/>
            </p:cNvSpPr>
            <p:nvPr/>
          </p:nvSpPr>
          <p:spPr bwMode="auto">
            <a:xfrm>
              <a:off x="3024219" y="1069389"/>
              <a:ext cx="3889375" cy="307777"/>
            </a:xfrm>
            <a:prstGeom prst="rect">
              <a:avLst/>
            </a:prstGeom>
            <a:noFill/>
            <a:ln w="9525" algn="ctr">
              <a:noFill/>
              <a:miter lim="800000"/>
              <a:headEnd/>
              <a:tailEnd type="none" w="med" len="lg"/>
            </a:ln>
            <a:effectLst/>
          </p:spPr>
          <p:txBody>
            <a:bodyPr lIns="0" tIns="0" rIns="0" bIns="0">
              <a:spAutoFit/>
            </a:bodyPr>
            <a:lstStyle/>
            <a:p>
              <a:pPr algn="l">
                <a:spcBef>
                  <a:spcPct val="50000"/>
                </a:spcBef>
              </a:pPr>
              <a:r>
                <a:rPr lang="zh-CN" altLang="en-US" sz="2000" dirty="0">
                  <a:solidFill>
                    <a:srgbClr val="0000FF"/>
                  </a:solidFill>
                  <a:latin typeface="Consolas" pitchFamily="49" charset="0"/>
                  <a:ea typeface="楷体" pitchFamily="49" charset="-122"/>
                  <a:cs typeface="Consolas" pitchFamily="49" charset="0"/>
                </a:rPr>
                <a:t>通过</a:t>
              </a:r>
              <a:r>
                <a:rPr lang="zh-CN" altLang="en-US" sz="2000" dirty="0" smtClean="0">
                  <a:solidFill>
                    <a:srgbClr val="0000FF"/>
                  </a:solidFill>
                  <a:latin typeface="Consolas" pitchFamily="49" charset="0"/>
                  <a:ea typeface="楷体" pitchFamily="49" charset="-122"/>
                  <a:cs typeface="Consolas" pitchFamily="49" charset="0"/>
                </a:rPr>
                <a:t>根结点</a:t>
              </a:r>
              <a:r>
                <a:rPr lang="en-US" altLang="zh-CN" sz="2000" i="1" dirty="0" err="1" smtClean="0">
                  <a:solidFill>
                    <a:srgbClr val="0000FF"/>
                  </a:solidFill>
                  <a:latin typeface="Consolas" pitchFamily="49" charset="0"/>
                  <a:ea typeface="楷体" pitchFamily="49" charset="-122"/>
                  <a:cs typeface="Consolas" pitchFamily="49" charset="0"/>
                </a:rPr>
                <a:t>a</a:t>
              </a:r>
              <a:r>
                <a:rPr lang="en-US" altLang="zh-CN" sz="2000" baseline="-25000" dirty="0" err="1" smtClean="0">
                  <a:solidFill>
                    <a:srgbClr val="0000FF"/>
                  </a:solidFill>
                  <a:latin typeface="Consolas" pitchFamily="49" charset="0"/>
                  <a:ea typeface="楷体" pitchFamily="49" charset="-122"/>
                  <a:cs typeface="Consolas" pitchFamily="49" charset="0"/>
                </a:rPr>
                <a:t>0</a:t>
              </a:r>
              <a:r>
                <a:rPr lang="zh-CN" altLang="en-US" sz="2000" dirty="0">
                  <a:solidFill>
                    <a:srgbClr val="0000FF"/>
                  </a:solidFill>
                  <a:latin typeface="Consolas" pitchFamily="49" charset="0"/>
                  <a:ea typeface="楷体" pitchFamily="49" charset="-122"/>
                  <a:cs typeface="Consolas" pitchFamily="49" charset="0"/>
                </a:rPr>
                <a:t>在中序序列中找到</a:t>
              </a:r>
              <a:r>
                <a:rPr lang="en-US" altLang="zh-CN" sz="2000" i="1" dirty="0" err="1">
                  <a:solidFill>
                    <a:srgbClr val="0000FF"/>
                  </a:solidFill>
                  <a:latin typeface="Consolas" pitchFamily="49" charset="0"/>
                  <a:ea typeface="楷体" pitchFamily="49" charset="-122"/>
                  <a:cs typeface="Consolas" pitchFamily="49" charset="0"/>
                </a:rPr>
                <a:t>b</a:t>
              </a:r>
              <a:r>
                <a:rPr lang="en-US" altLang="zh-CN" sz="2000" i="1" baseline="-25000" dirty="0" err="1">
                  <a:solidFill>
                    <a:srgbClr val="0000FF"/>
                  </a:solidFill>
                  <a:latin typeface="Consolas" pitchFamily="49" charset="0"/>
                  <a:ea typeface="楷体" pitchFamily="49" charset="-122"/>
                  <a:cs typeface="Consolas" pitchFamily="49" charset="0"/>
                </a:rPr>
                <a:t>k</a:t>
              </a:r>
              <a:endParaRPr lang="en-US" altLang="zh-CN" sz="2000" i="1" baseline="-25000" dirty="0">
                <a:solidFill>
                  <a:srgbClr val="0000FF"/>
                </a:solidFill>
                <a:latin typeface="Consolas" pitchFamily="49" charset="0"/>
                <a:ea typeface="楷体" pitchFamily="49" charset="-122"/>
                <a:cs typeface="Consolas" pitchFamily="49" charset="0"/>
              </a:endParaRPr>
            </a:p>
          </p:txBody>
        </p:sp>
      </p:grpSp>
      <p:sp>
        <p:nvSpPr>
          <p:cNvPr id="21" name="TextBox 20"/>
          <p:cNvSpPr txBox="1"/>
          <p:nvPr/>
        </p:nvSpPr>
        <p:spPr>
          <a:xfrm>
            <a:off x="1214414" y="285728"/>
            <a:ext cx="3929090" cy="400110"/>
          </a:xfrm>
          <a:prstGeom prst="rect">
            <a:avLst/>
          </a:prstGeom>
          <a:noFill/>
        </p:spPr>
        <p:txBody>
          <a:bodyPr wrap="square" rtlCol="0">
            <a:spAutoFit/>
          </a:bodyPr>
          <a:lstStyle/>
          <a:p>
            <a:pPr marL="457200" indent="-457200">
              <a:buBlip>
                <a:blip r:embed="rId2"/>
              </a:buBlip>
            </a:pPr>
            <a:r>
              <a:rPr lang="zh-CN" altLang="en-US" sz="2000" smtClean="0">
                <a:solidFill>
                  <a:srgbClr val="0000FF"/>
                </a:solidFill>
                <a:latin typeface="Consolas" pitchFamily="49" charset="0"/>
                <a:ea typeface="楷体" pitchFamily="49" charset="-122"/>
                <a:cs typeface="Consolas" pitchFamily="49" charset="0"/>
              </a:rPr>
              <a:t>由</a:t>
            </a:r>
            <a:r>
              <a:rPr lang="en-US" altLang="zh-CN" sz="2000" i="1" smtClean="0">
                <a:solidFill>
                  <a:srgbClr val="0000FF"/>
                </a:solidFill>
                <a:latin typeface="Consolas" pitchFamily="49" charset="0"/>
                <a:ea typeface="楷体" pitchFamily="49" charset="-122"/>
                <a:cs typeface="Consolas" pitchFamily="49" charset="0"/>
              </a:rPr>
              <a:t>a</a:t>
            </a:r>
            <a:r>
              <a:rPr lang="en-US" altLang="zh-CN" sz="2000" baseline="-25000" smtClean="0">
                <a:solidFill>
                  <a:srgbClr val="0000FF"/>
                </a:solidFill>
                <a:latin typeface="Consolas" pitchFamily="49" charset="0"/>
                <a:ea typeface="楷体" pitchFamily="49" charset="-122"/>
                <a:cs typeface="Consolas" pitchFamily="49" charset="0"/>
              </a:rPr>
              <a:t>0</a:t>
            </a:r>
            <a:r>
              <a:rPr lang="zh-CN" altLang="en-US" sz="2000" smtClean="0">
                <a:solidFill>
                  <a:srgbClr val="0000FF"/>
                </a:solidFill>
                <a:latin typeface="Consolas" pitchFamily="49" charset="0"/>
                <a:ea typeface="楷体" pitchFamily="49" charset="-122"/>
                <a:cs typeface="Consolas" pitchFamily="49" charset="0"/>
              </a:rPr>
              <a:t>（根结点）找到</a:t>
            </a:r>
            <a:r>
              <a:rPr lang="en-US" altLang="zh-CN" sz="2000" i="1" smtClean="0">
                <a:solidFill>
                  <a:srgbClr val="0000FF"/>
                </a:solidFill>
                <a:latin typeface="Consolas" pitchFamily="49" charset="0"/>
                <a:ea typeface="楷体" pitchFamily="49" charset="-122"/>
                <a:cs typeface="Consolas" pitchFamily="49" charset="0"/>
              </a:rPr>
              <a:t>b</a:t>
            </a:r>
            <a:r>
              <a:rPr lang="en-US" altLang="zh-CN" sz="2000" i="1" baseline="-25000" smtClean="0">
                <a:solidFill>
                  <a:srgbClr val="0000FF"/>
                </a:solidFill>
                <a:latin typeface="Consolas" pitchFamily="49" charset="0"/>
                <a:ea typeface="楷体" pitchFamily="49" charset="-122"/>
                <a:cs typeface="Consolas" pitchFamily="49" charset="0"/>
              </a:rPr>
              <a:t>k</a:t>
            </a:r>
            <a:r>
              <a:rPr lang="zh-CN" altLang="en-US" sz="2000" smtClean="0">
                <a:solidFill>
                  <a:srgbClr val="0000FF"/>
                </a:solidFill>
                <a:latin typeface="Consolas" pitchFamily="49" charset="0"/>
                <a:ea typeface="楷体" pitchFamily="49" charset="-122"/>
                <a:cs typeface="Consolas" pitchFamily="49" charset="0"/>
              </a:rPr>
              <a:t>。</a:t>
            </a:r>
            <a:endParaRPr lang="zh-CN" altLang="en-US" sz="2000">
              <a:solidFill>
                <a:srgbClr val="0000FF"/>
              </a:solidFill>
              <a:latin typeface="Consolas" pitchFamily="49" charset="0"/>
              <a:ea typeface="楷体" pitchFamily="49" charset="-122"/>
              <a:cs typeface="Consolas" pitchFamily="49" charset="0"/>
            </a:endParaRPr>
          </a:p>
        </p:txBody>
      </p:sp>
      <p:sp>
        <p:nvSpPr>
          <p:cNvPr id="22" name="TextBox 21"/>
          <p:cNvSpPr txBox="1"/>
          <p:nvPr/>
        </p:nvSpPr>
        <p:spPr>
          <a:xfrm>
            <a:off x="1357290" y="3714752"/>
            <a:ext cx="7358114" cy="2135072"/>
          </a:xfrm>
          <a:prstGeom prst="rect">
            <a:avLst/>
          </a:prstGeom>
          <a:noFill/>
        </p:spPr>
        <p:txBody>
          <a:bodyPr wrap="square" rtlCol="0">
            <a:spAutoFit/>
          </a:bodyPr>
          <a:lstStyle/>
          <a:p>
            <a:pPr marL="457200" indent="-457200">
              <a:lnSpc>
                <a:spcPts val="3000"/>
              </a:lnSpc>
              <a:spcBef>
                <a:spcPts val="600"/>
              </a:spcBef>
              <a:buBlip>
                <a:blip r:embed="rId2"/>
              </a:buBlip>
            </a:pPr>
            <a:r>
              <a:rPr lang="zh-CN" altLang="en-US" sz="2000" smtClean="0">
                <a:solidFill>
                  <a:srgbClr val="0000FF"/>
                </a:solidFill>
                <a:latin typeface="Consolas" pitchFamily="49" charset="0"/>
                <a:ea typeface="楷体" pitchFamily="49" charset="-122"/>
                <a:cs typeface="Consolas" pitchFamily="49" charset="0"/>
              </a:rPr>
              <a:t>若</a:t>
            </a:r>
            <a:r>
              <a:rPr lang="en-US" altLang="zh-CN" sz="2000" i="1" smtClean="0">
                <a:solidFill>
                  <a:srgbClr val="0000FF"/>
                </a:solidFill>
                <a:latin typeface="Consolas" pitchFamily="49" charset="0"/>
                <a:ea typeface="楷体" pitchFamily="49" charset="-122"/>
                <a:cs typeface="Consolas" pitchFamily="49" charset="0"/>
              </a:rPr>
              <a:t>b</a:t>
            </a:r>
            <a:r>
              <a:rPr lang="en-US" altLang="zh-CN" sz="2000" i="1" baseline="-25000" smtClean="0">
                <a:solidFill>
                  <a:srgbClr val="0000FF"/>
                </a:solidFill>
                <a:latin typeface="Consolas" pitchFamily="49" charset="0"/>
                <a:ea typeface="楷体" pitchFamily="49" charset="-122"/>
                <a:cs typeface="Consolas" pitchFamily="49" charset="0"/>
              </a:rPr>
              <a:t>k</a:t>
            </a:r>
            <a:r>
              <a:rPr lang="zh-CN" altLang="en-US" sz="2000" smtClean="0">
                <a:solidFill>
                  <a:srgbClr val="0000FF"/>
                </a:solidFill>
                <a:latin typeface="Consolas" pitchFamily="49" charset="0"/>
                <a:ea typeface="楷体" pitchFamily="49" charset="-122"/>
                <a:cs typeface="Consolas" pitchFamily="49" charset="0"/>
              </a:rPr>
              <a:t>前面有</a:t>
            </a:r>
            <a:r>
              <a:rPr lang="en-US" altLang="zh-CN" sz="2000" i="1" smtClean="0">
                <a:solidFill>
                  <a:srgbClr val="0000FF"/>
                </a:solidFill>
                <a:latin typeface="Consolas" pitchFamily="49" charset="0"/>
                <a:ea typeface="楷体" pitchFamily="49" charset="-122"/>
                <a:cs typeface="Consolas" pitchFamily="49" charset="0"/>
              </a:rPr>
              <a:t>k</a:t>
            </a:r>
            <a:r>
              <a:rPr lang="zh-CN" altLang="en-US" sz="2000" smtClean="0">
                <a:solidFill>
                  <a:srgbClr val="0000FF"/>
                </a:solidFill>
                <a:latin typeface="Consolas" pitchFamily="49" charset="0"/>
                <a:ea typeface="楷体" pitchFamily="49" charset="-122"/>
                <a:cs typeface="Consolas" pitchFamily="49" charset="0"/>
              </a:rPr>
              <a:t>个结点，则左子树有</a:t>
            </a:r>
            <a:r>
              <a:rPr lang="en-US" altLang="zh-CN" sz="2000" i="1" smtClean="0">
                <a:solidFill>
                  <a:srgbClr val="0000FF"/>
                </a:solidFill>
                <a:latin typeface="Consolas" pitchFamily="49" charset="0"/>
                <a:ea typeface="楷体" pitchFamily="49" charset="-122"/>
                <a:cs typeface="Consolas" pitchFamily="49" charset="0"/>
              </a:rPr>
              <a:t>k</a:t>
            </a:r>
            <a:r>
              <a:rPr lang="zh-CN" altLang="en-US" sz="2000" smtClean="0">
                <a:solidFill>
                  <a:srgbClr val="0000FF"/>
                </a:solidFill>
                <a:latin typeface="Consolas" pitchFamily="49" charset="0"/>
                <a:ea typeface="楷体" pitchFamily="49" charset="-122"/>
                <a:cs typeface="Consolas" pitchFamily="49" charset="0"/>
              </a:rPr>
              <a:t>个结点，右子树有</a:t>
            </a:r>
            <a:r>
              <a:rPr lang="en-US" altLang="zh-CN" sz="2000" i="1" smtClean="0">
                <a:solidFill>
                  <a:srgbClr val="0000FF"/>
                </a:solidFill>
                <a:latin typeface="Consolas" pitchFamily="49" charset="0"/>
                <a:ea typeface="楷体" pitchFamily="49" charset="-122"/>
                <a:cs typeface="Consolas" pitchFamily="49" charset="0"/>
              </a:rPr>
              <a:t>n</a:t>
            </a:r>
            <a:r>
              <a:rPr lang="en-US"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k</a:t>
            </a:r>
            <a:r>
              <a:rPr lang="en-US" altLang="zh-CN" sz="2000" smtClean="0">
                <a:solidFill>
                  <a:srgbClr val="0000FF"/>
                </a:solidFill>
                <a:latin typeface="Consolas" pitchFamily="49" charset="0"/>
                <a:ea typeface="楷体" pitchFamily="49" charset="-122"/>
                <a:cs typeface="Consolas" pitchFamily="49" charset="0"/>
              </a:rPr>
              <a:t>-1</a:t>
            </a:r>
            <a:r>
              <a:rPr lang="zh-CN" altLang="en-US" sz="2000" smtClean="0">
                <a:solidFill>
                  <a:srgbClr val="0000FF"/>
                </a:solidFill>
                <a:latin typeface="Consolas" pitchFamily="49" charset="0"/>
                <a:ea typeface="楷体" pitchFamily="49" charset="-122"/>
                <a:cs typeface="Consolas" pitchFamily="49" charset="0"/>
              </a:rPr>
              <a:t>个结点。</a:t>
            </a:r>
            <a:endParaRPr lang="en-US" altLang="zh-CN" sz="2000" smtClean="0">
              <a:solidFill>
                <a:srgbClr val="0000FF"/>
              </a:solidFill>
              <a:latin typeface="Consolas" pitchFamily="49" charset="0"/>
              <a:ea typeface="楷体" pitchFamily="49" charset="-122"/>
              <a:cs typeface="Consolas" pitchFamily="49" charset="0"/>
            </a:endParaRPr>
          </a:p>
          <a:p>
            <a:pPr marL="457200" indent="-457200">
              <a:lnSpc>
                <a:spcPts val="3000"/>
              </a:lnSpc>
              <a:spcBef>
                <a:spcPts val="600"/>
              </a:spcBef>
              <a:buBlip>
                <a:blip r:embed="rId2"/>
              </a:buBlip>
            </a:pPr>
            <a:r>
              <a:rPr lang="zh-CN" altLang="en-US" sz="2000" smtClean="0">
                <a:solidFill>
                  <a:srgbClr val="0000FF"/>
                </a:solidFill>
                <a:latin typeface="Consolas" pitchFamily="49" charset="0"/>
                <a:ea typeface="楷体" pitchFamily="49" charset="-122"/>
                <a:cs typeface="Consolas" pitchFamily="49" charset="0"/>
              </a:rPr>
              <a:t>可以求出左右子树的</a:t>
            </a:r>
            <a:r>
              <a:rPr kumimoji="1" lang="zh-CN" altLang="en-US" sz="2000" smtClean="0">
                <a:solidFill>
                  <a:srgbClr val="FF00FF"/>
                </a:solidFill>
                <a:latin typeface="Consolas" pitchFamily="49" charset="0"/>
                <a:ea typeface="楷体" pitchFamily="49" charset="-122"/>
                <a:cs typeface="Consolas" pitchFamily="49" charset="0"/>
              </a:rPr>
              <a:t>中序序列</a:t>
            </a:r>
            <a:r>
              <a:rPr kumimoji="1" lang="zh-CN" altLang="en-US" sz="2000" smtClean="0">
                <a:solidFill>
                  <a:srgbClr val="0000FF"/>
                </a:solidFill>
                <a:latin typeface="Consolas" pitchFamily="49" charset="0"/>
                <a:ea typeface="楷体" pitchFamily="49" charset="-122"/>
                <a:cs typeface="Consolas" pitchFamily="49" charset="0"/>
              </a:rPr>
              <a:t>和</a:t>
            </a:r>
            <a:r>
              <a:rPr kumimoji="1" lang="zh-CN" altLang="en-US" sz="2000" smtClean="0">
                <a:solidFill>
                  <a:srgbClr val="FF00FF"/>
                </a:solidFill>
                <a:latin typeface="Consolas" pitchFamily="49" charset="0"/>
                <a:ea typeface="楷体" pitchFamily="49" charset="-122"/>
                <a:cs typeface="Consolas" pitchFamily="49" charset="0"/>
              </a:rPr>
              <a:t>先序序列</a:t>
            </a:r>
            <a:r>
              <a:rPr kumimoji="1" lang="zh-CN" altLang="en-US" sz="2000" smtClean="0">
                <a:solidFill>
                  <a:srgbClr val="0000FF"/>
                </a:solidFill>
                <a:latin typeface="Consolas" pitchFamily="49" charset="0"/>
                <a:ea typeface="楷体" pitchFamily="49" charset="-122"/>
                <a:cs typeface="Consolas" pitchFamily="49" charset="0"/>
              </a:rPr>
              <a:t>。</a:t>
            </a:r>
            <a:endParaRPr lang="en-US" altLang="zh-CN" sz="2000" smtClean="0">
              <a:solidFill>
                <a:srgbClr val="0000FF"/>
              </a:solidFill>
              <a:latin typeface="Consolas" pitchFamily="49" charset="0"/>
              <a:ea typeface="楷体" pitchFamily="49" charset="-122"/>
              <a:cs typeface="Consolas" pitchFamily="49" charset="0"/>
            </a:endParaRPr>
          </a:p>
          <a:p>
            <a:pPr marL="457200" indent="-457200">
              <a:lnSpc>
                <a:spcPts val="3000"/>
              </a:lnSpc>
              <a:spcBef>
                <a:spcPts val="600"/>
              </a:spcBef>
              <a:buBlip>
                <a:blip r:embed="rId2"/>
              </a:buBlip>
            </a:pPr>
            <a:r>
              <a:rPr lang="zh-CN" altLang="en-US" sz="2000" smtClean="0">
                <a:solidFill>
                  <a:srgbClr val="0000FF"/>
                </a:solidFill>
                <a:latin typeface="Consolas" pitchFamily="49" charset="0"/>
                <a:ea typeface="楷体" pitchFamily="49" charset="-122"/>
                <a:cs typeface="Consolas" pitchFamily="49" charset="0"/>
              </a:rPr>
              <a:t>这样根结点是确定的，左右子树也是确定的，则该二叉树是确定的。</a:t>
            </a:r>
            <a:endParaRPr lang="zh-CN" altLang="en-US" sz="2000">
              <a:solidFill>
                <a:srgbClr val="0000FF"/>
              </a:solidFill>
              <a:latin typeface="Consolas" pitchFamily="49" charset="0"/>
              <a:ea typeface="楷体" pitchFamily="49" charset="-122"/>
              <a:cs typeface="Consolas" pitchFamily="49" charset="0"/>
            </a:endParaRPr>
          </a:p>
        </p:txBody>
      </p:sp>
      <p:sp>
        <p:nvSpPr>
          <p:cNvPr id="24" name="TextBox 23"/>
          <p:cNvSpPr txBox="1"/>
          <p:nvPr/>
        </p:nvSpPr>
        <p:spPr>
          <a:xfrm>
            <a:off x="285731" y="1500174"/>
            <a:ext cx="553998" cy="3000396"/>
          </a:xfrm>
          <a:prstGeom prst="rect">
            <a:avLst/>
          </a:prstGeom>
          <a:noFill/>
        </p:spPr>
        <p:txBody>
          <a:bodyPr vert="eaVert" wrap="square" rtlCol="0">
            <a:spAutoFit/>
          </a:bodyPr>
          <a:lstStyle/>
          <a:p>
            <a:pPr algn="ctr">
              <a:spcBef>
                <a:spcPct val="50000"/>
              </a:spcBef>
            </a:pPr>
            <a:r>
              <a:rPr lang="en-US" altLang="zh-CN"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6.6  </a:t>
            </a:r>
            <a:r>
              <a:rPr lang="zh-CN" altLang="en-US"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二叉树的构造</a:t>
            </a:r>
            <a:endParaRPr lang="zh-CN" altLang="en-US" dirty="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Text Box 4"/>
          <p:cNvSpPr txBox="1">
            <a:spLocks noChangeArrowheads="1"/>
          </p:cNvSpPr>
          <p:nvPr/>
        </p:nvSpPr>
        <p:spPr bwMode="auto">
          <a:xfrm>
            <a:off x="1071538" y="71414"/>
            <a:ext cx="7929586" cy="861774"/>
          </a:xfrm>
          <a:prstGeom prst="rect">
            <a:avLst/>
          </a:prstGeom>
          <a:noFill/>
          <a:ln w="9525">
            <a:noFill/>
            <a:miter lim="800000"/>
            <a:headEnd/>
            <a:tailEnd/>
          </a:ln>
        </p:spPr>
        <p:txBody>
          <a:bodyPr wrap="square">
            <a:spAutoFit/>
          </a:bodyPr>
          <a:lstStyle/>
          <a:p>
            <a:pPr>
              <a:lnSpc>
                <a:spcPts val="3000"/>
              </a:lnSpc>
            </a:pPr>
            <a:r>
              <a:rPr lang="zh-CN" altLang="en-US" sz="2200" dirty="0">
                <a:solidFill>
                  <a:srgbClr val="FF0000"/>
                </a:solidFill>
                <a:latin typeface="Consolas" pitchFamily="49" charset="0"/>
                <a:ea typeface="楷体" pitchFamily="49" charset="-122"/>
                <a:cs typeface="Consolas" pitchFamily="49" charset="0"/>
              </a:rPr>
              <a:t>　　</a:t>
            </a:r>
            <a:r>
              <a:rPr lang="en-US" altLang="zh-CN" sz="2200" dirty="0">
                <a:solidFill>
                  <a:srgbClr val="FF0000"/>
                </a:solidFill>
                <a:latin typeface="Consolas" pitchFamily="49" charset="0"/>
                <a:ea typeface="楷体" pitchFamily="49" charset="-122"/>
                <a:cs typeface="Consolas" pitchFamily="49" charset="0"/>
              </a:rPr>
              <a:t>【</a:t>
            </a:r>
            <a:r>
              <a:rPr lang="zh-CN" altLang="en-US" sz="2200" dirty="0">
                <a:solidFill>
                  <a:srgbClr val="FF0000"/>
                </a:solidFill>
                <a:latin typeface="Consolas" pitchFamily="49" charset="0"/>
                <a:ea typeface="楷体" pitchFamily="49" charset="-122"/>
                <a:cs typeface="Consolas" pitchFamily="49" charset="0"/>
              </a:rPr>
              <a:t>例</a:t>
            </a:r>
            <a:r>
              <a:rPr lang="en-US" altLang="zh-CN" sz="2200" dirty="0">
                <a:solidFill>
                  <a:srgbClr val="FF0000"/>
                </a:solidFill>
                <a:latin typeface="Consolas" pitchFamily="49" charset="0"/>
                <a:ea typeface="楷体" pitchFamily="49" charset="-122"/>
                <a:cs typeface="Consolas" pitchFamily="49" charset="0"/>
              </a:rPr>
              <a:t>6.16】 </a:t>
            </a:r>
            <a:r>
              <a:rPr lang="zh-CN" altLang="en-US" sz="2000" dirty="0">
                <a:solidFill>
                  <a:srgbClr val="0000FF"/>
                </a:solidFill>
                <a:latin typeface="Consolas" pitchFamily="49" charset="0"/>
                <a:ea typeface="楷体" pitchFamily="49" charset="-122"/>
                <a:cs typeface="Consolas" pitchFamily="49" charset="0"/>
              </a:rPr>
              <a:t>已知先序序列为</a:t>
            </a:r>
            <a:r>
              <a:rPr lang="en-US" altLang="zh-CN" sz="2000" i="1" dirty="0" err="1">
                <a:solidFill>
                  <a:srgbClr val="0000FF"/>
                </a:solidFill>
                <a:latin typeface="Consolas" pitchFamily="49" charset="0"/>
                <a:ea typeface="楷体" pitchFamily="49" charset="-122"/>
                <a:cs typeface="Consolas" pitchFamily="49" charset="0"/>
              </a:rPr>
              <a:t>ABDECFG</a:t>
            </a:r>
            <a:r>
              <a:rPr lang="zh-CN" altLang="en-US" sz="2000" dirty="0">
                <a:solidFill>
                  <a:srgbClr val="0000FF"/>
                </a:solidFill>
                <a:latin typeface="Consolas" pitchFamily="49" charset="0"/>
                <a:ea typeface="楷体" pitchFamily="49" charset="-122"/>
                <a:cs typeface="Consolas" pitchFamily="49" charset="0"/>
              </a:rPr>
              <a:t>，中序序列为</a:t>
            </a:r>
            <a:r>
              <a:rPr lang="en-US" altLang="zh-CN" sz="2000" i="1" dirty="0" err="1">
                <a:solidFill>
                  <a:srgbClr val="0000FF"/>
                </a:solidFill>
                <a:latin typeface="Consolas" pitchFamily="49" charset="0"/>
                <a:ea typeface="楷体" pitchFamily="49" charset="-122"/>
                <a:cs typeface="Consolas" pitchFamily="49" charset="0"/>
              </a:rPr>
              <a:t>DBEACGF</a:t>
            </a:r>
            <a:r>
              <a:rPr lang="zh-CN" altLang="en-US" sz="2000" dirty="0">
                <a:solidFill>
                  <a:srgbClr val="0000FF"/>
                </a:solidFill>
                <a:latin typeface="Consolas" pitchFamily="49" charset="0"/>
                <a:ea typeface="楷体" pitchFamily="49" charset="-122"/>
                <a:cs typeface="Consolas" pitchFamily="49" charset="0"/>
              </a:rPr>
              <a:t>，给出构造该二叉树的</a:t>
            </a:r>
            <a:r>
              <a:rPr lang="zh-CN" altLang="en-US" sz="2000">
                <a:solidFill>
                  <a:srgbClr val="0000FF"/>
                </a:solidFill>
                <a:latin typeface="Consolas" pitchFamily="49" charset="0"/>
                <a:ea typeface="楷体" pitchFamily="49" charset="-122"/>
                <a:cs typeface="Consolas" pitchFamily="49" charset="0"/>
              </a:rPr>
              <a:t>过程</a:t>
            </a:r>
            <a:r>
              <a:rPr lang="zh-CN" altLang="en-US" sz="2000" smtClean="0">
                <a:solidFill>
                  <a:srgbClr val="0000FF"/>
                </a:solidFill>
                <a:latin typeface="Consolas" pitchFamily="49" charset="0"/>
                <a:ea typeface="楷体" pitchFamily="49" charset="-122"/>
                <a:cs typeface="Consolas" pitchFamily="49" charset="0"/>
              </a:rPr>
              <a:t>。</a:t>
            </a:r>
            <a:endParaRPr lang="zh-CN" altLang="en-US" sz="2000" dirty="0">
              <a:solidFill>
                <a:srgbClr val="0000FF"/>
              </a:solidFill>
              <a:latin typeface="Consolas" pitchFamily="49" charset="0"/>
              <a:ea typeface="楷体" pitchFamily="49" charset="-122"/>
              <a:cs typeface="Consolas" pitchFamily="49" charset="0"/>
            </a:endParaRPr>
          </a:p>
        </p:txBody>
      </p:sp>
      <p:sp>
        <p:nvSpPr>
          <p:cNvPr id="5" name="TextBox 4"/>
          <p:cNvSpPr txBox="1"/>
          <p:nvPr/>
        </p:nvSpPr>
        <p:spPr>
          <a:xfrm>
            <a:off x="1857356" y="928670"/>
            <a:ext cx="4572032" cy="430887"/>
          </a:xfrm>
          <a:prstGeom prst="rect">
            <a:avLst/>
          </a:prstGeom>
          <a:noFill/>
        </p:spPr>
        <p:txBody>
          <a:bodyPr wrap="square" rtlCol="0">
            <a:spAutoFit/>
          </a:bodyPr>
          <a:lstStyle/>
          <a:p>
            <a:r>
              <a:rPr lang="zh-CN" altLang="en-US" sz="2200" smtClean="0">
                <a:solidFill>
                  <a:srgbClr val="FF0000"/>
                </a:solidFill>
                <a:latin typeface="Consolas" pitchFamily="49" charset="0"/>
                <a:ea typeface="楷体" pitchFamily="49" charset="-122"/>
                <a:cs typeface="Consolas" pitchFamily="49" charset="0"/>
              </a:rPr>
              <a:t>解：</a:t>
            </a:r>
            <a:r>
              <a:rPr lang="zh-CN" altLang="en-US" sz="2000" smtClean="0">
                <a:solidFill>
                  <a:srgbClr val="0000FF"/>
                </a:solidFill>
                <a:latin typeface="Consolas" pitchFamily="49" charset="0"/>
                <a:ea typeface="楷体" pitchFamily="49" charset="-122"/>
                <a:cs typeface="Consolas" pitchFamily="49" charset="0"/>
              </a:rPr>
              <a:t>构造该二叉树的过程如下所示。</a:t>
            </a:r>
            <a:endParaRPr lang="zh-CN" altLang="en-US" sz="2000">
              <a:solidFill>
                <a:srgbClr val="0000FF"/>
              </a:solidFill>
              <a:latin typeface="Consolas" pitchFamily="49" charset="0"/>
              <a:cs typeface="Consolas" pitchFamily="49" charset="0"/>
            </a:endParaRPr>
          </a:p>
        </p:txBody>
      </p:sp>
      <p:sp>
        <p:nvSpPr>
          <p:cNvPr id="7" name="矩形 6"/>
          <p:cNvSpPr/>
          <p:nvPr/>
        </p:nvSpPr>
        <p:spPr>
          <a:xfrm>
            <a:off x="3786182" y="1428736"/>
            <a:ext cx="2786082" cy="928694"/>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smtClean="0">
                <a:solidFill>
                  <a:srgbClr val="0000FF"/>
                </a:solidFill>
                <a:latin typeface="Consolas" pitchFamily="49" charset="0"/>
                <a:ea typeface="仿宋" pitchFamily="49" charset="-122"/>
                <a:cs typeface="Consolas" pitchFamily="49" charset="0"/>
              </a:rPr>
              <a:t>根：</a:t>
            </a:r>
            <a:r>
              <a:rPr lang="en-US" altLang="zh-CN" sz="1600" i="1" smtClean="0">
                <a:solidFill>
                  <a:srgbClr val="FF0000"/>
                </a:solidFill>
                <a:latin typeface="Consolas" pitchFamily="49" charset="0"/>
                <a:ea typeface="仿宋" pitchFamily="49" charset="-122"/>
                <a:cs typeface="Consolas" pitchFamily="49" charset="0"/>
              </a:rPr>
              <a:t>A</a:t>
            </a:r>
          </a:p>
          <a:p>
            <a:r>
              <a:rPr lang="zh-CN" altLang="en-US" sz="1600" smtClean="0">
                <a:solidFill>
                  <a:srgbClr val="0000FF"/>
                </a:solidFill>
                <a:latin typeface="Consolas" pitchFamily="49" charset="0"/>
                <a:ea typeface="仿宋" pitchFamily="49" charset="-122"/>
                <a:cs typeface="Consolas" pitchFamily="49" charset="0"/>
              </a:rPr>
              <a:t>左先序：</a:t>
            </a:r>
            <a:r>
              <a:rPr lang="en-US" altLang="zh-CN" sz="1600" smtClean="0">
                <a:solidFill>
                  <a:srgbClr val="0000FF"/>
                </a:solidFill>
                <a:latin typeface="Consolas" pitchFamily="49" charset="0"/>
                <a:ea typeface="仿宋" pitchFamily="49" charset="-122"/>
                <a:cs typeface="Consolas" pitchFamily="49" charset="0"/>
              </a:rPr>
              <a:t>BDE  </a:t>
            </a:r>
            <a:r>
              <a:rPr lang="zh-CN" altLang="en-US" sz="1600" smtClean="0">
                <a:solidFill>
                  <a:srgbClr val="0000FF"/>
                </a:solidFill>
                <a:latin typeface="Consolas" pitchFamily="49" charset="0"/>
                <a:ea typeface="仿宋" pitchFamily="49" charset="-122"/>
                <a:cs typeface="Consolas" pitchFamily="49" charset="0"/>
              </a:rPr>
              <a:t>右先序：</a:t>
            </a:r>
            <a:r>
              <a:rPr lang="en-US" altLang="zh-CN" sz="1600" smtClean="0">
                <a:solidFill>
                  <a:srgbClr val="0000FF"/>
                </a:solidFill>
                <a:latin typeface="Consolas" pitchFamily="49" charset="0"/>
                <a:ea typeface="仿宋" pitchFamily="49" charset="-122"/>
                <a:cs typeface="Consolas" pitchFamily="49" charset="0"/>
              </a:rPr>
              <a:t>CFG</a:t>
            </a:r>
          </a:p>
          <a:p>
            <a:r>
              <a:rPr lang="zh-CN" altLang="en-US" sz="1600" smtClean="0">
                <a:solidFill>
                  <a:srgbClr val="0000FF"/>
                </a:solidFill>
                <a:latin typeface="Consolas" pitchFamily="49" charset="0"/>
                <a:ea typeface="仿宋" pitchFamily="49" charset="-122"/>
                <a:cs typeface="Consolas" pitchFamily="49" charset="0"/>
              </a:rPr>
              <a:t>右中序：</a:t>
            </a:r>
            <a:r>
              <a:rPr lang="en-US" altLang="zh-CN" sz="1600" smtClean="0">
                <a:solidFill>
                  <a:srgbClr val="0000FF"/>
                </a:solidFill>
                <a:latin typeface="Consolas" pitchFamily="49" charset="0"/>
                <a:ea typeface="仿宋" pitchFamily="49" charset="-122"/>
                <a:cs typeface="Consolas" pitchFamily="49" charset="0"/>
              </a:rPr>
              <a:t>DBE  </a:t>
            </a:r>
            <a:r>
              <a:rPr lang="zh-CN" altLang="en-US" sz="1600" smtClean="0">
                <a:solidFill>
                  <a:srgbClr val="0000FF"/>
                </a:solidFill>
                <a:latin typeface="Consolas" pitchFamily="49" charset="0"/>
                <a:ea typeface="仿宋" pitchFamily="49" charset="-122"/>
                <a:cs typeface="Consolas" pitchFamily="49" charset="0"/>
              </a:rPr>
              <a:t>右中序：</a:t>
            </a:r>
            <a:r>
              <a:rPr lang="en-US" altLang="zh-CN" sz="1600" smtClean="0">
                <a:solidFill>
                  <a:srgbClr val="0000FF"/>
                </a:solidFill>
                <a:latin typeface="Consolas" pitchFamily="49" charset="0"/>
                <a:ea typeface="仿宋" pitchFamily="49" charset="-122"/>
                <a:cs typeface="Consolas" pitchFamily="49" charset="0"/>
              </a:rPr>
              <a:t>CGF</a:t>
            </a:r>
          </a:p>
        </p:txBody>
      </p:sp>
      <p:grpSp>
        <p:nvGrpSpPr>
          <p:cNvPr id="32" name="组合 31"/>
          <p:cNvGrpSpPr/>
          <p:nvPr/>
        </p:nvGrpSpPr>
        <p:grpSpPr>
          <a:xfrm>
            <a:off x="1071538" y="3786189"/>
            <a:ext cx="2500330" cy="1506322"/>
            <a:chOff x="1071538" y="3786189"/>
            <a:chExt cx="2500330" cy="1506322"/>
          </a:xfrm>
        </p:grpSpPr>
        <p:sp>
          <p:nvSpPr>
            <p:cNvPr id="9" name="矩形 8"/>
            <p:cNvSpPr/>
            <p:nvPr/>
          </p:nvSpPr>
          <p:spPr>
            <a:xfrm>
              <a:off x="1071538" y="4363817"/>
              <a:ext cx="2500330" cy="928694"/>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smtClean="0">
                  <a:solidFill>
                    <a:srgbClr val="0000FF"/>
                  </a:solidFill>
                  <a:latin typeface="Consolas" pitchFamily="49" charset="0"/>
                  <a:ea typeface="仿宋" pitchFamily="49" charset="-122"/>
                  <a:cs typeface="Consolas" pitchFamily="49" charset="0"/>
                </a:rPr>
                <a:t>根：</a:t>
              </a:r>
              <a:r>
                <a:rPr lang="en-US" altLang="zh-CN" sz="1600" i="1" smtClean="0">
                  <a:solidFill>
                    <a:srgbClr val="FF0000"/>
                  </a:solidFill>
                  <a:latin typeface="Consolas" pitchFamily="49" charset="0"/>
                  <a:ea typeface="仿宋" pitchFamily="49" charset="-122"/>
                  <a:cs typeface="Consolas" pitchFamily="49" charset="0"/>
                </a:rPr>
                <a:t>D</a:t>
              </a:r>
            </a:p>
            <a:p>
              <a:r>
                <a:rPr lang="zh-CN" altLang="en-US" sz="1600" smtClean="0">
                  <a:solidFill>
                    <a:srgbClr val="0000FF"/>
                  </a:solidFill>
                  <a:latin typeface="Consolas" pitchFamily="49" charset="0"/>
                  <a:ea typeface="仿宋" pitchFamily="49" charset="-122"/>
                  <a:cs typeface="Consolas" pitchFamily="49" charset="0"/>
                </a:rPr>
                <a:t>左先序：空</a:t>
              </a:r>
              <a:r>
                <a:rPr lang="en-US" altLang="zh-CN" sz="1600" smtClean="0">
                  <a:solidFill>
                    <a:srgbClr val="0000FF"/>
                  </a:solidFill>
                  <a:latin typeface="Consolas" pitchFamily="49" charset="0"/>
                  <a:ea typeface="仿宋" pitchFamily="49" charset="-122"/>
                  <a:cs typeface="Consolas" pitchFamily="49" charset="0"/>
                </a:rPr>
                <a:t>  </a:t>
              </a:r>
              <a:r>
                <a:rPr lang="zh-CN" altLang="en-US" sz="1600" smtClean="0">
                  <a:solidFill>
                    <a:srgbClr val="0000FF"/>
                  </a:solidFill>
                  <a:latin typeface="Consolas" pitchFamily="49" charset="0"/>
                  <a:ea typeface="仿宋" pitchFamily="49" charset="-122"/>
                  <a:cs typeface="Consolas" pitchFamily="49" charset="0"/>
                </a:rPr>
                <a:t>右先序：空</a:t>
              </a:r>
              <a:endParaRPr lang="en-US" altLang="zh-CN" sz="1600" smtClean="0">
                <a:solidFill>
                  <a:srgbClr val="0000FF"/>
                </a:solidFill>
                <a:latin typeface="Consolas" pitchFamily="49" charset="0"/>
                <a:ea typeface="仿宋" pitchFamily="49" charset="-122"/>
                <a:cs typeface="Consolas" pitchFamily="49" charset="0"/>
              </a:endParaRPr>
            </a:p>
            <a:p>
              <a:r>
                <a:rPr lang="zh-CN" altLang="en-US" sz="1600" smtClean="0">
                  <a:solidFill>
                    <a:srgbClr val="0000FF"/>
                  </a:solidFill>
                  <a:latin typeface="Consolas" pitchFamily="49" charset="0"/>
                  <a:ea typeface="仿宋" pitchFamily="49" charset="-122"/>
                  <a:cs typeface="Consolas" pitchFamily="49" charset="0"/>
                </a:rPr>
                <a:t>右中序：空</a:t>
              </a:r>
              <a:r>
                <a:rPr lang="en-US" altLang="zh-CN" sz="1600" smtClean="0">
                  <a:solidFill>
                    <a:srgbClr val="0000FF"/>
                  </a:solidFill>
                  <a:latin typeface="Consolas" pitchFamily="49" charset="0"/>
                  <a:ea typeface="仿宋" pitchFamily="49" charset="-122"/>
                  <a:cs typeface="Consolas" pitchFamily="49" charset="0"/>
                </a:rPr>
                <a:t>  </a:t>
              </a:r>
              <a:r>
                <a:rPr lang="zh-CN" altLang="en-US" sz="1600" smtClean="0">
                  <a:solidFill>
                    <a:srgbClr val="0000FF"/>
                  </a:solidFill>
                  <a:latin typeface="Consolas" pitchFamily="49" charset="0"/>
                  <a:ea typeface="仿宋" pitchFamily="49" charset="-122"/>
                  <a:cs typeface="Consolas" pitchFamily="49" charset="0"/>
                </a:rPr>
                <a:t>右中序：空</a:t>
              </a:r>
              <a:endParaRPr lang="en-US" altLang="zh-CN" sz="1600" smtClean="0">
                <a:solidFill>
                  <a:srgbClr val="0000FF"/>
                </a:solidFill>
                <a:latin typeface="Consolas" pitchFamily="49" charset="0"/>
                <a:ea typeface="仿宋" pitchFamily="49" charset="-122"/>
                <a:cs typeface="Consolas" pitchFamily="49" charset="0"/>
              </a:endParaRPr>
            </a:p>
          </p:txBody>
        </p:sp>
        <p:cxnSp>
          <p:nvCxnSpPr>
            <p:cNvPr id="15" name="直接连接符 14"/>
            <p:cNvCxnSpPr>
              <a:endCxn id="9" idx="0"/>
            </p:cNvCxnSpPr>
            <p:nvPr/>
          </p:nvCxnSpPr>
          <p:spPr>
            <a:xfrm rot="10800000" flipV="1">
              <a:off x="2321704" y="3786189"/>
              <a:ext cx="821537" cy="577627"/>
            </a:xfrm>
            <a:prstGeom prst="line">
              <a:avLst/>
            </a:prstGeom>
          </p:spPr>
          <p:style>
            <a:lnRef idx="2">
              <a:schemeClr val="accent2"/>
            </a:lnRef>
            <a:fillRef idx="0">
              <a:schemeClr val="accent2"/>
            </a:fillRef>
            <a:effectRef idx="1">
              <a:schemeClr val="accent2"/>
            </a:effectRef>
            <a:fontRef idx="minor">
              <a:schemeClr val="tx1"/>
            </a:fontRef>
          </p:style>
        </p:cxnSp>
      </p:grpSp>
      <p:grpSp>
        <p:nvGrpSpPr>
          <p:cNvPr id="33" name="组合 32"/>
          <p:cNvGrpSpPr/>
          <p:nvPr/>
        </p:nvGrpSpPr>
        <p:grpSpPr>
          <a:xfrm>
            <a:off x="3714744" y="3786190"/>
            <a:ext cx="2500330" cy="1506321"/>
            <a:chOff x="3714744" y="3786190"/>
            <a:chExt cx="2500330" cy="1506321"/>
          </a:xfrm>
        </p:grpSpPr>
        <p:sp>
          <p:nvSpPr>
            <p:cNvPr id="10" name="矩形 9"/>
            <p:cNvSpPr/>
            <p:nvPr/>
          </p:nvSpPr>
          <p:spPr>
            <a:xfrm>
              <a:off x="3714744" y="4363817"/>
              <a:ext cx="2500330" cy="928694"/>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smtClean="0">
                  <a:solidFill>
                    <a:srgbClr val="0000FF"/>
                  </a:solidFill>
                  <a:latin typeface="Consolas" pitchFamily="49" charset="0"/>
                  <a:ea typeface="仿宋" pitchFamily="49" charset="-122"/>
                  <a:cs typeface="Consolas" pitchFamily="49" charset="0"/>
                </a:rPr>
                <a:t>根：</a:t>
              </a:r>
              <a:r>
                <a:rPr lang="en-US" altLang="zh-CN" sz="1600" i="1" smtClean="0">
                  <a:solidFill>
                    <a:srgbClr val="FF0000"/>
                  </a:solidFill>
                  <a:latin typeface="Consolas" pitchFamily="49" charset="0"/>
                  <a:ea typeface="仿宋" pitchFamily="49" charset="-122"/>
                  <a:cs typeface="Consolas" pitchFamily="49" charset="0"/>
                </a:rPr>
                <a:t>E</a:t>
              </a:r>
            </a:p>
            <a:p>
              <a:r>
                <a:rPr lang="zh-CN" altLang="en-US" sz="1600" smtClean="0">
                  <a:solidFill>
                    <a:srgbClr val="0000FF"/>
                  </a:solidFill>
                  <a:latin typeface="Consolas" pitchFamily="49" charset="0"/>
                  <a:ea typeface="仿宋" pitchFamily="49" charset="-122"/>
                  <a:cs typeface="Consolas" pitchFamily="49" charset="0"/>
                </a:rPr>
                <a:t>左先序：空</a:t>
              </a:r>
              <a:r>
                <a:rPr lang="en-US" altLang="zh-CN" sz="1600" smtClean="0">
                  <a:solidFill>
                    <a:srgbClr val="0000FF"/>
                  </a:solidFill>
                  <a:latin typeface="Consolas" pitchFamily="49" charset="0"/>
                  <a:ea typeface="仿宋" pitchFamily="49" charset="-122"/>
                  <a:cs typeface="Consolas" pitchFamily="49" charset="0"/>
                </a:rPr>
                <a:t>  </a:t>
              </a:r>
              <a:r>
                <a:rPr lang="zh-CN" altLang="en-US" sz="1600" smtClean="0">
                  <a:solidFill>
                    <a:srgbClr val="0000FF"/>
                  </a:solidFill>
                  <a:latin typeface="Consolas" pitchFamily="49" charset="0"/>
                  <a:ea typeface="仿宋" pitchFamily="49" charset="-122"/>
                  <a:cs typeface="Consolas" pitchFamily="49" charset="0"/>
                </a:rPr>
                <a:t>右先序：空</a:t>
              </a:r>
              <a:endParaRPr lang="en-US" altLang="zh-CN" sz="1600" smtClean="0">
                <a:solidFill>
                  <a:srgbClr val="0000FF"/>
                </a:solidFill>
                <a:latin typeface="Consolas" pitchFamily="49" charset="0"/>
                <a:ea typeface="仿宋" pitchFamily="49" charset="-122"/>
                <a:cs typeface="Consolas" pitchFamily="49" charset="0"/>
              </a:endParaRPr>
            </a:p>
            <a:p>
              <a:r>
                <a:rPr lang="zh-CN" altLang="en-US" sz="1600" smtClean="0">
                  <a:solidFill>
                    <a:srgbClr val="0000FF"/>
                  </a:solidFill>
                  <a:latin typeface="Consolas" pitchFamily="49" charset="0"/>
                  <a:ea typeface="仿宋" pitchFamily="49" charset="-122"/>
                  <a:cs typeface="Consolas" pitchFamily="49" charset="0"/>
                </a:rPr>
                <a:t>右中序：空</a:t>
              </a:r>
              <a:r>
                <a:rPr lang="en-US" altLang="zh-CN" sz="1600" smtClean="0">
                  <a:solidFill>
                    <a:srgbClr val="0000FF"/>
                  </a:solidFill>
                  <a:latin typeface="Consolas" pitchFamily="49" charset="0"/>
                  <a:ea typeface="仿宋" pitchFamily="49" charset="-122"/>
                  <a:cs typeface="Consolas" pitchFamily="49" charset="0"/>
                </a:rPr>
                <a:t>  </a:t>
              </a:r>
              <a:r>
                <a:rPr lang="zh-CN" altLang="en-US" sz="1600" smtClean="0">
                  <a:solidFill>
                    <a:srgbClr val="0000FF"/>
                  </a:solidFill>
                  <a:latin typeface="Consolas" pitchFamily="49" charset="0"/>
                  <a:ea typeface="仿宋" pitchFamily="49" charset="-122"/>
                  <a:cs typeface="Consolas" pitchFamily="49" charset="0"/>
                </a:rPr>
                <a:t>右中序：空</a:t>
              </a:r>
              <a:endParaRPr lang="en-US" altLang="zh-CN" sz="1600" smtClean="0">
                <a:solidFill>
                  <a:srgbClr val="0000FF"/>
                </a:solidFill>
                <a:latin typeface="Consolas" pitchFamily="49" charset="0"/>
                <a:ea typeface="仿宋" pitchFamily="49" charset="-122"/>
                <a:cs typeface="Consolas" pitchFamily="49" charset="0"/>
              </a:endParaRPr>
            </a:p>
          </p:txBody>
        </p:sp>
        <p:cxnSp>
          <p:nvCxnSpPr>
            <p:cNvPr id="17" name="直接连接符 16"/>
            <p:cNvCxnSpPr>
              <a:endCxn id="10" idx="0"/>
            </p:cNvCxnSpPr>
            <p:nvPr/>
          </p:nvCxnSpPr>
          <p:spPr>
            <a:xfrm>
              <a:off x="4071934" y="3786190"/>
              <a:ext cx="892975" cy="577627"/>
            </a:xfrm>
            <a:prstGeom prst="line">
              <a:avLst/>
            </a:prstGeom>
          </p:spPr>
          <p:style>
            <a:lnRef idx="2">
              <a:schemeClr val="accent2"/>
            </a:lnRef>
            <a:fillRef idx="0">
              <a:schemeClr val="accent2"/>
            </a:fillRef>
            <a:effectRef idx="1">
              <a:schemeClr val="accent2"/>
            </a:effectRef>
            <a:fontRef idx="minor">
              <a:schemeClr val="tx1"/>
            </a:fontRef>
          </p:style>
        </p:cxnSp>
      </p:grpSp>
      <p:grpSp>
        <p:nvGrpSpPr>
          <p:cNvPr id="34" name="组合 33"/>
          <p:cNvGrpSpPr/>
          <p:nvPr/>
        </p:nvGrpSpPr>
        <p:grpSpPr>
          <a:xfrm>
            <a:off x="6500826" y="3805375"/>
            <a:ext cx="2428892" cy="1487136"/>
            <a:chOff x="6500826" y="3805375"/>
            <a:chExt cx="2428892" cy="1487136"/>
          </a:xfrm>
        </p:grpSpPr>
        <p:sp>
          <p:nvSpPr>
            <p:cNvPr id="11" name="矩形 10"/>
            <p:cNvSpPr/>
            <p:nvPr/>
          </p:nvSpPr>
          <p:spPr>
            <a:xfrm>
              <a:off x="6500826" y="4363817"/>
              <a:ext cx="2428892" cy="928694"/>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smtClean="0">
                  <a:solidFill>
                    <a:srgbClr val="0000FF"/>
                  </a:solidFill>
                  <a:latin typeface="Consolas" pitchFamily="49" charset="0"/>
                  <a:ea typeface="仿宋" pitchFamily="49" charset="-122"/>
                  <a:cs typeface="Consolas" pitchFamily="49" charset="0"/>
                </a:rPr>
                <a:t>根：</a:t>
              </a:r>
              <a:r>
                <a:rPr lang="en-US" altLang="zh-CN" sz="1600" i="1" smtClean="0">
                  <a:solidFill>
                    <a:srgbClr val="FF0000"/>
                  </a:solidFill>
                  <a:latin typeface="Consolas" pitchFamily="49" charset="0"/>
                  <a:ea typeface="仿宋" pitchFamily="49" charset="-122"/>
                  <a:cs typeface="Consolas" pitchFamily="49" charset="0"/>
                </a:rPr>
                <a:t>F</a:t>
              </a:r>
            </a:p>
            <a:p>
              <a:r>
                <a:rPr lang="zh-CN" altLang="en-US" sz="1600" smtClean="0">
                  <a:solidFill>
                    <a:srgbClr val="0000FF"/>
                  </a:solidFill>
                  <a:latin typeface="Consolas" pitchFamily="49" charset="0"/>
                  <a:ea typeface="仿宋" pitchFamily="49" charset="-122"/>
                  <a:cs typeface="Consolas" pitchFamily="49" charset="0"/>
                </a:rPr>
                <a:t>左先序：</a:t>
              </a:r>
              <a:r>
                <a:rPr lang="en-US" altLang="zh-CN" sz="1600" smtClean="0">
                  <a:solidFill>
                    <a:srgbClr val="0000FF"/>
                  </a:solidFill>
                  <a:latin typeface="Consolas" pitchFamily="49" charset="0"/>
                  <a:ea typeface="仿宋" pitchFamily="49" charset="-122"/>
                  <a:cs typeface="Consolas" pitchFamily="49" charset="0"/>
                </a:rPr>
                <a:t>G  </a:t>
              </a:r>
              <a:r>
                <a:rPr lang="zh-CN" altLang="en-US" sz="1600" smtClean="0">
                  <a:solidFill>
                    <a:srgbClr val="0000FF"/>
                  </a:solidFill>
                  <a:latin typeface="Consolas" pitchFamily="49" charset="0"/>
                  <a:ea typeface="仿宋" pitchFamily="49" charset="-122"/>
                  <a:cs typeface="Consolas" pitchFamily="49" charset="0"/>
                </a:rPr>
                <a:t>右先序：空</a:t>
              </a:r>
              <a:endParaRPr lang="en-US" altLang="zh-CN" sz="1600" smtClean="0">
                <a:solidFill>
                  <a:srgbClr val="0000FF"/>
                </a:solidFill>
                <a:latin typeface="Consolas" pitchFamily="49" charset="0"/>
                <a:ea typeface="仿宋" pitchFamily="49" charset="-122"/>
                <a:cs typeface="Consolas" pitchFamily="49" charset="0"/>
              </a:endParaRPr>
            </a:p>
            <a:p>
              <a:r>
                <a:rPr lang="zh-CN" altLang="en-US" sz="1600" smtClean="0">
                  <a:solidFill>
                    <a:srgbClr val="0000FF"/>
                  </a:solidFill>
                  <a:latin typeface="Consolas" pitchFamily="49" charset="0"/>
                  <a:ea typeface="仿宋" pitchFamily="49" charset="-122"/>
                  <a:cs typeface="Consolas" pitchFamily="49" charset="0"/>
                </a:rPr>
                <a:t>右中序：</a:t>
              </a:r>
              <a:r>
                <a:rPr lang="en-US" altLang="zh-CN" sz="1600" smtClean="0">
                  <a:solidFill>
                    <a:srgbClr val="0000FF"/>
                  </a:solidFill>
                  <a:latin typeface="Consolas" pitchFamily="49" charset="0"/>
                  <a:ea typeface="仿宋" pitchFamily="49" charset="-122"/>
                  <a:cs typeface="Consolas" pitchFamily="49" charset="0"/>
                </a:rPr>
                <a:t>G  </a:t>
              </a:r>
              <a:r>
                <a:rPr lang="zh-CN" altLang="en-US" sz="1600" smtClean="0">
                  <a:solidFill>
                    <a:srgbClr val="0000FF"/>
                  </a:solidFill>
                  <a:latin typeface="Consolas" pitchFamily="49" charset="0"/>
                  <a:ea typeface="仿宋" pitchFamily="49" charset="-122"/>
                  <a:cs typeface="Consolas" pitchFamily="49" charset="0"/>
                </a:rPr>
                <a:t>右中序：空</a:t>
              </a:r>
              <a:endParaRPr lang="en-US" altLang="zh-CN" sz="1600" smtClean="0">
                <a:solidFill>
                  <a:srgbClr val="0000FF"/>
                </a:solidFill>
                <a:latin typeface="Consolas" pitchFamily="49" charset="0"/>
                <a:ea typeface="仿宋" pitchFamily="49" charset="-122"/>
                <a:cs typeface="Consolas" pitchFamily="49" charset="0"/>
              </a:endParaRPr>
            </a:p>
          </p:txBody>
        </p:sp>
        <p:cxnSp>
          <p:nvCxnSpPr>
            <p:cNvPr id="19" name="直接连接符 18"/>
            <p:cNvCxnSpPr>
              <a:stCxn id="13" idx="2"/>
              <a:endCxn id="11" idx="0"/>
            </p:cNvCxnSpPr>
            <p:nvPr/>
          </p:nvCxnSpPr>
          <p:spPr>
            <a:xfrm rot="16200000" flipH="1">
              <a:off x="7043143" y="3691687"/>
              <a:ext cx="558441" cy="785818"/>
            </a:xfrm>
            <a:prstGeom prst="line">
              <a:avLst/>
            </a:prstGeom>
          </p:spPr>
          <p:style>
            <a:lnRef idx="2">
              <a:schemeClr val="accent2"/>
            </a:lnRef>
            <a:fillRef idx="0">
              <a:schemeClr val="accent2"/>
            </a:fillRef>
            <a:effectRef idx="1">
              <a:schemeClr val="accent2"/>
            </a:effectRef>
            <a:fontRef idx="minor">
              <a:schemeClr val="tx1"/>
            </a:fontRef>
          </p:style>
        </p:cxnSp>
      </p:grpSp>
      <p:grpSp>
        <p:nvGrpSpPr>
          <p:cNvPr id="35" name="组合 34"/>
          <p:cNvGrpSpPr/>
          <p:nvPr/>
        </p:nvGrpSpPr>
        <p:grpSpPr>
          <a:xfrm>
            <a:off x="5715008" y="5292511"/>
            <a:ext cx="2500330" cy="1422637"/>
            <a:chOff x="5715008" y="5292511"/>
            <a:chExt cx="2500330" cy="1422637"/>
          </a:xfrm>
        </p:grpSpPr>
        <p:sp>
          <p:nvSpPr>
            <p:cNvPr id="12" name="矩形 11"/>
            <p:cNvSpPr/>
            <p:nvPr/>
          </p:nvSpPr>
          <p:spPr>
            <a:xfrm>
              <a:off x="5715008" y="5786454"/>
              <a:ext cx="2500330" cy="928694"/>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smtClean="0">
                  <a:solidFill>
                    <a:srgbClr val="0000FF"/>
                  </a:solidFill>
                  <a:latin typeface="Consolas" pitchFamily="49" charset="0"/>
                  <a:ea typeface="仿宋" pitchFamily="49" charset="-122"/>
                  <a:cs typeface="Consolas" pitchFamily="49" charset="0"/>
                </a:rPr>
                <a:t>根：</a:t>
              </a:r>
              <a:r>
                <a:rPr lang="en-US" altLang="zh-CN" sz="1600" i="1" smtClean="0">
                  <a:solidFill>
                    <a:srgbClr val="FF0000"/>
                  </a:solidFill>
                  <a:latin typeface="Consolas" pitchFamily="49" charset="0"/>
                  <a:ea typeface="仿宋" pitchFamily="49" charset="-122"/>
                  <a:cs typeface="Consolas" pitchFamily="49" charset="0"/>
                </a:rPr>
                <a:t>G</a:t>
              </a:r>
            </a:p>
            <a:p>
              <a:r>
                <a:rPr lang="zh-CN" altLang="en-US" sz="1600" smtClean="0">
                  <a:solidFill>
                    <a:srgbClr val="0000FF"/>
                  </a:solidFill>
                  <a:latin typeface="Consolas" pitchFamily="49" charset="0"/>
                  <a:ea typeface="仿宋" pitchFamily="49" charset="-122"/>
                  <a:cs typeface="Consolas" pitchFamily="49" charset="0"/>
                </a:rPr>
                <a:t>左先序：空</a:t>
              </a:r>
              <a:r>
                <a:rPr lang="en-US" altLang="zh-CN" sz="1600" smtClean="0">
                  <a:solidFill>
                    <a:srgbClr val="0000FF"/>
                  </a:solidFill>
                  <a:latin typeface="Consolas" pitchFamily="49" charset="0"/>
                  <a:ea typeface="仿宋" pitchFamily="49" charset="-122"/>
                  <a:cs typeface="Consolas" pitchFamily="49" charset="0"/>
                </a:rPr>
                <a:t>  </a:t>
              </a:r>
              <a:r>
                <a:rPr lang="zh-CN" altLang="en-US" sz="1600" smtClean="0">
                  <a:solidFill>
                    <a:srgbClr val="0000FF"/>
                  </a:solidFill>
                  <a:latin typeface="Consolas" pitchFamily="49" charset="0"/>
                  <a:ea typeface="仿宋" pitchFamily="49" charset="-122"/>
                  <a:cs typeface="Consolas" pitchFamily="49" charset="0"/>
                </a:rPr>
                <a:t>右先序：空</a:t>
              </a:r>
              <a:endParaRPr lang="en-US" altLang="zh-CN" sz="1600" smtClean="0">
                <a:solidFill>
                  <a:srgbClr val="0000FF"/>
                </a:solidFill>
                <a:latin typeface="Consolas" pitchFamily="49" charset="0"/>
                <a:ea typeface="仿宋" pitchFamily="49" charset="-122"/>
                <a:cs typeface="Consolas" pitchFamily="49" charset="0"/>
              </a:endParaRPr>
            </a:p>
            <a:p>
              <a:r>
                <a:rPr lang="zh-CN" altLang="en-US" sz="1600" smtClean="0">
                  <a:solidFill>
                    <a:srgbClr val="0000FF"/>
                  </a:solidFill>
                  <a:latin typeface="Consolas" pitchFamily="49" charset="0"/>
                  <a:ea typeface="仿宋" pitchFamily="49" charset="-122"/>
                  <a:cs typeface="Consolas" pitchFamily="49" charset="0"/>
                </a:rPr>
                <a:t>右中序：空</a:t>
              </a:r>
              <a:r>
                <a:rPr lang="en-US" altLang="zh-CN" sz="1600" smtClean="0">
                  <a:solidFill>
                    <a:srgbClr val="0000FF"/>
                  </a:solidFill>
                  <a:latin typeface="Consolas" pitchFamily="49" charset="0"/>
                  <a:ea typeface="仿宋" pitchFamily="49" charset="-122"/>
                  <a:cs typeface="Consolas" pitchFamily="49" charset="0"/>
                </a:rPr>
                <a:t>  </a:t>
              </a:r>
              <a:r>
                <a:rPr lang="zh-CN" altLang="en-US" sz="1600" smtClean="0">
                  <a:solidFill>
                    <a:srgbClr val="0000FF"/>
                  </a:solidFill>
                  <a:latin typeface="Consolas" pitchFamily="49" charset="0"/>
                  <a:ea typeface="仿宋" pitchFamily="49" charset="-122"/>
                  <a:cs typeface="Consolas" pitchFamily="49" charset="0"/>
                </a:rPr>
                <a:t>右中序：空</a:t>
              </a:r>
              <a:endParaRPr lang="en-US" altLang="zh-CN" sz="1600" smtClean="0">
                <a:solidFill>
                  <a:srgbClr val="0000FF"/>
                </a:solidFill>
                <a:latin typeface="Consolas" pitchFamily="49" charset="0"/>
                <a:ea typeface="仿宋" pitchFamily="49" charset="-122"/>
                <a:cs typeface="Consolas" pitchFamily="49" charset="0"/>
              </a:endParaRPr>
            </a:p>
          </p:txBody>
        </p:sp>
        <p:cxnSp>
          <p:nvCxnSpPr>
            <p:cNvPr id="23" name="直接连接符 22"/>
            <p:cNvCxnSpPr>
              <a:stCxn id="11" idx="2"/>
              <a:endCxn id="12" idx="0"/>
            </p:cNvCxnSpPr>
            <p:nvPr/>
          </p:nvCxnSpPr>
          <p:spPr>
            <a:xfrm rot="5400000">
              <a:off x="7093252" y="5164433"/>
              <a:ext cx="493943" cy="750099"/>
            </a:xfrm>
            <a:prstGeom prst="line">
              <a:avLst/>
            </a:prstGeom>
          </p:spPr>
          <p:style>
            <a:lnRef idx="2">
              <a:schemeClr val="accent2"/>
            </a:lnRef>
            <a:fillRef idx="0">
              <a:schemeClr val="accent2"/>
            </a:fillRef>
            <a:effectRef idx="1">
              <a:schemeClr val="accent2"/>
            </a:effectRef>
            <a:fontRef idx="minor">
              <a:schemeClr val="tx1"/>
            </a:fontRef>
          </p:style>
        </p:cxnSp>
      </p:grpSp>
      <p:grpSp>
        <p:nvGrpSpPr>
          <p:cNvPr id="30" name="组合 29"/>
          <p:cNvGrpSpPr/>
          <p:nvPr/>
        </p:nvGrpSpPr>
        <p:grpSpPr>
          <a:xfrm>
            <a:off x="2357422" y="2357430"/>
            <a:ext cx="2428892" cy="1447946"/>
            <a:chOff x="2357422" y="2357430"/>
            <a:chExt cx="2428892" cy="1447946"/>
          </a:xfrm>
        </p:grpSpPr>
        <p:sp>
          <p:nvSpPr>
            <p:cNvPr id="8" name="矩形 7"/>
            <p:cNvSpPr/>
            <p:nvPr/>
          </p:nvSpPr>
          <p:spPr>
            <a:xfrm>
              <a:off x="2357422" y="2876682"/>
              <a:ext cx="2428892" cy="928694"/>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smtClean="0">
                  <a:solidFill>
                    <a:srgbClr val="0000FF"/>
                  </a:solidFill>
                  <a:latin typeface="Consolas" pitchFamily="49" charset="0"/>
                  <a:ea typeface="仿宋" pitchFamily="49" charset="-122"/>
                  <a:cs typeface="Consolas" pitchFamily="49" charset="0"/>
                </a:rPr>
                <a:t>根：</a:t>
              </a:r>
              <a:r>
                <a:rPr lang="en-US" altLang="zh-CN" sz="1600" i="1" smtClean="0">
                  <a:solidFill>
                    <a:srgbClr val="FF0000"/>
                  </a:solidFill>
                  <a:latin typeface="Consolas" pitchFamily="49" charset="0"/>
                  <a:ea typeface="仿宋" pitchFamily="49" charset="-122"/>
                  <a:cs typeface="Consolas" pitchFamily="49" charset="0"/>
                </a:rPr>
                <a:t>B</a:t>
              </a:r>
            </a:p>
            <a:p>
              <a:r>
                <a:rPr lang="zh-CN" altLang="en-US" sz="1600" smtClean="0">
                  <a:solidFill>
                    <a:srgbClr val="0000FF"/>
                  </a:solidFill>
                  <a:latin typeface="Consolas" pitchFamily="49" charset="0"/>
                  <a:ea typeface="仿宋" pitchFamily="49" charset="-122"/>
                  <a:cs typeface="Consolas" pitchFamily="49" charset="0"/>
                </a:rPr>
                <a:t>左先序：</a:t>
              </a:r>
              <a:r>
                <a:rPr lang="en-US" altLang="zh-CN" sz="1600" smtClean="0">
                  <a:solidFill>
                    <a:srgbClr val="0000FF"/>
                  </a:solidFill>
                  <a:latin typeface="Consolas" pitchFamily="49" charset="0"/>
                  <a:ea typeface="仿宋" pitchFamily="49" charset="-122"/>
                  <a:cs typeface="Consolas" pitchFamily="49" charset="0"/>
                </a:rPr>
                <a:t>D  </a:t>
              </a:r>
              <a:r>
                <a:rPr lang="zh-CN" altLang="en-US" sz="1600" smtClean="0">
                  <a:solidFill>
                    <a:srgbClr val="0000FF"/>
                  </a:solidFill>
                  <a:latin typeface="Consolas" pitchFamily="49" charset="0"/>
                  <a:ea typeface="仿宋" pitchFamily="49" charset="-122"/>
                  <a:cs typeface="Consolas" pitchFamily="49" charset="0"/>
                </a:rPr>
                <a:t>右先序：</a:t>
              </a:r>
              <a:r>
                <a:rPr lang="en-US" altLang="zh-CN" sz="1600" smtClean="0">
                  <a:solidFill>
                    <a:srgbClr val="0000FF"/>
                  </a:solidFill>
                  <a:latin typeface="Consolas" pitchFamily="49" charset="0"/>
                  <a:ea typeface="仿宋" pitchFamily="49" charset="-122"/>
                  <a:cs typeface="Consolas" pitchFamily="49" charset="0"/>
                </a:rPr>
                <a:t>E</a:t>
              </a:r>
            </a:p>
            <a:p>
              <a:r>
                <a:rPr lang="zh-CN" altLang="en-US" sz="1600" smtClean="0">
                  <a:solidFill>
                    <a:srgbClr val="0000FF"/>
                  </a:solidFill>
                  <a:latin typeface="Consolas" pitchFamily="49" charset="0"/>
                  <a:ea typeface="仿宋" pitchFamily="49" charset="-122"/>
                  <a:cs typeface="Consolas" pitchFamily="49" charset="0"/>
                </a:rPr>
                <a:t>右中序：</a:t>
              </a:r>
              <a:r>
                <a:rPr lang="en-US" altLang="zh-CN" sz="1600" smtClean="0">
                  <a:solidFill>
                    <a:srgbClr val="0000FF"/>
                  </a:solidFill>
                  <a:latin typeface="Consolas" pitchFamily="49" charset="0"/>
                  <a:ea typeface="仿宋" pitchFamily="49" charset="-122"/>
                  <a:cs typeface="Consolas" pitchFamily="49" charset="0"/>
                </a:rPr>
                <a:t>D  </a:t>
              </a:r>
              <a:r>
                <a:rPr lang="zh-CN" altLang="en-US" sz="1600" smtClean="0">
                  <a:solidFill>
                    <a:srgbClr val="0000FF"/>
                  </a:solidFill>
                  <a:latin typeface="Consolas" pitchFamily="49" charset="0"/>
                  <a:ea typeface="仿宋" pitchFamily="49" charset="-122"/>
                  <a:cs typeface="Consolas" pitchFamily="49" charset="0"/>
                </a:rPr>
                <a:t>右中序：</a:t>
              </a:r>
              <a:r>
                <a:rPr lang="en-US" altLang="zh-CN" sz="1600" smtClean="0">
                  <a:solidFill>
                    <a:srgbClr val="0000FF"/>
                  </a:solidFill>
                  <a:latin typeface="Consolas" pitchFamily="49" charset="0"/>
                  <a:ea typeface="仿宋" pitchFamily="49" charset="-122"/>
                  <a:cs typeface="Consolas" pitchFamily="49" charset="0"/>
                </a:rPr>
                <a:t>E</a:t>
              </a:r>
            </a:p>
          </p:txBody>
        </p:sp>
        <p:cxnSp>
          <p:nvCxnSpPr>
            <p:cNvPr id="25" name="直接连接符 24"/>
            <p:cNvCxnSpPr>
              <a:endCxn id="8" idx="0"/>
            </p:cNvCxnSpPr>
            <p:nvPr/>
          </p:nvCxnSpPr>
          <p:spPr>
            <a:xfrm rot="10800000" flipV="1">
              <a:off x="3571868" y="2357430"/>
              <a:ext cx="928694" cy="519252"/>
            </a:xfrm>
            <a:prstGeom prst="line">
              <a:avLst/>
            </a:prstGeom>
          </p:spPr>
          <p:style>
            <a:lnRef idx="2">
              <a:schemeClr val="accent2"/>
            </a:lnRef>
            <a:fillRef idx="0">
              <a:schemeClr val="accent2"/>
            </a:fillRef>
            <a:effectRef idx="1">
              <a:schemeClr val="accent2"/>
            </a:effectRef>
            <a:fontRef idx="minor">
              <a:schemeClr val="tx1"/>
            </a:fontRef>
          </p:style>
        </p:cxnSp>
      </p:grpSp>
      <p:grpSp>
        <p:nvGrpSpPr>
          <p:cNvPr id="31" name="组合 30"/>
          <p:cNvGrpSpPr/>
          <p:nvPr/>
        </p:nvGrpSpPr>
        <p:grpSpPr>
          <a:xfrm>
            <a:off x="5643570" y="2357430"/>
            <a:ext cx="2571768" cy="1447946"/>
            <a:chOff x="5643570" y="2357430"/>
            <a:chExt cx="2571768" cy="1447946"/>
          </a:xfrm>
        </p:grpSpPr>
        <p:sp>
          <p:nvSpPr>
            <p:cNvPr id="13" name="矩形 12"/>
            <p:cNvSpPr/>
            <p:nvPr/>
          </p:nvSpPr>
          <p:spPr>
            <a:xfrm>
              <a:off x="5643570" y="2876682"/>
              <a:ext cx="2571768" cy="928694"/>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smtClean="0">
                  <a:solidFill>
                    <a:srgbClr val="0000FF"/>
                  </a:solidFill>
                  <a:latin typeface="Consolas" pitchFamily="49" charset="0"/>
                  <a:ea typeface="仿宋" pitchFamily="49" charset="-122"/>
                  <a:cs typeface="Consolas" pitchFamily="49" charset="0"/>
                </a:rPr>
                <a:t>根：</a:t>
              </a:r>
              <a:r>
                <a:rPr lang="en-US" altLang="zh-CN" sz="1600" i="1" smtClean="0">
                  <a:solidFill>
                    <a:srgbClr val="FF0000"/>
                  </a:solidFill>
                  <a:latin typeface="Consolas" pitchFamily="49" charset="0"/>
                  <a:ea typeface="仿宋" pitchFamily="49" charset="-122"/>
                  <a:cs typeface="Consolas" pitchFamily="49" charset="0"/>
                </a:rPr>
                <a:t>C</a:t>
              </a:r>
            </a:p>
            <a:p>
              <a:r>
                <a:rPr lang="zh-CN" altLang="en-US" sz="1600" smtClean="0">
                  <a:solidFill>
                    <a:srgbClr val="0000FF"/>
                  </a:solidFill>
                  <a:latin typeface="Consolas" pitchFamily="49" charset="0"/>
                  <a:ea typeface="仿宋" pitchFamily="49" charset="-122"/>
                  <a:cs typeface="Consolas" pitchFamily="49" charset="0"/>
                </a:rPr>
                <a:t>左先序：空</a:t>
              </a:r>
              <a:r>
                <a:rPr lang="en-US" altLang="zh-CN" sz="1600" smtClean="0">
                  <a:solidFill>
                    <a:srgbClr val="0000FF"/>
                  </a:solidFill>
                  <a:latin typeface="Consolas" pitchFamily="49" charset="0"/>
                  <a:ea typeface="仿宋" pitchFamily="49" charset="-122"/>
                  <a:cs typeface="Consolas" pitchFamily="49" charset="0"/>
                </a:rPr>
                <a:t>  </a:t>
              </a:r>
              <a:r>
                <a:rPr lang="zh-CN" altLang="en-US" sz="1600" smtClean="0">
                  <a:solidFill>
                    <a:srgbClr val="0000FF"/>
                  </a:solidFill>
                  <a:latin typeface="Consolas" pitchFamily="49" charset="0"/>
                  <a:ea typeface="仿宋" pitchFamily="49" charset="-122"/>
                  <a:cs typeface="Consolas" pitchFamily="49" charset="0"/>
                </a:rPr>
                <a:t>右先序：</a:t>
              </a:r>
              <a:r>
                <a:rPr lang="en-US" altLang="zh-CN" sz="1600" smtClean="0">
                  <a:solidFill>
                    <a:srgbClr val="0000FF"/>
                  </a:solidFill>
                  <a:latin typeface="Consolas" pitchFamily="49" charset="0"/>
                  <a:ea typeface="仿宋" pitchFamily="49" charset="-122"/>
                  <a:cs typeface="Consolas" pitchFamily="49" charset="0"/>
                </a:rPr>
                <a:t>FG</a:t>
              </a:r>
            </a:p>
            <a:p>
              <a:r>
                <a:rPr lang="zh-CN" altLang="en-US" sz="1600" smtClean="0">
                  <a:solidFill>
                    <a:srgbClr val="0000FF"/>
                  </a:solidFill>
                  <a:latin typeface="Consolas" pitchFamily="49" charset="0"/>
                  <a:ea typeface="仿宋" pitchFamily="49" charset="-122"/>
                  <a:cs typeface="Consolas" pitchFamily="49" charset="0"/>
                </a:rPr>
                <a:t>右中序：空</a:t>
              </a:r>
              <a:r>
                <a:rPr lang="en-US" altLang="zh-CN" sz="1600" smtClean="0">
                  <a:solidFill>
                    <a:srgbClr val="0000FF"/>
                  </a:solidFill>
                  <a:latin typeface="Consolas" pitchFamily="49" charset="0"/>
                  <a:ea typeface="仿宋" pitchFamily="49" charset="-122"/>
                  <a:cs typeface="Consolas" pitchFamily="49" charset="0"/>
                </a:rPr>
                <a:t>  </a:t>
              </a:r>
              <a:r>
                <a:rPr lang="zh-CN" altLang="en-US" sz="1600" smtClean="0">
                  <a:solidFill>
                    <a:srgbClr val="0000FF"/>
                  </a:solidFill>
                  <a:latin typeface="Consolas" pitchFamily="49" charset="0"/>
                  <a:ea typeface="仿宋" pitchFamily="49" charset="-122"/>
                  <a:cs typeface="Consolas" pitchFamily="49" charset="0"/>
                </a:rPr>
                <a:t>右中序：</a:t>
              </a:r>
              <a:r>
                <a:rPr lang="en-US" altLang="zh-CN" sz="1600" smtClean="0">
                  <a:solidFill>
                    <a:srgbClr val="0000FF"/>
                  </a:solidFill>
                  <a:latin typeface="Consolas" pitchFamily="49" charset="0"/>
                  <a:ea typeface="仿宋" pitchFamily="49" charset="-122"/>
                  <a:cs typeface="Consolas" pitchFamily="49" charset="0"/>
                </a:rPr>
                <a:t>GF</a:t>
              </a:r>
            </a:p>
          </p:txBody>
        </p:sp>
        <p:cxnSp>
          <p:nvCxnSpPr>
            <p:cNvPr id="29" name="直接连接符 28"/>
            <p:cNvCxnSpPr>
              <a:endCxn id="13" idx="0"/>
            </p:cNvCxnSpPr>
            <p:nvPr/>
          </p:nvCxnSpPr>
          <p:spPr>
            <a:xfrm>
              <a:off x="5929322" y="2357430"/>
              <a:ext cx="1000132" cy="519252"/>
            </a:xfrm>
            <a:prstGeom prst="line">
              <a:avLst/>
            </a:prstGeom>
          </p:spPr>
          <p:style>
            <a:lnRef idx="2">
              <a:schemeClr val="accent2"/>
            </a:lnRef>
            <a:fillRef idx="0">
              <a:schemeClr val="accent2"/>
            </a:fillRef>
            <a:effectRef idx="1">
              <a:schemeClr val="accent2"/>
            </a:effectRef>
            <a:fontRef idx="minor">
              <a:schemeClr val="tx1"/>
            </a:fontRef>
          </p:style>
        </p:cxnSp>
      </p:grpSp>
      <p:sp>
        <p:nvSpPr>
          <p:cNvPr id="36" name="TextBox 35"/>
          <p:cNvSpPr txBox="1"/>
          <p:nvPr/>
        </p:nvSpPr>
        <p:spPr>
          <a:xfrm>
            <a:off x="285731" y="1500174"/>
            <a:ext cx="553998" cy="3000396"/>
          </a:xfrm>
          <a:prstGeom prst="rect">
            <a:avLst/>
          </a:prstGeom>
          <a:noFill/>
        </p:spPr>
        <p:txBody>
          <a:bodyPr vert="eaVert" wrap="square" rtlCol="0">
            <a:spAutoFit/>
          </a:bodyPr>
          <a:lstStyle/>
          <a:p>
            <a:pPr algn="ctr">
              <a:spcBef>
                <a:spcPct val="50000"/>
              </a:spcBef>
            </a:pPr>
            <a:r>
              <a:rPr lang="en-US" altLang="zh-CN"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6.6  </a:t>
            </a:r>
            <a:r>
              <a:rPr lang="zh-CN" altLang="en-US" dirty="0" smtClean="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rPr>
              <a:t>二叉树的构造</a:t>
            </a:r>
            <a:endParaRPr lang="zh-CN" altLang="en-US" dirty="0">
              <a:ln w="11430"/>
              <a:solidFill>
                <a:srgbClr val="FF0000"/>
              </a:solidFill>
              <a:effectLst>
                <a:outerShdw blurRad="50800" dist="39000" dir="5460000" algn="tl">
                  <a:srgbClr val="000000">
                    <a:alpha val="38000"/>
                  </a:srgbClr>
                </a:outerShdw>
              </a:effectLst>
              <a:latin typeface="Consolas" pitchFamily="49" charset="0"/>
              <a:ea typeface="隶书" pitchFamily="49" charset="-122"/>
              <a:cs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夏至">
  <a:themeElements>
    <a:clrScheme name="夏至">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夏至">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夏至">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spDef>
      <a:spPr>
        <a:ln>
          <a:solidFill>
            <a:srgbClr val="FF00FF"/>
          </a:solidFill>
          <a:prstDash val="dash"/>
          <a:tailEnd type="arrow"/>
        </a:ln>
      </a:spPr>
      <a:bodyPr rtlCol="0" anchor="ctr"/>
      <a:lstStyle>
        <a:defPPr algn="ctr">
          <a:defRPr/>
        </a:defPPr>
      </a:lstStyle>
      <a:style>
        <a:lnRef idx="2">
          <a:schemeClr val="dk1"/>
        </a:lnRef>
        <a:fillRef idx="0">
          <a:schemeClr val="dk1"/>
        </a:fillRef>
        <a:effectRef idx="1">
          <a:schemeClr val="dk1"/>
        </a:effectRef>
        <a:fontRef idx="minor">
          <a:schemeClr val="tx1"/>
        </a:fontRef>
      </a:style>
    </a:spDef>
    <a:lnDef>
      <a:spPr>
        <a:ln>
          <a:tailEnd type="none"/>
        </a:ln>
      </a:spPr>
      <a:bodyPr/>
      <a:lstStyle/>
      <a:style>
        <a:lnRef idx="2">
          <a:schemeClr val="dk1"/>
        </a:lnRef>
        <a:fillRef idx="0">
          <a:schemeClr val="dk1"/>
        </a:fillRef>
        <a:effectRef idx="1">
          <a:schemeClr val="dk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1334</TotalTime>
  <Words>3109</Words>
  <Application>Microsoft Office PowerPoint</Application>
  <PresentationFormat>全屏显示(4:3)</PresentationFormat>
  <Paragraphs>716</Paragraphs>
  <Slides>48</Slides>
  <Notes>0</Notes>
  <HiddenSlides>0</HiddenSlides>
  <MMClips>0</MMClips>
  <ScaleCrop>false</ScaleCrop>
  <HeadingPairs>
    <vt:vector size="4" baseType="variant">
      <vt:variant>
        <vt:lpstr>主题</vt:lpstr>
      </vt:variant>
      <vt:variant>
        <vt:i4>1</vt:i4>
      </vt:variant>
      <vt:variant>
        <vt:lpstr>幻灯片标题</vt:lpstr>
      </vt:variant>
      <vt:variant>
        <vt:i4>48</vt:i4>
      </vt:variant>
    </vt:vector>
  </HeadingPairs>
  <TitlesOfParts>
    <vt:vector size="49" baseType="lpstr">
      <vt:lpstr>夏至</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lpstr>幻灯片 26</vt:lpstr>
      <vt:lpstr>幻灯片 27</vt:lpstr>
      <vt:lpstr>幻灯片 28</vt:lpstr>
      <vt:lpstr>幻灯片 29</vt:lpstr>
      <vt:lpstr>幻灯片 30</vt:lpstr>
      <vt:lpstr>幻灯片 31</vt:lpstr>
      <vt:lpstr>幻灯片 32</vt:lpstr>
      <vt:lpstr>幻灯片 33</vt:lpstr>
      <vt:lpstr>幻灯片 34</vt:lpstr>
      <vt:lpstr>幻灯片 35</vt:lpstr>
      <vt:lpstr>幻灯片 36</vt:lpstr>
      <vt:lpstr>幻灯片 37</vt:lpstr>
      <vt:lpstr>幻灯片 38</vt:lpstr>
      <vt:lpstr>幻灯片 39</vt:lpstr>
      <vt:lpstr>幻灯片 40</vt:lpstr>
      <vt:lpstr>幻灯片 41</vt:lpstr>
      <vt:lpstr>幻灯片 42</vt:lpstr>
      <vt:lpstr>幻灯片 43</vt:lpstr>
      <vt:lpstr>幻灯片 44</vt:lpstr>
      <vt:lpstr>幻灯片 45</vt:lpstr>
      <vt:lpstr>幻灯片 46</vt:lpstr>
      <vt:lpstr>幻灯片 47</vt:lpstr>
      <vt:lpstr>幻灯片 48</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walkinnet</dc:creator>
  <cp:lastModifiedBy>微软用户</cp:lastModifiedBy>
  <cp:revision>322</cp:revision>
  <dcterms:created xsi:type="dcterms:W3CDTF">2012-11-28T00:02:12Z</dcterms:created>
  <dcterms:modified xsi:type="dcterms:W3CDTF">2018-03-02T00:18:38Z</dcterms:modified>
</cp:coreProperties>
</file>