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sldIdLst>
    <p:sldId id="257" r:id="rId2"/>
    <p:sldId id="397" r:id="rId3"/>
    <p:sldId id="398" r:id="rId4"/>
    <p:sldId id="259" r:id="rId5"/>
    <p:sldId id="260" r:id="rId6"/>
    <p:sldId id="261" r:id="rId7"/>
    <p:sldId id="262" r:id="rId8"/>
    <p:sldId id="399" r:id="rId9"/>
    <p:sldId id="263" r:id="rId10"/>
    <p:sldId id="400" r:id="rId11"/>
    <p:sldId id="264" r:id="rId12"/>
    <p:sldId id="265" r:id="rId13"/>
    <p:sldId id="266" r:id="rId14"/>
    <p:sldId id="403" r:id="rId15"/>
    <p:sldId id="267" r:id="rId16"/>
    <p:sldId id="401" r:id="rId17"/>
    <p:sldId id="268" r:id="rId18"/>
    <p:sldId id="269" r:id="rId19"/>
    <p:sldId id="270" r:id="rId20"/>
    <p:sldId id="402" r:id="rId21"/>
    <p:sldId id="271" r:id="rId22"/>
    <p:sldId id="272" r:id="rId23"/>
    <p:sldId id="404" r:id="rId24"/>
    <p:sldId id="273" r:id="rId25"/>
    <p:sldId id="274" r:id="rId26"/>
    <p:sldId id="430" r:id="rId27"/>
    <p:sldId id="431" r:id="rId28"/>
    <p:sldId id="276" r:id="rId29"/>
    <p:sldId id="277" r:id="rId30"/>
    <p:sldId id="415" r:id="rId31"/>
    <p:sldId id="278" r:id="rId32"/>
    <p:sldId id="417" r:id="rId33"/>
    <p:sldId id="418" r:id="rId34"/>
    <p:sldId id="419" r:id="rId35"/>
    <p:sldId id="280" r:id="rId36"/>
    <p:sldId id="281" r:id="rId37"/>
    <p:sldId id="282" r:id="rId38"/>
    <p:sldId id="283" r:id="rId39"/>
    <p:sldId id="287" r:id="rId40"/>
    <p:sldId id="288" r:id="rId41"/>
    <p:sldId id="289" r:id="rId42"/>
    <p:sldId id="405" r:id="rId43"/>
    <p:sldId id="420" r:id="rId44"/>
    <p:sldId id="421" r:id="rId45"/>
    <p:sldId id="422" r:id="rId46"/>
    <p:sldId id="423" r:id="rId47"/>
    <p:sldId id="292" r:id="rId48"/>
    <p:sldId id="411" r:id="rId49"/>
    <p:sldId id="424" r:id="rId50"/>
    <p:sldId id="293" r:id="rId51"/>
    <p:sldId id="294" r:id="rId52"/>
    <p:sldId id="295" r:id="rId53"/>
    <p:sldId id="406" r:id="rId54"/>
    <p:sldId id="296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9" r:id="rId66"/>
    <p:sldId id="310" r:id="rId67"/>
    <p:sldId id="311" r:id="rId68"/>
    <p:sldId id="312" r:id="rId69"/>
    <p:sldId id="313" r:id="rId70"/>
    <p:sldId id="314" r:id="rId71"/>
    <p:sldId id="316" r:id="rId72"/>
    <p:sldId id="317" r:id="rId73"/>
    <p:sldId id="318" r:id="rId74"/>
    <p:sldId id="321" r:id="rId75"/>
    <p:sldId id="425" r:id="rId76"/>
    <p:sldId id="322" r:id="rId77"/>
    <p:sldId id="324" r:id="rId78"/>
    <p:sldId id="325" r:id="rId79"/>
    <p:sldId id="412" r:id="rId80"/>
    <p:sldId id="327" r:id="rId81"/>
    <p:sldId id="328" r:id="rId82"/>
    <p:sldId id="427" r:id="rId83"/>
    <p:sldId id="428" r:id="rId84"/>
    <p:sldId id="329" r:id="rId85"/>
    <p:sldId id="413" r:id="rId86"/>
    <p:sldId id="330" r:id="rId87"/>
    <p:sldId id="331" r:id="rId88"/>
    <p:sldId id="426" r:id="rId89"/>
    <p:sldId id="429" r:id="rId9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CC3300"/>
    <a:srgbClr val="FF0000"/>
    <a:srgbClr val="FF9900"/>
    <a:srgbClr val="996633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5" autoAdjust="0"/>
    <p:restoredTop sz="94660"/>
  </p:normalViewPr>
  <p:slideViewPr>
    <p:cSldViewPr>
      <p:cViewPr varScale="1">
        <p:scale>
          <a:sx n="75" d="100"/>
          <a:sy n="75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26279-4482-4DB4-BF8F-034DFF1B59CB}" type="datetimeFigureOut">
              <a:rPr lang="zh-CN" altLang="en-US" smtClean="0"/>
              <a:pPr/>
              <a:t>2018/2/20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15EE4-7EFE-4FDF-9518-A2CA8D6E3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15EE4-7EFE-4FDF-9518-A2CA8D6E31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27A83C-F0F5-454E-9D4B-43AA6731885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52D72-6663-4E61-93EE-69CF23629A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2F0D0B-49A7-4DEC-98EB-0D5A7DB07B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930CE-D8EB-4E1A-9A98-ACA2AE6C61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5F50A8-08EE-40A4-B5EB-88F2F90E0CD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F0C73-5242-4E0C-B3C0-D288302F7D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941A9C-E97F-44CE-97AB-3F8D338EE65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F68AA5-F89A-4629-9194-1C89CC2E12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002071-7035-4026-AB7A-A752016F06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AD40E1-447B-48DC-BEAA-D6A776ED571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9F138-3D49-4910-A0D1-32696BD9CAD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A2A7F39-CCAE-4BD2-B5DE-792F4E127B5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14546" y="285728"/>
            <a:ext cx="4824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4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</a:t>
            </a:r>
            <a:r>
              <a:rPr lang="zh-CN" altLang="en-US" sz="40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</a:t>
            </a:r>
            <a:r>
              <a:rPr lang="zh-CN" altLang="en-US" sz="4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</a:t>
            </a:r>
            <a:endParaRPr lang="zh-CN" altLang="en-US" sz="40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952650" y="1385249"/>
            <a:ext cx="6119812" cy="467238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80000" bIns="180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1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7.1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图的基本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概念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7.2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图的存储结构</a:t>
            </a: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图 的 遍 历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7.4  </a:t>
            </a:r>
            <a:r>
              <a:rPr lang="zh-CN" altLang="en-US" sz="2800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生成树和最小生成树</a:t>
            </a:r>
            <a:endParaRPr lang="en-US" altLang="zh-CN" sz="2800" dirty="0" smtClean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7.5  </a:t>
            </a:r>
            <a:r>
              <a:rPr lang="zh-CN" altLang="en-US" sz="2800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最 短 路 径</a:t>
            </a:r>
            <a:endParaRPr lang="en-US" altLang="zh-CN" sz="2800" dirty="0" smtClean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7.6  </a:t>
            </a:r>
            <a:r>
              <a:rPr lang="zh-CN" altLang="en-US" sz="2800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拓 扑 排 序</a:t>
            </a:r>
            <a:endParaRPr lang="en-US" altLang="zh-CN" sz="2800" dirty="0" smtClean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7.7  </a:t>
            </a:r>
            <a:r>
              <a:rPr lang="en-US" altLang="zh-CN" sz="2800" dirty="0" err="1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AOE</a:t>
            </a:r>
            <a:r>
              <a:rPr lang="zh-CN" altLang="en-US" sz="2800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网与关键路径</a:t>
            </a:r>
            <a:endParaRPr lang="zh-CN" altLang="en-US" sz="280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2000240"/>
            <a:ext cx="64294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endParaRPr lang="en-US" altLang="zh-CN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 algn="ctr">
              <a:spcBef>
                <a:spcPts val="0"/>
              </a:spcBef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</a:t>
            </a:r>
          </a:p>
          <a:p>
            <a:pPr algn="ctr">
              <a:spcBef>
                <a:spcPts val="0"/>
              </a:spcBef>
            </a:pP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</a:t>
            </a:r>
            <a:endParaRPr lang="en-US" altLang="zh-CN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zh-CN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 algn="ctr">
              <a:spcBef>
                <a:spcPts val="0"/>
              </a:spcBef>
            </a:pP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</a:t>
            </a:r>
            <a:endParaRPr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285852" y="714356"/>
            <a:ext cx="72866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7.1(b)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的入度为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，出度为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D(4)=3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71802" y="1928802"/>
            <a:ext cx="2428892" cy="1928826"/>
            <a:chOff x="3795706" y="4857760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5" idx="6"/>
              <a:endCxn id="8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8" idx="4"/>
              <a:endCxn id="9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endCxn id="6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6" idx="5"/>
              <a:endCxn id="7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6" idx="6"/>
              <a:endCxn id="9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stCxn id="9" idx="3"/>
              <a:endCxn id="7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72485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若一个图（无论有向图或无向图）中有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条边，每个顶点的度为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），则有：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85852" y="2571744"/>
            <a:ext cx="72866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也就是说，一个图中所有顶点的度之和等于边数的两倍。因为图中每条边分别作为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个相邻点的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度各计一次。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32337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4000496" y="1643050"/>
          <a:ext cx="865187" cy="739775"/>
        </p:xfrm>
        <a:graphic>
          <a:graphicData uri="http://schemas.openxmlformats.org/presentationml/2006/ole">
            <p:oleObj spid="_x0000_s95236" name="公式" r:id="rId3" imgW="457002" imgH="393529" progId="Equation.3">
              <p:embed/>
            </p:oleObj>
          </a:graphicData>
        </a:graphic>
      </p:graphicFrame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357554" y="1785926"/>
            <a:ext cx="936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7677174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7.2】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一个无向图中有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条边，度为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个，其余顶点的度均小于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，则该图至少有（ ）个顶点。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A.10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B.11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C.12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D.13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2285992"/>
            <a:ext cx="7358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设该图有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个顶点，图中度为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的顶点数为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要使顶点数最少，该图应是连通的，即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=7+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度之和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=4×3+3×4+2×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=24+2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24+2(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=24+2×(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-7)=10+2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而度之和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，所以有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10+2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≥32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pt-BR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357290" y="642918"/>
            <a:ext cx="7319984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）子图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设有两个图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V,E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G'=(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V',E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的子集，即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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的子集，即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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的子图。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428604"/>
            <a:ext cx="75009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注意：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对于一个图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V,E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V'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V'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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E'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E'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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(V', E')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可能不是一个图，所以由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的子集并非一定构成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的子图。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14480" y="2000240"/>
            <a:ext cx="2428892" cy="1928826"/>
            <a:chOff x="3643306" y="2143116"/>
            <a:chExt cx="2428892" cy="1928826"/>
          </a:xfrm>
        </p:grpSpPr>
        <p:sp>
          <p:nvSpPr>
            <p:cNvPr id="6" name="椭圆 5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endCxn id="7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>
              <a:stCxn id="7" idx="5"/>
              <a:endCxn id="8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10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8" idx="6"/>
              <a:endCxn id="10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9" idx="4"/>
              <a:endCxn id="10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9" idx="3"/>
              <a:endCxn id="8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572000" y="2214554"/>
            <a:ext cx="40719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V'={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0,2}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E'={(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0,3)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(2,3)}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并不是其子图，因为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(V', E')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本身不是一个图。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00760" y="3786190"/>
            <a:ext cx="1205779" cy="1928826"/>
            <a:chOff x="4500562" y="2143116"/>
            <a:chExt cx="1205779" cy="1928826"/>
          </a:xfrm>
        </p:grpSpPr>
        <p:sp>
          <p:nvSpPr>
            <p:cNvPr id="20" name="椭圆 19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0" idx="5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2" idx="6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31" name="右弧形箭头 30"/>
          <p:cNvSpPr/>
          <p:nvPr/>
        </p:nvSpPr>
        <p:spPr>
          <a:xfrm>
            <a:off x="7072330" y="3143248"/>
            <a:ext cx="285752" cy="857256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214414" y="214290"/>
            <a:ext cx="746286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）完全无向图和完全有向图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无向图，若具有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1)/2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条边，则称之为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完全无向图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7.2(a)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是完全无向图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，边数为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   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143240" y="2357430"/>
            <a:ext cx="2376328" cy="1928826"/>
            <a:chOff x="3624432" y="3286124"/>
            <a:chExt cx="2376328" cy="1928826"/>
          </a:xfrm>
        </p:grpSpPr>
        <p:sp>
          <p:nvSpPr>
            <p:cNvPr id="5" name="椭圆 4"/>
            <p:cNvSpPr/>
            <p:nvPr/>
          </p:nvSpPr>
          <p:spPr>
            <a:xfrm>
              <a:off x="457200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24432" y="407194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72000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572132" y="400050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6" idx="4"/>
              <a:endCxn id="7" idx="2"/>
            </p:cNvCxnSpPr>
            <p:nvPr/>
          </p:nvCxnSpPr>
          <p:spPr>
            <a:xfrm rot="16200000" flipH="1">
              <a:off x="3955340" y="4383976"/>
              <a:ext cx="500066" cy="73325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5" idx="6"/>
              <a:endCxn id="9" idx="0"/>
            </p:cNvCxnSpPr>
            <p:nvPr/>
          </p:nvCxnSpPr>
          <p:spPr>
            <a:xfrm>
              <a:off x="5000628" y="3500438"/>
              <a:ext cx="785818" cy="500066"/>
            </a:xfrm>
            <a:prstGeom prst="line">
              <a:avLst/>
            </a:prstGeom>
            <a:ln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直接连接符 19"/>
            <p:cNvCxnSpPr>
              <a:stCxn id="5" idx="2"/>
              <a:endCxn id="6" idx="0"/>
            </p:cNvCxnSpPr>
            <p:nvPr/>
          </p:nvCxnSpPr>
          <p:spPr>
            <a:xfrm rot="10800000" flipV="1">
              <a:off x="3838746" y="3500438"/>
              <a:ext cx="733254" cy="571504"/>
            </a:xfrm>
            <a:prstGeom prst="line">
              <a:avLst/>
            </a:prstGeom>
            <a:ln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9" idx="4"/>
              <a:endCxn id="7" idx="6"/>
            </p:cNvCxnSpPr>
            <p:nvPr/>
          </p:nvCxnSpPr>
          <p:spPr>
            <a:xfrm rot="5400000">
              <a:off x="5107785" y="4321975"/>
              <a:ext cx="571504" cy="785818"/>
            </a:xfrm>
            <a:prstGeom prst="line">
              <a:avLst/>
            </a:prstGeom>
            <a:ln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6" idx="6"/>
              <a:endCxn id="9" idx="2"/>
            </p:cNvCxnSpPr>
            <p:nvPr/>
          </p:nvCxnSpPr>
          <p:spPr>
            <a:xfrm flipV="1">
              <a:off x="4053060" y="4214818"/>
              <a:ext cx="1519072" cy="71438"/>
            </a:xfrm>
            <a:prstGeom prst="line">
              <a:avLst/>
            </a:prstGeom>
            <a:ln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直接连接符 30"/>
            <p:cNvCxnSpPr>
              <a:stCxn id="5" idx="4"/>
              <a:endCxn id="7" idx="0"/>
            </p:cNvCxnSpPr>
            <p:nvPr/>
          </p:nvCxnSpPr>
          <p:spPr>
            <a:xfrm rot="5400000">
              <a:off x="4250529" y="4250537"/>
              <a:ext cx="1071570" cy="1588"/>
            </a:xfrm>
            <a:prstGeom prst="line">
              <a:avLst/>
            </a:prstGeom>
            <a:ln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181106" y="285728"/>
            <a:ext cx="746286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）完全无向图和完全有向图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有向图，若具有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条边，则称之为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7.2(b)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是完全有向图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，边数为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786050" y="2428868"/>
            <a:ext cx="2376328" cy="1928826"/>
            <a:chOff x="3428992" y="2643182"/>
            <a:chExt cx="2376328" cy="1928826"/>
          </a:xfrm>
        </p:grpSpPr>
        <p:sp>
          <p:nvSpPr>
            <p:cNvPr id="4" name="椭圆 3"/>
            <p:cNvSpPr/>
            <p:nvPr/>
          </p:nvSpPr>
          <p:spPr>
            <a:xfrm>
              <a:off x="4376560" y="264318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428992" y="342900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376560" y="414338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376692" y="335756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4" idx="6"/>
              <a:endCxn id="7" idx="1"/>
            </p:cNvCxnSpPr>
            <p:nvPr/>
          </p:nvCxnSpPr>
          <p:spPr>
            <a:xfrm>
              <a:off x="4805188" y="2857496"/>
              <a:ext cx="634275" cy="56283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stCxn id="7" idx="2"/>
              <a:endCxn id="4" idx="5"/>
            </p:cNvCxnSpPr>
            <p:nvPr/>
          </p:nvCxnSpPr>
          <p:spPr>
            <a:xfrm rot="10800000">
              <a:off x="4742418" y="3009040"/>
              <a:ext cx="634275" cy="56283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接箭头连接符 18"/>
            <p:cNvCxnSpPr>
              <a:stCxn id="4" idx="2"/>
              <a:endCxn id="5" idx="0"/>
            </p:cNvCxnSpPr>
            <p:nvPr/>
          </p:nvCxnSpPr>
          <p:spPr>
            <a:xfrm rot="10800000" flipV="1">
              <a:off x="3643306" y="2857496"/>
              <a:ext cx="733254" cy="57150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直接箭头连接符 20"/>
            <p:cNvCxnSpPr>
              <a:stCxn id="5" idx="7"/>
              <a:endCxn id="4" idx="3"/>
            </p:cNvCxnSpPr>
            <p:nvPr/>
          </p:nvCxnSpPr>
          <p:spPr>
            <a:xfrm rot="5400000" flipH="1" flipV="1">
              <a:off x="3875724" y="2928164"/>
              <a:ext cx="482732" cy="64448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H="1">
              <a:off x="3791704" y="3725132"/>
              <a:ext cx="500066" cy="73325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直接箭头连接符 24"/>
            <p:cNvCxnSpPr>
              <a:stCxn id="6" idx="1"/>
              <a:endCxn id="5" idx="5"/>
            </p:cNvCxnSpPr>
            <p:nvPr/>
          </p:nvCxnSpPr>
          <p:spPr>
            <a:xfrm rot="16200000" flipV="1">
              <a:off x="3911443" y="3678263"/>
              <a:ext cx="411294" cy="64448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4881378" y="3640115"/>
              <a:ext cx="482732" cy="69704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直接箭头连接符 28"/>
            <p:cNvCxnSpPr>
              <a:stCxn id="7" idx="4"/>
              <a:endCxn id="6" idx="6"/>
            </p:cNvCxnSpPr>
            <p:nvPr/>
          </p:nvCxnSpPr>
          <p:spPr>
            <a:xfrm rot="5400000">
              <a:off x="4912345" y="3679033"/>
              <a:ext cx="571504" cy="78581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6200000" flipH="1">
              <a:off x="4553668" y="2796559"/>
              <a:ext cx="80105" cy="158184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直接箭头连接符 32"/>
            <p:cNvCxnSpPr>
              <a:endCxn id="5" idx="6"/>
            </p:cNvCxnSpPr>
            <p:nvPr/>
          </p:nvCxnSpPr>
          <p:spPr>
            <a:xfrm rot="10800000">
              <a:off x="3857620" y="3643314"/>
              <a:ext cx="1581844" cy="8805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3927749" y="3559889"/>
              <a:ext cx="1197112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5400000" flipH="1" flipV="1">
              <a:off x="4042260" y="3655301"/>
              <a:ext cx="1197112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285852" y="500042"/>
            <a:ext cx="746286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）稀疏图和稠密图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边数较少（边数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为顶点数）的图称为稀疏图。边总较多的图称为稠密图。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038230" y="476250"/>
            <a:ext cx="7962926" cy="5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）路径和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707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在一个图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是一个顶点序列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，若是无向图，则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)∈E(G)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），若该图是有向图，则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&gt;∈E(G)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），其中顶点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称为该路径的开始点，顶点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称为该路径的结束点。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是指一条路径上经过的边的数目。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357290" y="357166"/>
            <a:ext cx="7319984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若一条路径的顶点序列中顶点不重复出现，称该路径为简单路径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7.1(a)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中，路径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0→1→2→4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是一条简单路径，其长度为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6050" y="3286124"/>
            <a:ext cx="2428892" cy="1928826"/>
            <a:chOff x="3643306" y="2143116"/>
            <a:chExt cx="2428892" cy="1928826"/>
          </a:xfrm>
        </p:grpSpPr>
        <p:sp>
          <p:nvSpPr>
            <p:cNvPr id="19" name="椭圆 18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endCxn id="20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0" idx="5"/>
              <a:endCxn id="21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9" idx="5"/>
              <a:endCxn id="23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直接连接符 26"/>
            <p:cNvCxnSpPr>
              <a:stCxn id="21" idx="6"/>
              <a:endCxn id="23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2" idx="4"/>
              <a:endCxn id="23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2" idx="3"/>
              <a:endCxn id="21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43042" y="357166"/>
            <a:ext cx="6119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142976" y="1357298"/>
            <a:ext cx="339089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7.1.1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42976" y="2285992"/>
            <a:ext cx="7604150" cy="245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多么复杂的图都是由顶点和边构成的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4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形式化的定义，图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Graph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）由两个集合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Vertex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Edge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）组成，记为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V,E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是顶点的有限集合，记为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V(G)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是连接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中两个不同顶点（顶点对）的边的有限集合，记为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E(G)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428728" y="785794"/>
            <a:ext cx="7319984" cy="49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7.1(b)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中，路径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0→1→3→2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是一条简单路径，其长度也为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86116" y="2214554"/>
            <a:ext cx="2428892" cy="1928826"/>
            <a:chOff x="3795706" y="4857760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5" idx="6"/>
              <a:endCxn id="8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8" idx="4"/>
              <a:endCxn id="9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endCxn id="6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7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6" idx="6"/>
              <a:endCxn id="9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3"/>
              <a:endCxn id="7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181106" y="357166"/>
            <a:ext cx="76057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）回路（环）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若一条路径上的开始点和结束点为同一个顶点，则称该路径为回路（环）。除开始点与结束点相同外，其余顶点不重复出现的回路称为简单回路（简单环）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7.1(a)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中，路径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0→1→2→4→3→0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是一条回路（环），也是一条简单回路（简单环）。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143240" y="3357562"/>
            <a:ext cx="2428892" cy="1928826"/>
            <a:chOff x="3643306" y="2143116"/>
            <a:chExt cx="2428892" cy="1928826"/>
          </a:xfrm>
        </p:grpSpPr>
        <p:sp>
          <p:nvSpPr>
            <p:cNvPr id="18" name="椭圆 17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endCxn id="19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9" idx="5"/>
              <a:endCxn id="20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8" idx="5"/>
              <a:endCxn id="22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6"/>
              <a:endCxn id="22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直接连接符 26"/>
            <p:cNvCxnSpPr>
              <a:stCxn id="21" idx="4"/>
              <a:endCxn id="22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1" idx="3"/>
              <a:endCxn id="20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181106" y="285728"/>
            <a:ext cx="7677174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）连通、连通图和连通分量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在无向图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中，若从顶点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有路径，则称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是连通的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中任意两个顶点都是连通的，则称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，否则为非连通图。无向图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中极大连通子图称为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连通分量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7.1(a)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的连通分量就是自身，因为该图是连通图。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00364" y="3286124"/>
            <a:ext cx="2428892" cy="1928826"/>
            <a:chOff x="3643306" y="2143116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endCxn id="6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>
              <a:stCxn id="5" idx="5"/>
              <a:endCxn id="9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7" idx="6"/>
              <a:endCxn id="9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8" idx="4"/>
              <a:endCxn id="9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3"/>
              <a:endCxn id="7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181106" y="188913"/>
            <a:ext cx="7605736" cy="208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）强连通图和强连通分量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在有向图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中，若任意两个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都是连通的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，即从顶点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都存在路径，则称该图是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有向图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中极大强连通子图称为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强连通分量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252512" y="500042"/>
            <a:ext cx="789148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7.1(b)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的有向图，顶点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的入度为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，也就是说其余顶点都没有到达顶点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的路径，所以单个顶点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是一个强连通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只有一条从顶点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到它的入边，除顶点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外其余顶点没有到达顶点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的路径，所以单个顶点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也是一个强连通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构成一个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，这些顶点之间都有路径，该图的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分量。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4454" name="AutoShape 6"/>
          <p:cNvSpPr>
            <a:spLocks noChangeArrowheads="1"/>
          </p:cNvSpPr>
          <p:nvPr/>
        </p:nvSpPr>
        <p:spPr bwMode="auto">
          <a:xfrm>
            <a:off x="4500562" y="4572008"/>
            <a:ext cx="863600" cy="288925"/>
          </a:xfrm>
          <a:prstGeom prst="rightArrow">
            <a:avLst>
              <a:gd name="adj1" fmla="val 50000"/>
              <a:gd name="adj2" fmla="val 74725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00166" y="3786190"/>
            <a:ext cx="2428892" cy="1928826"/>
            <a:chOff x="3795706" y="4857760"/>
            <a:chExt cx="2428892" cy="1928826"/>
          </a:xfrm>
        </p:grpSpPr>
        <p:sp>
          <p:nvSpPr>
            <p:cNvPr id="7" name="椭圆 6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7" idx="6"/>
              <a:endCxn id="10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10" idx="4"/>
              <a:endCxn id="11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endCxn id="8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stCxn id="8" idx="5"/>
              <a:endCxn id="9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8" idx="6"/>
              <a:endCxn id="11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stCxn id="11" idx="3"/>
              <a:endCxn id="9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6715140" y="3786190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57884" y="4572008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715140" y="5286388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58148" y="4143380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58148" y="4929198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>
            <a:stCxn id="23" idx="4"/>
            <a:endCxn id="24" idx="0"/>
          </p:cNvCxnSpPr>
          <p:nvPr/>
        </p:nvCxnSpPr>
        <p:spPr>
          <a:xfrm rot="5400000">
            <a:off x="7893867" y="4750603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直接箭头连接符 29"/>
          <p:cNvCxnSpPr>
            <a:stCxn id="24" idx="3"/>
            <a:endCxn id="22" idx="6"/>
          </p:cNvCxnSpPr>
          <p:nvPr/>
        </p:nvCxnSpPr>
        <p:spPr>
          <a:xfrm rot="5400000">
            <a:off x="7429521" y="5009303"/>
            <a:ext cx="205647" cy="7771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>
            <a:stCxn id="22" idx="7"/>
            <a:endCxn id="23" idx="3"/>
          </p:cNvCxnSpPr>
          <p:nvPr/>
        </p:nvCxnSpPr>
        <p:spPr>
          <a:xfrm rot="5400000" flipH="1" flipV="1">
            <a:off x="7080997" y="4509237"/>
            <a:ext cx="839922" cy="83992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6572264" y="600076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强连通分量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142976" y="428604"/>
            <a:ext cx="7534298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）权和网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一个图中，每条边可以标上具有某种含义的数值，该数值称为该边的权。边上带权的图称为带权图，也称为网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中的图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就是一个带权图。本书中规定所有边的权均为非负数。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714612" y="3071810"/>
            <a:ext cx="2428892" cy="2286016"/>
            <a:chOff x="2714612" y="3071810"/>
            <a:chExt cx="2428892" cy="2286016"/>
          </a:xfrm>
        </p:grpSpPr>
        <p:sp>
          <p:nvSpPr>
            <p:cNvPr id="6" name="椭圆 5"/>
            <p:cNvSpPr/>
            <p:nvPr/>
          </p:nvSpPr>
          <p:spPr>
            <a:xfrm>
              <a:off x="3571868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14612" y="385762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370254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714876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370386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6"/>
              <a:endCxn id="9" idx="1"/>
            </p:cNvCxnSpPr>
            <p:nvPr/>
          </p:nvCxnSpPr>
          <p:spPr>
            <a:xfrm>
              <a:off x="4000496" y="3286124"/>
              <a:ext cx="777151" cy="419961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stCxn id="9" idx="4"/>
              <a:endCxn id="10" idx="0"/>
            </p:cNvCxnSpPr>
            <p:nvPr/>
          </p:nvCxnSpPr>
          <p:spPr>
            <a:xfrm rot="5400000">
              <a:off x="4405312" y="4251330"/>
              <a:ext cx="703266" cy="3444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endCxn id="7" idx="7"/>
            </p:cNvCxnSpPr>
            <p:nvPr/>
          </p:nvCxnSpPr>
          <p:spPr>
            <a:xfrm rot="5400000">
              <a:off x="3053900" y="338413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7" idx="5"/>
              <a:endCxn id="8" idx="1"/>
            </p:cNvCxnSpPr>
            <p:nvPr/>
          </p:nvCxnSpPr>
          <p:spPr>
            <a:xfrm rot="16200000" flipH="1">
              <a:off x="2949500" y="4354454"/>
              <a:ext cx="614494" cy="35255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stCxn id="7" idx="6"/>
              <a:endCxn id="10" idx="1"/>
            </p:cNvCxnSpPr>
            <p:nvPr/>
          </p:nvCxnSpPr>
          <p:spPr>
            <a:xfrm>
              <a:off x="3143240" y="4071942"/>
              <a:ext cx="1289917" cy="76603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10" idx="2"/>
              <a:endCxn id="8" idx="6"/>
            </p:cNvCxnSpPr>
            <p:nvPr/>
          </p:nvCxnSpPr>
          <p:spPr>
            <a:xfrm rot="10800000">
              <a:off x="3798882" y="4989522"/>
              <a:ext cx="571504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接箭头连接符 18"/>
            <p:cNvCxnSpPr>
              <a:stCxn id="6" idx="4"/>
              <a:endCxn id="8" idx="0"/>
            </p:cNvCxnSpPr>
            <p:nvPr/>
          </p:nvCxnSpPr>
          <p:spPr>
            <a:xfrm rot="5400000">
              <a:off x="3047990" y="4037016"/>
              <a:ext cx="1274770" cy="201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71802" y="329882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0364" y="441699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14744" y="370261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7686" y="31311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487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54458" y="498849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0049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142976" y="428604"/>
            <a:ext cx="767717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7.3】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个顶点的连通无向图，那么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最多有多少条边？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最少有多少条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个顶点的强连通有向图，那么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最多有多少条边？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最少有多少条边？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466858" y="2338109"/>
            <a:ext cx="7462860" cy="151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为连通无向图：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为完全无向图时边最多，即图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最多有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为一棵树时边最少，即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最少有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3143240" y="3929090"/>
            <a:ext cx="2714644" cy="2643182"/>
            <a:chOff x="3929058" y="3857652"/>
            <a:chExt cx="2714644" cy="2643182"/>
          </a:xfrm>
        </p:grpSpPr>
        <p:sp>
          <p:nvSpPr>
            <p:cNvPr id="4" name="椭圆 3"/>
            <p:cNvSpPr/>
            <p:nvPr/>
          </p:nvSpPr>
          <p:spPr>
            <a:xfrm>
              <a:off x="4929190" y="395758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9058" y="474340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29190" y="552922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000760" y="474340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4" idx="2"/>
              <a:endCxn id="5" idx="7"/>
            </p:cNvCxnSpPr>
            <p:nvPr/>
          </p:nvCxnSpPr>
          <p:spPr>
            <a:xfrm rot="10800000" flipV="1">
              <a:off x="4294916" y="4171897"/>
              <a:ext cx="634275" cy="63427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5" idx="5"/>
              <a:endCxn id="6" idx="2"/>
            </p:cNvCxnSpPr>
            <p:nvPr/>
          </p:nvCxnSpPr>
          <p:spPr>
            <a:xfrm rot="16200000" flipH="1">
              <a:off x="4294915" y="5109258"/>
              <a:ext cx="634275" cy="63427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6" idx="6"/>
              <a:endCxn id="7" idx="3"/>
            </p:cNvCxnSpPr>
            <p:nvPr/>
          </p:nvCxnSpPr>
          <p:spPr>
            <a:xfrm flipV="1">
              <a:off x="5357818" y="5109259"/>
              <a:ext cx="705713" cy="63427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14876" y="610072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右弧形箭头 17"/>
            <p:cNvSpPr/>
            <p:nvPr/>
          </p:nvSpPr>
          <p:spPr>
            <a:xfrm>
              <a:off x="6286512" y="3857652"/>
              <a:ext cx="357190" cy="714380"/>
            </a:xfrm>
            <a:prstGeom prst="curved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357290" y="500042"/>
            <a:ext cx="7462860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为强连通有向图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为完全有向图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时边最多，即图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为一棵树时边最少，即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最少有</a:t>
            </a:r>
            <a:r>
              <a:rPr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边。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2786050" y="2285992"/>
            <a:ext cx="3000396" cy="2928958"/>
            <a:chOff x="3929058" y="3071810"/>
            <a:chExt cx="3000396" cy="2928958"/>
          </a:xfrm>
        </p:grpSpPr>
        <p:grpSp>
          <p:nvGrpSpPr>
            <p:cNvPr id="3" name="组合 15"/>
            <p:cNvGrpSpPr/>
            <p:nvPr/>
          </p:nvGrpSpPr>
          <p:grpSpPr>
            <a:xfrm>
              <a:off x="3929058" y="3457518"/>
              <a:ext cx="2500330" cy="2000264"/>
              <a:chOff x="3428992" y="3571876"/>
              <a:chExt cx="2500330" cy="200026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429124" y="3571876"/>
                <a:ext cx="428628" cy="42862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428992" y="4357694"/>
                <a:ext cx="428628" cy="42862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429124" y="5143512"/>
                <a:ext cx="428628" cy="42862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500694" y="4357694"/>
                <a:ext cx="428628" cy="42862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" name="直接箭头连接符 8"/>
              <p:cNvCxnSpPr>
                <a:stCxn id="4" idx="2"/>
                <a:endCxn id="5" idx="7"/>
              </p:cNvCxnSpPr>
              <p:nvPr/>
            </p:nvCxnSpPr>
            <p:spPr>
              <a:xfrm rot="10800000" flipV="1">
                <a:off x="3794850" y="3786189"/>
                <a:ext cx="634275" cy="6342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1" name="直接箭头连接符 10"/>
              <p:cNvCxnSpPr>
                <a:stCxn id="5" idx="5"/>
                <a:endCxn id="6" idx="2"/>
              </p:cNvCxnSpPr>
              <p:nvPr/>
            </p:nvCxnSpPr>
            <p:spPr>
              <a:xfrm rot="16200000" flipH="1">
                <a:off x="3794849" y="4723550"/>
                <a:ext cx="634275" cy="6342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3" name="直接箭头连接符 12"/>
              <p:cNvCxnSpPr>
                <a:stCxn id="6" idx="6"/>
                <a:endCxn id="7" idx="3"/>
              </p:cNvCxnSpPr>
              <p:nvPr/>
            </p:nvCxnSpPr>
            <p:spPr>
              <a:xfrm flipV="1">
                <a:off x="4857752" y="4723551"/>
                <a:ext cx="705713" cy="6342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5" name="直接箭头连接符 14"/>
              <p:cNvCxnSpPr>
                <a:stCxn id="7" idx="1"/>
                <a:endCxn id="4" idx="6"/>
              </p:cNvCxnSpPr>
              <p:nvPr/>
            </p:nvCxnSpPr>
            <p:spPr>
              <a:xfrm rot="16200000" flipV="1">
                <a:off x="4893472" y="3750471"/>
                <a:ext cx="634275" cy="705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714876" y="560065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右弧形箭头 17"/>
            <p:cNvSpPr/>
            <p:nvPr/>
          </p:nvSpPr>
          <p:spPr>
            <a:xfrm>
              <a:off x="6572264" y="3071810"/>
              <a:ext cx="357190" cy="714380"/>
            </a:xfrm>
            <a:prstGeom prst="curved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142976" y="142852"/>
            <a:ext cx="381952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7.1.3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图的基本操作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357290" y="1142984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图的基本运算如下： 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285852" y="1857364"/>
            <a:ext cx="73548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CreateGraph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：建立图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的某种存储结构。</a:t>
            </a:r>
          </a:p>
          <a:p>
            <a:pPr marL="342900" indent="-342900"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DestroyGraph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：释放图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占用的内存空间。</a:t>
            </a:r>
          </a:p>
          <a:p>
            <a:pPr marL="342900" indent="-342900"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DispGraph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：显示图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的结构。</a:t>
            </a:r>
          </a:p>
          <a:p>
            <a:pPr marL="342900" indent="-342900"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顶点的度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Degree(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的度。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285984" y="142852"/>
            <a:ext cx="49641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120835" y="976954"/>
            <a:ext cx="316541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7.2.1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邻接矩阵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295431" y="1800043"/>
            <a:ext cx="770572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V,E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是具有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个顶点的图，顶点编号依次为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的邻接矩阵是具有如下定义的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方阵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85918" y="3929066"/>
            <a:ext cx="5857916" cy="1571636"/>
            <a:chOff x="1285852" y="1142984"/>
            <a:chExt cx="5857916" cy="1571636"/>
          </a:xfrm>
        </p:grpSpPr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285852" y="1857364"/>
              <a:ext cx="1357322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A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][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j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]=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143240" y="1142984"/>
              <a:ext cx="4000528" cy="5318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对于无向图，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或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)∈E(G)</a:t>
              </a: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；</a:t>
              </a:r>
              <a:endPara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对于有向图，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&gt;∈E(G)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143240" y="1857364"/>
              <a:ext cx="714380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zh-CN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143240" y="2409682"/>
              <a:ext cx="1143008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121442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181444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2314510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2428860" y="1500174"/>
              <a:ext cx="285752" cy="100013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57356" y="324320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是不带权的图：</a:t>
            </a:r>
            <a:endParaRPr lang="zh-CN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214414" y="1214422"/>
            <a:ext cx="728667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个顶点的图，通常用字母或自然数来唯一标识图中顶点（顶点的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书约定用数字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）表示第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071670" y="2000240"/>
            <a:ext cx="6072230" cy="1571636"/>
            <a:chOff x="1285852" y="1142984"/>
            <a:chExt cx="6072230" cy="1571636"/>
          </a:xfrm>
        </p:grpSpPr>
        <p:sp>
          <p:nvSpPr>
            <p:cNvPr id="271362" name="Text Box 2"/>
            <p:cNvSpPr txBox="1">
              <a:spLocks noChangeArrowheads="1"/>
            </p:cNvSpPr>
            <p:nvPr/>
          </p:nvSpPr>
          <p:spPr bwMode="auto">
            <a:xfrm>
              <a:off x="1285852" y="1857364"/>
              <a:ext cx="1357322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A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][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j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宋体" pitchFamily="2" charset="-122"/>
                </a:rPr>
                <a:t>]=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1363" name="Text Box 3"/>
            <p:cNvSpPr txBox="1">
              <a:spLocks noChangeArrowheads="1"/>
            </p:cNvSpPr>
            <p:nvPr/>
          </p:nvSpPr>
          <p:spPr bwMode="auto">
            <a:xfrm>
              <a:off x="3357554" y="1142984"/>
              <a:ext cx="4000528" cy="5318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对于无向图，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或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)∈E(G)</a:t>
              </a: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；</a:t>
              </a:r>
              <a:endPara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对于有向图，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&gt;∈E(G)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1364" name="Text Box 4"/>
            <p:cNvSpPr txBox="1">
              <a:spLocks noChangeArrowheads="1"/>
            </p:cNvSpPr>
            <p:nvPr/>
          </p:nvSpPr>
          <p:spPr bwMode="auto">
            <a:xfrm>
              <a:off x="3357554" y="1857364"/>
              <a:ext cx="714380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zh-CN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1367" name="Text Box 7"/>
            <p:cNvSpPr txBox="1">
              <a:spLocks noChangeArrowheads="1"/>
            </p:cNvSpPr>
            <p:nvPr/>
          </p:nvSpPr>
          <p:spPr bwMode="auto">
            <a:xfrm>
              <a:off x="3357554" y="2409682"/>
              <a:ext cx="1143008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1214422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ij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181444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050" y="2314510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∞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2428860" y="1500174"/>
              <a:ext cx="285752" cy="100013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14414" y="785794"/>
            <a:ext cx="77771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或网，则邻接矩阵可定义为（其中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的权）：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43108" y="642918"/>
            <a:ext cx="2428892" cy="1928826"/>
            <a:chOff x="3643306" y="2143116"/>
            <a:chExt cx="2428892" cy="1928826"/>
          </a:xfrm>
        </p:grpSpPr>
        <p:sp>
          <p:nvSpPr>
            <p:cNvPr id="11" name="椭圆 10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endCxn id="12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2" idx="5"/>
              <a:endCxn id="13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>
              <a:stCxn id="11" idx="5"/>
              <a:endCxn id="15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接连接符 18"/>
            <p:cNvCxnSpPr>
              <a:stCxn id="13" idx="6"/>
              <a:endCxn id="15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直接连接符 19"/>
            <p:cNvCxnSpPr>
              <a:stCxn id="14" idx="4"/>
              <a:endCxn id="15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直接连接符 20"/>
            <p:cNvCxnSpPr>
              <a:stCxn id="14" idx="3"/>
              <a:endCxn id="13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285852" y="414338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857356" y="3275662"/>
          <a:ext cx="276225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2285984" y="3714752"/>
            <a:ext cx="2357454" cy="1714512"/>
            <a:chOff x="2285984" y="3714752"/>
            <a:chExt cx="2357454" cy="1714512"/>
          </a:xfrm>
        </p:grpSpPr>
        <p:sp>
          <p:nvSpPr>
            <p:cNvPr id="24" name="左中括号 23"/>
            <p:cNvSpPr/>
            <p:nvPr/>
          </p:nvSpPr>
          <p:spPr>
            <a:xfrm>
              <a:off x="2285984" y="3714752"/>
              <a:ext cx="142876" cy="1714512"/>
            </a:xfrm>
            <a:prstGeom prst="lef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中括号 24"/>
            <p:cNvSpPr/>
            <p:nvPr/>
          </p:nvSpPr>
          <p:spPr>
            <a:xfrm>
              <a:off x="4500562" y="3714752"/>
              <a:ext cx="142876" cy="1714512"/>
            </a:xfrm>
            <a:prstGeom prst="righ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14546" y="3571876"/>
            <a:ext cx="5072098" cy="2500330"/>
            <a:chOff x="2214546" y="3571876"/>
            <a:chExt cx="5072098" cy="250033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214546" y="3571876"/>
              <a:ext cx="2500330" cy="2071702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29124" y="5702874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无向图时一定为对称矩阵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57422" y="4000504"/>
            <a:ext cx="4214842" cy="428628"/>
            <a:chOff x="2357422" y="4000504"/>
            <a:chExt cx="4214842" cy="428628"/>
          </a:xfrm>
        </p:grpSpPr>
        <p:sp>
          <p:nvSpPr>
            <p:cNvPr id="29" name="TextBox 28"/>
            <p:cNvSpPr txBox="1"/>
            <p:nvPr/>
          </p:nvSpPr>
          <p:spPr>
            <a:xfrm>
              <a:off x="4714876" y="405980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的度为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4000504"/>
              <a:ext cx="2214578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3000"/>
              </a:schemeClr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下箭头 30"/>
          <p:cNvSpPr/>
          <p:nvPr/>
        </p:nvSpPr>
        <p:spPr>
          <a:xfrm>
            <a:off x="3143240" y="2857496"/>
            <a:ext cx="285752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85852" y="414338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857356" y="3275662"/>
          <a:ext cx="276225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33"/>
          <p:cNvGrpSpPr/>
          <p:nvPr/>
        </p:nvGrpSpPr>
        <p:grpSpPr>
          <a:xfrm>
            <a:off x="2285984" y="3714752"/>
            <a:ext cx="2357454" cy="1714512"/>
            <a:chOff x="2285984" y="3714752"/>
            <a:chExt cx="2357454" cy="1714512"/>
          </a:xfrm>
        </p:grpSpPr>
        <p:sp>
          <p:nvSpPr>
            <p:cNvPr id="24" name="左中括号 23"/>
            <p:cNvSpPr/>
            <p:nvPr/>
          </p:nvSpPr>
          <p:spPr>
            <a:xfrm>
              <a:off x="2285984" y="3714752"/>
              <a:ext cx="142876" cy="1714512"/>
            </a:xfrm>
            <a:prstGeom prst="lef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中括号 24"/>
            <p:cNvSpPr/>
            <p:nvPr/>
          </p:nvSpPr>
          <p:spPr>
            <a:xfrm>
              <a:off x="4500562" y="3714752"/>
              <a:ext cx="142876" cy="1714512"/>
            </a:xfrm>
            <a:prstGeom prst="righ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1"/>
          <p:cNvGrpSpPr/>
          <p:nvPr/>
        </p:nvGrpSpPr>
        <p:grpSpPr>
          <a:xfrm>
            <a:off x="2214546" y="3571876"/>
            <a:ext cx="5357850" cy="2500330"/>
            <a:chOff x="2214546" y="3571876"/>
            <a:chExt cx="5357850" cy="250033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214546" y="3571876"/>
              <a:ext cx="2500330" cy="2071702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29124" y="5702874"/>
              <a:ext cx="3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有向图时不一定为对称矩阵</a:t>
              </a:r>
            </a:p>
          </p:txBody>
        </p:sp>
      </p:grpSp>
      <p:grpSp>
        <p:nvGrpSpPr>
          <p:cNvPr id="5" name="组合 32"/>
          <p:cNvGrpSpPr/>
          <p:nvPr/>
        </p:nvGrpSpPr>
        <p:grpSpPr>
          <a:xfrm>
            <a:off x="2357422" y="4000504"/>
            <a:ext cx="4143404" cy="428628"/>
            <a:chOff x="2357422" y="4000504"/>
            <a:chExt cx="4143404" cy="428628"/>
          </a:xfrm>
        </p:grpSpPr>
        <p:sp>
          <p:nvSpPr>
            <p:cNvPr id="29" name="TextBox 28"/>
            <p:cNvSpPr txBox="1"/>
            <p:nvPr/>
          </p:nvSpPr>
          <p:spPr>
            <a:xfrm>
              <a:off x="4643438" y="400050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的出度为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4000504"/>
              <a:ext cx="2214578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3000"/>
              </a:schemeClr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下箭头 30"/>
          <p:cNvSpPr/>
          <p:nvPr/>
        </p:nvSpPr>
        <p:spPr>
          <a:xfrm>
            <a:off x="3143240" y="2857496"/>
            <a:ext cx="285752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143108" y="428604"/>
            <a:ext cx="2428892" cy="1928826"/>
            <a:chOff x="3795706" y="4857760"/>
            <a:chExt cx="2428892" cy="1928826"/>
          </a:xfrm>
        </p:grpSpPr>
        <p:sp>
          <p:nvSpPr>
            <p:cNvPr id="33" name="椭圆 32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33" idx="6"/>
              <a:endCxn id="36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9" name="直接箭头连接符 38"/>
            <p:cNvCxnSpPr>
              <a:stCxn id="36" idx="4"/>
              <a:endCxn id="37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endCxn id="34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直接箭头连接符 40"/>
            <p:cNvCxnSpPr>
              <a:stCxn id="34" idx="5"/>
              <a:endCxn id="35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直接箭头连接符 41"/>
            <p:cNvCxnSpPr>
              <a:stCxn id="34" idx="6"/>
              <a:endCxn id="37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直接箭头连接符 42"/>
            <p:cNvCxnSpPr>
              <a:stCxn id="37" idx="3"/>
              <a:endCxn id="35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直接箭头连接符 43"/>
            <p:cNvCxnSpPr>
              <a:stCxn id="35" idx="7"/>
              <a:endCxn id="36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143108" y="3656377"/>
            <a:ext cx="1857388" cy="2356533"/>
            <a:chOff x="2143108" y="3656377"/>
            <a:chExt cx="1857388" cy="2356533"/>
          </a:xfrm>
        </p:grpSpPr>
        <p:sp>
          <p:nvSpPr>
            <p:cNvPr id="45" name="TextBox 44"/>
            <p:cNvSpPr txBox="1"/>
            <p:nvPr/>
          </p:nvSpPr>
          <p:spPr>
            <a:xfrm>
              <a:off x="2143108" y="564357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的入度为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31362" y="3656377"/>
              <a:ext cx="357190" cy="1857388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85852" y="414338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857356" y="3275662"/>
          <a:ext cx="276225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组合 33"/>
          <p:cNvGrpSpPr/>
          <p:nvPr/>
        </p:nvGrpSpPr>
        <p:grpSpPr>
          <a:xfrm>
            <a:off x="2285984" y="3714752"/>
            <a:ext cx="2357454" cy="1714512"/>
            <a:chOff x="2285984" y="3714752"/>
            <a:chExt cx="2357454" cy="1714512"/>
          </a:xfrm>
        </p:grpSpPr>
        <p:sp>
          <p:nvSpPr>
            <p:cNvPr id="24" name="左中括号 23"/>
            <p:cNvSpPr/>
            <p:nvPr/>
          </p:nvSpPr>
          <p:spPr>
            <a:xfrm>
              <a:off x="2285984" y="3714752"/>
              <a:ext cx="142876" cy="1714512"/>
            </a:xfrm>
            <a:prstGeom prst="lef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中括号 24"/>
            <p:cNvSpPr/>
            <p:nvPr/>
          </p:nvSpPr>
          <p:spPr>
            <a:xfrm>
              <a:off x="4500562" y="3714752"/>
              <a:ext cx="142876" cy="1714512"/>
            </a:xfrm>
            <a:prstGeom prst="righ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2214546" y="3571876"/>
            <a:ext cx="5357850" cy="2500330"/>
            <a:chOff x="2214546" y="3571876"/>
            <a:chExt cx="5357850" cy="250033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214546" y="3571876"/>
              <a:ext cx="2500330" cy="2071702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29124" y="5702874"/>
              <a:ext cx="3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有向图时不一定为对称矩阵</a:t>
              </a: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2357422" y="4000504"/>
            <a:ext cx="4143404" cy="428628"/>
            <a:chOff x="2357422" y="4000504"/>
            <a:chExt cx="4143404" cy="428628"/>
          </a:xfrm>
        </p:grpSpPr>
        <p:sp>
          <p:nvSpPr>
            <p:cNvPr id="29" name="TextBox 28"/>
            <p:cNvSpPr txBox="1"/>
            <p:nvPr/>
          </p:nvSpPr>
          <p:spPr>
            <a:xfrm>
              <a:off x="4643438" y="400050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的出度为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4000504"/>
              <a:ext cx="2214578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3000"/>
              </a:schemeClr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下箭头 30"/>
          <p:cNvSpPr/>
          <p:nvPr/>
        </p:nvSpPr>
        <p:spPr>
          <a:xfrm>
            <a:off x="3143240" y="2857496"/>
            <a:ext cx="285752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46"/>
          <p:cNvGrpSpPr/>
          <p:nvPr/>
        </p:nvGrpSpPr>
        <p:grpSpPr>
          <a:xfrm>
            <a:off x="2143108" y="3656377"/>
            <a:ext cx="1857388" cy="2356533"/>
            <a:chOff x="2143108" y="3656377"/>
            <a:chExt cx="1857388" cy="2356533"/>
          </a:xfrm>
        </p:grpSpPr>
        <p:sp>
          <p:nvSpPr>
            <p:cNvPr id="45" name="TextBox 44"/>
            <p:cNvSpPr txBox="1"/>
            <p:nvPr/>
          </p:nvSpPr>
          <p:spPr>
            <a:xfrm>
              <a:off x="2143108" y="564357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的入度为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31362" y="3656377"/>
              <a:ext cx="357190" cy="1857388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071670" y="357166"/>
            <a:ext cx="2428892" cy="2286016"/>
            <a:chOff x="2714612" y="3071810"/>
            <a:chExt cx="2428892" cy="2286016"/>
          </a:xfrm>
        </p:grpSpPr>
        <p:sp>
          <p:nvSpPr>
            <p:cNvPr id="48" name="椭圆 47"/>
            <p:cNvSpPr/>
            <p:nvPr/>
          </p:nvSpPr>
          <p:spPr>
            <a:xfrm>
              <a:off x="3571868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714612" y="385762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370254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714876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370386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箭头连接符 52"/>
            <p:cNvCxnSpPr>
              <a:stCxn id="48" idx="6"/>
              <a:endCxn id="51" idx="1"/>
            </p:cNvCxnSpPr>
            <p:nvPr/>
          </p:nvCxnSpPr>
          <p:spPr>
            <a:xfrm>
              <a:off x="4000496" y="3286124"/>
              <a:ext cx="777151" cy="419961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4" name="直接箭头连接符 53"/>
            <p:cNvCxnSpPr>
              <a:stCxn id="51" idx="4"/>
              <a:endCxn id="52" idx="0"/>
            </p:cNvCxnSpPr>
            <p:nvPr/>
          </p:nvCxnSpPr>
          <p:spPr>
            <a:xfrm rot="5400000">
              <a:off x="4405312" y="4251330"/>
              <a:ext cx="703266" cy="3444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直接箭头连接符 54"/>
            <p:cNvCxnSpPr>
              <a:endCxn id="49" idx="7"/>
            </p:cNvCxnSpPr>
            <p:nvPr/>
          </p:nvCxnSpPr>
          <p:spPr>
            <a:xfrm rot="5400000">
              <a:off x="3053900" y="338413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6" name="直接箭头连接符 55"/>
            <p:cNvCxnSpPr>
              <a:stCxn id="49" idx="5"/>
              <a:endCxn id="50" idx="1"/>
            </p:cNvCxnSpPr>
            <p:nvPr/>
          </p:nvCxnSpPr>
          <p:spPr>
            <a:xfrm rot="16200000" flipH="1">
              <a:off x="2949500" y="4354454"/>
              <a:ext cx="614494" cy="35255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直接箭头连接符 56"/>
            <p:cNvCxnSpPr>
              <a:stCxn id="49" idx="6"/>
              <a:endCxn id="52" idx="1"/>
            </p:cNvCxnSpPr>
            <p:nvPr/>
          </p:nvCxnSpPr>
          <p:spPr>
            <a:xfrm>
              <a:off x="3143240" y="4071942"/>
              <a:ext cx="1289917" cy="76603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直接箭头连接符 57"/>
            <p:cNvCxnSpPr>
              <a:stCxn id="52" idx="2"/>
              <a:endCxn id="50" idx="6"/>
            </p:cNvCxnSpPr>
            <p:nvPr/>
          </p:nvCxnSpPr>
          <p:spPr>
            <a:xfrm rot="10800000">
              <a:off x="3798882" y="4989522"/>
              <a:ext cx="571504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9" name="直接箭头连接符 58"/>
            <p:cNvCxnSpPr>
              <a:stCxn id="48" idx="4"/>
              <a:endCxn id="50" idx="0"/>
            </p:cNvCxnSpPr>
            <p:nvPr/>
          </p:nvCxnSpPr>
          <p:spPr>
            <a:xfrm rot="5400000">
              <a:off x="3047990" y="4037016"/>
              <a:ext cx="1274770" cy="201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71802" y="329882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00364" y="441699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70261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57686" y="31311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54458" y="498849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0049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785794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图的邻接矩阵具有这样的特点：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1428736"/>
            <a:ext cx="6786610" cy="225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条边的图采用邻接矩阵存储时占用存储空间为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，与边数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无关（不考虑压缩存储），特别适合存储稠密图；任何图的邻接矩阵表示是唯一的；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图采用邻接矩阵存储时判断两个顶点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之间是否有边十分容易。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079532" y="476250"/>
            <a:ext cx="7635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图的邻接矩阵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类型声明：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214414" y="1214422"/>
            <a:ext cx="7715304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图中最大顶点个数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char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	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为字符串类型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vertex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顶点的信息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顶点类型</a:t>
            </a:r>
          </a:p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graph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为实际顶点数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为实际边数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vexs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顶点集合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edges[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边的集合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图的邻接矩阵类型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181106" y="357166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在邻接矩阵上实现图的主要基本运算的算法如下。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181106" y="933429"/>
            <a:ext cx="76057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）建立图的邻接矩阵运算算法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由邻接矩阵数组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、顶点数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和边数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建立图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的邻接矩阵存储结构。 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428728" y="2357430"/>
            <a:ext cx="7429552" cy="3199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e)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g.n=n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g.e=e;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(i=0;i&lt;n;i++)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(j=0;j&lt;n;j++)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214414" y="476250"/>
            <a:ext cx="7605736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）销毁图运算算法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这里邻接矩阵是图的一种顺序存储结构，其内存空间是由系统自动分配的，在不再需要时由系统自动释放其空间。所以对应的函数不含任何语句。 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928794" y="2357430"/>
            <a:ext cx="4537075" cy="1194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71294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）输出图运算算法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的邻接矩阵存储结构输出到屏幕上。 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428728" y="1714488"/>
            <a:ext cx="6357982" cy="333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4d",g.edges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","∞");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142977" y="357166"/>
            <a:ext cx="72152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求顶点度运算算法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对于无向图和有向图，求顶点度有所不同。依据定义，求无向图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的度的算法如下：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327155" y="2093923"/>
            <a:ext cx="7459687" cy="2922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Degree1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求无向图中顶点的度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(v&lt;0 || v&gt;=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顶点编号错误返回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]&gt;0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]&lt;INF)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统计第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行既不为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也不为∞的边数即度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71538" y="785794"/>
            <a:ext cx="7929618" cy="388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，其中：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={(0,1)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(1,2)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(2,3)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(3,4)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(2,4)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(0,3)}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，其中：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={&lt;0,1&gt;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&lt;1,2&gt;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&lt;1,3&gt;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&lt;2,4&gt;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&lt;0,4&gt;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&lt;4,3&gt;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&lt;3,2&gt;}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画出这两个图的逻辑结构。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071538" y="357166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求有向图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的度的算法如下：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214415" y="1052513"/>
            <a:ext cx="7572428" cy="4168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Degree2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求有向图中顶点的度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i,d1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(v&lt;0 || v&gt;=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顶点编号错误返回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]&gt;0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]&lt;INF)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统计第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行既不为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也不为∞的边数即出度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][v]&gt;0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][v]&lt;INF)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统计第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列既不为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也不为∞的边数即入度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d=d1+d2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310514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7.2.2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邻接表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214414" y="1357298"/>
            <a:ext cx="746286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表是图的一种链式存储结构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邻接表中，对图中每个顶点建立一个带头结点的单链表，把该顶点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所有相邻点串起来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的头结点构成一个数组，称为头结点数组，用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表示，第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个单链表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中的结点表示依附于顶点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的边，也就是说头结点数组元素的下标与顶点编号一致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214414" y="500042"/>
            <a:ext cx="735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单链表中每个结点由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个域组成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4572008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为了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统一，对于不带权图，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weight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域均置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；对于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带权图，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weight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置为相应边的权值。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071546"/>
            <a:ext cx="7215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顶点域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（用以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该相邻点在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头结点数组中的下标）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权值域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weight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（存放对应边的权值）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（用以指向依附于顶点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的下一条边所对应的结点）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71802" y="3071810"/>
            <a:ext cx="2928958" cy="1000132"/>
            <a:chOff x="3071802" y="3286124"/>
            <a:chExt cx="2928958" cy="1000132"/>
          </a:xfrm>
        </p:grpSpPr>
        <p:sp>
          <p:nvSpPr>
            <p:cNvPr id="8" name="TextBox 7"/>
            <p:cNvSpPr txBox="1"/>
            <p:nvPr/>
          </p:nvSpPr>
          <p:spPr>
            <a:xfrm>
              <a:off x="3071802" y="3286124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adjvex weight nextarc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H="1">
              <a:off x="3607587" y="3691175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>
              <a:off x="4916490" y="3739594"/>
              <a:ext cx="21431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>
              <a:off x="4292319" y="3781942"/>
              <a:ext cx="2021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675372" y="392625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6066" y="392625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04066" y="392625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9"/>
          <p:cNvGrpSpPr/>
          <p:nvPr/>
        </p:nvGrpSpPr>
        <p:grpSpPr>
          <a:xfrm>
            <a:off x="3143240" y="214290"/>
            <a:ext cx="2428892" cy="1928826"/>
            <a:chOff x="3643306" y="2143116"/>
            <a:chExt cx="2428892" cy="1928826"/>
          </a:xfrm>
        </p:grpSpPr>
        <p:sp>
          <p:nvSpPr>
            <p:cNvPr id="11" name="椭圆 10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endCxn id="12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2" idx="5"/>
              <a:endCxn id="13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>
              <a:stCxn id="11" idx="5"/>
              <a:endCxn id="15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接连接符 18"/>
            <p:cNvCxnSpPr>
              <a:stCxn id="13" idx="6"/>
              <a:endCxn id="15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直接连接符 19"/>
            <p:cNvCxnSpPr>
              <a:stCxn id="14" idx="4"/>
              <a:endCxn id="15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直接连接符 20"/>
            <p:cNvCxnSpPr>
              <a:stCxn id="14" idx="3"/>
              <a:endCxn id="13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31" name="下箭头 30"/>
          <p:cNvSpPr/>
          <p:nvPr/>
        </p:nvSpPr>
        <p:spPr>
          <a:xfrm>
            <a:off x="4143372" y="2357430"/>
            <a:ext cx="285752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2452130" y="3273424"/>
            <a:ext cx="4701162" cy="428628"/>
            <a:chOff x="1585350" y="2819396"/>
            <a:chExt cx="4701162" cy="428628"/>
          </a:xfrm>
        </p:grpSpPr>
        <p:sp>
          <p:nvSpPr>
            <p:cNvPr id="33" name="矩形 32"/>
            <p:cNvSpPr/>
            <p:nvPr/>
          </p:nvSpPr>
          <p:spPr>
            <a:xfrm>
              <a:off x="1585350" y="2819396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299730" y="281939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46744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707438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75438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89818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350512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818512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2515316" y="3054348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4357686" y="304482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2452130" y="3740152"/>
            <a:ext cx="4701162" cy="428628"/>
            <a:chOff x="1737750" y="3643314"/>
            <a:chExt cx="4701162" cy="428628"/>
          </a:xfrm>
        </p:grpSpPr>
        <p:sp>
          <p:nvSpPr>
            <p:cNvPr id="45" name="矩形 44"/>
            <p:cNvSpPr/>
            <p:nvPr/>
          </p:nvSpPr>
          <p:spPr>
            <a:xfrm>
              <a:off x="1737750" y="3643314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452130" y="364331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99144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85983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32783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4221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502912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970912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2667716" y="3878266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4510086" y="3868740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452130" y="4214818"/>
            <a:ext cx="6406150" cy="428628"/>
            <a:chOff x="1737750" y="4000504"/>
            <a:chExt cx="6406150" cy="428628"/>
          </a:xfrm>
        </p:grpSpPr>
        <p:sp>
          <p:nvSpPr>
            <p:cNvPr id="58" name="矩形 57"/>
            <p:cNvSpPr/>
            <p:nvPr/>
          </p:nvSpPr>
          <p:spPr>
            <a:xfrm>
              <a:off x="1737750" y="4000504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452130" y="400050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99144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9838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27838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042218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502912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970912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2667716" y="4235456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4510086" y="4225930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6747206" y="40465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207900" y="40465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75900" y="40465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6215074" y="4233868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452130" y="4668846"/>
            <a:ext cx="6406150" cy="428628"/>
            <a:chOff x="1746546" y="4857760"/>
            <a:chExt cx="6406150" cy="428628"/>
          </a:xfrm>
        </p:grpSpPr>
        <p:sp>
          <p:nvSpPr>
            <p:cNvPr id="73" name="矩形 72"/>
            <p:cNvSpPr/>
            <p:nvPr/>
          </p:nvSpPr>
          <p:spPr>
            <a:xfrm>
              <a:off x="1746546" y="4857760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460926" y="485776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407940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68634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336634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051014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511708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979708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>
              <a:off x="2676512" y="5092712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4518882" y="508318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6756002" y="49037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216696" y="49037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7684696" y="49037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6223870" y="5091124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452130" y="5143512"/>
            <a:ext cx="4701162" cy="428628"/>
            <a:chOff x="1737750" y="3643314"/>
            <a:chExt cx="4701162" cy="428628"/>
          </a:xfrm>
        </p:grpSpPr>
        <p:sp>
          <p:nvSpPr>
            <p:cNvPr id="90" name="矩形 89"/>
            <p:cNvSpPr/>
            <p:nvPr/>
          </p:nvSpPr>
          <p:spPr>
            <a:xfrm>
              <a:off x="1737750" y="3643314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452130" y="364331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399144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85983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32783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04221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502912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970912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2667716" y="3878266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4510086" y="3868740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2152632" y="2631040"/>
            <a:ext cx="5919830" cy="609046"/>
            <a:chOff x="1795442" y="2631040"/>
            <a:chExt cx="5919830" cy="609046"/>
          </a:xfrm>
        </p:grpSpPr>
        <p:sp>
          <p:nvSpPr>
            <p:cNvPr id="102" name="TextBox 101"/>
            <p:cNvSpPr txBox="1"/>
            <p:nvPr/>
          </p:nvSpPr>
          <p:spPr>
            <a:xfrm>
              <a:off x="1795442" y="2631040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 firstarc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H="1">
              <a:off x="2188351" y="3036091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rot="5400000">
              <a:off x="2984488" y="3084510"/>
              <a:ext cx="21431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786314" y="2643182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adjvex weight nextarc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16200000" flipH="1">
              <a:off x="5322099" y="3048233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rot="5400000">
              <a:off x="6631002" y="3096652"/>
              <a:ext cx="21431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rot="5400000">
              <a:off x="6006831" y="3139000"/>
              <a:ext cx="2021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2571736" y="5643578"/>
            <a:ext cx="2786082" cy="369332"/>
            <a:chOff x="2571736" y="5643578"/>
            <a:chExt cx="2786082" cy="369332"/>
          </a:xfrm>
        </p:grpSpPr>
        <p:sp>
          <p:nvSpPr>
            <p:cNvPr id="113" name="TextBox 112"/>
            <p:cNvSpPr txBox="1"/>
            <p:nvPr/>
          </p:nvSpPr>
          <p:spPr>
            <a:xfrm>
              <a:off x="2571736" y="56435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头结点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357686" y="56435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边结点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000100" y="3273424"/>
            <a:ext cx="1523468" cy="2252678"/>
            <a:chOff x="1000100" y="3273424"/>
            <a:chExt cx="1523468" cy="2252678"/>
          </a:xfrm>
        </p:grpSpPr>
        <p:sp>
          <p:nvSpPr>
            <p:cNvPr id="32" name="TextBox 31"/>
            <p:cNvSpPr txBox="1"/>
            <p:nvPr/>
          </p:nvSpPr>
          <p:spPr>
            <a:xfrm>
              <a:off x="2148058" y="327342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48058" y="374015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44882" y="421481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40978" y="466884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66378" y="51259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左大括号 114"/>
            <p:cNvSpPr/>
            <p:nvPr/>
          </p:nvSpPr>
          <p:spPr>
            <a:xfrm>
              <a:off x="2000232" y="3429000"/>
              <a:ext cx="142876" cy="2071702"/>
            </a:xfrm>
            <a:prstGeom prst="leftBrace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00100" y="3980468"/>
              <a:ext cx="107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头结点数组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adjlist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215206" y="377404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857620" y="2571744"/>
            <a:ext cx="285752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31"/>
          <p:cNvGrpSpPr/>
          <p:nvPr/>
        </p:nvGrpSpPr>
        <p:grpSpPr>
          <a:xfrm>
            <a:off x="2857488" y="273028"/>
            <a:ext cx="2428892" cy="1928826"/>
            <a:chOff x="3795706" y="4857760"/>
            <a:chExt cx="2428892" cy="1928826"/>
          </a:xfrm>
        </p:grpSpPr>
        <p:sp>
          <p:nvSpPr>
            <p:cNvPr id="33" name="椭圆 32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33" idx="6"/>
              <a:endCxn id="36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9" name="直接箭头连接符 38"/>
            <p:cNvCxnSpPr>
              <a:stCxn id="36" idx="4"/>
              <a:endCxn id="37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endCxn id="34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直接箭头连接符 40"/>
            <p:cNvCxnSpPr>
              <a:stCxn id="34" idx="5"/>
              <a:endCxn id="35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直接箭头连接符 41"/>
            <p:cNvCxnSpPr>
              <a:stCxn id="34" idx="6"/>
              <a:endCxn id="37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直接箭头连接符 42"/>
            <p:cNvCxnSpPr>
              <a:stCxn id="37" idx="3"/>
              <a:endCxn id="35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直接箭头连接符 43"/>
            <p:cNvCxnSpPr>
              <a:stCxn id="35" idx="7"/>
              <a:endCxn id="36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2285984" y="3201986"/>
            <a:ext cx="5058352" cy="2298716"/>
            <a:chOff x="1571604" y="3143248"/>
            <a:chExt cx="5058352" cy="2298716"/>
          </a:xfrm>
        </p:grpSpPr>
        <p:sp>
          <p:nvSpPr>
            <p:cNvPr id="48" name="矩形 47"/>
            <p:cNvSpPr/>
            <p:nvPr/>
          </p:nvSpPr>
          <p:spPr>
            <a:xfrm>
              <a:off x="1928794" y="3143248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643174" y="314324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90188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050882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518882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33262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693956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61956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2858760" y="3378200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4701130" y="3368674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1928794" y="3609976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643174" y="360997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590188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050882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518882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233262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693956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161956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2858760" y="3844928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4701130" y="383540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1928794" y="4084642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643174" y="408464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590188" y="41227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050882" y="41227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518882" y="41227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2858760" y="4319594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1928794" y="4538670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643174" y="453867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590188" y="457677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050882" y="457677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518882" y="457677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93" name="直接箭头连接符 92"/>
            <p:cNvCxnSpPr/>
            <p:nvPr/>
          </p:nvCxnSpPr>
          <p:spPr>
            <a:xfrm>
              <a:off x="2858760" y="4773622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>
              <a:off x="1928794" y="5013336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643174" y="501333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590188" y="505143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050882" y="505143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518882" y="505143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>
              <a:off x="2858760" y="5248288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578684" y="3156311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78684" y="3623039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575508" y="4097705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571604" y="455173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97004" y="5008879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46"/>
          <p:cNvGrpSpPr/>
          <p:nvPr/>
        </p:nvGrpSpPr>
        <p:grpSpPr>
          <a:xfrm>
            <a:off x="3071802" y="285728"/>
            <a:ext cx="2428892" cy="2286016"/>
            <a:chOff x="2714612" y="3071810"/>
            <a:chExt cx="2428892" cy="2286016"/>
          </a:xfrm>
        </p:grpSpPr>
        <p:sp>
          <p:nvSpPr>
            <p:cNvPr id="48" name="椭圆 47"/>
            <p:cNvSpPr/>
            <p:nvPr/>
          </p:nvSpPr>
          <p:spPr>
            <a:xfrm>
              <a:off x="3571868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714612" y="385762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370254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714876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370386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箭头连接符 52"/>
            <p:cNvCxnSpPr>
              <a:stCxn id="48" idx="6"/>
              <a:endCxn id="51" idx="1"/>
            </p:cNvCxnSpPr>
            <p:nvPr/>
          </p:nvCxnSpPr>
          <p:spPr>
            <a:xfrm>
              <a:off x="4000496" y="3286124"/>
              <a:ext cx="777151" cy="419961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4" name="直接箭头连接符 53"/>
            <p:cNvCxnSpPr>
              <a:stCxn id="51" idx="4"/>
              <a:endCxn id="52" idx="0"/>
            </p:cNvCxnSpPr>
            <p:nvPr/>
          </p:nvCxnSpPr>
          <p:spPr>
            <a:xfrm rot="5400000">
              <a:off x="4405312" y="4251330"/>
              <a:ext cx="703266" cy="3444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直接箭头连接符 54"/>
            <p:cNvCxnSpPr>
              <a:endCxn id="49" idx="7"/>
            </p:cNvCxnSpPr>
            <p:nvPr/>
          </p:nvCxnSpPr>
          <p:spPr>
            <a:xfrm rot="5400000">
              <a:off x="3053900" y="338413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6" name="直接箭头连接符 55"/>
            <p:cNvCxnSpPr>
              <a:stCxn id="49" idx="5"/>
              <a:endCxn id="50" idx="1"/>
            </p:cNvCxnSpPr>
            <p:nvPr/>
          </p:nvCxnSpPr>
          <p:spPr>
            <a:xfrm rot="16200000" flipH="1">
              <a:off x="2949500" y="4354454"/>
              <a:ext cx="614494" cy="35255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直接箭头连接符 56"/>
            <p:cNvCxnSpPr>
              <a:stCxn id="49" idx="6"/>
              <a:endCxn id="52" idx="1"/>
            </p:cNvCxnSpPr>
            <p:nvPr/>
          </p:nvCxnSpPr>
          <p:spPr>
            <a:xfrm>
              <a:off x="3143240" y="4071942"/>
              <a:ext cx="1289917" cy="76603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直接箭头连接符 57"/>
            <p:cNvCxnSpPr>
              <a:stCxn id="52" idx="2"/>
              <a:endCxn id="50" idx="6"/>
            </p:cNvCxnSpPr>
            <p:nvPr/>
          </p:nvCxnSpPr>
          <p:spPr>
            <a:xfrm rot="10800000">
              <a:off x="3798882" y="4989522"/>
              <a:ext cx="571504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9" name="直接箭头连接符 58"/>
            <p:cNvCxnSpPr>
              <a:stCxn id="48" idx="4"/>
              <a:endCxn id="50" idx="0"/>
            </p:cNvCxnSpPr>
            <p:nvPr/>
          </p:nvCxnSpPr>
          <p:spPr>
            <a:xfrm rot="5400000">
              <a:off x="3047990" y="4037016"/>
              <a:ext cx="1274770" cy="201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71802" y="329882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00364" y="441699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70261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57686" y="31311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54458" y="498849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0049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571604" y="2786058"/>
            <a:ext cx="6786610" cy="2902832"/>
            <a:chOff x="1571604" y="2786058"/>
            <a:chExt cx="6786610" cy="2902832"/>
          </a:xfrm>
        </p:grpSpPr>
        <p:sp>
          <p:nvSpPr>
            <p:cNvPr id="31" name="下箭头 30"/>
            <p:cNvSpPr/>
            <p:nvPr/>
          </p:nvSpPr>
          <p:spPr>
            <a:xfrm>
              <a:off x="4143372" y="2786058"/>
              <a:ext cx="285752" cy="35719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928794" y="3429000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643174" y="342900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590188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50882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518882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961520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422214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890214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2858760" y="3663952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571604" y="345751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266194" y="345512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726888" y="345512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194888" y="345512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>
              <a:off x="4734062" y="364245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6429388" y="365442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928794" y="3883754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643174" y="388375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590188" y="392185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050882" y="392185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18882" y="392185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2858760" y="4118706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391227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266194" y="390988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726888" y="390988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194888" y="390988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>
            <a:xfrm>
              <a:off x="4734062" y="409720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1928794" y="4344631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643174" y="4344631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603934" y="4382731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064628" y="4382731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532628" y="4382731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7" name="直接箭头连接符 96"/>
            <p:cNvCxnSpPr/>
            <p:nvPr/>
          </p:nvCxnSpPr>
          <p:spPr>
            <a:xfrm>
              <a:off x="2872506" y="4579583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571604" y="4373149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928794" y="4812448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643174" y="481244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71604" y="484096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928794" y="5260262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643174" y="526026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90188" y="529836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050882" y="529836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518882" y="529836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>
              <a:off x="2858760" y="5495214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571604" y="5288780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500042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图的邻接表具有这样的特点：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071546"/>
            <a:ext cx="6786610" cy="266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条边的图采用邻接表存储时占用存储空间为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n+e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，与边数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有关，特别适合存储稀疏图；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图的邻接表表示不一定是唯一的，这是因为邻接表的每个单链表中，各结点的顺序是任意的；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图采用邻接表存储时查找一个顶点的所有相邻顶点十分容易。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142976" y="542908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一个图的邻接表存储结构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类型声明如下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182692" y="1142984"/>
            <a:ext cx="7675588" cy="4620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80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char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[10];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//VertexType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为字符串类型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相邻点序号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weight;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边的权值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下一条边的顶点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每个顶点建立的单链表中边结点的类型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vexnode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VertexType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存放一个顶点的信息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指向第一条边结点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VHeadNode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单链表的头结点类型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为实际顶点数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为实际边数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VHeadNode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单链表头结点数组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图的邻接表类型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785794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图编程要领：</a:t>
            </a:r>
            <a:endParaRPr lang="zh-CN" altLang="en-US" sz="2200" spc="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1571612"/>
            <a:ext cx="4786346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牢牢掌握数据的存储结构。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基本算法设计思路。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并用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语句实现。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071538" y="314246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在邻接表上实现图的主要基本运算的算法如下。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142975" y="938787"/>
            <a:ext cx="7786743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）建立图的邻接表运算算法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由邻接矩阵数组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、顶点数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和边数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建立图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的邻接表存储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28728" y="2214554"/>
            <a:ext cx="7358114" cy="305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先创建邻接表头结点数组，并置所有头结点的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遍历邻接矩阵数组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]≠0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]≠∞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时，说明有一条从顶点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的边，建立一个边结点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，置其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weight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结点插入到顶点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的单链表头部。 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357290" y="357166"/>
            <a:ext cx="750099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它们的逻辑结构如图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所示，从中看到图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是无向图，图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是有向图。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32" y="1357298"/>
            <a:ext cx="6286544" cy="9130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={0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</a:p>
          <a:p>
            <a:pPr>
              <a:lnSpc>
                <a:spcPts val="3200"/>
              </a:lnSpc>
            </a:pP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={(0,1)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(1,2)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(2,3)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(3,4)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(2,4)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(0,3)}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714480" y="2500306"/>
            <a:ext cx="2428892" cy="1928826"/>
            <a:chOff x="3643306" y="2143116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endCxn id="6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5" idx="5"/>
              <a:endCxn id="9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7" idx="6"/>
              <a:endCxn id="9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直接连接符 19"/>
            <p:cNvCxnSpPr>
              <a:stCxn id="8" idx="4"/>
              <a:endCxn id="9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8" idx="3"/>
              <a:endCxn id="7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5429256" y="2500306"/>
            <a:ext cx="2428892" cy="1928826"/>
            <a:chOff x="3795706" y="4857760"/>
            <a:chExt cx="2428892" cy="1928826"/>
          </a:xfrm>
        </p:grpSpPr>
        <p:sp>
          <p:nvSpPr>
            <p:cNvPr id="34" name="椭圆 33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箭头连接符 46"/>
            <p:cNvCxnSpPr>
              <a:stCxn id="34" idx="6"/>
              <a:endCxn id="37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9" name="直接箭头连接符 48"/>
            <p:cNvCxnSpPr>
              <a:stCxn id="37" idx="4"/>
              <a:endCxn id="38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1" name="直接箭头连接符 50"/>
            <p:cNvCxnSpPr>
              <a:endCxn id="35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3" name="直接箭头连接符 52"/>
            <p:cNvCxnSpPr>
              <a:stCxn id="35" idx="5"/>
              <a:endCxn id="36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直接箭头连接符 54"/>
            <p:cNvCxnSpPr>
              <a:stCxn id="35" idx="6"/>
              <a:endCxn id="38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直接箭头连接符 56"/>
            <p:cNvCxnSpPr>
              <a:stCxn id="38" idx="3"/>
              <a:endCxn id="36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9" name="直接箭头连接符 58"/>
            <p:cNvCxnSpPr>
              <a:stCxn id="36" idx="7"/>
              <a:endCxn id="37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785918" y="4714884"/>
            <a:ext cx="7000924" cy="9130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={0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</a:p>
          <a:p>
            <a:pPr>
              <a:lnSpc>
                <a:spcPts val="3200"/>
              </a:lnSpc>
            </a:pP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={&lt;0,1&gt;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&lt;1,2&gt;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&lt;1,3&gt;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&lt;2,4&gt;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&lt;0,4&gt;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&lt;4,3&gt;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&lt;3,2&gt;}</a:t>
            </a:r>
          </a:p>
        </p:txBody>
      </p:sp>
      <p:sp>
        <p:nvSpPr>
          <p:cNvPr id="66" name="左弧形箭头 65"/>
          <p:cNvSpPr/>
          <p:nvPr/>
        </p:nvSpPr>
        <p:spPr>
          <a:xfrm>
            <a:off x="1571604" y="2000240"/>
            <a:ext cx="428628" cy="928694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左弧形箭头 66"/>
          <p:cNvSpPr/>
          <p:nvPr/>
        </p:nvSpPr>
        <p:spPr>
          <a:xfrm rot="10800000" flipH="1">
            <a:off x="5429256" y="4143379"/>
            <a:ext cx="428628" cy="928694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5" grpId="0" animBg="1"/>
      <p:bldP spid="66" grpId="0" animBg="1"/>
      <p:bldP spid="6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3108" y="29882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头结点</a:t>
            </a:r>
            <a:endParaRPr lang="zh-CN" altLang="en-US" sz="1800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9058" y="29882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边结点</a:t>
            </a:r>
            <a:endParaRPr lang="zh-CN" altLang="en-US" sz="1800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28" y="5618918"/>
            <a:ext cx="735811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注意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图中每个顶点有一个头结点，每条边有一个边结点（无向图一条边对应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个边结点）。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71670" y="2488164"/>
            <a:ext cx="71438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86050" y="2488164"/>
            <a:ext cx="50006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33064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3758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61758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61454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22148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90148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001636" y="2723116"/>
            <a:ext cx="72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14480" y="251668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876938" y="2701616"/>
            <a:ext cx="50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929322" y="2713590"/>
            <a:ext cx="50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286248" y="916528"/>
            <a:ext cx="1396694" cy="1071570"/>
            <a:chOff x="4286248" y="916528"/>
            <a:chExt cx="1396694" cy="1071570"/>
          </a:xfrm>
        </p:grpSpPr>
        <p:sp>
          <p:nvSpPr>
            <p:cNvPr id="23" name="矩形 22"/>
            <p:cNvSpPr/>
            <p:nvPr/>
          </p:nvSpPr>
          <p:spPr>
            <a:xfrm>
              <a:off x="4286248" y="16280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46942" y="16280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ij</a:t>
              </a:r>
              <a:endParaRPr lang="zh-CN" altLang="en-US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14942" y="16280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>
              <a:endCxn id="23" idx="0"/>
            </p:cNvCxnSpPr>
            <p:nvPr/>
          </p:nvCxnSpPr>
          <p:spPr>
            <a:xfrm rot="5400000">
              <a:off x="4404653" y="1460751"/>
              <a:ext cx="282942" cy="51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429124" y="9165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74568" y="2377537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526556" y="916528"/>
            <a:ext cx="2474204" cy="1506321"/>
            <a:chOff x="3526556" y="916528"/>
            <a:chExt cx="2474204" cy="1506321"/>
          </a:xfrm>
        </p:grpSpPr>
        <p:sp>
          <p:nvSpPr>
            <p:cNvPr id="34" name="椭圆 33"/>
            <p:cNvSpPr/>
            <p:nvPr/>
          </p:nvSpPr>
          <p:spPr>
            <a:xfrm>
              <a:off x="4000496" y="916528"/>
              <a:ext cx="2000264" cy="1285884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3455118" y="1851345"/>
              <a:ext cx="642942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357290" y="42860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有边：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14612" y="4286256"/>
            <a:ext cx="48577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实现语句：</a:t>
            </a:r>
            <a:endParaRPr lang="en-US" altLang="zh-CN" sz="1800" smtClean="0">
              <a:solidFill>
                <a:srgbClr val="0000FF"/>
              </a:solidFill>
              <a:latin typeface="+mj-ea"/>
              <a:ea typeface="+mj-ea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p-&gt;nextarc=G-&gt;adjlist[i].firstarc;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G-&gt;adjlist[i].firstarc=p;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714612" y="2714620"/>
            <a:ext cx="5572164" cy="1328804"/>
            <a:chOff x="2714612" y="2714620"/>
            <a:chExt cx="5572164" cy="1328804"/>
          </a:xfrm>
        </p:grpSpPr>
        <p:sp>
          <p:nvSpPr>
            <p:cNvPr id="39" name="TextBox 38"/>
            <p:cNvSpPr txBox="1"/>
            <p:nvPr/>
          </p:nvSpPr>
          <p:spPr>
            <a:xfrm>
              <a:off x="2714612" y="3643314"/>
              <a:ext cx="5572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+mn-ea"/>
                  <a:ea typeface="+mn-ea"/>
                  <a:cs typeface="Consolas" pitchFamily="49" charset="0"/>
                </a:rPr>
                <a:t>引用方式：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G-&gt;adjlist[i].firstarc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rot="16200000" flipV="1">
              <a:off x="2714612" y="3000372"/>
              <a:ext cx="92869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036644" y="571480"/>
            <a:ext cx="8035950" cy="541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e)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&gt;n=n; G-&gt;e=e;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邻接表中所有头结点的指针域置空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(j=G-&gt;n-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][j]&gt;0 &amp;&amp;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&gt;weight=A[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071539" y="714356"/>
            <a:ext cx="757242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）销毁图运算算法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邻接表的头结点和边结点都是采用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函数分配的，在不再需要时应用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函数释放所有分配的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：通过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数组遍历每个单链表，释放所有的边结点，最后释放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数组的空间。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293814" y="428604"/>
            <a:ext cx="7564466" cy="5138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*&amp;G)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销毁图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*pre,*p;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遍历所有的头结点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pre=G-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(pre!=NULL)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p=pre-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pre=p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所指的头结点数组的内存空间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1214414" y="285728"/>
            <a:ext cx="71294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）输出图运算算法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的邻接表存储结构输出到屏幕上。 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357290" y="1428736"/>
            <a:ext cx="7358114" cy="472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输出图的邻接表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遍历所有的头结点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[%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]",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(p!=NULL)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→");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while (p!=NULL)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%d(%d)",p-&gt;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-&gt;weight);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移向下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147797" y="214290"/>
            <a:ext cx="756760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求顶点度运算算法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对于无向图和有向图，求顶点度有所不同。依据定义，求无向图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的度的算法如下：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325568" y="1643050"/>
            <a:ext cx="7532712" cy="4605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Degree1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求无向图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的度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d=0;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(v&lt;0 || v&gt;=G-&gt;n)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顶点编号错误返回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统计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顶点的单链表中边结点个数即度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142976" y="142852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求有向图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的度的算法如下：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214414" y="632184"/>
            <a:ext cx="7675587" cy="5692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Degree2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求有向图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的度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i,d1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(v&lt;0 || v&gt;=G-&gt;n)</a:t>
            </a: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顶点编号错误返回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统计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单链表中边结点个数即出度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统计边结点中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的个数即入度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==v)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d=d1+d2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142976" y="285728"/>
            <a:ext cx="7748612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7.7】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个顶点的有向图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，设计以下两个算法：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一个将邻接矩阵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转换为邻接表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转换为邻接矩阵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的算法。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214414" y="2143116"/>
            <a:ext cx="7500990" cy="213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）设计一个将邻接矩阵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转换为邻接表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的内存空间并将所有头结点的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firstarc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邻接矩阵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，查找元素值不为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且不为∞的元素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，找到这样的元素后创建一个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，将其插入到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G-&gt;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单链表的首部。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071538" y="533357"/>
            <a:ext cx="7929618" cy="5204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8000" tIns="108000" bIns="108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MatToAdj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*&amp;G)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将邻接矩阵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表中所有头结点的指针域置初值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g.n-1;j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][j]!=INF)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&gt;weight=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-&gt;e=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置顶点数和边数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214414" y="714356"/>
            <a:ext cx="7677174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转换为邻接矩阵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将邻接矩阵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中所有元素初始化：对角线元素置为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，其他元素置为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遍历邻接表的每个单链表，当访问到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G-&gt;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时，将邻接矩阵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][p-&gt;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adjvex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修改为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p-&gt;weight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2976" y="285728"/>
            <a:ext cx="424815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7.1.2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图的基本术语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071538" y="1108534"/>
            <a:ext cx="7929618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）无向图和有向图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，若边集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E(G)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为无向边的集合，则称该图为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7.1(a)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中的图就是一个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，若边集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E(G)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为有向边的集合，则称该图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。例如，图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7.1(b)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中的图就是一个有向图。　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57356" y="4214818"/>
            <a:ext cx="2428892" cy="1928826"/>
            <a:chOff x="3643306" y="2143116"/>
            <a:chExt cx="2428892" cy="1928826"/>
          </a:xfrm>
        </p:grpSpPr>
        <p:sp>
          <p:nvSpPr>
            <p:cNvPr id="6" name="椭圆 5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endCxn id="7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>
              <a:stCxn id="7" idx="5"/>
              <a:endCxn id="8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10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8" idx="6"/>
              <a:endCxn id="10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9" idx="4"/>
              <a:endCxn id="10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9" idx="3"/>
              <a:endCxn id="8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572132" y="4214818"/>
            <a:ext cx="2428892" cy="1928826"/>
            <a:chOff x="3795706" y="4857760"/>
            <a:chExt cx="2428892" cy="1928826"/>
          </a:xfrm>
        </p:grpSpPr>
        <p:sp>
          <p:nvSpPr>
            <p:cNvPr id="18" name="椭圆 17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18" idx="6"/>
              <a:endCxn id="21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直接箭头连接符 23"/>
            <p:cNvCxnSpPr>
              <a:stCxn id="21" idx="4"/>
              <a:endCxn id="22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直接箭头连接符 24"/>
            <p:cNvCxnSpPr>
              <a:endCxn id="19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直接箭头连接符 25"/>
            <p:cNvCxnSpPr>
              <a:stCxn id="19" idx="5"/>
              <a:endCxn id="20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stCxn id="19" idx="6"/>
              <a:endCxn id="22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22" idx="3"/>
              <a:endCxn id="20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直接箭头连接符 28"/>
            <p:cNvCxnSpPr>
              <a:stCxn id="20" idx="7"/>
              <a:endCxn id="21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31" name="直接箭头连接符 30"/>
          <p:cNvCxnSpPr/>
          <p:nvPr/>
        </p:nvCxnSpPr>
        <p:spPr>
          <a:xfrm rot="5400000">
            <a:off x="3428992" y="2714620"/>
            <a:ext cx="1928826" cy="121444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>
            <a:off x="5572132" y="3357562"/>
            <a:ext cx="1000132" cy="71438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252544" y="476250"/>
            <a:ext cx="7248546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AdjToMat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G,MatGraph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&amp;g)	</a:t>
            </a:r>
          </a:p>
          <a:p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转换成邻接矩阵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 *p;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(i=0;i&lt;G-&gt;n;i++)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(j=0;j&lt;G-&gt;n;j++)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==j)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对角线置为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g.edges[i][j]=INF;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(i=0;i&lt;G-&gt;n;i++)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g.edges[i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]=p-&gt;weight;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&gt;nextarc;</a:t>
            </a:r>
          </a:p>
          <a:p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g.n=G-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&gt;n; g.e=G-&gt;e;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置顶点数和边数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7.2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图的存储结构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357422" y="285728"/>
            <a:ext cx="48910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285852" y="1451323"/>
            <a:ext cx="757242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V,E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和其中的任一顶点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出发，访问图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中的所有顶点而且每个顶点仅被访问一次，这一过程称为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图的遍历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避免同一顶点被访问多次，在遍历图的过程中，必须记下每个已访问过的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为此设一个辅助数组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，用以标记顶点是否被访问过，其初态应为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）。一旦一个顶点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被访问，则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467677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7.3.1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优先遍历算法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571604" y="1428736"/>
            <a:ext cx="64627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优先遍历（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Depth First Search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，简称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2143116"/>
            <a:ext cx="6643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选择一个与顶点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直到图中与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相邻的所有顶点都被访问过为止。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395420" y="476250"/>
            <a:ext cx="74628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例如，对于图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7.8(a)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，从顶点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出发的深度优先遍历序列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714480" y="2118274"/>
            <a:ext cx="6717302" cy="2739486"/>
            <a:chOff x="1714480" y="2118274"/>
            <a:chExt cx="6717302" cy="2739486"/>
          </a:xfrm>
        </p:grpSpPr>
        <p:grpSp>
          <p:nvGrpSpPr>
            <p:cNvPr id="5" name="组合 4"/>
            <p:cNvGrpSpPr/>
            <p:nvPr/>
          </p:nvGrpSpPr>
          <p:grpSpPr>
            <a:xfrm>
              <a:off x="2025632" y="2118274"/>
              <a:ext cx="4701162" cy="428628"/>
              <a:chOff x="1585350" y="2819396"/>
              <a:chExt cx="4701162" cy="42862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85350" y="2819396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99730" y="2819396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246744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0743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7543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88981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350512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18512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2515316" y="3054348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4357686" y="3044822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2025632" y="2585002"/>
              <a:ext cx="4701162" cy="428628"/>
              <a:chOff x="1737750" y="3643314"/>
              <a:chExt cx="4701162" cy="42862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37750" y="364331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452130" y="364331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399144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59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27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04221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70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667716" y="387826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4510086" y="386874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2025632" y="3059668"/>
              <a:ext cx="6406150" cy="428628"/>
              <a:chOff x="1737750" y="4000504"/>
              <a:chExt cx="6406150" cy="428628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37750" y="400050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452130" y="400050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399144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5983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32783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04221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02912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970912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>
                <a:off x="2667716" y="423545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4510086" y="422593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747206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07900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675900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6215074" y="4233868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2025632" y="3513696"/>
              <a:ext cx="6406150" cy="428628"/>
              <a:chOff x="1746546" y="4857760"/>
              <a:chExt cx="6406150" cy="42862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746546" y="4857760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460926" y="4857760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407940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86863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33663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101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511708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979708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>
              <a:xfrm>
                <a:off x="2676512" y="5092712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4518882" y="5083186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6756002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216696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684696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6223870" y="5091124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>
              <a:off x="2025632" y="3988362"/>
              <a:ext cx="4701162" cy="428628"/>
              <a:chOff x="1737750" y="3643314"/>
              <a:chExt cx="4701162" cy="42862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737750" y="364331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v4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452130" y="364331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399144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859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327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04221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502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970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2667716" y="387826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4510086" y="386874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2145238" y="4488428"/>
              <a:ext cx="2786082" cy="369332"/>
              <a:chOff x="2571736" y="5643578"/>
              <a:chExt cx="2786082" cy="36933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571736" y="5643578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smtClean="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</a:rPr>
                  <a:t>头结点</a:t>
                </a:r>
                <a:endPara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57686" y="5643578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smtClean="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</a:rPr>
                  <a:t>边结点</a:t>
                </a:r>
                <a:endPara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714480" y="2118274"/>
              <a:ext cx="382590" cy="2252678"/>
              <a:chOff x="2140978" y="3273424"/>
              <a:chExt cx="382590" cy="225267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48058" y="3273424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148058" y="374015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144882" y="4214818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140978" y="4668846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166378" y="512599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7129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实现深度优先遍历的递归算法如下：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214414" y="1000108"/>
            <a:ext cx="6962794" cy="458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]={0};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",v);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所有相邻点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w= 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未访问过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G,w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出发深度优先遍历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81118" y="333375"/>
            <a:ext cx="4824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思路：</a:t>
            </a:r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1739922" y="1125538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</a:p>
        </p:txBody>
      </p:sp>
      <p:sp>
        <p:nvSpPr>
          <p:cNvPr id="151558" name="Oval 6"/>
          <p:cNvSpPr>
            <a:spLocks noChangeArrowheads="1"/>
          </p:cNvSpPr>
          <p:nvPr/>
        </p:nvSpPr>
        <p:spPr bwMode="auto">
          <a:xfrm>
            <a:off x="2676547" y="1125538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2243159" y="1341438"/>
            <a:ext cx="431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3611584" y="1125538"/>
            <a:ext cx="503238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3178197" y="1341438"/>
            <a:ext cx="431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1562" name="Oval 10"/>
          <p:cNvSpPr>
            <a:spLocks noChangeArrowheads="1"/>
          </p:cNvSpPr>
          <p:nvPr/>
        </p:nvSpPr>
        <p:spPr bwMode="auto">
          <a:xfrm>
            <a:off x="4548209" y="1125538"/>
            <a:ext cx="503238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4114822" y="1341438"/>
            <a:ext cx="431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1564" name="Oval 12"/>
          <p:cNvSpPr>
            <a:spLocks noChangeArrowheads="1"/>
          </p:cNvSpPr>
          <p:nvPr/>
        </p:nvSpPr>
        <p:spPr bwMode="auto">
          <a:xfrm>
            <a:off x="6719900" y="1125538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6286512" y="1341438"/>
            <a:ext cx="431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5051447" y="1341438"/>
            <a:ext cx="431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1370043" y="1989138"/>
            <a:ext cx="7488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一步一步向前走，当没有可走的相邻顶点时便回退。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6259" y="1000108"/>
            <a:ext cx="55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285852" y="285728"/>
            <a:ext cx="7358114" cy="329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企业面试题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G=（V E），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    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V={a,b,c,d,e,f}</a:t>
            </a:r>
          </a:p>
          <a:p>
            <a:pPr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E={(a,b),(a,e),(a,c),(b,e),(c,f),(f,d),(e,d)}</a:t>
            </a:r>
          </a:p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对该图进行深度优先排序，得到的顶点序列正确的是（ ）。</a:t>
            </a:r>
            <a:b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a，b，e，c，d，f</a:t>
            </a:r>
          </a:p>
          <a:p>
            <a:pPr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B. a，c，f，e，b，d</a:t>
            </a:r>
          </a:p>
          <a:p>
            <a:pPr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C. a，e，b，c，f，d</a:t>
            </a:r>
          </a:p>
          <a:p>
            <a:pPr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D. a，e，d，f，c，b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714480" y="3929066"/>
            <a:ext cx="1886804" cy="1857388"/>
            <a:chOff x="1714480" y="3929066"/>
            <a:chExt cx="1886804" cy="1857388"/>
          </a:xfrm>
        </p:grpSpPr>
        <p:sp>
          <p:nvSpPr>
            <p:cNvPr id="21" name="椭圆 20"/>
            <p:cNvSpPr/>
            <p:nvPr/>
          </p:nvSpPr>
          <p:spPr>
            <a:xfrm>
              <a:off x="2470882" y="3929066"/>
              <a:ext cx="315168" cy="3175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714480" y="4714884"/>
              <a:ext cx="315168" cy="3175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286116" y="4714884"/>
              <a:ext cx="315168" cy="3175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74172" y="5468952"/>
              <a:ext cx="315168" cy="3175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474172" y="4714884"/>
              <a:ext cx="315168" cy="3175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286116" y="5468952"/>
              <a:ext cx="315168" cy="3175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21" idx="3"/>
              <a:endCxn id="22" idx="7"/>
            </p:cNvCxnSpPr>
            <p:nvPr/>
          </p:nvCxnSpPr>
          <p:spPr>
            <a:xfrm rot="5400000">
              <a:off x="1969610" y="4213954"/>
              <a:ext cx="561310" cy="53354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1" idx="4"/>
              <a:endCxn id="25" idx="0"/>
            </p:cNvCxnSpPr>
            <p:nvPr/>
          </p:nvCxnSpPr>
          <p:spPr>
            <a:xfrm rot="16200000" flipH="1">
              <a:off x="2395953" y="4479081"/>
              <a:ext cx="468316" cy="32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1" idx="5"/>
              <a:endCxn id="23" idx="1"/>
            </p:cNvCxnSpPr>
            <p:nvPr/>
          </p:nvCxnSpPr>
          <p:spPr>
            <a:xfrm rot="16200000" flipH="1">
              <a:off x="2755428" y="4184538"/>
              <a:ext cx="561310" cy="5923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2" idx="6"/>
              <a:endCxn id="25" idx="2"/>
            </p:cNvCxnSpPr>
            <p:nvPr/>
          </p:nvCxnSpPr>
          <p:spPr>
            <a:xfrm>
              <a:off x="2029648" y="4873635"/>
              <a:ext cx="444524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23" idx="4"/>
              <a:endCxn id="33" idx="0"/>
            </p:cNvCxnSpPr>
            <p:nvPr/>
          </p:nvCxnSpPr>
          <p:spPr>
            <a:xfrm rot="5400000">
              <a:off x="3225417" y="5250669"/>
              <a:ext cx="43656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4" idx="6"/>
              <a:endCxn id="33" idx="2"/>
            </p:cNvCxnSpPr>
            <p:nvPr/>
          </p:nvCxnSpPr>
          <p:spPr>
            <a:xfrm>
              <a:off x="2789340" y="5627703"/>
              <a:ext cx="49677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5" idx="4"/>
              <a:endCxn id="24" idx="0"/>
            </p:cNvCxnSpPr>
            <p:nvPr/>
          </p:nvCxnSpPr>
          <p:spPr>
            <a:xfrm rot="5400000">
              <a:off x="2413473" y="5250669"/>
              <a:ext cx="43656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4000496" y="3898758"/>
            <a:ext cx="478634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表示回退一次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,b→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,e→d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不应该到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,c→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,f→d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不应该到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R,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e→d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不应该到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,e→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,d→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,f→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,R,R,R,e→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smtClean="0">
                <a:solidFill>
                  <a:srgbClr val="FF0000"/>
                </a:solidFill>
                <a:latin typeface="宋体"/>
                <a:ea typeface="宋体"/>
                <a:cs typeface="Consolas" pitchFamily="49" charset="0"/>
              </a:rPr>
              <a:t>√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28728" y="1714488"/>
            <a:ext cx="7143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的相邻点，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假设访问次序是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 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的次序，访问每个顶点的所有未被访问过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的相邻点，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直到图中所有和初始点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</a:t>
            </a: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481965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7.3.2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优先遍历算法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323982" y="1196975"/>
            <a:ext cx="73914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优先遍历（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Breadth First Search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，简称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4480" y="2745284"/>
            <a:ext cx="2879725" cy="2366475"/>
            <a:chOff x="1714480" y="2745284"/>
            <a:chExt cx="2879725" cy="2366475"/>
          </a:xfrm>
        </p:grpSpPr>
        <p:sp>
          <p:nvSpPr>
            <p:cNvPr id="143364" name="Rectangle 4"/>
            <p:cNvSpPr>
              <a:spLocks noChangeArrowheads="1"/>
            </p:cNvSpPr>
            <p:nvPr/>
          </p:nvSpPr>
          <p:spPr bwMode="auto">
            <a:xfrm>
              <a:off x="1785918" y="2745284"/>
              <a:ext cx="2195512" cy="358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2285984" y="3284539"/>
              <a:ext cx="2195512" cy="358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3367" name="Text Box 7"/>
            <p:cNvSpPr txBox="1">
              <a:spLocks noChangeArrowheads="1"/>
            </p:cNvSpPr>
            <p:nvPr/>
          </p:nvSpPr>
          <p:spPr bwMode="auto">
            <a:xfrm>
              <a:off x="1714480" y="4714884"/>
              <a:ext cx="2879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顺序一致，用队列实现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252544" y="476250"/>
            <a:ext cx="75342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例如，对于图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7.8(a)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，从顶点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出发的广度优先遍历序列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714480" y="2118274"/>
            <a:ext cx="6717302" cy="2739486"/>
            <a:chOff x="1714480" y="2118274"/>
            <a:chExt cx="6717302" cy="2739486"/>
          </a:xfrm>
        </p:grpSpPr>
        <p:grpSp>
          <p:nvGrpSpPr>
            <p:cNvPr id="19" name="组合 4"/>
            <p:cNvGrpSpPr/>
            <p:nvPr/>
          </p:nvGrpSpPr>
          <p:grpSpPr>
            <a:xfrm>
              <a:off x="2025632" y="2118274"/>
              <a:ext cx="4701162" cy="428628"/>
              <a:chOff x="1585350" y="2819396"/>
              <a:chExt cx="4701162" cy="428628"/>
            </a:xfrm>
          </p:grpSpPr>
          <p:sp>
            <p:nvSpPr>
              <p:cNvPr id="81" name="矩形 5"/>
              <p:cNvSpPr/>
              <p:nvPr/>
            </p:nvSpPr>
            <p:spPr>
              <a:xfrm>
                <a:off x="1585350" y="2819396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矩形 6"/>
              <p:cNvSpPr/>
              <p:nvPr/>
            </p:nvSpPr>
            <p:spPr>
              <a:xfrm>
                <a:off x="2299730" y="2819396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3" name="矩形 7"/>
              <p:cNvSpPr/>
              <p:nvPr/>
            </p:nvSpPr>
            <p:spPr>
              <a:xfrm>
                <a:off x="3246744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4" name="矩形 8"/>
              <p:cNvSpPr/>
              <p:nvPr/>
            </p:nvSpPr>
            <p:spPr>
              <a:xfrm>
                <a:off x="370743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矩形 9"/>
              <p:cNvSpPr/>
              <p:nvPr/>
            </p:nvSpPr>
            <p:spPr>
              <a:xfrm>
                <a:off x="417543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矩形 10"/>
              <p:cNvSpPr/>
              <p:nvPr/>
            </p:nvSpPr>
            <p:spPr>
              <a:xfrm>
                <a:off x="488981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矩形 11"/>
              <p:cNvSpPr/>
              <p:nvPr/>
            </p:nvSpPr>
            <p:spPr>
              <a:xfrm>
                <a:off x="5350512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矩形 12"/>
              <p:cNvSpPr/>
              <p:nvPr/>
            </p:nvSpPr>
            <p:spPr>
              <a:xfrm>
                <a:off x="5818512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9" name="直接箭头连接符 13"/>
              <p:cNvCxnSpPr/>
              <p:nvPr/>
            </p:nvCxnSpPr>
            <p:spPr>
              <a:xfrm>
                <a:off x="2515316" y="3054348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14"/>
              <p:cNvCxnSpPr/>
              <p:nvPr/>
            </p:nvCxnSpPr>
            <p:spPr>
              <a:xfrm>
                <a:off x="4357686" y="3044822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5"/>
            <p:cNvGrpSpPr/>
            <p:nvPr/>
          </p:nvGrpSpPr>
          <p:grpSpPr>
            <a:xfrm>
              <a:off x="2025632" y="2585002"/>
              <a:ext cx="4701162" cy="428628"/>
              <a:chOff x="1737750" y="3643314"/>
              <a:chExt cx="4701162" cy="42862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1737750" y="364331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452130" y="364331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399144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859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327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04221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502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970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9" name="直接箭头连接符 78"/>
              <p:cNvCxnSpPr/>
              <p:nvPr/>
            </p:nvCxnSpPr>
            <p:spPr>
              <a:xfrm>
                <a:off x="2667716" y="387826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>
                <a:off x="4510086" y="386874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6"/>
            <p:cNvGrpSpPr/>
            <p:nvPr/>
          </p:nvGrpSpPr>
          <p:grpSpPr>
            <a:xfrm>
              <a:off x="2025632" y="3059668"/>
              <a:ext cx="6406150" cy="428628"/>
              <a:chOff x="1737750" y="4000504"/>
              <a:chExt cx="6406150" cy="42862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737750" y="400050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452130" y="400050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399144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5983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2783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04221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912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970912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>
                <a:off x="2667716" y="423545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>
                <a:off x="4510086" y="422593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6747206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207900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75900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0" name="直接箭头连接符 69"/>
              <p:cNvCxnSpPr/>
              <p:nvPr/>
            </p:nvCxnSpPr>
            <p:spPr>
              <a:xfrm>
                <a:off x="6215074" y="4233868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41"/>
            <p:cNvGrpSpPr/>
            <p:nvPr/>
          </p:nvGrpSpPr>
          <p:grpSpPr>
            <a:xfrm>
              <a:off x="2025632" y="3513696"/>
              <a:ext cx="6406150" cy="428628"/>
              <a:chOff x="1746546" y="4857760"/>
              <a:chExt cx="6406150" cy="42862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746546" y="4857760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460926" y="4857760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407940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86863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33663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101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511708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979708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>
              <a:xfrm>
                <a:off x="2676512" y="5092712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4518882" y="5083186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6756002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216696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684696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6223870" y="5091124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56"/>
            <p:cNvGrpSpPr/>
            <p:nvPr/>
          </p:nvGrpSpPr>
          <p:grpSpPr>
            <a:xfrm>
              <a:off x="2025632" y="3988362"/>
              <a:ext cx="4701162" cy="428628"/>
              <a:chOff x="1737750" y="3643314"/>
              <a:chExt cx="4701162" cy="42862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737750" y="364331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v4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452130" y="364331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99144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59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27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04221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970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2667716" y="387826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4510086" y="386874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67"/>
            <p:cNvGrpSpPr/>
            <p:nvPr/>
          </p:nvGrpSpPr>
          <p:grpSpPr>
            <a:xfrm>
              <a:off x="2145238" y="4488428"/>
              <a:ext cx="2786082" cy="369332"/>
              <a:chOff x="2571736" y="5643578"/>
              <a:chExt cx="2786082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71736" y="5643578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smtClean="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</a:rPr>
                  <a:t>头结点</a:t>
                </a:r>
                <a:endPara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57686" y="5643578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smtClean="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</a:rPr>
                  <a:t>边结点</a:t>
                </a:r>
                <a:endPara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grpSp>
          <p:nvGrpSpPr>
            <p:cNvPr id="25" name="组合 70"/>
            <p:cNvGrpSpPr/>
            <p:nvPr/>
          </p:nvGrpSpPr>
          <p:grpSpPr>
            <a:xfrm>
              <a:off x="1714480" y="2118274"/>
              <a:ext cx="382590" cy="2252678"/>
              <a:chOff x="2140978" y="3273424"/>
              <a:chExt cx="382590" cy="225267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48058" y="3273424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48058" y="374015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44882" y="4214818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40978" y="4668846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66378" y="512599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250958" y="115888"/>
            <a:ext cx="53213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实现广度优先搜索的算法如下：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250957" y="630682"/>
            <a:ext cx="7464447" cy="609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7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vi) </a:t>
            </a:r>
          </a:p>
          <a:p>
            <a:pPr>
              <a:lnSpc>
                <a:spcPct val="9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i,v,visited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zh-CN" altLang="en-US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pPr>
              <a:lnSpc>
                <a:spcPct val="9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],front=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0,rear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</a:t>
            </a:r>
            <a:r>
              <a:rPr lang="en-US" altLang="zh-CN" sz="17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定义一个循环队列</a:t>
            </a:r>
            <a:r>
              <a:rPr lang="en-US" altLang="zh-CN" sz="17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en-US" altLang="zh-CN" sz="17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visited[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</a:t>
            </a:r>
            <a:r>
              <a:rPr lang="en-US" altLang="zh-CN" sz="17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数组置初值</a:t>
            </a:r>
            <a:r>
              <a:rPr lang="en-US" altLang="zh-CN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",vi);			</a:t>
            </a:r>
            <a:r>
              <a:rPr lang="en-US" altLang="zh-CN" sz="17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访问初始顶点</a:t>
            </a:r>
          </a:p>
          <a:p>
            <a:pPr>
              <a:lnSpc>
                <a:spcPct val="9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visited[vi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pPr>
              <a:lnSpc>
                <a:spcPct val="9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=(rear=1)%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MAXVEX;Qu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[rear]=vi;	</a:t>
            </a:r>
            <a:r>
              <a:rPr lang="en-US" altLang="zh-CN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初始顶点进队</a:t>
            </a:r>
          </a:p>
          <a:p>
            <a:pPr>
              <a:lnSpc>
                <a:spcPct val="15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(front!=rear)		</a:t>
            </a:r>
            <a:r>
              <a:rPr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队不为空时循环</a:t>
            </a:r>
          </a:p>
          <a:p>
            <a:pPr>
              <a:lnSpc>
                <a:spcPct val="9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front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%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v=Qu[front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	</a:t>
            </a:r>
            <a:r>
              <a:rPr lang="en-US" altLang="zh-CN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</a:p>
          <a:p>
            <a:pPr>
              <a:lnSpc>
                <a:spcPct val="150000"/>
              </a:lnSpc>
            </a:pPr>
            <a:r>
              <a:rPr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p=G-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7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7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  <a:r>
              <a:rPr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7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所有相邻点</a:t>
            </a:r>
            <a:endParaRPr lang="zh-CN" altLang="en-US" sz="17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(visited[p-&gt;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	</a:t>
            </a:r>
            <a:r>
              <a:rPr lang="en-US" altLang="zh-CN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未访问过则访问之</a:t>
            </a:r>
          </a:p>
          <a:p>
            <a:pPr>
              <a:lnSpc>
                <a:spcPct val="90000"/>
              </a:lnSpc>
            </a:pP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",p-&gt;</a:t>
            </a:r>
            <a:r>
              <a:rPr lang="en-US" altLang="zh-CN" sz="17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访问该点并进队</a:t>
            </a:r>
          </a:p>
          <a:p>
            <a:pPr>
              <a:lnSpc>
                <a:spcPct val="9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visited[p-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pPr>
              <a:lnSpc>
                <a:spcPct val="9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rear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rear+1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% 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Qu[rear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]=p-&gt;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7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7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7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</a:t>
            </a:r>
            <a:r>
              <a:rPr lang="zh-CN" altLang="en-US" sz="17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7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7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81106" y="214290"/>
            <a:ext cx="7391422" cy="227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端点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和相邻点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4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在一个无向图中，若存在一条边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，则称顶点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为该边的两个端点，并称它们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（或者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4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7.1(a)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是两个端点，它们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为相邻点。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71868" y="2786058"/>
            <a:ext cx="2428892" cy="1928826"/>
            <a:chOff x="3643306" y="2143116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endCxn id="6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>
              <a:stCxn id="5" idx="5"/>
              <a:endCxn id="9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7" idx="6"/>
              <a:endCxn id="9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8" idx="4"/>
              <a:endCxn id="9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3"/>
              <a:endCxn id="7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285984" y="500063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端点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和相邻点是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相对一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条边的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0" name="Oval 8"/>
          <p:cNvSpPr>
            <a:spLocks noChangeArrowheads="1"/>
          </p:cNvSpPr>
          <p:nvPr/>
        </p:nvSpPr>
        <p:spPr bwMode="auto">
          <a:xfrm>
            <a:off x="2390775" y="1312863"/>
            <a:ext cx="2951163" cy="252095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1714480" y="784361"/>
            <a:ext cx="4248150" cy="360045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9" name="Oval 7"/>
          <p:cNvSpPr>
            <a:spLocks noChangeArrowheads="1"/>
          </p:cNvSpPr>
          <p:nvPr/>
        </p:nvSpPr>
        <p:spPr bwMode="auto">
          <a:xfrm>
            <a:off x="2971800" y="1773238"/>
            <a:ext cx="1727200" cy="15113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428728" y="214290"/>
            <a:ext cx="4824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思路：</a:t>
            </a:r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3563938" y="2276475"/>
            <a:ext cx="503237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643042" y="4714884"/>
            <a:ext cx="3744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一圈一圈向外走。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489109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7.3.3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遍历算法的应用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325569" y="1196975"/>
            <a:ext cx="7318397" cy="100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7.8】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采用邻接表存储，设计一个算法，判断无向图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是否连通。若连通则返回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2500306"/>
            <a:ext cx="6858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采用某种遍历方法判断无向图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是否连通。这里用深度优先遍历方法。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数组置初值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然后从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顶点开始遍历该图。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在一次遍历之后，若所有顶点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，则该图是连通的；否则不连通。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357290" y="571480"/>
            <a:ext cx="7358114" cy="3637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Connect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判断无向图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的连通性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i,flag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开始深度优先遍历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flag=0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break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179519" y="475813"/>
            <a:ext cx="7750199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7.9】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采用邻接表存储，设计一个算法判断顶点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有简单路径。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1571612"/>
            <a:ext cx="771530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采用深度优先遍历思路设计求解算法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HasaPath(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先置全局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数组的所有元素值为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出发进行深度优先遍历，置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；找到顶点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的一个未访问过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；找到顶点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的一个未访问过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；以此类推。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当找到的某个未访问过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时，说明顶点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有一条简单路径，返回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。当整个遍历中都没有找到顶点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没有路径，返回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1285852" y="500042"/>
            <a:ext cx="7643866" cy="541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visited[MAXVEX];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全局数组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HasaPath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*G,int u,int v)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w=p-&gt;adjvex;	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编号为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(w==v)	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(visited[w]==0)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没有访问过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HasaPath(G,w,v)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出发进行深度优先遍历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return 1;	 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出发找到顶点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p=p-&gt;nextarc;	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			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2857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从递归算法设计的角度求解本问题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928670"/>
            <a:ext cx="7358114" cy="5174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bIns="144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visited[MAXVEX];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全局数组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HasaPath1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*G,int u,int v)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(u==v) return 1;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w=p-&gt;adjvex;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编号为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(visited[w]==0)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没有访问过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HasaPath1(G,w,v)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出发进行深度优先遍历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return 1;	  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出发找到顶点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p=p-&gt;nextarc;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	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1214414" y="214290"/>
            <a:ext cx="7750199" cy="128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7.10】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采用邻接表存储，设计一个算法求顶点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之间的一条简单路径（假设两顶点之间存在一条或多条简单路径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1643050"/>
            <a:ext cx="742955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采用深度优先遍历思路设计求解算法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FindaPath(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path[0..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存放图中从顶点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的一条简单路径，初始时数组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数组的所有元素值为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开始遍历，置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中；找到顶点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的一个未访问过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，再从顶点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出发遍历，置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中；以此类推。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当找到的某个未访问过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时，说明找到了顶点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的一条简单路径，输出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中顶点序列并返回。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071538" y="260350"/>
            <a:ext cx="7893075" cy="5590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80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path[],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path[d]=u;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输出找到一条路径并返回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",path[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FindaPath(G,w,v,path,d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指向下一个相邻点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1214414" y="1428736"/>
            <a:ext cx="7678761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7.11】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采用邻接表存储，设计一个算法求顶点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之间的所有简单路径（假设两顶点之间存在一条或多条简单路径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4414" y="500042"/>
            <a:ext cx="7715304" cy="539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带回溯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设计求解算法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FindallPath(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数组的所有元素值为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开始，置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放入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，若找到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的未访问过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的相邻点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，继续下去，若找不到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的未访问过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的相邻点，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以便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成为另一条路径上的顶点（这称为回溯）；再从顶点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出发，置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放入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，若找到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的未访问过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的相邻点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，继续下去，若找不到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的未访问过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的相邻点，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以便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成为另一条路径上的顶点（回溯），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当找到的某个未访问过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的相邻点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中存放的是顶点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的一条简单路径，输出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每次输出的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的全部简单路径中的一条，所有输出的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构成顶点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的全部简单路径。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214414" y="571480"/>
            <a:ext cx="7605736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在一个有向图中，若存在一条边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，则称此边是顶点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，同时也是顶点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的一条入边，称顶点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分别为此边的起始端点（简称为起点）和终止端点（简称终点）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7.1(b)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中，对于边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&lt;0,1&gt;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，该边是顶点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的出边，顶点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的入边，同时，顶点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称为起点，顶点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称为终点。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643306" y="3357562"/>
            <a:ext cx="2428892" cy="1928826"/>
            <a:chOff x="3795706" y="4857760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5" idx="6"/>
              <a:endCxn id="8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8" idx="4"/>
              <a:endCxn id="9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endCxn id="6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7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6" idx="6"/>
              <a:endCxn id="9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stCxn id="9" idx="3"/>
              <a:endCxn id="7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322395" y="368457"/>
            <a:ext cx="7607323" cy="5692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path[],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path[d]=u;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 &amp;&amp; d&gt;=1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的简单路径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输出找到一条路径并返回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",path[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G,w,v,path,d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指向下一个相邻点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回溯找所有简单路径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2285984" y="3429000"/>
            <a:ext cx="5832475" cy="162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输出从顶点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的所有简单路径为：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0 1 2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0 1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0 3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14414" y="785794"/>
            <a:ext cx="1857388" cy="1643074"/>
            <a:chOff x="3643306" y="2143116"/>
            <a:chExt cx="2428892" cy="1928826"/>
          </a:xfrm>
        </p:grpSpPr>
        <p:sp>
          <p:nvSpPr>
            <p:cNvPr id="8" name="椭圆 7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endCxn id="9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9" idx="5"/>
              <a:endCxn id="10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5"/>
              <a:endCxn id="12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10" idx="6"/>
              <a:endCxn id="12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4"/>
              <a:endCxn id="12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>
              <a:stCxn id="11" idx="3"/>
              <a:endCxn id="10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143240" y="500042"/>
            <a:ext cx="5643602" cy="2058940"/>
            <a:chOff x="1714480" y="2118274"/>
            <a:chExt cx="6717302" cy="2298716"/>
          </a:xfrm>
        </p:grpSpPr>
        <p:grpSp>
          <p:nvGrpSpPr>
            <p:cNvPr id="20" name="组合 4"/>
            <p:cNvGrpSpPr/>
            <p:nvPr/>
          </p:nvGrpSpPr>
          <p:grpSpPr>
            <a:xfrm>
              <a:off x="2025632" y="2118274"/>
              <a:ext cx="4701162" cy="428628"/>
              <a:chOff x="1585350" y="2819396"/>
              <a:chExt cx="4701162" cy="428628"/>
            </a:xfrm>
          </p:grpSpPr>
          <p:sp>
            <p:nvSpPr>
              <p:cNvPr id="82" name="矩形 5"/>
              <p:cNvSpPr/>
              <p:nvPr/>
            </p:nvSpPr>
            <p:spPr>
              <a:xfrm>
                <a:off x="1585350" y="2819396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v0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3" name="矩形 6"/>
              <p:cNvSpPr/>
              <p:nvPr/>
            </p:nvSpPr>
            <p:spPr>
              <a:xfrm>
                <a:off x="2299730" y="2819396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4" name="矩形 7"/>
              <p:cNvSpPr/>
              <p:nvPr/>
            </p:nvSpPr>
            <p:spPr>
              <a:xfrm>
                <a:off x="3246744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矩形 8"/>
              <p:cNvSpPr/>
              <p:nvPr/>
            </p:nvSpPr>
            <p:spPr>
              <a:xfrm>
                <a:off x="370743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矩形 9"/>
              <p:cNvSpPr/>
              <p:nvPr/>
            </p:nvSpPr>
            <p:spPr>
              <a:xfrm>
                <a:off x="417543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矩形 10"/>
              <p:cNvSpPr/>
              <p:nvPr/>
            </p:nvSpPr>
            <p:spPr>
              <a:xfrm>
                <a:off x="488981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矩形 11"/>
              <p:cNvSpPr/>
              <p:nvPr/>
            </p:nvSpPr>
            <p:spPr>
              <a:xfrm>
                <a:off x="5350512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矩形 12"/>
              <p:cNvSpPr/>
              <p:nvPr/>
            </p:nvSpPr>
            <p:spPr>
              <a:xfrm>
                <a:off x="5818512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0" name="直接箭头连接符 13"/>
              <p:cNvCxnSpPr/>
              <p:nvPr/>
            </p:nvCxnSpPr>
            <p:spPr>
              <a:xfrm>
                <a:off x="2515316" y="3054348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14"/>
              <p:cNvCxnSpPr/>
              <p:nvPr/>
            </p:nvCxnSpPr>
            <p:spPr>
              <a:xfrm>
                <a:off x="4357686" y="3044822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15"/>
            <p:cNvGrpSpPr/>
            <p:nvPr/>
          </p:nvGrpSpPr>
          <p:grpSpPr>
            <a:xfrm>
              <a:off x="2025632" y="2585002"/>
              <a:ext cx="4701162" cy="428628"/>
              <a:chOff x="1737750" y="3643314"/>
              <a:chExt cx="4701162" cy="42862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737750" y="364331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v1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452130" y="364331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399144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859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327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04221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502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970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0" name="直接箭头连接符 79"/>
              <p:cNvCxnSpPr/>
              <p:nvPr/>
            </p:nvCxnSpPr>
            <p:spPr>
              <a:xfrm>
                <a:off x="2667716" y="387826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>
                <a:off x="4510086" y="386874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6"/>
            <p:cNvGrpSpPr/>
            <p:nvPr/>
          </p:nvGrpSpPr>
          <p:grpSpPr>
            <a:xfrm>
              <a:off x="2025632" y="3059668"/>
              <a:ext cx="6406150" cy="428628"/>
              <a:chOff x="1737750" y="4000504"/>
              <a:chExt cx="6406150" cy="42862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737750" y="400050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v2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452130" y="400050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399144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85983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32783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04221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502912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970912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2667716" y="423545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4510086" y="422593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8" name="矩形 67"/>
              <p:cNvSpPr/>
              <p:nvPr/>
            </p:nvSpPr>
            <p:spPr>
              <a:xfrm>
                <a:off x="6747206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207900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7675900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>
                <a:off x="6215074" y="4233868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41"/>
            <p:cNvGrpSpPr/>
            <p:nvPr/>
          </p:nvGrpSpPr>
          <p:grpSpPr>
            <a:xfrm>
              <a:off x="2025632" y="3513696"/>
              <a:ext cx="6406150" cy="428628"/>
              <a:chOff x="1746546" y="4857760"/>
              <a:chExt cx="6406150" cy="42862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746546" y="4857760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v3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460926" y="4857760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407940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86863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33663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5101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511708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979708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2676512" y="5092712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>
                <a:off x="4518882" y="5083186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>
                <a:off x="6756002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216696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684696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>
                <a:off x="6223870" y="5091124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56"/>
            <p:cNvGrpSpPr/>
            <p:nvPr/>
          </p:nvGrpSpPr>
          <p:grpSpPr>
            <a:xfrm>
              <a:off x="2025632" y="3988362"/>
              <a:ext cx="4701162" cy="428628"/>
              <a:chOff x="1737750" y="3643314"/>
              <a:chExt cx="4701162" cy="42862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737750" y="364331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v4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452130" y="364331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399144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859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327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04221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502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970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2667716" y="387826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4510086" y="386874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70"/>
            <p:cNvGrpSpPr/>
            <p:nvPr/>
          </p:nvGrpSpPr>
          <p:grpSpPr>
            <a:xfrm>
              <a:off x="1714480" y="2118274"/>
              <a:ext cx="382590" cy="2230549"/>
              <a:chOff x="2140978" y="3273424"/>
              <a:chExt cx="382590" cy="223054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148058" y="3273424"/>
                <a:ext cx="357190" cy="37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48058" y="3740152"/>
                <a:ext cx="357190" cy="37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44882" y="4214818"/>
                <a:ext cx="357190" cy="37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40978" y="4668846"/>
                <a:ext cx="357190" cy="37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166378" y="5125992"/>
                <a:ext cx="357190" cy="37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92" name="下箭头 91"/>
          <p:cNvSpPr/>
          <p:nvPr/>
        </p:nvSpPr>
        <p:spPr>
          <a:xfrm>
            <a:off x="4500562" y="2714620"/>
            <a:ext cx="214314" cy="500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50957" y="863888"/>
            <a:ext cx="7607323" cy="2922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path[],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path[d]=u;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宋体"/>
                <a:ea typeface="宋体"/>
                <a:cs typeface="Consolas" pitchFamily="49" charset="0"/>
              </a:rPr>
              <a:t>┇</a:t>
            </a:r>
            <a:endParaRPr lang="en-US" altLang="zh-CN" sz="1800" smtClean="0">
              <a:solidFill>
                <a:srgbClr val="0000FF"/>
              </a:solidFill>
              <a:latin typeface="宋体"/>
              <a:ea typeface="宋体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FindallPath(G,w,v,path,d);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宋体"/>
                <a:ea typeface="宋体"/>
                <a:cs typeface="Consolas" pitchFamily="49" charset="0"/>
              </a:rPr>
              <a:t>┇</a:t>
            </a:r>
            <a:endParaRPr lang="en-US" altLang="zh-CN" sz="1800" smtClean="0">
              <a:solidFill>
                <a:srgbClr val="0000FF"/>
              </a:solidFill>
              <a:latin typeface="宋体"/>
              <a:ea typeface="宋体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visited[u]=0;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回溯找所有简单路径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49508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带回溯的深度优先遍历的说明（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4071942"/>
            <a:ext cx="7286676" cy="121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一条简单路径中不能出现相同的顶点。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一个顶点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访问过，需要将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，这是为了避免一条路径中出现重复的顶点。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50957" y="721012"/>
            <a:ext cx="7607323" cy="2922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path[],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path[d]=u;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宋体"/>
                <a:ea typeface="宋体"/>
                <a:cs typeface="Consolas" pitchFamily="49" charset="0"/>
              </a:rPr>
              <a:t>┇</a:t>
            </a:r>
            <a:endParaRPr lang="en-US" altLang="zh-CN" sz="1800" smtClean="0">
              <a:solidFill>
                <a:srgbClr val="0000FF"/>
              </a:solidFill>
              <a:latin typeface="宋体"/>
              <a:ea typeface="宋体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FindallPath(G,w,v,path,d);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宋体"/>
                <a:ea typeface="宋体"/>
                <a:cs typeface="Consolas" pitchFamily="49" charset="0"/>
              </a:rPr>
              <a:t>┇</a:t>
            </a:r>
            <a:endParaRPr lang="en-US" altLang="zh-CN" sz="1800" smtClean="0">
              <a:solidFill>
                <a:srgbClr val="0000FF"/>
              </a:solidFill>
              <a:latin typeface="宋体"/>
              <a:ea typeface="宋体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visited[u]=0;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回溯找所有简单路径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4950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带回溯的深度优先遍历的说明（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2/2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3814073"/>
            <a:ext cx="7286676" cy="2686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但顶点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可能有多条简单路径，不同的简单路径中会出现相同的顶点，如（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0,1,2,4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0,3,2,4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）两条简单路径中顶点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是相同的。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24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并且从顶点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出发的一条简单路径查找完后还需要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重置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，以便找另外的简单路径。</a:t>
            </a:r>
          </a:p>
          <a:p>
            <a:pPr marL="342900" indent="-342900">
              <a:lnSpc>
                <a:spcPts val="24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例如，从顶点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出发，找到顶点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，置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visited[1]=0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两条路径后，回溯重置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visited[1]=0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，以便找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的简单路径。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1214414" y="1428736"/>
            <a:ext cx="7607323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7.12】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采用邻接表存储，设计一个算法，求不带权无向连通图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短逆路径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（假设两顶点之间存在一条或多条简单路径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1285852" y="571480"/>
            <a:ext cx="7607323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广度优先遍历算法，从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出发进行广度遍历，类似于从顶点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出发一层一层地向外扩展，当第一次找到顶点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时队列中便包含了从顶点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利用队列输出最短路径（逆路径），由于要利用队列找出路径，所以设计成非循环队列。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844932" y="3872284"/>
            <a:ext cx="1298572" cy="122554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22756" y="4232645"/>
            <a:ext cx="503237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en-US" altLang="zh-CN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13309" y="3553161"/>
            <a:ext cx="1928826" cy="18831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14678" y="3143248"/>
            <a:ext cx="2571768" cy="2714644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143504" y="5201023"/>
            <a:ext cx="503237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en-US" altLang="zh-CN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52296" y="4632375"/>
            <a:ext cx="729949" cy="620164"/>
            <a:chOff x="4652296" y="4632375"/>
            <a:chExt cx="729949" cy="620164"/>
          </a:xfrm>
        </p:grpSpPr>
        <p:cxnSp>
          <p:nvCxnSpPr>
            <p:cNvPr id="12" name="直接箭头连接符 11"/>
            <p:cNvCxnSpPr/>
            <p:nvPr/>
          </p:nvCxnSpPr>
          <p:spPr>
            <a:xfrm rot="16200000" flipV="1">
              <a:off x="5191961" y="5062255"/>
              <a:ext cx="343263" cy="373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10800000">
              <a:off x="4927574" y="4905477"/>
              <a:ext cx="404486" cy="10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5"/>
              <a:endCxn id="7" idx="5"/>
            </p:cNvCxnSpPr>
            <p:nvPr/>
          </p:nvCxnSpPr>
          <p:spPr>
            <a:xfrm rot="5400000" flipH="1">
              <a:off x="4659824" y="4624847"/>
              <a:ext cx="285980" cy="30103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250957" y="698505"/>
            <a:ext cx="7607323" cy="472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非循环队列类型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前一个顶点的位置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定义一个非循环队列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front=-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1,rear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队列的头、尾指针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访问标记置初值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].data=u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qu[rear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parent=-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起点的双亲置为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1142976" y="214290"/>
            <a:ext cx="7858180" cy="6357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(front!=rear)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w=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[front].data;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w==v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输出逆路径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i=front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通过队列输出逆路径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].parent!=-1)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].data);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i=qu[i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].parent;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].data);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break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找到路径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出循环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visited[p-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访问相邻点进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qu[rear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].parent=front;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进队顶点的双亲置为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5852" y="428604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）为什么采用广度优先遍历算法求出的路径是最短路径呢？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42976" y="1214422"/>
            <a:ext cx="1857388" cy="1643074"/>
            <a:chOff x="3643306" y="2143116"/>
            <a:chExt cx="2428892" cy="1928826"/>
          </a:xfrm>
        </p:grpSpPr>
        <p:sp>
          <p:nvSpPr>
            <p:cNvPr id="7" name="椭圆 6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连接符 11"/>
            <p:cNvCxnSpPr>
              <a:endCxn id="8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8" idx="5"/>
              <a:endCxn id="9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7" idx="5"/>
              <a:endCxn id="11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9" idx="6"/>
              <a:endCxn id="11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10" idx="4"/>
              <a:endCxn id="11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0" idx="3"/>
              <a:endCxn id="9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143240" y="1226280"/>
            <a:ext cx="57865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起点为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，它到其他顶点的最短路径长度如下：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：最短路径为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：最短路径为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：最短路径为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buBlip>
                <a:blip r:embed="rId2"/>
              </a:buBlip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：最短路径为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163162" y="3000372"/>
            <a:ext cx="2500330" cy="2643206"/>
            <a:chOff x="3163162" y="3000372"/>
            <a:chExt cx="2500330" cy="2643206"/>
          </a:xfrm>
        </p:grpSpPr>
        <p:sp>
          <p:nvSpPr>
            <p:cNvPr id="32" name="椭圆 31"/>
            <p:cNvSpPr/>
            <p:nvPr/>
          </p:nvSpPr>
          <p:spPr>
            <a:xfrm>
              <a:off x="3163162" y="3563938"/>
              <a:ext cx="2500330" cy="2071702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714744" y="4064004"/>
              <a:ext cx="1428760" cy="1143008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286248" y="4421194"/>
              <a:ext cx="327774" cy="3651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601284" y="4421194"/>
              <a:ext cx="327774" cy="3651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571868" y="5278450"/>
              <a:ext cx="327774" cy="3651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176305" y="5127636"/>
              <a:ext cx="327774" cy="3651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29190" y="4421194"/>
              <a:ext cx="327774" cy="3651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下箭头 32"/>
            <p:cNvSpPr/>
            <p:nvPr/>
          </p:nvSpPr>
          <p:spPr>
            <a:xfrm>
              <a:off x="4357686" y="3000372"/>
              <a:ext cx="214314" cy="35719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614022" y="4603758"/>
            <a:ext cx="726170" cy="523878"/>
            <a:chOff x="4614022" y="4603758"/>
            <a:chExt cx="726170" cy="523878"/>
          </a:xfrm>
        </p:grpSpPr>
        <p:cxnSp>
          <p:nvCxnSpPr>
            <p:cNvPr id="36" name="直接箭头连接符 35"/>
            <p:cNvCxnSpPr>
              <a:stCxn id="23" idx="0"/>
              <a:endCxn id="24" idx="5"/>
            </p:cNvCxnSpPr>
            <p:nvPr/>
          </p:nvCxnSpPr>
          <p:spPr>
            <a:xfrm rot="16200000" flipV="1">
              <a:off x="5077185" y="4864628"/>
              <a:ext cx="394786" cy="13122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4" idx="2"/>
              <a:endCxn id="20" idx="6"/>
            </p:cNvCxnSpPr>
            <p:nvPr/>
          </p:nvCxnSpPr>
          <p:spPr>
            <a:xfrm rot="10800000">
              <a:off x="4614022" y="4603758"/>
              <a:ext cx="315168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929322" y="385762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4 3 0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57884" y="4786322"/>
            <a:ext cx="2714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+mj-ea"/>
                <a:ea typeface="+mj-ea"/>
              </a:rPr>
              <a:t>每一层仅仅有一个顶点，所以它一定是最短路径。</a:t>
            </a:r>
            <a:endParaRPr lang="zh-CN" altLang="en-US" sz="200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6572264" y="4357694"/>
            <a:ext cx="214314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/>
      <p:bldP spid="40" grpId="0"/>
      <p:bldP spid="4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500042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）为什么这里采用非循环队列而不是循环队列呢？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1604" y="1214422"/>
            <a:ext cx="7000924" cy="18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在找到终点时需要通过队列中的顶点反推出最短路径的。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如果采用循环队列，出队的顶点（如顶点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）的位置可能被后来进队的顶点覆盖，这样会导致无法利用队列中的顶点反推出对应的路径。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7.3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 的 遍 历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142976" y="214290"/>
            <a:ext cx="7572428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度、入度和出度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的度记为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。对于无向图，每个顶点的度定义为以该顶点为一个端点的边数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有向图，顶点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的度分为入度和出度，入度是以该顶点为终点的入边数目；出度是以该顶点为起点的出边数目，该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顶点的度等于其入度和出度之和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7.1(a)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D(0)=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71736" y="3571876"/>
            <a:ext cx="2428892" cy="1928826"/>
            <a:chOff x="3643306" y="2143116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endCxn id="6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>
              <a:stCxn id="5" idx="5"/>
              <a:endCxn id="9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7" idx="6"/>
              <a:endCxn id="9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8" idx="4"/>
              <a:endCxn id="9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3"/>
              <a:endCxn id="7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7.1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>
          <a:solidFill>
            <a:srgbClr val="FF0000"/>
          </a:solidFill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1113</TotalTime>
  <Words>4865</Words>
  <Application>Microsoft Office PowerPoint</Application>
  <PresentationFormat>全屏显示(4:3)</PresentationFormat>
  <Paragraphs>1248</Paragraphs>
  <Slides>89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1" baseType="lpstr">
      <vt:lpstr>夏至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微软用户</cp:lastModifiedBy>
  <cp:revision>293</cp:revision>
  <dcterms:created xsi:type="dcterms:W3CDTF">2012-11-28T00:02:12Z</dcterms:created>
  <dcterms:modified xsi:type="dcterms:W3CDTF">2018-02-20T09:17:18Z</dcterms:modified>
</cp:coreProperties>
</file>