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7" r:id="rId2"/>
    <p:sldId id="332" r:id="rId3"/>
    <p:sldId id="411" r:id="rId4"/>
    <p:sldId id="383" r:id="rId5"/>
    <p:sldId id="382" r:id="rId6"/>
    <p:sldId id="333" r:id="rId7"/>
    <p:sldId id="334" r:id="rId8"/>
    <p:sldId id="413" r:id="rId9"/>
    <p:sldId id="414" r:id="rId10"/>
    <p:sldId id="335" r:id="rId11"/>
    <p:sldId id="415" r:id="rId12"/>
    <p:sldId id="416" r:id="rId13"/>
    <p:sldId id="339" r:id="rId14"/>
    <p:sldId id="340" r:id="rId15"/>
    <p:sldId id="341" r:id="rId16"/>
    <p:sldId id="342" r:id="rId17"/>
    <p:sldId id="343" r:id="rId18"/>
    <p:sldId id="344" r:id="rId19"/>
    <p:sldId id="345" r:id="rId20"/>
    <p:sldId id="346" r:id="rId21"/>
    <p:sldId id="347" r:id="rId22"/>
    <p:sldId id="408" r:id="rId23"/>
    <p:sldId id="348" r:id="rId24"/>
    <p:sldId id="349" r:id="rId25"/>
    <p:sldId id="409" r:id="rId26"/>
    <p:sldId id="417" r:id="rId27"/>
    <p:sldId id="350" r:id="rId28"/>
    <p:sldId id="418" r:id="rId29"/>
    <p:sldId id="419" r:id="rId30"/>
    <p:sldId id="420" r:id="rId31"/>
    <p:sldId id="421" r:id="rId32"/>
    <p:sldId id="422" r:id="rId33"/>
    <p:sldId id="423" r:id="rId34"/>
    <p:sldId id="351" r:id="rId35"/>
    <p:sldId id="352" r:id="rId36"/>
    <p:sldId id="353" r:id="rId37"/>
    <p:sldId id="354" r:id="rId38"/>
    <p:sldId id="355" r:id="rId39"/>
    <p:sldId id="356" r:id="rId40"/>
    <p:sldId id="357" r:id="rId41"/>
    <p:sldId id="358" r:id="rId42"/>
    <p:sldId id="424" r:id="rId43"/>
    <p:sldId id="425" r:id="rId44"/>
    <p:sldId id="426" r:id="rId45"/>
    <p:sldId id="427" r:id="rId46"/>
    <p:sldId id="360" r:id="rId47"/>
    <p:sldId id="361" r:id="rId48"/>
    <p:sldId id="428" r:id="rId49"/>
    <p:sldId id="434" r:id="rId50"/>
    <p:sldId id="435" r:id="rId51"/>
    <p:sldId id="436" r:id="rId52"/>
    <p:sldId id="362" r:id="rId53"/>
    <p:sldId id="363" r:id="rId54"/>
    <p:sldId id="364" r:id="rId55"/>
    <p:sldId id="365" r:id="rId56"/>
    <p:sldId id="430" r:id="rId57"/>
    <p:sldId id="429" r:id="rId58"/>
    <p:sldId id="366" r:id="rId59"/>
    <p:sldId id="431" r:id="rId60"/>
    <p:sldId id="384" r:id="rId61"/>
    <p:sldId id="385" r:id="rId62"/>
    <p:sldId id="410" r:id="rId63"/>
    <p:sldId id="386" r:id="rId64"/>
    <p:sldId id="387" r:id="rId65"/>
    <p:sldId id="388" r:id="rId66"/>
    <p:sldId id="389" r:id="rId67"/>
    <p:sldId id="432" r:id="rId68"/>
    <p:sldId id="433" r:id="rId69"/>
    <p:sldId id="391" r:id="rId70"/>
    <p:sldId id="392" r:id="rId71"/>
    <p:sldId id="393" r:id="rId72"/>
    <p:sldId id="394" r:id="rId73"/>
    <p:sldId id="395" r:id="rId74"/>
    <p:sldId id="396" r:id="rId75"/>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CC3300"/>
    <a:srgbClr val="006600"/>
    <a:srgbClr val="FF0000"/>
    <a:srgbClr val="FF9900"/>
    <a:srgbClr val="996633"/>
    <a:srgbClr val="0033CC"/>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61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D26279-4482-4DB4-BF8F-034DFF1B59CB}" type="datetimeFigureOut">
              <a:rPr lang="zh-CN" altLang="en-US" smtClean="0"/>
              <a:pPr/>
              <a:t>2018/2/20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15EE4-7EFE-4FDF-9518-A2CA8D6E31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endParaRPr lang="en-US" altLang="zh-CN"/>
          </a:p>
        </p:txBody>
      </p:sp>
      <p:sp>
        <p:nvSpPr>
          <p:cNvPr id="20" name="页脚占位符 19"/>
          <p:cNvSpPr>
            <a:spLocks noGrp="1"/>
          </p:cNvSpPr>
          <p:nvPr>
            <p:ph type="ftr" sz="quarter" idx="11"/>
          </p:nvPr>
        </p:nvSpPr>
        <p:spPr/>
        <p:txBody>
          <a:bodyPr/>
          <a:lstStyle>
            <a:extLst/>
          </a:lstStyle>
          <a:p>
            <a:endParaRPr lang="en-US" altLang="zh-CN"/>
          </a:p>
        </p:txBody>
      </p:sp>
      <p:sp>
        <p:nvSpPr>
          <p:cNvPr id="10" name="灯片编号占位符 9"/>
          <p:cNvSpPr>
            <a:spLocks noGrp="1"/>
          </p:cNvSpPr>
          <p:nvPr>
            <p:ph type="sldNum" sz="quarter" idx="12"/>
          </p:nvPr>
        </p:nvSpPr>
        <p:spPr/>
        <p:txBody>
          <a:bodyPr/>
          <a:lstStyle>
            <a:extLst/>
          </a:lstStyle>
          <a:p>
            <a:fld id="{D827A83C-F0F5-454E-9D4B-43AA67318853}" type="slidenum">
              <a:rPr lang="en-US" altLang="zh-CN" smtClean="0"/>
              <a:pPr/>
              <a:t>‹#›</a:t>
            </a:fld>
            <a:endParaRPr lang="en-US" altLang="zh-CN"/>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F1E52D72-6663-4E61-93EE-69CF23629AE4}"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272F0D0B-49A7-4DEC-98EB-0D5A7DB07B0E}"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B48930CE-D8EB-4E1A-9A98-ACA2AE6C614C}"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545F50A8-08EE-40A4-B5EB-88F2F90E0CD0}" type="slidenum">
              <a:rPr lang="en-US" altLang="zh-CN" smtClean="0"/>
              <a:pPr/>
              <a:t>‹#›</a:t>
            </a:fld>
            <a:endParaRPr lang="en-US" altLang="zh-CN"/>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endParaRPr lang="en-US" altLang="zh-CN"/>
          </a:p>
        </p:txBody>
      </p:sp>
      <p:sp>
        <p:nvSpPr>
          <p:cNvPr id="6" name="页脚占位符 5"/>
          <p:cNvSpPr>
            <a:spLocks noGrp="1"/>
          </p:cNvSpPr>
          <p:nvPr>
            <p:ph type="ftr" sz="quarter" idx="11"/>
          </p:nvPr>
        </p:nvSpPr>
        <p:spPr/>
        <p:txBody>
          <a:bodyPr/>
          <a:lstStyle>
            <a:extLst/>
          </a:lstStyle>
          <a:p>
            <a:endParaRPr lang="en-US" altLang="zh-CN"/>
          </a:p>
        </p:txBody>
      </p:sp>
      <p:sp>
        <p:nvSpPr>
          <p:cNvPr id="7" name="灯片编号占位符 6"/>
          <p:cNvSpPr>
            <a:spLocks noGrp="1"/>
          </p:cNvSpPr>
          <p:nvPr>
            <p:ph type="sldNum" sz="quarter" idx="12"/>
          </p:nvPr>
        </p:nvSpPr>
        <p:spPr/>
        <p:txBody>
          <a:bodyPr/>
          <a:lstStyle>
            <a:extLst/>
          </a:lstStyle>
          <a:p>
            <a:fld id="{2C6F0C73-5242-4E0C-B3C0-D288302F7DCE}"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endParaRPr lang="en-US" altLang="zh-CN"/>
          </a:p>
        </p:txBody>
      </p:sp>
      <p:sp>
        <p:nvSpPr>
          <p:cNvPr id="8" name="页脚占位符 7"/>
          <p:cNvSpPr>
            <a:spLocks noGrp="1"/>
          </p:cNvSpPr>
          <p:nvPr>
            <p:ph type="ftr" sz="quarter" idx="11"/>
          </p:nvPr>
        </p:nvSpPr>
        <p:spPr/>
        <p:txBody>
          <a:bodyPr/>
          <a:lstStyle>
            <a:extLst/>
          </a:lstStyle>
          <a:p>
            <a:endParaRPr lang="en-US" altLang="zh-CN"/>
          </a:p>
        </p:txBody>
      </p:sp>
      <p:sp>
        <p:nvSpPr>
          <p:cNvPr id="9" name="灯片编号占位符 8"/>
          <p:cNvSpPr>
            <a:spLocks noGrp="1"/>
          </p:cNvSpPr>
          <p:nvPr>
            <p:ph type="sldNum" sz="quarter" idx="12"/>
          </p:nvPr>
        </p:nvSpPr>
        <p:spPr/>
        <p:txBody>
          <a:bodyPr/>
          <a:lstStyle>
            <a:extLst/>
          </a:lstStyle>
          <a:p>
            <a:fld id="{54941A9C-E97F-44CE-97AB-3F8D338EE65C}"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endParaRPr lang="en-US" altLang="zh-CN"/>
          </a:p>
        </p:txBody>
      </p:sp>
      <p:sp>
        <p:nvSpPr>
          <p:cNvPr id="4" name="页脚占位符 3"/>
          <p:cNvSpPr>
            <a:spLocks noGrp="1"/>
          </p:cNvSpPr>
          <p:nvPr>
            <p:ph type="ftr" sz="quarter" idx="11"/>
          </p:nvPr>
        </p:nvSpPr>
        <p:spPr/>
        <p:txBody>
          <a:bodyPr/>
          <a:lstStyle>
            <a:extLst/>
          </a:lstStyle>
          <a:p>
            <a:endParaRPr lang="en-US" altLang="zh-CN"/>
          </a:p>
        </p:txBody>
      </p:sp>
      <p:sp>
        <p:nvSpPr>
          <p:cNvPr id="5" name="灯片编号占位符 4"/>
          <p:cNvSpPr>
            <a:spLocks noGrp="1"/>
          </p:cNvSpPr>
          <p:nvPr>
            <p:ph type="sldNum" sz="quarter" idx="12"/>
          </p:nvPr>
        </p:nvSpPr>
        <p:spPr/>
        <p:txBody>
          <a:bodyPr/>
          <a:lstStyle>
            <a:extLst/>
          </a:lstStyle>
          <a:p>
            <a:fld id="{CFF68AA5-F89A-4629-9194-1C89CC2E1276}"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endParaRPr lang="en-US" altLang="zh-CN"/>
          </a:p>
        </p:txBody>
      </p:sp>
      <p:sp>
        <p:nvSpPr>
          <p:cNvPr id="3" name="页脚占位符 2"/>
          <p:cNvSpPr>
            <a:spLocks noGrp="1"/>
          </p:cNvSpPr>
          <p:nvPr>
            <p:ph type="ftr" sz="quarter" idx="11"/>
          </p:nvPr>
        </p:nvSpPr>
        <p:spPr/>
        <p:txBody>
          <a:bodyPr/>
          <a:lstStyle>
            <a:extLst/>
          </a:lstStyle>
          <a:p>
            <a:endParaRPr lang="en-US" altLang="zh-CN"/>
          </a:p>
        </p:txBody>
      </p:sp>
      <p:sp>
        <p:nvSpPr>
          <p:cNvPr id="4" name="灯片编号占位符 3"/>
          <p:cNvSpPr>
            <a:spLocks noGrp="1"/>
          </p:cNvSpPr>
          <p:nvPr>
            <p:ph type="sldNum" sz="quarter" idx="12"/>
          </p:nvPr>
        </p:nvSpPr>
        <p:spPr/>
        <p:txBody>
          <a:bodyPr/>
          <a:lstStyle>
            <a:extLst/>
          </a:lstStyle>
          <a:p>
            <a:fld id="{7C002071-7035-4026-AB7A-A752016F0669}" type="slidenum">
              <a:rPr lang="en-US" altLang="zh-CN" smtClean="0"/>
              <a:pPr/>
              <a:t>‹#›</a:t>
            </a:fld>
            <a:endParaRPr lang="en-US" altLang="zh-CN"/>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endParaRPr lang="en-US" altLang="zh-CN"/>
          </a:p>
        </p:txBody>
      </p:sp>
      <p:sp>
        <p:nvSpPr>
          <p:cNvPr id="6" name="页脚占位符 5"/>
          <p:cNvSpPr>
            <a:spLocks noGrp="1"/>
          </p:cNvSpPr>
          <p:nvPr>
            <p:ph type="ftr" sz="quarter" idx="11"/>
          </p:nvPr>
        </p:nvSpPr>
        <p:spPr/>
        <p:txBody>
          <a:bodyPr/>
          <a:lstStyle>
            <a:extLst/>
          </a:lstStyle>
          <a:p>
            <a:endParaRPr lang="en-US" altLang="zh-CN"/>
          </a:p>
        </p:txBody>
      </p:sp>
      <p:sp>
        <p:nvSpPr>
          <p:cNvPr id="7" name="灯片编号占位符 6"/>
          <p:cNvSpPr>
            <a:spLocks noGrp="1"/>
          </p:cNvSpPr>
          <p:nvPr>
            <p:ph type="sldNum" sz="quarter" idx="12"/>
          </p:nvPr>
        </p:nvSpPr>
        <p:spPr/>
        <p:txBody>
          <a:bodyPr/>
          <a:lstStyle>
            <a:extLst/>
          </a:lstStyle>
          <a:p>
            <a:fld id="{C2AD40E1-447B-48DC-BEAA-D6A776ED571E}"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endParaRPr lang="en-US" altLang="zh-CN"/>
          </a:p>
        </p:txBody>
      </p:sp>
      <p:sp>
        <p:nvSpPr>
          <p:cNvPr id="6" name="页脚占位符 5"/>
          <p:cNvSpPr>
            <a:spLocks noGrp="1"/>
          </p:cNvSpPr>
          <p:nvPr>
            <p:ph type="ftr" sz="quarter" idx="11"/>
          </p:nvPr>
        </p:nvSpPr>
        <p:spPr/>
        <p:txBody>
          <a:bodyPr/>
          <a:lstStyle>
            <a:extLst/>
          </a:lstStyle>
          <a:p>
            <a:endParaRPr lang="en-US" altLang="zh-CN"/>
          </a:p>
        </p:txBody>
      </p:sp>
      <p:sp>
        <p:nvSpPr>
          <p:cNvPr id="7" name="灯片编号占位符 6"/>
          <p:cNvSpPr>
            <a:spLocks noGrp="1"/>
          </p:cNvSpPr>
          <p:nvPr>
            <p:ph type="sldNum" sz="quarter" idx="12"/>
          </p:nvPr>
        </p:nvSpPr>
        <p:spPr/>
        <p:txBody>
          <a:bodyPr/>
          <a:lstStyle>
            <a:extLst/>
          </a:lstStyle>
          <a:p>
            <a:fld id="{5F79F138-3D49-4910-A0D1-32696BD9CAD6}" type="slidenum">
              <a:rPr lang="en-US" altLang="zh-CN" smtClean="0"/>
              <a:pPr/>
              <a:t>‹#›</a:t>
            </a:fld>
            <a:endParaRPr lang="en-US" altLang="zh-CN"/>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ltLang="zh-CN"/>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ltLang="zh-CN"/>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A2A7F39-CCAE-4BD2-B5DE-792F4E127B51}" type="slidenum">
              <a:rPr lang="en-US" altLang="zh-CN" smtClean="0"/>
              <a:pPr/>
              <a:t>‹#›</a:t>
            </a:fld>
            <a:endParaRPr lang="en-US" altLang="zh-CN"/>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3.gi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3.gi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3.gif"/></Relationships>
</file>

<file path=ppt/slides/_rels/slide4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214546" y="285728"/>
            <a:ext cx="4824413" cy="701675"/>
          </a:xfrm>
          <a:prstGeom prst="rect">
            <a:avLst/>
          </a:prstGeom>
          <a:noFill/>
          <a:ln w="9525">
            <a:noFill/>
            <a:miter lim="800000"/>
            <a:headEnd/>
            <a:tailEnd/>
          </a:ln>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zh-CN" altLang="en-US" sz="4000" spc="50" dirty="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第</a:t>
            </a:r>
            <a:r>
              <a:rPr lang="en-US" altLang="zh-CN" sz="4000" spc="50" dirty="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7</a:t>
            </a:r>
            <a:r>
              <a:rPr lang="zh-CN" altLang="en-US" sz="4000" spc="50" dirty="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章  图</a:t>
            </a:r>
          </a:p>
        </p:txBody>
      </p:sp>
      <p:sp>
        <p:nvSpPr>
          <p:cNvPr id="3080" name="Text Box 8"/>
          <p:cNvSpPr txBox="1">
            <a:spLocks noChangeArrowheads="1"/>
          </p:cNvSpPr>
          <p:nvPr/>
        </p:nvSpPr>
        <p:spPr bwMode="auto">
          <a:xfrm>
            <a:off x="1952650" y="1385249"/>
            <a:ext cx="6119812" cy="4745091"/>
          </a:xfrm>
          <a:prstGeom prst="rect">
            <a:avLst/>
          </a:prstGeom>
          <a:ln>
            <a:headEnd/>
            <a:tailEnd/>
          </a:ln>
          <a:effectLst>
            <a:glow rad="101600">
              <a:schemeClr val="accent3">
                <a:satMod val="175000"/>
                <a:alpha val="40000"/>
              </a:schemeClr>
            </a:glow>
            <a:outerShdw blurRad="63500" dist="25400" dir="5400000"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tIns="216000" bIns="21600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1">
              <a:spcBef>
                <a:spcPct val="50000"/>
              </a:spcBef>
            </a:pPr>
            <a:r>
              <a:rPr lang="en-US" altLang="zh-CN" sz="2800" dirty="0">
                <a:ln w="11430"/>
                <a:solidFill>
                  <a:schemeClr val="accent4">
                    <a:lumMod val="60000"/>
                    <a:lumOff val="40000"/>
                  </a:schemeClr>
                </a:solidFill>
                <a:effectLst>
                  <a:outerShdw blurRad="50800" dist="39000" dir="5460000" algn="tl">
                    <a:srgbClr val="000000">
                      <a:alpha val="38000"/>
                    </a:srgbClr>
                  </a:outerShdw>
                </a:effectLst>
                <a:latin typeface="黑体" pitchFamily="49" charset="-122"/>
                <a:ea typeface="黑体" pitchFamily="49" charset="-122"/>
              </a:rPr>
              <a:t>7.1  </a:t>
            </a:r>
            <a:r>
              <a:rPr lang="zh-CN" altLang="en-US" sz="2800" dirty="0">
                <a:ln w="11430"/>
                <a:solidFill>
                  <a:schemeClr val="accent4">
                    <a:lumMod val="60000"/>
                    <a:lumOff val="40000"/>
                  </a:schemeClr>
                </a:solidFill>
                <a:effectLst>
                  <a:outerShdw blurRad="50800" dist="39000" dir="5460000" algn="tl">
                    <a:srgbClr val="000000">
                      <a:alpha val="38000"/>
                    </a:srgbClr>
                  </a:outerShdw>
                </a:effectLst>
                <a:latin typeface="黑体" pitchFamily="49" charset="-122"/>
                <a:ea typeface="黑体" pitchFamily="49" charset="-122"/>
              </a:rPr>
              <a:t>图的基本</a:t>
            </a:r>
            <a:r>
              <a:rPr lang="zh-CN" altLang="en-US" sz="2800" dirty="0" smtClean="0">
                <a:ln w="11430"/>
                <a:solidFill>
                  <a:schemeClr val="accent4">
                    <a:lumMod val="60000"/>
                    <a:lumOff val="40000"/>
                  </a:schemeClr>
                </a:solidFill>
                <a:effectLst>
                  <a:outerShdw blurRad="50800" dist="39000" dir="5460000" algn="tl">
                    <a:srgbClr val="000000">
                      <a:alpha val="38000"/>
                    </a:srgbClr>
                  </a:outerShdw>
                </a:effectLst>
                <a:latin typeface="黑体" pitchFamily="49" charset="-122"/>
                <a:ea typeface="黑体" pitchFamily="49" charset="-122"/>
              </a:rPr>
              <a:t>概念</a:t>
            </a:r>
            <a:endParaRPr lang="en-US" altLang="zh-CN" sz="2800" dirty="0" smtClean="0">
              <a:ln w="11430"/>
              <a:solidFill>
                <a:schemeClr val="accent4">
                  <a:lumMod val="60000"/>
                  <a:lumOff val="40000"/>
                </a:schemeClr>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lang="en-US" altLang="zh-CN" sz="2800" dirty="0" smtClean="0">
                <a:ln w="11430"/>
                <a:solidFill>
                  <a:schemeClr val="accent4">
                    <a:lumMod val="60000"/>
                    <a:lumOff val="40000"/>
                  </a:schemeClr>
                </a:solidFill>
                <a:effectLst>
                  <a:outerShdw blurRad="50800" dist="39000" dir="5460000" algn="tl">
                    <a:srgbClr val="000000">
                      <a:alpha val="38000"/>
                    </a:srgbClr>
                  </a:outerShdw>
                </a:effectLst>
                <a:latin typeface="黑体" pitchFamily="49" charset="-122"/>
                <a:ea typeface="黑体" pitchFamily="49" charset="-122"/>
              </a:rPr>
              <a:t>7.2  </a:t>
            </a:r>
            <a:r>
              <a:rPr lang="zh-CN" altLang="en-US" sz="2800" dirty="0" smtClean="0">
                <a:ln w="11430"/>
                <a:solidFill>
                  <a:schemeClr val="accent4">
                    <a:lumMod val="60000"/>
                    <a:lumOff val="40000"/>
                  </a:schemeClr>
                </a:solidFill>
                <a:effectLst>
                  <a:outerShdw blurRad="50800" dist="39000" dir="5460000" algn="tl">
                    <a:srgbClr val="000000">
                      <a:alpha val="38000"/>
                    </a:srgbClr>
                  </a:outerShdw>
                </a:effectLst>
                <a:latin typeface="黑体" pitchFamily="49" charset="-122"/>
                <a:ea typeface="黑体" pitchFamily="49" charset="-122"/>
              </a:rPr>
              <a:t>图的存储结构</a:t>
            </a:r>
          </a:p>
          <a:p>
            <a:pPr lvl="1">
              <a:spcBef>
                <a:spcPct val="50000"/>
              </a:spcBef>
            </a:pPr>
            <a:r>
              <a:rPr lang="en-US" altLang="zh-CN" sz="2800" dirty="0" smtClean="0">
                <a:ln w="11430"/>
                <a:solidFill>
                  <a:schemeClr val="accent4">
                    <a:lumMod val="60000"/>
                    <a:lumOff val="40000"/>
                  </a:schemeClr>
                </a:solidFill>
                <a:effectLst>
                  <a:outerShdw blurRad="50800" dist="39000" dir="5460000" algn="tl">
                    <a:srgbClr val="000000">
                      <a:alpha val="38000"/>
                    </a:srgbClr>
                  </a:outerShdw>
                </a:effectLst>
                <a:latin typeface="黑体" pitchFamily="49" charset="-122"/>
                <a:ea typeface="黑体" pitchFamily="49" charset="-122"/>
              </a:rPr>
              <a:t>7.3  </a:t>
            </a:r>
            <a:r>
              <a:rPr lang="zh-CN" altLang="en-US" sz="2800" dirty="0" smtClean="0">
                <a:ln w="11430"/>
                <a:solidFill>
                  <a:schemeClr val="accent4">
                    <a:lumMod val="60000"/>
                    <a:lumOff val="40000"/>
                  </a:schemeClr>
                </a:solidFill>
                <a:effectLst>
                  <a:outerShdw blurRad="50800" dist="39000" dir="5460000" algn="tl">
                    <a:srgbClr val="000000">
                      <a:alpha val="38000"/>
                    </a:srgbClr>
                  </a:outerShdw>
                </a:effectLst>
                <a:latin typeface="黑体" pitchFamily="49" charset="-122"/>
                <a:ea typeface="黑体" pitchFamily="49" charset="-122"/>
              </a:rPr>
              <a:t>图 的 遍 历</a:t>
            </a:r>
            <a:endParaRPr lang="en-US" altLang="zh-CN" sz="2800" dirty="0" smtClean="0">
              <a:ln w="11430"/>
              <a:solidFill>
                <a:schemeClr val="accent4">
                  <a:lumMod val="60000"/>
                  <a:lumOff val="40000"/>
                </a:schemeClr>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7.4  </a:t>
            </a:r>
            <a:r>
              <a:rPr lang="zh-CN" altLang="en-US"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生成树和最小生成树</a:t>
            </a:r>
            <a:endPar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7.5  </a:t>
            </a:r>
            <a:r>
              <a:rPr lang="zh-CN" altLang="en-US"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最 短 路 径</a:t>
            </a:r>
            <a:endPar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7.6  </a:t>
            </a:r>
            <a:r>
              <a:rPr lang="zh-CN" altLang="en-US"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拓 扑 排 序</a:t>
            </a:r>
            <a:endPar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7.7  </a:t>
            </a:r>
            <a:r>
              <a:rPr lang="en-US" altLang="zh-CN" sz="2800" dirty="0" err="1"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AOE</a:t>
            </a:r>
            <a:r>
              <a:rPr lang="zh-CN" altLang="en-US"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网与关键路径</a:t>
            </a:r>
            <a:endParaRPr lang="zh-CN" altLang="en-US" sz="2800" dirty="0">
              <a:ln w="11430"/>
              <a:solidFill>
                <a:srgbClr val="FF0000"/>
              </a:solidFill>
              <a:effectLst>
                <a:outerShdw blurRad="50800" dist="39000" dir="5460000" algn="tl">
                  <a:srgbClr val="000000">
                    <a:alpha val="38000"/>
                  </a:srgbClr>
                </a:outerShdw>
              </a:effectLst>
              <a:latin typeface="黑体" pitchFamily="49" charset="-122"/>
              <a:ea typeface="黑体" pitchFamily="49" charset="-122"/>
            </a:endParaRPr>
          </a:p>
        </p:txBody>
      </p:sp>
      <p:sp>
        <p:nvSpPr>
          <p:cNvPr id="4" name="Text Box 2"/>
          <p:cNvSpPr txBox="1">
            <a:spLocks noChangeArrowheads="1"/>
          </p:cNvSpPr>
          <p:nvPr/>
        </p:nvSpPr>
        <p:spPr bwMode="auto">
          <a:xfrm>
            <a:off x="214282" y="2000240"/>
            <a:ext cx="642941" cy="1938992"/>
          </a:xfrm>
          <a:prstGeom prst="rect">
            <a:avLst/>
          </a:prstGeom>
          <a:noFill/>
          <a:ln w="9525">
            <a:noFill/>
            <a:miter lim="800000"/>
            <a:headEnd/>
            <a:tailEnd/>
          </a:ln>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ts val="0"/>
              </a:spcBef>
            </a:pP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第</a:t>
            </a:r>
            <a:endPar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endParaRPr>
          </a:p>
          <a:p>
            <a:pPr algn="ctr">
              <a:spcBef>
                <a:spcPts val="0"/>
              </a:spcBef>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7</a:t>
            </a:r>
          </a:p>
          <a:p>
            <a:pPr algn="ctr">
              <a:spcBef>
                <a:spcPts val="0"/>
              </a:spcBef>
            </a:pP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章</a:t>
            </a:r>
            <a:endPar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endParaRPr>
          </a:p>
          <a:p>
            <a:pPr algn="ctr">
              <a:spcBef>
                <a:spcPts val="0"/>
              </a:spcBef>
            </a:pPr>
            <a:endPar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endParaRPr>
          </a:p>
          <a:p>
            <a:pPr algn="ctr">
              <a:spcBef>
                <a:spcPts val="0"/>
              </a:spcBef>
            </a:pP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图</a:t>
            </a:r>
            <a:endParaRPr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214546" y="3214686"/>
            <a:ext cx="1143008" cy="1857388"/>
          </a:xfrm>
          <a:prstGeom prst="ellipse">
            <a:avLst/>
          </a:prstGeom>
          <a:solidFill>
            <a:schemeClr val="accent1">
              <a:alpha val="21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214942" y="3214686"/>
            <a:ext cx="1143008" cy="1857388"/>
          </a:xfrm>
          <a:prstGeom prst="ellipse">
            <a:avLst/>
          </a:prstGeom>
          <a:solidFill>
            <a:schemeClr val="accent1">
              <a:alpha val="21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938" name="Text Box 2"/>
          <p:cNvSpPr txBox="1">
            <a:spLocks noChangeArrowheads="1"/>
          </p:cNvSpPr>
          <p:nvPr/>
        </p:nvSpPr>
        <p:spPr bwMode="auto">
          <a:xfrm>
            <a:off x="1217617" y="357166"/>
            <a:ext cx="3140069" cy="400110"/>
          </a:xfrm>
          <a:prstGeom prst="rect">
            <a:avLst/>
          </a:prstGeom>
          <a:noFill/>
          <a:ln w="9525">
            <a:noFill/>
            <a:miter lim="800000"/>
            <a:headEnd/>
            <a:tailEnd/>
          </a:ln>
          <a:effectLst/>
        </p:spPr>
        <p:txBody>
          <a:bodyPr wrap="square">
            <a:spAutoFit/>
          </a:bodyPr>
          <a:lstStyle/>
          <a:p>
            <a:pPr>
              <a:spcBef>
                <a:spcPct val="50000"/>
              </a:spcBef>
            </a:pPr>
            <a:r>
              <a:rPr lang="zh-CN" altLang="en-US" sz="2000" smtClean="0">
                <a:solidFill>
                  <a:srgbClr val="FF0000"/>
                </a:solidFill>
                <a:latin typeface="微软雅黑" pitchFamily="34" charset="-122"/>
                <a:ea typeface="微软雅黑" pitchFamily="34" charset="-122"/>
                <a:cs typeface="Times New Roman" pitchFamily="18" charset="0"/>
              </a:rPr>
              <a:t>实现</a:t>
            </a:r>
            <a:r>
              <a:rPr lang="zh-CN" altLang="en-US" sz="2000" dirty="0">
                <a:solidFill>
                  <a:srgbClr val="FF0000"/>
                </a:solidFill>
                <a:latin typeface="微软雅黑" pitchFamily="34" charset="-122"/>
                <a:ea typeface="微软雅黑" pitchFamily="34" charset="-122"/>
                <a:cs typeface="Times New Roman" pitchFamily="18" charset="0"/>
              </a:rPr>
              <a:t>普里</a:t>
            </a:r>
            <a:r>
              <a:rPr lang="zh-CN" altLang="en-US" sz="2000">
                <a:solidFill>
                  <a:srgbClr val="FF0000"/>
                </a:solidFill>
                <a:latin typeface="微软雅黑" pitchFamily="34" charset="-122"/>
                <a:ea typeface="微软雅黑" pitchFamily="34" charset="-122"/>
                <a:cs typeface="Times New Roman" pitchFamily="18" charset="0"/>
              </a:rPr>
              <a:t>姆</a:t>
            </a:r>
            <a:r>
              <a:rPr lang="zh-CN" altLang="en-US" sz="2000" smtClean="0">
                <a:solidFill>
                  <a:srgbClr val="FF0000"/>
                </a:solidFill>
                <a:latin typeface="微软雅黑" pitchFamily="34" charset="-122"/>
                <a:ea typeface="微软雅黑" pitchFamily="34" charset="-122"/>
                <a:cs typeface="Times New Roman" pitchFamily="18" charset="0"/>
              </a:rPr>
              <a:t>算法（</a:t>
            </a:r>
            <a:r>
              <a:rPr lang="en-US" altLang="zh-CN" sz="2000" smtClean="0">
                <a:solidFill>
                  <a:srgbClr val="FF0000"/>
                </a:solidFill>
                <a:latin typeface="微软雅黑" pitchFamily="34" charset="-122"/>
                <a:ea typeface="微软雅黑" pitchFamily="34" charset="-122"/>
                <a:cs typeface="Times New Roman" pitchFamily="18" charset="0"/>
              </a:rPr>
              <a:t>1/3</a:t>
            </a:r>
            <a:r>
              <a:rPr lang="zh-CN" altLang="en-US" sz="2000" smtClean="0">
                <a:solidFill>
                  <a:srgbClr val="FF0000"/>
                </a:solidFill>
                <a:latin typeface="微软雅黑" pitchFamily="34" charset="-122"/>
                <a:ea typeface="微软雅黑" pitchFamily="34" charset="-122"/>
                <a:cs typeface="Times New Roman" pitchFamily="18" charset="0"/>
              </a:rPr>
              <a:t>）：</a:t>
            </a:r>
            <a:endParaRPr lang="zh-CN" altLang="en-US" sz="2000" dirty="0">
              <a:solidFill>
                <a:srgbClr val="FF0000"/>
              </a:solidFill>
              <a:latin typeface="微软雅黑" pitchFamily="34" charset="-122"/>
              <a:ea typeface="微软雅黑" pitchFamily="34" charset="-122"/>
              <a:cs typeface="Times New Roman" pitchFamily="18" charset="0"/>
            </a:endParaRPr>
          </a:p>
        </p:txBody>
      </p:sp>
      <p:sp>
        <p:nvSpPr>
          <p:cNvPr id="167940" name="Rectangle 4"/>
          <p:cNvSpPr>
            <a:spLocks noChangeArrowheads="1"/>
          </p:cNvSpPr>
          <p:nvPr/>
        </p:nvSpPr>
        <p:spPr bwMode="auto">
          <a:xfrm>
            <a:off x="0" y="28956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 name="TextBox 5"/>
          <p:cNvSpPr txBox="1"/>
          <p:nvPr/>
        </p:nvSpPr>
        <p:spPr>
          <a:xfrm>
            <a:off x="1357290" y="857232"/>
            <a:ext cx="5929354" cy="1938992"/>
          </a:xfrm>
          <a:prstGeom prst="rect">
            <a:avLst/>
          </a:prstGeom>
          <a:noFill/>
        </p:spPr>
        <p:txBody>
          <a:bodyPr wrap="square" rtlCol="0">
            <a:spAutoFit/>
          </a:bodyPr>
          <a:lstStyle/>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建立了两个辅助数组</a:t>
            </a:r>
            <a:r>
              <a:rPr lang="en-US" altLang="zh-CN" sz="2000" smtClean="0">
                <a:solidFill>
                  <a:srgbClr val="0000FF"/>
                </a:solidFill>
                <a:latin typeface="Consolas" pitchFamily="49" charset="0"/>
                <a:ea typeface="仿宋" pitchFamily="49" charset="-122"/>
                <a:cs typeface="Consolas" pitchFamily="49" charset="0"/>
              </a:rPr>
              <a:t>closest</a:t>
            </a:r>
            <a:r>
              <a:rPr lang="zh-CN" altLang="en-US"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lowcost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所有顶点分为</a:t>
            </a: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V-U</a:t>
            </a:r>
            <a:r>
              <a:rPr lang="zh-CN" altLang="en-US" sz="2000" smtClean="0">
                <a:solidFill>
                  <a:srgbClr val="0000FF"/>
                </a:solidFill>
                <a:latin typeface="Consolas" pitchFamily="49" charset="0"/>
                <a:ea typeface="仿宋" pitchFamily="49" charset="-122"/>
                <a:cs typeface="Consolas" pitchFamily="49" charset="0"/>
              </a:rPr>
              <a:t>两个顶点集。</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中的顶点</a:t>
            </a:r>
            <a:r>
              <a:rPr lang="en-US" altLang="zh-CN"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lowcost[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en-US" altLang="zh-CN" sz="2000" smtClean="0">
                <a:solidFill>
                  <a:srgbClr val="0000FF"/>
                </a:solidFill>
                <a:latin typeface="Consolas" pitchFamily="49" charset="0"/>
                <a:ea typeface="仿宋" pitchFamily="49" charset="-122"/>
                <a:cs typeface="Consolas" pitchFamily="49" charset="0"/>
              </a:rPr>
              <a:t>V-U</a:t>
            </a:r>
            <a:r>
              <a:rPr lang="zh-CN" altLang="en-US" sz="2000" smtClean="0">
                <a:solidFill>
                  <a:srgbClr val="0000FF"/>
                </a:solidFill>
                <a:latin typeface="Consolas" pitchFamily="49" charset="0"/>
                <a:ea typeface="仿宋" pitchFamily="49" charset="-122"/>
                <a:cs typeface="Consolas" pitchFamily="49" charset="0"/>
              </a:rPr>
              <a:t>中的顶点</a:t>
            </a:r>
            <a:r>
              <a:rPr lang="en-US" altLang="zh-CN" sz="2000" i="1"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lowcost[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]&gt;0</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7" name="椭圆 6"/>
          <p:cNvSpPr/>
          <p:nvPr/>
        </p:nvSpPr>
        <p:spPr>
          <a:xfrm>
            <a:off x="2571736" y="392906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i</a:t>
            </a:r>
            <a:endParaRPr lang="zh-CN" altLang="en-US" sz="2000" i="1" dirty="0">
              <a:solidFill>
                <a:srgbClr val="0000FF"/>
              </a:solidFill>
              <a:latin typeface="Consolas" pitchFamily="49" charset="0"/>
              <a:cs typeface="Consolas" pitchFamily="49" charset="0"/>
            </a:endParaRPr>
          </a:p>
        </p:txBody>
      </p:sp>
      <p:sp>
        <p:nvSpPr>
          <p:cNvPr id="9" name="TextBox 8"/>
          <p:cNvSpPr txBox="1"/>
          <p:nvPr/>
        </p:nvSpPr>
        <p:spPr>
          <a:xfrm>
            <a:off x="1785918" y="5357826"/>
            <a:ext cx="2428892" cy="369332"/>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中</a:t>
            </a:r>
            <a:r>
              <a:rPr lang="en-US" altLang="zh-CN"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lowcost[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]=0</a:t>
            </a:r>
            <a:endParaRPr lang="zh-CN" altLang="en-US" sz="1800"/>
          </a:p>
        </p:txBody>
      </p:sp>
      <p:sp>
        <p:nvSpPr>
          <p:cNvPr id="10" name="椭圆 9"/>
          <p:cNvSpPr/>
          <p:nvPr/>
        </p:nvSpPr>
        <p:spPr>
          <a:xfrm>
            <a:off x="5572132" y="392906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j</a:t>
            </a:r>
            <a:endParaRPr lang="zh-CN" altLang="en-US" sz="2000" i="1" dirty="0">
              <a:solidFill>
                <a:srgbClr val="0000FF"/>
              </a:solidFill>
              <a:latin typeface="Consolas" pitchFamily="49" charset="0"/>
              <a:cs typeface="Consolas" pitchFamily="49" charset="0"/>
            </a:endParaRPr>
          </a:p>
        </p:txBody>
      </p:sp>
      <p:sp>
        <p:nvSpPr>
          <p:cNvPr id="12" name="TextBox 11"/>
          <p:cNvSpPr txBox="1"/>
          <p:nvPr/>
        </p:nvSpPr>
        <p:spPr>
          <a:xfrm>
            <a:off x="4786314" y="5357826"/>
            <a:ext cx="3000396" cy="369332"/>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V-U</a:t>
            </a:r>
            <a:r>
              <a:rPr lang="zh-CN" altLang="en-US" sz="1800" smtClean="0">
                <a:solidFill>
                  <a:srgbClr val="0000FF"/>
                </a:solidFill>
                <a:latin typeface="Consolas" pitchFamily="49" charset="0"/>
                <a:ea typeface="仿宋" pitchFamily="49" charset="-122"/>
                <a:cs typeface="Consolas" pitchFamily="49" charset="0"/>
              </a:rPr>
              <a:t>中</a:t>
            </a:r>
            <a:r>
              <a:rPr lang="en-US" altLang="zh-CN" sz="1800" i="1"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lowcost[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]&gt;0</a:t>
            </a:r>
            <a:endParaRPr lang="zh-CN" altLang="en-US" sz="1800"/>
          </a:p>
        </p:txBody>
      </p:sp>
      <p:sp>
        <p:nvSpPr>
          <p:cNvPr id="13" name="TextBox 12"/>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ChangeArrowheads="1"/>
          </p:cNvSpPr>
          <p:nvPr/>
        </p:nvSpPr>
        <p:spPr bwMode="auto">
          <a:xfrm>
            <a:off x="0" y="28956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 name="TextBox 5"/>
          <p:cNvSpPr txBox="1"/>
          <p:nvPr/>
        </p:nvSpPr>
        <p:spPr>
          <a:xfrm>
            <a:off x="1428728" y="928670"/>
            <a:ext cx="7143800" cy="2346668"/>
          </a:xfrm>
          <a:prstGeom prst="rect">
            <a:avLst/>
          </a:prstGeom>
          <a:noFill/>
        </p:spPr>
        <p:txBody>
          <a:bodyPr wrap="square" rtlCol="0">
            <a:spAutoFit/>
          </a:bodyPr>
          <a:lstStyle/>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由于是无向图，</a:t>
            </a: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到</a:t>
            </a:r>
            <a:r>
              <a:rPr lang="en-US" altLang="zh-CN" sz="2000" smtClean="0">
                <a:solidFill>
                  <a:srgbClr val="0000FF"/>
                </a:solidFill>
                <a:latin typeface="Consolas" pitchFamily="49" charset="0"/>
                <a:ea typeface="仿宋" pitchFamily="49" charset="-122"/>
                <a:cs typeface="Consolas" pitchFamily="49" charset="0"/>
              </a:rPr>
              <a:t>V-U</a:t>
            </a:r>
            <a:r>
              <a:rPr lang="zh-CN" altLang="en-US" sz="2000" smtClean="0">
                <a:solidFill>
                  <a:srgbClr val="0000FF"/>
                </a:solidFill>
                <a:latin typeface="Consolas" pitchFamily="49" charset="0"/>
                <a:ea typeface="仿宋" pitchFamily="49" charset="-122"/>
                <a:cs typeface="Consolas" pitchFamily="49" charset="0"/>
              </a:rPr>
              <a:t>的边与</a:t>
            </a:r>
            <a:r>
              <a:rPr lang="en-US" altLang="zh-CN" sz="2000" smtClean="0">
                <a:solidFill>
                  <a:srgbClr val="0000FF"/>
                </a:solidFill>
                <a:latin typeface="Consolas" pitchFamily="49" charset="0"/>
                <a:ea typeface="仿宋" pitchFamily="49" charset="-122"/>
                <a:cs typeface="Consolas" pitchFamily="49" charset="0"/>
              </a:rPr>
              <a:t>V-U</a:t>
            </a:r>
            <a:r>
              <a:rPr lang="zh-CN" altLang="en-US" sz="2000" smtClean="0">
                <a:solidFill>
                  <a:srgbClr val="0000FF"/>
                </a:solidFill>
                <a:latin typeface="Consolas" pitchFamily="49" charset="0"/>
                <a:ea typeface="仿宋" pitchFamily="49" charset="-122"/>
                <a:cs typeface="Consolas" pitchFamily="49" charset="0"/>
              </a:rPr>
              <a:t>到</a:t>
            </a: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的边相同。</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这里考虑</a:t>
            </a:r>
            <a:r>
              <a:rPr lang="en-US" altLang="zh-CN" sz="2000" smtClean="0">
                <a:solidFill>
                  <a:srgbClr val="0000FF"/>
                </a:solidFill>
                <a:latin typeface="Consolas" pitchFamily="49" charset="0"/>
                <a:ea typeface="仿宋" pitchFamily="49" charset="-122"/>
                <a:cs typeface="Consolas" pitchFamily="49" charset="0"/>
              </a:rPr>
              <a:t>V-U</a:t>
            </a:r>
            <a:r>
              <a:rPr lang="zh-CN" altLang="en-US" sz="2000" smtClean="0">
                <a:solidFill>
                  <a:srgbClr val="0000FF"/>
                </a:solidFill>
                <a:latin typeface="Consolas" pitchFamily="49" charset="0"/>
                <a:ea typeface="仿宋" pitchFamily="49" charset="-122"/>
                <a:cs typeface="Consolas" pitchFamily="49" charset="0"/>
              </a:rPr>
              <a:t>到</a:t>
            </a: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的边。</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对于</a:t>
            </a:r>
            <a:r>
              <a:rPr lang="en-US" altLang="zh-CN" sz="2000" smtClean="0">
                <a:solidFill>
                  <a:srgbClr val="0000FF"/>
                </a:solidFill>
                <a:latin typeface="Consolas" pitchFamily="49" charset="0"/>
                <a:ea typeface="仿宋" pitchFamily="49" charset="-122"/>
                <a:cs typeface="Consolas" pitchFamily="49" charset="0"/>
              </a:rPr>
              <a:t>V-U</a:t>
            </a:r>
            <a:r>
              <a:rPr lang="zh-CN" altLang="en-US" sz="2000" smtClean="0">
                <a:solidFill>
                  <a:srgbClr val="0000FF"/>
                </a:solidFill>
                <a:latin typeface="Consolas" pitchFamily="49" charset="0"/>
                <a:ea typeface="仿宋" pitchFamily="49" charset="-122"/>
                <a:cs typeface="Consolas" pitchFamily="49" charset="0"/>
              </a:rPr>
              <a:t>中的每个顶点</a:t>
            </a:r>
            <a:r>
              <a:rPr lang="en-US" altLang="zh-CN" sz="2000"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，记录它到</a:t>
            </a: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中的一条最小边：</a:t>
            </a:r>
            <a:r>
              <a:rPr lang="en-US" altLang="zh-CN" sz="2000" smtClean="0">
                <a:solidFill>
                  <a:srgbClr val="0000FF"/>
                </a:solidFill>
                <a:latin typeface="Consolas" pitchFamily="49" charset="0"/>
                <a:ea typeface="仿宋" pitchFamily="49" charset="-122"/>
                <a:cs typeface="Consolas" pitchFamily="49" charset="0"/>
              </a:rPr>
              <a:t>closest[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存储该边依附的在</a:t>
            </a: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中的顶点编号，</a:t>
            </a:r>
            <a:r>
              <a:rPr lang="en-US" altLang="zh-CN" sz="2000" smtClean="0">
                <a:solidFill>
                  <a:srgbClr val="0000FF"/>
                </a:solidFill>
                <a:latin typeface="Consolas" pitchFamily="49" charset="0"/>
                <a:ea typeface="仿宋" pitchFamily="49" charset="-122"/>
                <a:cs typeface="Consolas" pitchFamily="49" charset="0"/>
              </a:rPr>
              <a:t>lowcost[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存储该边的权值。</a:t>
            </a:r>
            <a:endParaRPr lang="zh-CN" altLang="en-US" sz="2000">
              <a:solidFill>
                <a:srgbClr val="0000FF"/>
              </a:solidFill>
              <a:latin typeface="Consolas" pitchFamily="49" charset="0"/>
              <a:ea typeface="仿宋" pitchFamily="49" charset="-122"/>
              <a:cs typeface="Consolas" pitchFamily="49" charset="0"/>
            </a:endParaRPr>
          </a:p>
        </p:txBody>
      </p:sp>
      <p:grpSp>
        <p:nvGrpSpPr>
          <p:cNvPr id="23" name="组合 22"/>
          <p:cNvGrpSpPr/>
          <p:nvPr/>
        </p:nvGrpSpPr>
        <p:grpSpPr>
          <a:xfrm>
            <a:off x="1785918" y="3714752"/>
            <a:ext cx="6000792" cy="2571768"/>
            <a:chOff x="1785918" y="3714752"/>
            <a:chExt cx="6000792" cy="2571768"/>
          </a:xfrm>
        </p:grpSpPr>
        <p:sp>
          <p:nvSpPr>
            <p:cNvPr id="7" name="椭圆 6"/>
            <p:cNvSpPr/>
            <p:nvPr/>
          </p:nvSpPr>
          <p:spPr>
            <a:xfrm>
              <a:off x="2214546" y="3714752"/>
              <a:ext cx="1143008" cy="1857388"/>
            </a:xfrm>
            <a:prstGeom prst="ellipse">
              <a:avLst/>
            </a:prstGeom>
            <a:solidFill>
              <a:schemeClr val="accent1">
                <a:alpha val="21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14942" y="3774048"/>
              <a:ext cx="1143008" cy="1857388"/>
            </a:xfrm>
            <a:prstGeom prst="ellipse">
              <a:avLst/>
            </a:prstGeom>
            <a:solidFill>
              <a:schemeClr val="accent1">
                <a:alpha val="21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571736"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FF0000"/>
                  </a:solidFill>
                  <a:latin typeface="Consolas" pitchFamily="49" charset="0"/>
                  <a:cs typeface="Consolas" pitchFamily="49" charset="0"/>
                </a:rPr>
                <a:t>k</a:t>
              </a:r>
              <a:endParaRPr lang="zh-CN" altLang="en-US" sz="2000" i="1" dirty="0">
                <a:solidFill>
                  <a:srgbClr val="FF0000"/>
                </a:solidFill>
                <a:latin typeface="Consolas" pitchFamily="49" charset="0"/>
                <a:cs typeface="Consolas" pitchFamily="49" charset="0"/>
              </a:endParaRPr>
            </a:p>
          </p:txBody>
        </p:sp>
        <p:sp>
          <p:nvSpPr>
            <p:cNvPr id="10" name="TextBox 9"/>
            <p:cNvSpPr txBox="1"/>
            <p:nvPr/>
          </p:nvSpPr>
          <p:spPr>
            <a:xfrm>
              <a:off x="1785918" y="5857892"/>
              <a:ext cx="2428892" cy="369332"/>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中</a:t>
              </a:r>
              <a:r>
                <a:rPr lang="en-US" altLang="zh-CN" sz="1800" i="1"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lowcost[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]=0</a:t>
              </a:r>
              <a:endParaRPr lang="zh-CN" altLang="en-US" sz="1800"/>
            </a:p>
          </p:txBody>
        </p:sp>
        <p:sp>
          <p:nvSpPr>
            <p:cNvPr id="11" name="椭圆 10"/>
            <p:cNvSpPr/>
            <p:nvPr/>
          </p:nvSpPr>
          <p:spPr>
            <a:xfrm>
              <a:off x="5572132" y="448842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j</a:t>
              </a:r>
              <a:endParaRPr lang="zh-CN" altLang="en-US" sz="2000" i="1" dirty="0">
                <a:solidFill>
                  <a:srgbClr val="0000FF"/>
                </a:solidFill>
                <a:latin typeface="Consolas" pitchFamily="49" charset="0"/>
                <a:cs typeface="Consolas" pitchFamily="49" charset="0"/>
              </a:endParaRPr>
            </a:p>
          </p:txBody>
        </p:sp>
        <p:sp>
          <p:nvSpPr>
            <p:cNvPr id="12" name="TextBox 11"/>
            <p:cNvSpPr txBox="1"/>
            <p:nvPr/>
          </p:nvSpPr>
          <p:spPr>
            <a:xfrm>
              <a:off x="4786314" y="5917188"/>
              <a:ext cx="3000396" cy="369332"/>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V-U</a:t>
              </a:r>
              <a:r>
                <a:rPr lang="zh-CN" altLang="en-US" sz="1800" smtClean="0">
                  <a:solidFill>
                    <a:srgbClr val="0000FF"/>
                  </a:solidFill>
                  <a:latin typeface="Consolas" pitchFamily="49" charset="0"/>
                  <a:ea typeface="仿宋" pitchFamily="49" charset="-122"/>
                  <a:cs typeface="Consolas" pitchFamily="49" charset="0"/>
                </a:rPr>
                <a:t>中</a:t>
              </a:r>
              <a:r>
                <a:rPr lang="en-US" altLang="zh-CN" sz="1800" i="1"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lowcost[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]&gt;0</a:t>
              </a:r>
              <a:endParaRPr lang="zh-CN" altLang="en-US" sz="1800"/>
            </a:p>
          </p:txBody>
        </p:sp>
        <p:sp>
          <p:nvSpPr>
            <p:cNvPr id="13" name="椭圆 12"/>
            <p:cNvSpPr/>
            <p:nvPr/>
          </p:nvSpPr>
          <p:spPr>
            <a:xfrm>
              <a:off x="2571736" y="407194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v</a:t>
              </a:r>
              <a:endParaRPr lang="zh-CN" altLang="en-US" sz="2000" i="1" dirty="0">
                <a:solidFill>
                  <a:srgbClr val="0000FF"/>
                </a:solidFill>
                <a:latin typeface="Consolas" pitchFamily="49" charset="0"/>
                <a:cs typeface="Consolas" pitchFamily="49" charset="0"/>
              </a:endParaRPr>
            </a:p>
          </p:txBody>
        </p:sp>
        <p:cxnSp>
          <p:nvCxnSpPr>
            <p:cNvPr id="15" name="直接连接符 14"/>
            <p:cNvCxnSpPr>
              <a:stCxn id="13" idx="4"/>
            </p:cNvCxnSpPr>
            <p:nvPr/>
          </p:nvCxnSpPr>
          <p:spPr>
            <a:xfrm rot="5400000">
              <a:off x="2678893" y="4607727"/>
              <a:ext cx="214314" cy="1588"/>
            </a:xfrm>
            <a:prstGeom prst="lin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 idx="6"/>
              <a:endCxn id="11" idx="2"/>
            </p:cNvCxnSpPr>
            <p:nvPr/>
          </p:nvCxnSpPr>
          <p:spPr>
            <a:xfrm flipV="1">
              <a:off x="3000364" y="4702742"/>
              <a:ext cx="2571768" cy="226456"/>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21375786">
              <a:off x="3571868" y="4403894"/>
              <a:ext cx="1428760" cy="338554"/>
            </a:xfrm>
            <a:prstGeom prst="rect">
              <a:avLst/>
            </a:prstGeom>
            <a:noFill/>
          </p:spPr>
          <p:txBody>
            <a:bodyPr wrap="square" rtlCol="0">
              <a:spAutoFit/>
            </a:bodyPr>
            <a:lstStyle/>
            <a:p>
              <a:r>
                <a:rPr lang="en-US" altLang="zh-CN" sz="1600" smtClean="0">
                  <a:solidFill>
                    <a:srgbClr val="0000FF"/>
                  </a:solidFill>
                  <a:latin typeface="Consolas" pitchFamily="49" charset="0"/>
                  <a:ea typeface="仿宋" pitchFamily="49" charset="-122"/>
                  <a:cs typeface="Consolas" pitchFamily="49" charset="0"/>
                </a:rPr>
                <a:t>lowcost[</a:t>
              </a:r>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a:t>
              </a:r>
              <a:endParaRPr lang="zh-CN" altLang="en-US" sz="1600"/>
            </a:p>
          </p:txBody>
        </p:sp>
        <p:sp>
          <p:nvSpPr>
            <p:cNvPr id="20" name="TextBox 19"/>
            <p:cNvSpPr txBox="1"/>
            <p:nvPr/>
          </p:nvSpPr>
          <p:spPr>
            <a:xfrm>
              <a:off x="3286116" y="5214950"/>
              <a:ext cx="1643074" cy="338554"/>
            </a:xfrm>
            <a:prstGeom prst="rect">
              <a:avLst/>
            </a:prstGeom>
            <a:noFill/>
          </p:spPr>
          <p:txBody>
            <a:bodyPr wrap="square" rtlCol="0">
              <a:spAutoFit/>
            </a:bodyPr>
            <a:lstStyle/>
            <a:p>
              <a:r>
                <a:rPr lang="en-US" altLang="zh-CN" sz="1600" smtClean="0">
                  <a:solidFill>
                    <a:srgbClr val="0000FF"/>
                  </a:solidFill>
                  <a:latin typeface="Consolas" pitchFamily="49" charset="0"/>
                  <a:ea typeface="仿宋" pitchFamily="49" charset="-122"/>
                  <a:cs typeface="Consolas" pitchFamily="49" charset="0"/>
                </a:rPr>
                <a:t>closest[</a:t>
              </a:r>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a:t>
              </a:r>
              <a:r>
                <a:rPr lang="en-US" altLang="zh-CN" sz="1600" i="1" smtClean="0">
                  <a:solidFill>
                    <a:srgbClr val="FF0000"/>
                  </a:solidFill>
                  <a:latin typeface="Consolas" pitchFamily="49" charset="0"/>
                  <a:ea typeface="仿宋" pitchFamily="49" charset="-122"/>
                  <a:cs typeface="Consolas" pitchFamily="49" charset="0"/>
                </a:rPr>
                <a:t>k</a:t>
              </a:r>
              <a:endParaRPr lang="zh-CN" altLang="en-US" sz="1600" i="1">
                <a:solidFill>
                  <a:srgbClr val="FF0000"/>
                </a:solidFill>
              </a:endParaRPr>
            </a:p>
          </p:txBody>
        </p:sp>
        <p:cxnSp>
          <p:nvCxnSpPr>
            <p:cNvPr id="22" name="直接箭头连接符 21"/>
            <p:cNvCxnSpPr>
              <a:stCxn id="20" idx="1"/>
              <a:endCxn id="9" idx="5"/>
            </p:cNvCxnSpPr>
            <p:nvPr/>
          </p:nvCxnSpPr>
          <p:spPr>
            <a:xfrm rot="10800000">
              <a:off x="2937594" y="5080741"/>
              <a:ext cx="348523" cy="3034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4" name="Text Box 2"/>
          <p:cNvSpPr txBox="1">
            <a:spLocks noChangeArrowheads="1"/>
          </p:cNvSpPr>
          <p:nvPr/>
        </p:nvSpPr>
        <p:spPr bwMode="auto">
          <a:xfrm>
            <a:off x="1217617" y="357166"/>
            <a:ext cx="3140069" cy="400110"/>
          </a:xfrm>
          <a:prstGeom prst="rect">
            <a:avLst/>
          </a:prstGeom>
          <a:noFill/>
          <a:ln w="9525">
            <a:noFill/>
            <a:miter lim="800000"/>
            <a:headEnd/>
            <a:tailEnd/>
          </a:ln>
          <a:effectLst/>
        </p:spPr>
        <p:txBody>
          <a:bodyPr wrap="square">
            <a:spAutoFit/>
          </a:bodyPr>
          <a:lstStyle/>
          <a:p>
            <a:pPr>
              <a:spcBef>
                <a:spcPct val="50000"/>
              </a:spcBef>
            </a:pPr>
            <a:r>
              <a:rPr lang="zh-CN" altLang="en-US" sz="2000" smtClean="0">
                <a:solidFill>
                  <a:srgbClr val="FF0000"/>
                </a:solidFill>
                <a:latin typeface="微软雅黑" pitchFamily="34" charset="-122"/>
                <a:ea typeface="微软雅黑" pitchFamily="34" charset="-122"/>
                <a:cs typeface="Times New Roman" pitchFamily="18" charset="0"/>
              </a:rPr>
              <a:t>实现</a:t>
            </a:r>
            <a:r>
              <a:rPr lang="zh-CN" altLang="en-US" sz="2000" dirty="0">
                <a:solidFill>
                  <a:srgbClr val="FF0000"/>
                </a:solidFill>
                <a:latin typeface="微软雅黑" pitchFamily="34" charset="-122"/>
                <a:ea typeface="微软雅黑" pitchFamily="34" charset="-122"/>
                <a:cs typeface="Times New Roman" pitchFamily="18" charset="0"/>
              </a:rPr>
              <a:t>普里</a:t>
            </a:r>
            <a:r>
              <a:rPr lang="zh-CN" altLang="en-US" sz="2000">
                <a:solidFill>
                  <a:srgbClr val="FF0000"/>
                </a:solidFill>
                <a:latin typeface="微软雅黑" pitchFamily="34" charset="-122"/>
                <a:ea typeface="微软雅黑" pitchFamily="34" charset="-122"/>
                <a:cs typeface="Times New Roman" pitchFamily="18" charset="0"/>
              </a:rPr>
              <a:t>姆</a:t>
            </a:r>
            <a:r>
              <a:rPr lang="zh-CN" altLang="en-US" sz="2000" smtClean="0">
                <a:solidFill>
                  <a:srgbClr val="FF0000"/>
                </a:solidFill>
                <a:latin typeface="微软雅黑" pitchFamily="34" charset="-122"/>
                <a:ea typeface="微软雅黑" pitchFamily="34" charset="-122"/>
                <a:cs typeface="Times New Roman" pitchFamily="18" charset="0"/>
              </a:rPr>
              <a:t>算法（</a:t>
            </a:r>
            <a:r>
              <a:rPr lang="en-US" altLang="zh-CN" sz="2000" smtClean="0">
                <a:solidFill>
                  <a:srgbClr val="FF0000"/>
                </a:solidFill>
                <a:latin typeface="微软雅黑" pitchFamily="34" charset="-122"/>
                <a:ea typeface="微软雅黑" pitchFamily="34" charset="-122"/>
                <a:cs typeface="Times New Roman" pitchFamily="18" charset="0"/>
              </a:rPr>
              <a:t>2/3</a:t>
            </a:r>
            <a:r>
              <a:rPr lang="zh-CN" altLang="en-US" sz="2000" smtClean="0">
                <a:solidFill>
                  <a:srgbClr val="FF0000"/>
                </a:solidFill>
                <a:latin typeface="微软雅黑" pitchFamily="34" charset="-122"/>
                <a:ea typeface="微软雅黑" pitchFamily="34" charset="-122"/>
                <a:cs typeface="Times New Roman" pitchFamily="18" charset="0"/>
              </a:rPr>
              <a:t>）：</a:t>
            </a:r>
            <a:endParaRPr lang="zh-CN" altLang="en-US" sz="2000" dirty="0">
              <a:solidFill>
                <a:srgbClr val="FF0000"/>
              </a:solidFill>
              <a:latin typeface="微软雅黑" pitchFamily="34" charset="-122"/>
              <a:ea typeface="微软雅黑" pitchFamily="34" charset="-122"/>
              <a:cs typeface="Times New Roman" pitchFamily="18" charset="0"/>
            </a:endParaRPr>
          </a:p>
        </p:txBody>
      </p:sp>
      <p:sp>
        <p:nvSpPr>
          <p:cNvPr id="25" name="TextBox 24"/>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217617" y="357166"/>
            <a:ext cx="3140069" cy="400110"/>
          </a:xfrm>
          <a:prstGeom prst="rect">
            <a:avLst/>
          </a:prstGeom>
          <a:noFill/>
          <a:ln w="9525">
            <a:noFill/>
            <a:miter lim="800000"/>
            <a:headEnd/>
            <a:tailEnd/>
          </a:ln>
          <a:effectLst/>
        </p:spPr>
        <p:txBody>
          <a:bodyPr wrap="square">
            <a:spAutoFit/>
          </a:bodyPr>
          <a:lstStyle/>
          <a:p>
            <a:pPr>
              <a:spcBef>
                <a:spcPct val="50000"/>
              </a:spcBef>
            </a:pPr>
            <a:r>
              <a:rPr lang="zh-CN" altLang="en-US" sz="2000" smtClean="0">
                <a:solidFill>
                  <a:srgbClr val="FF0000"/>
                </a:solidFill>
                <a:latin typeface="微软雅黑" pitchFamily="34" charset="-122"/>
                <a:ea typeface="微软雅黑" pitchFamily="34" charset="-122"/>
                <a:cs typeface="Times New Roman" pitchFamily="18" charset="0"/>
              </a:rPr>
              <a:t>实现</a:t>
            </a:r>
            <a:r>
              <a:rPr lang="zh-CN" altLang="en-US" sz="2000" dirty="0">
                <a:solidFill>
                  <a:srgbClr val="FF0000"/>
                </a:solidFill>
                <a:latin typeface="微软雅黑" pitchFamily="34" charset="-122"/>
                <a:ea typeface="微软雅黑" pitchFamily="34" charset="-122"/>
                <a:cs typeface="Times New Roman" pitchFamily="18" charset="0"/>
              </a:rPr>
              <a:t>普里</a:t>
            </a:r>
            <a:r>
              <a:rPr lang="zh-CN" altLang="en-US" sz="2000">
                <a:solidFill>
                  <a:srgbClr val="FF0000"/>
                </a:solidFill>
                <a:latin typeface="微软雅黑" pitchFamily="34" charset="-122"/>
                <a:ea typeface="微软雅黑" pitchFamily="34" charset="-122"/>
                <a:cs typeface="Times New Roman" pitchFamily="18" charset="0"/>
              </a:rPr>
              <a:t>姆</a:t>
            </a:r>
            <a:r>
              <a:rPr lang="zh-CN" altLang="en-US" sz="2000" smtClean="0">
                <a:solidFill>
                  <a:srgbClr val="FF0000"/>
                </a:solidFill>
                <a:latin typeface="微软雅黑" pitchFamily="34" charset="-122"/>
                <a:ea typeface="微软雅黑" pitchFamily="34" charset="-122"/>
                <a:cs typeface="Times New Roman" pitchFamily="18" charset="0"/>
              </a:rPr>
              <a:t>算法（</a:t>
            </a:r>
            <a:r>
              <a:rPr lang="en-US" altLang="zh-CN" sz="2000" smtClean="0">
                <a:solidFill>
                  <a:srgbClr val="FF0000"/>
                </a:solidFill>
                <a:latin typeface="微软雅黑" pitchFamily="34" charset="-122"/>
                <a:ea typeface="微软雅黑" pitchFamily="34" charset="-122"/>
                <a:cs typeface="Times New Roman" pitchFamily="18" charset="0"/>
              </a:rPr>
              <a:t>3/3</a:t>
            </a:r>
            <a:r>
              <a:rPr lang="zh-CN" altLang="en-US" sz="2000" smtClean="0">
                <a:solidFill>
                  <a:srgbClr val="FF0000"/>
                </a:solidFill>
                <a:latin typeface="微软雅黑" pitchFamily="34" charset="-122"/>
                <a:ea typeface="微软雅黑" pitchFamily="34" charset="-122"/>
                <a:cs typeface="Times New Roman" pitchFamily="18" charset="0"/>
              </a:rPr>
              <a:t>）：</a:t>
            </a:r>
            <a:endParaRPr lang="zh-CN" altLang="en-US" sz="2000" dirty="0">
              <a:solidFill>
                <a:srgbClr val="FF0000"/>
              </a:solidFill>
              <a:latin typeface="微软雅黑" pitchFamily="34" charset="-122"/>
              <a:ea typeface="微软雅黑" pitchFamily="34" charset="-122"/>
              <a:cs typeface="Times New Roman" pitchFamily="18" charset="0"/>
            </a:endParaRPr>
          </a:p>
        </p:txBody>
      </p:sp>
      <p:sp>
        <p:nvSpPr>
          <p:cNvPr id="5" name="TextBox 4"/>
          <p:cNvSpPr txBox="1"/>
          <p:nvPr/>
        </p:nvSpPr>
        <p:spPr>
          <a:xfrm>
            <a:off x="1357290" y="824252"/>
            <a:ext cx="5572164" cy="1015663"/>
          </a:xfrm>
          <a:prstGeom prst="rect">
            <a:avLst/>
          </a:prstGeom>
          <a:noFill/>
        </p:spPr>
        <p:txBody>
          <a:bodyPr wrap="square" rtlCol="0">
            <a:spAutoFit/>
          </a:bodyPr>
          <a:lstStyle/>
          <a:p>
            <a:pPr marL="457200" indent="-457200">
              <a:lnSpc>
                <a:spcPct val="150000"/>
              </a:lnSpc>
              <a:buBlip>
                <a:blip r:embed="rId2"/>
              </a:buBlip>
            </a:pP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中顶点的增量添加的：一个一个添加</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中添加顶点</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之前的情况：</a:t>
            </a:r>
            <a:endParaRPr lang="zh-CN" altLang="en-US" sz="2000">
              <a:solidFill>
                <a:srgbClr val="0000FF"/>
              </a:solidFill>
              <a:latin typeface="Consolas" pitchFamily="49" charset="0"/>
              <a:ea typeface="仿宋" pitchFamily="49" charset="-122"/>
              <a:cs typeface="Consolas" pitchFamily="49" charset="0"/>
            </a:endParaRPr>
          </a:p>
        </p:txBody>
      </p:sp>
      <p:grpSp>
        <p:nvGrpSpPr>
          <p:cNvPr id="35" name="组合 34"/>
          <p:cNvGrpSpPr/>
          <p:nvPr/>
        </p:nvGrpSpPr>
        <p:grpSpPr>
          <a:xfrm>
            <a:off x="1643042" y="1928802"/>
            <a:ext cx="4143404" cy="1512340"/>
            <a:chOff x="1643042" y="2416726"/>
            <a:chExt cx="4143404" cy="1512340"/>
          </a:xfrm>
        </p:grpSpPr>
        <p:sp>
          <p:nvSpPr>
            <p:cNvPr id="7" name="椭圆 6"/>
            <p:cNvSpPr/>
            <p:nvPr/>
          </p:nvSpPr>
          <p:spPr>
            <a:xfrm>
              <a:off x="1643042" y="2428868"/>
              <a:ext cx="1143008" cy="1500198"/>
            </a:xfrm>
            <a:prstGeom prst="ellipse">
              <a:avLst/>
            </a:prstGeom>
            <a:solidFill>
              <a:schemeClr val="accent1">
                <a:alpha val="21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43438" y="2416726"/>
              <a:ext cx="1143008" cy="1512340"/>
            </a:xfrm>
            <a:prstGeom prst="ellipse">
              <a:avLst/>
            </a:prstGeom>
            <a:solidFill>
              <a:schemeClr val="accent1">
                <a:alpha val="21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000628" y="298823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j</a:t>
              </a:r>
              <a:endParaRPr lang="zh-CN" altLang="en-US" sz="2000" i="1" dirty="0">
                <a:solidFill>
                  <a:srgbClr val="0000FF"/>
                </a:solidFill>
                <a:latin typeface="Consolas" pitchFamily="49" charset="0"/>
                <a:cs typeface="Consolas" pitchFamily="49" charset="0"/>
              </a:endParaRPr>
            </a:p>
          </p:txBody>
        </p:sp>
        <p:sp>
          <p:nvSpPr>
            <p:cNvPr id="13" name="椭圆 12"/>
            <p:cNvSpPr/>
            <p:nvPr/>
          </p:nvSpPr>
          <p:spPr>
            <a:xfrm>
              <a:off x="2000232" y="292893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v</a:t>
              </a:r>
              <a:endParaRPr lang="zh-CN" altLang="en-US" sz="2000" i="1" dirty="0">
                <a:solidFill>
                  <a:srgbClr val="0000FF"/>
                </a:solidFill>
                <a:latin typeface="Consolas" pitchFamily="49" charset="0"/>
                <a:cs typeface="Consolas" pitchFamily="49" charset="0"/>
              </a:endParaRPr>
            </a:p>
          </p:txBody>
        </p:sp>
        <p:cxnSp>
          <p:nvCxnSpPr>
            <p:cNvPr id="15" name="直接连接符 14"/>
            <p:cNvCxnSpPr>
              <a:stCxn id="7" idx="6"/>
              <a:endCxn id="11" idx="2"/>
            </p:cNvCxnSpPr>
            <p:nvPr/>
          </p:nvCxnSpPr>
          <p:spPr>
            <a:xfrm>
              <a:off x="2786050" y="3178967"/>
              <a:ext cx="2214578" cy="23577"/>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00364" y="2786058"/>
              <a:ext cx="1428760" cy="338554"/>
            </a:xfrm>
            <a:prstGeom prst="rect">
              <a:avLst/>
            </a:prstGeom>
            <a:noFill/>
          </p:spPr>
          <p:txBody>
            <a:bodyPr wrap="square" rtlCol="0">
              <a:spAutoFit/>
            </a:bodyPr>
            <a:lstStyle/>
            <a:p>
              <a:r>
                <a:rPr lang="en-US" altLang="zh-CN" sz="1600" smtClean="0">
                  <a:solidFill>
                    <a:srgbClr val="0000FF"/>
                  </a:solidFill>
                  <a:latin typeface="Consolas" pitchFamily="49" charset="0"/>
                  <a:ea typeface="仿宋" pitchFamily="49" charset="-122"/>
                  <a:cs typeface="Consolas" pitchFamily="49" charset="0"/>
                </a:rPr>
                <a:t>lowcost[</a:t>
              </a:r>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a:t>
              </a:r>
              <a:endParaRPr lang="zh-CN" altLang="en-US" sz="1600"/>
            </a:p>
          </p:txBody>
        </p:sp>
        <p:sp>
          <p:nvSpPr>
            <p:cNvPr id="17" name="TextBox 16"/>
            <p:cNvSpPr txBox="1"/>
            <p:nvPr/>
          </p:nvSpPr>
          <p:spPr>
            <a:xfrm>
              <a:off x="3000364" y="3161884"/>
              <a:ext cx="1357322" cy="338554"/>
            </a:xfrm>
            <a:prstGeom prst="rect">
              <a:avLst/>
            </a:prstGeom>
            <a:noFill/>
          </p:spPr>
          <p:txBody>
            <a:bodyPr wrap="square" rtlCol="0">
              <a:spAutoFit/>
            </a:bodyPr>
            <a:lstStyle/>
            <a:p>
              <a:r>
                <a:rPr lang="en-US" altLang="zh-CN" sz="1600" smtClean="0">
                  <a:solidFill>
                    <a:srgbClr val="0000FF"/>
                  </a:solidFill>
                  <a:latin typeface="Consolas" pitchFamily="49" charset="0"/>
                  <a:ea typeface="仿宋" pitchFamily="49" charset="-122"/>
                  <a:cs typeface="Consolas" pitchFamily="49" charset="0"/>
                </a:rPr>
                <a:t>closest[</a:t>
              </a:r>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a:t>
              </a:r>
              <a:endParaRPr lang="zh-CN" altLang="en-US" sz="1600" i="1">
                <a:solidFill>
                  <a:srgbClr val="FF0000"/>
                </a:solidFill>
              </a:endParaRPr>
            </a:p>
          </p:txBody>
        </p:sp>
      </p:grpSp>
      <p:sp>
        <p:nvSpPr>
          <p:cNvPr id="37" name="TextBox 36"/>
          <p:cNvSpPr txBox="1"/>
          <p:nvPr/>
        </p:nvSpPr>
        <p:spPr>
          <a:xfrm>
            <a:off x="1357290" y="3528956"/>
            <a:ext cx="3857652" cy="400110"/>
          </a:xfrm>
          <a:prstGeom prst="rect">
            <a:avLst/>
          </a:prstGeom>
          <a:noFill/>
        </p:spPr>
        <p:txBody>
          <a:bodyPr wrap="square" rtlCol="0">
            <a:spAutoFit/>
          </a:bodyPr>
          <a:lstStyle/>
          <a:p>
            <a:pPr marL="457200" indent="-457200">
              <a:buBlip>
                <a:blip r:embed="rId2"/>
              </a:buBlip>
            </a:pP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中添加顶点</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之后的情况：</a:t>
            </a:r>
            <a:endParaRPr lang="zh-CN" altLang="en-US" sz="2000">
              <a:solidFill>
                <a:srgbClr val="0000FF"/>
              </a:solidFill>
              <a:latin typeface="Consolas" pitchFamily="49" charset="0"/>
              <a:ea typeface="仿宋" pitchFamily="49" charset="-122"/>
              <a:cs typeface="Consolas" pitchFamily="49" charset="0"/>
            </a:endParaRPr>
          </a:p>
        </p:txBody>
      </p:sp>
      <p:sp>
        <p:nvSpPr>
          <p:cNvPr id="38" name="TextBox 37"/>
          <p:cNvSpPr txBox="1"/>
          <p:nvPr/>
        </p:nvSpPr>
        <p:spPr>
          <a:xfrm>
            <a:off x="1357290" y="6100724"/>
            <a:ext cx="7358114" cy="400110"/>
          </a:xfrm>
          <a:prstGeom prst="rect">
            <a:avLst/>
          </a:prstGeom>
          <a:noFill/>
        </p:spPr>
        <p:txBody>
          <a:bodyPr wrap="square" rtlCol="0">
            <a:spAutoFit/>
          </a:bodyPr>
          <a:lstStyle/>
          <a:p>
            <a:pPr marL="457200" indent="-457200">
              <a:buBlip>
                <a:blip r:embed="rId2"/>
              </a:buBlip>
            </a:pPr>
            <a:r>
              <a:rPr lang="zh-CN" altLang="en-US" sz="2000" smtClean="0">
                <a:solidFill>
                  <a:srgbClr val="0000FF"/>
                </a:solidFill>
                <a:latin typeface="Consolas" pitchFamily="49" charset="0"/>
                <a:ea typeface="仿宋" pitchFamily="49" charset="-122"/>
                <a:cs typeface="Consolas" pitchFamily="49" charset="0"/>
              </a:rPr>
              <a:t>对于</a:t>
            </a:r>
            <a:r>
              <a:rPr lang="en-US" altLang="zh-CN" sz="2000" i="1"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：若</a:t>
            </a:r>
            <a:r>
              <a:rPr lang="en-US" altLang="zh-CN" sz="2000" smtClean="0">
                <a:solidFill>
                  <a:srgbClr val="0000FF"/>
                </a:solidFill>
                <a:latin typeface="Consolas" pitchFamily="49" charset="0"/>
                <a:ea typeface="仿宋" pitchFamily="49" charset="-122"/>
                <a:cs typeface="Consolas" pitchFamily="49" charset="0"/>
              </a:rPr>
              <a:t>g.edges[</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]&lt;lowcost[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C00000"/>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调整；否则不变</a:t>
            </a:r>
            <a:r>
              <a:rPr lang="en-US" altLang="zh-CN" sz="2000" smtClean="0">
                <a:solidFill>
                  <a:srgbClr val="0000FF"/>
                </a:solidFill>
                <a:latin typeface="Consolas" pitchFamily="49" charset="0"/>
                <a:ea typeface="仿宋" pitchFamily="49" charset="-122"/>
                <a:cs typeface="Consolas" pitchFamily="49" charset="0"/>
              </a:rPr>
              <a:t> </a:t>
            </a:r>
            <a:endParaRPr lang="zh-CN" altLang="en-US" sz="2000">
              <a:solidFill>
                <a:srgbClr val="0000FF"/>
              </a:solidFill>
              <a:latin typeface="Consolas" pitchFamily="49" charset="0"/>
              <a:ea typeface="仿宋" pitchFamily="49" charset="-122"/>
              <a:cs typeface="Consolas" pitchFamily="49" charset="0"/>
            </a:endParaRPr>
          </a:p>
        </p:txBody>
      </p:sp>
      <p:grpSp>
        <p:nvGrpSpPr>
          <p:cNvPr id="42" name="组合 41"/>
          <p:cNvGrpSpPr/>
          <p:nvPr/>
        </p:nvGrpSpPr>
        <p:grpSpPr>
          <a:xfrm>
            <a:off x="1643042" y="4071942"/>
            <a:ext cx="4143404" cy="1916684"/>
            <a:chOff x="1643042" y="4071942"/>
            <a:chExt cx="4143404" cy="1916684"/>
          </a:xfrm>
        </p:grpSpPr>
        <p:sp>
          <p:nvSpPr>
            <p:cNvPr id="19" name="椭圆 18"/>
            <p:cNvSpPr/>
            <p:nvPr/>
          </p:nvSpPr>
          <p:spPr>
            <a:xfrm>
              <a:off x="1643042" y="4071942"/>
              <a:ext cx="1143008" cy="1857388"/>
            </a:xfrm>
            <a:prstGeom prst="ellipse">
              <a:avLst/>
            </a:prstGeom>
            <a:solidFill>
              <a:schemeClr val="accent1">
                <a:alpha val="21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643438" y="4131238"/>
              <a:ext cx="1143008" cy="1857388"/>
            </a:xfrm>
            <a:prstGeom prst="ellipse">
              <a:avLst/>
            </a:prstGeom>
            <a:solidFill>
              <a:schemeClr val="accent1">
                <a:alpha val="21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000232" y="5163515"/>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FF0000"/>
                  </a:solidFill>
                  <a:latin typeface="Consolas" pitchFamily="49" charset="0"/>
                  <a:cs typeface="Consolas" pitchFamily="49" charset="0"/>
                </a:rPr>
                <a:t>k</a:t>
              </a:r>
              <a:endParaRPr lang="zh-CN" altLang="en-US" sz="2000" i="1" dirty="0">
                <a:solidFill>
                  <a:srgbClr val="FF0000"/>
                </a:solidFill>
                <a:latin typeface="Consolas" pitchFamily="49" charset="0"/>
                <a:cs typeface="Consolas" pitchFamily="49" charset="0"/>
              </a:endParaRPr>
            </a:p>
          </p:txBody>
        </p:sp>
        <p:sp>
          <p:nvSpPr>
            <p:cNvPr id="22" name="椭圆 21"/>
            <p:cNvSpPr/>
            <p:nvPr/>
          </p:nvSpPr>
          <p:spPr>
            <a:xfrm>
              <a:off x="5000628" y="484561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j</a:t>
              </a:r>
              <a:endParaRPr lang="zh-CN" altLang="en-US" sz="2000" i="1" dirty="0">
                <a:solidFill>
                  <a:srgbClr val="0000FF"/>
                </a:solidFill>
                <a:latin typeface="Consolas" pitchFamily="49" charset="0"/>
                <a:cs typeface="Consolas" pitchFamily="49" charset="0"/>
              </a:endParaRPr>
            </a:p>
          </p:txBody>
        </p:sp>
        <p:sp>
          <p:nvSpPr>
            <p:cNvPr id="23" name="椭圆 22"/>
            <p:cNvSpPr/>
            <p:nvPr/>
          </p:nvSpPr>
          <p:spPr>
            <a:xfrm>
              <a:off x="2000232" y="429850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v</a:t>
              </a:r>
              <a:endParaRPr lang="zh-CN" altLang="en-US" sz="2000" i="1" dirty="0">
                <a:solidFill>
                  <a:srgbClr val="0000FF"/>
                </a:solidFill>
                <a:latin typeface="Consolas" pitchFamily="49" charset="0"/>
                <a:cs typeface="Consolas" pitchFamily="49" charset="0"/>
              </a:endParaRPr>
            </a:p>
          </p:txBody>
        </p:sp>
        <p:cxnSp>
          <p:nvCxnSpPr>
            <p:cNvPr id="24" name="直接连接符 23"/>
            <p:cNvCxnSpPr>
              <a:stCxn id="23" idx="4"/>
              <a:endCxn id="21" idx="0"/>
            </p:cNvCxnSpPr>
            <p:nvPr/>
          </p:nvCxnSpPr>
          <p:spPr>
            <a:xfrm rot="5400000">
              <a:off x="1996354" y="4945322"/>
              <a:ext cx="436385" cy="1588"/>
            </a:xfrm>
            <a:prstGeom prst="lin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22" idx="2"/>
            </p:cNvCxnSpPr>
            <p:nvPr/>
          </p:nvCxnSpPr>
          <p:spPr>
            <a:xfrm>
              <a:off x="2714612" y="4643446"/>
              <a:ext cx="2286016" cy="416486"/>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462078">
              <a:off x="3000364" y="4447174"/>
              <a:ext cx="1428760" cy="338554"/>
            </a:xfrm>
            <a:prstGeom prst="rect">
              <a:avLst/>
            </a:prstGeom>
            <a:noFill/>
          </p:spPr>
          <p:txBody>
            <a:bodyPr wrap="square" rtlCol="0">
              <a:spAutoFit/>
            </a:bodyPr>
            <a:lstStyle/>
            <a:p>
              <a:r>
                <a:rPr lang="en-US" altLang="zh-CN" sz="1600" smtClean="0">
                  <a:solidFill>
                    <a:srgbClr val="0000FF"/>
                  </a:solidFill>
                  <a:latin typeface="Consolas" pitchFamily="49" charset="0"/>
                  <a:ea typeface="仿宋" pitchFamily="49" charset="-122"/>
                  <a:cs typeface="Consolas" pitchFamily="49" charset="0"/>
                </a:rPr>
                <a:t>lowcost[</a:t>
              </a:r>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a:t>
              </a:r>
              <a:endParaRPr lang="zh-CN" altLang="en-US" sz="1600"/>
            </a:p>
          </p:txBody>
        </p:sp>
        <p:sp>
          <p:nvSpPr>
            <p:cNvPr id="27" name="TextBox 26"/>
            <p:cNvSpPr txBox="1"/>
            <p:nvPr/>
          </p:nvSpPr>
          <p:spPr>
            <a:xfrm rot="605539">
              <a:off x="2857704" y="4811532"/>
              <a:ext cx="1508168" cy="338554"/>
            </a:xfrm>
            <a:prstGeom prst="rect">
              <a:avLst/>
            </a:prstGeom>
            <a:noFill/>
          </p:spPr>
          <p:txBody>
            <a:bodyPr wrap="square" rtlCol="0">
              <a:spAutoFit/>
            </a:bodyPr>
            <a:lstStyle/>
            <a:p>
              <a:r>
                <a:rPr lang="en-US" altLang="zh-CN" sz="1600" smtClean="0">
                  <a:solidFill>
                    <a:srgbClr val="0000FF"/>
                  </a:solidFill>
                  <a:latin typeface="Consolas" pitchFamily="49" charset="0"/>
                  <a:ea typeface="仿宋" pitchFamily="49" charset="-122"/>
                  <a:cs typeface="Consolas" pitchFamily="49" charset="0"/>
                </a:rPr>
                <a:t>closest[</a:t>
              </a:r>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a:t>
              </a:r>
              <a:endParaRPr lang="zh-CN" altLang="en-US" sz="1600" i="1">
                <a:solidFill>
                  <a:srgbClr val="FF0000"/>
                </a:solidFill>
              </a:endParaRPr>
            </a:p>
          </p:txBody>
        </p:sp>
        <p:cxnSp>
          <p:nvCxnSpPr>
            <p:cNvPr id="34" name="直接连接符 33"/>
            <p:cNvCxnSpPr>
              <a:stCxn id="21" idx="6"/>
              <a:endCxn id="22" idx="3"/>
            </p:cNvCxnSpPr>
            <p:nvPr/>
          </p:nvCxnSpPr>
          <p:spPr>
            <a:xfrm flipV="1">
              <a:off x="2428860" y="5211475"/>
              <a:ext cx="2634539" cy="166354"/>
            </a:xfrm>
            <a:prstGeom prst="lin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21323453">
              <a:off x="2846542" y="5310992"/>
              <a:ext cx="1643074"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g.edges[k][j]</a:t>
              </a:r>
              <a:endParaRPr lang="zh-CN" altLang="en-US" sz="1600">
                <a:solidFill>
                  <a:srgbClr val="0000FF"/>
                </a:solidFill>
                <a:latin typeface="Consolas" pitchFamily="49" charset="0"/>
                <a:cs typeface="Consolas" pitchFamily="49" charset="0"/>
              </a:endParaRPr>
            </a:p>
          </p:txBody>
        </p:sp>
      </p:grpSp>
      <p:sp>
        <p:nvSpPr>
          <p:cNvPr id="44" name="TextBox 43"/>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1071538" y="214290"/>
            <a:ext cx="7535885" cy="96167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为了方便，假设图</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采用邻接矩阵</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存储，对应的</a:t>
            </a:r>
            <a:r>
              <a:rPr lang="en-US" altLang="zh-CN" sz="2000" dirty="0">
                <a:solidFill>
                  <a:srgbClr val="0000FF"/>
                </a:solidFill>
                <a:latin typeface="Consolas" pitchFamily="49" charset="0"/>
                <a:ea typeface="楷体" pitchFamily="49" charset="-122"/>
                <a:cs typeface="Consolas" pitchFamily="49" charset="0"/>
              </a:rPr>
              <a:t>Prim(</a:t>
            </a:r>
            <a:r>
              <a:rPr lang="en-US" altLang="zh-CN" sz="2000" dirty="0" err="1">
                <a:solidFill>
                  <a:srgbClr val="0000FF"/>
                </a:solidFill>
                <a:latin typeface="Consolas" pitchFamily="49" charset="0"/>
                <a:ea typeface="楷体" pitchFamily="49" charset="-122"/>
                <a:cs typeface="Consolas" pitchFamily="49" charset="0"/>
              </a:rPr>
              <a:t>g,</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算法如下：</a:t>
            </a:r>
          </a:p>
        </p:txBody>
      </p:sp>
      <p:sp>
        <p:nvSpPr>
          <p:cNvPr id="172035" name="Text Box 3"/>
          <p:cNvSpPr txBox="1">
            <a:spLocks noChangeArrowheads="1"/>
          </p:cNvSpPr>
          <p:nvPr/>
        </p:nvSpPr>
        <p:spPr bwMode="auto">
          <a:xfrm>
            <a:off x="1214414" y="1535656"/>
            <a:ext cx="7818431" cy="3163394"/>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pPr>
              <a:lnSpc>
                <a:spcPts val="28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Prim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MatGraph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v)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输出求得的最小生树的所有边</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lowcost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MAXVEX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建立数组</a:t>
            </a:r>
            <a:r>
              <a:rPr lang="en-US" altLang="zh-CN" sz="1800" dirty="0" err="1">
                <a:solidFill>
                  <a:srgbClr val="00B0F0"/>
                </a:solidFill>
                <a:latin typeface="Consolas" pitchFamily="49" charset="0"/>
                <a:ea typeface="仿宋" pitchFamily="49" charset="-122"/>
                <a:cs typeface="Consolas" pitchFamily="49" charset="0"/>
              </a:rPr>
              <a:t>lowcost</a:t>
            </a:r>
            <a:endParaRPr lang="en-US" altLang="zh-CN" sz="1800" dirty="0">
              <a:solidFill>
                <a:srgbClr val="00B0F0"/>
              </a:solidFill>
              <a:latin typeface="Consolas" pitchFamily="49" charset="0"/>
              <a:ea typeface="仿宋" pitchFamily="49" charset="-122"/>
              <a:cs typeface="Consolas" pitchFamily="49" charset="0"/>
            </a:endParaRP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closest[</a:t>
            </a:r>
            <a:r>
              <a:rPr lang="en-US" altLang="zh-CN" sz="1800" dirty="0" err="1">
                <a:solidFill>
                  <a:srgbClr val="0000FF"/>
                </a:solidFill>
                <a:latin typeface="Consolas" pitchFamily="49" charset="0"/>
                <a:ea typeface="仿宋" pitchFamily="49" charset="-122"/>
                <a:cs typeface="Consolas" pitchFamily="49" charset="0"/>
              </a:rPr>
              <a:t>MAXVEX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建立数组</a:t>
            </a:r>
            <a:r>
              <a:rPr lang="en-US" altLang="zh-CN" sz="1800" dirty="0">
                <a:solidFill>
                  <a:srgbClr val="00B0F0"/>
                </a:solidFill>
                <a:latin typeface="Consolas" pitchFamily="49" charset="0"/>
                <a:ea typeface="仿宋" pitchFamily="49" charset="-122"/>
                <a:cs typeface="Consolas" pitchFamily="49" charset="0"/>
              </a:rPr>
              <a:t>closest</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min,i,j,k</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给</a:t>
            </a:r>
            <a:r>
              <a:rPr lang="en-US" altLang="zh-CN" sz="1800" dirty="0" err="1">
                <a:solidFill>
                  <a:srgbClr val="00B0F0"/>
                </a:solidFill>
                <a:latin typeface="Consolas" pitchFamily="49" charset="0"/>
                <a:ea typeface="仿宋" pitchFamily="49" charset="-122"/>
                <a:cs typeface="Consolas" pitchFamily="49" charset="0"/>
              </a:rPr>
              <a:t>lowcost</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和</a:t>
            </a:r>
            <a:r>
              <a:rPr lang="en-US" altLang="zh-CN" sz="1800" dirty="0">
                <a:solidFill>
                  <a:srgbClr val="00B0F0"/>
                </a:solidFill>
                <a:latin typeface="Consolas" pitchFamily="49" charset="0"/>
                <a:ea typeface="仿宋" pitchFamily="49" charset="-122"/>
                <a:cs typeface="Consolas" pitchFamily="49" charset="0"/>
              </a:rPr>
              <a:t>closest[]</a:t>
            </a:r>
            <a:r>
              <a:rPr lang="zh-CN" altLang="en-US" sz="1800" dirty="0">
                <a:solidFill>
                  <a:srgbClr val="00B0F0"/>
                </a:solidFill>
                <a:latin typeface="Consolas" pitchFamily="49" charset="0"/>
                <a:ea typeface="仿宋" pitchFamily="49" charset="-122"/>
                <a:cs typeface="Consolas" pitchFamily="49" charset="0"/>
              </a:rPr>
              <a:t>置初值</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lowcost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[v][</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en-US" altLang="zh-CN" sz="1800" dirty="0">
                <a:solidFill>
                  <a:srgbClr val="0000FF"/>
                </a:solidFill>
                <a:latin typeface="Consolas" pitchFamily="49" charset="0"/>
                <a:ea typeface="仿宋" pitchFamily="49" charset="-122"/>
                <a:cs typeface="Consolas" pitchFamily="49" charset="0"/>
              </a:rPr>
              <a:t>	closest[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]=v;</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108081" y="142852"/>
            <a:ext cx="7893075" cy="4861294"/>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r>
              <a:rPr lang="en-US" altLang="zh-CN" sz="1800" smtClean="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1;i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构造</a:t>
            </a:r>
            <a:r>
              <a:rPr lang="en-US" altLang="zh-CN" sz="1800" dirty="0">
                <a:solidFill>
                  <a:srgbClr val="00B0F0"/>
                </a:solidFill>
                <a:latin typeface="Consolas" pitchFamily="49" charset="0"/>
                <a:ea typeface="仿宋" pitchFamily="49" charset="-122"/>
                <a:cs typeface="Consolas" pitchFamily="49" charset="0"/>
              </a:rPr>
              <a:t>n-1</a:t>
            </a:r>
            <a:r>
              <a:rPr lang="zh-CN" altLang="en-US" sz="1800" dirty="0">
                <a:solidFill>
                  <a:srgbClr val="00B0F0"/>
                </a:solidFill>
                <a:latin typeface="Consolas" pitchFamily="49" charset="0"/>
                <a:ea typeface="仿宋" pitchFamily="49" charset="-122"/>
                <a:cs typeface="Consolas" pitchFamily="49" charset="0"/>
              </a:rPr>
              <a:t>条边</a:t>
            </a:r>
          </a:p>
          <a:p>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min=INF</a:t>
            </a:r>
            <a:r>
              <a:rPr lang="en-US" altLang="zh-CN" sz="1800" dirty="0">
                <a:solidFill>
                  <a:srgbClr val="0000FF"/>
                </a:solidFill>
                <a:latin typeface="Consolas" pitchFamily="49" charset="0"/>
                <a:ea typeface="仿宋" pitchFamily="49" charset="-122"/>
                <a:cs typeface="Consolas" pitchFamily="49" charset="0"/>
              </a:rPr>
              <a:t>; k=-1;</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0;j</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在</a:t>
            </a:r>
            <a:r>
              <a:rPr lang="en-US" altLang="zh-CN" sz="1800" dirty="0">
                <a:solidFill>
                  <a:srgbClr val="00B0F0"/>
                </a:solidFill>
                <a:latin typeface="Consolas" pitchFamily="49" charset="0"/>
                <a:ea typeface="仿宋" pitchFamily="49" charset="-122"/>
                <a:cs typeface="Consolas" pitchFamily="49" charset="0"/>
              </a:rPr>
              <a:t>(V-U)</a:t>
            </a:r>
            <a:r>
              <a:rPr lang="zh-CN" altLang="en-US" sz="1800" dirty="0">
                <a:solidFill>
                  <a:srgbClr val="00B0F0"/>
                </a:solidFill>
                <a:latin typeface="Consolas" pitchFamily="49" charset="0"/>
                <a:ea typeface="仿宋" pitchFamily="49" charset="-122"/>
                <a:cs typeface="Consolas" pitchFamily="49" charset="0"/>
              </a:rPr>
              <a:t>中找出离</a:t>
            </a:r>
            <a:r>
              <a:rPr lang="en-US" altLang="zh-CN" sz="1800" dirty="0">
                <a:solidFill>
                  <a:srgbClr val="00B0F0"/>
                </a:solidFill>
                <a:latin typeface="Consolas" pitchFamily="49" charset="0"/>
                <a:ea typeface="仿宋" pitchFamily="49" charset="-122"/>
                <a:cs typeface="Consolas" pitchFamily="49" charset="0"/>
              </a:rPr>
              <a:t>U</a:t>
            </a:r>
            <a:r>
              <a:rPr lang="zh-CN" altLang="en-US" sz="1800" dirty="0">
                <a:solidFill>
                  <a:srgbClr val="00B0F0"/>
                </a:solidFill>
                <a:latin typeface="Consolas" pitchFamily="49" charset="0"/>
                <a:ea typeface="仿宋" pitchFamily="49" charset="-122"/>
                <a:cs typeface="Consolas" pitchFamily="49" charset="0"/>
              </a:rPr>
              <a:t>最近的顶点</a:t>
            </a:r>
            <a:r>
              <a:rPr lang="en-US" altLang="zh-CN" sz="1800" dirty="0">
                <a:solidFill>
                  <a:srgbClr val="00B0F0"/>
                </a:solidFill>
                <a:latin typeface="Consolas" pitchFamily="49" charset="0"/>
                <a:ea typeface="仿宋" pitchFamily="49" charset="-122"/>
                <a:cs typeface="Consolas" pitchFamily="49" charset="0"/>
              </a:rPr>
              <a:t>k</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lowcost</a:t>
            </a:r>
            <a:r>
              <a:rPr lang="en-US" altLang="zh-CN" sz="1800" dirty="0">
                <a:solidFill>
                  <a:srgbClr val="0000FF"/>
                </a:solidFill>
                <a:latin typeface="Consolas" pitchFamily="49" charset="0"/>
                <a:ea typeface="仿宋" pitchFamily="49" charset="-122"/>
                <a:cs typeface="Consolas" pitchFamily="49" charset="0"/>
              </a:rPr>
              <a:t>[j]!=0 &amp;&amp; </a:t>
            </a:r>
            <a:r>
              <a:rPr lang="en-US" altLang="zh-CN" sz="1800" dirty="0" err="1">
                <a:solidFill>
                  <a:srgbClr val="0000FF"/>
                </a:solidFill>
                <a:latin typeface="Consolas" pitchFamily="49" charset="0"/>
                <a:ea typeface="仿宋" pitchFamily="49" charset="-122"/>
                <a:cs typeface="Consolas" pitchFamily="49" charset="0"/>
              </a:rPr>
              <a:t>lowcost</a:t>
            </a:r>
            <a:r>
              <a:rPr lang="en-US" altLang="zh-CN" sz="1800" dirty="0">
                <a:solidFill>
                  <a:srgbClr val="0000FF"/>
                </a:solidFill>
                <a:latin typeface="Consolas" pitchFamily="49" charset="0"/>
                <a:ea typeface="仿宋" pitchFamily="49" charset="-122"/>
                <a:cs typeface="Consolas" pitchFamily="49" charset="0"/>
              </a:rPr>
              <a:t>[j]&lt;min)</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min=lowcost[j</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k=j</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为最近顶点的编号</a:t>
            </a:r>
          </a:p>
          <a:p>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边</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d,%d</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权值为</a:t>
            </a:r>
            <a:r>
              <a:rPr lang="en-US" altLang="zh-CN" sz="1800" dirty="0">
                <a:solidFill>
                  <a:srgbClr val="0000FF"/>
                </a:solidFill>
                <a:latin typeface="Consolas" pitchFamily="49" charset="0"/>
                <a:ea typeface="仿宋" pitchFamily="49" charset="-122"/>
                <a:cs typeface="Consolas" pitchFamily="49" charset="0"/>
              </a:rPr>
              <a:t>%d\</a:t>
            </a:r>
            <a:r>
              <a:rPr lang="en-US" altLang="zh-CN" sz="1800" dirty="0" err="1">
                <a:solidFill>
                  <a:srgbClr val="0000FF"/>
                </a:solidFill>
                <a:latin typeface="Consolas" pitchFamily="49" charset="0"/>
                <a:ea typeface="仿宋" pitchFamily="49" charset="-122"/>
                <a:cs typeface="Consolas" pitchFamily="49" charset="0"/>
              </a:rPr>
              <a:t>n",closest</a:t>
            </a:r>
            <a:r>
              <a:rPr lang="en-US" altLang="zh-CN" sz="1800" dirty="0">
                <a:solidFill>
                  <a:srgbClr val="0000FF"/>
                </a:solidFill>
                <a:latin typeface="Consolas" pitchFamily="49" charset="0"/>
                <a:ea typeface="仿宋" pitchFamily="49" charset="-122"/>
                <a:cs typeface="Consolas" pitchFamily="49" charset="0"/>
              </a:rPr>
              <a:t>[k],</a:t>
            </a:r>
            <a:r>
              <a:rPr lang="en-US" altLang="zh-CN" sz="1800" dirty="0" err="1">
                <a:solidFill>
                  <a:srgbClr val="0000FF"/>
                </a:solidFill>
                <a:latin typeface="Consolas" pitchFamily="49" charset="0"/>
                <a:ea typeface="仿宋" pitchFamily="49" charset="-122"/>
                <a:cs typeface="Consolas" pitchFamily="49" charset="0"/>
              </a:rPr>
              <a:t>k,min</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lowcost[k</a:t>
            </a:r>
            <a:r>
              <a:rPr lang="en-US" altLang="zh-CN" sz="1800" dirty="0">
                <a:solidFill>
                  <a:srgbClr val="0000FF"/>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标记</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已经加入</a:t>
            </a:r>
            <a:r>
              <a:rPr lang="en-US" altLang="zh-CN" sz="1800" dirty="0">
                <a:solidFill>
                  <a:srgbClr val="00B0F0"/>
                </a:solidFill>
                <a:latin typeface="Consolas" pitchFamily="49" charset="0"/>
                <a:ea typeface="仿宋" pitchFamily="49" charset="-122"/>
                <a:cs typeface="Consolas" pitchFamily="49" charset="0"/>
              </a:rPr>
              <a:t>U</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0;j</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修正数组</a:t>
            </a:r>
            <a:r>
              <a:rPr lang="en-US" altLang="zh-CN" sz="1800" dirty="0" err="1">
                <a:solidFill>
                  <a:srgbClr val="00B0F0"/>
                </a:solidFill>
                <a:latin typeface="Consolas" pitchFamily="49" charset="0"/>
                <a:ea typeface="仿宋" pitchFamily="49" charset="-122"/>
                <a:cs typeface="Consolas" pitchFamily="49" charset="0"/>
              </a:rPr>
              <a:t>lowcost</a:t>
            </a:r>
            <a:r>
              <a:rPr lang="zh-CN" altLang="en-US" sz="1800" dirty="0">
                <a:solidFill>
                  <a:srgbClr val="00B0F0"/>
                </a:solidFill>
                <a:latin typeface="Consolas" pitchFamily="49" charset="0"/>
                <a:ea typeface="仿宋" pitchFamily="49" charset="-122"/>
                <a:cs typeface="Consolas" pitchFamily="49" charset="0"/>
              </a:rPr>
              <a:t>和</a:t>
            </a:r>
            <a:r>
              <a:rPr lang="en-US" altLang="zh-CN" sz="1800" dirty="0">
                <a:solidFill>
                  <a:srgbClr val="00B0F0"/>
                </a:solidFill>
                <a:latin typeface="Consolas" pitchFamily="49" charset="0"/>
                <a:ea typeface="仿宋" pitchFamily="49" charset="-122"/>
                <a:cs typeface="Consolas" pitchFamily="49" charset="0"/>
              </a:rPr>
              <a:t>closest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(lowcost[j]!=</a:t>
            </a:r>
            <a:r>
              <a:rPr lang="en-US" altLang="zh-CN" sz="1800" dirty="0">
                <a:solidFill>
                  <a:srgbClr val="0000FF"/>
                </a:solidFill>
                <a:latin typeface="Consolas" pitchFamily="49" charset="0"/>
                <a:ea typeface="仿宋" pitchFamily="49" charset="-122"/>
                <a:cs typeface="Consolas" pitchFamily="49" charset="0"/>
              </a:rPr>
              <a:t>0 &amp;&amp; </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[k][j]&lt;</a:t>
            </a:r>
            <a:r>
              <a:rPr lang="en-US" altLang="zh-CN" sz="1800" dirty="0" err="1">
                <a:solidFill>
                  <a:srgbClr val="0000FF"/>
                </a:solidFill>
                <a:latin typeface="Consolas" pitchFamily="49" charset="0"/>
                <a:ea typeface="仿宋" pitchFamily="49" charset="-122"/>
                <a:cs typeface="Consolas" pitchFamily="49" charset="0"/>
              </a:rPr>
              <a:t>lowcost</a:t>
            </a:r>
            <a:r>
              <a:rPr lang="en-US" altLang="zh-CN" sz="1800" dirty="0">
                <a:solidFill>
                  <a:srgbClr val="0000FF"/>
                </a:solidFill>
                <a:latin typeface="Consolas" pitchFamily="49" charset="0"/>
                <a:ea typeface="仿宋" pitchFamily="49" charset="-122"/>
                <a:cs typeface="Consolas" pitchFamily="49" charset="0"/>
              </a:rPr>
              <a:t>[j])</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lowcost</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[k][j];</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closest[j</a:t>
            </a:r>
            <a:r>
              <a:rPr lang="en-US" altLang="zh-CN" sz="1800" dirty="0">
                <a:solidFill>
                  <a:srgbClr val="0000FF"/>
                </a:solidFill>
                <a:latin typeface="Consolas" pitchFamily="49" charset="0"/>
                <a:ea typeface="仿宋" pitchFamily="49" charset="-122"/>
                <a:cs typeface="Consolas" pitchFamily="49" charset="0"/>
              </a:rPr>
              <a:t>]=k;</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p>
        </p:txBody>
      </p:sp>
      <p:sp>
        <p:nvSpPr>
          <p:cNvPr id="173059" name="Text Box 3"/>
          <p:cNvSpPr txBox="1">
            <a:spLocks noChangeArrowheads="1"/>
          </p:cNvSpPr>
          <p:nvPr/>
        </p:nvSpPr>
        <p:spPr bwMode="auto">
          <a:xfrm>
            <a:off x="1428728" y="5171889"/>
            <a:ext cx="7416800" cy="1400383"/>
          </a:xfrm>
          <a:prstGeom prst="rect">
            <a:avLst/>
          </a:prstGeom>
          <a:noFill/>
          <a:ln w="9525">
            <a:noFill/>
            <a:miter lim="800000"/>
            <a:headEnd/>
            <a:tailEnd/>
          </a:ln>
          <a:effectLst/>
        </p:spPr>
        <p:txBody>
          <a:bodyPr>
            <a:spAutoFit/>
          </a:bodyPr>
          <a:lstStyle/>
          <a:p>
            <a:pPr marL="457200" indent="-457200">
              <a:spcBef>
                <a:spcPts val="600"/>
              </a:spcBef>
              <a:buBlip>
                <a:blip r:embed="rId2"/>
              </a:buBlip>
            </a:pPr>
            <a:r>
              <a:rPr lang="zh-CN" altLang="en-US" sz="2000" smtClean="0">
                <a:solidFill>
                  <a:srgbClr val="0000FF"/>
                </a:solidFill>
                <a:latin typeface="Consolas" pitchFamily="49" charset="0"/>
                <a:ea typeface="楷体" pitchFamily="49" charset="-122"/>
                <a:cs typeface="Consolas" pitchFamily="49" charset="0"/>
              </a:rPr>
              <a:t>普</a:t>
            </a:r>
            <a:r>
              <a:rPr lang="zh-CN" altLang="en-US" sz="2000" dirty="0">
                <a:solidFill>
                  <a:srgbClr val="0000FF"/>
                </a:solidFill>
                <a:latin typeface="Consolas" pitchFamily="49" charset="0"/>
                <a:ea typeface="楷体" pitchFamily="49" charset="-122"/>
                <a:cs typeface="Consolas" pitchFamily="49" charset="0"/>
              </a:rPr>
              <a:t>里姆算法中有两重</a:t>
            </a:r>
            <a:r>
              <a:rPr lang="en-US" altLang="zh-CN" sz="2000" dirty="0">
                <a:solidFill>
                  <a:srgbClr val="0000FF"/>
                </a:solidFill>
                <a:latin typeface="Consolas" pitchFamily="49" charset="0"/>
                <a:ea typeface="楷体" pitchFamily="49" charset="-122"/>
                <a:cs typeface="Consolas" pitchFamily="49" charset="0"/>
              </a:rPr>
              <a:t>for</a:t>
            </a:r>
            <a:r>
              <a:rPr lang="zh-CN" altLang="en-US" sz="2000" dirty="0">
                <a:solidFill>
                  <a:srgbClr val="0000FF"/>
                </a:solidFill>
                <a:latin typeface="Consolas" pitchFamily="49" charset="0"/>
                <a:ea typeface="楷体" pitchFamily="49" charset="-122"/>
                <a:cs typeface="Consolas" pitchFamily="49" charset="0"/>
              </a:rPr>
              <a:t>循环，所以时间复杂度为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30000" dirty="0" err="1">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，其中</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为图的顶点</a:t>
            </a:r>
            <a:r>
              <a:rPr lang="zh-CN" altLang="en-US" sz="2000">
                <a:solidFill>
                  <a:srgbClr val="0000FF"/>
                </a:solidFill>
                <a:latin typeface="Consolas" pitchFamily="49" charset="0"/>
                <a:ea typeface="楷体" pitchFamily="49" charset="-122"/>
                <a:cs typeface="Consolas" pitchFamily="49" charset="0"/>
              </a:rPr>
              <a:t>个数</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spcBef>
                <a:spcPts val="600"/>
              </a:spcBef>
              <a:buBlip>
                <a:blip r:embed="rId2"/>
              </a:buBlip>
            </a:pPr>
            <a:r>
              <a:rPr lang="zh-CN" altLang="en-US" sz="2000" smtClean="0">
                <a:solidFill>
                  <a:srgbClr val="0000FF"/>
                </a:solidFill>
                <a:latin typeface="Consolas" pitchFamily="49" charset="0"/>
                <a:ea typeface="楷体" pitchFamily="49" charset="-122"/>
                <a:cs typeface="Consolas" pitchFamily="49" charset="0"/>
              </a:rPr>
              <a:t>由于</a:t>
            </a:r>
            <a:r>
              <a:rPr lang="zh-CN" altLang="en-US" sz="2000" dirty="0">
                <a:solidFill>
                  <a:srgbClr val="0000FF"/>
                </a:solidFill>
                <a:latin typeface="Consolas" pitchFamily="49" charset="0"/>
                <a:ea typeface="楷体" pitchFamily="49" charset="-122"/>
                <a:cs typeface="Consolas" pitchFamily="49" charset="0"/>
              </a:rPr>
              <a:t>与</a:t>
            </a:r>
            <a:r>
              <a:rPr lang="en-US" altLang="zh-CN" sz="2000" i="1" dirty="0">
                <a:solidFill>
                  <a:srgbClr val="0000FF"/>
                </a:solidFill>
                <a:latin typeface="Consolas" pitchFamily="49" charset="0"/>
                <a:ea typeface="楷体" pitchFamily="49" charset="-122"/>
                <a:cs typeface="Consolas" pitchFamily="49" charset="0"/>
              </a:rPr>
              <a:t>e</a:t>
            </a:r>
            <a:r>
              <a:rPr lang="zh-CN" altLang="en-US" sz="2000" dirty="0">
                <a:solidFill>
                  <a:srgbClr val="0000FF"/>
                </a:solidFill>
                <a:latin typeface="Consolas" pitchFamily="49" charset="0"/>
                <a:ea typeface="楷体" pitchFamily="49" charset="-122"/>
                <a:cs typeface="Consolas" pitchFamily="49" charset="0"/>
              </a:rPr>
              <a:t>无关，所以普里姆算法特别适合于稠密图求最小生成树。</a:t>
            </a:r>
          </a:p>
        </p:txBody>
      </p:sp>
      <p:sp>
        <p:nvSpPr>
          <p:cNvPr id="5" name="TextBox 4"/>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05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058">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3058">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3058">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3058">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3058">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3058">
                                            <p:txEl>
                                              <p:pRg st="13" end="1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3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1142976" y="214290"/>
            <a:ext cx="4392613"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7.4.3 </a:t>
            </a:r>
            <a:r>
              <a:rPr lang="zh-CN" altLang="en-US" sz="2800" dirty="0">
                <a:solidFill>
                  <a:srgbClr val="FF0000"/>
                </a:solidFill>
                <a:latin typeface="Consolas" pitchFamily="49" charset="0"/>
                <a:ea typeface="微软雅黑" pitchFamily="34" charset="-122"/>
                <a:cs typeface="Consolas" pitchFamily="49" charset="0"/>
              </a:rPr>
              <a:t>克鲁斯卡尔算法</a:t>
            </a:r>
          </a:p>
        </p:txBody>
      </p:sp>
      <p:sp>
        <p:nvSpPr>
          <p:cNvPr id="174083" name="Text Box 3"/>
          <p:cNvSpPr txBox="1">
            <a:spLocks noChangeArrowheads="1"/>
          </p:cNvSpPr>
          <p:nvPr/>
        </p:nvSpPr>
        <p:spPr bwMode="auto">
          <a:xfrm>
            <a:off x="1214414" y="1301070"/>
            <a:ext cx="7820050" cy="1365630"/>
          </a:xfrm>
          <a:prstGeom prst="rect">
            <a:avLst/>
          </a:prstGeom>
          <a:noFill/>
          <a:ln w="9525">
            <a:noFill/>
            <a:miter lim="800000"/>
            <a:headEnd/>
            <a:tailEnd/>
          </a:ln>
          <a:effectLst/>
        </p:spPr>
        <p:txBody>
          <a:bodyPr wrap="square">
            <a:spAutoFit/>
          </a:bodyPr>
          <a:lstStyle/>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克鲁斯卡尔</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Kruskal</a:t>
            </a:r>
            <a:r>
              <a:rPr lang="zh-CN" altLang="en-US" sz="2000" dirty="0">
                <a:solidFill>
                  <a:srgbClr val="0000FF"/>
                </a:solidFill>
                <a:latin typeface="Consolas" pitchFamily="49" charset="0"/>
                <a:ea typeface="楷体" pitchFamily="49" charset="-122"/>
                <a:cs typeface="Consolas" pitchFamily="49" charset="0"/>
              </a:rPr>
              <a:t>）算法是一种按权值的递增次序选择合适的边来构造最小生成树的</a:t>
            </a:r>
            <a:r>
              <a:rPr lang="zh-CN" altLang="en-US" sz="2000">
                <a:solidFill>
                  <a:srgbClr val="0000FF"/>
                </a:solidFill>
                <a:latin typeface="Consolas" pitchFamily="49" charset="0"/>
                <a:ea typeface="楷体" pitchFamily="49" charset="-122"/>
                <a:cs typeface="Consolas" pitchFamily="49" charset="0"/>
              </a:rPr>
              <a:t>方法</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ct val="50000"/>
              </a:spcBef>
              <a:buBlip>
                <a:blip r:embed="rId2"/>
              </a:buBlip>
            </a:pPr>
            <a:r>
              <a:rPr lang="en-US" altLang="zh-CN" sz="2000" smtClean="0">
                <a:solidFill>
                  <a:srgbClr val="0000FF"/>
                </a:solidFill>
                <a:latin typeface="Consolas" pitchFamily="49" charset="0"/>
                <a:ea typeface="楷体" pitchFamily="49" charset="-122"/>
                <a:cs typeface="Consolas" pitchFamily="49" charset="0"/>
              </a:rPr>
              <a:t>G</a:t>
            </a:r>
            <a:r>
              <a:rPr lang="en-US" altLang="zh-CN" sz="2000" dirty="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V,E</a:t>
            </a:r>
            <a:r>
              <a:rPr lang="en-US" altLang="zh-CN"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U,TE</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，构造最小生成树</a:t>
            </a:r>
            <a:r>
              <a:rPr lang="en-US" altLang="zh-CN" sz="2000" smtClean="0">
                <a:solidFill>
                  <a:srgbClr val="0000FF"/>
                </a:solidFill>
                <a:latin typeface="Consolas" pitchFamily="49" charset="0"/>
                <a:ea typeface="楷体" pitchFamily="49" charset="-122"/>
                <a:cs typeface="Consolas" pitchFamily="49" charset="0"/>
              </a:rPr>
              <a:t>T</a:t>
            </a:r>
            <a:r>
              <a:rPr lang="zh-CN" altLang="en-US" sz="2000" smtClean="0">
                <a:solidFill>
                  <a:srgbClr val="0000FF"/>
                </a:solidFill>
                <a:latin typeface="Consolas" pitchFamily="49" charset="0"/>
                <a:ea typeface="楷体" pitchFamily="49" charset="-122"/>
                <a:cs typeface="Consolas" pitchFamily="49" charset="0"/>
              </a:rPr>
              <a:t>的</a:t>
            </a:r>
            <a:r>
              <a:rPr lang="zh-CN" altLang="en-US" sz="2000" dirty="0">
                <a:solidFill>
                  <a:srgbClr val="0000FF"/>
                </a:solidFill>
                <a:latin typeface="Consolas" pitchFamily="49" charset="0"/>
                <a:ea typeface="楷体" pitchFamily="49" charset="-122"/>
                <a:cs typeface="Consolas" pitchFamily="49" charset="0"/>
              </a:rPr>
              <a:t>步骤如下：</a:t>
            </a:r>
          </a:p>
        </p:txBody>
      </p:sp>
      <p:sp>
        <p:nvSpPr>
          <p:cNvPr id="174084" name="Text Box 4"/>
          <p:cNvSpPr txBox="1">
            <a:spLocks noChangeArrowheads="1"/>
          </p:cNvSpPr>
          <p:nvPr/>
        </p:nvSpPr>
        <p:spPr bwMode="auto">
          <a:xfrm>
            <a:off x="1214414" y="2872706"/>
            <a:ext cx="7461273" cy="2342244"/>
          </a:xfrm>
          <a:prstGeom prst="rect">
            <a:avLst/>
          </a:prstGeom>
          <a:noFill/>
          <a:ln w="9525">
            <a:noFill/>
            <a:miter lim="800000"/>
            <a:headEnd/>
            <a:tailEnd/>
          </a:ln>
          <a:effectLst/>
        </p:spPr>
        <p:txBody>
          <a:bodyPr wrap="square">
            <a:spAutoFit/>
          </a:bodyPr>
          <a:lstStyle/>
          <a:p>
            <a:pPr>
              <a:lnSpc>
                <a:spcPct val="150000"/>
              </a:lnSpc>
            </a:pPr>
            <a:r>
              <a:rPr lang="zh-CN" altLang="en-US"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）置</a:t>
            </a:r>
            <a:r>
              <a:rPr lang="en-US" altLang="zh-CN" sz="2000"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的初值等于</a:t>
            </a:r>
            <a:r>
              <a:rPr lang="en-US" altLang="zh-CN" sz="2000" dirty="0">
                <a:solidFill>
                  <a:srgbClr val="0000FF"/>
                </a:solidFill>
                <a:latin typeface="Consolas" pitchFamily="49" charset="0"/>
                <a:ea typeface="仿宋" pitchFamily="49" charset="-122"/>
                <a:cs typeface="Consolas" pitchFamily="49" charset="0"/>
              </a:rPr>
              <a:t>V</a:t>
            </a:r>
            <a:r>
              <a:rPr lang="zh-CN" altLang="en-US" sz="2000" dirty="0">
                <a:solidFill>
                  <a:srgbClr val="0000FF"/>
                </a:solidFill>
                <a:latin typeface="Consolas" pitchFamily="49" charset="0"/>
                <a:ea typeface="仿宋" pitchFamily="49" charset="-122"/>
                <a:cs typeface="Consolas" pitchFamily="49" charset="0"/>
              </a:rPr>
              <a:t>（即包含有</a:t>
            </a:r>
            <a:r>
              <a:rPr lang="en-US" altLang="zh-CN" sz="2000" dirty="0">
                <a:solidFill>
                  <a:srgbClr val="0000FF"/>
                </a:solidFill>
                <a:latin typeface="Consolas" pitchFamily="49" charset="0"/>
                <a:ea typeface="仿宋" pitchFamily="49" charset="-122"/>
                <a:cs typeface="Consolas" pitchFamily="49" charset="0"/>
              </a:rPr>
              <a:t>G</a:t>
            </a:r>
            <a:r>
              <a:rPr lang="zh-CN" altLang="en-US" sz="2000" dirty="0">
                <a:solidFill>
                  <a:srgbClr val="0000FF"/>
                </a:solidFill>
                <a:latin typeface="Consolas" pitchFamily="49" charset="0"/>
                <a:ea typeface="仿宋" pitchFamily="49" charset="-122"/>
                <a:cs typeface="Consolas" pitchFamily="49" charset="0"/>
              </a:rPr>
              <a:t>中的全部顶点），</a:t>
            </a:r>
            <a:r>
              <a:rPr lang="en-US" altLang="zh-CN" sz="2000" dirty="0">
                <a:solidFill>
                  <a:srgbClr val="0000FF"/>
                </a:solidFill>
                <a:latin typeface="Consolas" pitchFamily="49" charset="0"/>
                <a:ea typeface="仿宋" pitchFamily="49" charset="-122"/>
                <a:cs typeface="Consolas" pitchFamily="49" charset="0"/>
              </a:rPr>
              <a:t>TE</a:t>
            </a:r>
            <a:r>
              <a:rPr lang="zh-CN" altLang="en-US" sz="2000" dirty="0">
                <a:solidFill>
                  <a:srgbClr val="0000FF"/>
                </a:solidFill>
                <a:latin typeface="Consolas" pitchFamily="49" charset="0"/>
                <a:ea typeface="仿宋" pitchFamily="49" charset="-122"/>
                <a:cs typeface="Consolas" pitchFamily="49" charset="0"/>
              </a:rPr>
              <a:t>的初值为空集（即图</a:t>
            </a:r>
            <a:r>
              <a:rPr lang="en-US" altLang="zh-CN" sz="2000" dirty="0">
                <a:solidFill>
                  <a:srgbClr val="0000FF"/>
                </a:solidFill>
                <a:latin typeface="Consolas" pitchFamily="49" charset="0"/>
                <a:ea typeface="仿宋" pitchFamily="49" charset="-122"/>
                <a:cs typeface="Consolas" pitchFamily="49" charset="0"/>
              </a:rPr>
              <a:t>T</a:t>
            </a:r>
            <a:r>
              <a:rPr lang="zh-CN" altLang="en-US" sz="2000" dirty="0">
                <a:solidFill>
                  <a:srgbClr val="0000FF"/>
                </a:solidFill>
                <a:latin typeface="Consolas" pitchFamily="49" charset="0"/>
                <a:ea typeface="仿宋" pitchFamily="49" charset="-122"/>
                <a:cs typeface="Consolas" pitchFamily="49" charset="0"/>
              </a:rPr>
              <a:t>中每一个顶点都构成一个连通分量）。</a:t>
            </a:r>
          </a:p>
          <a:p>
            <a:pPr>
              <a:lnSpc>
                <a:spcPct val="150000"/>
              </a:lnSpc>
            </a:pPr>
            <a:r>
              <a:rPr lang="zh-CN" altLang="en-US"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）将图</a:t>
            </a:r>
            <a:r>
              <a:rPr lang="en-US" altLang="zh-CN" sz="2000" dirty="0">
                <a:solidFill>
                  <a:srgbClr val="0000FF"/>
                </a:solidFill>
                <a:latin typeface="Consolas" pitchFamily="49" charset="0"/>
                <a:ea typeface="仿宋" pitchFamily="49" charset="-122"/>
                <a:cs typeface="Consolas" pitchFamily="49" charset="0"/>
              </a:rPr>
              <a:t>G</a:t>
            </a:r>
            <a:r>
              <a:rPr lang="zh-CN" altLang="en-US" sz="2000" dirty="0">
                <a:solidFill>
                  <a:srgbClr val="0000FF"/>
                </a:solidFill>
                <a:latin typeface="Consolas" pitchFamily="49" charset="0"/>
                <a:ea typeface="仿宋" pitchFamily="49" charset="-122"/>
                <a:cs typeface="Consolas" pitchFamily="49" charset="0"/>
              </a:rPr>
              <a:t>中的边按权值从小到大的顺序依次选取：若选取的边未使生成树</a:t>
            </a:r>
            <a:r>
              <a:rPr lang="en-US" altLang="zh-CN" sz="2000" dirty="0">
                <a:solidFill>
                  <a:srgbClr val="0000FF"/>
                </a:solidFill>
                <a:latin typeface="Consolas" pitchFamily="49" charset="0"/>
                <a:ea typeface="仿宋" pitchFamily="49" charset="-122"/>
                <a:cs typeface="Consolas" pitchFamily="49" charset="0"/>
              </a:rPr>
              <a:t>T</a:t>
            </a:r>
            <a:r>
              <a:rPr lang="zh-CN" altLang="en-US" sz="2000" dirty="0">
                <a:solidFill>
                  <a:srgbClr val="0000FF"/>
                </a:solidFill>
                <a:latin typeface="Consolas" pitchFamily="49" charset="0"/>
                <a:ea typeface="仿宋" pitchFamily="49" charset="-122"/>
                <a:cs typeface="Consolas" pitchFamily="49" charset="0"/>
              </a:rPr>
              <a:t>形成回路，则加入</a:t>
            </a:r>
            <a:r>
              <a:rPr lang="en-US" altLang="zh-CN" sz="2000" dirty="0">
                <a:solidFill>
                  <a:srgbClr val="0000FF"/>
                </a:solidFill>
                <a:latin typeface="Consolas" pitchFamily="49" charset="0"/>
                <a:ea typeface="仿宋" pitchFamily="49" charset="-122"/>
                <a:cs typeface="Consolas" pitchFamily="49" charset="0"/>
              </a:rPr>
              <a:t>TE</a:t>
            </a:r>
            <a:r>
              <a:rPr lang="zh-CN" altLang="en-US" sz="2000" dirty="0">
                <a:solidFill>
                  <a:srgbClr val="0000FF"/>
                </a:solidFill>
                <a:latin typeface="Consolas" pitchFamily="49" charset="0"/>
                <a:ea typeface="仿宋" pitchFamily="49" charset="-122"/>
                <a:cs typeface="Consolas" pitchFamily="49" charset="0"/>
              </a:rPr>
              <a:t>；否则舍弃，直到</a:t>
            </a:r>
            <a:r>
              <a:rPr lang="en-US" altLang="zh-CN" sz="2000" dirty="0">
                <a:solidFill>
                  <a:srgbClr val="0000FF"/>
                </a:solidFill>
                <a:latin typeface="Consolas" pitchFamily="49" charset="0"/>
                <a:ea typeface="仿宋" pitchFamily="49" charset="-122"/>
                <a:cs typeface="Consolas" pitchFamily="49" charset="0"/>
              </a:rPr>
              <a:t>TE</a:t>
            </a:r>
            <a:r>
              <a:rPr lang="zh-CN" altLang="en-US" sz="2000" dirty="0">
                <a:solidFill>
                  <a:srgbClr val="0000FF"/>
                </a:solidFill>
                <a:latin typeface="Consolas" pitchFamily="49" charset="0"/>
                <a:ea typeface="仿宋" pitchFamily="49" charset="-122"/>
                <a:cs typeface="Consolas" pitchFamily="49" charset="0"/>
              </a:rPr>
              <a:t>中包含</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条边为止。</a:t>
            </a:r>
          </a:p>
        </p:txBody>
      </p:sp>
      <p:sp>
        <p:nvSpPr>
          <p:cNvPr id="6" name="TextBox 5"/>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214414" y="785794"/>
            <a:ext cx="7750199" cy="4093428"/>
          </a:xfrm>
          <a:prstGeom prst="rect">
            <a:avLst/>
          </a:prstGeom>
          <a:noFill/>
          <a:ln w="9525">
            <a:noFill/>
            <a:miter lim="800000"/>
            <a:headEnd/>
            <a:tailEnd/>
          </a:ln>
          <a:effectLst/>
        </p:spPr>
        <p:txBody>
          <a:bodyPr wrap="square">
            <a:spAutoFit/>
          </a:bodyPr>
          <a:lstStyle/>
          <a:p>
            <a:pPr marL="457200" indent="-457200">
              <a:lnSpc>
                <a:spcPts val="32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实现</a:t>
            </a:r>
            <a:r>
              <a:rPr lang="zh-CN" altLang="en-US" sz="2000" dirty="0">
                <a:solidFill>
                  <a:srgbClr val="0000FF"/>
                </a:solidFill>
                <a:latin typeface="Consolas" pitchFamily="49" charset="0"/>
                <a:ea typeface="仿宋" pitchFamily="49" charset="-122"/>
                <a:cs typeface="Consolas" pitchFamily="49" charset="0"/>
              </a:rPr>
              <a:t>克鲁斯卡尔算法的关键是如何判断选取的边是否与生成树中已保留的</a:t>
            </a:r>
            <a:r>
              <a:rPr lang="zh-CN" altLang="en-US" sz="2000">
                <a:solidFill>
                  <a:srgbClr val="0000FF"/>
                </a:solidFill>
                <a:latin typeface="Consolas" pitchFamily="49" charset="0"/>
                <a:ea typeface="仿宋" pitchFamily="49" charset="-122"/>
                <a:cs typeface="Consolas" pitchFamily="49" charset="0"/>
              </a:rPr>
              <a:t>边形成</a:t>
            </a:r>
            <a:r>
              <a:rPr lang="zh-CN" altLang="en-US" sz="2000" smtClean="0">
                <a:solidFill>
                  <a:srgbClr val="0000FF"/>
                </a:solidFill>
                <a:latin typeface="Consolas" pitchFamily="49" charset="0"/>
                <a:ea typeface="仿宋" pitchFamily="49" charset="-122"/>
                <a:cs typeface="Consolas" pitchFamily="49" charset="0"/>
              </a:rPr>
              <a:t>回路？</a:t>
            </a:r>
            <a:endParaRPr lang="zh-CN" altLang="en-US" sz="2000" dirty="0">
              <a:solidFill>
                <a:srgbClr val="0000FF"/>
              </a:solidFill>
              <a:latin typeface="Consolas" pitchFamily="49" charset="0"/>
              <a:ea typeface="仿宋" pitchFamily="49" charset="-122"/>
              <a:cs typeface="Consolas" pitchFamily="49" charset="0"/>
            </a:endParaRPr>
          </a:p>
          <a:p>
            <a:pPr marL="457200" indent="-457200">
              <a:lnSpc>
                <a:spcPts val="32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为此</a:t>
            </a:r>
            <a:r>
              <a:rPr lang="zh-CN" altLang="en-US" sz="2000" dirty="0">
                <a:solidFill>
                  <a:srgbClr val="0000FF"/>
                </a:solidFill>
                <a:latin typeface="Consolas" pitchFamily="49" charset="0"/>
                <a:ea typeface="仿宋" pitchFamily="49" charset="-122"/>
                <a:cs typeface="Consolas" pitchFamily="49" charset="0"/>
              </a:rPr>
              <a:t>设置一个辅助数组</a:t>
            </a:r>
            <a:r>
              <a:rPr lang="en-US" altLang="zh-CN" sz="2000" dirty="0" err="1">
                <a:solidFill>
                  <a:srgbClr val="0000FF"/>
                </a:solidFill>
                <a:latin typeface="Consolas" pitchFamily="49" charset="0"/>
                <a:ea typeface="仿宋" pitchFamily="49" charset="-122"/>
                <a:cs typeface="Consolas" pitchFamily="49" charset="0"/>
              </a:rPr>
              <a:t>vset</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0..</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，它用于判定两个顶点之间是否</a:t>
            </a:r>
            <a:r>
              <a:rPr lang="zh-CN" altLang="en-US" sz="2000">
                <a:solidFill>
                  <a:srgbClr val="0000FF"/>
                </a:solidFill>
                <a:latin typeface="Consolas" pitchFamily="49" charset="0"/>
                <a:ea typeface="仿宋" pitchFamily="49" charset="-122"/>
                <a:cs typeface="Consolas" pitchFamily="49" charset="0"/>
              </a:rPr>
              <a:t>连通</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2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数组</a:t>
            </a:r>
            <a:r>
              <a:rPr lang="zh-CN" altLang="en-US" sz="2000" dirty="0">
                <a:solidFill>
                  <a:srgbClr val="0000FF"/>
                </a:solidFill>
                <a:latin typeface="Consolas" pitchFamily="49" charset="0"/>
                <a:ea typeface="仿宋" pitchFamily="49" charset="-122"/>
                <a:cs typeface="Consolas" pitchFamily="49" charset="0"/>
              </a:rPr>
              <a:t>元素</a:t>
            </a:r>
            <a:r>
              <a:rPr lang="en-US" altLang="zh-CN" sz="2000" dirty="0" err="1">
                <a:solidFill>
                  <a:srgbClr val="0000FF"/>
                </a:solidFill>
                <a:latin typeface="Consolas" pitchFamily="49" charset="0"/>
                <a:ea typeface="仿宋" pitchFamily="49" charset="-122"/>
                <a:cs typeface="Consolas" pitchFamily="49" charset="0"/>
              </a:rPr>
              <a:t>vset</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（初值为</a:t>
            </a:r>
            <a:r>
              <a:rPr lang="en-US" altLang="zh-CN"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）代表编号为</a:t>
            </a:r>
            <a:r>
              <a:rPr lang="en-US" altLang="zh-CN"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的顶点所属的连通子图</a:t>
            </a:r>
            <a:r>
              <a:rPr lang="zh-CN" altLang="en-US" sz="2000">
                <a:solidFill>
                  <a:srgbClr val="0000FF"/>
                </a:solidFill>
                <a:latin typeface="Consolas" pitchFamily="49" charset="0"/>
                <a:ea typeface="仿宋" pitchFamily="49" charset="-122"/>
                <a:cs typeface="Consolas" pitchFamily="49" charset="0"/>
              </a:rPr>
              <a:t>的</a:t>
            </a:r>
            <a:r>
              <a:rPr lang="zh-CN" altLang="en-US" sz="2000" smtClean="0">
                <a:solidFill>
                  <a:srgbClr val="0000FF"/>
                </a:solidFill>
                <a:latin typeface="Consolas" pitchFamily="49" charset="0"/>
                <a:ea typeface="仿宋" pitchFamily="49" charset="-122"/>
                <a:cs typeface="Consolas" pitchFamily="49" charset="0"/>
              </a:rPr>
              <a:t>编号。</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2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对于边（</a:t>
            </a:r>
            <a:r>
              <a:rPr lang="en-US" altLang="zh-CN"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），若</a:t>
            </a:r>
            <a:r>
              <a:rPr lang="en-US" altLang="zh-CN" sz="2000" smtClean="0">
                <a:solidFill>
                  <a:srgbClr val="0000FF"/>
                </a:solidFill>
                <a:latin typeface="Consolas" pitchFamily="49" charset="0"/>
                <a:ea typeface="仿宋" pitchFamily="49" charset="-122"/>
                <a:cs typeface="Consolas" pitchFamily="49" charset="0"/>
              </a:rPr>
              <a:t>vset[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]=vset[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不</a:t>
            </a:r>
            <a:r>
              <a:rPr lang="zh-CN" altLang="en-US" sz="2000" smtClean="0">
                <a:solidFill>
                  <a:srgbClr val="0000FF"/>
                </a:solidFill>
                <a:latin typeface="Consolas" pitchFamily="49" charset="0"/>
                <a:ea typeface="仿宋" pitchFamily="49" charset="-122"/>
                <a:cs typeface="Consolas" pitchFamily="49" charset="0"/>
              </a:rPr>
              <a:t>选；否则选取。</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2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一旦选取边（</a:t>
            </a:r>
            <a:r>
              <a:rPr lang="en-US" altLang="zh-CN"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），将两个连通分量的所有</a:t>
            </a:r>
            <a:r>
              <a:rPr lang="en-US" altLang="zh-CN" sz="2000" smtClean="0">
                <a:solidFill>
                  <a:srgbClr val="0000FF"/>
                </a:solidFill>
                <a:latin typeface="Consolas" pitchFamily="49" charset="0"/>
                <a:ea typeface="仿宋" pitchFamily="49" charset="-122"/>
                <a:cs typeface="Consolas" pitchFamily="49" charset="0"/>
              </a:rPr>
              <a:t>vset</a:t>
            </a:r>
            <a:r>
              <a:rPr lang="zh-CN" altLang="en-US" sz="2000" smtClean="0">
                <a:solidFill>
                  <a:srgbClr val="0000FF"/>
                </a:solidFill>
                <a:latin typeface="Consolas" pitchFamily="49" charset="0"/>
                <a:ea typeface="仿宋" pitchFamily="49" charset="-122"/>
                <a:cs typeface="Consolas" pitchFamily="49" charset="0"/>
              </a:rPr>
              <a:t>值改为</a:t>
            </a:r>
            <a:r>
              <a:rPr lang="en-US" altLang="zh-CN" sz="2000" smtClean="0">
                <a:solidFill>
                  <a:srgbClr val="0000FF"/>
                </a:solidFill>
                <a:latin typeface="Consolas" pitchFamily="49" charset="0"/>
                <a:ea typeface="仿宋" pitchFamily="49" charset="-122"/>
                <a:cs typeface="Consolas" pitchFamily="49" charset="0"/>
              </a:rPr>
              <a:t>vset[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或者</a:t>
            </a:r>
            <a:r>
              <a:rPr lang="en-US" altLang="zh-CN" sz="2000" smtClean="0">
                <a:solidFill>
                  <a:srgbClr val="0000FF"/>
                </a:solidFill>
                <a:latin typeface="Consolas" pitchFamily="49" charset="0"/>
                <a:ea typeface="仿宋" pitchFamily="49" charset="-122"/>
                <a:cs typeface="Consolas" pitchFamily="49" charset="0"/>
              </a:rPr>
              <a:t>vset[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1000100" y="214290"/>
            <a:ext cx="7821637" cy="96167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首先需要对所有边按权值递增排序，为此定义一个具有如下类型的边数组</a:t>
            </a:r>
            <a:r>
              <a:rPr lang="en-US" altLang="zh-CN" sz="2000" dirty="0">
                <a:solidFill>
                  <a:srgbClr val="0000FF"/>
                </a:solidFill>
                <a:latin typeface="Consolas" pitchFamily="49" charset="0"/>
                <a:ea typeface="楷体" pitchFamily="49" charset="-122"/>
                <a:cs typeface="Consolas" pitchFamily="49" charset="0"/>
              </a:rPr>
              <a:t>E[]</a:t>
            </a:r>
            <a:r>
              <a:rPr lang="zh-CN" altLang="en-US" sz="2000" dirty="0">
                <a:solidFill>
                  <a:srgbClr val="0000FF"/>
                </a:solidFill>
                <a:latin typeface="Consolas" pitchFamily="49" charset="0"/>
                <a:ea typeface="楷体" pitchFamily="49" charset="-122"/>
                <a:cs typeface="Consolas" pitchFamily="49" charset="0"/>
              </a:rPr>
              <a:t>：</a:t>
            </a:r>
          </a:p>
        </p:txBody>
      </p:sp>
      <p:sp>
        <p:nvSpPr>
          <p:cNvPr id="176131" name="Text Box 3"/>
          <p:cNvSpPr txBox="1">
            <a:spLocks noChangeArrowheads="1"/>
          </p:cNvSpPr>
          <p:nvPr/>
        </p:nvSpPr>
        <p:spPr bwMode="auto">
          <a:xfrm>
            <a:off x="1714480" y="1428736"/>
            <a:ext cx="6119813" cy="1675807"/>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lIns="252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u;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边的起始顶点</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v;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边的终止顶点</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w;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边的权值</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Edge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边数组元素类型</a:t>
            </a:r>
          </a:p>
        </p:txBody>
      </p:sp>
      <p:sp>
        <p:nvSpPr>
          <p:cNvPr id="176132" name="Text Box 4"/>
          <p:cNvSpPr txBox="1">
            <a:spLocks noChangeArrowheads="1"/>
          </p:cNvSpPr>
          <p:nvPr/>
        </p:nvSpPr>
        <p:spPr bwMode="auto">
          <a:xfrm>
            <a:off x="1214414" y="3429000"/>
            <a:ext cx="7500990" cy="400110"/>
          </a:xfrm>
          <a:prstGeom prst="rect">
            <a:avLst/>
          </a:prstGeom>
          <a:noFill/>
          <a:ln w="9525">
            <a:noFill/>
            <a:miter lim="800000"/>
            <a:headEnd/>
            <a:tailEnd/>
          </a:ln>
          <a:effectLst/>
        </p:spPr>
        <p:txBody>
          <a:bodyPr wrap="square">
            <a:spAutoFit/>
          </a:bodyPr>
          <a:lstStyle/>
          <a:p>
            <a:pPr>
              <a:spcBef>
                <a:spcPct val="50000"/>
              </a:spcBef>
            </a:pPr>
            <a:r>
              <a:rPr lang="zh-CN" altLang="en-US" sz="2000" smtClean="0">
                <a:solidFill>
                  <a:srgbClr val="0000FF"/>
                </a:solidFill>
                <a:latin typeface="Consolas" pitchFamily="49" charset="0"/>
                <a:ea typeface="楷体" pitchFamily="49" charset="-122"/>
                <a:cs typeface="Consolas" pitchFamily="49" charset="0"/>
              </a:rPr>
              <a:t>从</a:t>
            </a:r>
            <a:r>
              <a:rPr lang="zh-CN" altLang="en-US" sz="2000" dirty="0">
                <a:solidFill>
                  <a:srgbClr val="0000FF"/>
                </a:solidFill>
                <a:latin typeface="Consolas" pitchFamily="49" charset="0"/>
                <a:ea typeface="楷体" pitchFamily="49" charset="-122"/>
                <a:cs typeface="Consolas" pitchFamily="49" charset="0"/>
              </a:rPr>
              <a:t>图的邻接矩阵</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中提取出边数组</a:t>
            </a:r>
            <a:r>
              <a:rPr lang="en-US" altLang="zh-CN" sz="2000" dirty="0">
                <a:solidFill>
                  <a:srgbClr val="0000FF"/>
                </a:solidFill>
                <a:latin typeface="Consolas" pitchFamily="49" charset="0"/>
                <a:ea typeface="楷体" pitchFamily="49" charset="-122"/>
                <a:cs typeface="Consolas" pitchFamily="49" charset="0"/>
              </a:rPr>
              <a:t>E</a:t>
            </a:r>
            <a:r>
              <a:rPr lang="zh-CN" altLang="en-US" sz="2000" dirty="0">
                <a:solidFill>
                  <a:srgbClr val="0000FF"/>
                </a:solidFill>
                <a:latin typeface="Consolas" pitchFamily="49" charset="0"/>
                <a:ea typeface="楷体" pitchFamily="49" charset="-122"/>
                <a:cs typeface="Consolas" pitchFamily="49" charset="0"/>
              </a:rPr>
              <a:t>，然后按边权值递增排序。 </a:t>
            </a:r>
          </a:p>
        </p:txBody>
      </p:sp>
      <p:sp>
        <p:nvSpPr>
          <p:cNvPr id="6" name="TextBox 5"/>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4"/>
          <p:cNvSpPr>
            <a:spLocks noChangeArrowheads="1"/>
          </p:cNvSpPr>
          <p:nvPr/>
        </p:nvSpPr>
        <p:spPr bwMode="auto">
          <a:xfrm>
            <a:off x="0" y="17764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7159" name="Text Box 7"/>
          <p:cNvSpPr txBox="1">
            <a:spLocks noChangeArrowheads="1"/>
          </p:cNvSpPr>
          <p:nvPr/>
        </p:nvSpPr>
        <p:spPr bwMode="auto">
          <a:xfrm>
            <a:off x="2214546" y="5929330"/>
            <a:ext cx="2160588" cy="396875"/>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楷体" pitchFamily="49" charset="-122"/>
                <a:ea typeface="楷体" pitchFamily="49" charset="-122"/>
              </a:rPr>
              <a:t>构造最小生成树</a:t>
            </a:r>
          </a:p>
        </p:txBody>
      </p:sp>
      <p:grpSp>
        <p:nvGrpSpPr>
          <p:cNvPr id="9" name="组合 8"/>
          <p:cNvGrpSpPr/>
          <p:nvPr/>
        </p:nvGrpSpPr>
        <p:grpSpPr>
          <a:xfrm>
            <a:off x="1928794" y="285728"/>
            <a:ext cx="3286148" cy="2214578"/>
            <a:chOff x="1928794" y="928670"/>
            <a:chExt cx="3286148" cy="2214578"/>
          </a:xfrm>
        </p:grpSpPr>
        <p:sp>
          <p:nvSpPr>
            <p:cNvPr id="10" name="椭圆 9"/>
            <p:cNvSpPr/>
            <p:nvPr/>
          </p:nvSpPr>
          <p:spPr>
            <a:xfrm>
              <a:off x="2786050" y="92867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11" name="椭圆 10"/>
            <p:cNvSpPr/>
            <p:nvPr/>
          </p:nvSpPr>
          <p:spPr>
            <a:xfrm>
              <a:off x="192879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12" name="椭圆 11"/>
            <p:cNvSpPr/>
            <p:nvPr/>
          </p:nvSpPr>
          <p:spPr>
            <a:xfrm>
              <a:off x="2786050" y="271462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13" name="椭圆 12"/>
            <p:cNvSpPr/>
            <p:nvPr/>
          </p:nvSpPr>
          <p:spPr>
            <a:xfrm>
              <a:off x="478631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14" name="椭圆 13"/>
            <p:cNvSpPr/>
            <p:nvPr/>
          </p:nvSpPr>
          <p:spPr>
            <a:xfrm>
              <a:off x="371474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cxnSp>
          <p:nvCxnSpPr>
            <p:cNvPr id="15" name="直接连接符 14"/>
            <p:cNvCxnSpPr>
              <a:stCxn id="10" idx="3"/>
              <a:endCxn id="11" idx="7"/>
            </p:cNvCxnSpPr>
            <p:nvPr/>
          </p:nvCxnSpPr>
          <p:spPr>
            <a:xfrm rot="5400000">
              <a:off x="2258932" y="1330246"/>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5"/>
              <a:endCxn id="12" idx="1"/>
            </p:cNvCxnSpPr>
            <p:nvPr/>
          </p:nvCxnSpPr>
          <p:spPr>
            <a:xfrm rot="16200000" flipH="1">
              <a:off x="2294651" y="2223221"/>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 idx="4"/>
              <a:endCxn id="12" idx="0"/>
            </p:cNvCxnSpPr>
            <p:nvPr/>
          </p:nvCxnSpPr>
          <p:spPr>
            <a:xfrm rot="5400000">
              <a:off x="2321703" y="2035959"/>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5"/>
              <a:endCxn id="14" idx="1"/>
            </p:cNvCxnSpPr>
            <p:nvPr/>
          </p:nvCxnSpPr>
          <p:spPr>
            <a:xfrm rot="16200000" flipH="1">
              <a:off x="3151907" y="1294527"/>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4" idx="3"/>
              <a:endCxn id="12" idx="7"/>
            </p:cNvCxnSpPr>
            <p:nvPr/>
          </p:nvCxnSpPr>
          <p:spPr>
            <a:xfrm rot="5400000">
              <a:off x="3187626" y="2187502"/>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6"/>
              <a:endCxn id="13" idx="2"/>
            </p:cNvCxnSpPr>
            <p:nvPr/>
          </p:nvCxnSpPr>
          <p:spPr>
            <a:xfrm>
              <a:off x="4143372" y="2071678"/>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0" idx="6"/>
              <a:endCxn id="13" idx="1"/>
            </p:cNvCxnSpPr>
            <p:nvPr/>
          </p:nvCxnSpPr>
          <p:spPr>
            <a:xfrm>
              <a:off x="3214678" y="1142984"/>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2" idx="6"/>
              <a:endCxn id="13" idx="3"/>
            </p:cNvCxnSpPr>
            <p:nvPr/>
          </p:nvCxnSpPr>
          <p:spPr>
            <a:xfrm flipV="1">
              <a:off x="3214678" y="2223221"/>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85984" y="1345156"/>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itchFamily="49" charset="0"/>
                  <a:cs typeface="Consolas" pitchFamily="49" charset="0"/>
                </a:rPr>
                <a:t>1</a:t>
              </a:r>
              <a:endParaRPr lang="zh-CN" altLang="en-US" sz="1800">
                <a:solidFill>
                  <a:schemeClr val="bg1">
                    <a:lumMod val="50000"/>
                  </a:schemeClr>
                </a:solidFill>
                <a:latin typeface="Consolas" pitchFamily="49" charset="0"/>
                <a:cs typeface="Consolas" pitchFamily="49" charset="0"/>
              </a:endParaRPr>
            </a:p>
          </p:txBody>
        </p:sp>
        <p:sp>
          <p:nvSpPr>
            <p:cNvPr id="24" name="TextBox 23"/>
            <p:cNvSpPr txBox="1"/>
            <p:nvPr/>
          </p:nvSpPr>
          <p:spPr>
            <a:xfrm>
              <a:off x="2285984" y="2357430"/>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itchFamily="49" charset="0"/>
                  <a:cs typeface="Consolas" pitchFamily="49" charset="0"/>
                </a:rPr>
                <a:t>2</a:t>
              </a:r>
              <a:endParaRPr lang="zh-CN" altLang="en-US" sz="1800">
                <a:solidFill>
                  <a:schemeClr val="bg1">
                    <a:lumMod val="50000"/>
                  </a:schemeClr>
                </a:solidFill>
                <a:latin typeface="Consolas" pitchFamily="49" charset="0"/>
                <a:cs typeface="Consolas" pitchFamily="49" charset="0"/>
              </a:endParaRPr>
            </a:p>
          </p:txBody>
        </p:sp>
        <p:sp>
          <p:nvSpPr>
            <p:cNvPr id="25" name="TextBox 24"/>
            <p:cNvSpPr txBox="1"/>
            <p:nvPr/>
          </p:nvSpPr>
          <p:spPr>
            <a:xfrm>
              <a:off x="2714612" y="1845222"/>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itchFamily="49" charset="0"/>
                  <a:cs typeface="Consolas" pitchFamily="49" charset="0"/>
                </a:rPr>
                <a:t>3</a:t>
              </a:r>
              <a:endParaRPr lang="zh-CN" altLang="en-US" sz="1800">
                <a:solidFill>
                  <a:schemeClr val="bg1">
                    <a:lumMod val="50000"/>
                  </a:schemeClr>
                </a:solidFill>
                <a:latin typeface="Consolas" pitchFamily="49" charset="0"/>
                <a:cs typeface="Consolas" pitchFamily="49" charset="0"/>
              </a:endParaRPr>
            </a:p>
          </p:txBody>
        </p:sp>
        <p:sp>
          <p:nvSpPr>
            <p:cNvPr id="26" name="TextBox 25"/>
            <p:cNvSpPr txBox="1"/>
            <p:nvPr/>
          </p:nvSpPr>
          <p:spPr>
            <a:xfrm>
              <a:off x="3214678" y="2202412"/>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itchFamily="49" charset="0"/>
                  <a:cs typeface="Consolas" pitchFamily="49" charset="0"/>
                </a:rPr>
                <a:t>5</a:t>
              </a:r>
              <a:endParaRPr lang="zh-CN" altLang="en-US" sz="1800">
                <a:solidFill>
                  <a:schemeClr val="bg1">
                    <a:lumMod val="50000"/>
                  </a:schemeClr>
                </a:solidFill>
                <a:latin typeface="Consolas" pitchFamily="49" charset="0"/>
                <a:cs typeface="Consolas" pitchFamily="49" charset="0"/>
              </a:endParaRPr>
            </a:p>
          </p:txBody>
        </p:sp>
        <p:sp>
          <p:nvSpPr>
            <p:cNvPr id="27" name="TextBox 26"/>
            <p:cNvSpPr txBox="1"/>
            <p:nvPr/>
          </p:nvSpPr>
          <p:spPr>
            <a:xfrm>
              <a:off x="3143240" y="1428736"/>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itchFamily="49" charset="0"/>
                  <a:cs typeface="Consolas" pitchFamily="49" charset="0"/>
                </a:rPr>
                <a:t>4</a:t>
              </a:r>
              <a:endParaRPr lang="zh-CN" altLang="en-US" sz="1800">
                <a:solidFill>
                  <a:schemeClr val="bg1">
                    <a:lumMod val="50000"/>
                  </a:schemeClr>
                </a:solidFill>
                <a:latin typeface="Consolas" pitchFamily="49" charset="0"/>
                <a:cs typeface="Consolas" pitchFamily="49" charset="0"/>
              </a:endParaRPr>
            </a:p>
          </p:txBody>
        </p:sp>
        <p:sp>
          <p:nvSpPr>
            <p:cNvPr id="28" name="TextBox 27"/>
            <p:cNvSpPr txBox="1"/>
            <p:nvPr/>
          </p:nvSpPr>
          <p:spPr>
            <a:xfrm>
              <a:off x="4214810" y="1714488"/>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itchFamily="49" charset="0"/>
                  <a:cs typeface="Consolas" pitchFamily="49" charset="0"/>
                </a:rPr>
                <a:t>6</a:t>
              </a:r>
              <a:endParaRPr lang="zh-CN" altLang="en-US" sz="1800">
                <a:solidFill>
                  <a:schemeClr val="bg1">
                    <a:lumMod val="50000"/>
                  </a:schemeClr>
                </a:solidFill>
                <a:latin typeface="Consolas" pitchFamily="49" charset="0"/>
                <a:cs typeface="Consolas" pitchFamily="49" charset="0"/>
              </a:endParaRPr>
            </a:p>
          </p:txBody>
        </p:sp>
        <p:sp>
          <p:nvSpPr>
            <p:cNvPr id="29" name="TextBox 28"/>
            <p:cNvSpPr txBox="1"/>
            <p:nvPr/>
          </p:nvSpPr>
          <p:spPr>
            <a:xfrm>
              <a:off x="4000496" y="2559602"/>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itchFamily="49" charset="0"/>
                  <a:cs typeface="Consolas" pitchFamily="49" charset="0"/>
                </a:rPr>
                <a:t>8</a:t>
              </a:r>
              <a:endParaRPr lang="zh-CN" altLang="en-US" sz="1800">
                <a:solidFill>
                  <a:schemeClr val="bg1">
                    <a:lumMod val="50000"/>
                  </a:schemeClr>
                </a:solidFill>
                <a:latin typeface="Consolas" pitchFamily="49" charset="0"/>
                <a:cs typeface="Consolas" pitchFamily="49" charset="0"/>
              </a:endParaRPr>
            </a:p>
          </p:txBody>
        </p:sp>
        <p:sp>
          <p:nvSpPr>
            <p:cNvPr id="30" name="TextBox 29"/>
            <p:cNvSpPr txBox="1"/>
            <p:nvPr/>
          </p:nvSpPr>
          <p:spPr>
            <a:xfrm>
              <a:off x="4000496" y="1214422"/>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itchFamily="49" charset="0"/>
                  <a:cs typeface="Consolas" pitchFamily="49" charset="0"/>
                </a:rPr>
                <a:t>7</a:t>
              </a:r>
              <a:endParaRPr lang="zh-CN" altLang="en-US" sz="1800">
                <a:solidFill>
                  <a:schemeClr val="bg1">
                    <a:lumMod val="50000"/>
                  </a:schemeClr>
                </a:solidFill>
                <a:latin typeface="Consolas" pitchFamily="49" charset="0"/>
                <a:cs typeface="Consolas" pitchFamily="49" charset="0"/>
              </a:endParaRPr>
            </a:p>
          </p:txBody>
        </p:sp>
      </p:grpSp>
      <p:grpSp>
        <p:nvGrpSpPr>
          <p:cNvPr id="62" name="组合 61"/>
          <p:cNvGrpSpPr/>
          <p:nvPr/>
        </p:nvGrpSpPr>
        <p:grpSpPr>
          <a:xfrm>
            <a:off x="2285984" y="3683734"/>
            <a:ext cx="562837" cy="625608"/>
            <a:chOff x="2285984" y="3683734"/>
            <a:chExt cx="562837" cy="625608"/>
          </a:xfrm>
        </p:grpSpPr>
        <p:cxnSp>
          <p:nvCxnSpPr>
            <p:cNvPr id="37" name="直接连接符 36"/>
            <p:cNvCxnSpPr/>
            <p:nvPr/>
          </p:nvCxnSpPr>
          <p:spPr>
            <a:xfrm rot="5400000">
              <a:off x="2258932" y="3719453"/>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285984" y="3734363"/>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itchFamily="49" charset="0"/>
                  <a:cs typeface="Consolas" pitchFamily="49" charset="0"/>
                </a:rPr>
                <a:t>1</a:t>
              </a:r>
              <a:endParaRPr lang="zh-CN" altLang="en-US" sz="1800">
                <a:solidFill>
                  <a:schemeClr val="bg1">
                    <a:lumMod val="50000"/>
                  </a:schemeClr>
                </a:solidFill>
                <a:latin typeface="Consolas" pitchFamily="49" charset="0"/>
                <a:cs typeface="Consolas" pitchFamily="49" charset="0"/>
              </a:endParaRPr>
            </a:p>
          </p:txBody>
        </p:sp>
      </p:grpSp>
      <p:grpSp>
        <p:nvGrpSpPr>
          <p:cNvPr id="64" name="组合 63"/>
          <p:cNvGrpSpPr/>
          <p:nvPr/>
        </p:nvGrpSpPr>
        <p:grpSpPr>
          <a:xfrm>
            <a:off x="2285984" y="4612428"/>
            <a:ext cx="562837" cy="554170"/>
            <a:chOff x="2285984" y="4612428"/>
            <a:chExt cx="562837" cy="554170"/>
          </a:xfrm>
        </p:grpSpPr>
        <p:cxnSp>
          <p:nvCxnSpPr>
            <p:cNvPr id="38" name="直接连接符 37"/>
            <p:cNvCxnSpPr/>
            <p:nvPr/>
          </p:nvCxnSpPr>
          <p:spPr>
            <a:xfrm rot="16200000" flipH="1">
              <a:off x="2294651" y="4612428"/>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285984" y="4746637"/>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itchFamily="49" charset="0"/>
                  <a:cs typeface="Consolas" pitchFamily="49" charset="0"/>
                </a:rPr>
                <a:t>2</a:t>
              </a:r>
              <a:endParaRPr lang="zh-CN" altLang="en-US" sz="1800">
                <a:solidFill>
                  <a:schemeClr val="bg1">
                    <a:lumMod val="50000"/>
                  </a:schemeClr>
                </a:solidFill>
                <a:latin typeface="Consolas" pitchFamily="49" charset="0"/>
                <a:cs typeface="Consolas" pitchFamily="49" charset="0"/>
              </a:endParaRPr>
            </a:p>
          </p:txBody>
        </p:sp>
      </p:grpSp>
      <p:grpSp>
        <p:nvGrpSpPr>
          <p:cNvPr id="66" name="组合 65"/>
          <p:cNvGrpSpPr/>
          <p:nvPr/>
        </p:nvGrpSpPr>
        <p:grpSpPr>
          <a:xfrm>
            <a:off x="2714612" y="3747299"/>
            <a:ext cx="428628" cy="1357322"/>
            <a:chOff x="2714612" y="3747299"/>
            <a:chExt cx="428628" cy="1357322"/>
          </a:xfrm>
        </p:grpSpPr>
        <p:cxnSp>
          <p:nvCxnSpPr>
            <p:cNvPr id="39" name="直接连接符 38"/>
            <p:cNvCxnSpPr/>
            <p:nvPr/>
          </p:nvCxnSpPr>
          <p:spPr>
            <a:xfrm rot="5400000">
              <a:off x="2321703" y="4425166"/>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14612" y="4234429"/>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itchFamily="49" charset="0"/>
                  <a:cs typeface="Consolas" pitchFamily="49" charset="0"/>
                </a:rPr>
                <a:t>3</a:t>
              </a:r>
              <a:endParaRPr lang="zh-CN" altLang="en-US" sz="1800">
                <a:solidFill>
                  <a:schemeClr val="bg1">
                    <a:lumMod val="50000"/>
                  </a:schemeClr>
                </a:solidFill>
                <a:latin typeface="Consolas" pitchFamily="49" charset="0"/>
                <a:cs typeface="Consolas" pitchFamily="49" charset="0"/>
              </a:endParaRPr>
            </a:p>
          </p:txBody>
        </p:sp>
      </p:grpSp>
      <p:grpSp>
        <p:nvGrpSpPr>
          <p:cNvPr id="67" name="组合 66"/>
          <p:cNvGrpSpPr/>
          <p:nvPr/>
        </p:nvGrpSpPr>
        <p:grpSpPr>
          <a:xfrm>
            <a:off x="3143240" y="3683734"/>
            <a:ext cx="634275" cy="625608"/>
            <a:chOff x="3143240" y="3683734"/>
            <a:chExt cx="634275" cy="625608"/>
          </a:xfrm>
        </p:grpSpPr>
        <p:cxnSp>
          <p:nvCxnSpPr>
            <p:cNvPr id="40" name="直接连接符 39"/>
            <p:cNvCxnSpPr/>
            <p:nvPr/>
          </p:nvCxnSpPr>
          <p:spPr>
            <a:xfrm rot="16200000" flipH="1">
              <a:off x="3151907" y="3683734"/>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143240" y="3916924"/>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itchFamily="49" charset="0"/>
                  <a:cs typeface="Consolas" pitchFamily="49" charset="0"/>
                </a:rPr>
                <a:t>4</a:t>
              </a:r>
              <a:endParaRPr lang="zh-CN" altLang="en-US" sz="1800">
                <a:solidFill>
                  <a:schemeClr val="bg1">
                    <a:lumMod val="50000"/>
                  </a:schemeClr>
                </a:solidFill>
                <a:latin typeface="Consolas" pitchFamily="49" charset="0"/>
                <a:cs typeface="Consolas" pitchFamily="49" charset="0"/>
              </a:endParaRPr>
            </a:p>
          </p:txBody>
        </p:sp>
      </p:grpSp>
      <p:grpSp>
        <p:nvGrpSpPr>
          <p:cNvPr id="69" name="组合 68"/>
          <p:cNvGrpSpPr/>
          <p:nvPr/>
        </p:nvGrpSpPr>
        <p:grpSpPr>
          <a:xfrm>
            <a:off x="4143372" y="4103695"/>
            <a:ext cx="642942" cy="369332"/>
            <a:chOff x="4143372" y="4103695"/>
            <a:chExt cx="642942" cy="369332"/>
          </a:xfrm>
        </p:grpSpPr>
        <p:cxnSp>
          <p:nvCxnSpPr>
            <p:cNvPr id="42" name="直接连接符 41"/>
            <p:cNvCxnSpPr/>
            <p:nvPr/>
          </p:nvCxnSpPr>
          <p:spPr>
            <a:xfrm>
              <a:off x="4143372" y="4460885"/>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214810" y="4103695"/>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itchFamily="49" charset="0"/>
                  <a:cs typeface="Consolas" pitchFamily="49" charset="0"/>
                </a:rPr>
                <a:t>6</a:t>
              </a:r>
              <a:endParaRPr lang="zh-CN" altLang="en-US" sz="1800">
                <a:solidFill>
                  <a:schemeClr val="bg1">
                    <a:lumMod val="50000"/>
                  </a:schemeClr>
                </a:solidFill>
                <a:latin typeface="Consolas" pitchFamily="49" charset="0"/>
                <a:cs typeface="Consolas" pitchFamily="49" charset="0"/>
              </a:endParaRPr>
            </a:p>
          </p:txBody>
        </p:sp>
      </p:grpSp>
      <p:sp>
        <p:nvSpPr>
          <p:cNvPr id="54" name="下箭头 53"/>
          <p:cNvSpPr/>
          <p:nvPr/>
        </p:nvSpPr>
        <p:spPr>
          <a:xfrm>
            <a:off x="2928926" y="2714620"/>
            <a:ext cx="214314"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61" name="组合 60"/>
          <p:cNvGrpSpPr/>
          <p:nvPr/>
        </p:nvGrpSpPr>
        <p:grpSpPr>
          <a:xfrm>
            <a:off x="1551601" y="3202544"/>
            <a:ext cx="4014408" cy="2746789"/>
            <a:chOff x="1551601" y="3202544"/>
            <a:chExt cx="4014408" cy="2746789"/>
          </a:xfrm>
        </p:grpSpPr>
        <p:sp>
          <p:nvSpPr>
            <p:cNvPr id="32" name="椭圆 31"/>
            <p:cNvSpPr/>
            <p:nvPr/>
          </p:nvSpPr>
          <p:spPr>
            <a:xfrm>
              <a:off x="2786050" y="3317877"/>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33" name="椭圆 32"/>
            <p:cNvSpPr/>
            <p:nvPr/>
          </p:nvSpPr>
          <p:spPr>
            <a:xfrm>
              <a:off x="1928794" y="4246571"/>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34" name="椭圆 33"/>
            <p:cNvSpPr/>
            <p:nvPr/>
          </p:nvSpPr>
          <p:spPr>
            <a:xfrm>
              <a:off x="2786050" y="5103827"/>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35" name="椭圆 34"/>
            <p:cNvSpPr/>
            <p:nvPr/>
          </p:nvSpPr>
          <p:spPr>
            <a:xfrm>
              <a:off x="4786314" y="4246571"/>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36" name="椭圆 35"/>
            <p:cNvSpPr/>
            <p:nvPr/>
          </p:nvSpPr>
          <p:spPr>
            <a:xfrm>
              <a:off x="3714744" y="4246571"/>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sp>
          <p:nvSpPr>
            <p:cNvPr id="55" name="TextBox 54"/>
            <p:cNvSpPr txBox="1"/>
            <p:nvPr/>
          </p:nvSpPr>
          <p:spPr>
            <a:xfrm>
              <a:off x="3143240" y="3202544"/>
              <a:ext cx="357190" cy="369332"/>
            </a:xfrm>
            <a:prstGeom prst="rect">
              <a:avLst/>
            </a:prstGeom>
            <a:noFill/>
          </p:spPr>
          <p:txBody>
            <a:bodyPr wrap="square" rtlCol="0">
              <a:spAutoFit/>
            </a:bodyPr>
            <a:lstStyle/>
            <a:p>
              <a:r>
                <a:rPr lang="en-US" altLang="zh-CN" sz="1800" smtClean="0">
                  <a:solidFill>
                    <a:srgbClr val="FF0000"/>
                  </a:solidFill>
                  <a:latin typeface="Consolas" pitchFamily="49" charset="0"/>
                  <a:cs typeface="Consolas" pitchFamily="49" charset="0"/>
                </a:rPr>
                <a:t>0</a:t>
              </a:r>
              <a:endParaRPr lang="zh-CN" altLang="en-US" sz="1800">
                <a:solidFill>
                  <a:srgbClr val="FF0000"/>
                </a:solidFill>
                <a:latin typeface="Consolas" pitchFamily="49" charset="0"/>
                <a:cs typeface="Consolas" pitchFamily="49" charset="0"/>
              </a:endParaRPr>
            </a:p>
          </p:txBody>
        </p:sp>
        <p:sp>
          <p:nvSpPr>
            <p:cNvPr id="56" name="TextBox 55"/>
            <p:cNvSpPr txBox="1"/>
            <p:nvPr/>
          </p:nvSpPr>
          <p:spPr>
            <a:xfrm>
              <a:off x="1551601" y="4286256"/>
              <a:ext cx="357190" cy="369332"/>
            </a:xfrm>
            <a:prstGeom prst="rect">
              <a:avLst/>
            </a:prstGeom>
            <a:noFill/>
          </p:spPr>
          <p:txBody>
            <a:bodyPr wrap="square" rtlCol="0">
              <a:spAutoFit/>
            </a:bodyPr>
            <a:lstStyle/>
            <a:p>
              <a:r>
                <a:rPr lang="en-US" altLang="zh-CN" sz="1800" smtClean="0">
                  <a:solidFill>
                    <a:srgbClr val="FF0000"/>
                  </a:solidFill>
                  <a:latin typeface="Consolas" pitchFamily="49" charset="0"/>
                  <a:cs typeface="Consolas" pitchFamily="49" charset="0"/>
                </a:rPr>
                <a:t>1</a:t>
              </a:r>
              <a:endParaRPr lang="zh-CN" altLang="en-US" sz="1800">
                <a:solidFill>
                  <a:srgbClr val="FF0000"/>
                </a:solidFill>
                <a:latin typeface="Consolas" pitchFamily="49" charset="0"/>
                <a:cs typeface="Consolas" pitchFamily="49" charset="0"/>
              </a:endParaRPr>
            </a:p>
          </p:txBody>
        </p:sp>
        <p:sp>
          <p:nvSpPr>
            <p:cNvPr id="57" name="TextBox 56"/>
            <p:cNvSpPr txBox="1"/>
            <p:nvPr/>
          </p:nvSpPr>
          <p:spPr>
            <a:xfrm>
              <a:off x="2831362" y="5580001"/>
              <a:ext cx="357190" cy="369332"/>
            </a:xfrm>
            <a:prstGeom prst="rect">
              <a:avLst/>
            </a:prstGeom>
            <a:noFill/>
          </p:spPr>
          <p:txBody>
            <a:bodyPr wrap="square" rtlCol="0">
              <a:spAutoFit/>
            </a:bodyPr>
            <a:lstStyle/>
            <a:p>
              <a:r>
                <a:rPr lang="en-US" altLang="zh-CN" sz="1800" smtClean="0">
                  <a:solidFill>
                    <a:srgbClr val="FF0000"/>
                  </a:solidFill>
                  <a:latin typeface="Consolas" pitchFamily="49" charset="0"/>
                  <a:cs typeface="Consolas" pitchFamily="49" charset="0"/>
                </a:rPr>
                <a:t>2</a:t>
              </a:r>
              <a:endParaRPr lang="zh-CN" altLang="en-US" sz="1800">
                <a:solidFill>
                  <a:srgbClr val="FF0000"/>
                </a:solidFill>
                <a:latin typeface="Consolas" pitchFamily="49" charset="0"/>
                <a:cs typeface="Consolas" pitchFamily="49" charset="0"/>
              </a:endParaRPr>
            </a:p>
          </p:txBody>
        </p:sp>
        <p:sp>
          <p:nvSpPr>
            <p:cNvPr id="58" name="TextBox 57"/>
            <p:cNvSpPr txBox="1"/>
            <p:nvPr/>
          </p:nvSpPr>
          <p:spPr>
            <a:xfrm>
              <a:off x="3786182" y="3837625"/>
              <a:ext cx="357190" cy="369332"/>
            </a:xfrm>
            <a:prstGeom prst="rect">
              <a:avLst/>
            </a:prstGeom>
            <a:noFill/>
          </p:spPr>
          <p:txBody>
            <a:bodyPr wrap="square" rtlCol="0">
              <a:spAutoFit/>
            </a:bodyPr>
            <a:lstStyle/>
            <a:p>
              <a:r>
                <a:rPr lang="en-US" altLang="zh-CN" sz="1800" smtClean="0">
                  <a:solidFill>
                    <a:srgbClr val="FF0000"/>
                  </a:solidFill>
                  <a:latin typeface="Consolas" pitchFamily="49" charset="0"/>
                  <a:cs typeface="Consolas" pitchFamily="49" charset="0"/>
                </a:rPr>
                <a:t>3</a:t>
              </a:r>
              <a:endParaRPr lang="zh-CN" altLang="en-US" sz="1800">
                <a:solidFill>
                  <a:srgbClr val="FF0000"/>
                </a:solidFill>
                <a:latin typeface="Consolas" pitchFamily="49" charset="0"/>
                <a:cs typeface="Consolas" pitchFamily="49" charset="0"/>
              </a:endParaRPr>
            </a:p>
          </p:txBody>
        </p:sp>
        <p:sp>
          <p:nvSpPr>
            <p:cNvPr id="59" name="TextBox 58"/>
            <p:cNvSpPr txBox="1"/>
            <p:nvPr/>
          </p:nvSpPr>
          <p:spPr>
            <a:xfrm>
              <a:off x="5208819" y="4261051"/>
              <a:ext cx="357190" cy="369332"/>
            </a:xfrm>
            <a:prstGeom prst="rect">
              <a:avLst/>
            </a:prstGeom>
            <a:noFill/>
          </p:spPr>
          <p:txBody>
            <a:bodyPr wrap="square" rtlCol="0">
              <a:spAutoFit/>
            </a:bodyPr>
            <a:lstStyle/>
            <a:p>
              <a:r>
                <a:rPr lang="en-US" altLang="zh-CN" sz="1800" smtClean="0">
                  <a:solidFill>
                    <a:srgbClr val="FF0000"/>
                  </a:solidFill>
                  <a:latin typeface="Consolas" pitchFamily="49" charset="0"/>
                  <a:cs typeface="Consolas" pitchFamily="49" charset="0"/>
                </a:rPr>
                <a:t>4</a:t>
              </a:r>
              <a:endParaRPr lang="zh-CN" altLang="en-US" sz="1800">
                <a:solidFill>
                  <a:srgbClr val="FF0000"/>
                </a:solidFill>
                <a:latin typeface="Consolas" pitchFamily="49" charset="0"/>
                <a:cs typeface="Consolas" pitchFamily="49" charset="0"/>
              </a:endParaRPr>
            </a:p>
          </p:txBody>
        </p:sp>
      </p:grpSp>
      <p:sp>
        <p:nvSpPr>
          <p:cNvPr id="60" name="TextBox 59"/>
          <p:cNvSpPr txBox="1"/>
          <p:nvPr/>
        </p:nvSpPr>
        <p:spPr>
          <a:xfrm>
            <a:off x="5286380" y="4274114"/>
            <a:ext cx="357190" cy="369332"/>
          </a:xfrm>
          <a:prstGeom prst="rect">
            <a:avLst/>
          </a:prstGeom>
          <a:solidFill>
            <a:schemeClr val="bg1"/>
          </a:solidFill>
        </p:spPr>
        <p:txBody>
          <a:bodyPr wrap="square" rtlCol="0">
            <a:spAutoFit/>
          </a:bodyPr>
          <a:lstStyle/>
          <a:p>
            <a:r>
              <a:rPr lang="en-US" altLang="zh-CN" sz="1800" smtClean="0">
                <a:solidFill>
                  <a:srgbClr val="FF0000"/>
                </a:solidFill>
                <a:latin typeface="Consolas" pitchFamily="49" charset="0"/>
                <a:cs typeface="Consolas" pitchFamily="49" charset="0"/>
              </a:rPr>
              <a:t>0</a:t>
            </a:r>
            <a:endParaRPr lang="zh-CN" altLang="en-US" sz="1800">
              <a:solidFill>
                <a:srgbClr val="FF0000"/>
              </a:solidFill>
              <a:latin typeface="Consolas" pitchFamily="49" charset="0"/>
              <a:cs typeface="Consolas" pitchFamily="49" charset="0"/>
            </a:endParaRPr>
          </a:p>
        </p:txBody>
      </p:sp>
      <p:sp>
        <p:nvSpPr>
          <p:cNvPr id="63" name="TextBox 62"/>
          <p:cNvSpPr txBox="1"/>
          <p:nvPr/>
        </p:nvSpPr>
        <p:spPr>
          <a:xfrm>
            <a:off x="1538538" y="4286256"/>
            <a:ext cx="357190" cy="369332"/>
          </a:xfrm>
          <a:prstGeom prst="rect">
            <a:avLst/>
          </a:prstGeom>
          <a:solidFill>
            <a:schemeClr val="bg1"/>
          </a:solidFill>
        </p:spPr>
        <p:txBody>
          <a:bodyPr wrap="square" rtlCol="0">
            <a:spAutoFit/>
          </a:bodyPr>
          <a:lstStyle/>
          <a:p>
            <a:r>
              <a:rPr lang="en-US" altLang="zh-CN" sz="1800" smtClean="0">
                <a:solidFill>
                  <a:srgbClr val="FF0000"/>
                </a:solidFill>
                <a:latin typeface="Consolas" pitchFamily="49" charset="0"/>
                <a:cs typeface="Consolas" pitchFamily="49" charset="0"/>
              </a:rPr>
              <a:t>0</a:t>
            </a:r>
            <a:endParaRPr lang="zh-CN" altLang="en-US" sz="1800">
              <a:solidFill>
                <a:srgbClr val="FF0000"/>
              </a:solidFill>
              <a:latin typeface="Consolas" pitchFamily="49" charset="0"/>
              <a:cs typeface="Consolas" pitchFamily="49" charset="0"/>
            </a:endParaRPr>
          </a:p>
        </p:txBody>
      </p:sp>
      <p:sp>
        <p:nvSpPr>
          <p:cNvPr id="65" name="TextBox 64"/>
          <p:cNvSpPr txBox="1"/>
          <p:nvPr/>
        </p:nvSpPr>
        <p:spPr>
          <a:xfrm>
            <a:off x="2844425" y="5572140"/>
            <a:ext cx="357190" cy="369332"/>
          </a:xfrm>
          <a:prstGeom prst="rect">
            <a:avLst/>
          </a:prstGeom>
          <a:solidFill>
            <a:schemeClr val="bg1"/>
          </a:solidFill>
        </p:spPr>
        <p:txBody>
          <a:bodyPr wrap="square" rtlCol="0">
            <a:spAutoFit/>
          </a:bodyPr>
          <a:lstStyle/>
          <a:p>
            <a:r>
              <a:rPr lang="en-US" altLang="zh-CN" sz="1800" smtClean="0">
                <a:solidFill>
                  <a:srgbClr val="FF0000"/>
                </a:solidFill>
                <a:latin typeface="Consolas" pitchFamily="49" charset="0"/>
                <a:cs typeface="Consolas" pitchFamily="49" charset="0"/>
              </a:rPr>
              <a:t>0</a:t>
            </a:r>
            <a:endParaRPr lang="zh-CN" altLang="en-US" sz="1800">
              <a:solidFill>
                <a:srgbClr val="FF0000"/>
              </a:solidFill>
              <a:latin typeface="Consolas" pitchFamily="49" charset="0"/>
              <a:cs typeface="Consolas" pitchFamily="49" charset="0"/>
            </a:endParaRPr>
          </a:p>
        </p:txBody>
      </p:sp>
      <p:sp>
        <p:nvSpPr>
          <p:cNvPr id="68" name="TextBox 67"/>
          <p:cNvSpPr txBox="1"/>
          <p:nvPr/>
        </p:nvSpPr>
        <p:spPr>
          <a:xfrm>
            <a:off x="3766179" y="3831502"/>
            <a:ext cx="357190" cy="369332"/>
          </a:xfrm>
          <a:prstGeom prst="rect">
            <a:avLst/>
          </a:prstGeom>
          <a:solidFill>
            <a:schemeClr val="bg1"/>
          </a:solidFill>
        </p:spPr>
        <p:txBody>
          <a:bodyPr wrap="square" rtlCol="0">
            <a:spAutoFit/>
          </a:bodyPr>
          <a:lstStyle/>
          <a:p>
            <a:r>
              <a:rPr lang="en-US" altLang="zh-CN" sz="1800" smtClean="0">
                <a:solidFill>
                  <a:srgbClr val="FF0000"/>
                </a:solidFill>
                <a:latin typeface="Consolas" pitchFamily="49" charset="0"/>
                <a:cs typeface="Consolas" pitchFamily="49" charset="0"/>
              </a:rPr>
              <a:t>0</a:t>
            </a:r>
            <a:endParaRPr lang="zh-CN" altLang="en-US" sz="1800">
              <a:solidFill>
                <a:srgbClr val="FF0000"/>
              </a:solidFill>
              <a:latin typeface="Consolas" pitchFamily="49" charset="0"/>
              <a:cs typeface="Consolas" pitchFamily="49" charset="0"/>
            </a:endParaRPr>
          </a:p>
        </p:txBody>
      </p:sp>
      <p:sp>
        <p:nvSpPr>
          <p:cNvPr id="70" name="TextBox 69"/>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childTnLst>
                                </p:cTn>
                              </p:par>
                            </p:childTnLst>
                          </p:cTn>
                        </p:par>
                        <p:par>
                          <p:cTn id="30" fill="hold">
                            <p:stCondLst>
                              <p:cond delay="0"/>
                            </p:stCondLst>
                            <p:childTnLst>
                              <p:par>
                                <p:cTn id="31" presetID="26" presetClass="emph" presetSubtype="0" fill="hold" nodeType="afterEffect">
                                  <p:stCondLst>
                                    <p:cond delay="0"/>
                                  </p:stCondLst>
                                  <p:childTnLst>
                                    <p:animEffect transition="out" filter="fade">
                                      <p:cBhvr>
                                        <p:cTn id="32" dur="500" tmFilter="0, 0; .2, .5; .8, .5; 1, 0"/>
                                        <p:tgtEl>
                                          <p:spTgt spid="66"/>
                                        </p:tgtEl>
                                      </p:cBhvr>
                                    </p:animEffect>
                                    <p:animScale>
                                      <p:cBhvr>
                                        <p:cTn id="33" dur="250" autoRev="1" fill="hold"/>
                                        <p:tgtEl>
                                          <p:spTgt spid="66"/>
                                        </p:tgtEl>
                                      </p:cBhvr>
                                      <p:by x="105000" y="105000"/>
                                    </p:animScale>
                                  </p:childTnLst>
                                </p:cTn>
                              </p:par>
                            </p:childTnLst>
                          </p:cTn>
                        </p:par>
                        <p:par>
                          <p:cTn id="34" fill="hold">
                            <p:stCondLst>
                              <p:cond delay="500"/>
                            </p:stCondLst>
                            <p:childTnLst>
                              <p:par>
                                <p:cTn id="35" presetID="22" presetClass="exit" presetSubtype="4" fill="hold" nodeType="afterEffect">
                                  <p:stCondLst>
                                    <p:cond delay="0"/>
                                  </p:stCondLst>
                                  <p:childTnLst>
                                    <p:animEffect transition="out" filter="wipe(down)">
                                      <p:cBhvr>
                                        <p:cTn id="36" dur="500"/>
                                        <p:tgtEl>
                                          <p:spTgt spid="66"/>
                                        </p:tgtEl>
                                      </p:cBhvr>
                                    </p:animEffect>
                                    <p:set>
                                      <p:cBhvr>
                                        <p:cTn id="37" dur="1" fill="hold">
                                          <p:stCondLst>
                                            <p:cond delay="499"/>
                                          </p:stCondLst>
                                        </p:cTn>
                                        <p:tgtEl>
                                          <p:spTgt spid="6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0"/>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177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p:bldP spid="54" grpId="0" animBg="1"/>
      <p:bldP spid="60" grpId="0" animBg="1"/>
      <p:bldP spid="63" grpId="0" animBg="1"/>
      <p:bldP spid="65" grpId="0" animBg="1"/>
      <p:bldP spid="6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1179519" y="260350"/>
            <a:ext cx="7821637" cy="861774"/>
          </a:xfrm>
          <a:prstGeom prst="rect">
            <a:avLst/>
          </a:prstGeom>
          <a:noFill/>
          <a:ln w="9525">
            <a:noFill/>
            <a:miter lim="800000"/>
            <a:headEnd/>
            <a:tailEnd/>
          </a:ln>
          <a:effectLst/>
        </p:spPr>
        <p:txBody>
          <a:bodyPr wrap="square">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实现克鲁斯卡尔算法：假设采用直接插入排序法对边集</a:t>
            </a:r>
            <a:r>
              <a:rPr lang="en-US" altLang="zh-CN" sz="2000" dirty="0">
                <a:solidFill>
                  <a:srgbClr val="0000FF"/>
                </a:solidFill>
                <a:latin typeface="Consolas" pitchFamily="49" charset="0"/>
                <a:ea typeface="楷体" pitchFamily="49" charset="-122"/>
                <a:cs typeface="Consolas" pitchFamily="49" charset="0"/>
              </a:rPr>
              <a:t>E</a:t>
            </a:r>
            <a:r>
              <a:rPr lang="zh-CN" altLang="en-US" sz="2000" dirty="0">
                <a:solidFill>
                  <a:srgbClr val="0000FF"/>
                </a:solidFill>
                <a:latin typeface="Consolas" pitchFamily="49" charset="0"/>
                <a:ea typeface="楷体" pitchFamily="49" charset="-122"/>
                <a:cs typeface="Consolas" pitchFamily="49" charset="0"/>
              </a:rPr>
              <a:t>按权值递增</a:t>
            </a:r>
            <a:r>
              <a:rPr lang="zh-CN" altLang="en-US" sz="2000">
                <a:solidFill>
                  <a:srgbClr val="0000FF"/>
                </a:solidFill>
                <a:latin typeface="Consolas" pitchFamily="49" charset="0"/>
                <a:ea typeface="楷体" pitchFamily="49" charset="-122"/>
                <a:cs typeface="Consolas" pitchFamily="49" charset="0"/>
              </a:rPr>
              <a:t>排序</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78179" name="Text Box 3"/>
          <p:cNvSpPr txBox="1">
            <a:spLocks noChangeArrowheads="1"/>
          </p:cNvSpPr>
          <p:nvPr/>
        </p:nvSpPr>
        <p:spPr bwMode="auto">
          <a:xfrm>
            <a:off x="1223995" y="1268413"/>
            <a:ext cx="7705723" cy="4168797"/>
          </a:xfrm>
          <a:prstGeom prst="rect">
            <a:avLst/>
          </a:prstGeom>
          <a:solidFill>
            <a:schemeClr val="bg1"/>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SortEdge</a:t>
            </a:r>
            <a:r>
              <a:rPr lang="en-US" altLang="zh-CN" sz="1800" dirty="0">
                <a:solidFill>
                  <a:srgbClr val="0000FF"/>
                </a:solidFill>
                <a:latin typeface="Consolas" pitchFamily="49" charset="0"/>
                <a:ea typeface="仿宋" pitchFamily="49" charset="-122"/>
                <a:cs typeface="Consolas" pitchFamily="49" charset="0"/>
              </a:rPr>
              <a:t>(Edge E[],</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e)</a:t>
            </a:r>
          </a:p>
          <a:p>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直接插入排序：对</a:t>
            </a:r>
            <a:r>
              <a:rPr lang="en-US" altLang="zh-CN" sz="1800" dirty="0">
                <a:solidFill>
                  <a:srgbClr val="00B050"/>
                </a:solidFill>
                <a:latin typeface="Consolas" pitchFamily="49" charset="0"/>
                <a:ea typeface="仿宋" pitchFamily="49" charset="-122"/>
                <a:cs typeface="Consolas" pitchFamily="49" charset="0"/>
              </a:rPr>
              <a:t>E</a:t>
            </a:r>
            <a:r>
              <a:rPr lang="zh-CN" altLang="en-US" sz="1800" dirty="0">
                <a:solidFill>
                  <a:srgbClr val="00B050"/>
                </a:solidFill>
                <a:latin typeface="Consolas" pitchFamily="49" charset="0"/>
                <a:ea typeface="仿宋" pitchFamily="49" charset="-122"/>
                <a:cs typeface="Consolas" pitchFamily="49" charset="0"/>
              </a:rPr>
              <a:t>数组按权值递增排序</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i,j,k</a:t>
            </a:r>
            <a:r>
              <a:rPr lang="en-US" altLang="zh-CN" sz="1800" dirty="0">
                <a:solidFill>
                  <a:srgbClr val="0000FF"/>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Edge </a:t>
            </a:r>
            <a:r>
              <a:rPr lang="en-US" altLang="zh-CN" sz="1800" dirty="0">
                <a:solidFill>
                  <a:srgbClr val="0000FF"/>
                </a:solidFill>
                <a:latin typeface="Consolas" pitchFamily="49" charset="0"/>
                <a:ea typeface="仿宋" pitchFamily="49" charset="-122"/>
                <a:cs typeface="Consolas" pitchFamily="49" charset="0"/>
              </a:rPr>
              <a:t>temp;</a:t>
            </a: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for </a:t>
            </a:r>
            <a:r>
              <a:rPr lang="nb-NO" altLang="zh-CN" sz="1800" dirty="0">
                <a:solidFill>
                  <a:srgbClr val="0000FF"/>
                </a:solidFill>
                <a:latin typeface="Consolas" pitchFamily="49" charset="0"/>
                <a:ea typeface="仿宋" pitchFamily="49" charset="-122"/>
                <a:cs typeface="Consolas" pitchFamily="49" charset="0"/>
              </a:rPr>
              <a:t>(</a:t>
            </a:r>
            <a:r>
              <a:rPr lang="nb-NO" altLang="zh-CN" sz="1800">
                <a:solidFill>
                  <a:srgbClr val="0000FF"/>
                </a:solidFill>
                <a:latin typeface="Consolas" pitchFamily="49" charset="0"/>
                <a:ea typeface="仿宋" pitchFamily="49" charset="-122"/>
                <a:cs typeface="Consolas" pitchFamily="49" charset="0"/>
              </a:rPr>
              <a:t>i=1;i&lt;e;i</a:t>
            </a:r>
            <a:r>
              <a:rPr lang="nb-NO" altLang="zh-CN" sz="1800" smtClean="0">
                <a:solidFill>
                  <a:srgbClr val="0000FF"/>
                </a:solidFill>
                <a:latin typeface="Consolas" pitchFamily="49" charset="0"/>
                <a:ea typeface="仿宋" pitchFamily="49" charset="-122"/>
                <a:cs typeface="Consolas" pitchFamily="49" charset="0"/>
              </a:rPr>
              <a:t>++)</a:t>
            </a:r>
          </a:p>
          <a:p>
            <a:r>
              <a:rPr lang="nb-NO" altLang="zh-CN" sz="1800" smtClean="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	temp=E[i];</a:t>
            </a:r>
          </a:p>
          <a:p>
            <a:r>
              <a:rPr lang="nb-NO" altLang="zh-CN" sz="1800" dirty="0">
                <a:solidFill>
                  <a:srgbClr val="0000FF"/>
                </a:solidFill>
                <a:latin typeface="Consolas" pitchFamily="49" charset="0"/>
                <a:ea typeface="仿宋" pitchFamily="49" charset="-122"/>
                <a:cs typeface="Consolas" pitchFamily="49" charset="0"/>
              </a:rPr>
              <a:t>	j=i-1;</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从右向左在有序区</a:t>
            </a:r>
            <a:r>
              <a:rPr lang="nb-NO" altLang="zh-CN" sz="1800" dirty="0">
                <a:solidFill>
                  <a:srgbClr val="00B0F0"/>
                </a:solidFill>
                <a:latin typeface="Consolas" pitchFamily="49" charset="0"/>
                <a:ea typeface="仿宋" pitchFamily="49" charset="-122"/>
                <a:cs typeface="Consolas" pitchFamily="49" charset="0"/>
              </a:rPr>
              <a:t>E[0..i-1]</a:t>
            </a:r>
            <a:r>
              <a:rPr lang="zh-CN" altLang="nb-NO" sz="1800" dirty="0">
                <a:solidFill>
                  <a:srgbClr val="00B0F0"/>
                </a:solidFill>
                <a:latin typeface="Consolas" pitchFamily="49" charset="0"/>
                <a:ea typeface="仿宋" pitchFamily="49" charset="-122"/>
                <a:cs typeface="Consolas" pitchFamily="49" charset="0"/>
              </a:rPr>
              <a:t>中找</a:t>
            </a:r>
            <a:r>
              <a:rPr lang="nb-NO" altLang="zh-CN" sz="1800" dirty="0">
                <a:solidFill>
                  <a:srgbClr val="00B0F0"/>
                </a:solidFill>
                <a:latin typeface="Consolas" pitchFamily="49" charset="0"/>
                <a:ea typeface="仿宋" pitchFamily="49" charset="-122"/>
                <a:cs typeface="Consolas" pitchFamily="49" charset="0"/>
              </a:rPr>
              <a:t>E[i]</a:t>
            </a:r>
            <a:r>
              <a:rPr lang="zh-CN" altLang="nb-NO" sz="1800" dirty="0">
                <a:solidFill>
                  <a:srgbClr val="00B0F0"/>
                </a:solidFill>
                <a:latin typeface="Consolas" pitchFamily="49" charset="0"/>
                <a:ea typeface="仿宋" pitchFamily="49" charset="-122"/>
                <a:cs typeface="Consolas" pitchFamily="49" charset="0"/>
              </a:rPr>
              <a:t>的插入位置</a:t>
            </a:r>
          </a:p>
          <a:p>
            <a:r>
              <a:rPr lang="zh-CN" altLang="nb-NO"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while (j&gt;=0 &amp;&amp; temp.w&lt;E[j].w)</a:t>
            </a:r>
          </a:p>
          <a:p>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E[j+1]=E[j]; 	</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将权值大于</a:t>
            </a:r>
            <a:r>
              <a:rPr lang="nb-NO" altLang="zh-CN" sz="1800" dirty="0">
                <a:solidFill>
                  <a:srgbClr val="00B0F0"/>
                </a:solidFill>
                <a:latin typeface="Consolas" pitchFamily="49" charset="0"/>
                <a:ea typeface="仿宋" pitchFamily="49" charset="-122"/>
                <a:cs typeface="Consolas" pitchFamily="49" charset="0"/>
              </a:rPr>
              <a:t>E[i].w</a:t>
            </a:r>
            <a:r>
              <a:rPr lang="zh-CN" altLang="nb-NO" sz="1800" dirty="0">
                <a:solidFill>
                  <a:srgbClr val="00B0F0"/>
                </a:solidFill>
                <a:latin typeface="Consolas" pitchFamily="49" charset="0"/>
                <a:ea typeface="仿宋" pitchFamily="49" charset="-122"/>
                <a:cs typeface="Consolas" pitchFamily="49" charset="0"/>
              </a:rPr>
              <a:t>的记录后移</a:t>
            </a:r>
          </a:p>
          <a:p>
            <a:r>
              <a:rPr lang="zh-CN" altLang="nb-NO"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j--;</a:t>
            </a:r>
          </a:p>
          <a:p>
            <a:r>
              <a:rPr lang="nb-NO" altLang="zh-CN" sz="1800" dirty="0">
                <a:solidFill>
                  <a:srgbClr val="0000FF"/>
                </a:solidFill>
                <a:latin typeface="Consolas" pitchFamily="49" charset="0"/>
                <a:ea typeface="仿宋" pitchFamily="49" charset="-122"/>
                <a:cs typeface="Consolas" pitchFamily="49" charset="0"/>
              </a:rPr>
              <a:t>	}</a:t>
            </a:r>
          </a:p>
          <a:p>
            <a:r>
              <a:rPr lang="zh-CN" altLang="nb-NO"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E[j+1]=temp;		</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在</a:t>
            </a:r>
            <a:r>
              <a:rPr lang="nb-NO" altLang="zh-CN" sz="1800" dirty="0">
                <a:solidFill>
                  <a:srgbClr val="00B0F0"/>
                </a:solidFill>
                <a:latin typeface="Consolas" pitchFamily="49" charset="0"/>
                <a:ea typeface="仿宋" pitchFamily="49" charset="-122"/>
                <a:cs typeface="Consolas" pitchFamily="49" charset="0"/>
              </a:rPr>
              <a:t>j+1</a:t>
            </a:r>
            <a:r>
              <a:rPr lang="zh-CN" altLang="nb-NO" sz="1800" dirty="0">
                <a:solidFill>
                  <a:srgbClr val="00B0F0"/>
                </a:solidFill>
                <a:latin typeface="Consolas" pitchFamily="49" charset="0"/>
                <a:ea typeface="仿宋" pitchFamily="49" charset="-122"/>
                <a:cs typeface="Consolas" pitchFamily="49" charset="0"/>
              </a:rPr>
              <a:t>处插入</a:t>
            </a:r>
            <a:r>
              <a:rPr lang="nb-NO" altLang="zh-CN" sz="1800" dirty="0">
                <a:solidFill>
                  <a:srgbClr val="00B0F0"/>
                </a:solidFill>
                <a:latin typeface="Consolas" pitchFamily="49" charset="0"/>
                <a:ea typeface="仿宋" pitchFamily="49" charset="-122"/>
                <a:cs typeface="Consolas" pitchFamily="49" charset="0"/>
              </a:rPr>
              <a:t>E[i]</a:t>
            </a: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a:t>
            </a:r>
            <a:endParaRPr lang="nb-NO" altLang="zh-CN" sz="1800" dirty="0">
              <a:solidFill>
                <a:srgbClr val="0000FF"/>
              </a:solidFill>
              <a:latin typeface="Consolas" pitchFamily="49" charset="0"/>
              <a:ea typeface="仿宋" pitchFamily="49" charset="-122"/>
              <a:cs typeface="Consolas" pitchFamily="49" charset="0"/>
            </a:endParaRPr>
          </a:p>
          <a:p>
            <a:r>
              <a:rPr lang="nb-NO" altLang="zh-CN"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571604" y="285728"/>
            <a:ext cx="6035687" cy="584775"/>
          </a:xfrm>
          <a:prstGeom prst="rect">
            <a:avLst/>
          </a:prstGeom>
          <a:no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p>
        </p:txBody>
      </p:sp>
      <p:sp>
        <p:nvSpPr>
          <p:cNvPr id="164867" name="Text Box 3"/>
          <p:cNvSpPr txBox="1">
            <a:spLocks noChangeArrowheads="1"/>
          </p:cNvSpPr>
          <p:nvPr/>
        </p:nvSpPr>
        <p:spPr bwMode="auto">
          <a:xfrm>
            <a:off x="1214414" y="2214554"/>
            <a:ext cx="7572428" cy="1785104"/>
          </a:xfrm>
          <a:prstGeom prst="rect">
            <a:avLst/>
          </a:prstGeom>
          <a:noFill/>
          <a:ln w="9525">
            <a:noFill/>
            <a:miter lim="800000"/>
            <a:headEnd/>
            <a:tailEnd/>
          </a:ln>
          <a:effectLst/>
        </p:spPr>
        <p:txBody>
          <a:bodyPr wrap="square">
            <a:spAutoFit/>
          </a:bodyPr>
          <a:lstStyle/>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一个无向连通图</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中，如果取它的全部顶点和一部分边构成一个</a:t>
            </a:r>
            <a:r>
              <a:rPr lang="zh-CN" altLang="en-US" sz="2000">
                <a:solidFill>
                  <a:srgbClr val="0000FF"/>
                </a:solidFill>
                <a:latin typeface="Consolas" pitchFamily="49" charset="0"/>
                <a:ea typeface="楷体" pitchFamily="49" charset="-122"/>
                <a:cs typeface="Consolas" pitchFamily="49" charset="0"/>
              </a:rPr>
              <a:t>子图</a:t>
            </a:r>
            <a:r>
              <a:rPr lang="en-US" altLang="zh-CN" sz="2000" smtClean="0">
                <a:solidFill>
                  <a:srgbClr val="0000FF"/>
                </a:solidFill>
                <a:latin typeface="Consolas" pitchFamily="49" charset="0"/>
                <a:ea typeface="楷体" pitchFamily="49" charset="-122"/>
                <a:cs typeface="Consolas" pitchFamily="49" charset="0"/>
              </a:rPr>
              <a:t>G'</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即</a:t>
            </a:r>
            <a:r>
              <a:rPr lang="en-US" altLang="zh-CN" sz="2000" smtClean="0">
                <a:solidFill>
                  <a:srgbClr val="0000FF"/>
                </a:solidFill>
                <a:latin typeface="Consolas" pitchFamily="49" charset="0"/>
                <a:ea typeface="楷体" pitchFamily="49" charset="-122"/>
                <a:cs typeface="Consolas" pitchFamily="49" charset="0"/>
              </a:rPr>
              <a:t>V(G')=</a:t>
            </a:r>
            <a:r>
              <a:rPr lang="en-US" altLang="zh-CN" sz="2000" dirty="0">
                <a:solidFill>
                  <a:srgbClr val="0000FF"/>
                </a:solidFill>
                <a:latin typeface="Consolas" pitchFamily="49" charset="0"/>
                <a:ea typeface="楷体" pitchFamily="49" charset="-122"/>
                <a:cs typeface="Consolas" pitchFamily="49" charset="0"/>
              </a:rPr>
              <a:t>V(G) </a:t>
            </a:r>
            <a:r>
              <a:rPr lang="zh-CN" altLang="en-US" sz="2000">
                <a:solidFill>
                  <a:srgbClr val="0000FF"/>
                </a:solidFill>
                <a:latin typeface="Consolas" pitchFamily="49" charset="0"/>
                <a:ea typeface="楷体" pitchFamily="49" charset="-122"/>
                <a:cs typeface="Consolas" pitchFamily="49" charset="0"/>
              </a:rPr>
              <a:t>和 </a:t>
            </a:r>
            <a:r>
              <a:rPr lang="en-US" altLang="zh-CN" sz="2000" smtClean="0">
                <a:solidFill>
                  <a:srgbClr val="0000FF"/>
                </a:solidFill>
                <a:latin typeface="Consolas" pitchFamily="49" charset="0"/>
                <a:ea typeface="楷体" pitchFamily="49" charset="-122"/>
                <a:cs typeface="Consolas" pitchFamily="49" charset="0"/>
              </a:rPr>
              <a:t>E(G')</a:t>
            </a:r>
            <a:r>
              <a:rPr lang="en-US" sz="2000" smtClean="0">
                <a:solidFill>
                  <a:srgbClr val="0000FF"/>
                </a:solidFill>
                <a:latin typeface="Consolas" pitchFamily="49" charset="0"/>
                <a:ea typeface="楷体" pitchFamily="49" charset="-122"/>
                <a:cs typeface="Consolas" pitchFamily="49" charset="0"/>
                <a:sym typeface="Symbol"/>
              </a:rPr>
              <a:t>  </a:t>
            </a:r>
            <a:r>
              <a:rPr lang="en-US" altLang="zh-CN" sz="2000" smtClean="0">
                <a:solidFill>
                  <a:srgbClr val="0000FF"/>
                </a:solidFill>
                <a:latin typeface="Consolas" pitchFamily="49" charset="0"/>
                <a:ea typeface="楷体" pitchFamily="49" charset="-122"/>
                <a:cs typeface="Consolas" pitchFamily="49" charset="0"/>
              </a:rPr>
              <a:t>E(G</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若</a:t>
            </a:r>
            <a:r>
              <a:rPr lang="zh-CN" altLang="en-US" sz="2000" dirty="0">
                <a:solidFill>
                  <a:srgbClr val="0000FF"/>
                </a:solidFill>
                <a:latin typeface="Consolas" pitchFamily="49" charset="0"/>
                <a:ea typeface="楷体" pitchFamily="49" charset="-122"/>
                <a:cs typeface="Consolas" pitchFamily="49" charset="0"/>
              </a:rPr>
              <a:t>边</a:t>
            </a:r>
            <a:r>
              <a:rPr lang="zh-CN" altLang="en-US" sz="2000">
                <a:solidFill>
                  <a:srgbClr val="0000FF"/>
                </a:solidFill>
                <a:latin typeface="Consolas" pitchFamily="49" charset="0"/>
                <a:ea typeface="楷体" pitchFamily="49" charset="-122"/>
                <a:cs typeface="Consolas" pitchFamily="49" charset="0"/>
              </a:rPr>
              <a:t>集</a:t>
            </a:r>
            <a:r>
              <a:rPr lang="en-US" altLang="zh-CN" sz="2000" smtClean="0">
                <a:solidFill>
                  <a:srgbClr val="0000FF"/>
                </a:solidFill>
                <a:latin typeface="Consolas" pitchFamily="49" charset="0"/>
                <a:ea typeface="楷体" pitchFamily="49" charset="-122"/>
                <a:cs typeface="Consolas" pitchFamily="49" charset="0"/>
              </a:rPr>
              <a:t>E(G')</a:t>
            </a:r>
            <a:r>
              <a:rPr lang="zh-CN" altLang="en-US" sz="2000" dirty="0">
                <a:solidFill>
                  <a:srgbClr val="0000FF"/>
                </a:solidFill>
                <a:latin typeface="Consolas" pitchFamily="49" charset="0"/>
                <a:ea typeface="楷体" pitchFamily="49" charset="-122"/>
                <a:cs typeface="Consolas" pitchFamily="49" charset="0"/>
              </a:rPr>
              <a:t>中的边既将图</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中的所有顶点连通又不形成回路，则称</a:t>
            </a:r>
            <a:r>
              <a:rPr lang="zh-CN" altLang="en-US" sz="2000">
                <a:solidFill>
                  <a:srgbClr val="0000FF"/>
                </a:solidFill>
                <a:latin typeface="Consolas" pitchFamily="49" charset="0"/>
                <a:ea typeface="楷体" pitchFamily="49" charset="-122"/>
                <a:cs typeface="Consolas" pitchFamily="49" charset="0"/>
              </a:rPr>
              <a:t>子图</a:t>
            </a:r>
            <a:r>
              <a:rPr lang="en-US" altLang="zh-CN" sz="2000" smtClean="0">
                <a:solidFill>
                  <a:srgbClr val="0000FF"/>
                </a:solidFill>
                <a:latin typeface="Consolas" pitchFamily="49" charset="0"/>
                <a:ea typeface="楷体" pitchFamily="49" charset="-122"/>
                <a:cs typeface="Consolas" pitchFamily="49" charset="0"/>
              </a:rPr>
              <a:t>G'</a:t>
            </a:r>
            <a:r>
              <a:rPr lang="zh-CN" altLang="en-US" sz="2000" smtClean="0">
                <a:solidFill>
                  <a:srgbClr val="0000FF"/>
                </a:solidFill>
                <a:latin typeface="Consolas" pitchFamily="49" charset="0"/>
                <a:ea typeface="楷体" pitchFamily="49" charset="-122"/>
                <a:cs typeface="Consolas" pitchFamily="49" charset="0"/>
              </a:rPr>
              <a:t>是</a:t>
            </a:r>
            <a:r>
              <a:rPr lang="zh-CN" altLang="en-US" sz="2000" dirty="0">
                <a:solidFill>
                  <a:srgbClr val="0000FF"/>
                </a:solidFill>
                <a:latin typeface="Consolas" pitchFamily="49" charset="0"/>
                <a:ea typeface="楷体" pitchFamily="49" charset="-122"/>
                <a:cs typeface="Consolas" pitchFamily="49" charset="0"/>
              </a:rPr>
              <a:t>原图</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的一棵</a:t>
            </a:r>
            <a:r>
              <a:rPr lang="zh-CN" altLang="en-US" sz="2000" dirty="0">
                <a:solidFill>
                  <a:srgbClr val="FF0000"/>
                </a:solidFill>
                <a:latin typeface="Consolas" pitchFamily="49" charset="0"/>
                <a:ea typeface="楷体" pitchFamily="49" charset="-122"/>
                <a:cs typeface="Consolas" pitchFamily="49" charset="0"/>
              </a:rPr>
              <a:t>生成树</a:t>
            </a:r>
            <a:r>
              <a:rPr lang="zh-CN" altLang="en-US" sz="2000" dirty="0">
                <a:solidFill>
                  <a:srgbClr val="0000FF"/>
                </a:solidFill>
                <a:latin typeface="Consolas" pitchFamily="49" charset="0"/>
                <a:ea typeface="楷体" pitchFamily="49" charset="-122"/>
                <a:cs typeface="Consolas" pitchFamily="49" charset="0"/>
              </a:rPr>
              <a:t>。 　　</a:t>
            </a:r>
          </a:p>
        </p:txBody>
      </p:sp>
      <p:sp>
        <p:nvSpPr>
          <p:cNvPr id="164868" name="Text Box 4"/>
          <p:cNvSpPr txBox="1">
            <a:spLocks noChangeArrowheads="1"/>
          </p:cNvSpPr>
          <p:nvPr/>
        </p:nvSpPr>
        <p:spPr bwMode="auto">
          <a:xfrm>
            <a:off x="1214414" y="1119830"/>
            <a:ext cx="6392877"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7.4.1 </a:t>
            </a:r>
            <a:r>
              <a:rPr lang="zh-CN" altLang="en-US" sz="2800" dirty="0">
                <a:solidFill>
                  <a:srgbClr val="FF0000"/>
                </a:solidFill>
                <a:latin typeface="Consolas" pitchFamily="49" charset="0"/>
                <a:ea typeface="微软雅黑" pitchFamily="34" charset="-122"/>
                <a:cs typeface="Consolas" pitchFamily="49" charset="0"/>
              </a:rPr>
              <a:t>什么是图的生成树和最小生成树</a:t>
            </a:r>
          </a:p>
        </p:txBody>
      </p:sp>
      <p:sp>
        <p:nvSpPr>
          <p:cNvPr id="5" name="TextBox 4"/>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1177933" y="670869"/>
            <a:ext cx="7823223" cy="4861294"/>
          </a:xfrm>
          <a:prstGeom prst="rect">
            <a:avLst/>
          </a:prstGeom>
          <a:solidFill>
            <a:schemeClr val="bg1"/>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nb-NO" altLang="zh-CN" sz="1800" dirty="0">
                <a:solidFill>
                  <a:srgbClr val="0000FF"/>
                </a:solidFill>
                <a:latin typeface="Consolas" pitchFamily="49" charset="0"/>
                <a:ea typeface="仿宋" pitchFamily="49" charset="-122"/>
                <a:cs typeface="Consolas" pitchFamily="49" charset="0"/>
              </a:rPr>
              <a:t>void </a:t>
            </a:r>
            <a:r>
              <a:rPr lang="nb-NO" altLang="zh-CN" sz="1800" dirty="0">
                <a:solidFill>
                  <a:srgbClr val="FF0000"/>
                </a:solidFill>
                <a:latin typeface="Consolas" pitchFamily="49" charset="0"/>
                <a:ea typeface="仿宋" pitchFamily="49" charset="-122"/>
                <a:cs typeface="Consolas" pitchFamily="49" charset="0"/>
              </a:rPr>
              <a:t>Kruskal</a:t>
            </a:r>
            <a:r>
              <a:rPr lang="nb-NO" altLang="zh-CN" sz="1800" dirty="0">
                <a:solidFill>
                  <a:srgbClr val="0000FF"/>
                </a:solidFill>
                <a:latin typeface="Consolas" pitchFamily="49" charset="0"/>
                <a:ea typeface="仿宋" pitchFamily="49" charset="-122"/>
                <a:cs typeface="Consolas" pitchFamily="49" charset="0"/>
              </a:rPr>
              <a:t>(MatGraph g)	</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输出求得的最小生树的所有边</a:t>
            </a:r>
          </a:p>
          <a:p>
            <a:r>
              <a:rPr lang="nb-NO" altLang="zh-CN" sz="1800" smtClean="0">
                <a:solidFill>
                  <a:srgbClr val="0000FF"/>
                </a:solidFill>
                <a:latin typeface="Consolas" pitchFamily="49" charset="0"/>
                <a:ea typeface="仿宋" pitchFamily="49" charset="-122"/>
                <a:cs typeface="Consolas" pitchFamily="49" charset="0"/>
              </a:rPr>
              <a:t>{  int </a:t>
            </a:r>
            <a:r>
              <a:rPr lang="nb-NO" altLang="zh-CN" sz="1800" dirty="0">
                <a:solidFill>
                  <a:srgbClr val="0000FF"/>
                </a:solidFill>
                <a:latin typeface="Consolas" pitchFamily="49" charset="0"/>
                <a:ea typeface="仿宋" pitchFamily="49" charset="-122"/>
                <a:cs typeface="Consolas" pitchFamily="49" charset="0"/>
              </a:rPr>
              <a:t>i,j,u1,v1,sn1,sn2,k;</a:t>
            </a: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int </a:t>
            </a:r>
            <a:r>
              <a:rPr lang="nb-NO" altLang="zh-CN" sz="1800" dirty="0">
                <a:solidFill>
                  <a:srgbClr val="0000FF"/>
                </a:solidFill>
                <a:latin typeface="Consolas" pitchFamily="49" charset="0"/>
                <a:ea typeface="仿宋" pitchFamily="49" charset="-122"/>
                <a:cs typeface="Consolas" pitchFamily="49" charset="0"/>
              </a:rPr>
              <a:t>vset[MAXVEX];		</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建立数组</a:t>
            </a:r>
            <a:r>
              <a:rPr lang="nb-NO" altLang="zh-CN" sz="1800" dirty="0">
                <a:solidFill>
                  <a:srgbClr val="00B0F0"/>
                </a:solidFill>
                <a:latin typeface="Consolas" pitchFamily="49" charset="0"/>
                <a:ea typeface="仿宋" pitchFamily="49" charset="-122"/>
                <a:cs typeface="Consolas" pitchFamily="49" charset="0"/>
              </a:rPr>
              <a:t>vset</a:t>
            </a: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Edge </a:t>
            </a:r>
            <a:r>
              <a:rPr lang="nb-NO" altLang="zh-CN" sz="1800" dirty="0">
                <a:solidFill>
                  <a:srgbClr val="0000FF"/>
                </a:solidFill>
                <a:latin typeface="Consolas" pitchFamily="49" charset="0"/>
                <a:ea typeface="仿宋" pitchFamily="49" charset="-122"/>
                <a:cs typeface="Consolas" pitchFamily="49" charset="0"/>
              </a:rPr>
              <a:t>E[MAXE];		</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建立存放所有边的数组</a:t>
            </a:r>
            <a:r>
              <a:rPr lang="nb-NO" altLang="zh-CN" sz="1800" dirty="0">
                <a:solidFill>
                  <a:srgbClr val="00B0F0"/>
                </a:solidFill>
                <a:latin typeface="Consolas" pitchFamily="49" charset="0"/>
                <a:ea typeface="仿宋" pitchFamily="49" charset="-122"/>
                <a:cs typeface="Consolas" pitchFamily="49" charset="0"/>
              </a:rPr>
              <a:t>E</a:t>
            </a: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k=0</a:t>
            </a:r>
            <a:r>
              <a:rPr lang="nb-NO" altLang="zh-CN" sz="1800" dirty="0">
                <a:solidFill>
                  <a:srgbClr val="0000FF"/>
                </a:solidFill>
                <a:latin typeface="Consolas" pitchFamily="49" charset="0"/>
                <a:ea typeface="仿宋" pitchFamily="49" charset="-122"/>
                <a:cs typeface="Consolas" pitchFamily="49" charset="0"/>
              </a:rPr>
              <a:t>;		</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nb-NO" altLang="zh-CN" sz="1800" dirty="0">
                <a:solidFill>
                  <a:srgbClr val="00B0F0"/>
                </a:solidFill>
                <a:latin typeface="Consolas" pitchFamily="49" charset="0"/>
                <a:ea typeface="仿宋" pitchFamily="49" charset="-122"/>
                <a:cs typeface="Consolas" pitchFamily="49" charset="0"/>
              </a:rPr>
              <a:t>k</a:t>
            </a:r>
            <a:r>
              <a:rPr lang="zh-CN" altLang="nb-NO" sz="1800" dirty="0">
                <a:solidFill>
                  <a:srgbClr val="00B0F0"/>
                </a:solidFill>
                <a:latin typeface="Consolas" pitchFamily="49" charset="0"/>
                <a:ea typeface="仿宋" pitchFamily="49" charset="-122"/>
                <a:cs typeface="Consolas" pitchFamily="49" charset="0"/>
              </a:rPr>
              <a:t>统计</a:t>
            </a:r>
            <a:r>
              <a:rPr lang="nb-NO" altLang="zh-CN" sz="1800" dirty="0">
                <a:solidFill>
                  <a:srgbClr val="00B0F0"/>
                </a:solidFill>
                <a:latin typeface="Consolas" pitchFamily="49" charset="0"/>
                <a:ea typeface="仿宋" pitchFamily="49" charset="-122"/>
                <a:cs typeface="Consolas" pitchFamily="49" charset="0"/>
              </a:rPr>
              <a:t>E</a:t>
            </a:r>
            <a:r>
              <a:rPr lang="zh-CN" altLang="nb-NO" sz="1800" dirty="0">
                <a:solidFill>
                  <a:srgbClr val="00B0F0"/>
                </a:solidFill>
                <a:latin typeface="Consolas" pitchFamily="49" charset="0"/>
                <a:ea typeface="仿宋" pitchFamily="49" charset="-122"/>
                <a:cs typeface="Consolas" pitchFamily="49" charset="0"/>
              </a:rPr>
              <a:t>数组中边数</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for </a:t>
            </a:r>
            <a:r>
              <a:rPr lang="nb-NO" altLang="zh-CN" sz="1800" dirty="0">
                <a:solidFill>
                  <a:srgbClr val="0000FF"/>
                </a:solidFill>
                <a:latin typeface="Consolas" pitchFamily="49" charset="0"/>
                <a:ea typeface="仿宋" pitchFamily="49" charset="-122"/>
                <a:cs typeface="Consolas" pitchFamily="49" charset="0"/>
              </a:rPr>
              <a:t>(i=0;i&lt;g.n;i++)</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由图的邻接矩阵</a:t>
            </a:r>
            <a:r>
              <a:rPr lang="nb-NO" altLang="zh-CN" sz="1800" dirty="0">
                <a:solidFill>
                  <a:srgbClr val="00B0F0"/>
                </a:solidFill>
                <a:latin typeface="Consolas" pitchFamily="49" charset="0"/>
                <a:ea typeface="仿宋" pitchFamily="49" charset="-122"/>
                <a:cs typeface="Consolas" pitchFamily="49" charset="0"/>
              </a:rPr>
              <a:t>g</a:t>
            </a:r>
            <a:r>
              <a:rPr lang="zh-CN" altLang="nb-NO" sz="1800" dirty="0">
                <a:solidFill>
                  <a:srgbClr val="00B0F0"/>
                </a:solidFill>
                <a:latin typeface="Consolas" pitchFamily="49" charset="0"/>
                <a:ea typeface="仿宋" pitchFamily="49" charset="-122"/>
                <a:cs typeface="Consolas" pitchFamily="49" charset="0"/>
              </a:rPr>
              <a:t>产生的边集数组</a:t>
            </a:r>
            <a:r>
              <a:rPr lang="nb-NO" altLang="zh-CN" sz="1800" dirty="0">
                <a:solidFill>
                  <a:srgbClr val="00B0F0"/>
                </a:solidFill>
                <a:latin typeface="Consolas" pitchFamily="49" charset="0"/>
                <a:ea typeface="仿宋" pitchFamily="49" charset="-122"/>
                <a:cs typeface="Consolas" pitchFamily="49" charset="0"/>
              </a:rPr>
              <a:t>E</a:t>
            </a:r>
          </a:p>
          <a:p>
            <a:r>
              <a:rPr lang="nb-NO" altLang="zh-CN" sz="1800" smtClean="0">
                <a:solidFill>
                  <a:srgbClr val="0000FF"/>
                </a:solidFill>
                <a:latin typeface="Consolas" pitchFamily="49" charset="0"/>
                <a:ea typeface="仿宋" pitchFamily="49" charset="-122"/>
                <a:cs typeface="Consolas" pitchFamily="49" charset="0"/>
              </a:rPr>
              <a:t>     for </a:t>
            </a:r>
            <a:r>
              <a:rPr lang="nb-NO" altLang="zh-CN" sz="1800" dirty="0">
                <a:solidFill>
                  <a:srgbClr val="0000FF"/>
                </a:solidFill>
                <a:latin typeface="Consolas" pitchFamily="49" charset="0"/>
                <a:ea typeface="仿宋" pitchFamily="49" charset="-122"/>
                <a:cs typeface="Consolas" pitchFamily="49" charset="0"/>
              </a:rPr>
              <a:t>(j=0;j&lt;=</a:t>
            </a:r>
            <a:r>
              <a:rPr lang="nb-NO" altLang="zh-CN" sz="1800">
                <a:solidFill>
                  <a:srgbClr val="0000FF"/>
                </a:solidFill>
                <a:latin typeface="Consolas" pitchFamily="49" charset="0"/>
                <a:ea typeface="仿宋" pitchFamily="49" charset="-122"/>
                <a:cs typeface="Consolas" pitchFamily="49" charset="0"/>
              </a:rPr>
              <a:t>i;j</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smtClean="0">
                <a:solidFill>
                  <a:srgbClr val="00B0F0"/>
                </a:solidFill>
                <a:latin typeface="Consolas" pitchFamily="49" charset="0"/>
                <a:ea typeface="仿宋" pitchFamily="49" charset="-122"/>
                <a:cs typeface="Consolas" pitchFamily="49" charset="0"/>
              </a:rPr>
              <a:t>提取</a:t>
            </a:r>
            <a:r>
              <a:rPr lang="zh-CN" altLang="nb-NO" sz="1800">
                <a:solidFill>
                  <a:srgbClr val="00B0F0"/>
                </a:solidFill>
                <a:latin typeface="Consolas" pitchFamily="49" charset="0"/>
                <a:ea typeface="仿宋" pitchFamily="49" charset="-122"/>
                <a:cs typeface="Consolas" pitchFamily="49" charset="0"/>
              </a:rPr>
              <a:t>邻接矩阵</a:t>
            </a:r>
            <a:r>
              <a:rPr lang="zh-CN" altLang="nb-NO" sz="1800" smtClean="0">
                <a:solidFill>
                  <a:srgbClr val="00B0F0"/>
                </a:solidFill>
                <a:latin typeface="Consolas" pitchFamily="49" charset="0"/>
                <a:ea typeface="仿宋" pitchFamily="49" charset="-122"/>
                <a:cs typeface="Consolas" pitchFamily="49" charset="0"/>
              </a:rPr>
              <a:t>中部分</a:t>
            </a:r>
            <a:r>
              <a:rPr lang="zh-CN" altLang="nb-NO" sz="1800" dirty="0">
                <a:solidFill>
                  <a:srgbClr val="00B0F0"/>
                </a:solidFill>
                <a:latin typeface="Consolas" pitchFamily="49" charset="0"/>
                <a:ea typeface="仿宋" pitchFamily="49" charset="-122"/>
                <a:cs typeface="Consolas" pitchFamily="49" charset="0"/>
              </a:rPr>
              <a:t>元素</a:t>
            </a: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if </a:t>
            </a:r>
            <a:r>
              <a:rPr lang="nb-NO" altLang="zh-CN" sz="1800" dirty="0">
                <a:solidFill>
                  <a:srgbClr val="0000FF"/>
                </a:solidFill>
                <a:latin typeface="Consolas" pitchFamily="49" charset="0"/>
                <a:ea typeface="仿宋" pitchFamily="49" charset="-122"/>
                <a:cs typeface="Consolas" pitchFamily="49" charset="0"/>
              </a:rPr>
              <a:t>(g.edges[i][j]!=0 &amp;&amp; g.edges[i][j]!=INF)</a:t>
            </a:r>
          </a:p>
          <a:p>
            <a:r>
              <a:rPr lang="nb-NO" altLang="zh-CN" sz="1800" dirty="0">
                <a:solidFill>
                  <a:srgbClr val="0000FF"/>
                </a:solidFill>
                <a:latin typeface="Consolas" pitchFamily="49" charset="0"/>
                <a:ea typeface="仿宋" pitchFamily="49" charset="-122"/>
                <a:cs typeface="Consolas" pitchFamily="49" charset="0"/>
              </a:rPr>
              <a:t>	</a:t>
            </a:r>
            <a:r>
              <a:rPr lang="zh-CN" altLang="nb-NO"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	E[k].u=i; E[k].v=j;</a:t>
            </a:r>
          </a:p>
          <a:p>
            <a:r>
              <a:rPr lang="nb-NO" altLang="zh-CN" sz="1800" dirty="0">
                <a:solidFill>
                  <a:srgbClr val="0000FF"/>
                </a:solidFill>
                <a:latin typeface="Consolas" pitchFamily="49" charset="0"/>
                <a:ea typeface="仿宋" pitchFamily="49" charset="-122"/>
                <a:cs typeface="Consolas" pitchFamily="49" charset="0"/>
              </a:rPr>
              <a:t>		E[k].w=g.edges[i][j];</a:t>
            </a:r>
          </a:p>
          <a:p>
            <a:r>
              <a:rPr lang="nb-NO" altLang="zh-CN" sz="1800" dirty="0">
                <a:solidFill>
                  <a:srgbClr val="0000FF"/>
                </a:solidFill>
                <a:latin typeface="Consolas" pitchFamily="49" charset="0"/>
                <a:ea typeface="仿宋" pitchFamily="49" charset="-122"/>
                <a:cs typeface="Consolas" pitchFamily="49" charset="0"/>
              </a:rPr>
              <a:t>		k++;		</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累加边数</a:t>
            </a:r>
          </a:p>
          <a:p>
            <a:r>
              <a:rPr lang="zh-CN" altLang="nb-NO"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FF0000"/>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SortEdge(E,k</a:t>
            </a:r>
            <a:r>
              <a:rPr lang="en-US" altLang="zh-CN" sz="1800" dirty="0">
                <a:solidFill>
                  <a:srgbClr val="FF0000"/>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对</a:t>
            </a:r>
            <a:r>
              <a:rPr lang="en-US" altLang="zh-CN" sz="1800" dirty="0">
                <a:solidFill>
                  <a:srgbClr val="00B0F0"/>
                </a:solidFill>
                <a:latin typeface="Consolas" pitchFamily="49" charset="0"/>
                <a:ea typeface="仿宋" pitchFamily="49" charset="-122"/>
                <a:cs typeface="Consolas" pitchFamily="49" charset="0"/>
              </a:rPr>
              <a:t>E</a:t>
            </a:r>
            <a:r>
              <a:rPr lang="zh-CN" altLang="en-US" sz="1800" dirty="0">
                <a:solidFill>
                  <a:srgbClr val="00B0F0"/>
                </a:solidFill>
                <a:latin typeface="Consolas" pitchFamily="49" charset="0"/>
                <a:ea typeface="仿宋" pitchFamily="49" charset="-122"/>
                <a:cs typeface="Consolas" pitchFamily="49" charset="0"/>
              </a:rPr>
              <a:t>数组按权值递增排序</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0;i</a:t>
            </a:r>
            <a:r>
              <a:rPr lang="en-US" altLang="zh-CN" sz="1800">
                <a:solidFill>
                  <a:srgbClr val="0000FF"/>
                </a:solidFill>
                <a:latin typeface="Consolas" pitchFamily="49" charset="0"/>
                <a:ea typeface="仿宋" pitchFamily="49" charset="-122"/>
                <a:cs typeface="Consolas" pitchFamily="49" charset="0"/>
              </a:rPr>
              <a:t>&lt;</a:t>
            </a:r>
            <a:r>
              <a:rPr lang="en-US" altLang="zh-CN" sz="1800" err="1">
                <a:solidFill>
                  <a:srgbClr val="0000FF"/>
                </a:solidFill>
                <a:latin typeface="Consolas" pitchFamily="49" charset="0"/>
                <a:ea typeface="仿宋" pitchFamily="49" charset="-122"/>
                <a:cs typeface="Consolas" pitchFamily="49" charset="0"/>
              </a:rPr>
              <a:t>g.n;i</a:t>
            </a:r>
            <a:r>
              <a:rPr lang="en-US" altLang="zh-CN" sz="1800" smtClean="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vset[i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初始化辅助数组</a:t>
            </a:r>
          </a:p>
        </p:txBody>
      </p:sp>
      <p:sp>
        <p:nvSpPr>
          <p:cNvPr id="4" name="TextBox 3"/>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1322395" y="429470"/>
            <a:ext cx="7607323" cy="4999794"/>
          </a:xfrm>
          <a:prstGeom prst="rect">
            <a:avLst/>
          </a:prstGeom>
          <a:solidFill>
            <a:schemeClr val="bg1"/>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smtClean="0">
                <a:solidFill>
                  <a:srgbClr val="0000FF"/>
                </a:solidFill>
                <a:latin typeface="Consolas" pitchFamily="49" charset="0"/>
                <a:ea typeface="仿宋" pitchFamily="49" charset="-122"/>
                <a:cs typeface="Consolas" pitchFamily="49" charset="0"/>
              </a:rPr>
              <a:t>  k=1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表示当前构造生成树的第几条边</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初值为</a:t>
            </a:r>
            <a:r>
              <a:rPr lang="en-US" altLang="zh-CN" sz="1800" dirty="0">
                <a:solidFill>
                  <a:srgbClr val="00B0F0"/>
                </a:solidFill>
                <a:latin typeface="Consolas" pitchFamily="49" charset="0"/>
                <a:ea typeface="仿宋" pitchFamily="49" charset="-122"/>
                <a:cs typeface="Consolas" pitchFamily="49" charset="0"/>
              </a:rPr>
              <a:t>1</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j=0</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为</a:t>
            </a:r>
            <a:r>
              <a:rPr lang="en-US" altLang="zh-CN" sz="1800" dirty="0">
                <a:solidFill>
                  <a:srgbClr val="00B0F0"/>
                </a:solidFill>
                <a:latin typeface="Consolas" pitchFamily="49" charset="0"/>
                <a:ea typeface="仿宋" pitchFamily="49" charset="-122"/>
                <a:cs typeface="Consolas" pitchFamily="49" charset="0"/>
              </a:rPr>
              <a:t>E</a:t>
            </a:r>
            <a:r>
              <a:rPr lang="zh-CN" altLang="en-US" sz="1800" dirty="0">
                <a:solidFill>
                  <a:srgbClr val="00B0F0"/>
                </a:solidFill>
                <a:latin typeface="Consolas" pitchFamily="49" charset="0"/>
                <a:ea typeface="仿宋" pitchFamily="49" charset="-122"/>
                <a:cs typeface="Consolas" pitchFamily="49" charset="0"/>
              </a:rPr>
              <a:t>数组下标</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初值为</a:t>
            </a:r>
            <a:r>
              <a:rPr lang="en-US" altLang="zh-CN" sz="1800" dirty="0">
                <a:solidFill>
                  <a:srgbClr val="00B0F0"/>
                </a:solidFill>
                <a:latin typeface="Consolas" pitchFamily="49" charset="0"/>
                <a:ea typeface="仿宋" pitchFamily="49" charset="-122"/>
                <a:cs typeface="Consolas" pitchFamily="49" charset="0"/>
              </a:rPr>
              <a:t>0</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(k&lt;</a:t>
            </a:r>
            <a:r>
              <a:rPr lang="en-US" altLang="zh-CN" sz="1800" dirty="0" err="1">
                <a:solidFill>
                  <a:srgbClr val="0000FF"/>
                </a:solidFill>
                <a:latin typeface="Consolas" pitchFamily="49" charset="0"/>
                <a:ea typeface="仿宋" pitchFamily="49" charset="-122"/>
                <a:cs typeface="Consolas" pitchFamily="49" charset="0"/>
              </a:rPr>
              <a:t>g.n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生成的边数小于</a:t>
            </a:r>
            <a:r>
              <a:rPr lang="en-US" altLang="zh-CN" sz="1800" dirty="0">
                <a:solidFill>
                  <a:srgbClr val="00B0F0"/>
                </a:solidFill>
                <a:latin typeface="Consolas" pitchFamily="49" charset="0"/>
                <a:ea typeface="仿宋" pitchFamily="49" charset="-122"/>
                <a:cs typeface="Consolas" pitchFamily="49" charset="0"/>
              </a:rPr>
              <a:t>n</a:t>
            </a:r>
            <a:r>
              <a:rPr lang="zh-CN" altLang="en-US" sz="1800" dirty="0">
                <a:solidFill>
                  <a:srgbClr val="00B0F0"/>
                </a:solidFill>
                <a:latin typeface="Consolas" pitchFamily="49" charset="0"/>
                <a:ea typeface="仿宋" pitchFamily="49" charset="-122"/>
                <a:cs typeface="Consolas" pitchFamily="49" charset="0"/>
              </a:rPr>
              <a:t>时循环</a:t>
            </a:r>
          </a:p>
          <a:p>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u1=E[j</a:t>
            </a:r>
            <a:r>
              <a:rPr lang="en-US" altLang="zh-CN" sz="1800" dirty="0">
                <a:solidFill>
                  <a:srgbClr val="0000FF"/>
                </a:solidFill>
                <a:latin typeface="Consolas" pitchFamily="49" charset="0"/>
                <a:ea typeface="仿宋" pitchFamily="49" charset="-122"/>
                <a:cs typeface="Consolas" pitchFamily="49" charset="0"/>
              </a:rPr>
              <a:t>].u; </a:t>
            </a:r>
            <a:r>
              <a:rPr lang="en-US" altLang="zh-CN" sz="1800" dirty="0" err="1">
                <a:solidFill>
                  <a:srgbClr val="0000FF"/>
                </a:solidFill>
                <a:latin typeface="Consolas" pitchFamily="49" charset="0"/>
                <a:ea typeface="仿宋" pitchFamily="49" charset="-122"/>
                <a:cs typeface="Consolas" pitchFamily="49" charset="0"/>
              </a:rPr>
              <a:t>v1</a:t>
            </a:r>
            <a:r>
              <a:rPr lang="en-US" altLang="zh-CN" sz="1800" dirty="0">
                <a:solidFill>
                  <a:srgbClr val="0000FF"/>
                </a:solidFill>
                <a:latin typeface="Consolas" pitchFamily="49" charset="0"/>
                <a:ea typeface="仿宋" pitchFamily="49" charset="-122"/>
                <a:cs typeface="Consolas" pitchFamily="49" charset="0"/>
              </a:rPr>
              <a:t>=E[j].v;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取一条边的头尾顶点</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sn1=vset[u1</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sn2=vset[v1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分别</a:t>
            </a:r>
            <a:r>
              <a:rPr lang="zh-CN" altLang="en-US" sz="1800">
                <a:solidFill>
                  <a:srgbClr val="00B0F0"/>
                </a:solidFill>
                <a:latin typeface="Consolas" pitchFamily="49" charset="0"/>
                <a:ea typeface="仿宋" pitchFamily="49" charset="-122"/>
                <a:cs typeface="Consolas" pitchFamily="49" charset="0"/>
              </a:rPr>
              <a:t>得到</a:t>
            </a:r>
            <a:r>
              <a:rPr lang="zh-CN" altLang="en-US" sz="1800" smtClean="0">
                <a:solidFill>
                  <a:srgbClr val="00B0F0"/>
                </a:solidFill>
                <a:latin typeface="Consolas" pitchFamily="49" charset="0"/>
                <a:ea typeface="仿宋" pitchFamily="49" charset="-122"/>
                <a:cs typeface="Consolas" pitchFamily="49" charset="0"/>
              </a:rPr>
              <a:t>两顶点</a:t>
            </a:r>
            <a:r>
              <a:rPr lang="zh-CN" altLang="en-US" sz="1800" dirty="0">
                <a:solidFill>
                  <a:srgbClr val="00B0F0"/>
                </a:solidFill>
                <a:latin typeface="Consolas" pitchFamily="49" charset="0"/>
                <a:ea typeface="仿宋" pitchFamily="49" charset="-122"/>
                <a:cs typeface="Consolas" pitchFamily="49" charset="0"/>
              </a:rPr>
              <a:t>所属的集合编号</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sn1</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sn2</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两顶点属不同的</a:t>
            </a:r>
            <a:r>
              <a:rPr lang="zh-CN" altLang="en-US" sz="1800">
                <a:solidFill>
                  <a:srgbClr val="00B0F0"/>
                </a:solidFill>
                <a:latin typeface="Consolas" pitchFamily="49" charset="0"/>
                <a:ea typeface="仿宋" pitchFamily="49" charset="-122"/>
                <a:cs typeface="Consolas" pitchFamily="49" charset="0"/>
              </a:rPr>
              <a:t>集合</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取该边</a:t>
            </a:r>
            <a:endParaRPr lang="zh-CN" altLang="en-US" sz="1800" dirty="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printf</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边</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d,%d</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权值为</a:t>
            </a:r>
            <a:r>
              <a:rPr lang="en-US" altLang="zh-CN" sz="1800" dirty="0">
                <a:solidFill>
                  <a:srgbClr val="0000FF"/>
                </a:solidFill>
                <a:latin typeface="Consolas" pitchFamily="49" charset="0"/>
                <a:ea typeface="仿宋" pitchFamily="49" charset="-122"/>
                <a:cs typeface="Consolas" pitchFamily="49" charset="0"/>
              </a:rPr>
              <a:t>%d\</a:t>
            </a:r>
            <a:r>
              <a:rPr lang="en-US" altLang="zh-CN" sz="1800" dirty="0" err="1">
                <a:solidFill>
                  <a:srgbClr val="0000FF"/>
                </a:solidFill>
                <a:latin typeface="Consolas" pitchFamily="49" charset="0"/>
                <a:ea typeface="仿宋" pitchFamily="49" charset="-122"/>
                <a:cs typeface="Consolas" pitchFamily="49" charset="0"/>
              </a:rPr>
              <a:t>n",u1,v1,E</a:t>
            </a:r>
            <a:r>
              <a:rPr lang="en-US" altLang="zh-CN" sz="1800" dirty="0">
                <a:solidFill>
                  <a:srgbClr val="0000FF"/>
                </a:solidFill>
                <a:latin typeface="Consolas" pitchFamily="49" charset="0"/>
                <a:ea typeface="仿宋" pitchFamily="49" charset="-122"/>
                <a:cs typeface="Consolas" pitchFamily="49" charset="0"/>
              </a:rPr>
              <a:t>[j].w);</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k</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生成的边数增</a:t>
            </a:r>
            <a:r>
              <a:rPr lang="en-US" altLang="zh-CN" sz="1800" dirty="0">
                <a:solidFill>
                  <a:srgbClr val="00B0F0"/>
                </a:solidFill>
                <a:latin typeface="Consolas" pitchFamily="49" charset="0"/>
                <a:ea typeface="仿宋" pitchFamily="49" charset="-122"/>
                <a:cs typeface="Consolas" pitchFamily="49" charset="0"/>
              </a:rPr>
              <a:t>1</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两个集合统一编号</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vset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sn2</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集合编号为</a:t>
            </a:r>
            <a:r>
              <a:rPr lang="en-US" altLang="zh-CN" sz="1800" dirty="0" err="1">
                <a:solidFill>
                  <a:srgbClr val="00B0F0"/>
                </a:solidFill>
                <a:latin typeface="Consolas" pitchFamily="49" charset="0"/>
                <a:ea typeface="仿宋" pitchFamily="49" charset="-122"/>
                <a:cs typeface="Consolas" pitchFamily="49" charset="0"/>
              </a:rPr>
              <a:t>sn2</a:t>
            </a:r>
            <a:r>
              <a:rPr lang="zh-CN" altLang="en-US" sz="1800" dirty="0">
                <a:solidFill>
                  <a:srgbClr val="00B0F0"/>
                </a:solidFill>
                <a:latin typeface="Consolas" pitchFamily="49" charset="0"/>
                <a:ea typeface="仿宋" pitchFamily="49" charset="-122"/>
                <a:cs typeface="Consolas" pitchFamily="49" charset="0"/>
              </a:rPr>
              <a:t>的改为</a:t>
            </a:r>
            <a:r>
              <a:rPr lang="en-US" altLang="zh-CN" sz="1800" dirty="0" err="1">
                <a:solidFill>
                  <a:srgbClr val="00B0F0"/>
                </a:solidFill>
                <a:latin typeface="Consolas" pitchFamily="49" charset="0"/>
                <a:ea typeface="仿宋" pitchFamily="49" charset="-122"/>
                <a:cs typeface="Consolas" pitchFamily="49" charset="0"/>
              </a:rPr>
              <a:t>sn1</a:t>
            </a:r>
            <a:endParaRPr lang="en-US" altLang="zh-CN" sz="1800" dirty="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vset[i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sn1</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扫描下一条边</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2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02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02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022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022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022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022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022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022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022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022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0226">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022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7290" y="1142984"/>
            <a:ext cx="7000924" cy="2169825"/>
          </a:xfrm>
          <a:prstGeom prst="rect">
            <a:avLst/>
          </a:prstGeom>
          <a:noFill/>
        </p:spPr>
        <p:txBody>
          <a:bodyPr wrap="square" rtlCol="0">
            <a:spAutoFit/>
          </a:bodyPr>
          <a:lstStyle/>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上述克鲁斯卡尔算法不是最优算法，在改进后可</a:t>
            </a:r>
            <a:r>
              <a:rPr lang="zh-CN" altLang="en-US" sz="2000" dirty="0" smtClean="0">
                <a:solidFill>
                  <a:srgbClr val="0000FF"/>
                </a:solidFill>
                <a:latin typeface="Consolas" pitchFamily="49" charset="0"/>
                <a:ea typeface="楷体" pitchFamily="49" charset="-122"/>
                <a:cs typeface="Consolas" pitchFamily="49" charset="0"/>
              </a:rPr>
              <a:t>达到</a:t>
            </a:r>
            <a:r>
              <a:rPr lang="en-US" sz="2000" dirty="0" smtClean="0">
                <a:solidFill>
                  <a:srgbClr val="FF00FF"/>
                </a:solidFill>
                <a:latin typeface="Consolas" pitchFamily="49" charset="0"/>
                <a:ea typeface="楷体" pitchFamily="49" charset="-122"/>
                <a:cs typeface="Consolas" pitchFamily="49" charset="0"/>
              </a:rPr>
              <a:t>O(</a:t>
            </a:r>
            <a:r>
              <a:rPr lang="en-US" sz="2000" i="1" dirty="0" err="1" smtClean="0">
                <a:solidFill>
                  <a:srgbClr val="FF00FF"/>
                </a:solidFill>
                <a:latin typeface="Consolas" pitchFamily="49" charset="0"/>
                <a:ea typeface="楷体" pitchFamily="49" charset="-122"/>
                <a:cs typeface="Consolas" pitchFamily="49" charset="0"/>
              </a:rPr>
              <a:t>e</a:t>
            </a:r>
            <a:r>
              <a:rPr lang="en-US" sz="2000" dirty="0" err="1" smtClean="0">
                <a:solidFill>
                  <a:srgbClr val="FF00FF"/>
                </a:solidFill>
                <a:latin typeface="Consolas" pitchFamily="49" charset="0"/>
                <a:ea typeface="楷体" pitchFamily="49" charset="-122"/>
                <a:cs typeface="Consolas" pitchFamily="49" charset="0"/>
              </a:rPr>
              <a:t>log</a:t>
            </a:r>
            <a:r>
              <a:rPr lang="en-US" sz="2000" baseline="-25000" dirty="0" err="1" smtClean="0">
                <a:solidFill>
                  <a:srgbClr val="FF00FF"/>
                </a:solidFill>
                <a:latin typeface="Consolas" pitchFamily="49" charset="0"/>
                <a:ea typeface="楷体" pitchFamily="49" charset="-122"/>
                <a:cs typeface="Consolas" pitchFamily="49" charset="0"/>
              </a:rPr>
              <a:t>2</a:t>
            </a:r>
            <a:r>
              <a:rPr lang="en-US" sz="2000" i="1" dirty="0" err="1" smtClean="0">
                <a:solidFill>
                  <a:srgbClr val="FF00FF"/>
                </a:solidFill>
                <a:latin typeface="Consolas" pitchFamily="49" charset="0"/>
                <a:ea typeface="楷体" pitchFamily="49" charset="-122"/>
                <a:cs typeface="Consolas" pitchFamily="49" charset="0"/>
              </a:rPr>
              <a:t>e</a:t>
            </a:r>
            <a:r>
              <a:rPr lang="en-US" sz="2000" smtClean="0">
                <a:solidFill>
                  <a:srgbClr val="FF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。一般认为克鲁斯卡尔算法的时间复杂度是</a:t>
            </a:r>
            <a:r>
              <a:rPr lang="en-US" sz="2000" smtClean="0">
                <a:solidFill>
                  <a:srgbClr val="0000FF"/>
                </a:solidFill>
                <a:latin typeface="Consolas" pitchFamily="49" charset="0"/>
                <a:ea typeface="楷体" pitchFamily="49" charset="-122"/>
                <a:cs typeface="Consolas" pitchFamily="49" charset="0"/>
              </a:rPr>
              <a:t>O(</a:t>
            </a:r>
            <a:r>
              <a:rPr lang="en-US" sz="2000" i="1" smtClean="0">
                <a:solidFill>
                  <a:srgbClr val="0000FF"/>
                </a:solidFill>
                <a:latin typeface="Consolas" pitchFamily="49" charset="0"/>
                <a:ea typeface="楷体" pitchFamily="49" charset="-122"/>
                <a:cs typeface="Consolas" pitchFamily="49" charset="0"/>
              </a:rPr>
              <a:t>e</a:t>
            </a:r>
            <a:r>
              <a:rPr lang="en-US" sz="2000" smtClean="0">
                <a:solidFill>
                  <a:srgbClr val="0000FF"/>
                </a:solidFill>
                <a:latin typeface="Consolas" pitchFamily="49" charset="0"/>
                <a:ea typeface="楷体" pitchFamily="49" charset="-122"/>
                <a:cs typeface="Consolas" pitchFamily="49" charset="0"/>
              </a:rPr>
              <a:t>log</a:t>
            </a:r>
            <a:r>
              <a:rPr lang="en-US" sz="2000" baseline="-25000" smtClean="0">
                <a:solidFill>
                  <a:srgbClr val="0000FF"/>
                </a:solidFill>
                <a:latin typeface="Consolas" pitchFamily="49" charset="0"/>
                <a:ea typeface="楷体" pitchFamily="49" charset="-122"/>
                <a:cs typeface="Consolas" pitchFamily="49" charset="0"/>
              </a:rPr>
              <a:t>2</a:t>
            </a:r>
            <a:r>
              <a:rPr lang="en-US" sz="2000" i="1" smtClean="0">
                <a:solidFill>
                  <a:srgbClr val="0000FF"/>
                </a:solidFill>
                <a:latin typeface="Consolas" pitchFamily="49" charset="0"/>
                <a:ea typeface="楷体" pitchFamily="49" charset="-122"/>
                <a:cs typeface="Consolas" pitchFamily="49" charset="0"/>
              </a:rPr>
              <a:t>e</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由于仅仅与</a:t>
            </a:r>
            <a:r>
              <a:rPr lang="en-US" altLang="zh-CN" sz="2000" i="1" smtClean="0">
                <a:solidFill>
                  <a:srgbClr val="0000FF"/>
                </a:solidFill>
                <a:latin typeface="Consolas" pitchFamily="49" charset="0"/>
                <a:ea typeface="楷体" pitchFamily="49" charset="-122"/>
                <a:cs typeface="Consolas" pitchFamily="49" charset="0"/>
              </a:rPr>
              <a:t>e</a:t>
            </a:r>
            <a:r>
              <a:rPr lang="zh-CN" altLang="en-US" sz="2000" smtClean="0">
                <a:solidFill>
                  <a:srgbClr val="0000FF"/>
                </a:solidFill>
                <a:latin typeface="Consolas" pitchFamily="49" charset="0"/>
                <a:ea typeface="楷体" pitchFamily="49" charset="-122"/>
                <a:cs typeface="Consolas" pitchFamily="49" charset="0"/>
              </a:rPr>
              <a:t>有关，所以克鲁斯卡尔算法特别适合于稀疏图求最小生成树。</a:t>
            </a:r>
            <a:endParaRPr lang="zh-CN" altLang="en-US" sz="2000" dirty="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2143108" y="285728"/>
            <a:ext cx="4821241" cy="584775"/>
          </a:xfrm>
          <a:prstGeom prst="rect">
            <a:avLst/>
          </a:prstGeom>
          <a:no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p>
        </p:txBody>
      </p:sp>
      <p:sp>
        <p:nvSpPr>
          <p:cNvPr id="181251" name="Text Box 3"/>
          <p:cNvSpPr txBox="1">
            <a:spLocks noChangeArrowheads="1"/>
          </p:cNvSpPr>
          <p:nvPr/>
        </p:nvSpPr>
        <p:spPr bwMode="auto">
          <a:xfrm>
            <a:off x="1142976" y="1214422"/>
            <a:ext cx="7632700" cy="1938992"/>
          </a:xfrm>
          <a:prstGeom prst="rect">
            <a:avLst/>
          </a:prstGeom>
          <a:noFill/>
          <a:ln w="9525">
            <a:noFill/>
            <a:miter lim="800000"/>
            <a:headEnd/>
            <a:tailEnd/>
          </a:ln>
          <a:effectLst/>
        </p:spPr>
        <p:txBody>
          <a:bodyPr>
            <a:spAutoFit/>
          </a:bodyPr>
          <a:lstStyle/>
          <a:p>
            <a:pPr>
              <a:lnSpc>
                <a:spcPts val="3000"/>
              </a:lnSpc>
              <a:spcBef>
                <a:spcPct val="50000"/>
              </a:spcBef>
            </a:pPr>
            <a:r>
              <a:rPr lang="zh-CN" altLang="en-US" sz="2000" smtClean="0">
                <a:solidFill>
                  <a:srgbClr val="0000FF"/>
                </a:solidFill>
                <a:ea typeface="楷体" pitchFamily="49" charset="-122"/>
                <a:cs typeface="Times New Roman" pitchFamily="18" charset="0"/>
              </a:rPr>
              <a:t>    求带权有向图最短路径问题</a:t>
            </a:r>
            <a:r>
              <a:rPr lang="zh-CN" altLang="en-US" sz="2000" dirty="0">
                <a:solidFill>
                  <a:srgbClr val="0000FF"/>
                </a:solidFill>
                <a:ea typeface="楷体" pitchFamily="49" charset="-122"/>
                <a:cs typeface="Times New Roman" pitchFamily="18" charset="0"/>
              </a:rPr>
              <a:t>分为两种情况：</a:t>
            </a:r>
          </a:p>
          <a:p>
            <a:pPr marL="457200" indent="-457200">
              <a:lnSpc>
                <a:spcPts val="3000"/>
              </a:lnSpc>
              <a:spcBef>
                <a:spcPct val="50000"/>
              </a:spcBef>
              <a:buBlip>
                <a:blip r:embed="rId2"/>
              </a:buBlip>
            </a:pPr>
            <a:r>
              <a:rPr lang="zh-CN" altLang="en-US" sz="2000" smtClean="0">
                <a:solidFill>
                  <a:srgbClr val="0000FF"/>
                </a:solidFill>
                <a:ea typeface="楷体" pitchFamily="49" charset="-122"/>
                <a:cs typeface="Times New Roman" pitchFamily="18" charset="0"/>
              </a:rPr>
              <a:t>求</a:t>
            </a:r>
            <a:r>
              <a:rPr lang="zh-CN" altLang="en-US" sz="2000" dirty="0">
                <a:solidFill>
                  <a:srgbClr val="0000FF"/>
                </a:solidFill>
                <a:ea typeface="楷体" pitchFamily="49" charset="-122"/>
                <a:cs typeface="Times New Roman" pitchFamily="18" charset="0"/>
              </a:rPr>
              <a:t>从一个顶点到其他各顶点的最短路径，称之为</a:t>
            </a:r>
            <a:r>
              <a:rPr lang="zh-CN" altLang="en-US" sz="2000" dirty="0">
                <a:solidFill>
                  <a:srgbClr val="FF0000"/>
                </a:solidFill>
                <a:ea typeface="楷体" pitchFamily="49" charset="-122"/>
                <a:cs typeface="Times New Roman" pitchFamily="18" charset="0"/>
              </a:rPr>
              <a:t>单源最短路径问题</a:t>
            </a:r>
            <a:r>
              <a:rPr lang="zh-CN" altLang="en-US" sz="2000" dirty="0">
                <a:solidFill>
                  <a:srgbClr val="0000FF"/>
                </a:solidFill>
                <a:ea typeface="楷体" pitchFamily="49" charset="-122"/>
                <a:cs typeface="Times New Roman" pitchFamily="18" charset="0"/>
              </a:rPr>
              <a:t>；</a:t>
            </a:r>
          </a:p>
          <a:p>
            <a:pPr marL="457200" indent="-457200">
              <a:lnSpc>
                <a:spcPts val="3000"/>
              </a:lnSpc>
              <a:spcBef>
                <a:spcPct val="50000"/>
              </a:spcBef>
              <a:buBlip>
                <a:blip r:embed="rId2"/>
              </a:buBlip>
            </a:pPr>
            <a:r>
              <a:rPr lang="zh-CN" altLang="en-US" sz="2000" smtClean="0">
                <a:solidFill>
                  <a:srgbClr val="0000FF"/>
                </a:solidFill>
                <a:ea typeface="楷体" pitchFamily="49" charset="-122"/>
                <a:cs typeface="Times New Roman" pitchFamily="18" charset="0"/>
              </a:rPr>
              <a:t>求</a:t>
            </a:r>
            <a:r>
              <a:rPr lang="zh-CN" altLang="en-US" sz="2000" dirty="0">
                <a:solidFill>
                  <a:srgbClr val="0000FF"/>
                </a:solidFill>
                <a:ea typeface="楷体" pitchFamily="49" charset="-122"/>
                <a:cs typeface="Times New Roman" pitchFamily="18" charset="0"/>
              </a:rPr>
              <a:t>每对顶点之间的最短路径，称之为</a:t>
            </a:r>
            <a:r>
              <a:rPr lang="zh-CN" altLang="en-US" sz="2000" dirty="0">
                <a:solidFill>
                  <a:srgbClr val="FF0000"/>
                </a:solidFill>
                <a:ea typeface="楷体" pitchFamily="49" charset="-122"/>
                <a:cs typeface="Times New Roman" pitchFamily="18" charset="0"/>
              </a:rPr>
              <a:t>多源最短路径问题</a:t>
            </a:r>
            <a:r>
              <a:rPr lang="zh-CN" altLang="en-US" sz="2000" dirty="0">
                <a:solidFill>
                  <a:srgbClr val="0000FF"/>
                </a:solidFill>
                <a:ea typeface="楷体" pitchFamily="49" charset="-122"/>
                <a:cs typeface="Times New Roman" pitchFamily="18" charset="0"/>
              </a:rPr>
              <a:t>。</a:t>
            </a:r>
          </a:p>
        </p:txBody>
      </p:sp>
      <p:sp>
        <p:nvSpPr>
          <p:cNvPr id="4" name="TextBox 3"/>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1285853" y="714356"/>
            <a:ext cx="442915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7.5.1 </a:t>
            </a:r>
            <a:r>
              <a:rPr lang="zh-CN" altLang="en-US" sz="2800" smtClean="0">
                <a:solidFill>
                  <a:srgbClr val="FF0000"/>
                </a:solidFill>
                <a:latin typeface="Consolas" pitchFamily="49" charset="0"/>
                <a:ea typeface="微软雅黑" pitchFamily="34" charset="-122"/>
                <a:cs typeface="Consolas" pitchFamily="49" charset="0"/>
              </a:rPr>
              <a:t>单</a:t>
            </a:r>
            <a:r>
              <a:rPr lang="zh-CN" altLang="en-US" sz="2800" dirty="0">
                <a:solidFill>
                  <a:srgbClr val="FF0000"/>
                </a:solidFill>
                <a:latin typeface="Consolas" pitchFamily="49" charset="0"/>
                <a:ea typeface="微软雅黑" pitchFamily="34" charset="-122"/>
                <a:cs typeface="Consolas" pitchFamily="49" charset="0"/>
              </a:rPr>
              <a:t>源最短路径算法</a:t>
            </a:r>
          </a:p>
        </p:txBody>
      </p:sp>
      <p:sp>
        <p:nvSpPr>
          <p:cNvPr id="182275" name="Text Box 3"/>
          <p:cNvSpPr txBox="1">
            <a:spLocks noChangeArrowheads="1"/>
          </p:cNvSpPr>
          <p:nvPr/>
        </p:nvSpPr>
        <p:spPr bwMode="auto">
          <a:xfrm>
            <a:off x="1428728" y="1571612"/>
            <a:ext cx="7358114" cy="2092881"/>
          </a:xfrm>
          <a:prstGeom prst="rect">
            <a:avLst/>
          </a:prstGeom>
          <a:noFill/>
          <a:ln w="9525">
            <a:noFill/>
            <a:miter lim="800000"/>
            <a:headEnd/>
            <a:tailEnd/>
          </a:ln>
          <a:effectLst/>
        </p:spPr>
        <p:txBody>
          <a:bodyPr wrap="square">
            <a:spAutoFit/>
          </a:bodyPr>
          <a:lstStyle/>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求</a:t>
            </a:r>
            <a:r>
              <a:rPr lang="zh-CN" altLang="en-US" sz="2000" dirty="0">
                <a:solidFill>
                  <a:srgbClr val="0000FF"/>
                </a:solidFill>
                <a:latin typeface="Consolas" pitchFamily="49" charset="0"/>
                <a:ea typeface="楷体" pitchFamily="49" charset="-122"/>
                <a:cs typeface="Consolas" pitchFamily="49" charset="0"/>
              </a:rPr>
              <a:t>单源最短路径算法是由狄克斯特拉（</a:t>
            </a:r>
            <a:r>
              <a:rPr lang="en-US" altLang="zh-CN" sz="2000" dirty="0" err="1">
                <a:solidFill>
                  <a:srgbClr val="0000FF"/>
                </a:solidFill>
                <a:latin typeface="Consolas" pitchFamily="49" charset="0"/>
                <a:ea typeface="楷体" pitchFamily="49" charset="-122"/>
                <a:cs typeface="Consolas" pitchFamily="49" charset="0"/>
              </a:rPr>
              <a:t>Dijkstra</a:t>
            </a:r>
            <a:r>
              <a:rPr lang="zh-CN" altLang="en-US" sz="2000" dirty="0">
                <a:solidFill>
                  <a:srgbClr val="0000FF"/>
                </a:solidFill>
                <a:latin typeface="Consolas" pitchFamily="49" charset="0"/>
                <a:ea typeface="楷体" pitchFamily="49" charset="-122"/>
                <a:cs typeface="Consolas" pitchFamily="49" charset="0"/>
              </a:rPr>
              <a:t>）提出的，称为狄克斯特拉</a:t>
            </a:r>
            <a:r>
              <a:rPr lang="zh-CN" altLang="en-US" sz="2000">
                <a:solidFill>
                  <a:srgbClr val="0000FF"/>
                </a:solidFill>
                <a:latin typeface="Consolas" pitchFamily="49" charset="0"/>
                <a:ea typeface="楷体" pitchFamily="49" charset="-122"/>
                <a:cs typeface="Consolas" pitchFamily="49" charset="0"/>
              </a:rPr>
              <a:t>算法</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给定</a:t>
            </a:r>
            <a:r>
              <a:rPr lang="zh-CN" altLang="en-US" sz="2000" dirty="0">
                <a:solidFill>
                  <a:srgbClr val="0000FF"/>
                </a:solidFill>
                <a:latin typeface="Consolas" pitchFamily="49" charset="0"/>
                <a:ea typeface="楷体" pitchFamily="49" charset="-122"/>
                <a:cs typeface="Consolas" pitchFamily="49" charset="0"/>
              </a:rPr>
              <a:t>一个图</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和一个起始顶点即</a:t>
            </a:r>
            <a:r>
              <a:rPr lang="zh-CN" altLang="en-US" sz="2000">
                <a:solidFill>
                  <a:srgbClr val="0000FF"/>
                </a:solidFill>
                <a:latin typeface="Consolas" pitchFamily="49" charset="0"/>
                <a:ea typeface="楷体" pitchFamily="49" charset="-122"/>
                <a:cs typeface="Consolas" pitchFamily="49" charset="0"/>
              </a:rPr>
              <a:t>源点</a:t>
            </a:r>
            <a:r>
              <a:rPr lang="en-US" altLang="zh-CN" sz="2000" i="1"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，求</a:t>
            </a:r>
            <a:r>
              <a:rPr lang="en-US" altLang="zh-CN" sz="2000" i="1"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到其他顶点的最短路径长度及最短路径。</a:t>
            </a:r>
            <a:endParaRPr lang="zh-CN" altLang="en-US" sz="2000" dirty="0">
              <a:solidFill>
                <a:srgbClr val="0000FF"/>
              </a:solidFill>
              <a:latin typeface="Consolas" pitchFamily="49" charset="0"/>
              <a:ea typeface="楷体" pitchFamily="49" charset="-122"/>
              <a:cs typeface="Consolas" pitchFamily="49" charset="0"/>
            </a:endParaRPr>
          </a:p>
        </p:txBody>
      </p:sp>
      <p:sp>
        <p:nvSpPr>
          <p:cNvPr id="182278" name="Rectangle 6"/>
          <p:cNvSpPr>
            <a:spLocks noChangeArrowheads="1"/>
          </p:cNvSpPr>
          <p:nvPr/>
        </p:nvSpPr>
        <p:spPr bwMode="auto">
          <a:xfrm>
            <a:off x="0" y="30670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 name="TextBox 4"/>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3"/>
          <p:cNvSpPr txBox="1">
            <a:spLocks noChangeArrowheads="1"/>
          </p:cNvSpPr>
          <p:nvPr/>
        </p:nvSpPr>
        <p:spPr bwMode="auto">
          <a:xfrm>
            <a:off x="1142976" y="285728"/>
            <a:ext cx="4962530" cy="400110"/>
          </a:xfrm>
          <a:prstGeom prst="rect">
            <a:avLst/>
          </a:prstGeom>
          <a:noFill/>
          <a:ln w="9525">
            <a:noFill/>
            <a:miter lim="800000"/>
            <a:headEnd/>
            <a:tailEnd/>
          </a:ln>
          <a:effectLst/>
        </p:spPr>
        <p:txBody>
          <a:bodyPr wrap="square">
            <a:spAutoFit/>
          </a:bodyPr>
          <a:lstStyle/>
          <a:p>
            <a:pPr>
              <a:spcBef>
                <a:spcPct val="50000"/>
              </a:spcBef>
            </a:pPr>
            <a:r>
              <a:rPr lang="zh-CN" altLang="en-US" sz="2000" dirty="0" smtClean="0">
                <a:solidFill>
                  <a:srgbClr val="0000FF"/>
                </a:solidFill>
                <a:ea typeface="楷体" pitchFamily="49" charset="-122"/>
                <a:cs typeface="Times New Roman" pitchFamily="18" charset="0"/>
              </a:rPr>
              <a:t>狄克斯特拉</a:t>
            </a:r>
            <a:r>
              <a:rPr lang="zh-CN" altLang="en-US" sz="2000" dirty="0">
                <a:solidFill>
                  <a:srgbClr val="0000FF"/>
                </a:solidFill>
                <a:ea typeface="楷体" pitchFamily="49" charset="-122"/>
                <a:cs typeface="Times New Roman" pitchFamily="18" charset="0"/>
              </a:rPr>
              <a:t>算法的具体步骤如下：</a:t>
            </a:r>
          </a:p>
        </p:txBody>
      </p:sp>
      <p:sp>
        <p:nvSpPr>
          <p:cNvPr id="182276" name="Text Box 4"/>
          <p:cNvSpPr txBox="1">
            <a:spLocks noChangeArrowheads="1"/>
          </p:cNvSpPr>
          <p:nvPr/>
        </p:nvSpPr>
        <p:spPr bwMode="auto">
          <a:xfrm>
            <a:off x="1214414" y="785794"/>
            <a:ext cx="7500989" cy="2862322"/>
          </a:xfrm>
          <a:prstGeom prst="rect">
            <a:avLst/>
          </a:prstGeom>
          <a:noFill/>
          <a:ln w="9525">
            <a:noFill/>
            <a:miter lim="800000"/>
            <a:headEnd/>
            <a:tailEnd/>
          </a:ln>
          <a:effectLst/>
        </p:spPr>
        <p:txBody>
          <a:bodyPr wrap="square">
            <a:spAutoFit/>
          </a:bodyPr>
          <a:lstStyle/>
          <a:p>
            <a:pPr marL="342900" indent="-342900">
              <a:lnSpc>
                <a:spcPts val="3000"/>
              </a:lnSpc>
              <a:spcBef>
                <a:spcPts val="600"/>
              </a:spcBef>
              <a:buFontTx/>
              <a:buAutoNum type="circleNumDbPlain"/>
            </a:pPr>
            <a:r>
              <a:rPr lang="zh-CN" altLang="en-US" sz="2000" dirty="0">
                <a:solidFill>
                  <a:srgbClr val="0000FF"/>
                </a:solidFill>
                <a:latin typeface="Consolas" pitchFamily="49" charset="0"/>
                <a:ea typeface="仿宋" pitchFamily="49" charset="-122"/>
                <a:cs typeface="Consolas" pitchFamily="49" charset="0"/>
              </a:rPr>
              <a:t>初始时，顶点集</a:t>
            </a:r>
            <a:r>
              <a:rPr lang="en-US" altLang="zh-CN" sz="2000" dirty="0">
                <a:solidFill>
                  <a:srgbClr val="0000FF"/>
                </a:solidFill>
                <a:latin typeface="Consolas" pitchFamily="49" charset="0"/>
                <a:ea typeface="仿宋" pitchFamily="49" charset="-122"/>
                <a:cs typeface="Consolas" pitchFamily="49" charset="0"/>
              </a:rPr>
              <a:t>S</a:t>
            </a:r>
            <a:r>
              <a:rPr lang="zh-CN" altLang="en-US" sz="2000" dirty="0">
                <a:solidFill>
                  <a:srgbClr val="0000FF"/>
                </a:solidFill>
                <a:latin typeface="Consolas" pitchFamily="49" charset="0"/>
                <a:ea typeface="仿宋" pitchFamily="49" charset="-122"/>
                <a:cs typeface="Consolas" pitchFamily="49" charset="0"/>
              </a:rPr>
              <a:t>只包含源点，即</a:t>
            </a:r>
            <a:r>
              <a:rPr lang="en-US" altLang="zh-CN" sz="2000" dirty="0">
                <a:solidFill>
                  <a:srgbClr val="0000FF"/>
                </a:solidFill>
                <a:latin typeface="Consolas" pitchFamily="49" charset="0"/>
                <a:ea typeface="仿宋" pitchFamily="49" charset="-122"/>
                <a:cs typeface="Consolas" pitchFamily="49" charset="0"/>
              </a:rPr>
              <a:t>S={</a:t>
            </a:r>
            <a:r>
              <a:rPr lang="en-US" altLang="zh-CN" sz="2000" i="1" dirty="0">
                <a:solidFill>
                  <a:srgbClr val="0000FF"/>
                </a:solidFill>
                <a:latin typeface="Consolas" pitchFamily="49" charset="0"/>
                <a:ea typeface="仿宋" pitchFamily="49" charset="-122"/>
                <a:cs typeface="Consolas" pitchFamily="49" charset="0"/>
              </a:rPr>
              <a:t>v</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，顶点</a:t>
            </a:r>
            <a:r>
              <a:rPr lang="en-US" altLang="zh-CN" sz="2000" i="1" dirty="0">
                <a:solidFill>
                  <a:srgbClr val="0000FF"/>
                </a:solidFill>
                <a:latin typeface="Consolas" pitchFamily="49" charset="0"/>
                <a:ea typeface="仿宋" pitchFamily="49" charset="-122"/>
                <a:cs typeface="Consolas" pitchFamily="49" charset="0"/>
              </a:rPr>
              <a:t>v</a:t>
            </a:r>
            <a:r>
              <a:rPr lang="zh-CN" altLang="en-US" sz="2000" dirty="0">
                <a:solidFill>
                  <a:srgbClr val="0000FF"/>
                </a:solidFill>
                <a:latin typeface="Consolas" pitchFamily="49" charset="0"/>
                <a:ea typeface="仿宋" pitchFamily="49" charset="-122"/>
                <a:cs typeface="Consolas" pitchFamily="49" charset="0"/>
              </a:rPr>
              <a:t>到自已的距离为</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。顶点集</a:t>
            </a:r>
            <a:r>
              <a:rPr lang="en-US" altLang="zh-CN" sz="2000"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包含除</a:t>
            </a:r>
            <a:r>
              <a:rPr lang="en-US" altLang="zh-CN" sz="2000" i="1" dirty="0">
                <a:solidFill>
                  <a:srgbClr val="0000FF"/>
                </a:solidFill>
                <a:latin typeface="Consolas" pitchFamily="49" charset="0"/>
                <a:ea typeface="仿宋" pitchFamily="49" charset="-122"/>
                <a:cs typeface="Consolas" pitchFamily="49" charset="0"/>
              </a:rPr>
              <a:t>v</a:t>
            </a:r>
            <a:r>
              <a:rPr lang="zh-CN" altLang="en-US" sz="2000" dirty="0">
                <a:solidFill>
                  <a:srgbClr val="0000FF"/>
                </a:solidFill>
                <a:latin typeface="Consolas" pitchFamily="49" charset="0"/>
                <a:ea typeface="仿宋" pitchFamily="49" charset="-122"/>
                <a:cs typeface="Consolas" pitchFamily="49" charset="0"/>
              </a:rPr>
              <a:t>外的其他顶点，源点</a:t>
            </a:r>
            <a:r>
              <a:rPr lang="en-US" altLang="zh-CN" sz="2000" i="1" dirty="0">
                <a:solidFill>
                  <a:srgbClr val="0000FF"/>
                </a:solidFill>
                <a:latin typeface="Consolas" pitchFamily="49" charset="0"/>
                <a:ea typeface="仿宋" pitchFamily="49" charset="-122"/>
                <a:cs typeface="Consolas" pitchFamily="49" charset="0"/>
              </a:rPr>
              <a:t>v</a:t>
            </a:r>
            <a:r>
              <a:rPr lang="zh-CN" altLang="en-US" sz="2000" dirty="0">
                <a:solidFill>
                  <a:srgbClr val="0000FF"/>
                </a:solidFill>
                <a:latin typeface="Consolas" pitchFamily="49" charset="0"/>
                <a:ea typeface="仿宋" pitchFamily="49" charset="-122"/>
                <a:cs typeface="Consolas" pitchFamily="49" charset="0"/>
              </a:rPr>
              <a:t>到</a:t>
            </a:r>
            <a:r>
              <a:rPr lang="en-US" altLang="zh-CN" sz="2000"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中顶点</a:t>
            </a:r>
            <a:r>
              <a:rPr lang="en-US" altLang="zh-CN"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的距离为边上的权（若</a:t>
            </a:r>
            <a:r>
              <a:rPr lang="en-US" altLang="zh-CN" sz="2000" i="1" dirty="0">
                <a:solidFill>
                  <a:srgbClr val="0000FF"/>
                </a:solidFill>
                <a:latin typeface="Consolas" pitchFamily="49" charset="0"/>
                <a:ea typeface="仿宋" pitchFamily="49" charset="-122"/>
                <a:cs typeface="Consolas" pitchFamily="49" charset="0"/>
              </a:rPr>
              <a:t>v</a:t>
            </a:r>
            <a:r>
              <a:rPr lang="zh-CN" altLang="en-US" sz="2000" dirty="0">
                <a:solidFill>
                  <a:srgbClr val="0000FF"/>
                </a:solidFill>
                <a:latin typeface="Consolas" pitchFamily="49" charset="0"/>
                <a:ea typeface="仿宋" pitchFamily="49" charset="-122"/>
                <a:cs typeface="Consolas" pitchFamily="49" charset="0"/>
              </a:rPr>
              <a:t>与</a:t>
            </a:r>
            <a:r>
              <a:rPr lang="en-US" altLang="zh-CN"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有边</a:t>
            </a:r>
            <a:r>
              <a:rPr lang="en-US" altLang="zh-CN" sz="2000" dirty="0">
                <a:solidFill>
                  <a:srgbClr val="0000FF"/>
                </a:solidFill>
                <a:latin typeface="Consolas" pitchFamily="49" charset="0"/>
                <a:ea typeface="仿宋" pitchFamily="49" charset="-122"/>
                <a:cs typeface="Consolas" pitchFamily="49" charset="0"/>
              </a:rPr>
              <a:t>&lt;</a:t>
            </a:r>
            <a:r>
              <a:rPr lang="en-US" altLang="zh-CN" sz="2000" i="1" dirty="0" err="1">
                <a:solidFill>
                  <a:srgbClr val="0000FF"/>
                </a:solidFill>
                <a:latin typeface="Consolas" pitchFamily="49" charset="0"/>
                <a:ea typeface="仿宋" pitchFamily="49" charset="-122"/>
                <a:cs typeface="Consolas" pitchFamily="49" charset="0"/>
              </a:rPr>
              <a:t>v</a:t>
            </a:r>
            <a:r>
              <a:rPr lang="en-US" altLang="zh-CN" sz="2000" dirty="0" err="1">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&gt;</a:t>
            </a:r>
            <a:r>
              <a:rPr lang="zh-CN" altLang="en-US" sz="2000" dirty="0">
                <a:solidFill>
                  <a:srgbClr val="0000FF"/>
                </a:solidFill>
                <a:latin typeface="Consolas" pitchFamily="49" charset="0"/>
                <a:ea typeface="仿宋" pitchFamily="49" charset="-122"/>
                <a:cs typeface="Consolas" pitchFamily="49" charset="0"/>
              </a:rPr>
              <a:t>）或∞（若顶点</a:t>
            </a:r>
            <a:r>
              <a:rPr lang="en-US" altLang="zh-CN"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不是</a:t>
            </a:r>
            <a:r>
              <a:rPr lang="en-US" altLang="zh-CN" sz="2000" i="1" dirty="0">
                <a:solidFill>
                  <a:srgbClr val="0000FF"/>
                </a:solidFill>
                <a:latin typeface="Consolas" pitchFamily="49" charset="0"/>
                <a:ea typeface="仿宋" pitchFamily="49" charset="-122"/>
                <a:cs typeface="Consolas" pitchFamily="49" charset="0"/>
              </a:rPr>
              <a:t>v</a:t>
            </a:r>
            <a:r>
              <a:rPr lang="zh-CN" altLang="en-US" sz="2000" dirty="0">
                <a:solidFill>
                  <a:srgbClr val="0000FF"/>
                </a:solidFill>
                <a:latin typeface="Consolas" pitchFamily="49" charset="0"/>
                <a:ea typeface="仿宋" pitchFamily="49" charset="-122"/>
                <a:cs typeface="Consolas" pitchFamily="49" charset="0"/>
              </a:rPr>
              <a:t>的</a:t>
            </a:r>
            <a:r>
              <a:rPr lang="zh-CN" altLang="en-US" sz="2000">
                <a:solidFill>
                  <a:srgbClr val="0000FF"/>
                </a:solidFill>
                <a:latin typeface="Consolas" pitchFamily="49" charset="0"/>
                <a:ea typeface="仿宋" pitchFamily="49" charset="-122"/>
                <a:cs typeface="Consolas" pitchFamily="49" charset="0"/>
              </a:rPr>
              <a:t>出</a:t>
            </a:r>
            <a:r>
              <a:rPr lang="zh-CN" altLang="en-US" sz="2000" smtClean="0">
                <a:solidFill>
                  <a:srgbClr val="0000FF"/>
                </a:solidFill>
                <a:latin typeface="Consolas" pitchFamily="49" charset="0"/>
                <a:ea typeface="仿宋" pitchFamily="49" charset="-122"/>
                <a:cs typeface="Consolas" pitchFamily="49" charset="0"/>
              </a:rPr>
              <a:t>边相邻点）</a:t>
            </a:r>
            <a:r>
              <a:rPr lang="zh-CN" altLang="en-US" sz="2000" dirty="0">
                <a:solidFill>
                  <a:srgbClr val="0000FF"/>
                </a:solidFill>
                <a:latin typeface="Consolas" pitchFamily="49" charset="0"/>
                <a:ea typeface="仿宋" pitchFamily="49" charset="-122"/>
                <a:cs typeface="Consolas" pitchFamily="49" charset="0"/>
              </a:rPr>
              <a:t>。</a:t>
            </a:r>
          </a:p>
          <a:p>
            <a:pPr marL="342900" indent="-342900">
              <a:lnSpc>
                <a:spcPts val="3000"/>
              </a:lnSpc>
              <a:spcBef>
                <a:spcPts val="600"/>
              </a:spcBef>
              <a:buFontTx/>
              <a:buAutoNum type="circleNumDbPlain"/>
            </a:pPr>
            <a:r>
              <a:rPr lang="zh-CN" altLang="en-US" sz="2000" dirty="0">
                <a:solidFill>
                  <a:srgbClr val="0000FF"/>
                </a:solidFill>
                <a:latin typeface="Consolas" pitchFamily="49" charset="0"/>
                <a:ea typeface="仿宋" pitchFamily="49" charset="-122"/>
                <a:cs typeface="Consolas" pitchFamily="49" charset="0"/>
              </a:rPr>
              <a:t>从</a:t>
            </a:r>
            <a:r>
              <a:rPr lang="en-US" altLang="zh-CN" sz="2000"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中选取一个顶点</a:t>
            </a:r>
            <a:r>
              <a:rPr lang="en-US" altLang="zh-CN" sz="2000" i="1"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，它是源点</a:t>
            </a:r>
            <a:r>
              <a:rPr lang="en-US" altLang="zh-CN" sz="2000" i="1" dirty="0">
                <a:solidFill>
                  <a:srgbClr val="0000FF"/>
                </a:solidFill>
                <a:latin typeface="Consolas" pitchFamily="49" charset="0"/>
                <a:ea typeface="仿宋" pitchFamily="49" charset="-122"/>
                <a:cs typeface="Consolas" pitchFamily="49" charset="0"/>
              </a:rPr>
              <a:t>v</a:t>
            </a:r>
            <a:r>
              <a:rPr lang="zh-CN" altLang="en-US" sz="2000" dirty="0">
                <a:solidFill>
                  <a:srgbClr val="0000FF"/>
                </a:solidFill>
                <a:latin typeface="Consolas" pitchFamily="49" charset="0"/>
                <a:ea typeface="仿宋" pitchFamily="49" charset="-122"/>
                <a:cs typeface="Consolas" pitchFamily="49" charset="0"/>
              </a:rPr>
              <a:t>到</a:t>
            </a:r>
            <a:r>
              <a:rPr lang="en-US" altLang="zh-CN" sz="2000"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中距离最小的一个顶点，然后把顶点</a:t>
            </a:r>
            <a:r>
              <a:rPr lang="en-US" altLang="zh-CN" sz="2000" i="1"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加入</a:t>
            </a:r>
            <a:r>
              <a:rPr lang="en-US" altLang="zh-CN" sz="2000" dirty="0">
                <a:solidFill>
                  <a:srgbClr val="0000FF"/>
                </a:solidFill>
                <a:latin typeface="Consolas" pitchFamily="49" charset="0"/>
                <a:ea typeface="仿宋" pitchFamily="49" charset="-122"/>
                <a:cs typeface="Consolas" pitchFamily="49" charset="0"/>
              </a:rPr>
              <a:t>S</a:t>
            </a:r>
            <a:r>
              <a:rPr lang="zh-CN" altLang="en-US" sz="2000" dirty="0">
                <a:solidFill>
                  <a:srgbClr val="0000FF"/>
                </a:solidFill>
                <a:latin typeface="Consolas" pitchFamily="49" charset="0"/>
                <a:ea typeface="仿宋" pitchFamily="49" charset="-122"/>
                <a:cs typeface="Consolas" pitchFamily="49" charset="0"/>
              </a:rPr>
              <a:t>中（该选定的距离就是源点</a:t>
            </a:r>
            <a:r>
              <a:rPr lang="en-US" altLang="zh-CN" sz="2000" i="1" dirty="0">
                <a:solidFill>
                  <a:srgbClr val="0000FF"/>
                </a:solidFill>
                <a:latin typeface="Consolas" pitchFamily="49" charset="0"/>
                <a:ea typeface="仿宋" pitchFamily="49" charset="-122"/>
                <a:cs typeface="Consolas" pitchFamily="49" charset="0"/>
              </a:rPr>
              <a:t>v</a:t>
            </a:r>
            <a:r>
              <a:rPr lang="zh-CN" altLang="en-US" sz="2000" dirty="0">
                <a:solidFill>
                  <a:srgbClr val="0000FF"/>
                </a:solidFill>
                <a:latin typeface="Consolas" pitchFamily="49" charset="0"/>
                <a:ea typeface="仿宋" pitchFamily="49" charset="-122"/>
                <a:cs typeface="Consolas" pitchFamily="49" charset="0"/>
              </a:rPr>
              <a:t>到顶点</a:t>
            </a:r>
            <a:r>
              <a:rPr lang="en-US" altLang="zh-CN" sz="2000" i="1"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的最短路径长度</a:t>
            </a:r>
            <a:r>
              <a:rPr lang="zh-CN" altLang="en-US" sz="200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182278" name="Rectangle 6"/>
          <p:cNvSpPr>
            <a:spLocks noChangeArrowheads="1"/>
          </p:cNvSpPr>
          <p:nvPr/>
        </p:nvSpPr>
        <p:spPr bwMode="auto">
          <a:xfrm>
            <a:off x="0" y="306705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0" name="组合 29"/>
          <p:cNvGrpSpPr/>
          <p:nvPr/>
        </p:nvGrpSpPr>
        <p:grpSpPr>
          <a:xfrm>
            <a:off x="1928794" y="3714752"/>
            <a:ext cx="4429156" cy="2643206"/>
            <a:chOff x="1928794" y="3714752"/>
            <a:chExt cx="4429156" cy="2643206"/>
          </a:xfrm>
        </p:grpSpPr>
        <p:sp>
          <p:nvSpPr>
            <p:cNvPr id="21" name="椭圆 20"/>
            <p:cNvSpPr/>
            <p:nvPr/>
          </p:nvSpPr>
          <p:spPr>
            <a:xfrm>
              <a:off x="3786182" y="3714752"/>
              <a:ext cx="1214446" cy="2643206"/>
            </a:xfrm>
            <a:prstGeom prst="ellipse">
              <a:avLst/>
            </a:prstGeom>
            <a:solidFill>
              <a:schemeClr val="accent1">
                <a:alpha val="2300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285984" y="4214818"/>
              <a:ext cx="1071570" cy="1633550"/>
            </a:xfrm>
            <a:prstGeom prst="ellipse">
              <a:avLst/>
            </a:prstGeom>
            <a:solidFill>
              <a:schemeClr val="accent1">
                <a:alpha val="2300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71736" y="450057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v</a:t>
              </a:r>
              <a:endParaRPr lang="zh-CN" altLang="en-US" sz="2000" i="1" dirty="0">
                <a:solidFill>
                  <a:srgbClr val="0000FF"/>
                </a:solidFill>
                <a:latin typeface="Consolas" pitchFamily="49" charset="0"/>
                <a:cs typeface="Consolas" pitchFamily="49" charset="0"/>
              </a:endParaRPr>
            </a:p>
          </p:txBody>
        </p:sp>
        <p:sp>
          <p:nvSpPr>
            <p:cNvPr id="10" name="椭圆 9"/>
            <p:cNvSpPr/>
            <p:nvPr/>
          </p:nvSpPr>
          <p:spPr>
            <a:xfrm>
              <a:off x="4214810" y="528638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j</a:t>
              </a:r>
              <a:endParaRPr lang="zh-CN" altLang="en-US" sz="2000" i="1" dirty="0">
                <a:solidFill>
                  <a:srgbClr val="0000FF"/>
                </a:solidFill>
                <a:latin typeface="Consolas" pitchFamily="49" charset="0"/>
                <a:cs typeface="Consolas" pitchFamily="49" charset="0"/>
              </a:endParaRPr>
            </a:p>
          </p:txBody>
        </p:sp>
        <p:sp>
          <p:nvSpPr>
            <p:cNvPr id="23" name="TextBox 22"/>
            <p:cNvSpPr txBox="1"/>
            <p:nvPr/>
          </p:nvSpPr>
          <p:spPr>
            <a:xfrm>
              <a:off x="1928794" y="4357694"/>
              <a:ext cx="428628"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S</a:t>
              </a:r>
              <a:endParaRPr lang="zh-CN" altLang="en-US">
                <a:solidFill>
                  <a:srgbClr val="0000FF"/>
                </a:solidFill>
                <a:latin typeface="Consolas" pitchFamily="49" charset="0"/>
                <a:cs typeface="Consolas" pitchFamily="49" charset="0"/>
              </a:endParaRPr>
            </a:p>
          </p:txBody>
        </p:sp>
        <p:sp>
          <p:nvSpPr>
            <p:cNvPr id="24" name="TextBox 23"/>
            <p:cNvSpPr txBox="1"/>
            <p:nvPr/>
          </p:nvSpPr>
          <p:spPr>
            <a:xfrm>
              <a:off x="5072066" y="4357694"/>
              <a:ext cx="1285884"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U=V-S</a:t>
              </a:r>
              <a:endParaRPr lang="zh-CN" altLang="en-US">
                <a:solidFill>
                  <a:srgbClr val="0000FF"/>
                </a:solidFill>
                <a:latin typeface="Consolas" pitchFamily="49" charset="0"/>
                <a:cs typeface="Consolas" pitchFamily="49" charset="0"/>
              </a:endParaRPr>
            </a:p>
          </p:txBody>
        </p:sp>
      </p:grpSp>
      <p:cxnSp>
        <p:nvCxnSpPr>
          <p:cNvPr id="26" name="直接箭头连接符 25"/>
          <p:cNvCxnSpPr>
            <a:stCxn id="8" idx="6"/>
            <a:endCxn id="9" idx="2"/>
          </p:cNvCxnSpPr>
          <p:nvPr/>
        </p:nvCxnSpPr>
        <p:spPr>
          <a:xfrm flipV="1">
            <a:off x="3000364" y="4429132"/>
            <a:ext cx="1143008" cy="285752"/>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143372" y="421481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u</a:t>
            </a:r>
            <a:endParaRPr lang="zh-CN" altLang="en-US" sz="2000" i="1" dirty="0">
              <a:solidFill>
                <a:srgbClr val="0000FF"/>
              </a:solidFill>
              <a:latin typeface="Consolas" pitchFamily="49" charset="0"/>
              <a:cs typeface="Consolas" pitchFamily="49" charset="0"/>
            </a:endParaRPr>
          </a:p>
        </p:txBody>
      </p:sp>
      <p:sp>
        <p:nvSpPr>
          <p:cNvPr id="14" name="TextBox 13"/>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27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26"/>
                                        </p:tgtEl>
                                      </p:cBhvr>
                                    </p:animEffect>
                                    <p:set>
                                      <p:cBhvr>
                                        <p:cTn id="20" dur="1" fill="hold">
                                          <p:stCondLst>
                                            <p:cond delay="499"/>
                                          </p:stCondLst>
                                        </p:cTn>
                                        <p:tgtEl>
                                          <p:spTgt spid="26"/>
                                        </p:tgtEl>
                                        <p:attrNameLst>
                                          <p:attrName>style.visibility</p:attrName>
                                        </p:attrNameLst>
                                      </p:cBhvr>
                                      <p:to>
                                        <p:strVal val="hidden"/>
                                      </p:to>
                                    </p:set>
                                  </p:childTnLst>
                                </p:cTn>
                              </p:par>
                            </p:childTnLst>
                          </p:cTn>
                        </p:par>
                        <p:par>
                          <p:cTn id="21" fill="hold">
                            <p:stCondLst>
                              <p:cond delay="500"/>
                            </p:stCondLst>
                            <p:childTnLst>
                              <p:par>
                                <p:cTn id="22" presetID="0" presetClass="path" presetSubtype="0" accel="50000" decel="50000" fill="hold" grpId="1" nodeType="afterEffect">
                                  <p:stCondLst>
                                    <p:cond delay="0"/>
                                  </p:stCondLst>
                                  <p:childTnLst>
                                    <p:animMotion origin="layout" path="M -2.5E-6 -3.33333E-6 C -0.00451 0.02037 -0.00746 0.03426 -0.02291 0.05533 C -0.03837 0.07639 -0.06718 0.11042 -0.09236 0.1257 C -0.11753 0.14098 -0.15677 0.14213 -0.17378 0.14653 " pathEditMode="relative" rAng="0" ptsTypes="aaaa">
                                      <p:cBhvr>
                                        <p:cTn id="23" dur="2000" fill="hold"/>
                                        <p:tgtEl>
                                          <p:spTgt spid="9"/>
                                        </p:tgtEl>
                                        <p:attrNameLst>
                                          <p:attrName>ppt_x</p:attrName>
                                          <p:attrName>ppt_y</p:attrName>
                                        </p:attrNameLst>
                                      </p:cBhvr>
                                      <p:rCtr x="-87" y="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Text Box 4"/>
          <p:cNvSpPr txBox="1">
            <a:spLocks noChangeArrowheads="1"/>
          </p:cNvSpPr>
          <p:nvPr/>
        </p:nvSpPr>
        <p:spPr bwMode="auto">
          <a:xfrm>
            <a:off x="1214414" y="785794"/>
            <a:ext cx="7500989" cy="1400383"/>
          </a:xfrm>
          <a:prstGeom prst="rect">
            <a:avLst/>
          </a:prstGeom>
          <a:noFill/>
          <a:ln w="9525">
            <a:noFill/>
            <a:miter lim="800000"/>
            <a:headEnd/>
            <a:tailEnd/>
          </a:ln>
          <a:effectLst/>
        </p:spPr>
        <p:txBody>
          <a:bodyPr wrap="square">
            <a:spAutoFit/>
          </a:bodyPr>
          <a:lstStyle/>
          <a:p>
            <a:pPr marL="342900" indent="-342900">
              <a:lnSpc>
                <a:spcPts val="3000"/>
              </a:lnSpc>
              <a:spcBef>
                <a:spcPts val="1200"/>
              </a:spcBef>
              <a:buFontTx/>
              <a:buAutoNum type="circleNumDbPlain"/>
            </a:pPr>
            <a:r>
              <a:rPr lang="zh-CN" altLang="en-US" sz="2000" smtClean="0">
                <a:solidFill>
                  <a:srgbClr val="0000FF"/>
                </a:solidFill>
                <a:latin typeface="Consolas" pitchFamily="49" charset="0"/>
                <a:ea typeface="仿宋" pitchFamily="49" charset="-122"/>
                <a:cs typeface="Consolas" pitchFamily="49" charset="0"/>
              </a:rPr>
              <a:t>以</a:t>
            </a:r>
            <a:r>
              <a:rPr lang="zh-CN" altLang="en-US" sz="2000" dirty="0">
                <a:solidFill>
                  <a:srgbClr val="FF0000"/>
                </a:solidFill>
                <a:latin typeface="Consolas" pitchFamily="49" charset="0"/>
                <a:ea typeface="仿宋" pitchFamily="49" charset="-122"/>
                <a:cs typeface="Consolas" pitchFamily="49" charset="0"/>
              </a:rPr>
              <a:t>顶点</a:t>
            </a:r>
            <a:r>
              <a:rPr lang="en-US" altLang="zh-CN" sz="2000" i="1" dirty="0">
                <a:solidFill>
                  <a:srgbClr val="FF0000"/>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为新考虑的中间点，修改源点</a:t>
            </a:r>
            <a:r>
              <a:rPr lang="en-US" altLang="zh-CN" sz="2000" i="1" dirty="0">
                <a:solidFill>
                  <a:srgbClr val="0000FF"/>
                </a:solidFill>
                <a:latin typeface="Consolas" pitchFamily="49" charset="0"/>
                <a:ea typeface="仿宋" pitchFamily="49" charset="-122"/>
                <a:cs typeface="Consolas" pitchFamily="49" charset="0"/>
              </a:rPr>
              <a:t>v</a:t>
            </a:r>
            <a:r>
              <a:rPr lang="zh-CN" altLang="en-US" sz="2000" dirty="0">
                <a:solidFill>
                  <a:srgbClr val="0000FF"/>
                </a:solidFill>
                <a:latin typeface="Consolas" pitchFamily="49" charset="0"/>
                <a:ea typeface="仿宋" pitchFamily="49" charset="-122"/>
                <a:cs typeface="Consolas" pitchFamily="49" charset="0"/>
              </a:rPr>
              <a:t>到</a:t>
            </a:r>
            <a:r>
              <a:rPr lang="en-US" altLang="zh-CN" sz="2000"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中各顶点</a:t>
            </a:r>
            <a:r>
              <a:rPr lang="en-US" altLang="zh-CN" sz="2000" i="1" dirty="0">
                <a:solidFill>
                  <a:srgbClr val="0000FF"/>
                </a:solidFill>
                <a:latin typeface="Consolas" pitchFamily="49" charset="0"/>
                <a:ea typeface="仿宋" pitchFamily="49" charset="-122"/>
                <a:cs typeface="Consolas" pitchFamily="49" charset="0"/>
              </a:rPr>
              <a:t>j</a:t>
            </a:r>
            <a:r>
              <a:rPr lang="zh-CN" altLang="en-US"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j</a:t>
            </a:r>
            <a:r>
              <a:rPr lang="en-US" altLang="zh-CN" sz="2000" dirty="0" err="1">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的</a:t>
            </a:r>
            <a:r>
              <a:rPr lang="zh-CN" altLang="en-US" sz="2000" smtClean="0">
                <a:solidFill>
                  <a:srgbClr val="0000FF"/>
                </a:solidFill>
                <a:latin typeface="Consolas" pitchFamily="49" charset="0"/>
                <a:ea typeface="仿宋" pitchFamily="49" charset="-122"/>
                <a:cs typeface="Consolas" pitchFamily="49" charset="0"/>
              </a:rPr>
              <a:t>距离。</a:t>
            </a:r>
            <a:endParaRPr lang="zh-CN" altLang="en-US" sz="2000" dirty="0">
              <a:solidFill>
                <a:srgbClr val="0000FF"/>
              </a:solidFill>
              <a:latin typeface="Consolas" pitchFamily="49" charset="0"/>
              <a:ea typeface="仿宋" pitchFamily="49" charset="-122"/>
              <a:cs typeface="Consolas" pitchFamily="49" charset="0"/>
            </a:endParaRPr>
          </a:p>
          <a:p>
            <a:pPr marL="342900" indent="-342900">
              <a:lnSpc>
                <a:spcPts val="3000"/>
              </a:lnSpc>
              <a:spcBef>
                <a:spcPts val="1200"/>
              </a:spcBef>
              <a:buFontTx/>
              <a:buAutoNum type="circleNumDbPlain"/>
            </a:pPr>
            <a:r>
              <a:rPr lang="zh-CN" altLang="en-US" sz="2000" dirty="0">
                <a:solidFill>
                  <a:srgbClr val="0000FF"/>
                </a:solidFill>
                <a:latin typeface="Consolas" pitchFamily="49" charset="0"/>
                <a:ea typeface="仿宋" pitchFamily="49" charset="-122"/>
                <a:cs typeface="Consolas" pitchFamily="49" charset="0"/>
              </a:rPr>
              <a:t>重复步骤②和③直到</a:t>
            </a:r>
            <a:r>
              <a:rPr lang="en-US" altLang="zh-CN" sz="2000" dirty="0">
                <a:solidFill>
                  <a:srgbClr val="0000FF"/>
                </a:solidFill>
                <a:latin typeface="Consolas" pitchFamily="49" charset="0"/>
                <a:ea typeface="仿宋" pitchFamily="49" charset="-122"/>
                <a:cs typeface="Consolas" pitchFamily="49" charset="0"/>
              </a:rPr>
              <a:t>S</a:t>
            </a:r>
            <a:r>
              <a:rPr lang="zh-CN" altLang="en-US" sz="2000" dirty="0">
                <a:solidFill>
                  <a:srgbClr val="0000FF"/>
                </a:solidFill>
                <a:latin typeface="Consolas" pitchFamily="49" charset="0"/>
                <a:ea typeface="仿宋" pitchFamily="49" charset="-122"/>
                <a:cs typeface="Consolas" pitchFamily="49" charset="0"/>
              </a:rPr>
              <a:t>包含所有的顶点即</a:t>
            </a:r>
            <a:r>
              <a:rPr lang="en-US" altLang="zh-CN" sz="2000"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为空。</a:t>
            </a:r>
          </a:p>
        </p:txBody>
      </p:sp>
      <p:sp>
        <p:nvSpPr>
          <p:cNvPr id="182278" name="Rectangle 6"/>
          <p:cNvSpPr>
            <a:spLocks noChangeArrowheads="1"/>
          </p:cNvSpPr>
          <p:nvPr/>
        </p:nvSpPr>
        <p:spPr bwMode="auto">
          <a:xfrm>
            <a:off x="0" y="306705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8" name="组合 7"/>
          <p:cNvGrpSpPr/>
          <p:nvPr/>
        </p:nvGrpSpPr>
        <p:grpSpPr>
          <a:xfrm>
            <a:off x="2500298" y="3331436"/>
            <a:ext cx="2857520" cy="1785950"/>
            <a:chOff x="2500298" y="4143380"/>
            <a:chExt cx="2857520" cy="1785950"/>
          </a:xfrm>
        </p:grpSpPr>
        <p:sp>
          <p:nvSpPr>
            <p:cNvPr id="9" name="椭圆 8"/>
            <p:cNvSpPr/>
            <p:nvPr/>
          </p:nvSpPr>
          <p:spPr>
            <a:xfrm>
              <a:off x="2500298" y="52149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v</a:t>
              </a:r>
              <a:endParaRPr lang="zh-CN" altLang="en-US" sz="2000" i="1" dirty="0">
                <a:solidFill>
                  <a:srgbClr val="0000FF"/>
                </a:solidFill>
                <a:latin typeface="Consolas" pitchFamily="49" charset="0"/>
                <a:cs typeface="Consolas" pitchFamily="49" charset="0"/>
              </a:endParaRPr>
            </a:p>
          </p:txBody>
        </p:sp>
        <p:sp>
          <p:nvSpPr>
            <p:cNvPr id="10" name="椭圆 9"/>
            <p:cNvSpPr/>
            <p:nvPr/>
          </p:nvSpPr>
          <p:spPr>
            <a:xfrm>
              <a:off x="3643306" y="414338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u</a:t>
              </a:r>
              <a:endParaRPr lang="zh-CN" altLang="en-US" sz="2000" i="1" dirty="0">
                <a:solidFill>
                  <a:srgbClr val="0000FF"/>
                </a:solidFill>
                <a:latin typeface="Consolas" pitchFamily="49" charset="0"/>
                <a:cs typeface="Consolas" pitchFamily="49" charset="0"/>
              </a:endParaRPr>
            </a:p>
          </p:txBody>
        </p:sp>
        <p:sp>
          <p:nvSpPr>
            <p:cNvPr id="11" name="椭圆 10"/>
            <p:cNvSpPr/>
            <p:nvPr/>
          </p:nvSpPr>
          <p:spPr>
            <a:xfrm>
              <a:off x="4929190" y="52149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j</a:t>
              </a:r>
              <a:endParaRPr lang="zh-CN" altLang="en-US" sz="2000" i="1" dirty="0">
                <a:solidFill>
                  <a:srgbClr val="0000FF"/>
                </a:solidFill>
                <a:latin typeface="Consolas" pitchFamily="49" charset="0"/>
                <a:cs typeface="Consolas" pitchFamily="49" charset="0"/>
              </a:endParaRPr>
            </a:p>
          </p:txBody>
        </p:sp>
        <p:cxnSp>
          <p:nvCxnSpPr>
            <p:cNvPr id="12" name="直接箭头连接符 11"/>
            <p:cNvCxnSpPr>
              <a:stCxn id="9" idx="7"/>
              <a:endCxn id="10" idx="3"/>
            </p:cNvCxnSpPr>
            <p:nvPr/>
          </p:nvCxnSpPr>
          <p:spPr>
            <a:xfrm rot="5400000" flipH="1" flipV="1">
              <a:off x="2901874" y="4473518"/>
              <a:ext cx="768484" cy="839922"/>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6"/>
              <a:endCxn id="11" idx="2"/>
            </p:cNvCxnSpPr>
            <p:nvPr/>
          </p:nvCxnSpPr>
          <p:spPr>
            <a:xfrm>
              <a:off x="2928926" y="5429264"/>
              <a:ext cx="2000264" cy="1588"/>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5"/>
              <a:endCxn id="11" idx="1"/>
            </p:cNvCxnSpPr>
            <p:nvPr/>
          </p:nvCxnSpPr>
          <p:spPr>
            <a:xfrm rot="16200000" flipH="1">
              <a:off x="4116320" y="4402080"/>
              <a:ext cx="768484" cy="98279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29124" y="4429132"/>
              <a:ext cx="714380" cy="461665"/>
            </a:xfrm>
            <a:prstGeom prst="rect">
              <a:avLst/>
            </a:prstGeom>
            <a:noFill/>
          </p:spPr>
          <p:txBody>
            <a:bodyPr wrap="square" rtlCol="0">
              <a:spAutoFit/>
            </a:bodyPr>
            <a:lstStyle/>
            <a:p>
              <a:r>
                <a:rPr lang="en-US" altLang="zh-CN" i="1" smtClean="0">
                  <a:solidFill>
                    <a:srgbClr val="FF00FF"/>
                  </a:solidFill>
                  <a:latin typeface="Consolas" pitchFamily="49" charset="0"/>
                  <a:cs typeface="Consolas" pitchFamily="49" charset="0"/>
                </a:rPr>
                <a:t>w</a:t>
              </a:r>
              <a:r>
                <a:rPr lang="en-US" altLang="zh-CN" i="1" baseline="-25000" smtClean="0">
                  <a:solidFill>
                    <a:srgbClr val="FF00FF"/>
                  </a:solidFill>
                  <a:latin typeface="Consolas" pitchFamily="49" charset="0"/>
                  <a:cs typeface="Consolas" pitchFamily="49" charset="0"/>
                </a:rPr>
                <a:t>uj</a:t>
              </a:r>
              <a:endParaRPr lang="zh-CN" altLang="en-US" i="1" baseline="-25000">
                <a:solidFill>
                  <a:srgbClr val="FF00FF"/>
                </a:solidFill>
                <a:latin typeface="Consolas" pitchFamily="49" charset="0"/>
                <a:cs typeface="Consolas" pitchFamily="49" charset="0"/>
              </a:endParaRPr>
            </a:p>
          </p:txBody>
        </p:sp>
        <p:sp>
          <p:nvSpPr>
            <p:cNvPr id="16" name="TextBox 15"/>
            <p:cNvSpPr txBox="1"/>
            <p:nvPr/>
          </p:nvSpPr>
          <p:spPr>
            <a:xfrm>
              <a:off x="2714612" y="4429132"/>
              <a:ext cx="714380" cy="461665"/>
            </a:xfrm>
            <a:prstGeom prst="rect">
              <a:avLst/>
            </a:prstGeom>
            <a:noFill/>
          </p:spPr>
          <p:txBody>
            <a:bodyPr wrap="square" rtlCol="0">
              <a:spAutoFit/>
            </a:bodyPr>
            <a:lstStyle/>
            <a:p>
              <a:r>
                <a:rPr lang="en-US" altLang="zh-CN" i="1" smtClean="0">
                  <a:solidFill>
                    <a:srgbClr val="FF00FF"/>
                  </a:solidFill>
                  <a:latin typeface="Consolas" pitchFamily="49" charset="0"/>
                  <a:cs typeface="Consolas" pitchFamily="49" charset="0"/>
                </a:rPr>
                <a:t>c</a:t>
              </a:r>
              <a:r>
                <a:rPr lang="en-US" altLang="zh-CN" i="1" baseline="-25000" smtClean="0">
                  <a:solidFill>
                    <a:srgbClr val="FF00FF"/>
                  </a:solidFill>
                  <a:latin typeface="Consolas" pitchFamily="49" charset="0"/>
                  <a:cs typeface="Consolas" pitchFamily="49" charset="0"/>
                </a:rPr>
                <a:t>vu</a:t>
              </a:r>
              <a:endParaRPr lang="zh-CN" altLang="en-US" i="1" baseline="-25000">
                <a:solidFill>
                  <a:srgbClr val="FF00FF"/>
                </a:solidFill>
                <a:latin typeface="Consolas" pitchFamily="49" charset="0"/>
                <a:cs typeface="Consolas" pitchFamily="49" charset="0"/>
              </a:endParaRPr>
            </a:p>
          </p:txBody>
        </p:sp>
        <p:sp>
          <p:nvSpPr>
            <p:cNvPr id="17" name="TextBox 16"/>
            <p:cNvSpPr txBox="1"/>
            <p:nvPr/>
          </p:nvSpPr>
          <p:spPr>
            <a:xfrm>
              <a:off x="3500430" y="5467665"/>
              <a:ext cx="714380" cy="461665"/>
            </a:xfrm>
            <a:prstGeom prst="rect">
              <a:avLst/>
            </a:prstGeom>
            <a:noFill/>
          </p:spPr>
          <p:txBody>
            <a:bodyPr wrap="square" rtlCol="0">
              <a:spAutoFit/>
            </a:bodyPr>
            <a:lstStyle/>
            <a:p>
              <a:r>
                <a:rPr lang="en-US" altLang="zh-CN" i="1" smtClean="0">
                  <a:solidFill>
                    <a:srgbClr val="FF00FF"/>
                  </a:solidFill>
                  <a:latin typeface="Consolas" pitchFamily="49" charset="0"/>
                  <a:cs typeface="Consolas" pitchFamily="49" charset="0"/>
                </a:rPr>
                <a:t>c</a:t>
              </a:r>
              <a:r>
                <a:rPr lang="en-US" altLang="zh-CN" i="1" baseline="-25000" smtClean="0">
                  <a:solidFill>
                    <a:srgbClr val="FF00FF"/>
                  </a:solidFill>
                  <a:latin typeface="Consolas" pitchFamily="49" charset="0"/>
                  <a:cs typeface="Consolas" pitchFamily="49" charset="0"/>
                </a:rPr>
                <a:t>vj</a:t>
              </a:r>
              <a:endParaRPr lang="zh-CN" altLang="en-US" i="1" baseline="-25000">
                <a:solidFill>
                  <a:srgbClr val="FF00FF"/>
                </a:solidFill>
                <a:latin typeface="Consolas" pitchFamily="49" charset="0"/>
                <a:cs typeface="Consolas" pitchFamily="49" charset="0"/>
              </a:endParaRPr>
            </a:p>
          </p:txBody>
        </p:sp>
      </p:grpSp>
      <p:sp>
        <p:nvSpPr>
          <p:cNvPr id="18" name="任意多边形 17"/>
          <p:cNvSpPr/>
          <p:nvPr/>
        </p:nvSpPr>
        <p:spPr>
          <a:xfrm>
            <a:off x="2551611" y="3143248"/>
            <a:ext cx="2647406" cy="1247503"/>
          </a:xfrm>
          <a:custGeom>
            <a:avLst/>
            <a:gdLst>
              <a:gd name="connsiteX0" fmla="*/ 113212 w 2647406"/>
              <a:gd name="connsiteY0" fmla="*/ 1247503 h 1247503"/>
              <a:gd name="connsiteX1" fmla="*/ 178526 w 2647406"/>
              <a:gd name="connsiteY1" fmla="*/ 542108 h 1247503"/>
              <a:gd name="connsiteX2" fmla="*/ 1184366 w 2647406"/>
              <a:gd name="connsiteY2" fmla="*/ 19594 h 1247503"/>
              <a:gd name="connsiteX3" fmla="*/ 2124892 w 2647406"/>
              <a:gd name="connsiteY3" fmla="*/ 424543 h 1247503"/>
              <a:gd name="connsiteX4" fmla="*/ 2647406 w 2647406"/>
              <a:gd name="connsiteY4" fmla="*/ 1182188 h 1247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406" h="1247503">
                <a:moveTo>
                  <a:pt x="113212" y="1247503"/>
                </a:moveTo>
                <a:cubicBezTo>
                  <a:pt x="56606" y="997131"/>
                  <a:pt x="0" y="746759"/>
                  <a:pt x="178526" y="542108"/>
                </a:cubicBezTo>
                <a:cubicBezTo>
                  <a:pt x="357052" y="337457"/>
                  <a:pt x="859972" y="39188"/>
                  <a:pt x="1184366" y="19594"/>
                </a:cubicBezTo>
                <a:cubicBezTo>
                  <a:pt x="1508760" y="0"/>
                  <a:pt x="1881052" y="230777"/>
                  <a:pt x="2124892" y="424543"/>
                </a:cubicBezTo>
                <a:cubicBezTo>
                  <a:pt x="2368732" y="618309"/>
                  <a:pt x="2508069" y="900248"/>
                  <a:pt x="2647406" y="1182188"/>
                </a:cubicBezTo>
              </a:path>
            </a:pathLst>
          </a:custGeom>
          <a:ln w="28575">
            <a:solidFill>
              <a:srgbClr val="CC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2808514" y="4821825"/>
            <a:ext cx="2168435" cy="378822"/>
          </a:xfrm>
          <a:custGeom>
            <a:avLst/>
            <a:gdLst>
              <a:gd name="connsiteX0" fmla="*/ 0 w 2168435"/>
              <a:gd name="connsiteY0" fmla="*/ 26126 h 378822"/>
              <a:gd name="connsiteX1" fmla="*/ 731520 w 2168435"/>
              <a:gd name="connsiteY1" fmla="*/ 339634 h 378822"/>
              <a:gd name="connsiteX2" fmla="*/ 1763486 w 2168435"/>
              <a:gd name="connsiteY2" fmla="*/ 261257 h 378822"/>
              <a:gd name="connsiteX3" fmla="*/ 2168435 w 2168435"/>
              <a:gd name="connsiteY3" fmla="*/ 0 h 378822"/>
            </a:gdLst>
            <a:ahLst/>
            <a:cxnLst>
              <a:cxn ang="0">
                <a:pos x="connsiteX0" y="connsiteY0"/>
              </a:cxn>
              <a:cxn ang="0">
                <a:pos x="connsiteX1" y="connsiteY1"/>
              </a:cxn>
              <a:cxn ang="0">
                <a:pos x="connsiteX2" y="connsiteY2"/>
              </a:cxn>
              <a:cxn ang="0">
                <a:pos x="connsiteX3" y="connsiteY3"/>
              </a:cxn>
            </a:cxnLst>
            <a:rect l="l" t="t" r="r" b="b"/>
            <a:pathLst>
              <a:path w="2168435" h="378822">
                <a:moveTo>
                  <a:pt x="0" y="26126"/>
                </a:moveTo>
                <a:cubicBezTo>
                  <a:pt x="218803" y="163286"/>
                  <a:pt x="437606" y="300446"/>
                  <a:pt x="731520" y="339634"/>
                </a:cubicBezTo>
                <a:cubicBezTo>
                  <a:pt x="1025434" y="378822"/>
                  <a:pt x="1524000" y="317863"/>
                  <a:pt x="1763486" y="261257"/>
                </a:cubicBezTo>
                <a:cubicBezTo>
                  <a:pt x="2002972" y="204651"/>
                  <a:pt x="2085703" y="102325"/>
                  <a:pt x="2168435" y="0"/>
                </a:cubicBezTo>
              </a:path>
            </a:pathLst>
          </a:custGeom>
          <a:ln w="28575">
            <a:solidFill>
              <a:srgbClr val="CC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5572132" y="4331568"/>
            <a:ext cx="2714644"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两条路径中选最小者</a:t>
            </a:r>
            <a:endParaRPr lang="zh-CN" altLang="en-US" sz="2000">
              <a:solidFill>
                <a:srgbClr val="0000FF"/>
              </a:solidFill>
              <a:latin typeface="微软雅黑" pitchFamily="34" charset="-122"/>
              <a:ea typeface="微软雅黑" pitchFamily="34" charset="-122"/>
            </a:endParaRPr>
          </a:p>
        </p:txBody>
      </p:sp>
      <p:sp>
        <p:nvSpPr>
          <p:cNvPr id="19" name="TextBox 18"/>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upRight)">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strips(upRight)">
                                      <p:cBhvr>
                                        <p:cTn id="12" dur="2000"/>
                                        <p:tgtEl>
                                          <p:spTgt spid="22"/>
                                        </p:tgtEl>
                                      </p:cBhvr>
                                    </p:animEffec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8227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1142976" y="214290"/>
            <a:ext cx="3821109"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实现狄克斯特拉算法：</a:t>
            </a:r>
          </a:p>
        </p:txBody>
      </p:sp>
      <p:sp>
        <p:nvSpPr>
          <p:cNvPr id="183299" name="Text Box 3"/>
          <p:cNvSpPr txBox="1">
            <a:spLocks noChangeArrowheads="1"/>
          </p:cNvSpPr>
          <p:nvPr/>
        </p:nvSpPr>
        <p:spPr bwMode="auto">
          <a:xfrm>
            <a:off x="1071538" y="765175"/>
            <a:ext cx="7893075" cy="2288960"/>
          </a:xfrm>
          <a:prstGeom prst="rect">
            <a:avLst/>
          </a:prstGeom>
          <a:noFill/>
          <a:ln w="9525">
            <a:noFill/>
            <a:miter lim="800000"/>
            <a:headEnd/>
            <a:tailEnd/>
          </a:ln>
          <a:effectLst/>
        </p:spPr>
        <p:txBody>
          <a:bodyPr wrap="square">
            <a:spAutoFit/>
          </a:bodyPr>
          <a:lstStyle/>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设置</a:t>
            </a:r>
            <a:r>
              <a:rPr lang="zh-CN" altLang="en-US" sz="2000" dirty="0">
                <a:solidFill>
                  <a:srgbClr val="0000FF"/>
                </a:solidFill>
                <a:latin typeface="Consolas" pitchFamily="49" charset="0"/>
                <a:ea typeface="仿宋" pitchFamily="49" charset="-122"/>
                <a:cs typeface="Consolas" pitchFamily="49" charset="0"/>
              </a:rPr>
              <a:t>一个数组</a:t>
            </a:r>
            <a:r>
              <a:rPr lang="en-US" altLang="zh-CN" sz="2000" dirty="0">
                <a:solidFill>
                  <a:srgbClr val="0000FF"/>
                </a:solidFill>
                <a:latin typeface="Consolas" pitchFamily="49" charset="0"/>
                <a:ea typeface="仿宋" pitchFamily="49" charset="-122"/>
                <a:cs typeface="Consolas" pitchFamily="49" charset="0"/>
              </a:rPr>
              <a:t>dist[</a:t>
            </a:r>
            <a:r>
              <a:rPr lang="en-US" altLang="zh-CN" sz="2000" dirty="0" err="1">
                <a:solidFill>
                  <a:srgbClr val="0000FF"/>
                </a:solidFill>
                <a:latin typeface="Consolas" pitchFamily="49" charset="0"/>
                <a:ea typeface="仿宋" pitchFamily="49" charset="-122"/>
                <a:cs typeface="Consolas" pitchFamily="49" charset="0"/>
              </a:rPr>
              <a:t>0..</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dist[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用来保存从源点</a:t>
            </a:r>
            <a:r>
              <a:rPr lang="en-US" altLang="zh-CN" sz="2000" i="1" dirty="0">
                <a:solidFill>
                  <a:srgbClr val="0000FF"/>
                </a:solidFill>
                <a:latin typeface="Consolas" pitchFamily="49" charset="0"/>
                <a:ea typeface="仿宋" pitchFamily="49" charset="-122"/>
                <a:cs typeface="Consolas" pitchFamily="49" charset="0"/>
              </a:rPr>
              <a:t>v</a:t>
            </a:r>
            <a:r>
              <a:rPr lang="zh-CN" altLang="en-US" sz="2000" dirty="0">
                <a:solidFill>
                  <a:srgbClr val="0000FF"/>
                </a:solidFill>
                <a:latin typeface="Consolas" pitchFamily="49" charset="0"/>
                <a:ea typeface="仿宋" pitchFamily="49" charset="-122"/>
                <a:cs typeface="Consolas" pitchFamily="49" charset="0"/>
              </a:rPr>
              <a:t>到顶点</a:t>
            </a:r>
            <a:r>
              <a:rPr lang="en-US" altLang="zh-CN"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的目前最短</a:t>
            </a:r>
            <a:r>
              <a:rPr lang="zh-CN" altLang="en-US" sz="2000">
                <a:solidFill>
                  <a:srgbClr val="0000FF"/>
                </a:solidFill>
                <a:latin typeface="Consolas" pitchFamily="49" charset="0"/>
                <a:ea typeface="仿宋" pitchFamily="49" charset="-122"/>
                <a:cs typeface="Consolas" pitchFamily="49" charset="0"/>
              </a:rPr>
              <a:t>路径</a:t>
            </a:r>
            <a:r>
              <a:rPr lang="zh-CN" altLang="en-US" sz="2000" smtClean="0">
                <a:solidFill>
                  <a:srgbClr val="0000FF"/>
                </a:solidFill>
                <a:latin typeface="Consolas" pitchFamily="49" charset="0"/>
                <a:ea typeface="仿宋" pitchFamily="49" charset="-122"/>
                <a:cs typeface="Consolas" pitchFamily="49" charset="0"/>
              </a:rPr>
              <a:t>长度。</a:t>
            </a:r>
            <a:endParaRPr lang="zh-CN" altLang="en-US" sz="2000" dirty="0">
              <a:solidFill>
                <a:srgbClr val="0000FF"/>
              </a:solidFill>
              <a:latin typeface="Consolas" pitchFamily="49" charset="0"/>
              <a:ea typeface="仿宋" pitchFamily="49" charset="-122"/>
              <a:cs typeface="Consolas" pitchFamily="49" charset="0"/>
            </a:endParaRPr>
          </a:p>
          <a:p>
            <a:pPr marL="457200" indent="-457200">
              <a:lnSpc>
                <a:spcPts val="3000"/>
              </a:lnSpc>
              <a:spcBef>
                <a:spcPct val="50000"/>
              </a:spcBef>
              <a:buBlip>
                <a:blip r:embed="rId2"/>
              </a:buBlip>
            </a:pPr>
            <a:r>
              <a:rPr lang="en-US" altLang="zh-CN" sz="2000" smtClean="0">
                <a:solidFill>
                  <a:srgbClr val="0000FF"/>
                </a:solidFill>
                <a:latin typeface="Consolas" pitchFamily="49" charset="0"/>
                <a:ea typeface="仿宋" pitchFamily="49" charset="-122"/>
                <a:cs typeface="Consolas" pitchFamily="49" charset="0"/>
              </a:rPr>
              <a:t>path[</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保存源点到顶点</a:t>
            </a:r>
            <a:r>
              <a:rPr lang="en-US" altLang="zh-CN" sz="2000" i="1" dirty="0">
                <a:solidFill>
                  <a:srgbClr val="0000FF"/>
                </a:solidFill>
                <a:latin typeface="Consolas" pitchFamily="49" charset="0"/>
                <a:ea typeface="仿宋" pitchFamily="49" charset="-122"/>
                <a:cs typeface="Consolas" pitchFamily="49" charset="0"/>
              </a:rPr>
              <a:t>j</a:t>
            </a:r>
            <a:r>
              <a:rPr lang="zh-CN" altLang="en-US" sz="2000" dirty="0">
                <a:solidFill>
                  <a:srgbClr val="0000FF"/>
                </a:solidFill>
                <a:latin typeface="Consolas" pitchFamily="49" charset="0"/>
                <a:ea typeface="仿宋" pitchFamily="49" charset="-122"/>
                <a:cs typeface="Consolas" pitchFamily="49" charset="0"/>
              </a:rPr>
              <a:t>的最短路径，实际上为最短路径上的前一个顶点</a:t>
            </a:r>
            <a:r>
              <a:rPr lang="en-US" altLang="zh-CN" sz="2000" i="1"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，即</a:t>
            </a:r>
            <a:r>
              <a:rPr lang="en-US" altLang="zh-CN" sz="2000" dirty="0">
                <a:solidFill>
                  <a:srgbClr val="0000FF"/>
                </a:solidFill>
                <a:latin typeface="Consolas" pitchFamily="49" charset="0"/>
                <a:ea typeface="仿宋" pitchFamily="49" charset="-122"/>
                <a:cs typeface="Consolas" pitchFamily="49" charset="0"/>
              </a:rPr>
              <a:t>path[</a:t>
            </a:r>
            <a:r>
              <a:rPr lang="en-US" altLang="zh-CN" sz="2000" i="1" dirty="0">
                <a:solidFill>
                  <a:srgbClr val="0000FF"/>
                </a:solidFill>
                <a:latin typeface="Consolas" pitchFamily="49" charset="0"/>
                <a:ea typeface="仿宋" pitchFamily="49" charset="-122"/>
                <a:cs typeface="Consolas" pitchFamily="49" charset="0"/>
              </a:rPr>
              <a:t>j</a:t>
            </a:r>
            <a:r>
              <a:rPr lang="en-US" altLang="zh-CN" sz="2000" dirty="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当</a:t>
            </a:r>
            <a:r>
              <a:rPr lang="zh-CN" altLang="en-US" sz="2000" dirty="0">
                <a:solidFill>
                  <a:srgbClr val="0000FF"/>
                </a:solidFill>
                <a:latin typeface="Consolas" pitchFamily="49" charset="0"/>
                <a:ea typeface="仿宋" pitchFamily="49" charset="-122"/>
                <a:cs typeface="Consolas" pitchFamily="49" charset="0"/>
              </a:rPr>
              <a:t>求出最短路径后由</a:t>
            </a:r>
            <a:r>
              <a:rPr lang="en-US" altLang="zh-CN" sz="2000" dirty="0">
                <a:solidFill>
                  <a:srgbClr val="0000FF"/>
                </a:solidFill>
                <a:latin typeface="Consolas" pitchFamily="49" charset="0"/>
                <a:ea typeface="仿宋" pitchFamily="49" charset="-122"/>
                <a:cs typeface="Consolas" pitchFamily="49" charset="0"/>
              </a:rPr>
              <a:t>path[</a:t>
            </a:r>
            <a:r>
              <a:rPr lang="en-US" altLang="zh-CN" sz="2000" i="1" dirty="0">
                <a:solidFill>
                  <a:srgbClr val="0000FF"/>
                </a:solidFill>
                <a:latin typeface="Consolas" pitchFamily="49" charset="0"/>
                <a:ea typeface="仿宋" pitchFamily="49" charset="-122"/>
                <a:cs typeface="Consolas" pitchFamily="49" charset="0"/>
              </a:rPr>
              <a:t>j</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向前推出源点到顶点</a:t>
            </a:r>
            <a:r>
              <a:rPr lang="en-US" altLang="zh-CN" sz="2000" i="1" dirty="0">
                <a:solidFill>
                  <a:srgbClr val="0000FF"/>
                </a:solidFill>
                <a:latin typeface="Consolas" pitchFamily="49" charset="0"/>
                <a:ea typeface="仿宋" pitchFamily="49" charset="-122"/>
                <a:cs typeface="Consolas" pitchFamily="49" charset="0"/>
              </a:rPr>
              <a:t>j</a:t>
            </a:r>
            <a:r>
              <a:rPr lang="zh-CN" altLang="en-US" sz="2000" dirty="0">
                <a:solidFill>
                  <a:srgbClr val="0000FF"/>
                </a:solidFill>
                <a:latin typeface="Consolas" pitchFamily="49" charset="0"/>
                <a:ea typeface="仿宋" pitchFamily="49" charset="-122"/>
                <a:cs typeface="Consolas" pitchFamily="49" charset="0"/>
              </a:rPr>
              <a:t>的最短路径。</a:t>
            </a:r>
          </a:p>
        </p:txBody>
      </p:sp>
      <p:sp>
        <p:nvSpPr>
          <p:cNvPr id="183301" name="Rectangle 5"/>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15" name="组合 14"/>
          <p:cNvGrpSpPr/>
          <p:nvPr/>
        </p:nvGrpSpPr>
        <p:grpSpPr>
          <a:xfrm>
            <a:off x="2000232" y="3714752"/>
            <a:ext cx="4000528" cy="1185928"/>
            <a:chOff x="2000232" y="3714752"/>
            <a:chExt cx="4000528" cy="1185928"/>
          </a:xfrm>
        </p:grpSpPr>
        <p:sp>
          <p:nvSpPr>
            <p:cNvPr id="7" name="TextBox 6"/>
            <p:cNvSpPr txBox="1"/>
            <p:nvPr/>
          </p:nvSpPr>
          <p:spPr>
            <a:xfrm>
              <a:off x="4286248" y="4500570"/>
              <a:ext cx="1714512" cy="400110"/>
            </a:xfrm>
            <a:prstGeom prst="rect">
              <a:avLst/>
            </a:prstGeom>
            <a:noFill/>
          </p:spPr>
          <p:txBody>
            <a:bodyPr wrap="square" rtlCol="0">
              <a:spAutoFit/>
            </a:bodyPr>
            <a:lstStyle/>
            <a:p>
              <a:r>
                <a:rPr lang="en-US" altLang="zh-CN" sz="2000" dirty="0" smtClean="0">
                  <a:solidFill>
                    <a:srgbClr val="0000FF"/>
                  </a:solidFill>
                  <a:latin typeface="Consolas" pitchFamily="49" charset="0"/>
                  <a:ea typeface="楷体" pitchFamily="49" charset="-122"/>
                  <a:cs typeface="Consolas" pitchFamily="49" charset="0"/>
                </a:rPr>
                <a:t>path[</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u</a:t>
              </a:r>
              <a:endParaRPr lang="zh-CN" altLang="en-US" sz="2000" dirty="0">
                <a:solidFill>
                  <a:srgbClr val="0000FF"/>
                </a:solidFill>
                <a:latin typeface="Consolas" pitchFamily="49" charset="0"/>
                <a:cs typeface="Consolas" pitchFamily="49" charset="0"/>
              </a:endParaRPr>
            </a:p>
          </p:txBody>
        </p:sp>
        <p:sp>
          <p:nvSpPr>
            <p:cNvPr id="8" name="椭圆 7"/>
            <p:cNvSpPr/>
            <p:nvPr/>
          </p:nvSpPr>
          <p:spPr>
            <a:xfrm>
              <a:off x="2000232" y="371475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v</a:t>
              </a:r>
              <a:endParaRPr lang="zh-CN" altLang="en-US" sz="2000" i="1" dirty="0">
                <a:solidFill>
                  <a:srgbClr val="0000FF"/>
                </a:solidFill>
                <a:latin typeface="Consolas" pitchFamily="49" charset="0"/>
                <a:cs typeface="Consolas" pitchFamily="49" charset="0"/>
              </a:endParaRPr>
            </a:p>
          </p:txBody>
        </p:sp>
        <p:sp>
          <p:nvSpPr>
            <p:cNvPr id="9" name="椭圆 8"/>
            <p:cNvSpPr/>
            <p:nvPr/>
          </p:nvSpPr>
          <p:spPr>
            <a:xfrm>
              <a:off x="3714744" y="371475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u</a:t>
              </a:r>
              <a:endParaRPr lang="zh-CN" altLang="en-US" sz="2000" i="1" dirty="0">
                <a:solidFill>
                  <a:srgbClr val="0000FF"/>
                </a:solidFill>
                <a:latin typeface="Consolas" pitchFamily="49" charset="0"/>
                <a:cs typeface="Consolas" pitchFamily="49" charset="0"/>
              </a:endParaRPr>
            </a:p>
          </p:txBody>
        </p:sp>
        <p:sp>
          <p:nvSpPr>
            <p:cNvPr id="10" name="椭圆 9"/>
            <p:cNvSpPr/>
            <p:nvPr/>
          </p:nvSpPr>
          <p:spPr>
            <a:xfrm>
              <a:off x="4714876" y="371475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j</a:t>
              </a:r>
              <a:endParaRPr lang="zh-CN" altLang="en-US" sz="2000" i="1" dirty="0">
                <a:solidFill>
                  <a:srgbClr val="0000FF"/>
                </a:solidFill>
                <a:latin typeface="Consolas" pitchFamily="49" charset="0"/>
                <a:cs typeface="Consolas" pitchFamily="49" charset="0"/>
              </a:endParaRPr>
            </a:p>
          </p:txBody>
        </p:sp>
        <p:cxnSp>
          <p:nvCxnSpPr>
            <p:cNvPr id="12" name="直接箭头连接符 11"/>
            <p:cNvCxnSpPr>
              <a:stCxn id="8" idx="6"/>
              <a:endCxn id="9" idx="2"/>
            </p:cNvCxnSpPr>
            <p:nvPr/>
          </p:nvCxnSpPr>
          <p:spPr>
            <a:xfrm>
              <a:off x="2428860" y="3929066"/>
              <a:ext cx="1285884" cy="1588"/>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6"/>
              <a:endCxn id="10" idx="2"/>
            </p:cNvCxnSpPr>
            <p:nvPr/>
          </p:nvCxnSpPr>
          <p:spPr>
            <a:xfrm>
              <a:off x="4143372" y="3929066"/>
              <a:ext cx="571504"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2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3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714612" y="232926"/>
            <a:ext cx="3457575" cy="1910190"/>
            <a:chOff x="2714612" y="447240"/>
            <a:chExt cx="3457575" cy="1910190"/>
          </a:xfrm>
        </p:grpSpPr>
        <p:sp>
          <p:nvSpPr>
            <p:cNvPr id="4" name="Oval 5"/>
            <p:cNvSpPr>
              <a:spLocks noChangeArrowheads="1"/>
            </p:cNvSpPr>
            <p:nvPr/>
          </p:nvSpPr>
          <p:spPr bwMode="auto">
            <a:xfrm>
              <a:off x="2714612" y="1226713"/>
              <a:ext cx="288925" cy="360363"/>
            </a:xfrm>
            <a:prstGeom prst="ellipse">
              <a:avLst/>
            </a:prstGeom>
            <a:ln>
              <a:headEnd/>
              <a:tailEnd type="none" w="med" len="lg"/>
            </a:ln>
          </p:spPr>
          <p:style>
            <a:lnRef idx="1">
              <a:schemeClr val="accent3"/>
            </a:lnRef>
            <a:fillRef idx="3">
              <a:schemeClr val="accent3"/>
            </a:fillRef>
            <a:effectRef idx="2">
              <a:schemeClr val="accent3"/>
            </a:effectRef>
            <a:fontRef idx="minor">
              <a:schemeClr val="lt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0</a:t>
              </a:r>
            </a:p>
          </p:txBody>
        </p:sp>
        <p:sp>
          <p:nvSpPr>
            <p:cNvPr id="5" name="Oval 6"/>
            <p:cNvSpPr>
              <a:spLocks noChangeArrowheads="1"/>
            </p:cNvSpPr>
            <p:nvPr/>
          </p:nvSpPr>
          <p:spPr bwMode="auto">
            <a:xfrm>
              <a:off x="3435337" y="6504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1</a:t>
              </a:r>
            </a:p>
          </p:txBody>
        </p:sp>
        <p:sp>
          <p:nvSpPr>
            <p:cNvPr id="6" name="Oval 7"/>
            <p:cNvSpPr>
              <a:spLocks noChangeArrowheads="1"/>
            </p:cNvSpPr>
            <p:nvPr/>
          </p:nvSpPr>
          <p:spPr bwMode="auto">
            <a:xfrm>
              <a:off x="3506774" y="18744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3</a:t>
              </a:r>
            </a:p>
          </p:txBody>
        </p:sp>
        <p:sp>
          <p:nvSpPr>
            <p:cNvPr id="7" name="Oval 8"/>
            <p:cNvSpPr>
              <a:spLocks noChangeArrowheads="1"/>
            </p:cNvSpPr>
            <p:nvPr/>
          </p:nvSpPr>
          <p:spPr bwMode="auto">
            <a:xfrm>
              <a:off x="4156062" y="12267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2</a:t>
              </a:r>
            </a:p>
          </p:txBody>
        </p:sp>
        <p:sp>
          <p:nvSpPr>
            <p:cNvPr id="8" name="Oval 9"/>
            <p:cNvSpPr>
              <a:spLocks noChangeArrowheads="1"/>
            </p:cNvSpPr>
            <p:nvPr/>
          </p:nvSpPr>
          <p:spPr bwMode="auto">
            <a:xfrm>
              <a:off x="5091099" y="6504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4</a:t>
              </a:r>
            </a:p>
          </p:txBody>
        </p:sp>
        <p:sp>
          <p:nvSpPr>
            <p:cNvPr id="9" name="Oval 10"/>
            <p:cNvSpPr>
              <a:spLocks noChangeArrowheads="1"/>
            </p:cNvSpPr>
            <p:nvPr/>
          </p:nvSpPr>
          <p:spPr bwMode="auto">
            <a:xfrm>
              <a:off x="5091099" y="18744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5</a:t>
              </a:r>
            </a:p>
          </p:txBody>
        </p:sp>
        <p:sp>
          <p:nvSpPr>
            <p:cNvPr id="10" name="Oval 11"/>
            <p:cNvSpPr>
              <a:spLocks noChangeArrowheads="1"/>
            </p:cNvSpPr>
            <p:nvPr/>
          </p:nvSpPr>
          <p:spPr bwMode="auto">
            <a:xfrm>
              <a:off x="5883262" y="12981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6</a:t>
              </a:r>
            </a:p>
          </p:txBody>
        </p:sp>
        <p:sp>
          <p:nvSpPr>
            <p:cNvPr id="11" name="Freeform 12"/>
            <p:cNvSpPr>
              <a:spLocks/>
            </p:cNvSpPr>
            <p:nvPr/>
          </p:nvSpPr>
          <p:spPr bwMode="auto">
            <a:xfrm>
              <a:off x="2965437" y="893338"/>
              <a:ext cx="469900" cy="381000"/>
            </a:xfrm>
            <a:custGeom>
              <a:avLst/>
              <a:gdLst/>
              <a:ahLst/>
              <a:cxnLst>
                <a:cxn ang="0">
                  <a:pos x="0" y="240"/>
                </a:cxn>
                <a:cxn ang="0">
                  <a:pos x="296" y="0"/>
                </a:cxn>
              </a:cxnLst>
              <a:rect l="0" t="0" r="r" b="b"/>
              <a:pathLst>
                <a:path w="296" h="240">
                  <a:moveTo>
                    <a:pt x="0" y="240"/>
                  </a:moveTo>
                  <a:lnTo>
                    <a:pt x="29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2" name="Line 13"/>
            <p:cNvSpPr>
              <a:spLocks noChangeShapeType="1"/>
            </p:cNvSpPr>
            <p:nvPr/>
          </p:nvSpPr>
          <p:spPr bwMode="auto">
            <a:xfrm>
              <a:off x="3003537" y="1442613"/>
              <a:ext cx="1152525"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3" name="Line 14"/>
            <p:cNvSpPr>
              <a:spLocks noChangeShapeType="1"/>
            </p:cNvSpPr>
            <p:nvPr/>
          </p:nvSpPr>
          <p:spPr bwMode="auto">
            <a:xfrm>
              <a:off x="2944799" y="1552151"/>
              <a:ext cx="574675"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4" name="Line 15"/>
            <p:cNvSpPr>
              <a:spLocks noChangeShapeType="1"/>
            </p:cNvSpPr>
            <p:nvPr/>
          </p:nvSpPr>
          <p:spPr bwMode="auto">
            <a:xfrm>
              <a:off x="3724262" y="794913"/>
              <a:ext cx="1366837"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5" name="Line 16"/>
            <p:cNvSpPr>
              <a:spLocks noChangeShapeType="1"/>
            </p:cNvSpPr>
            <p:nvPr/>
          </p:nvSpPr>
          <p:spPr bwMode="auto">
            <a:xfrm>
              <a:off x="3795699" y="2090313"/>
              <a:ext cx="1295400"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6" name="Freeform 17"/>
            <p:cNvSpPr>
              <a:spLocks/>
            </p:cNvSpPr>
            <p:nvPr/>
          </p:nvSpPr>
          <p:spPr bwMode="auto">
            <a:xfrm>
              <a:off x="3757599" y="1514051"/>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7" name="Line 18"/>
            <p:cNvSpPr>
              <a:spLocks noChangeShapeType="1"/>
            </p:cNvSpPr>
            <p:nvPr/>
          </p:nvSpPr>
          <p:spPr bwMode="auto">
            <a:xfrm>
              <a:off x="3698862" y="937788"/>
              <a:ext cx="503237" cy="360363"/>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8" name="Freeform 19"/>
            <p:cNvSpPr>
              <a:spLocks/>
            </p:cNvSpPr>
            <p:nvPr/>
          </p:nvSpPr>
          <p:spPr bwMode="auto">
            <a:xfrm>
              <a:off x="4451337" y="939376"/>
              <a:ext cx="639762"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9" name="Line 20"/>
            <p:cNvSpPr>
              <a:spLocks noChangeShapeType="1"/>
            </p:cNvSpPr>
            <p:nvPr/>
          </p:nvSpPr>
          <p:spPr bwMode="auto">
            <a:xfrm>
              <a:off x="4443399" y="1514051"/>
              <a:ext cx="647700"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0" name="Line 21"/>
            <p:cNvSpPr>
              <a:spLocks noChangeShapeType="1"/>
            </p:cNvSpPr>
            <p:nvPr/>
          </p:nvSpPr>
          <p:spPr bwMode="auto">
            <a:xfrm flipV="1">
              <a:off x="5235562" y="1010813"/>
              <a:ext cx="0" cy="8636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1" name="Line 22"/>
            <p:cNvSpPr>
              <a:spLocks noChangeShapeType="1"/>
            </p:cNvSpPr>
            <p:nvPr/>
          </p:nvSpPr>
          <p:spPr bwMode="auto">
            <a:xfrm flipV="1">
              <a:off x="5380024" y="1612476"/>
              <a:ext cx="576263"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5380024" y="840951"/>
              <a:ext cx="576263" cy="503237"/>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3" name="Text Box 24"/>
            <p:cNvSpPr txBox="1">
              <a:spLocks noChangeArrowheads="1"/>
            </p:cNvSpPr>
            <p:nvPr/>
          </p:nvSpPr>
          <p:spPr bwMode="auto">
            <a:xfrm>
              <a:off x="2859074" y="721888"/>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4</a:t>
              </a:r>
            </a:p>
          </p:txBody>
        </p:sp>
        <p:sp>
          <p:nvSpPr>
            <p:cNvPr id="24" name="Text Box 26"/>
            <p:cNvSpPr txBox="1">
              <a:spLocks noChangeArrowheads="1"/>
            </p:cNvSpPr>
            <p:nvPr/>
          </p:nvSpPr>
          <p:spPr bwMode="auto">
            <a:xfrm>
              <a:off x="4370374" y="875876"/>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25" name="Text Box 27"/>
            <p:cNvSpPr txBox="1">
              <a:spLocks noChangeArrowheads="1"/>
            </p:cNvSpPr>
            <p:nvPr/>
          </p:nvSpPr>
          <p:spPr bwMode="auto">
            <a:xfrm>
              <a:off x="5116499" y="121560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1</a:t>
              </a:r>
            </a:p>
          </p:txBody>
        </p:sp>
        <p:sp>
          <p:nvSpPr>
            <p:cNvPr id="26" name="Text Box 28"/>
            <p:cNvSpPr txBox="1">
              <a:spLocks noChangeArrowheads="1"/>
            </p:cNvSpPr>
            <p:nvPr/>
          </p:nvSpPr>
          <p:spPr bwMode="auto">
            <a:xfrm>
              <a:off x="5522899" y="756813"/>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27" name="Text Box 29"/>
            <p:cNvSpPr txBox="1">
              <a:spLocks noChangeArrowheads="1"/>
            </p:cNvSpPr>
            <p:nvPr/>
          </p:nvSpPr>
          <p:spPr bwMode="auto">
            <a:xfrm>
              <a:off x="5537187" y="1744238"/>
              <a:ext cx="433387" cy="338554"/>
            </a:xfrm>
            <a:prstGeom prst="rect">
              <a:avLst/>
            </a:prstGeom>
            <a:noFill/>
            <a:ln w="19050" algn="ctr">
              <a:noFill/>
              <a:miter lim="800000"/>
              <a:headEnd/>
              <a:tailEnd type="none" w="med" len="lg"/>
            </a:ln>
            <a:effectLst/>
          </p:spPr>
          <p:txBody>
            <a:bodyPr>
              <a:spAutoFit/>
            </a:bodyPr>
            <a:lstStyle/>
            <a:p>
              <a:pPr algn="ctr"/>
              <a:r>
                <a:rPr lang="en-US" altLang="zh-CN" sz="1600" dirty="0">
                  <a:solidFill>
                    <a:srgbClr val="339933"/>
                  </a:solidFill>
                  <a:latin typeface="Consolas" pitchFamily="49" charset="0"/>
                  <a:cs typeface="Consolas" pitchFamily="49" charset="0"/>
                </a:rPr>
                <a:t>8</a:t>
              </a:r>
            </a:p>
          </p:txBody>
        </p:sp>
        <p:sp>
          <p:nvSpPr>
            <p:cNvPr id="28" name="Text Box 30"/>
            <p:cNvSpPr txBox="1">
              <a:spLocks noChangeArrowheads="1"/>
            </p:cNvSpPr>
            <p:nvPr/>
          </p:nvSpPr>
          <p:spPr bwMode="auto">
            <a:xfrm>
              <a:off x="4083037" y="2018876"/>
              <a:ext cx="433387"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5</a:t>
              </a:r>
            </a:p>
          </p:txBody>
        </p:sp>
        <p:sp>
          <p:nvSpPr>
            <p:cNvPr id="29" name="Text Box 31"/>
            <p:cNvSpPr txBox="1">
              <a:spLocks noChangeArrowheads="1"/>
            </p:cNvSpPr>
            <p:nvPr/>
          </p:nvSpPr>
          <p:spPr bwMode="auto">
            <a:xfrm>
              <a:off x="2859074" y="162200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30" name="Text Box 32"/>
            <p:cNvSpPr txBox="1">
              <a:spLocks noChangeArrowheads="1"/>
            </p:cNvSpPr>
            <p:nvPr/>
          </p:nvSpPr>
          <p:spPr bwMode="auto">
            <a:xfrm>
              <a:off x="3290874" y="109495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31" name="Text Box 33"/>
            <p:cNvSpPr txBox="1">
              <a:spLocks noChangeArrowheads="1"/>
            </p:cNvSpPr>
            <p:nvPr/>
          </p:nvSpPr>
          <p:spPr bwMode="auto">
            <a:xfrm>
              <a:off x="3679812" y="1515638"/>
              <a:ext cx="298450" cy="246221"/>
            </a:xfrm>
            <a:prstGeom prst="rect">
              <a:avLst/>
            </a:prstGeom>
            <a:noFill/>
            <a:ln w="19050" algn="ctr">
              <a:noFill/>
              <a:miter lim="800000"/>
              <a:headEnd/>
              <a:tailEnd type="none" w="med" len="lg"/>
            </a:ln>
            <a:effectLst/>
          </p:spPr>
          <p:txBody>
            <a:bodyPr lIns="0" tIns="0" rIns="0" bIns="0">
              <a:spAutoFit/>
            </a:bodyPr>
            <a:lstStyle/>
            <a:p>
              <a:pPr algn="ctr"/>
              <a:r>
                <a:rPr lang="en-US" altLang="zh-CN" sz="1600">
                  <a:solidFill>
                    <a:srgbClr val="339933"/>
                  </a:solidFill>
                  <a:latin typeface="Consolas" pitchFamily="49" charset="0"/>
                  <a:cs typeface="Consolas" pitchFamily="49" charset="0"/>
                </a:rPr>
                <a:t>2</a:t>
              </a:r>
            </a:p>
          </p:txBody>
        </p:sp>
        <p:sp>
          <p:nvSpPr>
            <p:cNvPr id="32" name="Text Box 34"/>
            <p:cNvSpPr txBox="1">
              <a:spLocks noChangeArrowheads="1"/>
            </p:cNvSpPr>
            <p:nvPr/>
          </p:nvSpPr>
          <p:spPr bwMode="auto">
            <a:xfrm>
              <a:off x="4540237" y="1356888"/>
              <a:ext cx="433387"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4</a:t>
              </a:r>
            </a:p>
          </p:txBody>
        </p:sp>
        <p:sp>
          <p:nvSpPr>
            <p:cNvPr id="33" name="Text Box 35"/>
            <p:cNvSpPr txBox="1">
              <a:spLocks noChangeArrowheads="1"/>
            </p:cNvSpPr>
            <p:nvPr/>
          </p:nvSpPr>
          <p:spPr bwMode="auto">
            <a:xfrm>
              <a:off x="3795699" y="794913"/>
              <a:ext cx="287338" cy="246221"/>
            </a:xfrm>
            <a:prstGeom prst="rect">
              <a:avLst/>
            </a:prstGeom>
            <a:noFill/>
            <a:ln w="19050" algn="ctr">
              <a:noFill/>
              <a:miter lim="800000"/>
              <a:headEnd/>
              <a:tailEnd type="none" w="med" len="lg"/>
            </a:ln>
            <a:effectLst/>
          </p:spPr>
          <p:txBody>
            <a:bodyPr lIns="0" tIns="0" rIns="0" bIns="0">
              <a:spAutoFit/>
            </a:bodyPr>
            <a:lstStyle/>
            <a:p>
              <a:pPr algn="ctr"/>
              <a:r>
                <a:rPr lang="en-US" altLang="zh-CN" sz="1600">
                  <a:solidFill>
                    <a:srgbClr val="339933"/>
                  </a:solidFill>
                  <a:latin typeface="Consolas" pitchFamily="49" charset="0"/>
                  <a:cs typeface="Consolas" pitchFamily="49" charset="0"/>
                </a:rPr>
                <a:t>1</a:t>
              </a:r>
            </a:p>
          </p:txBody>
        </p:sp>
        <p:sp>
          <p:nvSpPr>
            <p:cNvPr id="34" name="Text Box 26"/>
            <p:cNvSpPr txBox="1">
              <a:spLocks noChangeArrowheads="1"/>
            </p:cNvSpPr>
            <p:nvPr/>
          </p:nvSpPr>
          <p:spPr bwMode="auto">
            <a:xfrm>
              <a:off x="4143372" y="447240"/>
              <a:ext cx="433388" cy="338554"/>
            </a:xfrm>
            <a:prstGeom prst="rect">
              <a:avLst/>
            </a:prstGeom>
            <a:noFill/>
            <a:ln w="19050" algn="ctr">
              <a:noFill/>
              <a:miter lim="800000"/>
              <a:headEnd/>
              <a:tailEnd type="none" w="med" len="lg"/>
            </a:ln>
            <a:effectLst/>
          </p:spPr>
          <p:txBody>
            <a:bodyPr>
              <a:spAutoFit/>
            </a:bodyPr>
            <a:lstStyle/>
            <a:p>
              <a:pPr algn="ctr"/>
              <a:r>
                <a:rPr lang="en-US" altLang="zh-CN" sz="1600" smtClean="0">
                  <a:solidFill>
                    <a:srgbClr val="339933"/>
                  </a:solidFill>
                  <a:latin typeface="Consolas" pitchFamily="49" charset="0"/>
                  <a:cs typeface="Consolas" pitchFamily="49" charset="0"/>
                </a:rPr>
                <a:t>7</a:t>
              </a:r>
              <a:endParaRPr lang="en-US" altLang="zh-CN" sz="1600">
                <a:solidFill>
                  <a:srgbClr val="339933"/>
                </a:solidFill>
                <a:latin typeface="Consolas" pitchFamily="49" charset="0"/>
                <a:cs typeface="Consolas" pitchFamily="49" charset="0"/>
              </a:endParaRPr>
            </a:p>
          </p:txBody>
        </p:sp>
      </p:grpSp>
      <p:graphicFrame>
        <p:nvGraphicFramePr>
          <p:cNvPr id="36" name="表格 35"/>
          <p:cNvGraphicFramePr>
            <a:graphicFrameLocks noGrp="1"/>
          </p:cNvGraphicFramePr>
          <p:nvPr/>
        </p:nvGraphicFramePr>
        <p:xfrm>
          <a:off x="1071538" y="2357430"/>
          <a:ext cx="7933303" cy="1699505"/>
        </p:xfrm>
        <a:graphic>
          <a:graphicData uri="http://schemas.openxmlformats.org/drawingml/2006/table">
            <a:tbl>
              <a:tblPr firstRow="1" bandRow="1">
                <a:tableStyleId>{8A107856-5554-42FB-B03E-39F5DBC370BA}</a:tableStyleId>
              </a:tblPr>
              <a:tblGrid>
                <a:gridCol w="1285884"/>
                <a:gridCol w="428628"/>
                <a:gridCol w="285752"/>
                <a:gridCol w="428628"/>
                <a:gridCol w="357190"/>
                <a:gridCol w="571504"/>
                <a:gridCol w="428628"/>
                <a:gridCol w="500066"/>
                <a:gridCol w="357190"/>
                <a:gridCol w="357190"/>
                <a:gridCol w="357190"/>
                <a:gridCol w="357190"/>
                <a:gridCol w="571504"/>
                <a:gridCol w="428628"/>
                <a:gridCol w="571504"/>
                <a:gridCol w="646627"/>
              </a:tblGrid>
              <a:tr h="683022">
                <a:tc rowSpan="2">
                  <a:txBody>
                    <a:bodyPr/>
                    <a:lstStyle/>
                    <a:p>
                      <a:pPr algn="ctr"/>
                      <a:r>
                        <a:rPr lang="en-US" altLang="zh-CN" sz="1600" b="1" smtClean="0">
                          <a:solidFill>
                            <a:srgbClr val="0000FF"/>
                          </a:solidFill>
                          <a:latin typeface="Consolas" pitchFamily="49" charset="0"/>
                          <a:ea typeface="仿宋" pitchFamily="49" charset="-122"/>
                          <a:cs typeface="Consolas" pitchFamily="49" charset="0"/>
                        </a:rPr>
                        <a:t>U</a:t>
                      </a:r>
                      <a:endParaRPr lang="zh-CN" altLang="en-US" sz="1600" b="1">
                        <a:solidFill>
                          <a:srgbClr val="0000FF"/>
                        </a:solidFill>
                        <a:latin typeface="Consolas" pitchFamily="49" charset="0"/>
                        <a:ea typeface="仿宋" pitchFamily="49" charset="-122"/>
                        <a:cs typeface="Consolas" pitchFamily="49" charset="0"/>
                      </a:endParaRPr>
                    </a:p>
                  </a:txBody>
                  <a:tcPr anchor="ctr"/>
                </a:tc>
                <a:tc gridSpan="7">
                  <a:txBody>
                    <a:bodyPr/>
                    <a:lstStyle/>
                    <a:p>
                      <a:pPr algn="ctr"/>
                      <a:r>
                        <a:rPr lang="en-US" altLang="zh-CN" sz="1600" b="1" smtClean="0">
                          <a:solidFill>
                            <a:srgbClr val="0000FF"/>
                          </a:solidFill>
                          <a:latin typeface="Consolas" pitchFamily="49" charset="0"/>
                          <a:ea typeface="仿宋" pitchFamily="49" charset="-122"/>
                          <a:cs typeface="Consolas" pitchFamily="49" charset="0"/>
                        </a:rPr>
                        <a:t>dist</a:t>
                      </a:r>
                      <a:endParaRPr lang="zh-CN" altLang="en-US" sz="1600" b="1">
                        <a:solidFill>
                          <a:srgbClr val="0000FF"/>
                        </a:solidFill>
                        <a:latin typeface="Consolas" pitchFamily="49" charset="0"/>
                        <a:ea typeface="仿宋" pitchFamily="49" charset="-122"/>
                        <a:cs typeface="Consolas" pitchFamily="49" charset="0"/>
                      </a:endParaRPr>
                    </a:p>
                  </a:txBody>
                  <a:tcPr anchor="ct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gridSpan="7">
                  <a:txBody>
                    <a:bodyPr/>
                    <a:lstStyle/>
                    <a:p>
                      <a:pPr algn="ctr"/>
                      <a:r>
                        <a:rPr lang="en-US" altLang="zh-CN" sz="1600" b="1" smtClean="0">
                          <a:solidFill>
                            <a:srgbClr val="0000FF"/>
                          </a:solidFill>
                          <a:latin typeface="Consolas" pitchFamily="49" charset="0"/>
                          <a:ea typeface="仿宋" pitchFamily="49" charset="-122"/>
                          <a:cs typeface="Consolas" pitchFamily="49" charset="0"/>
                        </a:rPr>
                        <a:t>path</a:t>
                      </a:r>
                      <a:endParaRPr lang="zh-CN" altLang="en-US" sz="1600" b="1">
                        <a:solidFill>
                          <a:srgbClr val="0000FF"/>
                        </a:solidFill>
                        <a:latin typeface="Consolas" pitchFamily="49" charset="0"/>
                        <a:ea typeface="仿宋" pitchFamily="49" charset="-122"/>
                        <a:cs typeface="Consolas" pitchFamily="49" charset="0"/>
                      </a:endParaRPr>
                    </a:p>
                  </a:txBody>
                  <a:tcPr anchor="ct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最小点</a:t>
                      </a:r>
                      <a:r>
                        <a:rPr lang="en-US" altLang="zh-CN" sz="1600" b="1" smtClean="0">
                          <a:solidFill>
                            <a:srgbClr val="0000FF"/>
                          </a:solidFill>
                          <a:latin typeface="Consolas" pitchFamily="49" charset="0"/>
                          <a:ea typeface="仿宋" pitchFamily="49" charset="-122"/>
                          <a:cs typeface="Consolas" pitchFamily="49" charset="0"/>
                        </a:rPr>
                        <a:t>u</a:t>
                      </a:r>
                      <a:endParaRPr lang="zh-CN" altLang="en-US" sz="1600" b="1">
                        <a:solidFill>
                          <a:srgbClr val="0000FF"/>
                        </a:solidFill>
                        <a:latin typeface="Consolas" pitchFamily="49" charset="0"/>
                        <a:ea typeface="仿宋" pitchFamily="49" charset="-122"/>
                        <a:cs typeface="Consolas" pitchFamily="49" charset="0"/>
                      </a:endParaRPr>
                    </a:p>
                  </a:txBody>
                  <a:tcPr/>
                </a:tc>
              </a:tr>
              <a:tr h="437363">
                <a:tc v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1,2,3,</a:t>
                      </a:r>
                    </a:p>
                    <a:p>
                      <a:pPr algn="ctr"/>
                      <a:r>
                        <a:rPr lang="en-US" altLang="zh-CN" sz="1600" b="1" smtClean="0">
                          <a:solidFill>
                            <a:srgbClr val="0000FF"/>
                          </a:solidFill>
                          <a:latin typeface="Consolas" pitchFamily="49" charset="0"/>
                          <a:ea typeface="仿宋" pitchFamily="49" charset="-122"/>
                          <a:cs typeface="Consolas" pitchFamily="49" charset="0"/>
                        </a:rPr>
                        <a:t>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a:t>
                      </a:r>
                      <a:endParaRPr lang="zh-CN" altLang="en-US" sz="1600" b="1">
                        <a:solidFill>
                          <a:srgbClr val="FF0000"/>
                        </a:solidFill>
                        <a:latin typeface="Consolas" pitchFamily="49" charset="0"/>
                        <a:ea typeface="仿宋" pitchFamily="49" charset="-122"/>
                        <a:cs typeface="Consolas" pitchFamily="49" charset="0"/>
                      </a:endParaRPr>
                    </a:p>
                  </a:txBody>
                  <a:tcPr anchor="ctr"/>
                </a:tc>
              </a:tr>
            </a:tbl>
          </a:graphicData>
        </a:graphic>
      </p:graphicFrame>
      <p:sp>
        <p:nvSpPr>
          <p:cNvPr id="41" name="矩形 40"/>
          <p:cNvSpPr/>
          <p:nvPr/>
        </p:nvSpPr>
        <p:spPr>
          <a:xfrm>
            <a:off x="1084601" y="3500438"/>
            <a:ext cx="7923495" cy="571504"/>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a:xfrm>
            <a:off x="2714612" y="232926"/>
            <a:ext cx="3457575" cy="1910190"/>
            <a:chOff x="2714612" y="447240"/>
            <a:chExt cx="3457575" cy="1910190"/>
          </a:xfrm>
        </p:grpSpPr>
        <p:sp>
          <p:nvSpPr>
            <p:cNvPr id="4" name="Oval 5"/>
            <p:cNvSpPr>
              <a:spLocks noChangeArrowheads="1"/>
            </p:cNvSpPr>
            <p:nvPr/>
          </p:nvSpPr>
          <p:spPr bwMode="auto">
            <a:xfrm>
              <a:off x="2714612" y="1226713"/>
              <a:ext cx="288925" cy="360363"/>
            </a:xfrm>
            <a:prstGeom prst="ellipse">
              <a:avLst/>
            </a:prstGeom>
            <a:ln>
              <a:headEnd/>
              <a:tailEnd type="none" w="med" len="lg"/>
            </a:ln>
          </p:spPr>
          <p:style>
            <a:lnRef idx="1">
              <a:schemeClr val="accent3"/>
            </a:lnRef>
            <a:fillRef idx="3">
              <a:schemeClr val="accent3"/>
            </a:fillRef>
            <a:effectRef idx="2">
              <a:schemeClr val="accent3"/>
            </a:effectRef>
            <a:fontRef idx="minor">
              <a:schemeClr val="lt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0</a:t>
              </a:r>
            </a:p>
          </p:txBody>
        </p:sp>
        <p:sp>
          <p:nvSpPr>
            <p:cNvPr id="5" name="Oval 6"/>
            <p:cNvSpPr>
              <a:spLocks noChangeArrowheads="1"/>
            </p:cNvSpPr>
            <p:nvPr/>
          </p:nvSpPr>
          <p:spPr bwMode="auto">
            <a:xfrm>
              <a:off x="3435337" y="6504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1</a:t>
              </a:r>
            </a:p>
          </p:txBody>
        </p:sp>
        <p:sp>
          <p:nvSpPr>
            <p:cNvPr id="6" name="Oval 7"/>
            <p:cNvSpPr>
              <a:spLocks noChangeArrowheads="1"/>
            </p:cNvSpPr>
            <p:nvPr/>
          </p:nvSpPr>
          <p:spPr bwMode="auto">
            <a:xfrm>
              <a:off x="3506774" y="18744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3</a:t>
              </a:r>
            </a:p>
          </p:txBody>
        </p:sp>
        <p:sp>
          <p:nvSpPr>
            <p:cNvPr id="7" name="Oval 8"/>
            <p:cNvSpPr>
              <a:spLocks noChangeArrowheads="1"/>
            </p:cNvSpPr>
            <p:nvPr/>
          </p:nvSpPr>
          <p:spPr bwMode="auto">
            <a:xfrm>
              <a:off x="4156062" y="12267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2</a:t>
              </a:r>
            </a:p>
          </p:txBody>
        </p:sp>
        <p:sp>
          <p:nvSpPr>
            <p:cNvPr id="8" name="Oval 9"/>
            <p:cNvSpPr>
              <a:spLocks noChangeArrowheads="1"/>
            </p:cNvSpPr>
            <p:nvPr/>
          </p:nvSpPr>
          <p:spPr bwMode="auto">
            <a:xfrm>
              <a:off x="5091099" y="6504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4</a:t>
              </a:r>
            </a:p>
          </p:txBody>
        </p:sp>
        <p:sp>
          <p:nvSpPr>
            <p:cNvPr id="9" name="Oval 10"/>
            <p:cNvSpPr>
              <a:spLocks noChangeArrowheads="1"/>
            </p:cNvSpPr>
            <p:nvPr/>
          </p:nvSpPr>
          <p:spPr bwMode="auto">
            <a:xfrm>
              <a:off x="5091099" y="18744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5</a:t>
              </a:r>
            </a:p>
          </p:txBody>
        </p:sp>
        <p:sp>
          <p:nvSpPr>
            <p:cNvPr id="10" name="Oval 11"/>
            <p:cNvSpPr>
              <a:spLocks noChangeArrowheads="1"/>
            </p:cNvSpPr>
            <p:nvPr/>
          </p:nvSpPr>
          <p:spPr bwMode="auto">
            <a:xfrm>
              <a:off x="5883262" y="12981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6</a:t>
              </a:r>
            </a:p>
          </p:txBody>
        </p:sp>
        <p:sp>
          <p:nvSpPr>
            <p:cNvPr id="11" name="Freeform 12"/>
            <p:cNvSpPr>
              <a:spLocks/>
            </p:cNvSpPr>
            <p:nvPr/>
          </p:nvSpPr>
          <p:spPr bwMode="auto">
            <a:xfrm>
              <a:off x="2965437" y="893338"/>
              <a:ext cx="469900" cy="381000"/>
            </a:xfrm>
            <a:custGeom>
              <a:avLst/>
              <a:gdLst/>
              <a:ahLst/>
              <a:cxnLst>
                <a:cxn ang="0">
                  <a:pos x="0" y="240"/>
                </a:cxn>
                <a:cxn ang="0">
                  <a:pos x="296" y="0"/>
                </a:cxn>
              </a:cxnLst>
              <a:rect l="0" t="0" r="r" b="b"/>
              <a:pathLst>
                <a:path w="296" h="240">
                  <a:moveTo>
                    <a:pt x="0" y="240"/>
                  </a:moveTo>
                  <a:lnTo>
                    <a:pt x="29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2" name="Line 13"/>
            <p:cNvSpPr>
              <a:spLocks noChangeShapeType="1"/>
            </p:cNvSpPr>
            <p:nvPr/>
          </p:nvSpPr>
          <p:spPr bwMode="auto">
            <a:xfrm>
              <a:off x="3003537" y="1442613"/>
              <a:ext cx="1152525"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3" name="Line 14"/>
            <p:cNvSpPr>
              <a:spLocks noChangeShapeType="1"/>
            </p:cNvSpPr>
            <p:nvPr/>
          </p:nvSpPr>
          <p:spPr bwMode="auto">
            <a:xfrm>
              <a:off x="2944799" y="1552151"/>
              <a:ext cx="574675"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4" name="Line 15"/>
            <p:cNvSpPr>
              <a:spLocks noChangeShapeType="1"/>
            </p:cNvSpPr>
            <p:nvPr/>
          </p:nvSpPr>
          <p:spPr bwMode="auto">
            <a:xfrm>
              <a:off x="3724262" y="794913"/>
              <a:ext cx="1366837"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5" name="Line 16"/>
            <p:cNvSpPr>
              <a:spLocks noChangeShapeType="1"/>
            </p:cNvSpPr>
            <p:nvPr/>
          </p:nvSpPr>
          <p:spPr bwMode="auto">
            <a:xfrm>
              <a:off x="3795699" y="2090313"/>
              <a:ext cx="1295400"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6" name="Freeform 17"/>
            <p:cNvSpPr>
              <a:spLocks/>
            </p:cNvSpPr>
            <p:nvPr/>
          </p:nvSpPr>
          <p:spPr bwMode="auto">
            <a:xfrm>
              <a:off x="3757599" y="1514051"/>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7" name="Line 18"/>
            <p:cNvSpPr>
              <a:spLocks noChangeShapeType="1"/>
            </p:cNvSpPr>
            <p:nvPr/>
          </p:nvSpPr>
          <p:spPr bwMode="auto">
            <a:xfrm>
              <a:off x="3698862" y="937788"/>
              <a:ext cx="503237" cy="360363"/>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8" name="Freeform 19"/>
            <p:cNvSpPr>
              <a:spLocks/>
            </p:cNvSpPr>
            <p:nvPr/>
          </p:nvSpPr>
          <p:spPr bwMode="auto">
            <a:xfrm>
              <a:off x="4451337" y="939376"/>
              <a:ext cx="639762"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9" name="Line 20"/>
            <p:cNvSpPr>
              <a:spLocks noChangeShapeType="1"/>
            </p:cNvSpPr>
            <p:nvPr/>
          </p:nvSpPr>
          <p:spPr bwMode="auto">
            <a:xfrm>
              <a:off x="4443399" y="1514051"/>
              <a:ext cx="647700"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0" name="Line 21"/>
            <p:cNvSpPr>
              <a:spLocks noChangeShapeType="1"/>
            </p:cNvSpPr>
            <p:nvPr/>
          </p:nvSpPr>
          <p:spPr bwMode="auto">
            <a:xfrm flipV="1">
              <a:off x="5235562" y="1010813"/>
              <a:ext cx="0" cy="8636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1" name="Line 22"/>
            <p:cNvSpPr>
              <a:spLocks noChangeShapeType="1"/>
            </p:cNvSpPr>
            <p:nvPr/>
          </p:nvSpPr>
          <p:spPr bwMode="auto">
            <a:xfrm flipV="1">
              <a:off x="5380024" y="1612476"/>
              <a:ext cx="576263"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5380024" y="840951"/>
              <a:ext cx="576263" cy="503237"/>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3" name="Text Box 24"/>
            <p:cNvSpPr txBox="1">
              <a:spLocks noChangeArrowheads="1"/>
            </p:cNvSpPr>
            <p:nvPr/>
          </p:nvSpPr>
          <p:spPr bwMode="auto">
            <a:xfrm>
              <a:off x="2859074" y="721888"/>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4</a:t>
              </a:r>
            </a:p>
          </p:txBody>
        </p:sp>
        <p:sp>
          <p:nvSpPr>
            <p:cNvPr id="24" name="Text Box 26"/>
            <p:cNvSpPr txBox="1">
              <a:spLocks noChangeArrowheads="1"/>
            </p:cNvSpPr>
            <p:nvPr/>
          </p:nvSpPr>
          <p:spPr bwMode="auto">
            <a:xfrm>
              <a:off x="4370374" y="875876"/>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25" name="Text Box 27"/>
            <p:cNvSpPr txBox="1">
              <a:spLocks noChangeArrowheads="1"/>
            </p:cNvSpPr>
            <p:nvPr/>
          </p:nvSpPr>
          <p:spPr bwMode="auto">
            <a:xfrm>
              <a:off x="5116499" y="121560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1</a:t>
              </a:r>
            </a:p>
          </p:txBody>
        </p:sp>
        <p:sp>
          <p:nvSpPr>
            <p:cNvPr id="26" name="Text Box 28"/>
            <p:cNvSpPr txBox="1">
              <a:spLocks noChangeArrowheads="1"/>
            </p:cNvSpPr>
            <p:nvPr/>
          </p:nvSpPr>
          <p:spPr bwMode="auto">
            <a:xfrm>
              <a:off x="5522899" y="756813"/>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27" name="Text Box 29"/>
            <p:cNvSpPr txBox="1">
              <a:spLocks noChangeArrowheads="1"/>
            </p:cNvSpPr>
            <p:nvPr/>
          </p:nvSpPr>
          <p:spPr bwMode="auto">
            <a:xfrm>
              <a:off x="5537187" y="1744238"/>
              <a:ext cx="433387" cy="338554"/>
            </a:xfrm>
            <a:prstGeom prst="rect">
              <a:avLst/>
            </a:prstGeom>
            <a:noFill/>
            <a:ln w="19050" algn="ctr">
              <a:noFill/>
              <a:miter lim="800000"/>
              <a:headEnd/>
              <a:tailEnd type="none" w="med" len="lg"/>
            </a:ln>
            <a:effectLst/>
          </p:spPr>
          <p:txBody>
            <a:bodyPr>
              <a:spAutoFit/>
            </a:bodyPr>
            <a:lstStyle/>
            <a:p>
              <a:pPr algn="ctr"/>
              <a:r>
                <a:rPr lang="en-US" altLang="zh-CN" sz="1600" dirty="0">
                  <a:solidFill>
                    <a:srgbClr val="339933"/>
                  </a:solidFill>
                  <a:latin typeface="Consolas" pitchFamily="49" charset="0"/>
                  <a:cs typeface="Consolas" pitchFamily="49" charset="0"/>
                </a:rPr>
                <a:t>8</a:t>
              </a:r>
            </a:p>
          </p:txBody>
        </p:sp>
        <p:sp>
          <p:nvSpPr>
            <p:cNvPr id="28" name="Text Box 30"/>
            <p:cNvSpPr txBox="1">
              <a:spLocks noChangeArrowheads="1"/>
            </p:cNvSpPr>
            <p:nvPr/>
          </p:nvSpPr>
          <p:spPr bwMode="auto">
            <a:xfrm>
              <a:off x="4083037" y="2018876"/>
              <a:ext cx="433387"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5</a:t>
              </a:r>
            </a:p>
          </p:txBody>
        </p:sp>
        <p:sp>
          <p:nvSpPr>
            <p:cNvPr id="29" name="Text Box 31"/>
            <p:cNvSpPr txBox="1">
              <a:spLocks noChangeArrowheads="1"/>
            </p:cNvSpPr>
            <p:nvPr/>
          </p:nvSpPr>
          <p:spPr bwMode="auto">
            <a:xfrm>
              <a:off x="2859074" y="162200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30" name="Text Box 32"/>
            <p:cNvSpPr txBox="1">
              <a:spLocks noChangeArrowheads="1"/>
            </p:cNvSpPr>
            <p:nvPr/>
          </p:nvSpPr>
          <p:spPr bwMode="auto">
            <a:xfrm>
              <a:off x="3290874" y="109495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31" name="Text Box 33"/>
            <p:cNvSpPr txBox="1">
              <a:spLocks noChangeArrowheads="1"/>
            </p:cNvSpPr>
            <p:nvPr/>
          </p:nvSpPr>
          <p:spPr bwMode="auto">
            <a:xfrm>
              <a:off x="3679812" y="1515638"/>
              <a:ext cx="298450" cy="246221"/>
            </a:xfrm>
            <a:prstGeom prst="rect">
              <a:avLst/>
            </a:prstGeom>
            <a:noFill/>
            <a:ln w="19050" algn="ctr">
              <a:noFill/>
              <a:miter lim="800000"/>
              <a:headEnd/>
              <a:tailEnd type="none" w="med" len="lg"/>
            </a:ln>
            <a:effectLst/>
          </p:spPr>
          <p:txBody>
            <a:bodyPr lIns="0" tIns="0" rIns="0" bIns="0">
              <a:spAutoFit/>
            </a:bodyPr>
            <a:lstStyle/>
            <a:p>
              <a:pPr algn="ctr"/>
              <a:r>
                <a:rPr lang="en-US" altLang="zh-CN" sz="1600">
                  <a:solidFill>
                    <a:srgbClr val="339933"/>
                  </a:solidFill>
                  <a:latin typeface="Consolas" pitchFamily="49" charset="0"/>
                  <a:cs typeface="Consolas" pitchFamily="49" charset="0"/>
                </a:rPr>
                <a:t>2</a:t>
              </a:r>
            </a:p>
          </p:txBody>
        </p:sp>
        <p:sp>
          <p:nvSpPr>
            <p:cNvPr id="32" name="Text Box 34"/>
            <p:cNvSpPr txBox="1">
              <a:spLocks noChangeArrowheads="1"/>
            </p:cNvSpPr>
            <p:nvPr/>
          </p:nvSpPr>
          <p:spPr bwMode="auto">
            <a:xfrm>
              <a:off x="4540237" y="1356888"/>
              <a:ext cx="433387"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4</a:t>
              </a:r>
            </a:p>
          </p:txBody>
        </p:sp>
        <p:sp>
          <p:nvSpPr>
            <p:cNvPr id="33" name="Text Box 35"/>
            <p:cNvSpPr txBox="1">
              <a:spLocks noChangeArrowheads="1"/>
            </p:cNvSpPr>
            <p:nvPr/>
          </p:nvSpPr>
          <p:spPr bwMode="auto">
            <a:xfrm>
              <a:off x="3795699" y="794913"/>
              <a:ext cx="287338" cy="246221"/>
            </a:xfrm>
            <a:prstGeom prst="rect">
              <a:avLst/>
            </a:prstGeom>
            <a:noFill/>
            <a:ln w="19050" algn="ctr">
              <a:noFill/>
              <a:miter lim="800000"/>
              <a:headEnd/>
              <a:tailEnd type="none" w="med" len="lg"/>
            </a:ln>
            <a:effectLst/>
          </p:spPr>
          <p:txBody>
            <a:bodyPr lIns="0" tIns="0" rIns="0" bIns="0">
              <a:spAutoFit/>
            </a:bodyPr>
            <a:lstStyle/>
            <a:p>
              <a:pPr algn="ctr"/>
              <a:r>
                <a:rPr lang="en-US" altLang="zh-CN" sz="1600">
                  <a:solidFill>
                    <a:srgbClr val="339933"/>
                  </a:solidFill>
                  <a:latin typeface="Consolas" pitchFamily="49" charset="0"/>
                  <a:cs typeface="Consolas" pitchFamily="49" charset="0"/>
                </a:rPr>
                <a:t>1</a:t>
              </a:r>
            </a:p>
          </p:txBody>
        </p:sp>
        <p:sp>
          <p:nvSpPr>
            <p:cNvPr id="34" name="Text Box 26"/>
            <p:cNvSpPr txBox="1">
              <a:spLocks noChangeArrowheads="1"/>
            </p:cNvSpPr>
            <p:nvPr/>
          </p:nvSpPr>
          <p:spPr bwMode="auto">
            <a:xfrm>
              <a:off x="4143372" y="447240"/>
              <a:ext cx="433388" cy="338554"/>
            </a:xfrm>
            <a:prstGeom prst="rect">
              <a:avLst/>
            </a:prstGeom>
            <a:noFill/>
            <a:ln w="19050" algn="ctr">
              <a:noFill/>
              <a:miter lim="800000"/>
              <a:headEnd/>
              <a:tailEnd type="none" w="med" len="lg"/>
            </a:ln>
            <a:effectLst/>
          </p:spPr>
          <p:txBody>
            <a:bodyPr>
              <a:spAutoFit/>
            </a:bodyPr>
            <a:lstStyle/>
            <a:p>
              <a:pPr algn="ctr"/>
              <a:r>
                <a:rPr lang="en-US" altLang="zh-CN" sz="1600" smtClean="0">
                  <a:solidFill>
                    <a:srgbClr val="339933"/>
                  </a:solidFill>
                  <a:latin typeface="Consolas" pitchFamily="49" charset="0"/>
                  <a:cs typeface="Consolas" pitchFamily="49" charset="0"/>
                </a:rPr>
                <a:t>7</a:t>
              </a:r>
              <a:endParaRPr lang="en-US" altLang="zh-CN" sz="1600">
                <a:solidFill>
                  <a:srgbClr val="339933"/>
                </a:solidFill>
                <a:latin typeface="Consolas" pitchFamily="49" charset="0"/>
                <a:cs typeface="Consolas" pitchFamily="49" charset="0"/>
              </a:endParaRPr>
            </a:p>
          </p:txBody>
        </p:sp>
      </p:grpSp>
      <p:graphicFrame>
        <p:nvGraphicFramePr>
          <p:cNvPr id="36" name="表格 35"/>
          <p:cNvGraphicFramePr>
            <a:graphicFrameLocks noGrp="1"/>
          </p:cNvGraphicFramePr>
          <p:nvPr/>
        </p:nvGraphicFramePr>
        <p:xfrm>
          <a:off x="1071538" y="2357430"/>
          <a:ext cx="7933303" cy="2136868"/>
        </p:xfrm>
        <a:graphic>
          <a:graphicData uri="http://schemas.openxmlformats.org/drawingml/2006/table">
            <a:tbl>
              <a:tblPr firstRow="1" bandRow="1">
                <a:tableStyleId>{8A107856-5554-42FB-B03E-39F5DBC370BA}</a:tableStyleId>
              </a:tblPr>
              <a:tblGrid>
                <a:gridCol w="1285884"/>
                <a:gridCol w="428628"/>
                <a:gridCol w="285752"/>
                <a:gridCol w="428628"/>
                <a:gridCol w="357190"/>
                <a:gridCol w="571504"/>
                <a:gridCol w="428628"/>
                <a:gridCol w="500066"/>
                <a:gridCol w="357190"/>
                <a:gridCol w="357190"/>
                <a:gridCol w="357190"/>
                <a:gridCol w="357190"/>
                <a:gridCol w="571504"/>
                <a:gridCol w="428628"/>
                <a:gridCol w="571504"/>
                <a:gridCol w="646627"/>
              </a:tblGrid>
              <a:tr h="683022">
                <a:tc rowSpan="2">
                  <a:txBody>
                    <a:bodyPr/>
                    <a:lstStyle/>
                    <a:p>
                      <a:pPr algn="ctr"/>
                      <a:r>
                        <a:rPr lang="en-US" altLang="zh-CN" sz="1600" b="1" smtClean="0">
                          <a:solidFill>
                            <a:srgbClr val="0000FF"/>
                          </a:solidFill>
                          <a:latin typeface="Consolas" pitchFamily="49" charset="0"/>
                          <a:ea typeface="仿宋" pitchFamily="49" charset="-122"/>
                          <a:cs typeface="Consolas" pitchFamily="49" charset="0"/>
                        </a:rPr>
                        <a:t>U</a:t>
                      </a:r>
                      <a:endParaRPr lang="zh-CN" altLang="en-US" sz="1600" b="1">
                        <a:solidFill>
                          <a:srgbClr val="0000FF"/>
                        </a:solidFill>
                        <a:latin typeface="Consolas" pitchFamily="49" charset="0"/>
                        <a:ea typeface="仿宋" pitchFamily="49" charset="-122"/>
                        <a:cs typeface="Consolas" pitchFamily="49" charset="0"/>
                      </a:endParaRPr>
                    </a:p>
                  </a:txBody>
                  <a:tcPr anchor="ctr"/>
                </a:tc>
                <a:tc gridSpan="7">
                  <a:txBody>
                    <a:bodyPr/>
                    <a:lstStyle/>
                    <a:p>
                      <a:pPr algn="ctr"/>
                      <a:r>
                        <a:rPr lang="en-US" altLang="zh-CN" sz="1600" b="1" smtClean="0">
                          <a:solidFill>
                            <a:srgbClr val="0000FF"/>
                          </a:solidFill>
                          <a:latin typeface="Consolas" pitchFamily="49" charset="0"/>
                          <a:ea typeface="仿宋" pitchFamily="49" charset="-122"/>
                          <a:cs typeface="Consolas" pitchFamily="49" charset="0"/>
                        </a:rPr>
                        <a:t>dist</a:t>
                      </a:r>
                      <a:endParaRPr lang="zh-CN" altLang="en-US" sz="1600" b="1">
                        <a:solidFill>
                          <a:srgbClr val="0000FF"/>
                        </a:solidFill>
                        <a:latin typeface="Consolas" pitchFamily="49" charset="0"/>
                        <a:ea typeface="仿宋" pitchFamily="49" charset="-122"/>
                        <a:cs typeface="Consolas" pitchFamily="49" charset="0"/>
                      </a:endParaRPr>
                    </a:p>
                  </a:txBody>
                  <a:tcPr anchor="ct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gridSpan="7">
                  <a:txBody>
                    <a:bodyPr/>
                    <a:lstStyle/>
                    <a:p>
                      <a:pPr algn="ctr"/>
                      <a:r>
                        <a:rPr lang="en-US" altLang="zh-CN" sz="1600" b="1" smtClean="0">
                          <a:solidFill>
                            <a:srgbClr val="0000FF"/>
                          </a:solidFill>
                          <a:latin typeface="Consolas" pitchFamily="49" charset="0"/>
                          <a:ea typeface="仿宋" pitchFamily="49" charset="-122"/>
                          <a:cs typeface="Consolas" pitchFamily="49" charset="0"/>
                        </a:rPr>
                        <a:t>path</a:t>
                      </a:r>
                      <a:endParaRPr lang="zh-CN" altLang="en-US" sz="1600" b="1">
                        <a:solidFill>
                          <a:srgbClr val="0000FF"/>
                        </a:solidFill>
                        <a:latin typeface="Consolas" pitchFamily="49" charset="0"/>
                        <a:ea typeface="仿宋" pitchFamily="49" charset="-122"/>
                        <a:cs typeface="Consolas" pitchFamily="49" charset="0"/>
                      </a:endParaRPr>
                    </a:p>
                  </a:txBody>
                  <a:tcPr anchor="ct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最小点</a:t>
                      </a:r>
                      <a:r>
                        <a:rPr lang="en-US" altLang="zh-CN" sz="1600" b="1" smtClean="0">
                          <a:solidFill>
                            <a:srgbClr val="0000FF"/>
                          </a:solidFill>
                          <a:latin typeface="Consolas" pitchFamily="49" charset="0"/>
                          <a:ea typeface="仿宋" pitchFamily="49" charset="-122"/>
                          <a:cs typeface="Consolas" pitchFamily="49" charset="0"/>
                        </a:rPr>
                        <a:t>u</a:t>
                      </a:r>
                      <a:endParaRPr lang="zh-CN" altLang="en-US" sz="1600" b="1">
                        <a:solidFill>
                          <a:srgbClr val="0000FF"/>
                        </a:solidFill>
                        <a:latin typeface="Consolas" pitchFamily="49" charset="0"/>
                        <a:ea typeface="仿宋" pitchFamily="49" charset="-122"/>
                        <a:cs typeface="Consolas" pitchFamily="49" charset="0"/>
                      </a:endParaRPr>
                    </a:p>
                  </a:txBody>
                  <a:tcPr/>
                </a:tc>
              </a:tr>
              <a:tr h="437363">
                <a:tc v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1,2,3,</a:t>
                      </a:r>
                    </a:p>
                    <a:p>
                      <a:pPr algn="ctr"/>
                      <a:r>
                        <a:rPr lang="en-US" altLang="zh-CN" sz="1600" b="1" smtClean="0">
                          <a:solidFill>
                            <a:srgbClr val="0000FF"/>
                          </a:solidFill>
                          <a:latin typeface="Consolas" pitchFamily="49" charset="0"/>
                          <a:ea typeface="仿宋" pitchFamily="49" charset="-122"/>
                          <a:cs typeface="Consolas" pitchFamily="49" charset="0"/>
                        </a:rPr>
                        <a:t>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2,3,4,5,6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5</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2</a:t>
                      </a:r>
                      <a:endParaRPr lang="zh-CN" altLang="en-US" sz="1600" b="1">
                        <a:solidFill>
                          <a:srgbClr val="FF0000"/>
                        </a:solidFill>
                        <a:latin typeface="Consolas" pitchFamily="49" charset="0"/>
                        <a:ea typeface="仿宋" pitchFamily="49" charset="-122"/>
                        <a:cs typeface="Consolas" pitchFamily="49" charset="0"/>
                      </a:endParaRPr>
                    </a:p>
                  </a:txBody>
                  <a:tcPr/>
                </a:tc>
              </a:tr>
            </a:tbl>
          </a:graphicData>
        </a:graphic>
      </p:graphicFrame>
      <p:sp>
        <p:nvSpPr>
          <p:cNvPr id="35" name="矩形 34"/>
          <p:cNvSpPr/>
          <p:nvPr/>
        </p:nvSpPr>
        <p:spPr>
          <a:xfrm>
            <a:off x="1084601" y="4045816"/>
            <a:ext cx="7923495" cy="428628"/>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480" y="1785926"/>
            <a:ext cx="6858048" cy="1631216"/>
          </a:xfrm>
          <a:prstGeom prst="rect">
            <a:avLst/>
          </a:prstGeom>
          <a:noFill/>
        </p:spPr>
        <p:txBody>
          <a:bodyPr wrap="square" rtlCol="0">
            <a:spAutoFit/>
          </a:bodyPr>
          <a:lstStyle/>
          <a:p>
            <a:pPr>
              <a:lnSpc>
                <a:spcPts val="3200"/>
              </a:lnSpc>
              <a:spcBef>
                <a:spcPts val="1200"/>
              </a:spcBef>
            </a:pPr>
            <a:r>
              <a:rPr lang="zh-CN" altLang="en-US" sz="2000" smtClean="0">
                <a:solidFill>
                  <a:srgbClr val="0000FF"/>
                </a:solidFill>
                <a:latin typeface="楷体" pitchFamily="49" charset="-122"/>
                <a:ea typeface="楷体" pitchFamily="49" charset="-122"/>
              </a:rPr>
              <a:t>可以通过遍历方式产生一个无向图的生成树。</a:t>
            </a:r>
            <a:endParaRPr lang="en-US" altLang="zh-CN" sz="2000" smtClean="0">
              <a:solidFill>
                <a:srgbClr val="0000FF"/>
              </a:solidFill>
              <a:latin typeface="楷体" pitchFamily="49" charset="-122"/>
              <a:ea typeface="楷体" pitchFamily="49" charset="-122"/>
            </a:endParaRPr>
          </a:p>
          <a:p>
            <a:pPr marL="457200" indent="-457200">
              <a:lnSpc>
                <a:spcPts val="3200"/>
              </a:lnSpc>
              <a:spcBef>
                <a:spcPts val="1200"/>
              </a:spcBef>
              <a:buBlip>
                <a:blip r:embed="rId2"/>
              </a:buBlip>
            </a:pPr>
            <a:r>
              <a:rPr lang="zh-CN" altLang="en-US" sz="2000" smtClean="0">
                <a:solidFill>
                  <a:srgbClr val="0000FF"/>
                </a:solidFill>
                <a:latin typeface="仿宋" pitchFamily="49" charset="-122"/>
                <a:ea typeface="仿宋" pitchFamily="49" charset="-122"/>
              </a:rPr>
              <a:t>通过深度优先遍历产生的生成树称为</a:t>
            </a:r>
            <a:r>
              <a:rPr lang="zh-CN" altLang="en-US" sz="2000" smtClean="0">
                <a:solidFill>
                  <a:srgbClr val="FF0000"/>
                </a:solidFill>
                <a:latin typeface="仿宋" pitchFamily="49" charset="-122"/>
                <a:ea typeface="仿宋" pitchFamily="49" charset="-122"/>
              </a:rPr>
              <a:t>深度优先生成树</a:t>
            </a:r>
            <a:r>
              <a:rPr lang="zh-CN" altLang="en-US" sz="2000" smtClean="0">
                <a:solidFill>
                  <a:srgbClr val="0000FF"/>
                </a:solidFill>
                <a:latin typeface="仿宋" pitchFamily="49" charset="-122"/>
                <a:ea typeface="仿宋" pitchFamily="49" charset="-122"/>
              </a:rPr>
              <a:t>。</a:t>
            </a:r>
            <a:endParaRPr lang="en-US" altLang="zh-CN" sz="2000" smtClean="0">
              <a:solidFill>
                <a:srgbClr val="0000FF"/>
              </a:solidFill>
              <a:latin typeface="仿宋" pitchFamily="49" charset="-122"/>
              <a:ea typeface="仿宋" pitchFamily="49" charset="-122"/>
            </a:endParaRPr>
          </a:p>
          <a:p>
            <a:pPr marL="457200" indent="-457200">
              <a:lnSpc>
                <a:spcPts val="3200"/>
              </a:lnSpc>
              <a:spcBef>
                <a:spcPts val="1200"/>
              </a:spcBef>
              <a:buBlip>
                <a:blip r:embed="rId2"/>
              </a:buBlip>
            </a:pPr>
            <a:r>
              <a:rPr lang="zh-CN" altLang="en-US" sz="2000" smtClean="0">
                <a:solidFill>
                  <a:srgbClr val="0000FF"/>
                </a:solidFill>
                <a:latin typeface="仿宋" pitchFamily="49" charset="-122"/>
                <a:ea typeface="仿宋" pitchFamily="49" charset="-122"/>
              </a:rPr>
              <a:t>通过广度优先遍历产生的生成树称为</a:t>
            </a:r>
            <a:r>
              <a:rPr lang="zh-CN" altLang="en-US" sz="2000" smtClean="0">
                <a:solidFill>
                  <a:srgbClr val="FF0000"/>
                </a:solidFill>
                <a:latin typeface="仿宋" pitchFamily="49" charset="-122"/>
                <a:ea typeface="仿宋" pitchFamily="49" charset="-122"/>
              </a:rPr>
              <a:t>广度优先生成树</a:t>
            </a:r>
            <a:r>
              <a:rPr lang="zh-CN" altLang="en-US" sz="2000" smtClean="0">
                <a:solidFill>
                  <a:srgbClr val="0000FF"/>
                </a:solidFill>
                <a:latin typeface="仿宋" pitchFamily="49" charset="-122"/>
                <a:ea typeface="仿宋" pitchFamily="49" charset="-122"/>
              </a:rPr>
              <a:t>。</a:t>
            </a:r>
            <a:endParaRPr lang="zh-CN" altLang="en-US" sz="2000">
              <a:solidFill>
                <a:srgbClr val="0000FF"/>
              </a:solidFill>
              <a:latin typeface="仿宋" pitchFamily="49" charset="-122"/>
              <a:ea typeface="仿宋" pitchFamily="49" charset="-122"/>
            </a:endParaRPr>
          </a:p>
        </p:txBody>
      </p:sp>
      <p:sp>
        <p:nvSpPr>
          <p:cNvPr id="5" name="TextBox 4"/>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a:xfrm>
            <a:off x="2714612" y="232926"/>
            <a:ext cx="3457575" cy="1910190"/>
            <a:chOff x="2714612" y="447240"/>
            <a:chExt cx="3457575" cy="1910190"/>
          </a:xfrm>
        </p:grpSpPr>
        <p:sp>
          <p:nvSpPr>
            <p:cNvPr id="4" name="Oval 5"/>
            <p:cNvSpPr>
              <a:spLocks noChangeArrowheads="1"/>
            </p:cNvSpPr>
            <p:nvPr/>
          </p:nvSpPr>
          <p:spPr bwMode="auto">
            <a:xfrm>
              <a:off x="2714612" y="1226713"/>
              <a:ext cx="288925" cy="360363"/>
            </a:xfrm>
            <a:prstGeom prst="ellipse">
              <a:avLst/>
            </a:prstGeom>
            <a:ln>
              <a:headEnd/>
              <a:tailEnd type="none" w="med" len="lg"/>
            </a:ln>
          </p:spPr>
          <p:style>
            <a:lnRef idx="1">
              <a:schemeClr val="accent3"/>
            </a:lnRef>
            <a:fillRef idx="3">
              <a:schemeClr val="accent3"/>
            </a:fillRef>
            <a:effectRef idx="2">
              <a:schemeClr val="accent3"/>
            </a:effectRef>
            <a:fontRef idx="minor">
              <a:schemeClr val="lt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0</a:t>
              </a:r>
            </a:p>
          </p:txBody>
        </p:sp>
        <p:sp>
          <p:nvSpPr>
            <p:cNvPr id="5" name="Oval 6"/>
            <p:cNvSpPr>
              <a:spLocks noChangeArrowheads="1"/>
            </p:cNvSpPr>
            <p:nvPr/>
          </p:nvSpPr>
          <p:spPr bwMode="auto">
            <a:xfrm>
              <a:off x="3435337" y="6504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1</a:t>
              </a:r>
            </a:p>
          </p:txBody>
        </p:sp>
        <p:sp>
          <p:nvSpPr>
            <p:cNvPr id="6" name="Oval 7"/>
            <p:cNvSpPr>
              <a:spLocks noChangeArrowheads="1"/>
            </p:cNvSpPr>
            <p:nvPr/>
          </p:nvSpPr>
          <p:spPr bwMode="auto">
            <a:xfrm>
              <a:off x="3506774" y="18744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3</a:t>
              </a:r>
            </a:p>
          </p:txBody>
        </p:sp>
        <p:sp>
          <p:nvSpPr>
            <p:cNvPr id="7" name="Oval 8"/>
            <p:cNvSpPr>
              <a:spLocks noChangeArrowheads="1"/>
            </p:cNvSpPr>
            <p:nvPr/>
          </p:nvSpPr>
          <p:spPr bwMode="auto">
            <a:xfrm>
              <a:off x="4156062" y="12267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2</a:t>
              </a:r>
            </a:p>
          </p:txBody>
        </p:sp>
        <p:sp>
          <p:nvSpPr>
            <p:cNvPr id="8" name="Oval 9"/>
            <p:cNvSpPr>
              <a:spLocks noChangeArrowheads="1"/>
            </p:cNvSpPr>
            <p:nvPr/>
          </p:nvSpPr>
          <p:spPr bwMode="auto">
            <a:xfrm>
              <a:off x="5091099" y="6504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4</a:t>
              </a:r>
            </a:p>
          </p:txBody>
        </p:sp>
        <p:sp>
          <p:nvSpPr>
            <p:cNvPr id="9" name="Oval 10"/>
            <p:cNvSpPr>
              <a:spLocks noChangeArrowheads="1"/>
            </p:cNvSpPr>
            <p:nvPr/>
          </p:nvSpPr>
          <p:spPr bwMode="auto">
            <a:xfrm>
              <a:off x="5091099" y="18744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5</a:t>
              </a:r>
            </a:p>
          </p:txBody>
        </p:sp>
        <p:sp>
          <p:nvSpPr>
            <p:cNvPr id="10" name="Oval 11"/>
            <p:cNvSpPr>
              <a:spLocks noChangeArrowheads="1"/>
            </p:cNvSpPr>
            <p:nvPr/>
          </p:nvSpPr>
          <p:spPr bwMode="auto">
            <a:xfrm>
              <a:off x="5883262" y="12981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6</a:t>
              </a:r>
            </a:p>
          </p:txBody>
        </p:sp>
        <p:sp>
          <p:nvSpPr>
            <p:cNvPr id="11" name="Freeform 12"/>
            <p:cNvSpPr>
              <a:spLocks/>
            </p:cNvSpPr>
            <p:nvPr/>
          </p:nvSpPr>
          <p:spPr bwMode="auto">
            <a:xfrm>
              <a:off x="2965437" y="893338"/>
              <a:ext cx="469900" cy="381000"/>
            </a:xfrm>
            <a:custGeom>
              <a:avLst/>
              <a:gdLst/>
              <a:ahLst/>
              <a:cxnLst>
                <a:cxn ang="0">
                  <a:pos x="0" y="240"/>
                </a:cxn>
                <a:cxn ang="0">
                  <a:pos x="296" y="0"/>
                </a:cxn>
              </a:cxnLst>
              <a:rect l="0" t="0" r="r" b="b"/>
              <a:pathLst>
                <a:path w="296" h="240">
                  <a:moveTo>
                    <a:pt x="0" y="240"/>
                  </a:moveTo>
                  <a:lnTo>
                    <a:pt x="29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2" name="Line 13"/>
            <p:cNvSpPr>
              <a:spLocks noChangeShapeType="1"/>
            </p:cNvSpPr>
            <p:nvPr/>
          </p:nvSpPr>
          <p:spPr bwMode="auto">
            <a:xfrm>
              <a:off x="3003537" y="1442613"/>
              <a:ext cx="1152525"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3" name="Line 14"/>
            <p:cNvSpPr>
              <a:spLocks noChangeShapeType="1"/>
            </p:cNvSpPr>
            <p:nvPr/>
          </p:nvSpPr>
          <p:spPr bwMode="auto">
            <a:xfrm>
              <a:off x="2944799" y="1552151"/>
              <a:ext cx="574675"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4" name="Line 15"/>
            <p:cNvSpPr>
              <a:spLocks noChangeShapeType="1"/>
            </p:cNvSpPr>
            <p:nvPr/>
          </p:nvSpPr>
          <p:spPr bwMode="auto">
            <a:xfrm>
              <a:off x="3724262" y="794913"/>
              <a:ext cx="1366837"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5" name="Line 16"/>
            <p:cNvSpPr>
              <a:spLocks noChangeShapeType="1"/>
            </p:cNvSpPr>
            <p:nvPr/>
          </p:nvSpPr>
          <p:spPr bwMode="auto">
            <a:xfrm>
              <a:off x="3795699" y="2090313"/>
              <a:ext cx="1295400"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6" name="Freeform 17"/>
            <p:cNvSpPr>
              <a:spLocks/>
            </p:cNvSpPr>
            <p:nvPr/>
          </p:nvSpPr>
          <p:spPr bwMode="auto">
            <a:xfrm>
              <a:off x="3757599" y="1514051"/>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7" name="Line 18"/>
            <p:cNvSpPr>
              <a:spLocks noChangeShapeType="1"/>
            </p:cNvSpPr>
            <p:nvPr/>
          </p:nvSpPr>
          <p:spPr bwMode="auto">
            <a:xfrm>
              <a:off x="3698862" y="937788"/>
              <a:ext cx="503237" cy="360363"/>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8" name="Freeform 19"/>
            <p:cNvSpPr>
              <a:spLocks/>
            </p:cNvSpPr>
            <p:nvPr/>
          </p:nvSpPr>
          <p:spPr bwMode="auto">
            <a:xfrm>
              <a:off x="4451337" y="939376"/>
              <a:ext cx="639762"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9" name="Line 20"/>
            <p:cNvSpPr>
              <a:spLocks noChangeShapeType="1"/>
            </p:cNvSpPr>
            <p:nvPr/>
          </p:nvSpPr>
          <p:spPr bwMode="auto">
            <a:xfrm>
              <a:off x="4443399" y="1514051"/>
              <a:ext cx="647700"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0" name="Line 21"/>
            <p:cNvSpPr>
              <a:spLocks noChangeShapeType="1"/>
            </p:cNvSpPr>
            <p:nvPr/>
          </p:nvSpPr>
          <p:spPr bwMode="auto">
            <a:xfrm flipV="1">
              <a:off x="5235562" y="1010813"/>
              <a:ext cx="0" cy="8636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1" name="Line 22"/>
            <p:cNvSpPr>
              <a:spLocks noChangeShapeType="1"/>
            </p:cNvSpPr>
            <p:nvPr/>
          </p:nvSpPr>
          <p:spPr bwMode="auto">
            <a:xfrm flipV="1">
              <a:off x="5380024" y="1612476"/>
              <a:ext cx="576263"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5380024" y="840951"/>
              <a:ext cx="576263" cy="503237"/>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3" name="Text Box 24"/>
            <p:cNvSpPr txBox="1">
              <a:spLocks noChangeArrowheads="1"/>
            </p:cNvSpPr>
            <p:nvPr/>
          </p:nvSpPr>
          <p:spPr bwMode="auto">
            <a:xfrm>
              <a:off x="2859074" y="721888"/>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4</a:t>
              </a:r>
            </a:p>
          </p:txBody>
        </p:sp>
        <p:sp>
          <p:nvSpPr>
            <p:cNvPr id="24" name="Text Box 26"/>
            <p:cNvSpPr txBox="1">
              <a:spLocks noChangeArrowheads="1"/>
            </p:cNvSpPr>
            <p:nvPr/>
          </p:nvSpPr>
          <p:spPr bwMode="auto">
            <a:xfrm>
              <a:off x="4370374" y="875876"/>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25" name="Text Box 27"/>
            <p:cNvSpPr txBox="1">
              <a:spLocks noChangeArrowheads="1"/>
            </p:cNvSpPr>
            <p:nvPr/>
          </p:nvSpPr>
          <p:spPr bwMode="auto">
            <a:xfrm>
              <a:off x="5116499" y="121560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1</a:t>
              </a:r>
            </a:p>
          </p:txBody>
        </p:sp>
        <p:sp>
          <p:nvSpPr>
            <p:cNvPr id="26" name="Text Box 28"/>
            <p:cNvSpPr txBox="1">
              <a:spLocks noChangeArrowheads="1"/>
            </p:cNvSpPr>
            <p:nvPr/>
          </p:nvSpPr>
          <p:spPr bwMode="auto">
            <a:xfrm>
              <a:off x="5522899" y="756813"/>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27" name="Text Box 29"/>
            <p:cNvSpPr txBox="1">
              <a:spLocks noChangeArrowheads="1"/>
            </p:cNvSpPr>
            <p:nvPr/>
          </p:nvSpPr>
          <p:spPr bwMode="auto">
            <a:xfrm>
              <a:off x="5537187" y="1744238"/>
              <a:ext cx="433387" cy="338554"/>
            </a:xfrm>
            <a:prstGeom prst="rect">
              <a:avLst/>
            </a:prstGeom>
            <a:noFill/>
            <a:ln w="19050" algn="ctr">
              <a:noFill/>
              <a:miter lim="800000"/>
              <a:headEnd/>
              <a:tailEnd type="none" w="med" len="lg"/>
            </a:ln>
            <a:effectLst/>
          </p:spPr>
          <p:txBody>
            <a:bodyPr>
              <a:spAutoFit/>
            </a:bodyPr>
            <a:lstStyle/>
            <a:p>
              <a:pPr algn="ctr"/>
              <a:r>
                <a:rPr lang="en-US" altLang="zh-CN" sz="1600" dirty="0">
                  <a:solidFill>
                    <a:srgbClr val="339933"/>
                  </a:solidFill>
                  <a:latin typeface="Consolas" pitchFamily="49" charset="0"/>
                  <a:cs typeface="Consolas" pitchFamily="49" charset="0"/>
                </a:rPr>
                <a:t>8</a:t>
              </a:r>
            </a:p>
          </p:txBody>
        </p:sp>
        <p:sp>
          <p:nvSpPr>
            <p:cNvPr id="28" name="Text Box 30"/>
            <p:cNvSpPr txBox="1">
              <a:spLocks noChangeArrowheads="1"/>
            </p:cNvSpPr>
            <p:nvPr/>
          </p:nvSpPr>
          <p:spPr bwMode="auto">
            <a:xfrm>
              <a:off x="4083037" y="2018876"/>
              <a:ext cx="433387"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5</a:t>
              </a:r>
            </a:p>
          </p:txBody>
        </p:sp>
        <p:sp>
          <p:nvSpPr>
            <p:cNvPr id="29" name="Text Box 31"/>
            <p:cNvSpPr txBox="1">
              <a:spLocks noChangeArrowheads="1"/>
            </p:cNvSpPr>
            <p:nvPr/>
          </p:nvSpPr>
          <p:spPr bwMode="auto">
            <a:xfrm>
              <a:off x="2859074" y="162200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30" name="Text Box 32"/>
            <p:cNvSpPr txBox="1">
              <a:spLocks noChangeArrowheads="1"/>
            </p:cNvSpPr>
            <p:nvPr/>
          </p:nvSpPr>
          <p:spPr bwMode="auto">
            <a:xfrm>
              <a:off x="3290874" y="109495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31" name="Text Box 33"/>
            <p:cNvSpPr txBox="1">
              <a:spLocks noChangeArrowheads="1"/>
            </p:cNvSpPr>
            <p:nvPr/>
          </p:nvSpPr>
          <p:spPr bwMode="auto">
            <a:xfrm>
              <a:off x="3679812" y="1515638"/>
              <a:ext cx="298450" cy="246221"/>
            </a:xfrm>
            <a:prstGeom prst="rect">
              <a:avLst/>
            </a:prstGeom>
            <a:noFill/>
            <a:ln w="19050" algn="ctr">
              <a:noFill/>
              <a:miter lim="800000"/>
              <a:headEnd/>
              <a:tailEnd type="none" w="med" len="lg"/>
            </a:ln>
            <a:effectLst/>
          </p:spPr>
          <p:txBody>
            <a:bodyPr lIns="0" tIns="0" rIns="0" bIns="0">
              <a:spAutoFit/>
            </a:bodyPr>
            <a:lstStyle/>
            <a:p>
              <a:pPr algn="ctr"/>
              <a:r>
                <a:rPr lang="en-US" altLang="zh-CN" sz="1600">
                  <a:solidFill>
                    <a:srgbClr val="339933"/>
                  </a:solidFill>
                  <a:latin typeface="Consolas" pitchFamily="49" charset="0"/>
                  <a:cs typeface="Consolas" pitchFamily="49" charset="0"/>
                </a:rPr>
                <a:t>2</a:t>
              </a:r>
            </a:p>
          </p:txBody>
        </p:sp>
        <p:sp>
          <p:nvSpPr>
            <p:cNvPr id="32" name="Text Box 34"/>
            <p:cNvSpPr txBox="1">
              <a:spLocks noChangeArrowheads="1"/>
            </p:cNvSpPr>
            <p:nvPr/>
          </p:nvSpPr>
          <p:spPr bwMode="auto">
            <a:xfrm>
              <a:off x="4540237" y="1356888"/>
              <a:ext cx="433387"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4</a:t>
              </a:r>
            </a:p>
          </p:txBody>
        </p:sp>
        <p:sp>
          <p:nvSpPr>
            <p:cNvPr id="33" name="Text Box 35"/>
            <p:cNvSpPr txBox="1">
              <a:spLocks noChangeArrowheads="1"/>
            </p:cNvSpPr>
            <p:nvPr/>
          </p:nvSpPr>
          <p:spPr bwMode="auto">
            <a:xfrm>
              <a:off x="3795699" y="794913"/>
              <a:ext cx="287338" cy="246221"/>
            </a:xfrm>
            <a:prstGeom prst="rect">
              <a:avLst/>
            </a:prstGeom>
            <a:noFill/>
            <a:ln w="19050" algn="ctr">
              <a:noFill/>
              <a:miter lim="800000"/>
              <a:headEnd/>
              <a:tailEnd type="none" w="med" len="lg"/>
            </a:ln>
            <a:effectLst/>
          </p:spPr>
          <p:txBody>
            <a:bodyPr lIns="0" tIns="0" rIns="0" bIns="0">
              <a:spAutoFit/>
            </a:bodyPr>
            <a:lstStyle/>
            <a:p>
              <a:pPr algn="ctr"/>
              <a:r>
                <a:rPr lang="en-US" altLang="zh-CN" sz="1600">
                  <a:solidFill>
                    <a:srgbClr val="339933"/>
                  </a:solidFill>
                  <a:latin typeface="Consolas" pitchFamily="49" charset="0"/>
                  <a:cs typeface="Consolas" pitchFamily="49" charset="0"/>
                </a:rPr>
                <a:t>1</a:t>
              </a:r>
            </a:p>
          </p:txBody>
        </p:sp>
        <p:sp>
          <p:nvSpPr>
            <p:cNvPr id="34" name="Text Box 26"/>
            <p:cNvSpPr txBox="1">
              <a:spLocks noChangeArrowheads="1"/>
            </p:cNvSpPr>
            <p:nvPr/>
          </p:nvSpPr>
          <p:spPr bwMode="auto">
            <a:xfrm>
              <a:off x="4143372" y="447240"/>
              <a:ext cx="433388" cy="338554"/>
            </a:xfrm>
            <a:prstGeom prst="rect">
              <a:avLst/>
            </a:prstGeom>
            <a:noFill/>
            <a:ln w="19050" algn="ctr">
              <a:noFill/>
              <a:miter lim="800000"/>
              <a:headEnd/>
              <a:tailEnd type="none" w="med" len="lg"/>
            </a:ln>
            <a:effectLst/>
          </p:spPr>
          <p:txBody>
            <a:bodyPr>
              <a:spAutoFit/>
            </a:bodyPr>
            <a:lstStyle/>
            <a:p>
              <a:pPr algn="ctr"/>
              <a:r>
                <a:rPr lang="en-US" altLang="zh-CN" sz="1600" smtClean="0">
                  <a:solidFill>
                    <a:srgbClr val="339933"/>
                  </a:solidFill>
                  <a:latin typeface="Consolas" pitchFamily="49" charset="0"/>
                  <a:cs typeface="Consolas" pitchFamily="49" charset="0"/>
                </a:rPr>
                <a:t>7</a:t>
              </a:r>
              <a:endParaRPr lang="en-US" altLang="zh-CN" sz="1600">
                <a:solidFill>
                  <a:srgbClr val="339933"/>
                </a:solidFill>
                <a:latin typeface="Consolas" pitchFamily="49" charset="0"/>
                <a:cs typeface="Consolas" pitchFamily="49" charset="0"/>
              </a:endParaRPr>
            </a:p>
          </p:txBody>
        </p:sp>
      </p:grpSp>
      <p:graphicFrame>
        <p:nvGraphicFramePr>
          <p:cNvPr id="36" name="表格 35"/>
          <p:cNvGraphicFramePr>
            <a:graphicFrameLocks noGrp="1"/>
          </p:cNvGraphicFramePr>
          <p:nvPr/>
        </p:nvGraphicFramePr>
        <p:xfrm>
          <a:off x="1071538" y="2357430"/>
          <a:ext cx="7933303" cy="2532303"/>
        </p:xfrm>
        <a:graphic>
          <a:graphicData uri="http://schemas.openxmlformats.org/drawingml/2006/table">
            <a:tbl>
              <a:tblPr firstRow="1" bandRow="1">
                <a:tableStyleId>{8A107856-5554-42FB-B03E-39F5DBC370BA}</a:tableStyleId>
              </a:tblPr>
              <a:tblGrid>
                <a:gridCol w="1285884"/>
                <a:gridCol w="428628"/>
                <a:gridCol w="285752"/>
                <a:gridCol w="428628"/>
                <a:gridCol w="357190"/>
                <a:gridCol w="571504"/>
                <a:gridCol w="428628"/>
                <a:gridCol w="500066"/>
                <a:gridCol w="357190"/>
                <a:gridCol w="357190"/>
                <a:gridCol w="357190"/>
                <a:gridCol w="357190"/>
                <a:gridCol w="571504"/>
                <a:gridCol w="428628"/>
                <a:gridCol w="571504"/>
                <a:gridCol w="646627"/>
              </a:tblGrid>
              <a:tr h="683022">
                <a:tc rowSpan="2">
                  <a:txBody>
                    <a:bodyPr/>
                    <a:lstStyle/>
                    <a:p>
                      <a:pPr algn="ctr"/>
                      <a:r>
                        <a:rPr lang="en-US" altLang="zh-CN" sz="1600" b="1" smtClean="0">
                          <a:solidFill>
                            <a:srgbClr val="0000FF"/>
                          </a:solidFill>
                          <a:latin typeface="Consolas" pitchFamily="49" charset="0"/>
                          <a:ea typeface="仿宋" pitchFamily="49" charset="-122"/>
                          <a:cs typeface="Consolas" pitchFamily="49" charset="0"/>
                        </a:rPr>
                        <a:t>U</a:t>
                      </a:r>
                      <a:endParaRPr lang="zh-CN" altLang="en-US" sz="1600" b="1">
                        <a:solidFill>
                          <a:srgbClr val="0000FF"/>
                        </a:solidFill>
                        <a:latin typeface="Consolas" pitchFamily="49" charset="0"/>
                        <a:ea typeface="仿宋" pitchFamily="49" charset="-122"/>
                        <a:cs typeface="Consolas" pitchFamily="49" charset="0"/>
                      </a:endParaRPr>
                    </a:p>
                  </a:txBody>
                  <a:tcPr anchor="ctr"/>
                </a:tc>
                <a:tc gridSpan="7">
                  <a:txBody>
                    <a:bodyPr/>
                    <a:lstStyle/>
                    <a:p>
                      <a:pPr algn="ctr"/>
                      <a:r>
                        <a:rPr lang="en-US" altLang="zh-CN" sz="1600" b="1" smtClean="0">
                          <a:solidFill>
                            <a:srgbClr val="0000FF"/>
                          </a:solidFill>
                          <a:latin typeface="Consolas" pitchFamily="49" charset="0"/>
                          <a:ea typeface="仿宋" pitchFamily="49" charset="-122"/>
                          <a:cs typeface="Consolas" pitchFamily="49" charset="0"/>
                        </a:rPr>
                        <a:t>dist</a:t>
                      </a:r>
                      <a:endParaRPr lang="zh-CN" altLang="en-US" sz="1600" b="1">
                        <a:solidFill>
                          <a:srgbClr val="0000FF"/>
                        </a:solidFill>
                        <a:latin typeface="Consolas" pitchFamily="49" charset="0"/>
                        <a:ea typeface="仿宋" pitchFamily="49" charset="-122"/>
                        <a:cs typeface="Consolas" pitchFamily="49" charset="0"/>
                      </a:endParaRPr>
                    </a:p>
                  </a:txBody>
                  <a:tcPr anchor="ct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gridSpan="7">
                  <a:txBody>
                    <a:bodyPr/>
                    <a:lstStyle/>
                    <a:p>
                      <a:pPr algn="ctr"/>
                      <a:r>
                        <a:rPr lang="en-US" altLang="zh-CN" sz="1600" b="1" smtClean="0">
                          <a:solidFill>
                            <a:srgbClr val="0000FF"/>
                          </a:solidFill>
                          <a:latin typeface="Consolas" pitchFamily="49" charset="0"/>
                          <a:ea typeface="仿宋" pitchFamily="49" charset="-122"/>
                          <a:cs typeface="Consolas" pitchFamily="49" charset="0"/>
                        </a:rPr>
                        <a:t>path</a:t>
                      </a:r>
                      <a:endParaRPr lang="zh-CN" altLang="en-US" sz="1600" b="1">
                        <a:solidFill>
                          <a:srgbClr val="0000FF"/>
                        </a:solidFill>
                        <a:latin typeface="Consolas" pitchFamily="49" charset="0"/>
                        <a:ea typeface="仿宋" pitchFamily="49" charset="-122"/>
                        <a:cs typeface="Consolas" pitchFamily="49" charset="0"/>
                      </a:endParaRPr>
                    </a:p>
                  </a:txBody>
                  <a:tcPr anchor="ct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最小点</a:t>
                      </a:r>
                      <a:r>
                        <a:rPr lang="en-US" altLang="zh-CN" sz="1600" b="1" smtClean="0">
                          <a:solidFill>
                            <a:srgbClr val="0000FF"/>
                          </a:solidFill>
                          <a:latin typeface="Consolas" pitchFamily="49" charset="0"/>
                          <a:ea typeface="仿宋" pitchFamily="49" charset="-122"/>
                          <a:cs typeface="Consolas" pitchFamily="49" charset="0"/>
                        </a:rPr>
                        <a:t>u</a:t>
                      </a:r>
                      <a:endParaRPr lang="zh-CN" altLang="en-US" sz="1600" b="1">
                        <a:solidFill>
                          <a:srgbClr val="0000FF"/>
                        </a:solidFill>
                        <a:latin typeface="Consolas" pitchFamily="49" charset="0"/>
                        <a:ea typeface="仿宋" pitchFamily="49" charset="-122"/>
                        <a:cs typeface="Consolas" pitchFamily="49" charset="0"/>
                      </a:endParaRPr>
                    </a:p>
                  </a:txBody>
                  <a:tcPr/>
                </a:tc>
              </a:tr>
              <a:tr h="437363">
                <a:tc v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1,2,3,</a:t>
                      </a:r>
                    </a:p>
                    <a:p>
                      <a:pPr algn="ctr"/>
                      <a:r>
                        <a:rPr lang="en-US" altLang="zh-CN" sz="1600" b="1" smtClean="0">
                          <a:solidFill>
                            <a:srgbClr val="0000FF"/>
                          </a:solidFill>
                          <a:latin typeface="Consolas" pitchFamily="49" charset="0"/>
                          <a:ea typeface="仿宋" pitchFamily="49" charset="-122"/>
                          <a:cs typeface="Consolas" pitchFamily="49" charset="0"/>
                        </a:rPr>
                        <a:t>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2,3,4,5,6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5</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tc>
              </a:tr>
              <a:tr h="395435">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9</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2</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3</a:t>
                      </a:r>
                      <a:endParaRPr lang="zh-CN" altLang="en-US" sz="1600" b="1">
                        <a:solidFill>
                          <a:srgbClr val="FF0000"/>
                        </a:solidFill>
                        <a:latin typeface="Consolas" pitchFamily="49" charset="0"/>
                        <a:ea typeface="仿宋" pitchFamily="49" charset="-122"/>
                        <a:cs typeface="Consolas" pitchFamily="49" charset="0"/>
                      </a:endParaRPr>
                    </a:p>
                  </a:txBody>
                  <a:tcPr/>
                </a:tc>
              </a:tr>
            </a:tbl>
          </a:graphicData>
        </a:graphic>
      </p:graphicFrame>
      <p:sp>
        <p:nvSpPr>
          <p:cNvPr id="35" name="矩形 34"/>
          <p:cNvSpPr/>
          <p:nvPr/>
        </p:nvSpPr>
        <p:spPr>
          <a:xfrm>
            <a:off x="1084601" y="4474444"/>
            <a:ext cx="7923495" cy="428628"/>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a:xfrm>
            <a:off x="2714612" y="232926"/>
            <a:ext cx="3457575" cy="1910190"/>
            <a:chOff x="2714612" y="447240"/>
            <a:chExt cx="3457575" cy="1910190"/>
          </a:xfrm>
        </p:grpSpPr>
        <p:sp>
          <p:nvSpPr>
            <p:cNvPr id="4" name="Oval 5"/>
            <p:cNvSpPr>
              <a:spLocks noChangeArrowheads="1"/>
            </p:cNvSpPr>
            <p:nvPr/>
          </p:nvSpPr>
          <p:spPr bwMode="auto">
            <a:xfrm>
              <a:off x="2714612" y="1226713"/>
              <a:ext cx="288925" cy="360363"/>
            </a:xfrm>
            <a:prstGeom prst="ellipse">
              <a:avLst/>
            </a:prstGeom>
            <a:ln>
              <a:headEnd/>
              <a:tailEnd type="none" w="med" len="lg"/>
            </a:ln>
          </p:spPr>
          <p:style>
            <a:lnRef idx="1">
              <a:schemeClr val="accent3"/>
            </a:lnRef>
            <a:fillRef idx="3">
              <a:schemeClr val="accent3"/>
            </a:fillRef>
            <a:effectRef idx="2">
              <a:schemeClr val="accent3"/>
            </a:effectRef>
            <a:fontRef idx="minor">
              <a:schemeClr val="lt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0</a:t>
              </a:r>
            </a:p>
          </p:txBody>
        </p:sp>
        <p:sp>
          <p:nvSpPr>
            <p:cNvPr id="5" name="Oval 6"/>
            <p:cNvSpPr>
              <a:spLocks noChangeArrowheads="1"/>
            </p:cNvSpPr>
            <p:nvPr/>
          </p:nvSpPr>
          <p:spPr bwMode="auto">
            <a:xfrm>
              <a:off x="3435337" y="6504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1</a:t>
              </a:r>
            </a:p>
          </p:txBody>
        </p:sp>
        <p:sp>
          <p:nvSpPr>
            <p:cNvPr id="6" name="Oval 7"/>
            <p:cNvSpPr>
              <a:spLocks noChangeArrowheads="1"/>
            </p:cNvSpPr>
            <p:nvPr/>
          </p:nvSpPr>
          <p:spPr bwMode="auto">
            <a:xfrm>
              <a:off x="3506774" y="18744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3</a:t>
              </a:r>
            </a:p>
          </p:txBody>
        </p:sp>
        <p:sp>
          <p:nvSpPr>
            <p:cNvPr id="7" name="Oval 8"/>
            <p:cNvSpPr>
              <a:spLocks noChangeArrowheads="1"/>
            </p:cNvSpPr>
            <p:nvPr/>
          </p:nvSpPr>
          <p:spPr bwMode="auto">
            <a:xfrm>
              <a:off x="4156062" y="12267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2</a:t>
              </a:r>
            </a:p>
          </p:txBody>
        </p:sp>
        <p:sp>
          <p:nvSpPr>
            <p:cNvPr id="8" name="Oval 9"/>
            <p:cNvSpPr>
              <a:spLocks noChangeArrowheads="1"/>
            </p:cNvSpPr>
            <p:nvPr/>
          </p:nvSpPr>
          <p:spPr bwMode="auto">
            <a:xfrm>
              <a:off x="5091099" y="6504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4</a:t>
              </a:r>
            </a:p>
          </p:txBody>
        </p:sp>
        <p:sp>
          <p:nvSpPr>
            <p:cNvPr id="9" name="Oval 10"/>
            <p:cNvSpPr>
              <a:spLocks noChangeArrowheads="1"/>
            </p:cNvSpPr>
            <p:nvPr/>
          </p:nvSpPr>
          <p:spPr bwMode="auto">
            <a:xfrm>
              <a:off x="5091099" y="18744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5</a:t>
              </a:r>
            </a:p>
          </p:txBody>
        </p:sp>
        <p:sp>
          <p:nvSpPr>
            <p:cNvPr id="10" name="Oval 11"/>
            <p:cNvSpPr>
              <a:spLocks noChangeArrowheads="1"/>
            </p:cNvSpPr>
            <p:nvPr/>
          </p:nvSpPr>
          <p:spPr bwMode="auto">
            <a:xfrm>
              <a:off x="5883262" y="12981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6</a:t>
              </a:r>
            </a:p>
          </p:txBody>
        </p:sp>
        <p:sp>
          <p:nvSpPr>
            <p:cNvPr id="11" name="Freeform 12"/>
            <p:cNvSpPr>
              <a:spLocks/>
            </p:cNvSpPr>
            <p:nvPr/>
          </p:nvSpPr>
          <p:spPr bwMode="auto">
            <a:xfrm>
              <a:off x="2965437" y="893338"/>
              <a:ext cx="469900" cy="381000"/>
            </a:xfrm>
            <a:custGeom>
              <a:avLst/>
              <a:gdLst/>
              <a:ahLst/>
              <a:cxnLst>
                <a:cxn ang="0">
                  <a:pos x="0" y="240"/>
                </a:cxn>
                <a:cxn ang="0">
                  <a:pos x="296" y="0"/>
                </a:cxn>
              </a:cxnLst>
              <a:rect l="0" t="0" r="r" b="b"/>
              <a:pathLst>
                <a:path w="296" h="240">
                  <a:moveTo>
                    <a:pt x="0" y="240"/>
                  </a:moveTo>
                  <a:lnTo>
                    <a:pt x="29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2" name="Line 13"/>
            <p:cNvSpPr>
              <a:spLocks noChangeShapeType="1"/>
            </p:cNvSpPr>
            <p:nvPr/>
          </p:nvSpPr>
          <p:spPr bwMode="auto">
            <a:xfrm>
              <a:off x="3003537" y="1442613"/>
              <a:ext cx="1152525"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3" name="Line 14"/>
            <p:cNvSpPr>
              <a:spLocks noChangeShapeType="1"/>
            </p:cNvSpPr>
            <p:nvPr/>
          </p:nvSpPr>
          <p:spPr bwMode="auto">
            <a:xfrm>
              <a:off x="2944799" y="1552151"/>
              <a:ext cx="574675"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4" name="Line 15"/>
            <p:cNvSpPr>
              <a:spLocks noChangeShapeType="1"/>
            </p:cNvSpPr>
            <p:nvPr/>
          </p:nvSpPr>
          <p:spPr bwMode="auto">
            <a:xfrm>
              <a:off x="3724262" y="794913"/>
              <a:ext cx="1366837"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5" name="Line 16"/>
            <p:cNvSpPr>
              <a:spLocks noChangeShapeType="1"/>
            </p:cNvSpPr>
            <p:nvPr/>
          </p:nvSpPr>
          <p:spPr bwMode="auto">
            <a:xfrm>
              <a:off x="3795699" y="2090313"/>
              <a:ext cx="1295400"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6" name="Freeform 17"/>
            <p:cNvSpPr>
              <a:spLocks/>
            </p:cNvSpPr>
            <p:nvPr/>
          </p:nvSpPr>
          <p:spPr bwMode="auto">
            <a:xfrm>
              <a:off x="3757599" y="1514051"/>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7" name="Line 18"/>
            <p:cNvSpPr>
              <a:spLocks noChangeShapeType="1"/>
            </p:cNvSpPr>
            <p:nvPr/>
          </p:nvSpPr>
          <p:spPr bwMode="auto">
            <a:xfrm>
              <a:off x="3698862" y="937788"/>
              <a:ext cx="503237" cy="360363"/>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8" name="Freeform 19"/>
            <p:cNvSpPr>
              <a:spLocks/>
            </p:cNvSpPr>
            <p:nvPr/>
          </p:nvSpPr>
          <p:spPr bwMode="auto">
            <a:xfrm>
              <a:off x="4451337" y="939376"/>
              <a:ext cx="639762"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9" name="Line 20"/>
            <p:cNvSpPr>
              <a:spLocks noChangeShapeType="1"/>
            </p:cNvSpPr>
            <p:nvPr/>
          </p:nvSpPr>
          <p:spPr bwMode="auto">
            <a:xfrm>
              <a:off x="4443399" y="1514051"/>
              <a:ext cx="647700"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0" name="Line 21"/>
            <p:cNvSpPr>
              <a:spLocks noChangeShapeType="1"/>
            </p:cNvSpPr>
            <p:nvPr/>
          </p:nvSpPr>
          <p:spPr bwMode="auto">
            <a:xfrm flipV="1">
              <a:off x="5235562" y="1010813"/>
              <a:ext cx="0" cy="8636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1" name="Line 22"/>
            <p:cNvSpPr>
              <a:spLocks noChangeShapeType="1"/>
            </p:cNvSpPr>
            <p:nvPr/>
          </p:nvSpPr>
          <p:spPr bwMode="auto">
            <a:xfrm flipV="1">
              <a:off x="5380024" y="1612476"/>
              <a:ext cx="576263"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5380024" y="840951"/>
              <a:ext cx="576263" cy="503237"/>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3" name="Text Box 24"/>
            <p:cNvSpPr txBox="1">
              <a:spLocks noChangeArrowheads="1"/>
            </p:cNvSpPr>
            <p:nvPr/>
          </p:nvSpPr>
          <p:spPr bwMode="auto">
            <a:xfrm>
              <a:off x="2859074" y="721888"/>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4</a:t>
              </a:r>
            </a:p>
          </p:txBody>
        </p:sp>
        <p:sp>
          <p:nvSpPr>
            <p:cNvPr id="24" name="Text Box 26"/>
            <p:cNvSpPr txBox="1">
              <a:spLocks noChangeArrowheads="1"/>
            </p:cNvSpPr>
            <p:nvPr/>
          </p:nvSpPr>
          <p:spPr bwMode="auto">
            <a:xfrm>
              <a:off x="4370374" y="875876"/>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25" name="Text Box 27"/>
            <p:cNvSpPr txBox="1">
              <a:spLocks noChangeArrowheads="1"/>
            </p:cNvSpPr>
            <p:nvPr/>
          </p:nvSpPr>
          <p:spPr bwMode="auto">
            <a:xfrm>
              <a:off x="5116499" y="121560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1</a:t>
              </a:r>
            </a:p>
          </p:txBody>
        </p:sp>
        <p:sp>
          <p:nvSpPr>
            <p:cNvPr id="26" name="Text Box 28"/>
            <p:cNvSpPr txBox="1">
              <a:spLocks noChangeArrowheads="1"/>
            </p:cNvSpPr>
            <p:nvPr/>
          </p:nvSpPr>
          <p:spPr bwMode="auto">
            <a:xfrm>
              <a:off x="5522899" y="756813"/>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27" name="Text Box 29"/>
            <p:cNvSpPr txBox="1">
              <a:spLocks noChangeArrowheads="1"/>
            </p:cNvSpPr>
            <p:nvPr/>
          </p:nvSpPr>
          <p:spPr bwMode="auto">
            <a:xfrm>
              <a:off x="5537187" y="1744238"/>
              <a:ext cx="433387" cy="338554"/>
            </a:xfrm>
            <a:prstGeom prst="rect">
              <a:avLst/>
            </a:prstGeom>
            <a:noFill/>
            <a:ln w="19050" algn="ctr">
              <a:noFill/>
              <a:miter lim="800000"/>
              <a:headEnd/>
              <a:tailEnd type="none" w="med" len="lg"/>
            </a:ln>
            <a:effectLst/>
          </p:spPr>
          <p:txBody>
            <a:bodyPr>
              <a:spAutoFit/>
            </a:bodyPr>
            <a:lstStyle/>
            <a:p>
              <a:pPr algn="ctr"/>
              <a:r>
                <a:rPr lang="en-US" altLang="zh-CN" sz="1600" dirty="0">
                  <a:solidFill>
                    <a:srgbClr val="339933"/>
                  </a:solidFill>
                  <a:latin typeface="Consolas" pitchFamily="49" charset="0"/>
                  <a:cs typeface="Consolas" pitchFamily="49" charset="0"/>
                </a:rPr>
                <a:t>8</a:t>
              </a:r>
            </a:p>
          </p:txBody>
        </p:sp>
        <p:sp>
          <p:nvSpPr>
            <p:cNvPr id="28" name="Text Box 30"/>
            <p:cNvSpPr txBox="1">
              <a:spLocks noChangeArrowheads="1"/>
            </p:cNvSpPr>
            <p:nvPr/>
          </p:nvSpPr>
          <p:spPr bwMode="auto">
            <a:xfrm>
              <a:off x="4083037" y="2018876"/>
              <a:ext cx="433387"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5</a:t>
              </a:r>
            </a:p>
          </p:txBody>
        </p:sp>
        <p:sp>
          <p:nvSpPr>
            <p:cNvPr id="29" name="Text Box 31"/>
            <p:cNvSpPr txBox="1">
              <a:spLocks noChangeArrowheads="1"/>
            </p:cNvSpPr>
            <p:nvPr/>
          </p:nvSpPr>
          <p:spPr bwMode="auto">
            <a:xfrm>
              <a:off x="2859074" y="162200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30" name="Text Box 32"/>
            <p:cNvSpPr txBox="1">
              <a:spLocks noChangeArrowheads="1"/>
            </p:cNvSpPr>
            <p:nvPr/>
          </p:nvSpPr>
          <p:spPr bwMode="auto">
            <a:xfrm>
              <a:off x="3290874" y="109495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31" name="Text Box 33"/>
            <p:cNvSpPr txBox="1">
              <a:spLocks noChangeArrowheads="1"/>
            </p:cNvSpPr>
            <p:nvPr/>
          </p:nvSpPr>
          <p:spPr bwMode="auto">
            <a:xfrm>
              <a:off x="3679812" y="1515638"/>
              <a:ext cx="298450" cy="246221"/>
            </a:xfrm>
            <a:prstGeom prst="rect">
              <a:avLst/>
            </a:prstGeom>
            <a:noFill/>
            <a:ln w="19050" algn="ctr">
              <a:noFill/>
              <a:miter lim="800000"/>
              <a:headEnd/>
              <a:tailEnd type="none" w="med" len="lg"/>
            </a:ln>
            <a:effectLst/>
          </p:spPr>
          <p:txBody>
            <a:bodyPr lIns="0" tIns="0" rIns="0" bIns="0">
              <a:spAutoFit/>
            </a:bodyPr>
            <a:lstStyle/>
            <a:p>
              <a:pPr algn="ctr"/>
              <a:r>
                <a:rPr lang="en-US" altLang="zh-CN" sz="1600">
                  <a:solidFill>
                    <a:srgbClr val="339933"/>
                  </a:solidFill>
                  <a:latin typeface="Consolas" pitchFamily="49" charset="0"/>
                  <a:cs typeface="Consolas" pitchFamily="49" charset="0"/>
                </a:rPr>
                <a:t>2</a:t>
              </a:r>
            </a:p>
          </p:txBody>
        </p:sp>
        <p:sp>
          <p:nvSpPr>
            <p:cNvPr id="32" name="Text Box 34"/>
            <p:cNvSpPr txBox="1">
              <a:spLocks noChangeArrowheads="1"/>
            </p:cNvSpPr>
            <p:nvPr/>
          </p:nvSpPr>
          <p:spPr bwMode="auto">
            <a:xfrm>
              <a:off x="4540237" y="1356888"/>
              <a:ext cx="433387"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4</a:t>
              </a:r>
            </a:p>
          </p:txBody>
        </p:sp>
        <p:sp>
          <p:nvSpPr>
            <p:cNvPr id="33" name="Text Box 35"/>
            <p:cNvSpPr txBox="1">
              <a:spLocks noChangeArrowheads="1"/>
            </p:cNvSpPr>
            <p:nvPr/>
          </p:nvSpPr>
          <p:spPr bwMode="auto">
            <a:xfrm>
              <a:off x="3795699" y="794913"/>
              <a:ext cx="287338" cy="246221"/>
            </a:xfrm>
            <a:prstGeom prst="rect">
              <a:avLst/>
            </a:prstGeom>
            <a:noFill/>
            <a:ln w="19050" algn="ctr">
              <a:noFill/>
              <a:miter lim="800000"/>
              <a:headEnd/>
              <a:tailEnd type="none" w="med" len="lg"/>
            </a:ln>
            <a:effectLst/>
          </p:spPr>
          <p:txBody>
            <a:bodyPr lIns="0" tIns="0" rIns="0" bIns="0">
              <a:spAutoFit/>
            </a:bodyPr>
            <a:lstStyle/>
            <a:p>
              <a:pPr algn="ctr"/>
              <a:r>
                <a:rPr lang="en-US" altLang="zh-CN" sz="1600">
                  <a:solidFill>
                    <a:srgbClr val="339933"/>
                  </a:solidFill>
                  <a:latin typeface="Consolas" pitchFamily="49" charset="0"/>
                  <a:cs typeface="Consolas" pitchFamily="49" charset="0"/>
                </a:rPr>
                <a:t>1</a:t>
              </a:r>
            </a:p>
          </p:txBody>
        </p:sp>
        <p:sp>
          <p:nvSpPr>
            <p:cNvPr id="34" name="Text Box 26"/>
            <p:cNvSpPr txBox="1">
              <a:spLocks noChangeArrowheads="1"/>
            </p:cNvSpPr>
            <p:nvPr/>
          </p:nvSpPr>
          <p:spPr bwMode="auto">
            <a:xfrm>
              <a:off x="4143372" y="447240"/>
              <a:ext cx="433388" cy="338554"/>
            </a:xfrm>
            <a:prstGeom prst="rect">
              <a:avLst/>
            </a:prstGeom>
            <a:noFill/>
            <a:ln w="19050" algn="ctr">
              <a:noFill/>
              <a:miter lim="800000"/>
              <a:headEnd/>
              <a:tailEnd type="none" w="med" len="lg"/>
            </a:ln>
            <a:effectLst/>
          </p:spPr>
          <p:txBody>
            <a:bodyPr>
              <a:spAutoFit/>
            </a:bodyPr>
            <a:lstStyle/>
            <a:p>
              <a:pPr algn="ctr"/>
              <a:r>
                <a:rPr lang="en-US" altLang="zh-CN" sz="1600" smtClean="0">
                  <a:solidFill>
                    <a:srgbClr val="339933"/>
                  </a:solidFill>
                  <a:latin typeface="Consolas" pitchFamily="49" charset="0"/>
                  <a:cs typeface="Consolas" pitchFamily="49" charset="0"/>
                </a:rPr>
                <a:t>7</a:t>
              </a:r>
              <a:endParaRPr lang="en-US" altLang="zh-CN" sz="1600">
                <a:solidFill>
                  <a:srgbClr val="339933"/>
                </a:solidFill>
                <a:latin typeface="Consolas" pitchFamily="49" charset="0"/>
                <a:cs typeface="Consolas" pitchFamily="49" charset="0"/>
              </a:endParaRPr>
            </a:p>
          </p:txBody>
        </p:sp>
      </p:grpSp>
      <p:graphicFrame>
        <p:nvGraphicFramePr>
          <p:cNvPr id="36" name="表格 35"/>
          <p:cNvGraphicFramePr>
            <a:graphicFrameLocks noGrp="1"/>
          </p:cNvGraphicFramePr>
          <p:nvPr/>
        </p:nvGraphicFramePr>
        <p:xfrm>
          <a:off x="1071538" y="2357430"/>
          <a:ext cx="7933303" cy="2969666"/>
        </p:xfrm>
        <a:graphic>
          <a:graphicData uri="http://schemas.openxmlformats.org/drawingml/2006/table">
            <a:tbl>
              <a:tblPr firstRow="1" bandRow="1">
                <a:tableStyleId>{8A107856-5554-42FB-B03E-39F5DBC370BA}</a:tableStyleId>
              </a:tblPr>
              <a:tblGrid>
                <a:gridCol w="1285884"/>
                <a:gridCol w="428628"/>
                <a:gridCol w="285752"/>
                <a:gridCol w="428628"/>
                <a:gridCol w="357190"/>
                <a:gridCol w="571504"/>
                <a:gridCol w="428628"/>
                <a:gridCol w="500066"/>
                <a:gridCol w="357190"/>
                <a:gridCol w="357190"/>
                <a:gridCol w="357190"/>
                <a:gridCol w="357190"/>
                <a:gridCol w="571504"/>
                <a:gridCol w="428628"/>
                <a:gridCol w="571504"/>
                <a:gridCol w="646627"/>
              </a:tblGrid>
              <a:tr h="683022">
                <a:tc rowSpan="2">
                  <a:txBody>
                    <a:bodyPr/>
                    <a:lstStyle/>
                    <a:p>
                      <a:pPr algn="ctr"/>
                      <a:r>
                        <a:rPr lang="en-US" altLang="zh-CN" sz="1600" b="1" smtClean="0">
                          <a:solidFill>
                            <a:srgbClr val="0000FF"/>
                          </a:solidFill>
                          <a:latin typeface="Consolas" pitchFamily="49" charset="0"/>
                          <a:ea typeface="仿宋" pitchFamily="49" charset="-122"/>
                          <a:cs typeface="Consolas" pitchFamily="49" charset="0"/>
                        </a:rPr>
                        <a:t>U</a:t>
                      </a:r>
                      <a:endParaRPr lang="zh-CN" altLang="en-US" sz="1600" b="1">
                        <a:solidFill>
                          <a:srgbClr val="0000FF"/>
                        </a:solidFill>
                        <a:latin typeface="Consolas" pitchFamily="49" charset="0"/>
                        <a:ea typeface="仿宋" pitchFamily="49" charset="-122"/>
                        <a:cs typeface="Consolas" pitchFamily="49" charset="0"/>
                      </a:endParaRPr>
                    </a:p>
                  </a:txBody>
                  <a:tcPr anchor="ctr"/>
                </a:tc>
                <a:tc gridSpan="7">
                  <a:txBody>
                    <a:bodyPr/>
                    <a:lstStyle/>
                    <a:p>
                      <a:pPr algn="ctr"/>
                      <a:r>
                        <a:rPr lang="en-US" altLang="zh-CN" sz="1600" b="1" smtClean="0">
                          <a:solidFill>
                            <a:srgbClr val="0000FF"/>
                          </a:solidFill>
                          <a:latin typeface="Consolas" pitchFamily="49" charset="0"/>
                          <a:ea typeface="仿宋" pitchFamily="49" charset="-122"/>
                          <a:cs typeface="Consolas" pitchFamily="49" charset="0"/>
                        </a:rPr>
                        <a:t>dist</a:t>
                      </a:r>
                      <a:endParaRPr lang="zh-CN" altLang="en-US" sz="1600" b="1">
                        <a:solidFill>
                          <a:srgbClr val="0000FF"/>
                        </a:solidFill>
                        <a:latin typeface="Consolas" pitchFamily="49" charset="0"/>
                        <a:ea typeface="仿宋" pitchFamily="49" charset="-122"/>
                        <a:cs typeface="Consolas" pitchFamily="49" charset="0"/>
                      </a:endParaRPr>
                    </a:p>
                  </a:txBody>
                  <a:tcPr anchor="ct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gridSpan="7">
                  <a:txBody>
                    <a:bodyPr/>
                    <a:lstStyle/>
                    <a:p>
                      <a:pPr algn="ctr"/>
                      <a:r>
                        <a:rPr lang="en-US" altLang="zh-CN" sz="1600" b="1" smtClean="0">
                          <a:solidFill>
                            <a:srgbClr val="0000FF"/>
                          </a:solidFill>
                          <a:latin typeface="Consolas" pitchFamily="49" charset="0"/>
                          <a:ea typeface="仿宋" pitchFamily="49" charset="-122"/>
                          <a:cs typeface="Consolas" pitchFamily="49" charset="0"/>
                        </a:rPr>
                        <a:t>path</a:t>
                      </a:r>
                      <a:endParaRPr lang="zh-CN" altLang="en-US" sz="1600" b="1">
                        <a:solidFill>
                          <a:srgbClr val="0000FF"/>
                        </a:solidFill>
                        <a:latin typeface="Consolas" pitchFamily="49" charset="0"/>
                        <a:ea typeface="仿宋" pitchFamily="49" charset="-122"/>
                        <a:cs typeface="Consolas" pitchFamily="49" charset="0"/>
                      </a:endParaRPr>
                    </a:p>
                  </a:txBody>
                  <a:tcPr anchor="ct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最小点</a:t>
                      </a:r>
                      <a:r>
                        <a:rPr lang="en-US" altLang="zh-CN" sz="1600" b="1" smtClean="0">
                          <a:solidFill>
                            <a:srgbClr val="0000FF"/>
                          </a:solidFill>
                          <a:latin typeface="Consolas" pitchFamily="49" charset="0"/>
                          <a:ea typeface="仿宋" pitchFamily="49" charset="-122"/>
                          <a:cs typeface="Consolas" pitchFamily="49" charset="0"/>
                        </a:rPr>
                        <a:t>u</a:t>
                      </a:r>
                      <a:endParaRPr lang="zh-CN" altLang="en-US" sz="1600" b="1">
                        <a:solidFill>
                          <a:srgbClr val="0000FF"/>
                        </a:solidFill>
                        <a:latin typeface="Consolas" pitchFamily="49" charset="0"/>
                        <a:ea typeface="仿宋" pitchFamily="49" charset="-122"/>
                        <a:cs typeface="Consolas" pitchFamily="49" charset="0"/>
                      </a:endParaRPr>
                    </a:p>
                  </a:txBody>
                  <a:tcPr/>
                </a:tc>
              </a:tr>
              <a:tr h="437363">
                <a:tc v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1,2,3,</a:t>
                      </a:r>
                    </a:p>
                    <a:p>
                      <a:pPr algn="ctr"/>
                      <a:r>
                        <a:rPr lang="en-US" altLang="zh-CN" sz="1600" b="1" smtClean="0">
                          <a:solidFill>
                            <a:srgbClr val="0000FF"/>
                          </a:solidFill>
                          <a:latin typeface="Consolas" pitchFamily="49" charset="0"/>
                          <a:ea typeface="仿宋" pitchFamily="49" charset="-122"/>
                          <a:cs typeface="Consolas" pitchFamily="49" charset="0"/>
                        </a:rPr>
                        <a:t>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2,3,4,5,6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5</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tc>
              </a:tr>
              <a:tr h="395435">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9</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2</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9</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r>
            </a:tbl>
          </a:graphicData>
        </a:graphic>
      </p:graphicFrame>
      <p:sp>
        <p:nvSpPr>
          <p:cNvPr id="35" name="矩形 34"/>
          <p:cNvSpPr/>
          <p:nvPr/>
        </p:nvSpPr>
        <p:spPr>
          <a:xfrm>
            <a:off x="1084601" y="4870823"/>
            <a:ext cx="7923495" cy="428628"/>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a:xfrm>
            <a:off x="2714612" y="232926"/>
            <a:ext cx="3457575" cy="1910190"/>
            <a:chOff x="2714612" y="447240"/>
            <a:chExt cx="3457575" cy="1910190"/>
          </a:xfrm>
        </p:grpSpPr>
        <p:sp>
          <p:nvSpPr>
            <p:cNvPr id="4" name="Oval 5"/>
            <p:cNvSpPr>
              <a:spLocks noChangeArrowheads="1"/>
            </p:cNvSpPr>
            <p:nvPr/>
          </p:nvSpPr>
          <p:spPr bwMode="auto">
            <a:xfrm>
              <a:off x="2714612" y="1226713"/>
              <a:ext cx="288925" cy="360363"/>
            </a:xfrm>
            <a:prstGeom prst="ellipse">
              <a:avLst/>
            </a:prstGeom>
            <a:ln>
              <a:headEnd/>
              <a:tailEnd type="none" w="med" len="lg"/>
            </a:ln>
          </p:spPr>
          <p:style>
            <a:lnRef idx="1">
              <a:schemeClr val="accent3"/>
            </a:lnRef>
            <a:fillRef idx="3">
              <a:schemeClr val="accent3"/>
            </a:fillRef>
            <a:effectRef idx="2">
              <a:schemeClr val="accent3"/>
            </a:effectRef>
            <a:fontRef idx="minor">
              <a:schemeClr val="lt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0</a:t>
              </a:r>
            </a:p>
          </p:txBody>
        </p:sp>
        <p:sp>
          <p:nvSpPr>
            <p:cNvPr id="5" name="Oval 6"/>
            <p:cNvSpPr>
              <a:spLocks noChangeArrowheads="1"/>
            </p:cNvSpPr>
            <p:nvPr/>
          </p:nvSpPr>
          <p:spPr bwMode="auto">
            <a:xfrm>
              <a:off x="3435337" y="6504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1</a:t>
              </a:r>
            </a:p>
          </p:txBody>
        </p:sp>
        <p:sp>
          <p:nvSpPr>
            <p:cNvPr id="6" name="Oval 7"/>
            <p:cNvSpPr>
              <a:spLocks noChangeArrowheads="1"/>
            </p:cNvSpPr>
            <p:nvPr/>
          </p:nvSpPr>
          <p:spPr bwMode="auto">
            <a:xfrm>
              <a:off x="3506774" y="18744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3</a:t>
              </a:r>
            </a:p>
          </p:txBody>
        </p:sp>
        <p:sp>
          <p:nvSpPr>
            <p:cNvPr id="7" name="Oval 8"/>
            <p:cNvSpPr>
              <a:spLocks noChangeArrowheads="1"/>
            </p:cNvSpPr>
            <p:nvPr/>
          </p:nvSpPr>
          <p:spPr bwMode="auto">
            <a:xfrm>
              <a:off x="4156062" y="12267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2</a:t>
              </a:r>
            </a:p>
          </p:txBody>
        </p:sp>
        <p:sp>
          <p:nvSpPr>
            <p:cNvPr id="8" name="Oval 9"/>
            <p:cNvSpPr>
              <a:spLocks noChangeArrowheads="1"/>
            </p:cNvSpPr>
            <p:nvPr/>
          </p:nvSpPr>
          <p:spPr bwMode="auto">
            <a:xfrm>
              <a:off x="5091099" y="6504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4</a:t>
              </a:r>
            </a:p>
          </p:txBody>
        </p:sp>
        <p:sp>
          <p:nvSpPr>
            <p:cNvPr id="9" name="Oval 10"/>
            <p:cNvSpPr>
              <a:spLocks noChangeArrowheads="1"/>
            </p:cNvSpPr>
            <p:nvPr/>
          </p:nvSpPr>
          <p:spPr bwMode="auto">
            <a:xfrm>
              <a:off x="5091099" y="18744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5</a:t>
              </a:r>
            </a:p>
          </p:txBody>
        </p:sp>
        <p:sp>
          <p:nvSpPr>
            <p:cNvPr id="10" name="Oval 11"/>
            <p:cNvSpPr>
              <a:spLocks noChangeArrowheads="1"/>
            </p:cNvSpPr>
            <p:nvPr/>
          </p:nvSpPr>
          <p:spPr bwMode="auto">
            <a:xfrm>
              <a:off x="5883262" y="12981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6</a:t>
              </a:r>
            </a:p>
          </p:txBody>
        </p:sp>
        <p:sp>
          <p:nvSpPr>
            <p:cNvPr id="11" name="Freeform 12"/>
            <p:cNvSpPr>
              <a:spLocks/>
            </p:cNvSpPr>
            <p:nvPr/>
          </p:nvSpPr>
          <p:spPr bwMode="auto">
            <a:xfrm>
              <a:off x="2965437" y="893338"/>
              <a:ext cx="469900" cy="381000"/>
            </a:xfrm>
            <a:custGeom>
              <a:avLst/>
              <a:gdLst/>
              <a:ahLst/>
              <a:cxnLst>
                <a:cxn ang="0">
                  <a:pos x="0" y="240"/>
                </a:cxn>
                <a:cxn ang="0">
                  <a:pos x="296" y="0"/>
                </a:cxn>
              </a:cxnLst>
              <a:rect l="0" t="0" r="r" b="b"/>
              <a:pathLst>
                <a:path w="296" h="240">
                  <a:moveTo>
                    <a:pt x="0" y="240"/>
                  </a:moveTo>
                  <a:lnTo>
                    <a:pt x="29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2" name="Line 13"/>
            <p:cNvSpPr>
              <a:spLocks noChangeShapeType="1"/>
            </p:cNvSpPr>
            <p:nvPr/>
          </p:nvSpPr>
          <p:spPr bwMode="auto">
            <a:xfrm>
              <a:off x="3003537" y="1442613"/>
              <a:ext cx="1152525"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3" name="Line 14"/>
            <p:cNvSpPr>
              <a:spLocks noChangeShapeType="1"/>
            </p:cNvSpPr>
            <p:nvPr/>
          </p:nvSpPr>
          <p:spPr bwMode="auto">
            <a:xfrm>
              <a:off x="2944799" y="1552151"/>
              <a:ext cx="574675"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4" name="Line 15"/>
            <p:cNvSpPr>
              <a:spLocks noChangeShapeType="1"/>
            </p:cNvSpPr>
            <p:nvPr/>
          </p:nvSpPr>
          <p:spPr bwMode="auto">
            <a:xfrm>
              <a:off x="3724262" y="794913"/>
              <a:ext cx="1366837"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5" name="Line 16"/>
            <p:cNvSpPr>
              <a:spLocks noChangeShapeType="1"/>
            </p:cNvSpPr>
            <p:nvPr/>
          </p:nvSpPr>
          <p:spPr bwMode="auto">
            <a:xfrm>
              <a:off x="3795699" y="2090313"/>
              <a:ext cx="1295400"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6" name="Freeform 17"/>
            <p:cNvSpPr>
              <a:spLocks/>
            </p:cNvSpPr>
            <p:nvPr/>
          </p:nvSpPr>
          <p:spPr bwMode="auto">
            <a:xfrm>
              <a:off x="3757599" y="1514051"/>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7" name="Line 18"/>
            <p:cNvSpPr>
              <a:spLocks noChangeShapeType="1"/>
            </p:cNvSpPr>
            <p:nvPr/>
          </p:nvSpPr>
          <p:spPr bwMode="auto">
            <a:xfrm>
              <a:off x="3698862" y="937788"/>
              <a:ext cx="503237" cy="360363"/>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8" name="Freeform 19"/>
            <p:cNvSpPr>
              <a:spLocks/>
            </p:cNvSpPr>
            <p:nvPr/>
          </p:nvSpPr>
          <p:spPr bwMode="auto">
            <a:xfrm>
              <a:off x="4451337" y="939376"/>
              <a:ext cx="639762"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9" name="Line 20"/>
            <p:cNvSpPr>
              <a:spLocks noChangeShapeType="1"/>
            </p:cNvSpPr>
            <p:nvPr/>
          </p:nvSpPr>
          <p:spPr bwMode="auto">
            <a:xfrm>
              <a:off x="4443399" y="1514051"/>
              <a:ext cx="647700"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0" name="Line 21"/>
            <p:cNvSpPr>
              <a:spLocks noChangeShapeType="1"/>
            </p:cNvSpPr>
            <p:nvPr/>
          </p:nvSpPr>
          <p:spPr bwMode="auto">
            <a:xfrm flipV="1">
              <a:off x="5235562" y="1010813"/>
              <a:ext cx="0" cy="8636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1" name="Line 22"/>
            <p:cNvSpPr>
              <a:spLocks noChangeShapeType="1"/>
            </p:cNvSpPr>
            <p:nvPr/>
          </p:nvSpPr>
          <p:spPr bwMode="auto">
            <a:xfrm flipV="1">
              <a:off x="5380024" y="1612476"/>
              <a:ext cx="576263"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5380024" y="840951"/>
              <a:ext cx="576263" cy="503237"/>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3" name="Text Box 24"/>
            <p:cNvSpPr txBox="1">
              <a:spLocks noChangeArrowheads="1"/>
            </p:cNvSpPr>
            <p:nvPr/>
          </p:nvSpPr>
          <p:spPr bwMode="auto">
            <a:xfrm>
              <a:off x="2859074" y="721888"/>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4</a:t>
              </a:r>
            </a:p>
          </p:txBody>
        </p:sp>
        <p:sp>
          <p:nvSpPr>
            <p:cNvPr id="24" name="Text Box 26"/>
            <p:cNvSpPr txBox="1">
              <a:spLocks noChangeArrowheads="1"/>
            </p:cNvSpPr>
            <p:nvPr/>
          </p:nvSpPr>
          <p:spPr bwMode="auto">
            <a:xfrm>
              <a:off x="4370374" y="875876"/>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25" name="Text Box 27"/>
            <p:cNvSpPr txBox="1">
              <a:spLocks noChangeArrowheads="1"/>
            </p:cNvSpPr>
            <p:nvPr/>
          </p:nvSpPr>
          <p:spPr bwMode="auto">
            <a:xfrm>
              <a:off x="5116499" y="121560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1</a:t>
              </a:r>
            </a:p>
          </p:txBody>
        </p:sp>
        <p:sp>
          <p:nvSpPr>
            <p:cNvPr id="26" name="Text Box 28"/>
            <p:cNvSpPr txBox="1">
              <a:spLocks noChangeArrowheads="1"/>
            </p:cNvSpPr>
            <p:nvPr/>
          </p:nvSpPr>
          <p:spPr bwMode="auto">
            <a:xfrm>
              <a:off x="5522899" y="756813"/>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27" name="Text Box 29"/>
            <p:cNvSpPr txBox="1">
              <a:spLocks noChangeArrowheads="1"/>
            </p:cNvSpPr>
            <p:nvPr/>
          </p:nvSpPr>
          <p:spPr bwMode="auto">
            <a:xfrm>
              <a:off x="5537187" y="1744238"/>
              <a:ext cx="433387" cy="338554"/>
            </a:xfrm>
            <a:prstGeom prst="rect">
              <a:avLst/>
            </a:prstGeom>
            <a:noFill/>
            <a:ln w="19050" algn="ctr">
              <a:noFill/>
              <a:miter lim="800000"/>
              <a:headEnd/>
              <a:tailEnd type="none" w="med" len="lg"/>
            </a:ln>
            <a:effectLst/>
          </p:spPr>
          <p:txBody>
            <a:bodyPr>
              <a:spAutoFit/>
            </a:bodyPr>
            <a:lstStyle/>
            <a:p>
              <a:pPr algn="ctr"/>
              <a:r>
                <a:rPr lang="en-US" altLang="zh-CN" sz="1600" dirty="0">
                  <a:solidFill>
                    <a:srgbClr val="339933"/>
                  </a:solidFill>
                  <a:latin typeface="Consolas" pitchFamily="49" charset="0"/>
                  <a:cs typeface="Consolas" pitchFamily="49" charset="0"/>
                </a:rPr>
                <a:t>8</a:t>
              </a:r>
            </a:p>
          </p:txBody>
        </p:sp>
        <p:sp>
          <p:nvSpPr>
            <p:cNvPr id="28" name="Text Box 30"/>
            <p:cNvSpPr txBox="1">
              <a:spLocks noChangeArrowheads="1"/>
            </p:cNvSpPr>
            <p:nvPr/>
          </p:nvSpPr>
          <p:spPr bwMode="auto">
            <a:xfrm>
              <a:off x="4083037" y="2018876"/>
              <a:ext cx="433387"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5</a:t>
              </a:r>
            </a:p>
          </p:txBody>
        </p:sp>
        <p:sp>
          <p:nvSpPr>
            <p:cNvPr id="29" name="Text Box 31"/>
            <p:cNvSpPr txBox="1">
              <a:spLocks noChangeArrowheads="1"/>
            </p:cNvSpPr>
            <p:nvPr/>
          </p:nvSpPr>
          <p:spPr bwMode="auto">
            <a:xfrm>
              <a:off x="2859074" y="162200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30" name="Text Box 32"/>
            <p:cNvSpPr txBox="1">
              <a:spLocks noChangeArrowheads="1"/>
            </p:cNvSpPr>
            <p:nvPr/>
          </p:nvSpPr>
          <p:spPr bwMode="auto">
            <a:xfrm>
              <a:off x="3290874" y="109495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31" name="Text Box 33"/>
            <p:cNvSpPr txBox="1">
              <a:spLocks noChangeArrowheads="1"/>
            </p:cNvSpPr>
            <p:nvPr/>
          </p:nvSpPr>
          <p:spPr bwMode="auto">
            <a:xfrm>
              <a:off x="3679812" y="1515638"/>
              <a:ext cx="298450" cy="246221"/>
            </a:xfrm>
            <a:prstGeom prst="rect">
              <a:avLst/>
            </a:prstGeom>
            <a:noFill/>
            <a:ln w="19050" algn="ctr">
              <a:noFill/>
              <a:miter lim="800000"/>
              <a:headEnd/>
              <a:tailEnd type="none" w="med" len="lg"/>
            </a:ln>
            <a:effectLst/>
          </p:spPr>
          <p:txBody>
            <a:bodyPr lIns="0" tIns="0" rIns="0" bIns="0">
              <a:spAutoFit/>
            </a:bodyPr>
            <a:lstStyle/>
            <a:p>
              <a:pPr algn="ctr"/>
              <a:r>
                <a:rPr lang="en-US" altLang="zh-CN" sz="1600">
                  <a:solidFill>
                    <a:srgbClr val="339933"/>
                  </a:solidFill>
                  <a:latin typeface="Consolas" pitchFamily="49" charset="0"/>
                  <a:cs typeface="Consolas" pitchFamily="49" charset="0"/>
                </a:rPr>
                <a:t>2</a:t>
              </a:r>
            </a:p>
          </p:txBody>
        </p:sp>
        <p:sp>
          <p:nvSpPr>
            <p:cNvPr id="32" name="Text Box 34"/>
            <p:cNvSpPr txBox="1">
              <a:spLocks noChangeArrowheads="1"/>
            </p:cNvSpPr>
            <p:nvPr/>
          </p:nvSpPr>
          <p:spPr bwMode="auto">
            <a:xfrm>
              <a:off x="4540237" y="1356888"/>
              <a:ext cx="433387"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4</a:t>
              </a:r>
            </a:p>
          </p:txBody>
        </p:sp>
        <p:sp>
          <p:nvSpPr>
            <p:cNvPr id="33" name="Text Box 35"/>
            <p:cNvSpPr txBox="1">
              <a:spLocks noChangeArrowheads="1"/>
            </p:cNvSpPr>
            <p:nvPr/>
          </p:nvSpPr>
          <p:spPr bwMode="auto">
            <a:xfrm>
              <a:off x="3795699" y="794913"/>
              <a:ext cx="287338" cy="246221"/>
            </a:xfrm>
            <a:prstGeom prst="rect">
              <a:avLst/>
            </a:prstGeom>
            <a:noFill/>
            <a:ln w="19050" algn="ctr">
              <a:noFill/>
              <a:miter lim="800000"/>
              <a:headEnd/>
              <a:tailEnd type="none" w="med" len="lg"/>
            </a:ln>
            <a:effectLst/>
          </p:spPr>
          <p:txBody>
            <a:bodyPr lIns="0" tIns="0" rIns="0" bIns="0">
              <a:spAutoFit/>
            </a:bodyPr>
            <a:lstStyle/>
            <a:p>
              <a:pPr algn="ctr"/>
              <a:r>
                <a:rPr lang="en-US" altLang="zh-CN" sz="1600">
                  <a:solidFill>
                    <a:srgbClr val="339933"/>
                  </a:solidFill>
                  <a:latin typeface="Consolas" pitchFamily="49" charset="0"/>
                  <a:cs typeface="Consolas" pitchFamily="49" charset="0"/>
                </a:rPr>
                <a:t>1</a:t>
              </a:r>
            </a:p>
          </p:txBody>
        </p:sp>
        <p:sp>
          <p:nvSpPr>
            <p:cNvPr id="34" name="Text Box 26"/>
            <p:cNvSpPr txBox="1">
              <a:spLocks noChangeArrowheads="1"/>
            </p:cNvSpPr>
            <p:nvPr/>
          </p:nvSpPr>
          <p:spPr bwMode="auto">
            <a:xfrm>
              <a:off x="4143372" y="447240"/>
              <a:ext cx="433388" cy="338554"/>
            </a:xfrm>
            <a:prstGeom prst="rect">
              <a:avLst/>
            </a:prstGeom>
            <a:noFill/>
            <a:ln w="19050" algn="ctr">
              <a:noFill/>
              <a:miter lim="800000"/>
              <a:headEnd/>
              <a:tailEnd type="none" w="med" len="lg"/>
            </a:ln>
            <a:effectLst/>
          </p:spPr>
          <p:txBody>
            <a:bodyPr>
              <a:spAutoFit/>
            </a:bodyPr>
            <a:lstStyle/>
            <a:p>
              <a:pPr algn="ctr"/>
              <a:r>
                <a:rPr lang="en-US" altLang="zh-CN" sz="1600" smtClean="0">
                  <a:solidFill>
                    <a:srgbClr val="339933"/>
                  </a:solidFill>
                  <a:latin typeface="Consolas" pitchFamily="49" charset="0"/>
                  <a:cs typeface="Consolas" pitchFamily="49" charset="0"/>
                </a:rPr>
                <a:t>7</a:t>
              </a:r>
              <a:endParaRPr lang="en-US" altLang="zh-CN" sz="1600">
                <a:solidFill>
                  <a:srgbClr val="339933"/>
                </a:solidFill>
                <a:latin typeface="Consolas" pitchFamily="49" charset="0"/>
                <a:cs typeface="Consolas" pitchFamily="49" charset="0"/>
              </a:endParaRPr>
            </a:p>
          </p:txBody>
        </p:sp>
      </p:grpSp>
      <p:graphicFrame>
        <p:nvGraphicFramePr>
          <p:cNvPr id="36" name="表格 35"/>
          <p:cNvGraphicFramePr>
            <a:graphicFrameLocks noGrp="1"/>
          </p:cNvGraphicFramePr>
          <p:nvPr/>
        </p:nvGraphicFramePr>
        <p:xfrm>
          <a:off x="1071538" y="2357430"/>
          <a:ext cx="7933303" cy="3407029"/>
        </p:xfrm>
        <a:graphic>
          <a:graphicData uri="http://schemas.openxmlformats.org/drawingml/2006/table">
            <a:tbl>
              <a:tblPr firstRow="1" bandRow="1">
                <a:tableStyleId>{8A107856-5554-42FB-B03E-39F5DBC370BA}</a:tableStyleId>
              </a:tblPr>
              <a:tblGrid>
                <a:gridCol w="1285884"/>
                <a:gridCol w="428628"/>
                <a:gridCol w="285752"/>
                <a:gridCol w="428628"/>
                <a:gridCol w="357190"/>
                <a:gridCol w="571504"/>
                <a:gridCol w="428628"/>
                <a:gridCol w="500066"/>
                <a:gridCol w="357190"/>
                <a:gridCol w="357190"/>
                <a:gridCol w="357190"/>
                <a:gridCol w="357190"/>
                <a:gridCol w="571504"/>
                <a:gridCol w="428628"/>
                <a:gridCol w="571504"/>
                <a:gridCol w="646627"/>
              </a:tblGrid>
              <a:tr h="683022">
                <a:tc rowSpan="2">
                  <a:txBody>
                    <a:bodyPr/>
                    <a:lstStyle/>
                    <a:p>
                      <a:pPr algn="ctr"/>
                      <a:r>
                        <a:rPr lang="en-US" altLang="zh-CN" sz="1600" b="1" smtClean="0">
                          <a:solidFill>
                            <a:srgbClr val="0000FF"/>
                          </a:solidFill>
                          <a:latin typeface="Consolas" pitchFamily="49" charset="0"/>
                          <a:ea typeface="仿宋" pitchFamily="49" charset="-122"/>
                          <a:cs typeface="Consolas" pitchFamily="49" charset="0"/>
                        </a:rPr>
                        <a:t>U</a:t>
                      </a:r>
                      <a:endParaRPr lang="zh-CN" altLang="en-US" sz="1600" b="1">
                        <a:solidFill>
                          <a:srgbClr val="0000FF"/>
                        </a:solidFill>
                        <a:latin typeface="Consolas" pitchFamily="49" charset="0"/>
                        <a:ea typeface="仿宋" pitchFamily="49" charset="-122"/>
                        <a:cs typeface="Consolas" pitchFamily="49" charset="0"/>
                      </a:endParaRPr>
                    </a:p>
                  </a:txBody>
                  <a:tcPr anchor="ctr"/>
                </a:tc>
                <a:tc gridSpan="7">
                  <a:txBody>
                    <a:bodyPr/>
                    <a:lstStyle/>
                    <a:p>
                      <a:pPr algn="ctr"/>
                      <a:r>
                        <a:rPr lang="en-US" altLang="zh-CN" sz="1600" b="1" smtClean="0">
                          <a:solidFill>
                            <a:srgbClr val="0000FF"/>
                          </a:solidFill>
                          <a:latin typeface="Consolas" pitchFamily="49" charset="0"/>
                          <a:ea typeface="仿宋" pitchFamily="49" charset="-122"/>
                          <a:cs typeface="Consolas" pitchFamily="49" charset="0"/>
                        </a:rPr>
                        <a:t>dist</a:t>
                      </a:r>
                      <a:endParaRPr lang="zh-CN" altLang="en-US" sz="1600" b="1">
                        <a:solidFill>
                          <a:srgbClr val="0000FF"/>
                        </a:solidFill>
                        <a:latin typeface="Consolas" pitchFamily="49" charset="0"/>
                        <a:ea typeface="仿宋" pitchFamily="49" charset="-122"/>
                        <a:cs typeface="Consolas" pitchFamily="49" charset="0"/>
                      </a:endParaRPr>
                    </a:p>
                  </a:txBody>
                  <a:tcPr anchor="ct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gridSpan="7">
                  <a:txBody>
                    <a:bodyPr/>
                    <a:lstStyle/>
                    <a:p>
                      <a:pPr algn="ctr"/>
                      <a:r>
                        <a:rPr lang="en-US" altLang="zh-CN" sz="1600" b="1" smtClean="0">
                          <a:solidFill>
                            <a:srgbClr val="0000FF"/>
                          </a:solidFill>
                          <a:latin typeface="Consolas" pitchFamily="49" charset="0"/>
                          <a:ea typeface="仿宋" pitchFamily="49" charset="-122"/>
                          <a:cs typeface="Consolas" pitchFamily="49" charset="0"/>
                        </a:rPr>
                        <a:t>path</a:t>
                      </a:r>
                      <a:endParaRPr lang="zh-CN" altLang="en-US" sz="1600" b="1">
                        <a:solidFill>
                          <a:srgbClr val="0000FF"/>
                        </a:solidFill>
                        <a:latin typeface="Consolas" pitchFamily="49" charset="0"/>
                        <a:ea typeface="仿宋" pitchFamily="49" charset="-122"/>
                        <a:cs typeface="Consolas" pitchFamily="49" charset="0"/>
                      </a:endParaRPr>
                    </a:p>
                  </a:txBody>
                  <a:tcPr anchor="ct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最小点</a:t>
                      </a:r>
                      <a:r>
                        <a:rPr lang="en-US" altLang="zh-CN" sz="1600" b="1" smtClean="0">
                          <a:solidFill>
                            <a:srgbClr val="0000FF"/>
                          </a:solidFill>
                          <a:latin typeface="Consolas" pitchFamily="49" charset="0"/>
                          <a:ea typeface="仿宋" pitchFamily="49" charset="-122"/>
                          <a:cs typeface="Consolas" pitchFamily="49" charset="0"/>
                        </a:rPr>
                        <a:t>u</a:t>
                      </a:r>
                      <a:endParaRPr lang="zh-CN" altLang="en-US" sz="1600" b="1">
                        <a:solidFill>
                          <a:srgbClr val="0000FF"/>
                        </a:solidFill>
                        <a:latin typeface="Consolas" pitchFamily="49" charset="0"/>
                        <a:ea typeface="仿宋" pitchFamily="49" charset="-122"/>
                        <a:cs typeface="Consolas" pitchFamily="49" charset="0"/>
                      </a:endParaRPr>
                    </a:p>
                  </a:txBody>
                  <a:tcPr/>
                </a:tc>
              </a:tr>
              <a:tr h="437363">
                <a:tc v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1,2,3,</a:t>
                      </a:r>
                    </a:p>
                    <a:p>
                      <a:pPr algn="ctr"/>
                      <a:r>
                        <a:rPr lang="en-US" altLang="zh-CN" sz="1600" b="1" smtClean="0">
                          <a:solidFill>
                            <a:srgbClr val="0000FF"/>
                          </a:solidFill>
                          <a:latin typeface="Consolas" pitchFamily="49" charset="0"/>
                          <a:ea typeface="仿宋" pitchFamily="49" charset="-122"/>
                          <a:cs typeface="Consolas" pitchFamily="49" charset="0"/>
                        </a:rPr>
                        <a:t>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2,3,4,5,6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5</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tc>
              </a:tr>
              <a:tr h="395435">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9</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2</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9</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10</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9</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17</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5</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5</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r>
            </a:tbl>
          </a:graphicData>
        </a:graphic>
      </p:graphicFrame>
      <p:sp>
        <p:nvSpPr>
          <p:cNvPr id="35" name="矩形 34"/>
          <p:cNvSpPr/>
          <p:nvPr/>
        </p:nvSpPr>
        <p:spPr>
          <a:xfrm>
            <a:off x="1084601" y="5318637"/>
            <a:ext cx="7923495" cy="428628"/>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a:xfrm>
            <a:off x="2714612" y="232926"/>
            <a:ext cx="3457575" cy="1910190"/>
            <a:chOff x="2714612" y="447240"/>
            <a:chExt cx="3457575" cy="1910190"/>
          </a:xfrm>
        </p:grpSpPr>
        <p:sp>
          <p:nvSpPr>
            <p:cNvPr id="4" name="Oval 5"/>
            <p:cNvSpPr>
              <a:spLocks noChangeArrowheads="1"/>
            </p:cNvSpPr>
            <p:nvPr/>
          </p:nvSpPr>
          <p:spPr bwMode="auto">
            <a:xfrm>
              <a:off x="2714612" y="1226713"/>
              <a:ext cx="288925" cy="360363"/>
            </a:xfrm>
            <a:prstGeom prst="ellipse">
              <a:avLst/>
            </a:prstGeom>
            <a:ln>
              <a:headEnd/>
              <a:tailEnd type="none" w="med" len="lg"/>
            </a:ln>
          </p:spPr>
          <p:style>
            <a:lnRef idx="1">
              <a:schemeClr val="accent3"/>
            </a:lnRef>
            <a:fillRef idx="3">
              <a:schemeClr val="accent3"/>
            </a:fillRef>
            <a:effectRef idx="2">
              <a:schemeClr val="accent3"/>
            </a:effectRef>
            <a:fontRef idx="minor">
              <a:schemeClr val="lt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0</a:t>
              </a:r>
            </a:p>
          </p:txBody>
        </p:sp>
        <p:sp>
          <p:nvSpPr>
            <p:cNvPr id="5" name="Oval 6"/>
            <p:cNvSpPr>
              <a:spLocks noChangeArrowheads="1"/>
            </p:cNvSpPr>
            <p:nvPr/>
          </p:nvSpPr>
          <p:spPr bwMode="auto">
            <a:xfrm>
              <a:off x="3435337" y="6504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1</a:t>
              </a:r>
            </a:p>
          </p:txBody>
        </p:sp>
        <p:sp>
          <p:nvSpPr>
            <p:cNvPr id="6" name="Oval 7"/>
            <p:cNvSpPr>
              <a:spLocks noChangeArrowheads="1"/>
            </p:cNvSpPr>
            <p:nvPr/>
          </p:nvSpPr>
          <p:spPr bwMode="auto">
            <a:xfrm>
              <a:off x="3506774" y="18744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3</a:t>
              </a:r>
            </a:p>
          </p:txBody>
        </p:sp>
        <p:sp>
          <p:nvSpPr>
            <p:cNvPr id="7" name="Oval 8"/>
            <p:cNvSpPr>
              <a:spLocks noChangeArrowheads="1"/>
            </p:cNvSpPr>
            <p:nvPr/>
          </p:nvSpPr>
          <p:spPr bwMode="auto">
            <a:xfrm>
              <a:off x="4156062" y="12267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dirty="0">
                  <a:solidFill>
                    <a:srgbClr val="3333FF"/>
                  </a:solidFill>
                  <a:latin typeface="Consolas" pitchFamily="49" charset="0"/>
                  <a:cs typeface="Consolas" pitchFamily="49" charset="0"/>
                </a:rPr>
                <a:t>2</a:t>
              </a:r>
            </a:p>
          </p:txBody>
        </p:sp>
        <p:sp>
          <p:nvSpPr>
            <p:cNvPr id="8" name="Oval 9"/>
            <p:cNvSpPr>
              <a:spLocks noChangeArrowheads="1"/>
            </p:cNvSpPr>
            <p:nvPr/>
          </p:nvSpPr>
          <p:spPr bwMode="auto">
            <a:xfrm>
              <a:off x="5091099" y="6504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4</a:t>
              </a:r>
            </a:p>
          </p:txBody>
        </p:sp>
        <p:sp>
          <p:nvSpPr>
            <p:cNvPr id="9" name="Oval 10"/>
            <p:cNvSpPr>
              <a:spLocks noChangeArrowheads="1"/>
            </p:cNvSpPr>
            <p:nvPr/>
          </p:nvSpPr>
          <p:spPr bwMode="auto">
            <a:xfrm>
              <a:off x="5091099" y="1874413"/>
              <a:ext cx="288925"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5</a:t>
              </a:r>
            </a:p>
          </p:txBody>
        </p:sp>
        <p:sp>
          <p:nvSpPr>
            <p:cNvPr id="10" name="Oval 11"/>
            <p:cNvSpPr>
              <a:spLocks noChangeArrowheads="1"/>
            </p:cNvSpPr>
            <p:nvPr/>
          </p:nvSpPr>
          <p:spPr bwMode="auto">
            <a:xfrm>
              <a:off x="5883262" y="1298151"/>
              <a:ext cx="288925" cy="36036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a:solidFill>
                    <a:srgbClr val="3333FF"/>
                  </a:solidFill>
                  <a:latin typeface="Consolas" pitchFamily="49" charset="0"/>
                  <a:cs typeface="Consolas" pitchFamily="49" charset="0"/>
                </a:rPr>
                <a:t>6</a:t>
              </a:r>
            </a:p>
          </p:txBody>
        </p:sp>
        <p:sp>
          <p:nvSpPr>
            <p:cNvPr id="11" name="Freeform 12"/>
            <p:cNvSpPr>
              <a:spLocks/>
            </p:cNvSpPr>
            <p:nvPr/>
          </p:nvSpPr>
          <p:spPr bwMode="auto">
            <a:xfrm>
              <a:off x="2965437" y="893338"/>
              <a:ext cx="469900" cy="381000"/>
            </a:xfrm>
            <a:custGeom>
              <a:avLst/>
              <a:gdLst/>
              <a:ahLst/>
              <a:cxnLst>
                <a:cxn ang="0">
                  <a:pos x="0" y="240"/>
                </a:cxn>
                <a:cxn ang="0">
                  <a:pos x="296" y="0"/>
                </a:cxn>
              </a:cxnLst>
              <a:rect l="0" t="0" r="r" b="b"/>
              <a:pathLst>
                <a:path w="296" h="240">
                  <a:moveTo>
                    <a:pt x="0" y="240"/>
                  </a:moveTo>
                  <a:lnTo>
                    <a:pt x="29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2" name="Line 13"/>
            <p:cNvSpPr>
              <a:spLocks noChangeShapeType="1"/>
            </p:cNvSpPr>
            <p:nvPr/>
          </p:nvSpPr>
          <p:spPr bwMode="auto">
            <a:xfrm>
              <a:off x="3003537" y="1442613"/>
              <a:ext cx="1152525"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3" name="Line 14"/>
            <p:cNvSpPr>
              <a:spLocks noChangeShapeType="1"/>
            </p:cNvSpPr>
            <p:nvPr/>
          </p:nvSpPr>
          <p:spPr bwMode="auto">
            <a:xfrm>
              <a:off x="2944799" y="1552151"/>
              <a:ext cx="574675"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4" name="Line 15"/>
            <p:cNvSpPr>
              <a:spLocks noChangeShapeType="1"/>
            </p:cNvSpPr>
            <p:nvPr/>
          </p:nvSpPr>
          <p:spPr bwMode="auto">
            <a:xfrm>
              <a:off x="3724262" y="794913"/>
              <a:ext cx="1366837"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5" name="Line 16"/>
            <p:cNvSpPr>
              <a:spLocks noChangeShapeType="1"/>
            </p:cNvSpPr>
            <p:nvPr/>
          </p:nvSpPr>
          <p:spPr bwMode="auto">
            <a:xfrm>
              <a:off x="3795699" y="2090313"/>
              <a:ext cx="1295400"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6" name="Freeform 17"/>
            <p:cNvSpPr>
              <a:spLocks/>
            </p:cNvSpPr>
            <p:nvPr/>
          </p:nvSpPr>
          <p:spPr bwMode="auto">
            <a:xfrm>
              <a:off x="3757599" y="1514051"/>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7" name="Line 18"/>
            <p:cNvSpPr>
              <a:spLocks noChangeShapeType="1"/>
            </p:cNvSpPr>
            <p:nvPr/>
          </p:nvSpPr>
          <p:spPr bwMode="auto">
            <a:xfrm>
              <a:off x="3698862" y="937788"/>
              <a:ext cx="503237" cy="360363"/>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8" name="Freeform 19"/>
            <p:cNvSpPr>
              <a:spLocks/>
            </p:cNvSpPr>
            <p:nvPr/>
          </p:nvSpPr>
          <p:spPr bwMode="auto">
            <a:xfrm>
              <a:off x="4451337" y="939376"/>
              <a:ext cx="639762"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9" name="Line 20"/>
            <p:cNvSpPr>
              <a:spLocks noChangeShapeType="1"/>
            </p:cNvSpPr>
            <p:nvPr/>
          </p:nvSpPr>
          <p:spPr bwMode="auto">
            <a:xfrm>
              <a:off x="4443399" y="1514051"/>
              <a:ext cx="647700"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0" name="Line 21"/>
            <p:cNvSpPr>
              <a:spLocks noChangeShapeType="1"/>
            </p:cNvSpPr>
            <p:nvPr/>
          </p:nvSpPr>
          <p:spPr bwMode="auto">
            <a:xfrm flipV="1">
              <a:off x="5235562" y="1010813"/>
              <a:ext cx="0" cy="8636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1" name="Line 22"/>
            <p:cNvSpPr>
              <a:spLocks noChangeShapeType="1"/>
            </p:cNvSpPr>
            <p:nvPr/>
          </p:nvSpPr>
          <p:spPr bwMode="auto">
            <a:xfrm flipV="1">
              <a:off x="5380024" y="1612476"/>
              <a:ext cx="576263" cy="43180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5380024" y="840951"/>
              <a:ext cx="576263" cy="503237"/>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3" name="Text Box 24"/>
            <p:cNvSpPr txBox="1">
              <a:spLocks noChangeArrowheads="1"/>
            </p:cNvSpPr>
            <p:nvPr/>
          </p:nvSpPr>
          <p:spPr bwMode="auto">
            <a:xfrm>
              <a:off x="2859074" y="721888"/>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4</a:t>
              </a:r>
            </a:p>
          </p:txBody>
        </p:sp>
        <p:sp>
          <p:nvSpPr>
            <p:cNvPr id="24" name="Text Box 26"/>
            <p:cNvSpPr txBox="1">
              <a:spLocks noChangeArrowheads="1"/>
            </p:cNvSpPr>
            <p:nvPr/>
          </p:nvSpPr>
          <p:spPr bwMode="auto">
            <a:xfrm>
              <a:off x="4370374" y="875876"/>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25" name="Text Box 27"/>
            <p:cNvSpPr txBox="1">
              <a:spLocks noChangeArrowheads="1"/>
            </p:cNvSpPr>
            <p:nvPr/>
          </p:nvSpPr>
          <p:spPr bwMode="auto">
            <a:xfrm>
              <a:off x="5116499" y="121560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1</a:t>
              </a:r>
            </a:p>
          </p:txBody>
        </p:sp>
        <p:sp>
          <p:nvSpPr>
            <p:cNvPr id="26" name="Text Box 28"/>
            <p:cNvSpPr txBox="1">
              <a:spLocks noChangeArrowheads="1"/>
            </p:cNvSpPr>
            <p:nvPr/>
          </p:nvSpPr>
          <p:spPr bwMode="auto">
            <a:xfrm>
              <a:off x="5522899" y="756813"/>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27" name="Text Box 29"/>
            <p:cNvSpPr txBox="1">
              <a:spLocks noChangeArrowheads="1"/>
            </p:cNvSpPr>
            <p:nvPr/>
          </p:nvSpPr>
          <p:spPr bwMode="auto">
            <a:xfrm>
              <a:off x="5537187" y="1744238"/>
              <a:ext cx="433387" cy="338554"/>
            </a:xfrm>
            <a:prstGeom prst="rect">
              <a:avLst/>
            </a:prstGeom>
            <a:noFill/>
            <a:ln w="19050" algn="ctr">
              <a:noFill/>
              <a:miter lim="800000"/>
              <a:headEnd/>
              <a:tailEnd type="none" w="med" len="lg"/>
            </a:ln>
            <a:effectLst/>
          </p:spPr>
          <p:txBody>
            <a:bodyPr>
              <a:spAutoFit/>
            </a:bodyPr>
            <a:lstStyle/>
            <a:p>
              <a:pPr algn="ctr"/>
              <a:r>
                <a:rPr lang="en-US" altLang="zh-CN" sz="1600" dirty="0">
                  <a:solidFill>
                    <a:srgbClr val="339933"/>
                  </a:solidFill>
                  <a:latin typeface="Consolas" pitchFamily="49" charset="0"/>
                  <a:cs typeface="Consolas" pitchFamily="49" charset="0"/>
                </a:rPr>
                <a:t>8</a:t>
              </a:r>
            </a:p>
          </p:txBody>
        </p:sp>
        <p:sp>
          <p:nvSpPr>
            <p:cNvPr id="28" name="Text Box 30"/>
            <p:cNvSpPr txBox="1">
              <a:spLocks noChangeArrowheads="1"/>
            </p:cNvSpPr>
            <p:nvPr/>
          </p:nvSpPr>
          <p:spPr bwMode="auto">
            <a:xfrm>
              <a:off x="4083037" y="2018876"/>
              <a:ext cx="433387"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5</a:t>
              </a:r>
            </a:p>
          </p:txBody>
        </p:sp>
        <p:sp>
          <p:nvSpPr>
            <p:cNvPr id="29" name="Text Box 31"/>
            <p:cNvSpPr txBox="1">
              <a:spLocks noChangeArrowheads="1"/>
            </p:cNvSpPr>
            <p:nvPr/>
          </p:nvSpPr>
          <p:spPr bwMode="auto">
            <a:xfrm>
              <a:off x="2859074" y="162200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30" name="Text Box 32"/>
            <p:cNvSpPr txBox="1">
              <a:spLocks noChangeArrowheads="1"/>
            </p:cNvSpPr>
            <p:nvPr/>
          </p:nvSpPr>
          <p:spPr bwMode="auto">
            <a:xfrm>
              <a:off x="3290874" y="1094951"/>
              <a:ext cx="433388"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6</a:t>
              </a:r>
            </a:p>
          </p:txBody>
        </p:sp>
        <p:sp>
          <p:nvSpPr>
            <p:cNvPr id="31" name="Text Box 33"/>
            <p:cNvSpPr txBox="1">
              <a:spLocks noChangeArrowheads="1"/>
            </p:cNvSpPr>
            <p:nvPr/>
          </p:nvSpPr>
          <p:spPr bwMode="auto">
            <a:xfrm>
              <a:off x="3679812" y="1515638"/>
              <a:ext cx="298450" cy="246221"/>
            </a:xfrm>
            <a:prstGeom prst="rect">
              <a:avLst/>
            </a:prstGeom>
            <a:noFill/>
            <a:ln w="19050" algn="ctr">
              <a:noFill/>
              <a:miter lim="800000"/>
              <a:headEnd/>
              <a:tailEnd type="none" w="med" len="lg"/>
            </a:ln>
            <a:effectLst/>
          </p:spPr>
          <p:txBody>
            <a:bodyPr lIns="0" tIns="0" rIns="0" bIns="0">
              <a:spAutoFit/>
            </a:bodyPr>
            <a:lstStyle/>
            <a:p>
              <a:pPr algn="ctr"/>
              <a:r>
                <a:rPr lang="en-US" altLang="zh-CN" sz="1600">
                  <a:solidFill>
                    <a:srgbClr val="339933"/>
                  </a:solidFill>
                  <a:latin typeface="Consolas" pitchFamily="49" charset="0"/>
                  <a:cs typeface="Consolas" pitchFamily="49" charset="0"/>
                </a:rPr>
                <a:t>2</a:t>
              </a:r>
            </a:p>
          </p:txBody>
        </p:sp>
        <p:sp>
          <p:nvSpPr>
            <p:cNvPr id="32" name="Text Box 34"/>
            <p:cNvSpPr txBox="1">
              <a:spLocks noChangeArrowheads="1"/>
            </p:cNvSpPr>
            <p:nvPr/>
          </p:nvSpPr>
          <p:spPr bwMode="auto">
            <a:xfrm>
              <a:off x="4540237" y="1356888"/>
              <a:ext cx="433387" cy="338554"/>
            </a:xfrm>
            <a:prstGeom prst="rect">
              <a:avLst/>
            </a:prstGeom>
            <a:noFill/>
            <a:ln w="19050" algn="ctr">
              <a:noFill/>
              <a:miter lim="800000"/>
              <a:headEnd/>
              <a:tailEnd type="none" w="med" len="lg"/>
            </a:ln>
            <a:effectLst/>
          </p:spPr>
          <p:txBody>
            <a:bodyPr>
              <a:spAutoFit/>
            </a:bodyPr>
            <a:lstStyle/>
            <a:p>
              <a:pPr algn="ctr"/>
              <a:r>
                <a:rPr lang="en-US" altLang="zh-CN" sz="1600">
                  <a:solidFill>
                    <a:srgbClr val="339933"/>
                  </a:solidFill>
                  <a:latin typeface="Consolas" pitchFamily="49" charset="0"/>
                  <a:cs typeface="Consolas" pitchFamily="49" charset="0"/>
                </a:rPr>
                <a:t>4</a:t>
              </a:r>
            </a:p>
          </p:txBody>
        </p:sp>
        <p:sp>
          <p:nvSpPr>
            <p:cNvPr id="33" name="Text Box 35"/>
            <p:cNvSpPr txBox="1">
              <a:spLocks noChangeArrowheads="1"/>
            </p:cNvSpPr>
            <p:nvPr/>
          </p:nvSpPr>
          <p:spPr bwMode="auto">
            <a:xfrm>
              <a:off x="3795699" y="794913"/>
              <a:ext cx="287338" cy="246221"/>
            </a:xfrm>
            <a:prstGeom prst="rect">
              <a:avLst/>
            </a:prstGeom>
            <a:noFill/>
            <a:ln w="19050" algn="ctr">
              <a:noFill/>
              <a:miter lim="800000"/>
              <a:headEnd/>
              <a:tailEnd type="none" w="med" len="lg"/>
            </a:ln>
            <a:effectLst/>
          </p:spPr>
          <p:txBody>
            <a:bodyPr lIns="0" tIns="0" rIns="0" bIns="0">
              <a:spAutoFit/>
            </a:bodyPr>
            <a:lstStyle/>
            <a:p>
              <a:pPr algn="ctr"/>
              <a:r>
                <a:rPr lang="en-US" altLang="zh-CN" sz="1600">
                  <a:solidFill>
                    <a:srgbClr val="339933"/>
                  </a:solidFill>
                  <a:latin typeface="Consolas" pitchFamily="49" charset="0"/>
                  <a:cs typeface="Consolas" pitchFamily="49" charset="0"/>
                </a:rPr>
                <a:t>1</a:t>
              </a:r>
            </a:p>
          </p:txBody>
        </p:sp>
        <p:sp>
          <p:nvSpPr>
            <p:cNvPr id="34" name="Text Box 26"/>
            <p:cNvSpPr txBox="1">
              <a:spLocks noChangeArrowheads="1"/>
            </p:cNvSpPr>
            <p:nvPr/>
          </p:nvSpPr>
          <p:spPr bwMode="auto">
            <a:xfrm>
              <a:off x="4143372" y="447240"/>
              <a:ext cx="433388" cy="338554"/>
            </a:xfrm>
            <a:prstGeom prst="rect">
              <a:avLst/>
            </a:prstGeom>
            <a:noFill/>
            <a:ln w="19050" algn="ctr">
              <a:noFill/>
              <a:miter lim="800000"/>
              <a:headEnd/>
              <a:tailEnd type="none" w="med" len="lg"/>
            </a:ln>
            <a:effectLst/>
          </p:spPr>
          <p:txBody>
            <a:bodyPr>
              <a:spAutoFit/>
            </a:bodyPr>
            <a:lstStyle/>
            <a:p>
              <a:pPr algn="ctr"/>
              <a:r>
                <a:rPr lang="en-US" altLang="zh-CN" sz="1600" smtClean="0">
                  <a:solidFill>
                    <a:srgbClr val="339933"/>
                  </a:solidFill>
                  <a:latin typeface="Consolas" pitchFamily="49" charset="0"/>
                  <a:cs typeface="Consolas" pitchFamily="49" charset="0"/>
                </a:rPr>
                <a:t>7</a:t>
              </a:r>
              <a:endParaRPr lang="en-US" altLang="zh-CN" sz="1600">
                <a:solidFill>
                  <a:srgbClr val="339933"/>
                </a:solidFill>
                <a:latin typeface="Consolas" pitchFamily="49" charset="0"/>
                <a:cs typeface="Consolas" pitchFamily="49" charset="0"/>
              </a:endParaRPr>
            </a:p>
          </p:txBody>
        </p:sp>
      </p:grpSp>
      <p:graphicFrame>
        <p:nvGraphicFramePr>
          <p:cNvPr id="36" name="表格 35"/>
          <p:cNvGraphicFramePr>
            <a:graphicFrameLocks noGrp="1"/>
          </p:cNvGraphicFramePr>
          <p:nvPr/>
        </p:nvGraphicFramePr>
        <p:xfrm>
          <a:off x="1071538" y="2357430"/>
          <a:ext cx="7933303" cy="4281755"/>
        </p:xfrm>
        <a:graphic>
          <a:graphicData uri="http://schemas.openxmlformats.org/drawingml/2006/table">
            <a:tbl>
              <a:tblPr firstRow="1" bandRow="1">
                <a:tableStyleId>{8A107856-5554-42FB-B03E-39F5DBC370BA}</a:tableStyleId>
              </a:tblPr>
              <a:tblGrid>
                <a:gridCol w="1285884"/>
                <a:gridCol w="428628"/>
                <a:gridCol w="285752"/>
                <a:gridCol w="428628"/>
                <a:gridCol w="357190"/>
                <a:gridCol w="571504"/>
                <a:gridCol w="428628"/>
                <a:gridCol w="500066"/>
                <a:gridCol w="357190"/>
                <a:gridCol w="357190"/>
                <a:gridCol w="357190"/>
                <a:gridCol w="357190"/>
                <a:gridCol w="571504"/>
                <a:gridCol w="428628"/>
                <a:gridCol w="571504"/>
                <a:gridCol w="646627"/>
              </a:tblGrid>
              <a:tr h="683022">
                <a:tc rowSpan="2">
                  <a:txBody>
                    <a:bodyPr/>
                    <a:lstStyle/>
                    <a:p>
                      <a:pPr algn="ctr"/>
                      <a:r>
                        <a:rPr lang="en-US" altLang="zh-CN" sz="1600" b="1" smtClean="0">
                          <a:solidFill>
                            <a:srgbClr val="0000FF"/>
                          </a:solidFill>
                          <a:latin typeface="Consolas" pitchFamily="49" charset="0"/>
                          <a:ea typeface="仿宋" pitchFamily="49" charset="-122"/>
                          <a:cs typeface="Consolas" pitchFamily="49" charset="0"/>
                        </a:rPr>
                        <a:t>U</a:t>
                      </a:r>
                      <a:endParaRPr lang="zh-CN" altLang="en-US" sz="1600" b="1">
                        <a:solidFill>
                          <a:srgbClr val="0000FF"/>
                        </a:solidFill>
                        <a:latin typeface="Consolas" pitchFamily="49" charset="0"/>
                        <a:ea typeface="仿宋" pitchFamily="49" charset="-122"/>
                        <a:cs typeface="Consolas" pitchFamily="49" charset="0"/>
                      </a:endParaRPr>
                    </a:p>
                  </a:txBody>
                  <a:tcPr anchor="ctr"/>
                </a:tc>
                <a:tc gridSpan="7">
                  <a:txBody>
                    <a:bodyPr/>
                    <a:lstStyle/>
                    <a:p>
                      <a:pPr algn="ctr"/>
                      <a:r>
                        <a:rPr lang="en-US" altLang="zh-CN" sz="1600" b="1" smtClean="0">
                          <a:solidFill>
                            <a:srgbClr val="0000FF"/>
                          </a:solidFill>
                          <a:latin typeface="Consolas" pitchFamily="49" charset="0"/>
                          <a:ea typeface="仿宋" pitchFamily="49" charset="-122"/>
                          <a:cs typeface="Consolas" pitchFamily="49" charset="0"/>
                        </a:rPr>
                        <a:t>dist</a:t>
                      </a:r>
                      <a:endParaRPr lang="zh-CN" altLang="en-US" sz="1600" b="1">
                        <a:solidFill>
                          <a:srgbClr val="0000FF"/>
                        </a:solidFill>
                        <a:latin typeface="Consolas" pitchFamily="49" charset="0"/>
                        <a:ea typeface="仿宋" pitchFamily="49" charset="-122"/>
                        <a:cs typeface="Consolas" pitchFamily="49" charset="0"/>
                      </a:endParaRPr>
                    </a:p>
                  </a:txBody>
                  <a:tcPr anchor="ct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gridSpan="7">
                  <a:txBody>
                    <a:bodyPr/>
                    <a:lstStyle/>
                    <a:p>
                      <a:pPr algn="ctr"/>
                      <a:r>
                        <a:rPr lang="en-US" altLang="zh-CN" sz="1600" b="1" smtClean="0">
                          <a:solidFill>
                            <a:srgbClr val="0000FF"/>
                          </a:solidFill>
                          <a:latin typeface="Consolas" pitchFamily="49" charset="0"/>
                          <a:ea typeface="仿宋" pitchFamily="49" charset="-122"/>
                          <a:cs typeface="Consolas" pitchFamily="49" charset="0"/>
                        </a:rPr>
                        <a:t>path</a:t>
                      </a:r>
                      <a:endParaRPr lang="zh-CN" altLang="en-US" sz="1600" b="1">
                        <a:solidFill>
                          <a:srgbClr val="0000FF"/>
                        </a:solidFill>
                        <a:latin typeface="Consolas" pitchFamily="49" charset="0"/>
                        <a:ea typeface="仿宋" pitchFamily="49" charset="-122"/>
                        <a:cs typeface="Consolas" pitchFamily="49" charset="0"/>
                      </a:endParaRPr>
                    </a:p>
                  </a:txBody>
                  <a:tcPr anchor="ct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h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最小点</a:t>
                      </a:r>
                      <a:r>
                        <a:rPr lang="en-US" altLang="zh-CN" sz="1600" b="1" smtClean="0">
                          <a:solidFill>
                            <a:srgbClr val="0000FF"/>
                          </a:solidFill>
                          <a:latin typeface="Consolas" pitchFamily="49" charset="0"/>
                          <a:ea typeface="仿宋" pitchFamily="49" charset="-122"/>
                          <a:cs typeface="Consolas" pitchFamily="49" charset="0"/>
                        </a:rPr>
                        <a:t>u</a:t>
                      </a:r>
                      <a:endParaRPr lang="zh-CN" altLang="en-US" sz="1600" b="1">
                        <a:solidFill>
                          <a:srgbClr val="0000FF"/>
                        </a:solidFill>
                        <a:latin typeface="Consolas" pitchFamily="49" charset="0"/>
                        <a:ea typeface="仿宋" pitchFamily="49" charset="-122"/>
                        <a:cs typeface="Consolas" pitchFamily="49" charset="0"/>
                      </a:endParaRPr>
                    </a:p>
                  </a:txBody>
                  <a:tcPr/>
                </a:tc>
              </a:tr>
              <a:tr h="437363">
                <a:tc vMerge="1">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solidFill>
                      <a:schemeClr val="tx2">
                        <a:lumMod val="20000"/>
                        <a:lumOff val="80000"/>
                      </a:schemeClr>
                    </a:solidFill>
                  </a:tcPr>
                </a:tc>
                <a:tc>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1,2,3,</a:t>
                      </a:r>
                    </a:p>
                    <a:p>
                      <a:pPr algn="ctr"/>
                      <a:r>
                        <a:rPr lang="en-US" altLang="zh-CN" sz="1600" b="1" smtClean="0">
                          <a:solidFill>
                            <a:srgbClr val="0000FF"/>
                          </a:solidFill>
                          <a:latin typeface="Consolas" pitchFamily="49" charset="0"/>
                          <a:ea typeface="仿宋" pitchFamily="49" charset="-122"/>
                          <a:cs typeface="Consolas" pitchFamily="49" charset="0"/>
                        </a:rPr>
                        <a:t>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nchor="ct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2,3,4,5,6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5</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tc>
              </a:tr>
              <a:tr h="395435">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9</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2</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3</a:t>
                      </a:r>
                      <a:endParaRPr lang="zh-CN" altLang="en-US" sz="1600" b="1">
                        <a:solidFill>
                          <a:srgbClr val="0000FF"/>
                        </a:solidFill>
                        <a:latin typeface="Consolas" pitchFamily="49" charset="0"/>
                        <a:ea typeface="仿宋" pitchFamily="49" charset="-122"/>
                        <a:cs typeface="Consolas" pitchFamily="49" charset="0"/>
                      </a:endParaRPr>
                    </a:p>
                  </a:txBody>
                  <a:tcP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4,5,6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9</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smtClean="0">
                          <a:solidFill>
                            <a:srgbClr val="0000FF"/>
                          </a:solidFill>
                          <a:latin typeface="Consolas" pitchFamily="49" charset="0"/>
                          <a:ea typeface="仿宋" pitchFamily="49" charset="-122"/>
                          <a:cs typeface="Consolas" pitchFamily="49" charset="0"/>
                        </a:rPr>
                        <a:t>∞</a:t>
                      </a: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10</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9</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17</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5</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5</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r>
              <a:tr h="437363">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9</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16</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FF0000"/>
                          </a:solidFill>
                          <a:latin typeface="Consolas" pitchFamily="49" charset="0"/>
                          <a:ea typeface="仿宋" pitchFamily="49" charset="-122"/>
                          <a:cs typeface="Consolas" pitchFamily="49" charset="0"/>
                        </a:rPr>
                        <a:t>4</a:t>
                      </a:r>
                      <a:endParaRPr lang="zh-CN" altLang="en-US" sz="1600" b="1">
                        <a:solidFill>
                          <a:srgbClr val="FF0000"/>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r>
              <a:tr h="437363">
                <a:tc>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9</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16</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1</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0</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5</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2</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1600" b="1" smtClean="0">
                          <a:solidFill>
                            <a:srgbClr val="0000FF"/>
                          </a:solidFill>
                          <a:latin typeface="Consolas" pitchFamily="49" charset="0"/>
                          <a:ea typeface="仿宋" pitchFamily="49" charset="-122"/>
                          <a:cs typeface="Consolas" pitchFamily="49" charset="0"/>
                        </a:rPr>
                        <a:t>4</a:t>
                      </a:r>
                      <a:endParaRPr lang="zh-CN" altLang="en-US" sz="1600" b="1">
                        <a:solidFill>
                          <a:srgbClr val="0000FF"/>
                        </a:solidFill>
                        <a:latin typeface="Consolas" pitchFamily="49" charset="0"/>
                        <a:ea typeface="仿宋" pitchFamily="49" charset="-122"/>
                        <a:cs typeface="Consolas" pitchFamily="49" charset="0"/>
                      </a:endParaRPr>
                    </a:p>
                  </a:txBody>
                  <a:tcPr/>
                </a:tc>
                <a:tc>
                  <a:txBody>
                    <a:bodyPr/>
                    <a:lstStyle/>
                    <a:p>
                      <a:pPr algn="ctr"/>
                      <a:endParaRPr lang="zh-CN" altLang="en-US" sz="1600" b="1">
                        <a:solidFill>
                          <a:srgbClr val="0000FF"/>
                        </a:solidFill>
                        <a:latin typeface="Consolas" pitchFamily="49" charset="0"/>
                        <a:ea typeface="仿宋" pitchFamily="49" charset="-122"/>
                        <a:cs typeface="Consolas" pitchFamily="49" charset="0"/>
                      </a:endParaRPr>
                    </a:p>
                  </a:txBody>
                  <a:tcPr/>
                </a:tc>
              </a:tr>
            </a:tbl>
          </a:graphicData>
        </a:graphic>
      </p:graphicFrame>
      <p:sp>
        <p:nvSpPr>
          <p:cNvPr id="35" name="矩形 34"/>
          <p:cNvSpPr/>
          <p:nvPr/>
        </p:nvSpPr>
        <p:spPr>
          <a:xfrm>
            <a:off x="1084601" y="5786454"/>
            <a:ext cx="7923495" cy="428628"/>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ChangeArrowheads="1"/>
          </p:cNvSpPr>
          <p:nvPr/>
        </p:nvSpPr>
        <p:spPr bwMode="auto">
          <a:xfrm>
            <a:off x="0" y="29527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4326" name="Text Box 6"/>
          <p:cNvSpPr txBox="1">
            <a:spLocks noChangeArrowheads="1"/>
          </p:cNvSpPr>
          <p:nvPr/>
        </p:nvSpPr>
        <p:spPr bwMode="auto">
          <a:xfrm>
            <a:off x="1290642" y="1214422"/>
            <a:ext cx="7281886" cy="3058401"/>
          </a:xfrm>
          <a:prstGeom prst="rect">
            <a:avLst/>
          </a:prstGeom>
          <a:noFill/>
          <a:ln w="9525">
            <a:noFill/>
            <a:miter lim="800000"/>
            <a:headEnd/>
            <a:tailEnd/>
          </a:ln>
          <a:effectLst/>
        </p:spPr>
        <p:txBody>
          <a:bodyPr wrap="square">
            <a:spAutoFit/>
          </a:bodyPr>
          <a:lstStyle/>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最后</a:t>
            </a:r>
            <a:r>
              <a:rPr lang="zh-CN" altLang="en-US" sz="2000" dirty="0">
                <a:solidFill>
                  <a:srgbClr val="0000FF"/>
                </a:solidFill>
                <a:latin typeface="Consolas" pitchFamily="49" charset="0"/>
                <a:ea typeface="仿宋" pitchFamily="49" charset="-122"/>
                <a:cs typeface="Consolas" pitchFamily="49" charset="0"/>
              </a:rPr>
              <a:t>求出顶点</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到</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6</a:t>
            </a:r>
            <a:r>
              <a:rPr lang="zh-CN" altLang="en-US" sz="2000" dirty="0">
                <a:solidFill>
                  <a:srgbClr val="0000FF"/>
                </a:solidFill>
                <a:latin typeface="Consolas" pitchFamily="49" charset="0"/>
                <a:ea typeface="仿宋" pitchFamily="49" charset="-122"/>
                <a:cs typeface="Consolas" pitchFamily="49" charset="0"/>
              </a:rPr>
              <a:t>各顶点的最短距离分别为</a:t>
            </a:r>
            <a:r>
              <a:rPr lang="en-US" altLang="zh-CN" sz="2000" dirty="0">
                <a:solidFill>
                  <a:srgbClr val="0000FF"/>
                </a:solidFill>
                <a:latin typeface="Consolas" pitchFamily="49" charset="0"/>
                <a:ea typeface="仿宋" pitchFamily="49" charset="-122"/>
                <a:cs typeface="Consolas" pitchFamily="49" charset="0"/>
              </a:rPr>
              <a:t>4</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5</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6</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10</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9</a:t>
            </a:r>
            <a:r>
              <a:rPr lang="zh-CN" altLang="en-US"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16</a:t>
            </a:r>
            <a:r>
              <a:rPr lang="zh-CN" altLang="en-US" sz="2000" dirty="0">
                <a:solidFill>
                  <a:srgbClr val="0000FF"/>
                </a:solidFill>
                <a:latin typeface="Consolas" pitchFamily="49" charset="0"/>
                <a:ea typeface="仿宋" pitchFamily="49" charset="-122"/>
                <a:cs typeface="Consolas" pitchFamily="49" charset="0"/>
              </a:rPr>
              <a:t>。</a:t>
            </a:r>
          </a:p>
          <a:p>
            <a:pPr marL="457200" indent="-457200">
              <a:lnSpc>
                <a:spcPts val="3000"/>
              </a:lnSpc>
              <a:spcBef>
                <a:spcPts val="1200"/>
              </a:spcBef>
              <a:buBlip>
                <a:blip r:embed="rId2"/>
              </a:buBlip>
            </a:pPr>
            <a:r>
              <a:rPr lang="en-US" altLang="zh-CN" sz="2000" dirty="0">
                <a:solidFill>
                  <a:srgbClr val="0000FF"/>
                </a:solidFill>
                <a:latin typeface="Consolas" pitchFamily="49" charset="0"/>
                <a:ea typeface="仿宋" pitchFamily="49" charset="-122"/>
                <a:cs typeface="Consolas" pitchFamily="49" charset="0"/>
              </a:rPr>
              <a:t>path</a:t>
            </a:r>
            <a:r>
              <a:rPr lang="zh-CN" altLang="en-US" sz="2000" dirty="0">
                <a:solidFill>
                  <a:srgbClr val="0000FF"/>
                </a:solidFill>
                <a:latin typeface="Consolas" pitchFamily="49" charset="0"/>
                <a:ea typeface="仿宋" pitchFamily="49" charset="-122"/>
                <a:cs typeface="Consolas" pitchFamily="49" charset="0"/>
              </a:rPr>
              <a:t>值为</a:t>
            </a:r>
            <a:r>
              <a:rPr lang="en-US" altLang="zh-CN" sz="2000" dirty="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0,0,1,0,5,2,4</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以求</a:t>
            </a:r>
            <a:r>
              <a:rPr lang="zh-CN" altLang="en-US" sz="2000" dirty="0">
                <a:solidFill>
                  <a:srgbClr val="0000FF"/>
                </a:solidFill>
                <a:latin typeface="Consolas" pitchFamily="49" charset="0"/>
                <a:ea typeface="仿宋" pitchFamily="49" charset="-122"/>
                <a:cs typeface="Consolas" pitchFamily="49" charset="0"/>
              </a:rPr>
              <a:t>顶点</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到顶点</a:t>
            </a:r>
            <a:r>
              <a:rPr lang="en-US" altLang="zh-CN" sz="2000" dirty="0">
                <a:solidFill>
                  <a:srgbClr val="0000FF"/>
                </a:solidFill>
                <a:latin typeface="Consolas" pitchFamily="49" charset="0"/>
                <a:ea typeface="仿宋" pitchFamily="49" charset="-122"/>
                <a:cs typeface="Consolas" pitchFamily="49" charset="0"/>
              </a:rPr>
              <a:t>4</a:t>
            </a:r>
            <a:r>
              <a:rPr lang="zh-CN" altLang="en-US" sz="2000" dirty="0">
                <a:solidFill>
                  <a:srgbClr val="0000FF"/>
                </a:solidFill>
                <a:latin typeface="Consolas" pitchFamily="49" charset="0"/>
                <a:ea typeface="仿宋" pitchFamily="49" charset="-122"/>
                <a:cs typeface="Consolas" pitchFamily="49" charset="0"/>
              </a:rPr>
              <a:t>的最短路径为例说明通过</a:t>
            </a:r>
            <a:r>
              <a:rPr lang="en-US" altLang="zh-CN" sz="2000" dirty="0">
                <a:solidFill>
                  <a:srgbClr val="0000FF"/>
                </a:solidFill>
                <a:latin typeface="Consolas" pitchFamily="49" charset="0"/>
                <a:ea typeface="仿宋" pitchFamily="49" charset="-122"/>
                <a:cs typeface="Consolas" pitchFamily="49" charset="0"/>
              </a:rPr>
              <a:t>path</a:t>
            </a:r>
            <a:r>
              <a:rPr lang="zh-CN" altLang="en-US" sz="2000" dirty="0">
                <a:solidFill>
                  <a:srgbClr val="0000FF"/>
                </a:solidFill>
                <a:latin typeface="Consolas" pitchFamily="49" charset="0"/>
                <a:ea typeface="仿宋" pitchFamily="49" charset="-122"/>
                <a:cs typeface="Consolas" pitchFamily="49" charset="0"/>
              </a:rPr>
              <a:t>求最短路径的过程：</a:t>
            </a:r>
            <a:r>
              <a:rPr lang="en-US" altLang="zh-CN" sz="2000" dirty="0">
                <a:solidFill>
                  <a:srgbClr val="0000FF"/>
                </a:solidFill>
                <a:latin typeface="Consolas" pitchFamily="49" charset="0"/>
                <a:ea typeface="仿宋" pitchFamily="49" charset="-122"/>
                <a:cs typeface="Consolas" pitchFamily="49" charset="0"/>
              </a:rPr>
              <a:t>path[4]=5</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path[5]=2</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path[2]=1</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path[1]=0</a:t>
            </a:r>
            <a:r>
              <a:rPr lang="zh-CN" altLang="en-US" sz="2000" dirty="0">
                <a:solidFill>
                  <a:srgbClr val="0000FF"/>
                </a:solidFill>
                <a:latin typeface="Consolas" pitchFamily="49" charset="0"/>
                <a:ea typeface="仿宋" pitchFamily="49" charset="-122"/>
                <a:cs typeface="Consolas" pitchFamily="49" charset="0"/>
              </a:rPr>
              <a:t>（源点），则顶点</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到顶点</a:t>
            </a:r>
            <a:r>
              <a:rPr lang="en-US" altLang="zh-CN" sz="2000" dirty="0">
                <a:solidFill>
                  <a:srgbClr val="0000FF"/>
                </a:solidFill>
                <a:latin typeface="Consolas" pitchFamily="49" charset="0"/>
                <a:ea typeface="仿宋" pitchFamily="49" charset="-122"/>
                <a:cs typeface="Consolas" pitchFamily="49" charset="0"/>
              </a:rPr>
              <a:t>4</a:t>
            </a:r>
            <a:r>
              <a:rPr lang="zh-CN" altLang="en-US" sz="2000" dirty="0">
                <a:solidFill>
                  <a:srgbClr val="0000FF"/>
                </a:solidFill>
                <a:latin typeface="Consolas" pitchFamily="49" charset="0"/>
                <a:ea typeface="仿宋" pitchFamily="49" charset="-122"/>
                <a:cs typeface="Consolas" pitchFamily="49" charset="0"/>
              </a:rPr>
              <a:t>的最短路径逆为</a:t>
            </a:r>
            <a:r>
              <a:rPr lang="en-US" altLang="zh-CN" sz="2000" dirty="0">
                <a:solidFill>
                  <a:srgbClr val="0000FF"/>
                </a:solidFill>
                <a:latin typeface="Consolas" pitchFamily="49" charset="0"/>
                <a:ea typeface="仿宋" pitchFamily="49" charset="-122"/>
                <a:cs typeface="Consolas" pitchFamily="49" charset="0"/>
              </a:rPr>
              <a:t>4</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5</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，则正向最短路径为</a:t>
            </a:r>
            <a:r>
              <a:rPr lang="en-US" altLang="zh-CN" sz="2000" dirty="0">
                <a:solidFill>
                  <a:srgbClr val="0000FF"/>
                </a:solidFill>
                <a:latin typeface="Consolas" pitchFamily="49" charset="0"/>
                <a:ea typeface="仿宋" pitchFamily="49" charset="-122"/>
                <a:cs typeface="Consolas" pitchFamily="49" charset="0"/>
              </a:rPr>
              <a:t>0→1→2→5→4</a:t>
            </a:r>
            <a:r>
              <a:rPr lang="zh-CN" altLang="en-US" sz="20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1071538" y="357166"/>
            <a:ext cx="6607191"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对应的狄克斯特拉算法如下（</a:t>
            </a:r>
            <a:r>
              <a:rPr lang="en-US" altLang="zh-CN" sz="2000" i="1" dirty="0">
                <a:solidFill>
                  <a:srgbClr val="0000FF"/>
                </a:solidFill>
                <a:ea typeface="楷体" pitchFamily="49" charset="-122"/>
                <a:cs typeface="Times New Roman" pitchFamily="18" charset="0"/>
              </a:rPr>
              <a:t>v</a:t>
            </a:r>
            <a:r>
              <a:rPr lang="zh-CN" altLang="en-US" sz="2000" dirty="0">
                <a:solidFill>
                  <a:srgbClr val="0000FF"/>
                </a:solidFill>
                <a:ea typeface="楷体" pitchFamily="49" charset="-122"/>
                <a:cs typeface="Times New Roman" pitchFamily="18" charset="0"/>
              </a:rPr>
              <a:t>为源点编号）： </a:t>
            </a:r>
          </a:p>
        </p:txBody>
      </p:sp>
      <p:sp>
        <p:nvSpPr>
          <p:cNvPr id="185347" name="Text Box 3"/>
          <p:cNvSpPr txBox="1">
            <a:spLocks noChangeArrowheads="1"/>
          </p:cNvSpPr>
          <p:nvPr/>
        </p:nvSpPr>
        <p:spPr bwMode="auto">
          <a:xfrm>
            <a:off x="1250957" y="1160475"/>
            <a:ext cx="7750199" cy="4445796"/>
          </a:xfrm>
          <a:prstGeom prst="rect">
            <a:avLst/>
          </a:prstGeom>
          <a:solidFill>
            <a:schemeClr val="bg1">
              <a:lumMod val="95000"/>
            </a:schemeClr>
          </a:solidFill>
          <a:ln>
            <a:headEnd/>
            <a:tailEnd/>
          </a:ln>
          <a:effectLst/>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Dijkstra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MatGraph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a:t>
            </a:r>
          </a:p>
          <a:p>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求从</a:t>
            </a:r>
            <a:r>
              <a:rPr lang="en-US" altLang="zh-CN" sz="1800" dirty="0">
                <a:solidFill>
                  <a:srgbClr val="00B050"/>
                </a:solidFill>
                <a:latin typeface="Consolas" pitchFamily="49" charset="0"/>
                <a:ea typeface="仿宋" pitchFamily="49" charset="-122"/>
                <a:cs typeface="Consolas" pitchFamily="49" charset="0"/>
              </a:rPr>
              <a:t>v</a:t>
            </a:r>
            <a:r>
              <a:rPr lang="zh-CN" altLang="en-US" sz="1800" dirty="0">
                <a:solidFill>
                  <a:srgbClr val="00B050"/>
                </a:solidFill>
                <a:latin typeface="Consolas" pitchFamily="49" charset="0"/>
                <a:ea typeface="仿宋" pitchFamily="49" charset="-122"/>
                <a:cs typeface="Consolas" pitchFamily="49" charset="0"/>
              </a:rPr>
              <a:t>到其他顶点的最短路径</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dist[</a:t>
            </a:r>
            <a:r>
              <a:rPr lang="en-US" altLang="zh-CN" sz="1800" dirty="0" err="1">
                <a:solidFill>
                  <a:srgbClr val="0000FF"/>
                </a:solidFill>
                <a:latin typeface="Consolas" pitchFamily="49" charset="0"/>
                <a:ea typeface="仿宋" pitchFamily="49" charset="-122"/>
                <a:cs typeface="Consolas" pitchFamily="49" charset="0"/>
              </a:rPr>
              <a:t>MAXVEX</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 //</a:t>
            </a:r>
            <a:r>
              <a:rPr lang="zh-CN" altLang="en-US" sz="1800" dirty="0">
                <a:solidFill>
                  <a:srgbClr val="00B0F0"/>
                </a:solidFill>
                <a:latin typeface="Consolas" pitchFamily="49" charset="0"/>
                <a:ea typeface="仿宋" pitchFamily="49" charset="-122"/>
                <a:cs typeface="Consolas" pitchFamily="49" charset="0"/>
              </a:rPr>
              <a:t>建立</a:t>
            </a:r>
            <a:r>
              <a:rPr lang="en-US" altLang="zh-CN" sz="1800" dirty="0">
                <a:solidFill>
                  <a:srgbClr val="00B0F0"/>
                </a:solidFill>
                <a:latin typeface="Consolas" pitchFamily="49" charset="0"/>
                <a:ea typeface="仿宋" pitchFamily="49" charset="-122"/>
                <a:cs typeface="Consolas" pitchFamily="49" charset="0"/>
              </a:rPr>
              <a:t>dist</a:t>
            </a:r>
            <a:r>
              <a:rPr lang="zh-CN" altLang="en-US" sz="1800" dirty="0">
                <a:solidFill>
                  <a:srgbClr val="00B0F0"/>
                </a:solidFill>
                <a:latin typeface="Consolas" pitchFamily="49" charset="0"/>
                <a:ea typeface="仿宋" pitchFamily="49" charset="-122"/>
                <a:cs typeface="Consolas" pitchFamily="49" charset="0"/>
              </a:rPr>
              <a:t>数组</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path[</a:t>
            </a:r>
            <a:r>
              <a:rPr lang="en-US" altLang="zh-CN" sz="1800" dirty="0" err="1">
                <a:solidFill>
                  <a:srgbClr val="0000FF"/>
                </a:solidFill>
                <a:latin typeface="Consolas" pitchFamily="49" charset="0"/>
                <a:ea typeface="仿宋" pitchFamily="49" charset="-122"/>
                <a:cs typeface="Consolas" pitchFamily="49" charset="0"/>
              </a:rPr>
              <a:t>MAXVEX</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 //</a:t>
            </a:r>
            <a:r>
              <a:rPr lang="zh-CN" altLang="en-US" sz="1800" dirty="0">
                <a:solidFill>
                  <a:srgbClr val="00B0F0"/>
                </a:solidFill>
                <a:latin typeface="Consolas" pitchFamily="49" charset="0"/>
                <a:ea typeface="仿宋" pitchFamily="49" charset="-122"/>
                <a:cs typeface="Consolas" pitchFamily="49" charset="0"/>
              </a:rPr>
              <a:t>建立</a:t>
            </a:r>
            <a:r>
              <a:rPr lang="en-US" altLang="zh-CN" sz="1800" dirty="0">
                <a:solidFill>
                  <a:srgbClr val="00B0F0"/>
                </a:solidFill>
                <a:latin typeface="Consolas" pitchFamily="49" charset="0"/>
                <a:ea typeface="仿宋" pitchFamily="49" charset="-122"/>
                <a:cs typeface="Consolas" pitchFamily="49" charset="0"/>
              </a:rPr>
              <a:t>path</a:t>
            </a:r>
            <a:r>
              <a:rPr lang="zh-CN" altLang="en-US" sz="1800" dirty="0">
                <a:solidFill>
                  <a:srgbClr val="00B0F0"/>
                </a:solidFill>
                <a:latin typeface="Consolas" pitchFamily="49" charset="0"/>
                <a:ea typeface="仿宋" pitchFamily="49" charset="-122"/>
                <a:cs typeface="Consolas" pitchFamily="49" charset="0"/>
              </a:rPr>
              <a:t>数组</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S[</a:t>
            </a:r>
            <a:r>
              <a:rPr lang="en-US" altLang="zh-CN" sz="1800" dirty="0" err="1">
                <a:solidFill>
                  <a:srgbClr val="0000FF"/>
                </a:solidFill>
                <a:latin typeface="Consolas" pitchFamily="49" charset="0"/>
                <a:ea typeface="仿宋" pitchFamily="49" charset="-122"/>
                <a:cs typeface="Consolas" pitchFamily="49" charset="0"/>
              </a:rPr>
              <a:t>MAXVEX</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建立</a:t>
            </a:r>
            <a:r>
              <a:rPr lang="en-US" altLang="zh-CN" sz="1800" dirty="0">
                <a:solidFill>
                  <a:srgbClr val="00B0F0"/>
                </a:solidFill>
                <a:latin typeface="Consolas" pitchFamily="49" charset="0"/>
                <a:ea typeface="仿宋" pitchFamily="49" charset="-122"/>
                <a:cs typeface="Consolas" pitchFamily="49" charset="0"/>
              </a:rPr>
              <a:t>S</a:t>
            </a:r>
            <a:r>
              <a:rPr lang="zh-CN" altLang="en-US" sz="1800" dirty="0">
                <a:solidFill>
                  <a:srgbClr val="00B0F0"/>
                </a:solidFill>
                <a:latin typeface="Consolas" pitchFamily="49" charset="0"/>
                <a:ea typeface="仿宋" pitchFamily="49" charset="-122"/>
                <a:cs typeface="Consolas" pitchFamily="49" charset="0"/>
              </a:rPr>
              <a:t>数组</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mindis,i,j,u</a:t>
            </a:r>
            <a:r>
              <a:rPr lang="en-US" altLang="zh-CN" sz="1800" dirty="0">
                <a:solidFill>
                  <a:srgbClr val="0000FF"/>
                </a:solidFill>
                <a:latin typeface="Consolas" pitchFamily="49" charset="0"/>
                <a:ea typeface="仿宋" pitchFamily="49" charset="-122"/>
                <a:cs typeface="Consolas" pitchFamily="49" charset="0"/>
              </a:rPr>
              <a:t>=0;</a:t>
            </a:r>
          </a:p>
          <a:p>
            <a:pPr>
              <a:lnSpc>
                <a:spcPct val="20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dist[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[v][</a:t>
            </a:r>
            <a:r>
              <a:rPr lang="en-US" altLang="zh-CN" sz="1800" err="1">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距离初始化</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S[</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S[]</a:t>
            </a:r>
            <a:r>
              <a:rPr lang="zh-CN" altLang="en-US" sz="1800" dirty="0">
                <a:solidFill>
                  <a:srgbClr val="00B0F0"/>
                </a:solidFill>
                <a:latin typeface="Consolas" pitchFamily="49" charset="0"/>
                <a:ea typeface="仿宋" pitchFamily="49" charset="-122"/>
                <a:cs typeface="Consolas" pitchFamily="49" charset="0"/>
              </a:rPr>
              <a:t>置空</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[v][</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a:t>
            </a:r>
            <a:r>
              <a:rPr lang="en-US" altLang="zh-CN" sz="1800">
                <a:solidFill>
                  <a:srgbClr val="0000FF"/>
                </a:solidFill>
                <a:latin typeface="Consolas" pitchFamily="49" charset="0"/>
                <a:ea typeface="仿宋" pitchFamily="49" charset="-122"/>
                <a:cs typeface="Consolas" pitchFamily="49" charset="0"/>
              </a:rPr>
              <a:t>INF</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路径初始化</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path[</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]=v;</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//v</a:t>
            </a:r>
            <a:r>
              <a:rPr lang="en-US" altLang="zh-CN" sz="1800" smtClean="0">
                <a:solidFill>
                  <a:srgbClr val="00B0F0"/>
                </a:solidFill>
                <a:latin typeface="宋体"/>
                <a:ea typeface="宋体"/>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有边时</a:t>
            </a:r>
            <a:r>
              <a:rPr lang="zh-CN" altLang="en-US" sz="180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置</a:t>
            </a:r>
            <a:r>
              <a:rPr lang="en-US" altLang="zh-CN" sz="1800" smtClean="0">
                <a:solidFill>
                  <a:srgbClr val="00B0F0"/>
                </a:solidFill>
                <a:latin typeface="Consolas" pitchFamily="49" charset="0"/>
                <a:ea typeface="仿宋" pitchFamily="49" charset="-122"/>
                <a:cs typeface="Consolas" pitchFamily="49" charset="0"/>
              </a:rPr>
              <a:t>i</a:t>
            </a:r>
            <a:r>
              <a:rPr lang="zh-CN" altLang="en-US" sz="1800" smtClean="0">
                <a:solidFill>
                  <a:srgbClr val="00B0F0"/>
                </a:solidFill>
                <a:latin typeface="Consolas" pitchFamily="49" charset="0"/>
                <a:ea typeface="仿宋" pitchFamily="49" charset="-122"/>
                <a:cs typeface="Consolas" pitchFamily="49" charset="0"/>
              </a:rPr>
              <a:t>前一顶点</a:t>
            </a:r>
            <a:r>
              <a:rPr lang="zh-CN" altLang="en-US" sz="1800" dirty="0">
                <a:solidFill>
                  <a:srgbClr val="00B0F0"/>
                </a:solidFill>
                <a:latin typeface="Consolas" pitchFamily="49" charset="0"/>
                <a:ea typeface="仿宋" pitchFamily="49" charset="-122"/>
                <a:cs typeface="Consolas" pitchFamily="49" charset="0"/>
              </a:rPr>
              <a:t>为</a:t>
            </a:r>
            <a:r>
              <a:rPr lang="en-US" altLang="zh-CN" sz="1800" dirty="0">
                <a:solidFill>
                  <a:srgbClr val="00B0F0"/>
                </a:solidFill>
                <a:latin typeface="Consolas" pitchFamily="49" charset="0"/>
                <a:ea typeface="仿宋" pitchFamily="49" charset="-122"/>
                <a:cs typeface="Consolas" pitchFamily="49" charset="0"/>
              </a:rPr>
              <a:t>v</a:t>
            </a:r>
          </a:p>
          <a:p>
            <a:r>
              <a:rPr lang="en-US" altLang="zh-CN" sz="1800" dirty="0">
                <a:solidFill>
                  <a:srgbClr val="0000FF"/>
                </a:solidFill>
                <a:latin typeface="Consolas" pitchFamily="49" charset="0"/>
                <a:ea typeface="仿宋" pitchFamily="49" charset="-122"/>
                <a:cs typeface="Consolas" pitchFamily="49" charset="0"/>
              </a:rPr>
              <a:t>	else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 //v</a:t>
            </a:r>
            <a:r>
              <a:rPr lang="en-US" altLang="zh-CN" sz="1800" smtClean="0">
                <a:solidFill>
                  <a:srgbClr val="00B0F0"/>
                </a:solidFill>
                <a:latin typeface="宋体"/>
                <a:ea typeface="宋体"/>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没边时</a:t>
            </a:r>
            <a:r>
              <a:rPr lang="zh-CN" altLang="en-US" sz="180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置</a:t>
            </a:r>
            <a:r>
              <a:rPr lang="en-US" altLang="zh-CN" sz="1800" smtClean="0">
                <a:solidFill>
                  <a:srgbClr val="00B0F0"/>
                </a:solidFill>
                <a:latin typeface="Consolas" pitchFamily="49" charset="0"/>
                <a:ea typeface="仿宋" pitchFamily="49" charset="-122"/>
                <a:cs typeface="Consolas" pitchFamily="49" charset="0"/>
              </a:rPr>
              <a:t>i</a:t>
            </a:r>
            <a:r>
              <a:rPr lang="zh-CN" altLang="en-US" sz="1800" smtClean="0">
                <a:solidFill>
                  <a:srgbClr val="00B0F0"/>
                </a:solidFill>
                <a:latin typeface="Consolas" pitchFamily="49" charset="0"/>
                <a:ea typeface="仿宋" pitchFamily="49" charset="-122"/>
                <a:cs typeface="Consolas" pitchFamily="49" charset="0"/>
              </a:rPr>
              <a:t>前一顶点</a:t>
            </a:r>
            <a:r>
              <a:rPr lang="zh-CN" altLang="en-US" sz="1800" dirty="0">
                <a:solidFill>
                  <a:srgbClr val="00B0F0"/>
                </a:solidFill>
                <a:latin typeface="Consolas" pitchFamily="49" charset="0"/>
                <a:ea typeface="仿宋" pitchFamily="49" charset="-122"/>
                <a:cs typeface="Consolas" pitchFamily="49" charset="0"/>
              </a:rPr>
              <a:t>为</a:t>
            </a:r>
            <a:r>
              <a:rPr lang="en-US" altLang="zh-CN" sz="1800" dirty="0">
                <a:solidFill>
                  <a:srgbClr val="00B0F0"/>
                </a:solidFill>
                <a:latin typeface="Consolas" pitchFamily="49" charset="0"/>
                <a:ea typeface="仿宋" pitchFamily="49" charset="-122"/>
                <a:cs typeface="Consolas" pitchFamily="49" charset="0"/>
              </a:rPr>
              <a:t>-1</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path[</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34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534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34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5347">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5347">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5347">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53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1250957" y="142852"/>
            <a:ext cx="7678761" cy="5415292"/>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r>
              <a:rPr lang="en-US" altLang="zh-CN" sz="1800" smtClean="0">
                <a:solidFill>
                  <a:srgbClr val="0000FF"/>
                </a:solidFill>
                <a:latin typeface="Consolas" pitchFamily="49" charset="0"/>
                <a:ea typeface="仿宋" pitchFamily="49" charset="-122"/>
                <a:cs typeface="Consolas" pitchFamily="49" charset="0"/>
              </a:rPr>
              <a:t>   S[v</a:t>
            </a:r>
            <a:r>
              <a:rPr lang="en-US" altLang="zh-CN" sz="1800" dirty="0">
                <a:solidFill>
                  <a:srgbClr val="0000FF"/>
                </a:solidFill>
                <a:latin typeface="Consolas" pitchFamily="49" charset="0"/>
                <a:ea typeface="仿宋" pitchFamily="49" charset="-122"/>
                <a:cs typeface="Consolas" pitchFamily="49" charset="0"/>
              </a:rPr>
              <a:t>]=1;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源点编号</a:t>
            </a:r>
            <a:r>
              <a:rPr lang="en-US" altLang="zh-CN" sz="1800" dirty="0">
                <a:solidFill>
                  <a:srgbClr val="00B0F0"/>
                </a:solidFill>
                <a:latin typeface="Consolas" pitchFamily="49" charset="0"/>
                <a:ea typeface="仿宋" pitchFamily="49" charset="-122"/>
                <a:cs typeface="Consolas" pitchFamily="49" charset="0"/>
              </a:rPr>
              <a:t>v</a:t>
            </a:r>
            <a:r>
              <a:rPr lang="zh-CN" altLang="en-US" sz="1800" dirty="0">
                <a:solidFill>
                  <a:srgbClr val="00B0F0"/>
                </a:solidFill>
                <a:latin typeface="Consolas" pitchFamily="49" charset="0"/>
                <a:ea typeface="仿宋" pitchFamily="49" charset="-122"/>
                <a:cs typeface="Consolas" pitchFamily="49" charset="0"/>
              </a:rPr>
              <a:t>放入</a:t>
            </a:r>
            <a:r>
              <a:rPr lang="en-US" altLang="zh-CN" sz="1800" dirty="0">
                <a:solidFill>
                  <a:srgbClr val="00B0F0"/>
                </a:solidFill>
                <a:latin typeface="Consolas" pitchFamily="49" charset="0"/>
                <a:ea typeface="仿宋" pitchFamily="49" charset="-122"/>
                <a:cs typeface="Consolas" pitchFamily="49" charset="0"/>
              </a:rPr>
              <a:t>S</a:t>
            </a:r>
            <a:r>
              <a:rPr lang="zh-CN" altLang="en-US" sz="1800" dirty="0">
                <a:solidFill>
                  <a:srgbClr val="00B0F0"/>
                </a:solidFill>
                <a:latin typeface="Consolas" pitchFamily="49" charset="0"/>
                <a:ea typeface="仿宋" pitchFamily="49" charset="-122"/>
                <a:cs typeface="Consolas" pitchFamily="49" charset="0"/>
              </a:rPr>
              <a:t>中</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g.n-1;i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循环向</a:t>
            </a:r>
            <a:r>
              <a:rPr lang="en-US" altLang="zh-CN" sz="1800" dirty="0">
                <a:solidFill>
                  <a:srgbClr val="00B0F0"/>
                </a:solidFill>
                <a:latin typeface="Consolas" pitchFamily="49" charset="0"/>
                <a:ea typeface="仿宋" pitchFamily="49" charset="-122"/>
                <a:cs typeface="Consolas" pitchFamily="49" charset="0"/>
              </a:rPr>
              <a:t>S</a:t>
            </a:r>
            <a:r>
              <a:rPr lang="zh-CN" altLang="en-US" sz="1800" dirty="0">
                <a:solidFill>
                  <a:srgbClr val="00B0F0"/>
                </a:solidFill>
                <a:latin typeface="Consolas" pitchFamily="49" charset="0"/>
                <a:ea typeface="仿宋" pitchFamily="49" charset="-122"/>
                <a:cs typeface="Consolas" pitchFamily="49" charset="0"/>
              </a:rPr>
              <a:t>中添加</a:t>
            </a:r>
            <a:r>
              <a:rPr lang="en-US" altLang="zh-CN" sz="1800" dirty="0">
                <a:solidFill>
                  <a:srgbClr val="00B0F0"/>
                </a:solidFill>
                <a:latin typeface="Consolas" pitchFamily="49" charset="0"/>
                <a:ea typeface="仿宋" pitchFamily="49" charset="-122"/>
                <a:cs typeface="Consolas" pitchFamily="49" charset="0"/>
              </a:rPr>
              <a:t>n-1</a:t>
            </a:r>
            <a:r>
              <a:rPr lang="zh-CN" altLang="en-US" sz="1800" dirty="0">
                <a:solidFill>
                  <a:srgbClr val="00B0F0"/>
                </a:solidFill>
                <a:latin typeface="Consolas" pitchFamily="49" charset="0"/>
                <a:ea typeface="仿宋" pitchFamily="49" charset="-122"/>
                <a:cs typeface="Consolas" pitchFamily="49" charset="0"/>
              </a:rPr>
              <a:t>个顶点</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mindis=INF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mindis</a:t>
            </a:r>
            <a:r>
              <a:rPr lang="zh-CN" altLang="en-US" sz="1800" dirty="0">
                <a:solidFill>
                  <a:srgbClr val="00B0F0"/>
                </a:solidFill>
                <a:latin typeface="Consolas" pitchFamily="49" charset="0"/>
                <a:ea typeface="仿宋" pitchFamily="49" charset="-122"/>
                <a:cs typeface="Consolas" pitchFamily="49" charset="0"/>
              </a:rPr>
              <a:t>置最小长度初值</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0;j</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选取不在</a:t>
            </a:r>
            <a:r>
              <a:rPr lang="en-US" altLang="zh-CN" sz="1800" dirty="0">
                <a:solidFill>
                  <a:srgbClr val="00B0F0"/>
                </a:solidFill>
                <a:latin typeface="Consolas" pitchFamily="49" charset="0"/>
                <a:ea typeface="仿宋" pitchFamily="49" charset="-122"/>
                <a:cs typeface="Consolas" pitchFamily="49" charset="0"/>
              </a:rPr>
              <a:t>S</a:t>
            </a:r>
            <a:r>
              <a:rPr lang="zh-CN" altLang="en-US" sz="1800">
                <a:solidFill>
                  <a:srgbClr val="00B0F0"/>
                </a:solidFill>
                <a:latin typeface="Consolas" pitchFamily="49" charset="0"/>
                <a:ea typeface="仿宋" pitchFamily="49" charset="-122"/>
                <a:cs typeface="Consolas" pitchFamily="49" charset="0"/>
              </a:rPr>
              <a:t>中</a:t>
            </a:r>
            <a:r>
              <a:rPr lang="zh-CN" altLang="en-US" sz="1800" smtClean="0">
                <a:solidFill>
                  <a:srgbClr val="00B0F0"/>
                </a:solidFill>
                <a:latin typeface="Consolas" pitchFamily="49" charset="0"/>
                <a:ea typeface="仿宋" pitchFamily="49" charset="-122"/>
                <a:cs typeface="Consolas" pitchFamily="49" charset="0"/>
              </a:rPr>
              <a:t>且有最小距离顶点</a:t>
            </a:r>
            <a:r>
              <a:rPr lang="en-US" altLang="zh-CN" sz="1800" dirty="0">
                <a:solidFill>
                  <a:srgbClr val="00B0F0"/>
                </a:solidFill>
                <a:latin typeface="Consolas" pitchFamily="49" charset="0"/>
                <a:ea typeface="仿宋" pitchFamily="49" charset="-122"/>
                <a:cs typeface="Consolas" pitchFamily="49" charset="0"/>
              </a:rPr>
              <a:t>u</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(S[j]==0 &amp;&amp; dist[j]&lt;</a:t>
            </a:r>
            <a:r>
              <a:rPr lang="en-US" altLang="zh-CN" sz="1800" dirty="0" err="1">
                <a:solidFill>
                  <a:srgbClr val="0000FF"/>
                </a:solidFill>
                <a:latin typeface="Consolas" pitchFamily="49" charset="0"/>
                <a:ea typeface="仿宋" pitchFamily="49" charset="-122"/>
                <a:cs typeface="Consolas" pitchFamily="49" charset="0"/>
              </a:rPr>
              <a:t>mindis</a:t>
            </a:r>
            <a:r>
              <a:rPr lang="en-US" altLang="zh-CN" sz="1800" dirty="0">
                <a:solidFill>
                  <a:srgbClr val="0000FF"/>
                </a:solidFill>
                <a:latin typeface="Consolas" pitchFamily="49" charset="0"/>
                <a:ea typeface="仿宋" pitchFamily="49" charset="-122"/>
                <a:cs typeface="Consolas" pitchFamily="49" charset="0"/>
              </a:rPr>
              <a:t>) </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u=j</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mindis=dist[j</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S[u</a:t>
            </a:r>
            <a:r>
              <a:rPr lang="en-US" altLang="zh-CN" sz="1800" dirty="0">
                <a:solidFill>
                  <a:srgbClr val="FF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顶点</a:t>
            </a:r>
            <a:r>
              <a:rPr lang="en-US" altLang="zh-CN" sz="1800" dirty="0">
                <a:solidFill>
                  <a:srgbClr val="00B0F0"/>
                </a:solidFill>
                <a:latin typeface="Consolas" pitchFamily="49" charset="0"/>
                <a:ea typeface="仿宋" pitchFamily="49" charset="-122"/>
                <a:cs typeface="Consolas" pitchFamily="49" charset="0"/>
              </a:rPr>
              <a:t>u</a:t>
            </a:r>
            <a:r>
              <a:rPr lang="zh-CN" altLang="en-US" sz="1800" dirty="0">
                <a:solidFill>
                  <a:srgbClr val="00B0F0"/>
                </a:solidFill>
                <a:latin typeface="Consolas" pitchFamily="49" charset="0"/>
                <a:ea typeface="仿宋" pitchFamily="49" charset="-122"/>
                <a:cs typeface="Consolas" pitchFamily="49" charset="0"/>
              </a:rPr>
              <a:t>加入</a:t>
            </a:r>
            <a:r>
              <a:rPr lang="en-US" altLang="zh-CN" sz="1800" dirty="0">
                <a:solidFill>
                  <a:srgbClr val="00B0F0"/>
                </a:solidFill>
                <a:latin typeface="Consolas" pitchFamily="49" charset="0"/>
                <a:ea typeface="仿宋" pitchFamily="49" charset="-122"/>
                <a:cs typeface="Consolas" pitchFamily="49" charset="0"/>
              </a:rPr>
              <a:t>S</a:t>
            </a:r>
            <a:r>
              <a:rPr lang="zh-CN" altLang="en-US" sz="1800" dirty="0">
                <a:solidFill>
                  <a:srgbClr val="00B0F0"/>
                </a:solidFill>
                <a:latin typeface="Consolas" pitchFamily="49" charset="0"/>
                <a:ea typeface="仿宋" pitchFamily="49" charset="-122"/>
                <a:cs typeface="Consolas" pitchFamily="49" charset="0"/>
              </a:rPr>
              <a:t>中</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0;j</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修改不在</a:t>
            </a:r>
            <a:r>
              <a:rPr lang="en-US" altLang="zh-CN" sz="1800" dirty="0">
                <a:solidFill>
                  <a:srgbClr val="00B0F0"/>
                </a:solidFill>
                <a:latin typeface="Consolas" pitchFamily="49" charset="0"/>
                <a:ea typeface="仿宋" pitchFamily="49" charset="-122"/>
                <a:cs typeface="Consolas" pitchFamily="49" charset="0"/>
              </a:rPr>
              <a:t>s</a:t>
            </a:r>
            <a:r>
              <a:rPr lang="zh-CN" altLang="en-US" sz="1800" dirty="0">
                <a:solidFill>
                  <a:srgbClr val="00B0F0"/>
                </a:solidFill>
                <a:latin typeface="Consolas" pitchFamily="49" charset="0"/>
                <a:ea typeface="仿宋" pitchFamily="49" charset="-122"/>
                <a:cs typeface="Consolas" pitchFamily="49" charset="0"/>
              </a:rPr>
              <a:t>中的顶点的距离</a:t>
            </a:r>
          </a:p>
          <a:p>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FF"/>
                </a:solidFill>
                <a:latin typeface="Consolas" pitchFamily="49" charset="0"/>
                <a:ea typeface="仿宋" pitchFamily="49" charset="-122"/>
                <a:cs typeface="Consolas" pitchFamily="49" charset="0"/>
              </a:rPr>
              <a:t>S[j]==0</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[u][j</a:t>
            </a:r>
            <a:r>
              <a:rPr lang="en-US" altLang="zh-CN" sz="1800">
                <a:solidFill>
                  <a:srgbClr val="0000FF"/>
                </a:solidFill>
                <a:latin typeface="Consolas" pitchFamily="49" charset="0"/>
                <a:ea typeface="仿宋" pitchFamily="49" charset="-122"/>
                <a:cs typeface="Consolas" pitchFamily="49" charset="0"/>
              </a:rPr>
              <a:t>]&lt;</a:t>
            </a:r>
            <a:r>
              <a:rPr lang="en-US" altLang="zh-CN" sz="1800" smtClean="0">
                <a:solidFill>
                  <a:srgbClr val="0000FF"/>
                </a:solidFill>
                <a:latin typeface="Consolas" pitchFamily="49" charset="0"/>
                <a:ea typeface="仿宋" pitchFamily="49" charset="-122"/>
                <a:cs typeface="Consolas" pitchFamily="49" charset="0"/>
              </a:rPr>
              <a:t>INF</a:t>
            </a:r>
          </a:p>
          <a:p>
            <a:r>
              <a:rPr lang="en-US" altLang="zh-CN" sz="1800" smtClean="0">
                <a:solidFill>
                  <a:srgbClr val="0000FF"/>
                </a:solidFill>
                <a:latin typeface="Consolas" pitchFamily="49" charset="0"/>
                <a:ea typeface="仿宋" pitchFamily="49" charset="-122"/>
                <a:cs typeface="Consolas" pitchFamily="49" charset="0"/>
              </a:rPr>
              <a:t>                &amp;&amp; dist[u</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[u][j]&lt;dist[j])</a:t>
            </a:r>
          </a:p>
          <a:p>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dist[j</a:t>
            </a:r>
            <a:r>
              <a:rPr lang="en-US" altLang="zh-CN" sz="1800" dirty="0">
                <a:solidFill>
                  <a:srgbClr val="0000FF"/>
                </a:solidFill>
                <a:latin typeface="Consolas" pitchFamily="49" charset="0"/>
                <a:ea typeface="仿宋" pitchFamily="49" charset="-122"/>
                <a:cs typeface="Consolas" pitchFamily="49" charset="0"/>
              </a:rPr>
              <a:t>]=dist[u]+</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[u][j];</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path[j</a:t>
            </a:r>
            <a:r>
              <a:rPr lang="en-US" altLang="zh-CN" sz="1800" dirty="0">
                <a:solidFill>
                  <a:srgbClr val="FF00FF"/>
                </a:solidFill>
                <a:latin typeface="Consolas" pitchFamily="49" charset="0"/>
                <a:ea typeface="仿宋" pitchFamily="49" charset="-122"/>
                <a:cs typeface="Consolas" pitchFamily="49" charset="0"/>
              </a:rPr>
              <a:t>]=u;</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186371" name="Text Box 3"/>
          <p:cNvSpPr txBox="1">
            <a:spLocks noChangeArrowheads="1"/>
          </p:cNvSpPr>
          <p:nvPr/>
        </p:nvSpPr>
        <p:spPr bwMode="auto">
          <a:xfrm>
            <a:off x="1365253" y="5786454"/>
            <a:ext cx="7064399"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狄克斯特拉算法</a:t>
            </a:r>
            <a:r>
              <a:rPr lang="en-US" altLang="zh-CN" sz="2000" dirty="0" err="1">
                <a:solidFill>
                  <a:srgbClr val="0000FF"/>
                </a:solidFill>
                <a:latin typeface="Consolas" pitchFamily="49" charset="0"/>
                <a:ea typeface="楷体" pitchFamily="49" charset="-122"/>
                <a:cs typeface="Consolas" pitchFamily="49" charset="0"/>
              </a:rPr>
              <a:t>Dijkstra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g,v</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30000" dirty="0" err="1">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637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637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637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637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637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637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6370">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637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637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6370">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6370">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6370">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6370">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6370">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6370">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6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1214414" y="285728"/>
            <a:ext cx="4892679"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7.5.2 </a:t>
            </a:r>
            <a:r>
              <a:rPr lang="zh-CN" altLang="en-US" sz="2800" smtClean="0">
                <a:solidFill>
                  <a:srgbClr val="FF0000"/>
                </a:solidFill>
                <a:latin typeface="Consolas" pitchFamily="49" charset="0"/>
                <a:ea typeface="微软雅黑" pitchFamily="34" charset="-122"/>
                <a:cs typeface="Consolas" pitchFamily="49" charset="0"/>
              </a:rPr>
              <a:t>多</a:t>
            </a:r>
            <a:r>
              <a:rPr lang="zh-CN" altLang="en-US" sz="2800" dirty="0">
                <a:solidFill>
                  <a:srgbClr val="FF0000"/>
                </a:solidFill>
                <a:latin typeface="Consolas" pitchFamily="49" charset="0"/>
                <a:ea typeface="微软雅黑" pitchFamily="34" charset="-122"/>
                <a:cs typeface="Consolas" pitchFamily="49" charset="0"/>
              </a:rPr>
              <a:t>源最短路径算法</a:t>
            </a:r>
          </a:p>
        </p:txBody>
      </p:sp>
      <p:sp>
        <p:nvSpPr>
          <p:cNvPr id="187395" name="Text Box 3"/>
          <p:cNvSpPr txBox="1">
            <a:spLocks noChangeArrowheads="1"/>
          </p:cNvSpPr>
          <p:nvPr/>
        </p:nvSpPr>
        <p:spPr bwMode="auto">
          <a:xfrm>
            <a:off x="1285852" y="1714488"/>
            <a:ext cx="7532711" cy="1887696"/>
          </a:xfrm>
          <a:prstGeom prst="rect">
            <a:avLst/>
          </a:prstGeom>
          <a:noFill/>
          <a:ln w="9525">
            <a:noFill/>
            <a:miter lim="800000"/>
            <a:headEnd/>
            <a:tailEnd/>
          </a:ln>
          <a:effectLst/>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求解</a:t>
            </a:r>
            <a:r>
              <a:rPr lang="zh-CN" altLang="en-US" sz="2000" dirty="0">
                <a:solidFill>
                  <a:srgbClr val="0000FF"/>
                </a:solidFill>
                <a:latin typeface="Consolas" pitchFamily="49" charset="0"/>
                <a:ea typeface="楷体" pitchFamily="49" charset="-122"/>
                <a:cs typeface="Consolas" pitchFamily="49" charset="0"/>
              </a:rPr>
              <a:t>每对顶点之间的最短路径的一个办法是：每次以一个顶点为源点，重复执行</a:t>
            </a:r>
            <a:r>
              <a:rPr lang="en-US" altLang="zh-CN" sz="2000" dirty="0" err="1">
                <a:solidFill>
                  <a:srgbClr val="0000FF"/>
                </a:solidFill>
                <a:latin typeface="Consolas" pitchFamily="49" charset="0"/>
                <a:ea typeface="楷体" pitchFamily="49" charset="-122"/>
                <a:cs typeface="Consolas" pitchFamily="49" charset="0"/>
              </a:rPr>
              <a:t>Dijkstra</a:t>
            </a:r>
            <a:r>
              <a:rPr lang="zh-CN" altLang="en-US" sz="2000" dirty="0">
                <a:solidFill>
                  <a:srgbClr val="0000FF"/>
                </a:solidFill>
                <a:latin typeface="Consolas" pitchFamily="49" charset="0"/>
                <a:ea typeface="楷体" pitchFamily="49" charset="-122"/>
                <a:cs typeface="Consolas" pitchFamily="49" charset="0"/>
              </a:rPr>
              <a:t>算法</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次，这样便可以求得每一对顶点之间的最短路径。</a:t>
            </a: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解决</a:t>
            </a:r>
            <a:r>
              <a:rPr lang="zh-CN" altLang="en-US" sz="2000" dirty="0">
                <a:solidFill>
                  <a:srgbClr val="0000FF"/>
                </a:solidFill>
                <a:latin typeface="Consolas" pitchFamily="49" charset="0"/>
                <a:ea typeface="楷体" pitchFamily="49" charset="-122"/>
                <a:cs typeface="Consolas" pitchFamily="49" charset="0"/>
              </a:rPr>
              <a:t>该问题的另一种方法是弗洛伊德</a:t>
            </a:r>
            <a:r>
              <a:rPr lang="zh-CN" altLang="en-US"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Floyd</a:t>
            </a:r>
            <a:r>
              <a:rPr lang="zh-CN" altLang="en-US" sz="2000" dirty="0">
                <a:solidFill>
                  <a:srgbClr val="0000FF"/>
                </a:solidFill>
                <a:latin typeface="Consolas" pitchFamily="49" charset="0"/>
                <a:ea typeface="楷体" pitchFamily="49" charset="-122"/>
                <a:cs typeface="Consolas" pitchFamily="49" charset="0"/>
              </a:rPr>
              <a:t>）算法。</a:t>
            </a:r>
          </a:p>
        </p:txBody>
      </p:sp>
      <p:sp>
        <p:nvSpPr>
          <p:cNvPr id="4" name="TextBox 3"/>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1142976" y="857232"/>
            <a:ext cx="7821637" cy="2957797"/>
          </a:xfrm>
          <a:prstGeom prst="rect">
            <a:avLst/>
          </a:prstGeom>
          <a:noFill/>
          <a:ln w="9525">
            <a:noFill/>
            <a:miter lim="800000"/>
            <a:headEnd/>
            <a:tailEnd/>
          </a:ln>
          <a:effectLst/>
        </p:spPr>
        <p:txBody>
          <a:bodyPr wrap="square">
            <a:spAutoFit/>
          </a:bodyPr>
          <a:lstStyle/>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假设</a:t>
            </a:r>
            <a:r>
              <a:rPr lang="zh-CN" altLang="en-US" sz="2000" dirty="0">
                <a:solidFill>
                  <a:srgbClr val="0000FF"/>
                </a:solidFill>
                <a:latin typeface="Consolas" pitchFamily="49" charset="0"/>
                <a:ea typeface="仿宋" pitchFamily="49" charset="-122"/>
                <a:cs typeface="Consolas" pitchFamily="49" charset="0"/>
              </a:rPr>
              <a:t>有向图</a:t>
            </a:r>
            <a:r>
              <a:rPr lang="en-US" altLang="zh-CN" sz="2000" dirty="0">
                <a:solidFill>
                  <a:srgbClr val="0000FF"/>
                </a:solidFill>
                <a:latin typeface="Consolas" pitchFamily="49" charset="0"/>
                <a:ea typeface="仿宋" pitchFamily="49" charset="-122"/>
                <a:cs typeface="Consolas" pitchFamily="49" charset="0"/>
              </a:rPr>
              <a:t>G=(</a:t>
            </a:r>
            <a:r>
              <a:rPr lang="en-US" altLang="zh-CN" sz="2000" dirty="0" err="1">
                <a:solidFill>
                  <a:srgbClr val="0000FF"/>
                </a:solidFill>
                <a:latin typeface="Consolas" pitchFamily="49" charset="0"/>
                <a:ea typeface="仿宋" pitchFamily="49" charset="-122"/>
                <a:cs typeface="Consolas" pitchFamily="49" charset="0"/>
              </a:rPr>
              <a:t>V,E</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采用邻接矩阵</a:t>
            </a:r>
            <a:r>
              <a:rPr lang="en-US" altLang="zh-CN" sz="2000" dirty="0">
                <a:solidFill>
                  <a:srgbClr val="0000FF"/>
                </a:solidFill>
                <a:latin typeface="Consolas" pitchFamily="49" charset="0"/>
                <a:ea typeface="仿宋" pitchFamily="49" charset="-122"/>
                <a:cs typeface="Consolas" pitchFamily="49" charset="0"/>
              </a:rPr>
              <a:t>g</a:t>
            </a:r>
            <a:r>
              <a:rPr lang="zh-CN" altLang="en-US" sz="2000" dirty="0">
                <a:solidFill>
                  <a:srgbClr val="0000FF"/>
                </a:solidFill>
                <a:latin typeface="Consolas" pitchFamily="49" charset="0"/>
                <a:ea typeface="仿宋" pitchFamily="49" charset="-122"/>
                <a:cs typeface="Consolas" pitchFamily="49" charset="0"/>
              </a:rPr>
              <a:t>表示，另外设置一个二维数组</a:t>
            </a:r>
            <a:r>
              <a:rPr lang="en-US" altLang="zh-CN" sz="2000" i="1" dirty="0">
                <a:solidFill>
                  <a:srgbClr val="0000FF"/>
                </a:solidFill>
                <a:latin typeface="Consolas" pitchFamily="49" charset="0"/>
                <a:ea typeface="仿宋" pitchFamily="49" charset="-122"/>
                <a:cs typeface="Consolas" pitchFamily="49" charset="0"/>
              </a:rPr>
              <a:t>A</a:t>
            </a:r>
            <a:r>
              <a:rPr lang="zh-CN" altLang="en-US" sz="2000" dirty="0">
                <a:solidFill>
                  <a:srgbClr val="0000FF"/>
                </a:solidFill>
                <a:latin typeface="Consolas" pitchFamily="49" charset="0"/>
                <a:ea typeface="仿宋" pitchFamily="49" charset="-122"/>
                <a:cs typeface="Consolas" pitchFamily="49" charset="0"/>
              </a:rPr>
              <a:t>用于存放当前顶点之间的最短路径长度，即分量</a:t>
            </a: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j</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表示当前顶点</a:t>
            </a:r>
            <a:r>
              <a:rPr lang="en-US" altLang="zh-CN"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到顶点</a:t>
            </a:r>
            <a:r>
              <a:rPr lang="en-US" altLang="zh-CN" sz="2000" i="1" dirty="0">
                <a:solidFill>
                  <a:srgbClr val="0000FF"/>
                </a:solidFill>
                <a:latin typeface="Consolas" pitchFamily="49" charset="0"/>
                <a:ea typeface="仿宋" pitchFamily="49" charset="-122"/>
                <a:cs typeface="Consolas" pitchFamily="49" charset="0"/>
              </a:rPr>
              <a:t>j</a:t>
            </a:r>
            <a:r>
              <a:rPr lang="zh-CN" altLang="en-US" sz="2000" dirty="0">
                <a:solidFill>
                  <a:srgbClr val="0000FF"/>
                </a:solidFill>
                <a:latin typeface="Consolas" pitchFamily="49" charset="0"/>
                <a:ea typeface="仿宋" pitchFamily="49" charset="-122"/>
                <a:cs typeface="Consolas" pitchFamily="49" charset="0"/>
              </a:rPr>
              <a:t>的最短路径</a:t>
            </a:r>
            <a:r>
              <a:rPr lang="zh-CN" altLang="en-US" sz="2000">
                <a:solidFill>
                  <a:srgbClr val="0000FF"/>
                </a:solidFill>
                <a:latin typeface="Consolas" pitchFamily="49" charset="0"/>
                <a:ea typeface="仿宋" pitchFamily="49" charset="-122"/>
                <a:cs typeface="Consolas" pitchFamily="49" charset="0"/>
              </a:rPr>
              <a:t>长度</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弗洛伊德</a:t>
            </a:r>
            <a:r>
              <a:rPr lang="zh-CN" altLang="en-US" sz="2000" dirty="0">
                <a:solidFill>
                  <a:srgbClr val="0000FF"/>
                </a:solidFill>
                <a:latin typeface="Consolas" pitchFamily="49" charset="0"/>
                <a:ea typeface="仿宋" pitchFamily="49" charset="-122"/>
                <a:cs typeface="Consolas" pitchFamily="49" charset="0"/>
              </a:rPr>
              <a:t>算法的基本思想是递推产生一个矩阵序列</a:t>
            </a:r>
            <a:r>
              <a:rPr lang="en-US" altLang="zh-CN" sz="2000" i="1" dirty="0" err="1">
                <a:solidFill>
                  <a:srgbClr val="0000FF"/>
                </a:solidFill>
                <a:latin typeface="Consolas" pitchFamily="49" charset="0"/>
                <a:ea typeface="仿宋" pitchFamily="49" charset="-122"/>
                <a:cs typeface="Consolas" pitchFamily="49" charset="0"/>
              </a:rPr>
              <a:t>A</a:t>
            </a:r>
            <a:r>
              <a:rPr lang="en-US" altLang="zh-CN" sz="2000" baseline="-25000" dirty="0" err="1">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A</a:t>
            </a:r>
            <a:r>
              <a:rPr lang="en-US" altLang="zh-CN" sz="2000" baseline="-25000" dirty="0" err="1">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A</a:t>
            </a:r>
            <a:r>
              <a:rPr lang="en-US" altLang="zh-CN" sz="2000" i="1" baseline="-25000" dirty="0" err="1">
                <a:solidFill>
                  <a:srgbClr val="0000FF"/>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A</a:t>
            </a:r>
            <a:r>
              <a:rPr lang="en-US" altLang="zh-CN" sz="2000" i="1" baseline="-25000"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，其中</a:t>
            </a:r>
            <a:r>
              <a:rPr lang="en-US" altLang="zh-CN" sz="2000" i="1" dirty="0" err="1">
                <a:solidFill>
                  <a:srgbClr val="0000FF"/>
                </a:solidFill>
                <a:latin typeface="Consolas" pitchFamily="49" charset="0"/>
                <a:ea typeface="仿宋" pitchFamily="49" charset="-122"/>
                <a:cs typeface="Consolas" pitchFamily="49" charset="0"/>
              </a:rPr>
              <a:t>A</a:t>
            </a:r>
            <a:r>
              <a:rPr lang="en-US" altLang="zh-CN" sz="2000" i="1" baseline="-25000" dirty="0" err="1">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j</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表示从顶点</a:t>
            </a:r>
            <a:r>
              <a:rPr lang="en-US" altLang="zh-CN"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到顶点</a:t>
            </a:r>
            <a:r>
              <a:rPr lang="en-US" altLang="zh-CN" sz="2000" i="1" dirty="0">
                <a:solidFill>
                  <a:srgbClr val="0000FF"/>
                </a:solidFill>
                <a:latin typeface="Consolas" pitchFamily="49" charset="0"/>
                <a:ea typeface="仿宋" pitchFamily="49" charset="-122"/>
                <a:cs typeface="Consolas" pitchFamily="49" charset="0"/>
              </a:rPr>
              <a:t>j</a:t>
            </a:r>
            <a:r>
              <a:rPr lang="zh-CN" altLang="en-US" sz="2000" dirty="0">
                <a:solidFill>
                  <a:srgbClr val="0000FF"/>
                </a:solidFill>
                <a:latin typeface="Consolas" pitchFamily="49" charset="0"/>
                <a:ea typeface="仿宋" pitchFamily="49" charset="-122"/>
                <a:cs typeface="Consolas" pitchFamily="49" charset="0"/>
              </a:rPr>
              <a:t>的路径上所经过的顶点编号不大于</a:t>
            </a:r>
            <a:r>
              <a:rPr lang="en-US" altLang="zh-CN" sz="2000" i="1" dirty="0">
                <a:solidFill>
                  <a:srgbClr val="0000FF"/>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的最短路径长度。</a:t>
            </a:r>
          </a:p>
        </p:txBody>
      </p:sp>
      <p:sp>
        <p:nvSpPr>
          <p:cNvPr id="3" name="TextBox 2"/>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1285852" y="627765"/>
            <a:ext cx="6286544"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归纳起来，弗洛伊德思想可用如下的表达式来描述：</a:t>
            </a:r>
          </a:p>
        </p:txBody>
      </p:sp>
      <p:sp>
        <p:nvSpPr>
          <p:cNvPr id="189443" name="Text Box 3"/>
          <p:cNvSpPr txBox="1">
            <a:spLocks noChangeArrowheads="1"/>
          </p:cNvSpPr>
          <p:nvPr/>
        </p:nvSpPr>
        <p:spPr bwMode="auto">
          <a:xfrm>
            <a:off x="1571604" y="1199269"/>
            <a:ext cx="7072362" cy="1158161"/>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lIns="180000" tIns="144000" bIns="144000">
            <a:spAutoFit/>
          </a:bodyPr>
          <a:lstStyle/>
          <a:p>
            <a:pPr>
              <a:lnSpc>
                <a:spcPct val="150000"/>
              </a:lnSpc>
            </a:pPr>
            <a:r>
              <a:rPr lang="nb-NO" altLang="zh-CN" sz="1800" i="1" dirty="0">
                <a:solidFill>
                  <a:srgbClr val="0000FF"/>
                </a:solidFill>
                <a:latin typeface="Consolas" pitchFamily="49" charset="0"/>
                <a:ea typeface="楷体" pitchFamily="49" charset="-122"/>
                <a:cs typeface="Consolas" pitchFamily="49" charset="0"/>
              </a:rPr>
              <a:t>A</a:t>
            </a:r>
            <a:r>
              <a:rPr lang="nb-NO" altLang="zh-CN" sz="1800" baseline="-25000" dirty="0">
                <a:solidFill>
                  <a:srgbClr val="0000FF"/>
                </a:solidFill>
                <a:latin typeface="Consolas" pitchFamily="49" charset="0"/>
                <a:ea typeface="楷体" pitchFamily="49" charset="-122"/>
                <a:cs typeface="Consolas" pitchFamily="49" charset="0"/>
              </a:rPr>
              <a:t>-1</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]=g.edges[</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a:t>
            </a:r>
            <a:endParaRPr lang="nb-NO" altLang="zh-CN" sz="1800" i="1" dirty="0">
              <a:solidFill>
                <a:srgbClr val="0000FF"/>
              </a:solidFill>
              <a:latin typeface="Consolas" pitchFamily="49" charset="0"/>
              <a:ea typeface="楷体" pitchFamily="49" charset="-122"/>
              <a:cs typeface="Consolas" pitchFamily="49" charset="0"/>
            </a:endParaRPr>
          </a:p>
          <a:p>
            <a:pPr>
              <a:lnSpc>
                <a:spcPct val="150000"/>
              </a:lnSpc>
            </a:pPr>
            <a:r>
              <a:rPr lang="nb-NO" altLang="zh-CN" sz="1800" i="1" dirty="0">
                <a:solidFill>
                  <a:srgbClr val="0000FF"/>
                </a:solidFill>
                <a:latin typeface="Consolas" pitchFamily="49" charset="0"/>
                <a:ea typeface="楷体" pitchFamily="49" charset="-122"/>
                <a:cs typeface="Consolas" pitchFamily="49" charset="0"/>
              </a:rPr>
              <a:t>A</a:t>
            </a:r>
            <a:r>
              <a:rPr lang="nb-NO" altLang="zh-CN" sz="1800" i="1" baseline="-25000" dirty="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]=MIN{</a:t>
            </a:r>
            <a:r>
              <a:rPr lang="nb-NO" altLang="zh-CN" sz="1800" i="1" dirty="0">
                <a:solidFill>
                  <a:srgbClr val="0000FF"/>
                </a:solidFill>
                <a:latin typeface="Consolas" pitchFamily="49" charset="0"/>
                <a:ea typeface="楷体" pitchFamily="49" charset="-122"/>
                <a:cs typeface="Consolas" pitchFamily="49" charset="0"/>
              </a:rPr>
              <a:t>A</a:t>
            </a:r>
            <a:r>
              <a:rPr lang="nb-NO" altLang="zh-CN" sz="1800" i="1" baseline="-25000" dirty="0">
                <a:solidFill>
                  <a:srgbClr val="0000FF"/>
                </a:solidFill>
                <a:latin typeface="Consolas" pitchFamily="49" charset="0"/>
                <a:ea typeface="楷体" pitchFamily="49" charset="-122"/>
                <a:cs typeface="Consolas" pitchFamily="49" charset="0"/>
              </a:rPr>
              <a:t>k</a:t>
            </a:r>
            <a:r>
              <a:rPr lang="nb-NO" altLang="zh-CN" sz="1800" baseline="-25000" dirty="0">
                <a:solidFill>
                  <a:srgbClr val="0000FF"/>
                </a:solidFill>
                <a:latin typeface="Consolas" pitchFamily="49" charset="0"/>
                <a:ea typeface="楷体" pitchFamily="49" charset="-122"/>
                <a:cs typeface="Consolas" pitchFamily="49" charset="0"/>
              </a:rPr>
              <a:t>-1</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A</a:t>
            </a:r>
            <a:r>
              <a:rPr lang="nb-NO" altLang="zh-CN" sz="1800" i="1" baseline="-25000" dirty="0">
                <a:solidFill>
                  <a:srgbClr val="0000FF"/>
                </a:solidFill>
                <a:latin typeface="Consolas" pitchFamily="49" charset="0"/>
                <a:ea typeface="楷体" pitchFamily="49" charset="-122"/>
                <a:cs typeface="Consolas" pitchFamily="49" charset="0"/>
              </a:rPr>
              <a:t>k</a:t>
            </a:r>
            <a:r>
              <a:rPr lang="nb-NO" altLang="zh-CN" sz="1800" baseline="-25000" dirty="0">
                <a:solidFill>
                  <a:srgbClr val="0000FF"/>
                </a:solidFill>
                <a:latin typeface="Consolas" pitchFamily="49" charset="0"/>
                <a:ea typeface="楷体" pitchFamily="49" charset="-122"/>
                <a:cs typeface="Consolas" pitchFamily="49" charset="0"/>
              </a:rPr>
              <a:t>-1</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A</a:t>
            </a:r>
            <a:r>
              <a:rPr lang="nb-NO" altLang="zh-CN" sz="1800" i="1" baseline="-25000" dirty="0">
                <a:solidFill>
                  <a:srgbClr val="0000FF"/>
                </a:solidFill>
                <a:latin typeface="Consolas" pitchFamily="49" charset="0"/>
                <a:ea typeface="楷体" pitchFamily="49" charset="-122"/>
                <a:cs typeface="Consolas" pitchFamily="49" charset="0"/>
              </a:rPr>
              <a:t>k</a:t>
            </a:r>
            <a:r>
              <a:rPr lang="nb-NO" altLang="zh-CN" sz="1800" baseline="-25000" dirty="0">
                <a:solidFill>
                  <a:srgbClr val="0000FF"/>
                </a:solidFill>
                <a:latin typeface="Consolas" pitchFamily="49" charset="0"/>
                <a:ea typeface="楷体" pitchFamily="49" charset="-122"/>
                <a:cs typeface="Consolas" pitchFamily="49" charset="0"/>
              </a:rPr>
              <a:t>-1</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  </a:t>
            </a:r>
            <a:r>
              <a:rPr lang="nb-NO" altLang="zh-CN" sz="1800" dirty="0">
                <a:solidFill>
                  <a:srgbClr val="00B0F0"/>
                </a:solidFill>
                <a:latin typeface="Consolas" pitchFamily="49" charset="0"/>
                <a:ea typeface="楷体" pitchFamily="49" charset="-122"/>
                <a:cs typeface="Consolas" pitchFamily="49" charset="0"/>
              </a:rPr>
              <a:t>0</a:t>
            </a:r>
            <a:r>
              <a:rPr lang="nb-NO" altLang="zh-CN" sz="1800" dirty="0">
                <a:solidFill>
                  <a:srgbClr val="00B0F0"/>
                </a:solidFill>
                <a:latin typeface="Consolas" pitchFamily="49" charset="0"/>
                <a:ea typeface="宋体" pitchFamily="2" charset="-122"/>
                <a:cs typeface="Consolas" pitchFamily="49" charset="0"/>
              </a:rPr>
              <a:t>≤</a:t>
            </a:r>
            <a:r>
              <a:rPr lang="nb-NO" altLang="zh-CN" sz="1800" i="1" dirty="0">
                <a:solidFill>
                  <a:srgbClr val="00B0F0"/>
                </a:solidFill>
                <a:latin typeface="Consolas" pitchFamily="49" charset="0"/>
                <a:ea typeface="楷体" pitchFamily="49" charset="-122"/>
                <a:cs typeface="Consolas" pitchFamily="49" charset="0"/>
              </a:rPr>
              <a:t>k</a:t>
            </a:r>
            <a:r>
              <a:rPr lang="nb-NO" altLang="zh-CN" sz="1800" dirty="0">
                <a:solidFill>
                  <a:srgbClr val="00B0F0"/>
                </a:solidFill>
                <a:latin typeface="Consolas" pitchFamily="49" charset="0"/>
                <a:ea typeface="宋体" pitchFamily="2" charset="-122"/>
                <a:cs typeface="Consolas" pitchFamily="49" charset="0"/>
              </a:rPr>
              <a:t>≤</a:t>
            </a:r>
            <a:r>
              <a:rPr lang="nb-NO" altLang="zh-CN" sz="1800" i="1" dirty="0">
                <a:solidFill>
                  <a:srgbClr val="00B0F0"/>
                </a:solidFill>
                <a:latin typeface="Consolas" pitchFamily="49" charset="0"/>
                <a:ea typeface="楷体" pitchFamily="49" charset="-122"/>
                <a:cs typeface="Consolas" pitchFamily="49" charset="0"/>
              </a:rPr>
              <a:t>n</a:t>
            </a:r>
            <a:r>
              <a:rPr lang="nb-NO" altLang="zh-CN" sz="1800" dirty="0">
                <a:solidFill>
                  <a:srgbClr val="00B0F0"/>
                </a:solidFill>
                <a:latin typeface="Consolas" pitchFamily="49" charset="0"/>
                <a:ea typeface="宋体" pitchFamily="2" charset="-122"/>
                <a:cs typeface="Consolas" pitchFamily="49" charset="0"/>
              </a:rPr>
              <a:t>-</a:t>
            </a:r>
            <a:r>
              <a:rPr lang="nb-NO" altLang="zh-CN" sz="1800" dirty="0">
                <a:solidFill>
                  <a:srgbClr val="00B0F0"/>
                </a:solidFill>
                <a:latin typeface="Consolas" pitchFamily="49" charset="0"/>
                <a:ea typeface="楷体" pitchFamily="49" charset="-122"/>
                <a:cs typeface="Consolas" pitchFamily="49" charset="0"/>
              </a:rPr>
              <a:t>1</a:t>
            </a:r>
            <a:endParaRPr lang="en-US" altLang="zh-CN" sz="1800" dirty="0">
              <a:solidFill>
                <a:srgbClr val="00B0F0"/>
              </a:solidFill>
              <a:latin typeface="Consolas" pitchFamily="49" charset="0"/>
              <a:ea typeface="楷体" pitchFamily="49" charset="-122"/>
              <a:cs typeface="Consolas" pitchFamily="49" charset="0"/>
            </a:endParaRPr>
          </a:p>
        </p:txBody>
      </p:sp>
      <p:sp>
        <p:nvSpPr>
          <p:cNvPr id="189445" name="Rectangle 5"/>
          <p:cNvSpPr>
            <a:spLocks noChangeArrowheads="1"/>
          </p:cNvSpPr>
          <p:nvPr/>
        </p:nvSpPr>
        <p:spPr bwMode="auto">
          <a:xfrm>
            <a:off x="0" y="28956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7" name="组合 6"/>
          <p:cNvGrpSpPr/>
          <p:nvPr/>
        </p:nvGrpSpPr>
        <p:grpSpPr>
          <a:xfrm>
            <a:off x="2071670" y="3331436"/>
            <a:ext cx="2857520" cy="1669200"/>
            <a:chOff x="2500298" y="4143380"/>
            <a:chExt cx="2857520" cy="1669200"/>
          </a:xfrm>
        </p:grpSpPr>
        <p:sp>
          <p:nvSpPr>
            <p:cNvPr id="8" name="椭圆 7"/>
            <p:cNvSpPr/>
            <p:nvPr/>
          </p:nvSpPr>
          <p:spPr>
            <a:xfrm>
              <a:off x="2500298" y="52149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i</a:t>
              </a:r>
              <a:endParaRPr lang="zh-CN" altLang="en-US" sz="2000" i="1" dirty="0">
                <a:solidFill>
                  <a:srgbClr val="0000FF"/>
                </a:solidFill>
                <a:latin typeface="Consolas" pitchFamily="49" charset="0"/>
                <a:cs typeface="Consolas" pitchFamily="49" charset="0"/>
              </a:endParaRPr>
            </a:p>
          </p:txBody>
        </p:sp>
        <p:sp>
          <p:nvSpPr>
            <p:cNvPr id="9" name="椭圆 8"/>
            <p:cNvSpPr/>
            <p:nvPr/>
          </p:nvSpPr>
          <p:spPr>
            <a:xfrm>
              <a:off x="3643306" y="414338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dirty="0">
                <a:solidFill>
                  <a:srgbClr val="0000FF"/>
                </a:solidFill>
                <a:latin typeface="Consolas" pitchFamily="49" charset="0"/>
                <a:cs typeface="Consolas" pitchFamily="49" charset="0"/>
              </a:endParaRPr>
            </a:p>
          </p:txBody>
        </p:sp>
        <p:sp>
          <p:nvSpPr>
            <p:cNvPr id="10" name="椭圆 9"/>
            <p:cNvSpPr/>
            <p:nvPr/>
          </p:nvSpPr>
          <p:spPr>
            <a:xfrm>
              <a:off x="4929190" y="52149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j</a:t>
              </a:r>
              <a:endParaRPr lang="zh-CN" altLang="en-US" sz="2000" i="1" dirty="0">
                <a:solidFill>
                  <a:srgbClr val="0000FF"/>
                </a:solidFill>
                <a:latin typeface="Consolas" pitchFamily="49" charset="0"/>
                <a:cs typeface="Consolas" pitchFamily="49" charset="0"/>
              </a:endParaRPr>
            </a:p>
          </p:txBody>
        </p:sp>
        <p:cxnSp>
          <p:nvCxnSpPr>
            <p:cNvPr id="11" name="直接箭头连接符 10"/>
            <p:cNvCxnSpPr>
              <a:stCxn id="8" idx="7"/>
              <a:endCxn id="9" idx="3"/>
            </p:cNvCxnSpPr>
            <p:nvPr/>
          </p:nvCxnSpPr>
          <p:spPr>
            <a:xfrm rot="5400000" flipH="1" flipV="1">
              <a:off x="2901874" y="4473518"/>
              <a:ext cx="768484" cy="839922"/>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6"/>
              <a:endCxn id="10" idx="2"/>
            </p:cNvCxnSpPr>
            <p:nvPr/>
          </p:nvCxnSpPr>
          <p:spPr>
            <a:xfrm>
              <a:off x="2928926" y="5429264"/>
              <a:ext cx="2000264" cy="1588"/>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5"/>
              <a:endCxn id="10" idx="1"/>
            </p:cNvCxnSpPr>
            <p:nvPr/>
          </p:nvCxnSpPr>
          <p:spPr>
            <a:xfrm rot="16200000" flipH="1">
              <a:off x="4116320" y="4402080"/>
              <a:ext cx="768484" cy="982798"/>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14678" y="5443248"/>
              <a:ext cx="142876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A</a:t>
              </a:r>
              <a:r>
                <a:rPr lang="en-US" altLang="zh-CN" sz="1800" i="1" baseline="-25000" smtClean="0">
                  <a:solidFill>
                    <a:srgbClr val="FF00FF"/>
                  </a:solidFill>
                  <a:latin typeface="Consolas" pitchFamily="49" charset="0"/>
                  <a:cs typeface="Consolas" pitchFamily="49" charset="0"/>
                </a:rPr>
                <a:t>k</a:t>
              </a:r>
              <a:r>
                <a:rPr lang="en-US" altLang="zh-CN" sz="1800" baseline="-25000" smtClean="0">
                  <a:solidFill>
                    <a:srgbClr val="FF00FF"/>
                  </a:solidFill>
                  <a:latin typeface="Consolas" pitchFamily="49" charset="0"/>
                  <a:cs typeface="Consolas" pitchFamily="49" charset="0"/>
                </a:rPr>
                <a:t>-1</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j</a:t>
              </a:r>
              <a:r>
                <a:rPr lang="en-US" altLang="zh-CN" sz="1800" smtClean="0">
                  <a:solidFill>
                    <a:srgbClr val="FF00FF"/>
                  </a:solidFill>
                  <a:latin typeface="Consolas" pitchFamily="49" charset="0"/>
                  <a:cs typeface="Consolas" pitchFamily="49" charset="0"/>
                </a:rPr>
                <a:t>]</a:t>
              </a:r>
              <a:endParaRPr lang="zh-CN" altLang="en-US" sz="1800" baseline="-25000">
                <a:solidFill>
                  <a:srgbClr val="FF00FF"/>
                </a:solidFill>
                <a:latin typeface="Consolas" pitchFamily="49" charset="0"/>
                <a:cs typeface="Consolas" pitchFamily="49" charset="0"/>
              </a:endParaRPr>
            </a:p>
          </p:txBody>
        </p:sp>
      </p:grpSp>
      <p:sp>
        <p:nvSpPr>
          <p:cNvPr id="17" name="任意多边形 16"/>
          <p:cNvSpPr/>
          <p:nvPr/>
        </p:nvSpPr>
        <p:spPr>
          <a:xfrm>
            <a:off x="2136046" y="3104059"/>
            <a:ext cx="2647406" cy="1247503"/>
          </a:xfrm>
          <a:custGeom>
            <a:avLst/>
            <a:gdLst>
              <a:gd name="connsiteX0" fmla="*/ 113212 w 2647406"/>
              <a:gd name="connsiteY0" fmla="*/ 1247503 h 1247503"/>
              <a:gd name="connsiteX1" fmla="*/ 178526 w 2647406"/>
              <a:gd name="connsiteY1" fmla="*/ 542108 h 1247503"/>
              <a:gd name="connsiteX2" fmla="*/ 1184366 w 2647406"/>
              <a:gd name="connsiteY2" fmla="*/ 19594 h 1247503"/>
              <a:gd name="connsiteX3" fmla="*/ 2124892 w 2647406"/>
              <a:gd name="connsiteY3" fmla="*/ 424543 h 1247503"/>
              <a:gd name="connsiteX4" fmla="*/ 2647406 w 2647406"/>
              <a:gd name="connsiteY4" fmla="*/ 1182188 h 1247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406" h="1247503">
                <a:moveTo>
                  <a:pt x="113212" y="1247503"/>
                </a:moveTo>
                <a:cubicBezTo>
                  <a:pt x="56606" y="997131"/>
                  <a:pt x="0" y="746759"/>
                  <a:pt x="178526" y="542108"/>
                </a:cubicBezTo>
                <a:cubicBezTo>
                  <a:pt x="357052" y="337457"/>
                  <a:pt x="859972" y="39188"/>
                  <a:pt x="1184366" y="19594"/>
                </a:cubicBezTo>
                <a:cubicBezTo>
                  <a:pt x="1508760" y="0"/>
                  <a:pt x="1881052" y="230777"/>
                  <a:pt x="2124892" y="424543"/>
                </a:cubicBezTo>
                <a:cubicBezTo>
                  <a:pt x="2368732" y="618309"/>
                  <a:pt x="2508069" y="900248"/>
                  <a:pt x="2647406" y="1182188"/>
                </a:cubicBezTo>
              </a:path>
            </a:pathLst>
          </a:custGeom>
          <a:ln w="28575">
            <a:solidFill>
              <a:srgbClr val="CC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2379886" y="4821825"/>
            <a:ext cx="2168435" cy="378822"/>
          </a:xfrm>
          <a:custGeom>
            <a:avLst/>
            <a:gdLst>
              <a:gd name="connsiteX0" fmla="*/ 0 w 2168435"/>
              <a:gd name="connsiteY0" fmla="*/ 26126 h 378822"/>
              <a:gd name="connsiteX1" fmla="*/ 731520 w 2168435"/>
              <a:gd name="connsiteY1" fmla="*/ 339634 h 378822"/>
              <a:gd name="connsiteX2" fmla="*/ 1763486 w 2168435"/>
              <a:gd name="connsiteY2" fmla="*/ 261257 h 378822"/>
              <a:gd name="connsiteX3" fmla="*/ 2168435 w 2168435"/>
              <a:gd name="connsiteY3" fmla="*/ 0 h 378822"/>
            </a:gdLst>
            <a:ahLst/>
            <a:cxnLst>
              <a:cxn ang="0">
                <a:pos x="connsiteX0" y="connsiteY0"/>
              </a:cxn>
              <a:cxn ang="0">
                <a:pos x="connsiteX1" y="connsiteY1"/>
              </a:cxn>
              <a:cxn ang="0">
                <a:pos x="connsiteX2" y="connsiteY2"/>
              </a:cxn>
              <a:cxn ang="0">
                <a:pos x="connsiteX3" y="connsiteY3"/>
              </a:cxn>
            </a:cxnLst>
            <a:rect l="l" t="t" r="r" b="b"/>
            <a:pathLst>
              <a:path w="2168435" h="378822">
                <a:moveTo>
                  <a:pt x="0" y="26126"/>
                </a:moveTo>
                <a:cubicBezTo>
                  <a:pt x="218803" y="163286"/>
                  <a:pt x="437606" y="300446"/>
                  <a:pt x="731520" y="339634"/>
                </a:cubicBezTo>
                <a:cubicBezTo>
                  <a:pt x="1025434" y="378822"/>
                  <a:pt x="1524000" y="317863"/>
                  <a:pt x="1763486" y="261257"/>
                </a:cubicBezTo>
                <a:cubicBezTo>
                  <a:pt x="2002972" y="204651"/>
                  <a:pt x="2085703" y="102325"/>
                  <a:pt x="2168435" y="0"/>
                </a:cubicBezTo>
              </a:path>
            </a:pathLst>
          </a:custGeom>
          <a:ln w="28575">
            <a:solidFill>
              <a:srgbClr val="CC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5143504" y="4331568"/>
            <a:ext cx="3714776" cy="1508105"/>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两条路径中选最小者</a:t>
            </a:r>
            <a:endParaRPr lang="en-US" altLang="zh-CN" sz="2000" smtClean="0">
              <a:solidFill>
                <a:srgbClr val="0000FF"/>
              </a:solidFill>
              <a:latin typeface="微软雅黑" pitchFamily="34" charset="-122"/>
              <a:ea typeface="微软雅黑" pitchFamily="34" charset="-122"/>
            </a:endParaRPr>
          </a:p>
          <a:p>
            <a:r>
              <a:rPr lang="en-US" altLang="zh-CN" sz="1800" i="1" smtClean="0">
                <a:solidFill>
                  <a:srgbClr val="FF00FF"/>
                </a:solidFill>
                <a:latin typeface="Consolas" pitchFamily="49" charset="0"/>
                <a:cs typeface="Consolas" pitchFamily="49" charset="0"/>
              </a:rPr>
              <a:t>A</a:t>
            </a:r>
            <a:r>
              <a:rPr lang="en-US" altLang="zh-CN" sz="1800" i="1" baseline="-25000" smtClean="0">
                <a:solidFill>
                  <a:srgbClr val="FF00FF"/>
                </a:solidFill>
                <a:latin typeface="Consolas" pitchFamily="49" charset="0"/>
                <a:cs typeface="Consolas" pitchFamily="49" charset="0"/>
              </a:rPr>
              <a:t>k-1</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j</a:t>
            </a:r>
            <a:r>
              <a:rPr lang="en-US" altLang="zh-CN" sz="1800" smtClean="0">
                <a:solidFill>
                  <a:srgbClr val="FF00FF"/>
                </a:solidFill>
                <a:latin typeface="Consolas" pitchFamily="49" charset="0"/>
                <a:cs typeface="Consolas" pitchFamily="49" charset="0"/>
              </a:rPr>
              <a:t>]</a:t>
            </a:r>
            <a:r>
              <a:rPr lang="en-US" altLang="zh-CN" sz="1800" smtClean="0">
                <a:solidFill>
                  <a:srgbClr val="0000FF"/>
                </a:solidFill>
                <a:latin typeface="微软雅黑" pitchFamily="34" charset="-122"/>
                <a:ea typeface="微软雅黑" pitchFamily="34" charset="-122"/>
              </a:rPr>
              <a:t>= MIN {</a:t>
            </a:r>
          </a:p>
          <a:p>
            <a:r>
              <a:rPr lang="en-US" altLang="zh-CN" sz="1800" smtClean="0">
                <a:solidFill>
                  <a:srgbClr val="0000FF"/>
                </a:solidFill>
                <a:latin typeface="微软雅黑" pitchFamily="34" charset="-122"/>
                <a:ea typeface="微软雅黑" pitchFamily="34" charset="-122"/>
              </a:rPr>
              <a:t>             </a:t>
            </a:r>
            <a:r>
              <a:rPr lang="en-US" altLang="zh-CN" sz="1800" i="1" smtClean="0">
                <a:solidFill>
                  <a:srgbClr val="FF00FF"/>
                </a:solidFill>
                <a:latin typeface="Consolas" pitchFamily="49" charset="0"/>
                <a:cs typeface="Consolas" pitchFamily="49" charset="0"/>
              </a:rPr>
              <a:t>A</a:t>
            </a:r>
            <a:r>
              <a:rPr lang="en-US" altLang="zh-CN" sz="1800" i="1" baseline="-25000" smtClean="0">
                <a:solidFill>
                  <a:srgbClr val="FF00FF"/>
                </a:solidFill>
                <a:latin typeface="Consolas" pitchFamily="49" charset="0"/>
                <a:cs typeface="Consolas" pitchFamily="49" charset="0"/>
              </a:rPr>
              <a:t>k</a:t>
            </a:r>
            <a:r>
              <a:rPr lang="en-US" altLang="zh-CN" sz="1800" baseline="-25000" smtClean="0">
                <a:solidFill>
                  <a:srgbClr val="FF00FF"/>
                </a:solidFill>
                <a:latin typeface="Consolas" pitchFamily="49" charset="0"/>
                <a:cs typeface="Consolas" pitchFamily="49" charset="0"/>
              </a:rPr>
              <a:t>-1</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j</a:t>
            </a:r>
            <a:r>
              <a:rPr lang="en-US" altLang="zh-CN" sz="1800" smtClean="0">
                <a:solidFill>
                  <a:srgbClr val="FF00FF"/>
                </a:solidFill>
                <a:latin typeface="Consolas" pitchFamily="49" charset="0"/>
                <a:cs typeface="Consolas" pitchFamily="49" charset="0"/>
              </a:rPr>
              <a:t>]</a:t>
            </a:r>
            <a:r>
              <a:rPr lang="zh-CN" altLang="en-US" sz="1800" smtClean="0">
                <a:solidFill>
                  <a:srgbClr val="0000FF"/>
                </a:solidFill>
                <a:latin typeface="微软雅黑" pitchFamily="34" charset="-122"/>
                <a:ea typeface="微软雅黑" pitchFamily="34" charset="-122"/>
              </a:rPr>
              <a:t>，</a:t>
            </a:r>
            <a:endParaRPr lang="en-US" altLang="zh-CN" sz="1800" smtClean="0">
              <a:solidFill>
                <a:srgbClr val="0000FF"/>
              </a:solidFill>
              <a:latin typeface="微软雅黑" pitchFamily="34" charset="-122"/>
              <a:ea typeface="微软雅黑" pitchFamily="34" charset="-122"/>
            </a:endParaRPr>
          </a:p>
          <a:p>
            <a:r>
              <a:rPr lang="en-US" altLang="zh-CN" sz="1800" i="1" smtClean="0">
                <a:solidFill>
                  <a:srgbClr val="0000FF"/>
                </a:solidFill>
                <a:latin typeface="微软雅黑" pitchFamily="34" charset="-122"/>
                <a:ea typeface="微软雅黑" pitchFamily="34" charset="-122"/>
                <a:cs typeface="Consolas" pitchFamily="49" charset="0"/>
              </a:rPr>
              <a:t>             </a:t>
            </a:r>
            <a:r>
              <a:rPr lang="en-US" altLang="zh-CN" sz="1800" i="1" smtClean="0">
                <a:solidFill>
                  <a:srgbClr val="FF00FF"/>
                </a:solidFill>
                <a:latin typeface="Consolas" pitchFamily="49" charset="0"/>
                <a:cs typeface="Consolas" pitchFamily="49" charset="0"/>
              </a:rPr>
              <a:t>A</a:t>
            </a:r>
            <a:r>
              <a:rPr lang="en-US" altLang="zh-CN" sz="1800" i="1" baseline="-25000" smtClean="0">
                <a:solidFill>
                  <a:srgbClr val="FF00FF"/>
                </a:solidFill>
                <a:latin typeface="Consolas" pitchFamily="49" charset="0"/>
                <a:cs typeface="Consolas" pitchFamily="49" charset="0"/>
              </a:rPr>
              <a:t>k</a:t>
            </a:r>
            <a:r>
              <a:rPr lang="en-US" altLang="zh-CN" sz="1800" baseline="-25000" smtClean="0">
                <a:solidFill>
                  <a:srgbClr val="FF00FF"/>
                </a:solidFill>
                <a:latin typeface="Consolas" pitchFamily="49" charset="0"/>
                <a:cs typeface="Consolas" pitchFamily="49" charset="0"/>
              </a:rPr>
              <a:t>-1</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k</a:t>
            </a:r>
            <a:r>
              <a:rPr lang="en-US" altLang="zh-CN" sz="1800" smtClean="0">
                <a:solidFill>
                  <a:srgbClr val="FF00FF"/>
                </a:solidFill>
                <a:latin typeface="Consolas" pitchFamily="49" charset="0"/>
                <a:cs typeface="Consolas" pitchFamily="49" charset="0"/>
              </a:rPr>
              <a:t>]</a:t>
            </a:r>
            <a:r>
              <a:rPr lang="en-US" altLang="zh-CN" sz="1800" smtClean="0">
                <a:solidFill>
                  <a:srgbClr val="0000FF"/>
                </a:solidFill>
                <a:latin typeface="微软雅黑" pitchFamily="34" charset="-122"/>
                <a:ea typeface="微软雅黑" pitchFamily="34" charset="-122"/>
              </a:rPr>
              <a:t>+</a:t>
            </a:r>
            <a:r>
              <a:rPr lang="en-US" altLang="zh-CN" sz="1800" i="1" smtClean="0">
                <a:solidFill>
                  <a:srgbClr val="FF00FF"/>
                </a:solidFill>
                <a:latin typeface="Consolas" pitchFamily="49" charset="0"/>
                <a:cs typeface="Consolas" pitchFamily="49" charset="0"/>
              </a:rPr>
              <a:t>A</a:t>
            </a:r>
            <a:r>
              <a:rPr lang="en-US" altLang="zh-CN" sz="1800" i="1" baseline="-25000" smtClean="0">
                <a:solidFill>
                  <a:srgbClr val="FF00FF"/>
                </a:solidFill>
                <a:latin typeface="Consolas" pitchFamily="49" charset="0"/>
                <a:cs typeface="Consolas" pitchFamily="49" charset="0"/>
              </a:rPr>
              <a:t>k</a:t>
            </a:r>
            <a:r>
              <a:rPr lang="en-US" altLang="zh-CN" sz="1800" baseline="-25000" smtClean="0">
                <a:solidFill>
                  <a:srgbClr val="FF00FF"/>
                </a:solidFill>
                <a:latin typeface="Consolas" pitchFamily="49" charset="0"/>
                <a:cs typeface="Consolas" pitchFamily="49" charset="0"/>
              </a:rPr>
              <a:t>-1</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k</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j</a:t>
            </a:r>
            <a:r>
              <a:rPr lang="en-US" altLang="zh-CN" sz="1800" smtClean="0">
                <a:solidFill>
                  <a:srgbClr val="FF00FF"/>
                </a:solidFill>
                <a:latin typeface="Consolas" pitchFamily="49" charset="0"/>
                <a:cs typeface="Consolas" pitchFamily="49" charset="0"/>
              </a:rPr>
              <a:t>]</a:t>
            </a:r>
          </a:p>
          <a:p>
            <a:r>
              <a:rPr lang="en-US" altLang="zh-CN" sz="18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20" name="TextBox 19"/>
          <p:cNvSpPr txBox="1"/>
          <p:nvPr/>
        </p:nvSpPr>
        <p:spPr>
          <a:xfrm rot="2464598">
            <a:off x="3498836" y="3707300"/>
            <a:ext cx="142876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A</a:t>
            </a:r>
            <a:r>
              <a:rPr lang="en-US" altLang="zh-CN" sz="1800" i="1" baseline="-25000" smtClean="0">
                <a:solidFill>
                  <a:srgbClr val="FF00FF"/>
                </a:solidFill>
                <a:latin typeface="Consolas" pitchFamily="49" charset="0"/>
                <a:cs typeface="Consolas" pitchFamily="49" charset="0"/>
              </a:rPr>
              <a:t>k</a:t>
            </a:r>
            <a:r>
              <a:rPr lang="en-US" altLang="zh-CN" sz="1800" baseline="-25000" smtClean="0">
                <a:solidFill>
                  <a:srgbClr val="FF00FF"/>
                </a:solidFill>
                <a:latin typeface="Consolas" pitchFamily="49" charset="0"/>
                <a:cs typeface="Consolas" pitchFamily="49" charset="0"/>
              </a:rPr>
              <a:t>-1</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k</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j</a:t>
            </a:r>
            <a:r>
              <a:rPr lang="en-US" altLang="zh-CN" sz="1800" smtClean="0">
                <a:solidFill>
                  <a:srgbClr val="FF00FF"/>
                </a:solidFill>
                <a:latin typeface="Consolas" pitchFamily="49" charset="0"/>
                <a:cs typeface="Consolas" pitchFamily="49" charset="0"/>
              </a:rPr>
              <a:t>]</a:t>
            </a:r>
            <a:endParaRPr lang="zh-CN" altLang="en-US" sz="1800" baseline="-25000">
              <a:solidFill>
                <a:srgbClr val="FF00FF"/>
              </a:solidFill>
              <a:latin typeface="Consolas" pitchFamily="49" charset="0"/>
              <a:cs typeface="Consolas" pitchFamily="49" charset="0"/>
            </a:endParaRPr>
          </a:p>
        </p:txBody>
      </p:sp>
      <p:sp>
        <p:nvSpPr>
          <p:cNvPr id="21" name="TextBox 20"/>
          <p:cNvSpPr txBox="1"/>
          <p:nvPr/>
        </p:nvSpPr>
        <p:spPr>
          <a:xfrm rot="19010718">
            <a:off x="1995720" y="3653351"/>
            <a:ext cx="142876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A</a:t>
            </a:r>
            <a:r>
              <a:rPr lang="en-US" altLang="zh-CN" sz="1800" i="1" baseline="-25000" smtClean="0">
                <a:solidFill>
                  <a:srgbClr val="FF00FF"/>
                </a:solidFill>
                <a:latin typeface="Consolas" pitchFamily="49" charset="0"/>
                <a:cs typeface="Consolas" pitchFamily="49" charset="0"/>
              </a:rPr>
              <a:t>k</a:t>
            </a:r>
            <a:r>
              <a:rPr lang="en-US" altLang="zh-CN" sz="1800" baseline="-25000" smtClean="0">
                <a:solidFill>
                  <a:srgbClr val="FF00FF"/>
                </a:solidFill>
                <a:latin typeface="Consolas" pitchFamily="49" charset="0"/>
                <a:cs typeface="Consolas" pitchFamily="49" charset="0"/>
              </a:rPr>
              <a:t>-1</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k</a:t>
            </a:r>
            <a:r>
              <a:rPr lang="en-US" altLang="zh-CN" sz="1800" smtClean="0">
                <a:solidFill>
                  <a:srgbClr val="FF00FF"/>
                </a:solidFill>
                <a:latin typeface="Consolas" pitchFamily="49" charset="0"/>
                <a:cs typeface="Consolas" pitchFamily="49" charset="0"/>
              </a:rPr>
              <a:t>]</a:t>
            </a:r>
            <a:endParaRPr lang="zh-CN" altLang="en-US" sz="1800" baseline="-25000">
              <a:solidFill>
                <a:srgbClr val="FF00FF"/>
              </a:solidFill>
              <a:latin typeface="Consolas" pitchFamily="49" charset="0"/>
              <a:cs typeface="Consolas" pitchFamily="49" charset="0"/>
            </a:endParaRPr>
          </a:p>
        </p:txBody>
      </p:sp>
      <p:sp>
        <p:nvSpPr>
          <p:cNvPr id="22" name="TextBox 21"/>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upRight)">
                                      <p:cBhvr>
                                        <p:cTn id="7" dur="2000"/>
                                        <p:tgtEl>
                                          <p:spTgt spid="17"/>
                                        </p:tgtEl>
                                      </p:cBhvr>
                                    </p:animEffect>
                                  </p:childTnLst>
                                </p:cTn>
                              </p:par>
                            </p:childTnLst>
                          </p:cTn>
                        </p:par>
                        <p:par>
                          <p:cTn id="8" fill="hold">
                            <p:stCondLst>
                              <p:cond delay="2000"/>
                            </p:stCondLst>
                            <p:childTnLst>
                              <p:par>
                                <p:cTn id="9" presetID="18" presetClass="entr" presetSubtype="3"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trips(upRight)">
                                      <p:cBhvr>
                                        <p:cTn id="11" dur="2000"/>
                                        <p:tgtEl>
                                          <p:spTgt spid="18"/>
                                        </p:tgtEl>
                                      </p:cBhvr>
                                    </p:animEffect>
                                  </p:childTnLst>
                                </p:cTn>
                              </p:par>
                            </p:childTnLst>
                          </p:cTn>
                        </p:par>
                        <p:par>
                          <p:cTn id="12" fill="hold">
                            <p:stCondLst>
                              <p:cond delay="40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1285852" y="428604"/>
            <a:ext cx="7643866" cy="4093428"/>
          </a:xfrm>
          <a:prstGeom prst="rect">
            <a:avLst/>
          </a:prstGeom>
          <a:noFill/>
          <a:ln w="9525">
            <a:noFill/>
            <a:miter lim="800000"/>
            <a:headEnd/>
            <a:tailEnd/>
          </a:ln>
          <a:effectLst/>
        </p:spPr>
        <p:txBody>
          <a:bodyPr wrap="square">
            <a:spAutoFit/>
          </a:bodyPr>
          <a:lstStyle/>
          <a:p>
            <a:pPr>
              <a:lnSpc>
                <a:spcPts val="3200"/>
              </a:lnSpc>
              <a:spcBef>
                <a:spcPts val="1200"/>
              </a:spcBef>
            </a:pPr>
            <a:r>
              <a:rPr lang="zh-CN" altLang="en-US" sz="2000" smtClean="0">
                <a:solidFill>
                  <a:srgbClr val="0000FF"/>
                </a:solidFill>
                <a:ea typeface="楷体" pitchFamily="49" charset="-122"/>
                <a:cs typeface="Times New Roman" pitchFamily="18" charset="0"/>
              </a:rPr>
              <a:t>  无向图</a:t>
            </a:r>
            <a:r>
              <a:rPr lang="zh-CN" altLang="en-US" sz="2000" dirty="0">
                <a:solidFill>
                  <a:srgbClr val="0000FF"/>
                </a:solidFill>
                <a:ea typeface="楷体" pitchFamily="49" charset="-122"/>
                <a:cs typeface="Times New Roman" pitchFamily="18" charset="0"/>
              </a:rPr>
              <a:t>进行遍历时：</a:t>
            </a:r>
          </a:p>
          <a:p>
            <a:pPr marL="457200" indent="-457200">
              <a:lnSpc>
                <a:spcPts val="3200"/>
              </a:lnSpc>
              <a:spcBef>
                <a:spcPts val="1200"/>
              </a:spcBef>
              <a:buBlip>
                <a:blip r:embed="rId2"/>
              </a:buBlip>
            </a:pPr>
            <a:r>
              <a:rPr lang="zh-CN" altLang="en-US" sz="2000" smtClean="0">
                <a:solidFill>
                  <a:srgbClr val="FF0000"/>
                </a:solidFill>
                <a:latin typeface="微软雅黑" pitchFamily="34" charset="-122"/>
                <a:ea typeface="微软雅黑" pitchFamily="34" charset="-122"/>
                <a:cs typeface="Times New Roman" pitchFamily="18" charset="0"/>
              </a:rPr>
              <a:t>连通图：</a:t>
            </a:r>
            <a:r>
              <a:rPr lang="zh-CN" altLang="en-US" sz="2000" smtClean="0">
                <a:solidFill>
                  <a:srgbClr val="0000FF"/>
                </a:solidFill>
                <a:latin typeface="仿宋" pitchFamily="49" charset="-122"/>
                <a:ea typeface="仿宋" pitchFamily="49" charset="-122"/>
                <a:cs typeface="Times New Roman" pitchFamily="18" charset="0"/>
              </a:rPr>
              <a:t>仅</a:t>
            </a:r>
            <a:r>
              <a:rPr lang="zh-CN" altLang="en-US" sz="2000" dirty="0">
                <a:solidFill>
                  <a:srgbClr val="0000FF"/>
                </a:solidFill>
                <a:latin typeface="仿宋" pitchFamily="49" charset="-122"/>
                <a:ea typeface="仿宋" pitchFamily="49" charset="-122"/>
                <a:cs typeface="Times New Roman" pitchFamily="18" charset="0"/>
              </a:rPr>
              <a:t>需要从图中任一顶点出发，进行深度优先遍历或广度优先遍历便可以访问到图中所有顶点，因此连通图的一次遍历所经过的边的集合及图中所有顶点的集合就构成了该图的一棵生成</a:t>
            </a:r>
            <a:r>
              <a:rPr lang="zh-CN" altLang="en-US" sz="2000">
                <a:solidFill>
                  <a:srgbClr val="0000FF"/>
                </a:solidFill>
                <a:latin typeface="仿宋" pitchFamily="49" charset="-122"/>
                <a:ea typeface="仿宋" pitchFamily="49" charset="-122"/>
                <a:cs typeface="Times New Roman" pitchFamily="18" charset="0"/>
              </a:rPr>
              <a:t>树</a:t>
            </a:r>
            <a:r>
              <a:rPr lang="zh-CN" altLang="en-US" sz="2000" smtClean="0">
                <a:solidFill>
                  <a:srgbClr val="0000FF"/>
                </a:solidFill>
                <a:latin typeface="仿宋" pitchFamily="49" charset="-122"/>
                <a:ea typeface="仿宋" pitchFamily="49" charset="-122"/>
                <a:cs typeface="Times New Roman" pitchFamily="18" charset="0"/>
              </a:rPr>
              <a:t>。</a:t>
            </a:r>
            <a:endParaRPr lang="zh-CN" altLang="en-US" sz="2000" dirty="0">
              <a:solidFill>
                <a:srgbClr val="0000FF"/>
              </a:solidFill>
              <a:latin typeface="仿宋" pitchFamily="49" charset="-122"/>
              <a:ea typeface="仿宋" pitchFamily="49" charset="-122"/>
              <a:cs typeface="Times New Roman" pitchFamily="18" charset="0"/>
            </a:endParaRPr>
          </a:p>
          <a:p>
            <a:pPr marL="457200" indent="-457200">
              <a:lnSpc>
                <a:spcPts val="3200"/>
              </a:lnSpc>
              <a:spcBef>
                <a:spcPts val="1200"/>
              </a:spcBef>
              <a:buBlip>
                <a:blip r:embed="rId2"/>
              </a:buBlip>
            </a:pPr>
            <a:r>
              <a:rPr lang="zh-CN" altLang="en-US" sz="2000" smtClean="0">
                <a:solidFill>
                  <a:srgbClr val="FF0000"/>
                </a:solidFill>
                <a:latin typeface="微软雅黑" pitchFamily="34" charset="-122"/>
                <a:ea typeface="微软雅黑" pitchFamily="34" charset="-122"/>
                <a:cs typeface="Times New Roman" pitchFamily="18" charset="0"/>
              </a:rPr>
              <a:t>非连通图：</a:t>
            </a:r>
            <a:r>
              <a:rPr lang="zh-CN" altLang="en-US" sz="2000" smtClean="0">
                <a:solidFill>
                  <a:srgbClr val="0000FF"/>
                </a:solidFill>
                <a:latin typeface="仿宋" pitchFamily="49" charset="-122"/>
                <a:ea typeface="仿宋" pitchFamily="49" charset="-122"/>
                <a:cs typeface="Times New Roman" pitchFamily="18" charset="0"/>
              </a:rPr>
              <a:t>它</a:t>
            </a:r>
            <a:r>
              <a:rPr lang="zh-CN" altLang="en-US" sz="2000" dirty="0">
                <a:solidFill>
                  <a:srgbClr val="0000FF"/>
                </a:solidFill>
                <a:latin typeface="仿宋" pitchFamily="49" charset="-122"/>
                <a:ea typeface="仿宋" pitchFamily="49" charset="-122"/>
                <a:cs typeface="Times New Roman" pitchFamily="18" charset="0"/>
              </a:rPr>
              <a:t>由多个连通分量构成的，则需要从每个连通分量的任一顶点出发进行遍历，每次从一个新起点出发进行遍历过程得到的顶点访问序列恰为各个连通分量中的顶点集。每个连通分量产生的生成树合起来构成整个非连通图的生成树</a:t>
            </a:r>
            <a:r>
              <a:rPr lang="zh-CN" altLang="en-US" sz="2000" dirty="0" smtClean="0">
                <a:solidFill>
                  <a:srgbClr val="0000FF"/>
                </a:solidFill>
                <a:latin typeface="仿宋" pitchFamily="49" charset="-122"/>
                <a:ea typeface="仿宋" pitchFamily="49" charset="-122"/>
                <a:cs typeface="Times New Roman" pitchFamily="18" charset="0"/>
              </a:rPr>
              <a:t>。</a:t>
            </a:r>
            <a:r>
              <a:rPr lang="zh-CN" altLang="en-US" sz="2000" dirty="0">
                <a:solidFill>
                  <a:srgbClr val="0000FF"/>
                </a:solidFill>
                <a:latin typeface="仿宋" pitchFamily="49" charset="-122"/>
                <a:ea typeface="仿宋" pitchFamily="49" charset="-122"/>
                <a:cs typeface="Times New Roman" pitchFamily="18" charset="0"/>
              </a:rPr>
              <a:t>　　</a:t>
            </a:r>
          </a:p>
        </p:txBody>
      </p:sp>
      <p:sp>
        <p:nvSpPr>
          <p:cNvPr id="4" name="TextBox 3"/>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1142976" y="260350"/>
            <a:ext cx="7607323" cy="1169551"/>
          </a:xfrm>
          <a:prstGeom prst="rect">
            <a:avLst/>
          </a:prstGeom>
          <a:noFill/>
          <a:ln w="9525">
            <a:noFill/>
            <a:miter lim="800000"/>
            <a:headEnd/>
            <a:tailEnd/>
          </a:ln>
          <a:effectLst/>
        </p:spPr>
        <p:txBody>
          <a:bodyPr wrap="square">
            <a:spAutoFit/>
          </a:bodyPr>
          <a:lstStyle/>
          <a:p>
            <a:pPr marL="457200" indent="-457200">
              <a:lnSpc>
                <a:spcPts val="28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另外</a:t>
            </a:r>
            <a:r>
              <a:rPr lang="zh-CN" altLang="en-US" sz="2000" dirty="0">
                <a:solidFill>
                  <a:srgbClr val="0000FF"/>
                </a:solidFill>
                <a:latin typeface="Consolas" pitchFamily="49" charset="0"/>
                <a:ea typeface="楷体" pitchFamily="49" charset="-122"/>
                <a:cs typeface="Consolas" pitchFamily="49" charset="0"/>
              </a:rPr>
              <a:t>用二维数组</a:t>
            </a:r>
            <a:r>
              <a:rPr lang="en-US" altLang="zh-CN" sz="2000" dirty="0">
                <a:solidFill>
                  <a:srgbClr val="0000FF"/>
                </a:solidFill>
                <a:latin typeface="Consolas" pitchFamily="49" charset="0"/>
                <a:ea typeface="楷体" pitchFamily="49" charset="-122"/>
                <a:cs typeface="Consolas" pitchFamily="49" charset="0"/>
              </a:rPr>
              <a:t>path</a:t>
            </a:r>
            <a:r>
              <a:rPr lang="zh-CN" altLang="en-US" sz="2000" dirty="0">
                <a:solidFill>
                  <a:srgbClr val="0000FF"/>
                </a:solidFill>
                <a:latin typeface="Consolas" pitchFamily="49" charset="0"/>
                <a:ea typeface="楷体" pitchFamily="49" charset="-122"/>
                <a:cs typeface="Consolas" pitchFamily="49" charset="0"/>
              </a:rPr>
              <a:t>保存最短路径，它与当前迭代的次数有关，即当迭代完毕，</a:t>
            </a:r>
            <a:r>
              <a:rPr lang="en-US" altLang="zh-CN" sz="2000" dirty="0">
                <a:solidFill>
                  <a:srgbClr val="C00000"/>
                </a:solidFill>
                <a:latin typeface="Consolas" pitchFamily="49" charset="0"/>
                <a:ea typeface="楷体" pitchFamily="49" charset="-122"/>
                <a:cs typeface="Consolas" pitchFamily="49" charset="0"/>
              </a:rPr>
              <a:t>path[</a:t>
            </a:r>
            <a:r>
              <a:rPr lang="en-US" altLang="zh-CN" sz="2000" i="1" dirty="0" err="1">
                <a:solidFill>
                  <a:srgbClr val="C00000"/>
                </a:solidFill>
                <a:latin typeface="Consolas" pitchFamily="49" charset="0"/>
                <a:ea typeface="楷体" pitchFamily="49" charset="-122"/>
                <a:cs typeface="Consolas" pitchFamily="49" charset="0"/>
              </a:rPr>
              <a:t>i</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j</a:t>
            </a:r>
            <a:r>
              <a:rPr lang="en-US" altLang="zh-CN" sz="2000" dirty="0">
                <a:solidFill>
                  <a:srgbClr val="C00000"/>
                </a:solidFill>
                <a:latin typeface="Consolas" pitchFamily="49" charset="0"/>
                <a:ea typeface="楷体" pitchFamily="49" charset="-122"/>
                <a:cs typeface="Consolas" pitchFamily="49" charset="0"/>
              </a:rPr>
              <a:t>]</a:t>
            </a:r>
            <a:r>
              <a:rPr lang="zh-CN" altLang="en-US" sz="2000" dirty="0">
                <a:solidFill>
                  <a:srgbClr val="C00000"/>
                </a:solidFill>
                <a:latin typeface="Consolas" pitchFamily="49" charset="0"/>
                <a:ea typeface="楷体" pitchFamily="49" charset="-122"/>
                <a:cs typeface="Consolas" pitchFamily="49" charset="0"/>
              </a:rPr>
              <a:t>存放从顶点</a:t>
            </a:r>
            <a:r>
              <a:rPr lang="en-US" altLang="zh-CN" sz="2000" i="1" dirty="0" err="1">
                <a:solidFill>
                  <a:srgbClr val="C00000"/>
                </a:solidFill>
                <a:latin typeface="Consolas" pitchFamily="49" charset="0"/>
                <a:ea typeface="楷体" pitchFamily="49" charset="-122"/>
                <a:cs typeface="Consolas" pitchFamily="49" charset="0"/>
              </a:rPr>
              <a:t>i</a:t>
            </a:r>
            <a:r>
              <a:rPr lang="zh-CN" altLang="en-US" sz="2000" dirty="0">
                <a:solidFill>
                  <a:srgbClr val="C00000"/>
                </a:solidFill>
                <a:latin typeface="Consolas" pitchFamily="49" charset="0"/>
                <a:ea typeface="楷体" pitchFamily="49" charset="-122"/>
                <a:cs typeface="Consolas" pitchFamily="49" charset="0"/>
              </a:rPr>
              <a:t>到顶点</a:t>
            </a:r>
            <a:r>
              <a:rPr lang="en-US" altLang="zh-CN" sz="2000" i="1" dirty="0">
                <a:solidFill>
                  <a:srgbClr val="C00000"/>
                </a:solidFill>
                <a:latin typeface="Consolas" pitchFamily="49" charset="0"/>
                <a:ea typeface="楷体" pitchFamily="49" charset="-122"/>
                <a:cs typeface="Consolas" pitchFamily="49" charset="0"/>
              </a:rPr>
              <a:t>j</a:t>
            </a:r>
            <a:r>
              <a:rPr lang="zh-CN" altLang="en-US" sz="2000" dirty="0">
                <a:solidFill>
                  <a:srgbClr val="C00000"/>
                </a:solidFill>
                <a:latin typeface="Consolas" pitchFamily="49" charset="0"/>
                <a:ea typeface="楷体" pitchFamily="49" charset="-122"/>
                <a:cs typeface="Consolas" pitchFamily="49" charset="0"/>
              </a:rPr>
              <a:t>的最短路径的前一个顶点的</a:t>
            </a:r>
            <a:r>
              <a:rPr lang="zh-CN" altLang="en-US" sz="2000">
                <a:solidFill>
                  <a:srgbClr val="C00000"/>
                </a:solidFill>
                <a:latin typeface="Consolas" pitchFamily="49" charset="0"/>
                <a:ea typeface="楷体" pitchFamily="49" charset="-122"/>
                <a:cs typeface="Consolas" pitchFamily="49" charset="0"/>
              </a:rPr>
              <a:t>编号</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p:txBody>
      </p:sp>
      <p:sp>
        <p:nvSpPr>
          <p:cNvPr id="190468" name="Rectangle 4"/>
          <p:cNvSpPr>
            <a:spLocks noChangeArrowheads="1"/>
          </p:cNvSpPr>
          <p:nvPr/>
        </p:nvSpPr>
        <p:spPr bwMode="auto">
          <a:xfrm>
            <a:off x="0" y="28289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 name="椭圆 6"/>
          <p:cNvSpPr/>
          <p:nvPr/>
        </p:nvSpPr>
        <p:spPr>
          <a:xfrm>
            <a:off x="2071670" y="307181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i</a:t>
            </a:r>
            <a:endParaRPr lang="zh-CN" altLang="en-US" sz="2000" i="1" dirty="0">
              <a:solidFill>
                <a:srgbClr val="0000FF"/>
              </a:solidFill>
              <a:latin typeface="Consolas" pitchFamily="49" charset="0"/>
              <a:cs typeface="Consolas" pitchFamily="49" charset="0"/>
            </a:endParaRPr>
          </a:p>
        </p:txBody>
      </p:sp>
      <p:sp>
        <p:nvSpPr>
          <p:cNvPr id="8" name="椭圆 7"/>
          <p:cNvSpPr/>
          <p:nvPr/>
        </p:nvSpPr>
        <p:spPr>
          <a:xfrm>
            <a:off x="3643306" y="1571612"/>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dirty="0">
              <a:solidFill>
                <a:srgbClr val="0000FF"/>
              </a:solidFill>
              <a:latin typeface="Consolas" pitchFamily="49" charset="0"/>
              <a:cs typeface="Consolas" pitchFamily="49" charset="0"/>
            </a:endParaRPr>
          </a:p>
        </p:txBody>
      </p:sp>
      <p:sp>
        <p:nvSpPr>
          <p:cNvPr id="9" name="椭圆 8"/>
          <p:cNvSpPr/>
          <p:nvPr/>
        </p:nvSpPr>
        <p:spPr>
          <a:xfrm>
            <a:off x="5143504" y="307181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j</a:t>
            </a:r>
            <a:endParaRPr lang="zh-CN" altLang="en-US" sz="2000" i="1" dirty="0">
              <a:solidFill>
                <a:srgbClr val="0000FF"/>
              </a:solidFill>
              <a:latin typeface="Consolas" pitchFamily="49" charset="0"/>
              <a:cs typeface="Consolas" pitchFamily="49" charset="0"/>
            </a:endParaRPr>
          </a:p>
        </p:txBody>
      </p:sp>
      <p:cxnSp>
        <p:nvCxnSpPr>
          <p:cNvPr id="10" name="直接箭头连接符 9"/>
          <p:cNvCxnSpPr>
            <a:stCxn id="7" idx="7"/>
            <a:endCxn id="8" idx="3"/>
          </p:cNvCxnSpPr>
          <p:nvPr/>
        </p:nvCxnSpPr>
        <p:spPr>
          <a:xfrm rot="5400000" flipH="1" flipV="1">
            <a:off x="2473246" y="1901750"/>
            <a:ext cx="1197112" cy="1268550"/>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6"/>
            <a:endCxn id="17" idx="2"/>
          </p:cNvCxnSpPr>
          <p:nvPr/>
        </p:nvCxnSpPr>
        <p:spPr>
          <a:xfrm>
            <a:off x="2500298" y="3286124"/>
            <a:ext cx="1724036" cy="1588"/>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5"/>
            <a:endCxn id="16" idx="1"/>
          </p:cNvCxnSpPr>
          <p:nvPr/>
        </p:nvCxnSpPr>
        <p:spPr>
          <a:xfrm rot="16200000" flipH="1">
            <a:off x="4009163" y="1937469"/>
            <a:ext cx="554170" cy="554170"/>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86050" y="3300108"/>
            <a:ext cx="142876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A</a:t>
            </a:r>
            <a:r>
              <a:rPr lang="en-US" altLang="zh-CN" sz="1800" i="1" baseline="-25000" smtClean="0">
                <a:solidFill>
                  <a:srgbClr val="FF00FF"/>
                </a:solidFill>
                <a:latin typeface="Consolas" pitchFamily="49" charset="0"/>
                <a:cs typeface="Consolas" pitchFamily="49" charset="0"/>
              </a:rPr>
              <a:t>k</a:t>
            </a:r>
            <a:r>
              <a:rPr lang="en-US" altLang="zh-CN" sz="1800" baseline="-25000" smtClean="0">
                <a:solidFill>
                  <a:srgbClr val="FF00FF"/>
                </a:solidFill>
                <a:latin typeface="Consolas" pitchFamily="49" charset="0"/>
                <a:cs typeface="Consolas" pitchFamily="49" charset="0"/>
              </a:rPr>
              <a:t>-1</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j</a:t>
            </a:r>
            <a:r>
              <a:rPr lang="en-US" altLang="zh-CN" sz="1800" smtClean="0">
                <a:solidFill>
                  <a:srgbClr val="FF00FF"/>
                </a:solidFill>
                <a:latin typeface="Consolas" pitchFamily="49" charset="0"/>
                <a:cs typeface="Consolas" pitchFamily="49" charset="0"/>
              </a:rPr>
              <a:t>]</a:t>
            </a:r>
            <a:endParaRPr lang="zh-CN" altLang="en-US" sz="1800" baseline="-25000">
              <a:solidFill>
                <a:srgbClr val="FF00FF"/>
              </a:solidFill>
              <a:latin typeface="Consolas" pitchFamily="49" charset="0"/>
              <a:cs typeface="Consolas" pitchFamily="49" charset="0"/>
            </a:endParaRPr>
          </a:p>
        </p:txBody>
      </p:sp>
      <p:sp>
        <p:nvSpPr>
          <p:cNvPr id="14" name="TextBox 13"/>
          <p:cNvSpPr txBox="1"/>
          <p:nvPr/>
        </p:nvSpPr>
        <p:spPr>
          <a:xfrm rot="2478966">
            <a:off x="4209867" y="2062488"/>
            <a:ext cx="142876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A</a:t>
            </a:r>
            <a:r>
              <a:rPr lang="en-US" altLang="zh-CN" sz="1800" i="1" baseline="-25000" smtClean="0">
                <a:solidFill>
                  <a:srgbClr val="FF00FF"/>
                </a:solidFill>
                <a:latin typeface="Consolas" pitchFamily="49" charset="0"/>
                <a:cs typeface="Consolas" pitchFamily="49" charset="0"/>
              </a:rPr>
              <a:t>k</a:t>
            </a:r>
            <a:r>
              <a:rPr lang="en-US" altLang="zh-CN" sz="1800" baseline="-25000" smtClean="0">
                <a:solidFill>
                  <a:srgbClr val="FF00FF"/>
                </a:solidFill>
                <a:latin typeface="Consolas" pitchFamily="49" charset="0"/>
                <a:cs typeface="Consolas" pitchFamily="49" charset="0"/>
              </a:rPr>
              <a:t>-1</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k</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j</a:t>
            </a:r>
            <a:r>
              <a:rPr lang="en-US" altLang="zh-CN" sz="1800" smtClean="0">
                <a:solidFill>
                  <a:srgbClr val="FF00FF"/>
                </a:solidFill>
                <a:latin typeface="Consolas" pitchFamily="49" charset="0"/>
                <a:cs typeface="Consolas" pitchFamily="49" charset="0"/>
              </a:rPr>
              <a:t>]</a:t>
            </a:r>
            <a:endParaRPr lang="zh-CN" altLang="en-US" sz="1800" baseline="-25000">
              <a:solidFill>
                <a:srgbClr val="FF00FF"/>
              </a:solidFill>
              <a:latin typeface="Consolas" pitchFamily="49" charset="0"/>
              <a:cs typeface="Consolas" pitchFamily="49" charset="0"/>
            </a:endParaRPr>
          </a:p>
        </p:txBody>
      </p:sp>
      <p:sp>
        <p:nvSpPr>
          <p:cNvPr id="15" name="TextBox 14"/>
          <p:cNvSpPr txBox="1"/>
          <p:nvPr/>
        </p:nvSpPr>
        <p:spPr>
          <a:xfrm rot="19112240">
            <a:off x="2271305" y="2038929"/>
            <a:ext cx="142876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A</a:t>
            </a:r>
            <a:r>
              <a:rPr lang="en-US" altLang="zh-CN" sz="1800" i="1" baseline="-25000" smtClean="0">
                <a:solidFill>
                  <a:srgbClr val="FF00FF"/>
                </a:solidFill>
                <a:latin typeface="Consolas" pitchFamily="49" charset="0"/>
                <a:cs typeface="Consolas" pitchFamily="49" charset="0"/>
              </a:rPr>
              <a:t>k</a:t>
            </a:r>
            <a:r>
              <a:rPr lang="en-US" altLang="zh-CN" sz="1800" baseline="-25000" smtClean="0">
                <a:solidFill>
                  <a:srgbClr val="FF00FF"/>
                </a:solidFill>
                <a:latin typeface="Consolas" pitchFamily="49" charset="0"/>
                <a:cs typeface="Consolas" pitchFamily="49" charset="0"/>
              </a:rPr>
              <a:t>-1</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k</a:t>
            </a:r>
            <a:r>
              <a:rPr lang="en-US" altLang="zh-CN" sz="1800" smtClean="0">
                <a:solidFill>
                  <a:srgbClr val="FF00FF"/>
                </a:solidFill>
                <a:latin typeface="Consolas" pitchFamily="49" charset="0"/>
                <a:cs typeface="Consolas" pitchFamily="49" charset="0"/>
              </a:rPr>
              <a:t>]</a:t>
            </a:r>
            <a:endParaRPr lang="zh-CN" altLang="en-US" sz="1800" baseline="-25000">
              <a:solidFill>
                <a:srgbClr val="FF00FF"/>
              </a:solidFill>
              <a:latin typeface="Consolas" pitchFamily="49" charset="0"/>
              <a:cs typeface="Consolas" pitchFamily="49" charset="0"/>
            </a:endParaRPr>
          </a:p>
        </p:txBody>
      </p:sp>
      <p:sp>
        <p:nvSpPr>
          <p:cNvPr id="16" name="椭圆 15"/>
          <p:cNvSpPr/>
          <p:nvPr/>
        </p:nvSpPr>
        <p:spPr>
          <a:xfrm>
            <a:off x="4500562" y="242886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a</a:t>
            </a:r>
            <a:endParaRPr lang="zh-CN" altLang="en-US" sz="2000" i="1" dirty="0">
              <a:solidFill>
                <a:srgbClr val="0000FF"/>
              </a:solidFill>
              <a:latin typeface="Consolas" pitchFamily="49" charset="0"/>
              <a:cs typeface="Consolas" pitchFamily="49" charset="0"/>
            </a:endParaRPr>
          </a:p>
        </p:txBody>
      </p:sp>
      <p:sp>
        <p:nvSpPr>
          <p:cNvPr id="17" name="椭圆 16"/>
          <p:cNvSpPr/>
          <p:nvPr/>
        </p:nvSpPr>
        <p:spPr>
          <a:xfrm>
            <a:off x="4224334" y="307181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b</a:t>
            </a:r>
            <a:endParaRPr lang="zh-CN" altLang="en-US" sz="2000" i="1" dirty="0">
              <a:solidFill>
                <a:srgbClr val="0000FF"/>
              </a:solidFill>
              <a:latin typeface="Consolas" pitchFamily="49" charset="0"/>
              <a:cs typeface="Consolas" pitchFamily="49" charset="0"/>
            </a:endParaRPr>
          </a:p>
        </p:txBody>
      </p:sp>
      <p:cxnSp>
        <p:nvCxnSpPr>
          <p:cNvPr id="21" name="直接箭头连接符 20"/>
          <p:cNvCxnSpPr>
            <a:stCxn id="16" idx="5"/>
            <a:endCxn id="9" idx="1"/>
          </p:cNvCxnSpPr>
          <p:nvPr/>
        </p:nvCxnSpPr>
        <p:spPr>
          <a:xfrm rot="16200000" flipH="1">
            <a:off x="4866419" y="2794725"/>
            <a:ext cx="339856" cy="33985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7" idx="6"/>
            <a:endCxn id="9" idx="2"/>
          </p:cNvCxnSpPr>
          <p:nvPr/>
        </p:nvCxnSpPr>
        <p:spPr>
          <a:xfrm>
            <a:off x="4652962" y="3286124"/>
            <a:ext cx="490542"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785918" y="3929066"/>
            <a:ext cx="7000924" cy="2137472"/>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nSpc>
                <a:spcPts val="3000"/>
              </a:lnSpc>
              <a:spcBef>
                <a:spcPts val="1200"/>
              </a:spcBef>
              <a:buBlip>
                <a:blip r:embed="rId3"/>
              </a:buBlip>
            </a:pPr>
            <a:r>
              <a:rPr lang="nb-NO" sz="2000" smtClean="0">
                <a:solidFill>
                  <a:srgbClr val="0000FF"/>
                </a:solidFill>
                <a:latin typeface="Consolas" pitchFamily="49" charset="0"/>
                <a:ea typeface="仿宋" pitchFamily="49" charset="-122"/>
                <a:cs typeface="Consolas" pitchFamily="49" charset="0"/>
              </a:rPr>
              <a:t>path</a:t>
            </a:r>
            <a:r>
              <a:rPr lang="nb-NO" sz="2000" i="1" baseline="-25000" smtClean="0">
                <a:solidFill>
                  <a:srgbClr val="0000FF"/>
                </a:solidFill>
                <a:latin typeface="Consolas" pitchFamily="49" charset="0"/>
                <a:ea typeface="仿宋" pitchFamily="49" charset="-122"/>
                <a:cs typeface="Consolas" pitchFamily="49" charset="0"/>
              </a:rPr>
              <a:t>k</a:t>
            </a:r>
            <a:r>
              <a:rPr lang="nb-NO" sz="2000" baseline="-25000" smtClean="0">
                <a:solidFill>
                  <a:srgbClr val="0000FF"/>
                </a:solidFill>
                <a:latin typeface="Consolas" pitchFamily="49" charset="0"/>
                <a:ea typeface="仿宋" pitchFamily="49" charset="-122"/>
                <a:cs typeface="Consolas" pitchFamily="49" charset="0"/>
              </a:rPr>
              <a:t>-1</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i</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j</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b</a:t>
            </a:r>
            <a:r>
              <a:rPr lang="zh-CN" altLang="en-US" sz="2000" smtClean="0">
                <a:solidFill>
                  <a:srgbClr val="0000FF"/>
                </a:solidFill>
                <a:latin typeface="Consolas" pitchFamily="49" charset="0"/>
                <a:ea typeface="仿宋" pitchFamily="49" charset="-122"/>
                <a:cs typeface="Consolas" pitchFamily="49" charset="0"/>
              </a:rPr>
              <a:t>，</a:t>
            </a:r>
            <a:r>
              <a:rPr lang="nb-NO" sz="2000" smtClean="0">
                <a:solidFill>
                  <a:srgbClr val="0000FF"/>
                </a:solidFill>
                <a:latin typeface="Consolas" pitchFamily="49" charset="0"/>
                <a:ea typeface="仿宋" pitchFamily="49" charset="-122"/>
                <a:cs typeface="Consolas" pitchFamily="49" charset="0"/>
              </a:rPr>
              <a:t>path</a:t>
            </a:r>
            <a:r>
              <a:rPr lang="nb-NO" sz="2000" i="1" baseline="-25000" smtClean="0">
                <a:solidFill>
                  <a:srgbClr val="0000FF"/>
                </a:solidFill>
                <a:latin typeface="Consolas" pitchFamily="49" charset="0"/>
                <a:ea typeface="仿宋" pitchFamily="49" charset="-122"/>
                <a:cs typeface="Consolas" pitchFamily="49" charset="0"/>
              </a:rPr>
              <a:t>k</a:t>
            </a:r>
            <a:r>
              <a:rPr lang="nb-NO" sz="2000" baseline="-25000" smtClean="0">
                <a:solidFill>
                  <a:srgbClr val="0000FF"/>
                </a:solidFill>
                <a:latin typeface="Consolas" pitchFamily="49" charset="0"/>
                <a:ea typeface="仿宋" pitchFamily="49" charset="-122"/>
                <a:cs typeface="Consolas" pitchFamily="49" charset="0"/>
              </a:rPr>
              <a:t>-1</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k</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j</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a</a:t>
            </a:r>
            <a:endParaRPr lang="zh-CN" altLang="en-US"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3"/>
              </a:buBlip>
            </a:pPr>
            <a:r>
              <a:rPr lang="zh-CN" altLang="en-US" sz="2000" smtClean="0">
                <a:solidFill>
                  <a:srgbClr val="0000FF"/>
                </a:solidFill>
                <a:latin typeface="Consolas" pitchFamily="49" charset="0"/>
                <a:ea typeface="仿宋" pitchFamily="49" charset="-122"/>
                <a:cs typeface="Consolas" pitchFamily="49" charset="0"/>
              </a:rPr>
              <a:t>若</a:t>
            </a:r>
            <a:r>
              <a:rPr lang="nb-NO" sz="2000" i="1" smtClean="0">
                <a:solidFill>
                  <a:srgbClr val="0000FF"/>
                </a:solidFill>
                <a:latin typeface="Consolas" pitchFamily="49" charset="0"/>
                <a:ea typeface="仿宋" pitchFamily="49" charset="-122"/>
                <a:cs typeface="Consolas" pitchFamily="49" charset="0"/>
              </a:rPr>
              <a:t>A</a:t>
            </a:r>
            <a:r>
              <a:rPr lang="nb-NO" sz="2000" i="1" baseline="-25000" smtClean="0">
                <a:solidFill>
                  <a:srgbClr val="0000FF"/>
                </a:solidFill>
                <a:latin typeface="Consolas" pitchFamily="49" charset="0"/>
                <a:ea typeface="仿宋" pitchFamily="49" charset="-122"/>
                <a:cs typeface="Consolas" pitchFamily="49" charset="0"/>
              </a:rPr>
              <a:t>k</a:t>
            </a:r>
            <a:r>
              <a:rPr lang="nb-NO" sz="2000" baseline="-25000" smtClean="0">
                <a:solidFill>
                  <a:srgbClr val="0000FF"/>
                </a:solidFill>
                <a:latin typeface="Consolas" pitchFamily="49" charset="0"/>
                <a:ea typeface="仿宋" pitchFamily="49" charset="-122"/>
                <a:cs typeface="Consolas" pitchFamily="49" charset="0"/>
              </a:rPr>
              <a:t>-1</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i</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j</a:t>
            </a:r>
            <a:r>
              <a:rPr lang="nb-NO" sz="2000" smtClean="0">
                <a:solidFill>
                  <a:srgbClr val="0000FF"/>
                </a:solidFill>
                <a:latin typeface="Consolas" pitchFamily="49" charset="0"/>
                <a:ea typeface="仿宋" pitchFamily="49" charset="-122"/>
                <a:cs typeface="Consolas" pitchFamily="49" charset="0"/>
              </a:rPr>
              <a:t>]&gt;</a:t>
            </a:r>
            <a:r>
              <a:rPr lang="nb-NO" sz="2000" i="1" smtClean="0">
                <a:solidFill>
                  <a:srgbClr val="0000FF"/>
                </a:solidFill>
                <a:latin typeface="Consolas" pitchFamily="49" charset="0"/>
                <a:ea typeface="仿宋" pitchFamily="49" charset="-122"/>
                <a:cs typeface="Consolas" pitchFamily="49" charset="0"/>
              </a:rPr>
              <a:t>A</a:t>
            </a:r>
            <a:r>
              <a:rPr lang="nb-NO" sz="2000" i="1" baseline="-25000" smtClean="0">
                <a:solidFill>
                  <a:srgbClr val="0000FF"/>
                </a:solidFill>
                <a:latin typeface="Consolas" pitchFamily="49" charset="0"/>
                <a:ea typeface="仿宋" pitchFamily="49" charset="-122"/>
                <a:cs typeface="Consolas" pitchFamily="49" charset="0"/>
              </a:rPr>
              <a:t>k</a:t>
            </a:r>
            <a:r>
              <a:rPr lang="nb-NO" sz="2000" baseline="-25000" smtClean="0">
                <a:solidFill>
                  <a:srgbClr val="0000FF"/>
                </a:solidFill>
                <a:latin typeface="Consolas" pitchFamily="49" charset="0"/>
                <a:ea typeface="仿宋" pitchFamily="49" charset="-122"/>
                <a:cs typeface="Consolas" pitchFamily="49" charset="0"/>
              </a:rPr>
              <a:t>-1</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i</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k</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A</a:t>
            </a:r>
            <a:r>
              <a:rPr lang="nb-NO" sz="2000" i="1" baseline="-25000" smtClean="0">
                <a:solidFill>
                  <a:srgbClr val="0000FF"/>
                </a:solidFill>
                <a:latin typeface="Consolas" pitchFamily="49" charset="0"/>
                <a:ea typeface="仿宋" pitchFamily="49" charset="-122"/>
                <a:cs typeface="Consolas" pitchFamily="49" charset="0"/>
              </a:rPr>
              <a:t>k</a:t>
            </a:r>
            <a:r>
              <a:rPr lang="nb-NO" sz="2000" baseline="-25000" smtClean="0">
                <a:solidFill>
                  <a:srgbClr val="0000FF"/>
                </a:solidFill>
                <a:latin typeface="Consolas" pitchFamily="49" charset="0"/>
                <a:ea typeface="仿宋" pitchFamily="49" charset="-122"/>
                <a:cs typeface="Consolas" pitchFamily="49" charset="0"/>
              </a:rPr>
              <a:t>-1</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k</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j</a:t>
            </a:r>
            <a:r>
              <a:rPr lang="nb-NO"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，选择经过顶点</a:t>
            </a:r>
            <a:r>
              <a:rPr lang="nb-NO"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的路径，即</a:t>
            </a:r>
            <a:r>
              <a:rPr lang="nb-NO" sz="2000" smtClean="0">
                <a:solidFill>
                  <a:srgbClr val="0000FF"/>
                </a:solidFill>
                <a:latin typeface="Consolas" pitchFamily="49" charset="0"/>
                <a:ea typeface="仿宋" pitchFamily="49" charset="-122"/>
                <a:cs typeface="Consolas" pitchFamily="49" charset="0"/>
              </a:rPr>
              <a:t>path</a:t>
            </a:r>
            <a:r>
              <a:rPr lang="nb-NO" sz="2000" i="1" baseline="-25000" smtClean="0">
                <a:solidFill>
                  <a:srgbClr val="0000FF"/>
                </a:solidFill>
                <a:latin typeface="Consolas" pitchFamily="49" charset="0"/>
                <a:ea typeface="仿宋" pitchFamily="49" charset="-122"/>
                <a:cs typeface="Consolas" pitchFamily="49" charset="0"/>
              </a:rPr>
              <a:t>k</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i</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j</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a</a:t>
            </a:r>
            <a:r>
              <a:rPr lang="nb-NO" sz="2000" smtClean="0">
                <a:solidFill>
                  <a:srgbClr val="0000FF"/>
                </a:solidFill>
                <a:latin typeface="Consolas" pitchFamily="49" charset="0"/>
                <a:ea typeface="仿宋" pitchFamily="49" charset="-122"/>
                <a:cs typeface="Consolas" pitchFamily="49" charset="0"/>
              </a:rPr>
              <a:t>=path</a:t>
            </a:r>
            <a:r>
              <a:rPr lang="nb-NO" sz="2000" i="1" baseline="-25000" smtClean="0">
                <a:solidFill>
                  <a:srgbClr val="0000FF"/>
                </a:solidFill>
                <a:latin typeface="Consolas" pitchFamily="49" charset="0"/>
                <a:ea typeface="仿宋" pitchFamily="49" charset="-122"/>
                <a:cs typeface="Consolas" pitchFamily="49" charset="0"/>
              </a:rPr>
              <a:t>k</a:t>
            </a:r>
            <a:r>
              <a:rPr lang="nb-NO" sz="2000" baseline="-25000" smtClean="0">
                <a:solidFill>
                  <a:srgbClr val="0000FF"/>
                </a:solidFill>
                <a:latin typeface="Consolas" pitchFamily="49" charset="0"/>
                <a:ea typeface="仿宋" pitchFamily="49" charset="-122"/>
                <a:cs typeface="Consolas" pitchFamily="49" charset="0"/>
              </a:rPr>
              <a:t>-1</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k</a:t>
            </a:r>
            <a:r>
              <a:rPr lang="nb-NO" sz="2000" smtClean="0">
                <a:solidFill>
                  <a:srgbClr val="0000FF"/>
                </a:solidFill>
                <a:latin typeface="Consolas" pitchFamily="49" charset="0"/>
                <a:ea typeface="仿宋" pitchFamily="49" charset="-122"/>
                <a:cs typeface="Consolas" pitchFamily="49" charset="0"/>
              </a:rPr>
              <a:t>][</a:t>
            </a:r>
            <a:r>
              <a:rPr lang="nb-NO" sz="2000" i="1" smtClean="0">
                <a:solidFill>
                  <a:srgbClr val="0000FF"/>
                </a:solidFill>
                <a:latin typeface="Consolas" pitchFamily="49" charset="0"/>
                <a:ea typeface="仿宋" pitchFamily="49" charset="-122"/>
                <a:cs typeface="Consolas" pitchFamily="49" charset="0"/>
              </a:rPr>
              <a:t>j</a:t>
            </a:r>
            <a:r>
              <a:rPr lang="nb-NO"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3"/>
              </a:buBlip>
            </a:pPr>
            <a:r>
              <a:rPr lang="zh-CN" altLang="en-US" sz="2000" smtClean="0">
                <a:solidFill>
                  <a:srgbClr val="0000FF"/>
                </a:solidFill>
                <a:latin typeface="Consolas" pitchFamily="49" charset="0"/>
                <a:ea typeface="仿宋" pitchFamily="49" charset="-122"/>
                <a:cs typeface="Consolas" pitchFamily="49" charset="0"/>
              </a:rPr>
              <a:t>否则不改变。</a:t>
            </a:r>
            <a:endParaRPr lang="zh-CN" altLang="en-US" sz="20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91493" name="Object 5"/>
          <p:cNvGraphicFramePr>
            <a:graphicFrameLocks noChangeAspect="1"/>
          </p:cNvGraphicFramePr>
          <p:nvPr/>
        </p:nvGraphicFramePr>
        <p:xfrm>
          <a:off x="5500694" y="714356"/>
          <a:ext cx="2020053" cy="1498611"/>
        </p:xfrm>
        <a:graphic>
          <a:graphicData uri="http://schemas.openxmlformats.org/presentationml/2006/ole">
            <p:oleObj spid="_x0000_s191493" name="公式" r:id="rId3" imgW="850680" imgH="774360" progId="Equation.3">
              <p:embed/>
            </p:oleObj>
          </a:graphicData>
        </a:graphic>
      </p:graphicFrame>
      <p:grpSp>
        <p:nvGrpSpPr>
          <p:cNvPr id="9" name="组合 8"/>
          <p:cNvGrpSpPr/>
          <p:nvPr/>
        </p:nvGrpSpPr>
        <p:grpSpPr>
          <a:xfrm>
            <a:off x="2214546" y="425579"/>
            <a:ext cx="2736850" cy="2217603"/>
            <a:chOff x="285720" y="714356"/>
            <a:chExt cx="2736850" cy="2217603"/>
          </a:xfrm>
        </p:grpSpPr>
        <p:sp>
          <p:nvSpPr>
            <p:cNvPr id="10" name="Oval 9"/>
            <p:cNvSpPr>
              <a:spLocks noChangeArrowheads="1"/>
            </p:cNvSpPr>
            <p:nvPr/>
          </p:nvSpPr>
          <p:spPr bwMode="auto">
            <a:xfrm>
              <a:off x="501620" y="936606"/>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dirty="0">
                  <a:solidFill>
                    <a:srgbClr val="3333FF"/>
                  </a:solidFill>
                  <a:latin typeface="Consolas" pitchFamily="49" charset="0"/>
                  <a:ea typeface="宋体" pitchFamily="2" charset="-122"/>
                  <a:cs typeface="Consolas" pitchFamily="49" charset="0"/>
                </a:rPr>
                <a:t>0</a:t>
              </a:r>
            </a:p>
          </p:txBody>
        </p:sp>
        <p:sp>
          <p:nvSpPr>
            <p:cNvPr id="11" name="Oval 10"/>
            <p:cNvSpPr>
              <a:spLocks noChangeArrowheads="1"/>
            </p:cNvSpPr>
            <p:nvPr/>
          </p:nvSpPr>
          <p:spPr bwMode="auto">
            <a:xfrm>
              <a:off x="2446308" y="936606"/>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1</a:t>
              </a:r>
            </a:p>
          </p:txBody>
        </p:sp>
        <p:sp>
          <p:nvSpPr>
            <p:cNvPr id="12" name="Oval 11"/>
            <p:cNvSpPr>
              <a:spLocks noChangeArrowheads="1"/>
            </p:cNvSpPr>
            <p:nvPr/>
          </p:nvSpPr>
          <p:spPr bwMode="auto">
            <a:xfrm>
              <a:off x="501620" y="2160569"/>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2</a:t>
              </a:r>
            </a:p>
          </p:txBody>
        </p:sp>
        <p:sp>
          <p:nvSpPr>
            <p:cNvPr id="13" name="Oval 12"/>
            <p:cNvSpPr>
              <a:spLocks noChangeArrowheads="1"/>
            </p:cNvSpPr>
            <p:nvPr/>
          </p:nvSpPr>
          <p:spPr bwMode="auto">
            <a:xfrm>
              <a:off x="2517745" y="2160569"/>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3</a:t>
              </a:r>
            </a:p>
          </p:txBody>
        </p:sp>
        <p:sp>
          <p:nvSpPr>
            <p:cNvPr id="14" name="Line 13"/>
            <p:cNvSpPr>
              <a:spLocks noChangeShapeType="1"/>
            </p:cNvSpPr>
            <p:nvPr/>
          </p:nvSpPr>
          <p:spPr bwMode="auto">
            <a:xfrm>
              <a:off x="861983" y="1081069"/>
              <a:ext cx="1584325" cy="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5" name="Line 14"/>
            <p:cNvSpPr>
              <a:spLocks noChangeShapeType="1"/>
            </p:cNvSpPr>
            <p:nvPr/>
          </p:nvSpPr>
          <p:spPr bwMode="auto">
            <a:xfrm flipV="1">
              <a:off x="646083" y="1296969"/>
              <a:ext cx="0" cy="86360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6" name="Freeform 15"/>
            <p:cNvSpPr>
              <a:spLocks/>
            </p:cNvSpPr>
            <p:nvPr/>
          </p:nvSpPr>
          <p:spPr bwMode="auto">
            <a:xfrm>
              <a:off x="841345"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7" name="Line 16"/>
            <p:cNvSpPr>
              <a:spLocks noChangeShapeType="1"/>
            </p:cNvSpPr>
            <p:nvPr/>
          </p:nvSpPr>
          <p:spPr bwMode="auto">
            <a:xfrm>
              <a:off x="2662208" y="1296969"/>
              <a:ext cx="0" cy="86360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8" name="Text Box 21"/>
            <p:cNvSpPr txBox="1">
              <a:spLocks noChangeArrowheads="1"/>
            </p:cNvSpPr>
            <p:nvPr/>
          </p:nvSpPr>
          <p:spPr bwMode="auto">
            <a:xfrm>
              <a:off x="1425556" y="7143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5</a:t>
              </a:r>
            </a:p>
          </p:txBody>
        </p:sp>
        <p:sp>
          <p:nvSpPr>
            <p:cNvPr id="19" name="Text Box 22"/>
            <p:cNvSpPr txBox="1">
              <a:spLocks noChangeArrowheads="1"/>
            </p:cNvSpPr>
            <p:nvPr/>
          </p:nvSpPr>
          <p:spPr bwMode="auto">
            <a:xfrm>
              <a:off x="285720" y="1504931"/>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3</a:t>
              </a:r>
            </a:p>
          </p:txBody>
        </p:sp>
        <p:sp>
          <p:nvSpPr>
            <p:cNvPr id="20" name="Text Box 23"/>
            <p:cNvSpPr txBox="1">
              <a:spLocks noChangeArrowheads="1"/>
            </p:cNvSpPr>
            <p:nvPr/>
          </p:nvSpPr>
          <p:spPr bwMode="auto">
            <a:xfrm>
              <a:off x="2590770" y="15779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2</a:t>
              </a:r>
            </a:p>
          </p:txBody>
        </p:sp>
        <p:sp>
          <p:nvSpPr>
            <p:cNvPr id="21" name="Text Box 24"/>
            <p:cNvSpPr txBox="1">
              <a:spLocks noChangeArrowheads="1"/>
            </p:cNvSpPr>
            <p:nvPr/>
          </p:nvSpPr>
          <p:spPr bwMode="auto">
            <a:xfrm>
              <a:off x="1006445" y="1081069"/>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7</a:t>
              </a:r>
            </a:p>
          </p:txBody>
        </p:sp>
        <p:sp>
          <p:nvSpPr>
            <p:cNvPr id="22" name="Text Box 25"/>
            <p:cNvSpPr txBox="1">
              <a:spLocks noChangeArrowheads="1"/>
            </p:cNvSpPr>
            <p:nvPr/>
          </p:nvSpPr>
          <p:spPr bwMode="auto">
            <a:xfrm>
              <a:off x="1941483" y="15779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3</a:t>
              </a:r>
            </a:p>
          </p:txBody>
        </p:sp>
        <p:sp>
          <p:nvSpPr>
            <p:cNvPr id="23" name="Text Box 26"/>
            <p:cNvSpPr txBox="1">
              <a:spLocks noChangeArrowheads="1"/>
            </p:cNvSpPr>
            <p:nvPr/>
          </p:nvSpPr>
          <p:spPr bwMode="auto">
            <a:xfrm>
              <a:off x="1477434" y="256524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1</a:t>
              </a:r>
            </a:p>
          </p:txBody>
        </p:sp>
        <p:sp>
          <p:nvSpPr>
            <p:cNvPr id="24" name="Text Box 27"/>
            <p:cNvSpPr txBox="1">
              <a:spLocks noChangeArrowheads="1"/>
            </p:cNvSpPr>
            <p:nvPr/>
          </p:nvSpPr>
          <p:spPr bwMode="auto">
            <a:xfrm>
              <a:off x="1438245" y="2154219"/>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2</a:t>
              </a:r>
            </a:p>
          </p:txBody>
        </p:sp>
        <p:sp>
          <p:nvSpPr>
            <p:cNvPr id="25" name="Text Box 28"/>
            <p:cNvSpPr txBox="1">
              <a:spLocks noChangeArrowheads="1"/>
            </p:cNvSpPr>
            <p:nvPr/>
          </p:nvSpPr>
          <p:spPr bwMode="auto">
            <a:xfrm>
              <a:off x="752445" y="15398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4</a:t>
              </a:r>
            </a:p>
          </p:txBody>
        </p:sp>
        <p:sp>
          <p:nvSpPr>
            <p:cNvPr id="26" name="任意多边形 25"/>
            <p:cNvSpPr/>
            <p:nvPr/>
          </p:nvSpPr>
          <p:spPr>
            <a:xfrm>
              <a:off x="830232"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7" name="任意多边形 26"/>
            <p:cNvSpPr/>
            <p:nvPr/>
          </p:nvSpPr>
          <p:spPr>
            <a:xfrm>
              <a:off x="881032"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任意多边形 27"/>
            <p:cNvSpPr/>
            <p:nvPr/>
          </p:nvSpPr>
          <p:spPr>
            <a:xfrm>
              <a:off x="741332"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9" name="任意多边形 28"/>
            <p:cNvSpPr/>
            <p:nvPr/>
          </p:nvSpPr>
          <p:spPr>
            <a:xfrm>
              <a:off x="817532"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aphicFrame>
        <p:nvGraphicFramePr>
          <p:cNvPr id="30" name="表格 29"/>
          <p:cNvGraphicFramePr>
            <a:graphicFrameLocks noGrp="1"/>
          </p:cNvGraphicFramePr>
          <p:nvPr/>
        </p:nvGraphicFramePr>
        <p:xfrm>
          <a:off x="1500164" y="3278190"/>
          <a:ext cx="6572299" cy="2293950"/>
        </p:xfrm>
        <a:graphic>
          <a:graphicData uri="http://schemas.openxmlformats.org/drawingml/2006/table">
            <a:tbl>
              <a:tblPr/>
              <a:tblGrid>
                <a:gridCol w="788675"/>
                <a:gridCol w="828110"/>
                <a:gridCol w="828110"/>
                <a:gridCol w="839502"/>
                <a:gridCol w="816718"/>
                <a:gridCol w="821975"/>
                <a:gridCol w="832491"/>
                <a:gridCol w="816718"/>
              </a:tblGrid>
              <a:tr h="458790">
                <a:tc gridSpan="4">
                  <a:txBody>
                    <a:bodyPr/>
                    <a:lstStyle/>
                    <a:p>
                      <a:pPr indent="0" algn="ctr">
                        <a:lnSpc>
                          <a:spcPct val="150000"/>
                        </a:lnSpc>
                        <a:spcAft>
                          <a:spcPts val="0"/>
                        </a:spcAft>
                      </a:pPr>
                      <a:r>
                        <a:rPr lang="en-US" sz="1800" b="1" i="1" kern="100">
                          <a:solidFill>
                            <a:srgbClr val="0000FF"/>
                          </a:solidFill>
                          <a:latin typeface="Consolas" pitchFamily="49" charset="0"/>
                          <a:ea typeface="宋体"/>
                          <a:cs typeface="Consolas" pitchFamily="49" charset="0"/>
                        </a:rPr>
                        <a:t>A</a:t>
                      </a:r>
                      <a:r>
                        <a:rPr lang="en-US" sz="1800" b="1" kern="100" baseline="-250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path</a:t>
                      </a:r>
                      <a:r>
                        <a:rPr lang="en-US" sz="1800" b="1" kern="100" baseline="-250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58790">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5</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zh-CN" sz="1800" b="1" kern="100">
                          <a:solidFill>
                            <a:srgbClr val="0000FF"/>
                          </a:solidFill>
                          <a:latin typeface="Consolas" pitchFamily="49" charset="0"/>
                          <a:ea typeface="宋体"/>
                          <a:cs typeface="Consolas"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7</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58790">
                <a:tc>
                  <a:txBody>
                    <a:bodyPr/>
                    <a:lstStyle/>
                    <a:p>
                      <a:pPr indent="0" algn="ctr">
                        <a:lnSpc>
                          <a:spcPct val="150000"/>
                        </a:lnSpc>
                        <a:spcAft>
                          <a:spcPts val="0"/>
                        </a:spcAft>
                      </a:pPr>
                      <a:r>
                        <a:rPr lang="zh-CN" sz="1800" b="1" kern="100">
                          <a:solidFill>
                            <a:srgbClr val="0000FF"/>
                          </a:solidFill>
                          <a:latin typeface="Consolas" pitchFamily="49" charset="0"/>
                          <a:ea typeface="宋体"/>
                          <a:cs typeface="Consolas"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58790">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58790">
                <a:tc>
                  <a:txBody>
                    <a:bodyPr/>
                    <a:lstStyle/>
                    <a:p>
                      <a:pPr indent="0" algn="ctr">
                        <a:lnSpc>
                          <a:spcPct val="150000"/>
                        </a:lnSpc>
                        <a:spcAft>
                          <a:spcPts val="0"/>
                        </a:spcAft>
                      </a:pPr>
                      <a:r>
                        <a:rPr lang="zh-CN" sz="1800" b="1" kern="100">
                          <a:solidFill>
                            <a:srgbClr val="0000FF"/>
                          </a:solidFill>
                          <a:latin typeface="Consolas" pitchFamily="49" charset="0"/>
                          <a:ea typeface="宋体"/>
                          <a:cs typeface="Consolas"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zh-CN" sz="1800" b="1" kern="100">
                          <a:solidFill>
                            <a:srgbClr val="0000FF"/>
                          </a:solidFill>
                          <a:latin typeface="Consolas" pitchFamily="49" charset="0"/>
                          <a:ea typeface="宋体"/>
                          <a:cs typeface="Consolas"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31" name="TextBox 30"/>
          <p:cNvSpPr txBox="1"/>
          <p:nvPr/>
        </p:nvSpPr>
        <p:spPr>
          <a:xfrm>
            <a:off x="1285852" y="2643182"/>
            <a:ext cx="3571900" cy="400110"/>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cs typeface="Consolas" pitchFamily="49" charset="0"/>
              </a:rPr>
              <a:t>弗洛伊德算法求多源最短路径</a:t>
            </a:r>
            <a:endParaRPr lang="zh-CN" altLang="en-US" sz="2000">
              <a:latin typeface="仿宋" pitchFamily="49" charset="-122"/>
              <a:ea typeface="仿宋" pitchFamily="49" charset="-122"/>
            </a:endParaRPr>
          </a:p>
        </p:txBody>
      </p:sp>
      <p:sp>
        <p:nvSpPr>
          <p:cNvPr id="32" name="下箭头 31"/>
          <p:cNvSpPr/>
          <p:nvPr/>
        </p:nvSpPr>
        <p:spPr>
          <a:xfrm>
            <a:off x="5000628" y="2428868"/>
            <a:ext cx="357190" cy="78581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3" name="TextBox 32"/>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91493" name="Object 5"/>
          <p:cNvGraphicFramePr>
            <a:graphicFrameLocks noChangeAspect="1"/>
          </p:cNvGraphicFramePr>
          <p:nvPr/>
        </p:nvGraphicFramePr>
        <p:xfrm>
          <a:off x="5715008" y="503067"/>
          <a:ext cx="2020053" cy="1498611"/>
        </p:xfrm>
        <a:graphic>
          <a:graphicData uri="http://schemas.openxmlformats.org/presentationml/2006/ole">
            <p:oleObj spid="_x0000_s279554" name="公式" r:id="rId3" imgW="850680" imgH="774360" progId="Equation.3">
              <p:embed/>
            </p:oleObj>
          </a:graphicData>
        </a:graphic>
      </p:graphicFrame>
      <p:grpSp>
        <p:nvGrpSpPr>
          <p:cNvPr id="2" name="组合 8"/>
          <p:cNvGrpSpPr/>
          <p:nvPr/>
        </p:nvGrpSpPr>
        <p:grpSpPr>
          <a:xfrm>
            <a:off x="2428860" y="214290"/>
            <a:ext cx="2736850" cy="2217603"/>
            <a:chOff x="285720" y="714356"/>
            <a:chExt cx="2736850" cy="2217603"/>
          </a:xfrm>
        </p:grpSpPr>
        <p:sp>
          <p:nvSpPr>
            <p:cNvPr id="10" name="Oval 9"/>
            <p:cNvSpPr>
              <a:spLocks noChangeArrowheads="1"/>
            </p:cNvSpPr>
            <p:nvPr/>
          </p:nvSpPr>
          <p:spPr bwMode="auto">
            <a:xfrm>
              <a:off x="501620" y="936606"/>
              <a:ext cx="360363" cy="360363"/>
            </a:xfrm>
            <a:prstGeom prst="ellipse">
              <a:avLst/>
            </a:prstGeom>
            <a:ln>
              <a:headEnd/>
              <a:tailEnd type="none" w="med" len="lg"/>
            </a:ln>
          </p:spPr>
          <p:style>
            <a:lnRef idx="1">
              <a:schemeClr val="accent3"/>
            </a:lnRef>
            <a:fillRef idx="3">
              <a:schemeClr val="accent3"/>
            </a:fillRef>
            <a:effectRef idx="2">
              <a:schemeClr val="accent3"/>
            </a:effectRef>
            <a:fontRef idx="minor">
              <a:schemeClr val="lt1"/>
            </a:fontRef>
          </p:style>
          <p:txBody>
            <a:bodyPr wrap="none" anchor="ctr"/>
            <a:lstStyle/>
            <a:p>
              <a:pPr algn="ctr">
                <a:spcBef>
                  <a:spcPct val="0"/>
                </a:spcBef>
              </a:pPr>
              <a:r>
                <a:rPr lang="en-US" altLang="zh-CN" sz="1800" dirty="0">
                  <a:solidFill>
                    <a:srgbClr val="3333FF"/>
                  </a:solidFill>
                  <a:latin typeface="Consolas" pitchFamily="49" charset="0"/>
                  <a:ea typeface="宋体" pitchFamily="2" charset="-122"/>
                  <a:cs typeface="Consolas" pitchFamily="49" charset="0"/>
                </a:rPr>
                <a:t>0</a:t>
              </a:r>
            </a:p>
          </p:txBody>
        </p:sp>
        <p:sp>
          <p:nvSpPr>
            <p:cNvPr id="11" name="Oval 10"/>
            <p:cNvSpPr>
              <a:spLocks noChangeArrowheads="1"/>
            </p:cNvSpPr>
            <p:nvPr/>
          </p:nvSpPr>
          <p:spPr bwMode="auto">
            <a:xfrm>
              <a:off x="2446308" y="936606"/>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1</a:t>
              </a:r>
            </a:p>
          </p:txBody>
        </p:sp>
        <p:sp>
          <p:nvSpPr>
            <p:cNvPr id="12" name="Oval 11"/>
            <p:cNvSpPr>
              <a:spLocks noChangeArrowheads="1"/>
            </p:cNvSpPr>
            <p:nvPr/>
          </p:nvSpPr>
          <p:spPr bwMode="auto">
            <a:xfrm>
              <a:off x="501620" y="2160569"/>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2</a:t>
              </a:r>
            </a:p>
          </p:txBody>
        </p:sp>
        <p:sp>
          <p:nvSpPr>
            <p:cNvPr id="13" name="Oval 12"/>
            <p:cNvSpPr>
              <a:spLocks noChangeArrowheads="1"/>
            </p:cNvSpPr>
            <p:nvPr/>
          </p:nvSpPr>
          <p:spPr bwMode="auto">
            <a:xfrm>
              <a:off x="2517745" y="2160569"/>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3</a:t>
              </a:r>
            </a:p>
          </p:txBody>
        </p:sp>
        <p:sp>
          <p:nvSpPr>
            <p:cNvPr id="14" name="Line 13"/>
            <p:cNvSpPr>
              <a:spLocks noChangeShapeType="1"/>
            </p:cNvSpPr>
            <p:nvPr/>
          </p:nvSpPr>
          <p:spPr bwMode="auto">
            <a:xfrm>
              <a:off x="861983" y="1081069"/>
              <a:ext cx="1584325" cy="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5" name="Line 14"/>
            <p:cNvSpPr>
              <a:spLocks noChangeShapeType="1"/>
            </p:cNvSpPr>
            <p:nvPr/>
          </p:nvSpPr>
          <p:spPr bwMode="auto">
            <a:xfrm flipV="1">
              <a:off x="646083" y="1296969"/>
              <a:ext cx="0" cy="86360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6" name="Freeform 15"/>
            <p:cNvSpPr>
              <a:spLocks/>
            </p:cNvSpPr>
            <p:nvPr/>
          </p:nvSpPr>
          <p:spPr bwMode="auto">
            <a:xfrm>
              <a:off x="841345"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7" name="Line 16"/>
            <p:cNvSpPr>
              <a:spLocks noChangeShapeType="1"/>
            </p:cNvSpPr>
            <p:nvPr/>
          </p:nvSpPr>
          <p:spPr bwMode="auto">
            <a:xfrm>
              <a:off x="2662208" y="1296969"/>
              <a:ext cx="0" cy="86360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8" name="Text Box 21"/>
            <p:cNvSpPr txBox="1">
              <a:spLocks noChangeArrowheads="1"/>
            </p:cNvSpPr>
            <p:nvPr/>
          </p:nvSpPr>
          <p:spPr bwMode="auto">
            <a:xfrm>
              <a:off x="1425556" y="7143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5</a:t>
              </a:r>
            </a:p>
          </p:txBody>
        </p:sp>
        <p:sp>
          <p:nvSpPr>
            <p:cNvPr id="19" name="Text Box 22"/>
            <p:cNvSpPr txBox="1">
              <a:spLocks noChangeArrowheads="1"/>
            </p:cNvSpPr>
            <p:nvPr/>
          </p:nvSpPr>
          <p:spPr bwMode="auto">
            <a:xfrm>
              <a:off x="285720" y="1504931"/>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3</a:t>
              </a:r>
            </a:p>
          </p:txBody>
        </p:sp>
        <p:sp>
          <p:nvSpPr>
            <p:cNvPr id="20" name="Text Box 23"/>
            <p:cNvSpPr txBox="1">
              <a:spLocks noChangeArrowheads="1"/>
            </p:cNvSpPr>
            <p:nvPr/>
          </p:nvSpPr>
          <p:spPr bwMode="auto">
            <a:xfrm>
              <a:off x="2590770" y="15779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2</a:t>
              </a:r>
            </a:p>
          </p:txBody>
        </p:sp>
        <p:sp>
          <p:nvSpPr>
            <p:cNvPr id="21" name="Text Box 24"/>
            <p:cNvSpPr txBox="1">
              <a:spLocks noChangeArrowheads="1"/>
            </p:cNvSpPr>
            <p:nvPr/>
          </p:nvSpPr>
          <p:spPr bwMode="auto">
            <a:xfrm>
              <a:off x="1006445" y="1081069"/>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7</a:t>
              </a:r>
            </a:p>
          </p:txBody>
        </p:sp>
        <p:sp>
          <p:nvSpPr>
            <p:cNvPr id="22" name="Text Box 25"/>
            <p:cNvSpPr txBox="1">
              <a:spLocks noChangeArrowheads="1"/>
            </p:cNvSpPr>
            <p:nvPr/>
          </p:nvSpPr>
          <p:spPr bwMode="auto">
            <a:xfrm>
              <a:off x="1941483" y="15779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3</a:t>
              </a:r>
            </a:p>
          </p:txBody>
        </p:sp>
        <p:sp>
          <p:nvSpPr>
            <p:cNvPr id="23" name="Text Box 26"/>
            <p:cNvSpPr txBox="1">
              <a:spLocks noChangeArrowheads="1"/>
            </p:cNvSpPr>
            <p:nvPr/>
          </p:nvSpPr>
          <p:spPr bwMode="auto">
            <a:xfrm>
              <a:off x="1477434" y="256524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1</a:t>
              </a:r>
            </a:p>
          </p:txBody>
        </p:sp>
        <p:sp>
          <p:nvSpPr>
            <p:cNvPr id="24" name="Text Box 27"/>
            <p:cNvSpPr txBox="1">
              <a:spLocks noChangeArrowheads="1"/>
            </p:cNvSpPr>
            <p:nvPr/>
          </p:nvSpPr>
          <p:spPr bwMode="auto">
            <a:xfrm>
              <a:off x="1438245" y="2154219"/>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2</a:t>
              </a:r>
            </a:p>
          </p:txBody>
        </p:sp>
        <p:sp>
          <p:nvSpPr>
            <p:cNvPr id="25" name="Text Box 28"/>
            <p:cNvSpPr txBox="1">
              <a:spLocks noChangeArrowheads="1"/>
            </p:cNvSpPr>
            <p:nvPr/>
          </p:nvSpPr>
          <p:spPr bwMode="auto">
            <a:xfrm>
              <a:off x="752445" y="15398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4</a:t>
              </a:r>
            </a:p>
          </p:txBody>
        </p:sp>
        <p:sp>
          <p:nvSpPr>
            <p:cNvPr id="26" name="任意多边形 25"/>
            <p:cNvSpPr/>
            <p:nvPr/>
          </p:nvSpPr>
          <p:spPr>
            <a:xfrm>
              <a:off x="830232"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7" name="任意多边形 26"/>
            <p:cNvSpPr/>
            <p:nvPr/>
          </p:nvSpPr>
          <p:spPr>
            <a:xfrm>
              <a:off x="881032"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任意多边形 27"/>
            <p:cNvSpPr/>
            <p:nvPr/>
          </p:nvSpPr>
          <p:spPr>
            <a:xfrm>
              <a:off x="741332"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9" name="任意多边形 28"/>
            <p:cNvSpPr/>
            <p:nvPr/>
          </p:nvSpPr>
          <p:spPr>
            <a:xfrm>
              <a:off x="817532"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aphicFrame>
        <p:nvGraphicFramePr>
          <p:cNvPr id="31" name="表格 30"/>
          <p:cNvGraphicFramePr>
            <a:graphicFrameLocks noGrp="1"/>
          </p:cNvGraphicFramePr>
          <p:nvPr/>
        </p:nvGraphicFramePr>
        <p:xfrm>
          <a:off x="1643042" y="3563943"/>
          <a:ext cx="6715174" cy="2079635"/>
        </p:xfrm>
        <a:graphic>
          <a:graphicData uri="http://schemas.openxmlformats.org/drawingml/2006/table">
            <a:tbl>
              <a:tblPr/>
              <a:tblGrid>
                <a:gridCol w="805820"/>
                <a:gridCol w="872076"/>
                <a:gridCol w="838949"/>
                <a:gridCol w="838949"/>
                <a:gridCol w="839845"/>
                <a:gridCol w="839845"/>
                <a:gridCol w="839845"/>
                <a:gridCol w="839845"/>
              </a:tblGrid>
              <a:tr h="415927">
                <a:tc gridSpan="4">
                  <a:txBody>
                    <a:bodyPr/>
                    <a:lstStyle/>
                    <a:p>
                      <a:pPr indent="0" algn="ctr">
                        <a:lnSpc>
                          <a:spcPct val="150000"/>
                        </a:lnSpc>
                        <a:spcAft>
                          <a:spcPts val="0"/>
                        </a:spcAft>
                      </a:pPr>
                      <a:r>
                        <a:rPr lang="en-US" sz="1800" b="1" i="1" kern="100">
                          <a:solidFill>
                            <a:srgbClr val="0000FF"/>
                          </a:solidFill>
                          <a:latin typeface="Consolas" pitchFamily="49" charset="0"/>
                          <a:ea typeface="宋体"/>
                          <a:cs typeface="Consolas" pitchFamily="49" charset="0"/>
                        </a:rPr>
                        <a:t>A</a:t>
                      </a:r>
                      <a:r>
                        <a:rPr lang="en-US" sz="1800" b="1" kern="100" baseline="-250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path</a:t>
                      </a:r>
                      <a:r>
                        <a:rPr lang="en-US" sz="1800" b="1" kern="100" baseline="-250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5927">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5</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zh-CN" sz="1800" b="1" kern="100">
                          <a:solidFill>
                            <a:srgbClr val="0000FF"/>
                          </a:solidFill>
                          <a:latin typeface="Consolas" pitchFamily="49" charset="0"/>
                          <a:ea typeface="宋体"/>
                          <a:cs typeface="Consolas"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7</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15927">
                <a:tc>
                  <a:txBody>
                    <a:bodyPr/>
                    <a:lstStyle/>
                    <a:p>
                      <a:pPr indent="0" algn="ctr">
                        <a:lnSpc>
                          <a:spcPct val="150000"/>
                        </a:lnSpc>
                        <a:spcAft>
                          <a:spcPts val="0"/>
                        </a:spcAft>
                      </a:pPr>
                      <a:r>
                        <a:rPr lang="zh-CN" sz="1800" b="1" kern="100">
                          <a:solidFill>
                            <a:srgbClr val="0000FF"/>
                          </a:solidFill>
                          <a:latin typeface="Consolas" pitchFamily="49" charset="0"/>
                          <a:ea typeface="宋体"/>
                          <a:cs typeface="Consolas"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15927">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15927">
                <a:tc>
                  <a:txBody>
                    <a:bodyPr/>
                    <a:lstStyle/>
                    <a:p>
                      <a:pPr indent="0" algn="ctr">
                        <a:lnSpc>
                          <a:spcPct val="150000"/>
                        </a:lnSpc>
                        <a:spcAft>
                          <a:spcPts val="0"/>
                        </a:spcAft>
                      </a:pPr>
                      <a:r>
                        <a:rPr lang="zh-CN" sz="1800" b="1" kern="100">
                          <a:solidFill>
                            <a:srgbClr val="0000FF"/>
                          </a:solidFill>
                          <a:latin typeface="Consolas" pitchFamily="49" charset="0"/>
                          <a:ea typeface="宋体"/>
                          <a:cs typeface="Consolas"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zh-CN" sz="1800" b="1" kern="100">
                          <a:solidFill>
                            <a:srgbClr val="0000FF"/>
                          </a:solidFill>
                          <a:latin typeface="Consolas" pitchFamily="49" charset="0"/>
                          <a:ea typeface="宋体"/>
                          <a:cs typeface="Consolas"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32" name="TextBox 31"/>
          <p:cNvSpPr txBox="1"/>
          <p:nvPr/>
        </p:nvSpPr>
        <p:spPr>
          <a:xfrm>
            <a:off x="2214546" y="2460411"/>
            <a:ext cx="5643602" cy="810478"/>
          </a:xfrm>
          <a:prstGeom prst="rect">
            <a:avLst/>
          </a:prstGeom>
          <a:noFill/>
        </p:spPr>
        <p:txBody>
          <a:bodyPr wrap="square" rtlCol="0">
            <a:spAutoFit/>
          </a:bodyPr>
          <a:lstStyle/>
          <a:p>
            <a:pPr>
              <a:lnSpc>
                <a:spcPts val="2800"/>
              </a:lnSpc>
            </a:pPr>
            <a:r>
              <a:rPr lang="zh-CN" altLang="en-US" sz="2000" smtClean="0">
                <a:solidFill>
                  <a:srgbClr val="0000FF"/>
                </a:solidFill>
                <a:latin typeface="Consolas" pitchFamily="49" charset="0"/>
                <a:ea typeface="仿宋" pitchFamily="49" charset="-122"/>
                <a:cs typeface="Consolas" pitchFamily="49" charset="0"/>
              </a:rPr>
              <a:t>在考虑顶点</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时：</a:t>
            </a:r>
            <a:endParaRPr lang="en-US" altLang="zh-CN" sz="2000" smtClean="0">
              <a:solidFill>
                <a:srgbClr val="0000FF"/>
              </a:solidFill>
              <a:latin typeface="Consolas" pitchFamily="49" charset="0"/>
              <a:ea typeface="仿宋" pitchFamily="49" charset="-122"/>
              <a:cs typeface="Consolas" pitchFamily="49" charset="0"/>
            </a:endParaRPr>
          </a:p>
          <a:p>
            <a:pPr>
              <a:lnSpc>
                <a:spcPts val="2800"/>
              </a:lnSpc>
            </a:pPr>
            <a:r>
              <a:rPr lang="zh-CN" altLang="en-US" sz="2000" smtClean="0">
                <a:solidFill>
                  <a:srgbClr val="0000FF"/>
                </a:solidFill>
                <a:latin typeface="Consolas" pitchFamily="49" charset="0"/>
                <a:ea typeface="仿宋" pitchFamily="49" charset="-122"/>
                <a:cs typeface="Consolas" pitchFamily="49" charset="0"/>
              </a:rPr>
              <a:t>    没有任何最短路径得到修改！</a:t>
            </a:r>
            <a:endParaRPr lang="zh-CN" altLang="en-US" sz="2000">
              <a:solidFill>
                <a:srgbClr val="0000FF"/>
              </a:solidFill>
              <a:latin typeface="Consolas" pitchFamily="49" charset="0"/>
              <a:ea typeface="仿宋" pitchFamily="49" charset="-122"/>
              <a:cs typeface="Consolas" pitchFamily="49" charset="0"/>
            </a:endParaRPr>
          </a:p>
        </p:txBody>
      </p:sp>
      <p:sp>
        <p:nvSpPr>
          <p:cNvPr id="30" name="TextBox 29"/>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91493" name="Object 5"/>
          <p:cNvGraphicFramePr>
            <a:graphicFrameLocks noChangeAspect="1"/>
          </p:cNvGraphicFramePr>
          <p:nvPr/>
        </p:nvGraphicFramePr>
        <p:xfrm>
          <a:off x="5715008" y="503067"/>
          <a:ext cx="2020053" cy="1498611"/>
        </p:xfrm>
        <a:graphic>
          <a:graphicData uri="http://schemas.openxmlformats.org/presentationml/2006/ole">
            <p:oleObj spid="_x0000_s280578" name="公式" r:id="rId3" imgW="850680" imgH="774360" progId="Equation.3">
              <p:embed/>
            </p:oleObj>
          </a:graphicData>
        </a:graphic>
      </p:graphicFrame>
      <p:grpSp>
        <p:nvGrpSpPr>
          <p:cNvPr id="2" name="组合 8"/>
          <p:cNvGrpSpPr/>
          <p:nvPr/>
        </p:nvGrpSpPr>
        <p:grpSpPr>
          <a:xfrm>
            <a:off x="2428860" y="214290"/>
            <a:ext cx="2736850" cy="2217603"/>
            <a:chOff x="285720" y="714356"/>
            <a:chExt cx="2736850" cy="2217603"/>
          </a:xfrm>
        </p:grpSpPr>
        <p:sp>
          <p:nvSpPr>
            <p:cNvPr id="10" name="Oval 9"/>
            <p:cNvSpPr>
              <a:spLocks noChangeArrowheads="1"/>
            </p:cNvSpPr>
            <p:nvPr/>
          </p:nvSpPr>
          <p:spPr bwMode="auto">
            <a:xfrm>
              <a:off x="501620" y="936606"/>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dirty="0">
                  <a:solidFill>
                    <a:srgbClr val="3333FF"/>
                  </a:solidFill>
                  <a:latin typeface="Consolas" pitchFamily="49" charset="0"/>
                  <a:ea typeface="宋体" pitchFamily="2" charset="-122"/>
                  <a:cs typeface="Consolas" pitchFamily="49" charset="0"/>
                </a:rPr>
                <a:t>0</a:t>
              </a:r>
            </a:p>
          </p:txBody>
        </p:sp>
        <p:sp>
          <p:nvSpPr>
            <p:cNvPr id="11" name="Oval 10"/>
            <p:cNvSpPr>
              <a:spLocks noChangeArrowheads="1"/>
            </p:cNvSpPr>
            <p:nvPr/>
          </p:nvSpPr>
          <p:spPr bwMode="auto">
            <a:xfrm>
              <a:off x="2446308" y="936606"/>
              <a:ext cx="360363" cy="360363"/>
            </a:xfrm>
            <a:prstGeom prst="ellipse">
              <a:avLst/>
            </a:prstGeom>
            <a:ln>
              <a:headEnd/>
              <a:tailEnd type="none" w="med" len="lg"/>
            </a:ln>
          </p:spPr>
          <p:style>
            <a:lnRef idx="1">
              <a:schemeClr val="accent3"/>
            </a:lnRef>
            <a:fillRef idx="3">
              <a:schemeClr val="accent3"/>
            </a:fillRef>
            <a:effectRef idx="2">
              <a:schemeClr val="accent3"/>
            </a:effectRef>
            <a:fontRef idx="minor">
              <a:schemeClr val="lt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1</a:t>
              </a:r>
            </a:p>
          </p:txBody>
        </p:sp>
        <p:sp>
          <p:nvSpPr>
            <p:cNvPr id="12" name="Oval 11"/>
            <p:cNvSpPr>
              <a:spLocks noChangeArrowheads="1"/>
            </p:cNvSpPr>
            <p:nvPr/>
          </p:nvSpPr>
          <p:spPr bwMode="auto">
            <a:xfrm>
              <a:off x="501620" y="2160569"/>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2</a:t>
              </a:r>
            </a:p>
          </p:txBody>
        </p:sp>
        <p:sp>
          <p:nvSpPr>
            <p:cNvPr id="13" name="Oval 12"/>
            <p:cNvSpPr>
              <a:spLocks noChangeArrowheads="1"/>
            </p:cNvSpPr>
            <p:nvPr/>
          </p:nvSpPr>
          <p:spPr bwMode="auto">
            <a:xfrm>
              <a:off x="2517745" y="2160569"/>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3</a:t>
              </a:r>
            </a:p>
          </p:txBody>
        </p:sp>
        <p:sp>
          <p:nvSpPr>
            <p:cNvPr id="14" name="Line 13"/>
            <p:cNvSpPr>
              <a:spLocks noChangeShapeType="1"/>
            </p:cNvSpPr>
            <p:nvPr/>
          </p:nvSpPr>
          <p:spPr bwMode="auto">
            <a:xfrm>
              <a:off x="861983" y="1081069"/>
              <a:ext cx="1584325" cy="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5" name="Line 14"/>
            <p:cNvSpPr>
              <a:spLocks noChangeShapeType="1"/>
            </p:cNvSpPr>
            <p:nvPr/>
          </p:nvSpPr>
          <p:spPr bwMode="auto">
            <a:xfrm flipV="1">
              <a:off x="646083" y="1296969"/>
              <a:ext cx="0" cy="86360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6" name="Freeform 15"/>
            <p:cNvSpPr>
              <a:spLocks/>
            </p:cNvSpPr>
            <p:nvPr/>
          </p:nvSpPr>
          <p:spPr bwMode="auto">
            <a:xfrm>
              <a:off x="841345"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7" name="Line 16"/>
            <p:cNvSpPr>
              <a:spLocks noChangeShapeType="1"/>
            </p:cNvSpPr>
            <p:nvPr/>
          </p:nvSpPr>
          <p:spPr bwMode="auto">
            <a:xfrm>
              <a:off x="2662208" y="1296969"/>
              <a:ext cx="0" cy="86360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8" name="Text Box 21"/>
            <p:cNvSpPr txBox="1">
              <a:spLocks noChangeArrowheads="1"/>
            </p:cNvSpPr>
            <p:nvPr/>
          </p:nvSpPr>
          <p:spPr bwMode="auto">
            <a:xfrm>
              <a:off x="1425556" y="7143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5</a:t>
              </a:r>
            </a:p>
          </p:txBody>
        </p:sp>
        <p:sp>
          <p:nvSpPr>
            <p:cNvPr id="19" name="Text Box 22"/>
            <p:cNvSpPr txBox="1">
              <a:spLocks noChangeArrowheads="1"/>
            </p:cNvSpPr>
            <p:nvPr/>
          </p:nvSpPr>
          <p:spPr bwMode="auto">
            <a:xfrm>
              <a:off x="285720" y="1504931"/>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3</a:t>
              </a:r>
            </a:p>
          </p:txBody>
        </p:sp>
        <p:sp>
          <p:nvSpPr>
            <p:cNvPr id="20" name="Text Box 23"/>
            <p:cNvSpPr txBox="1">
              <a:spLocks noChangeArrowheads="1"/>
            </p:cNvSpPr>
            <p:nvPr/>
          </p:nvSpPr>
          <p:spPr bwMode="auto">
            <a:xfrm>
              <a:off x="2590770" y="15779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2</a:t>
              </a:r>
            </a:p>
          </p:txBody>
        </p:sp>
        <p:sp>
          <p:nvSpPr>
            <p:cNvPr id="21" name="Text Box 24"/>
            <p:cNvSpPr txBox="1">
              <a:spLocks noChangeArrowheads="1"/>
            </p:cNvSpPr>
            <p:nvPr/>
          </p:nvSpPr>
          <p:spPr bwMode="auto">
            <a:xfrm>
              <a:off x="1006445" y="1081069"/>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7</a:t>
              </a:r>
            </a:p>
          </p:txBody>
        </p:sp>
        <p:sp>
          <p:nvSpPr>
            <p:cNvPr id="22" name="Text Box 25"/>
            <p:cNvSpPr txBox="1">
              <a:spLocks noChangeArrowheads="1"/>
            </p:cNvSpPr>
            <p:nvPr/>
          </p:nvSpPr>
          <p:spPr bwMode="auto">
            <a:xfrm>
              <a:off x="1941483" y="15779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3</a:t>
              </a:r>
            </a:p>
          </p:txBody>
        </p:sp>
        <p:sp>
          <p:nvSpPr>
            <p:cNvPr id="23" name="Text Box 26"/>
            <p:cNvSpPr txBox="1">
              <a:spLocks noChangeArrowheads="1"/>
            </p:cNvSpPr>
            <p:nvPr/>
          </p:nvSpPr>
          <p:spPr bwMode="auto">
            <a:xfrm>
              <a:off x="1477434" y="256524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1</a:t>
              </a:r>
            </a:p>
          </p:txBody>
        </p:sp>
        <p:sp>
          <p:nvSpPr>
            <p:cNvPr id="24" name="Text Box 27"/>
            <p:cNvSpPr txBox="1">
              <a:spLocks noChangeArrowheads="1"/>
            </p:cNvSpPr>
            <p:nvPr/>
          </p:nvSpPr>
          <p:spPr bwMode="auto">
            <a:xfrm>
              <a:off x="1438245" y="2154219"/>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2</a:t>
              </a:r>
            </a:p>
          </p:txBody>
        </p:sp>
        <p:sp>
          <p:nvSpPr>
            <p:cNvPr id="25" name="Text Box 28"/>
            <p:cNvSpPr txBox="1">
              <a:spLocks noChangeArrowheads="1"/>
            </p:cNvSpPr>
            <p:nvPr/>
          </p:nvSpPr>
          <p:spPr bwMode="auto">
            <a:xfrm>
              <a:off x="752445" y="15398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4</a:t>
              </a:r>
            </a:p>
          </p:txBody>
        </p:sp>
        <p:sp>
          <p:nvSpPr>
            <p:cNvPr id="26" name="任意多边形 25"/>
            <p:cNvSpPr/>
            <p:nvPr/>
          </p:nvSpPr>
          <p:spPr>
            <a:xfrm>
              <a:off x="830232"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7" name="任意多边形 26"/>
            <p:cNvSpPr/>
            <p:nvPr/>
          </p:nvSpPr>
          <p:spPr>
            <a:xfrm>
              <a:off x="881032"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任意多边形 27"/>
            <p:cNvSpPr/>
            <p:nvPr/>
          </p:nvSpPr>
          <p:spPr>
            <a:xfrm>
              <a:off x="741332"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9" name="任意多边形 28"/>
            <p:cNvSpPr/>
            <p:nvPr/>
          </p:nvSpPr>
          <p:spPr>
            <a:xfrm>
              <a:off x="817532"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32" name="TextBox 31"/>
          <p:cNvSpPr txBox="1"/>
          <p:nvPr/>
        </p:nvSpPr>
        <p:spPr>
          <a:xfrm>
            <a:off x="1428728" y="2673417"/>
            <a:ext cx="7500990" cy="861774"/>
          </a:xfrm>
          <a:prstGeom prst="rect">
            <a:avLst/>
          </a:prstGeom>
          <a:noFill/>
        </p:spPr>
        <p:txBody>
          <a:bodyPr wrap="square" rtlCol="0">
            <a:spAutoFit/>
          </a:bodyPr>
          <a:lstStyle/>
          <a:p>
            <a:pPr>
              <a:lnSpc>
                <a:spcPts val="3000"/>
              </a:lnSpc>
            </a:pPr>
            <a:r>
              <a:rPr lang="zh-CN" altLang="en-US" sz="2000" smtClean="0">
                <a:solidFill>
                  <a:srgbClr val="0000FF"/>
                </a:solidFill>
                <a:latin typeface="Consolas" pitchFamily="49" charset="0"/>
                <a:ea typeface="仿宋" pitchFamily="49" charset="-122"/>
                <a:cs typeface="Consolas" pitchFamily="49" charset="0"/>
              </a:rPr>
              <a:t>在考虑顶点</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时：</a:t>
            </a:r>
          </a:p>
          <a:p>
            <a:pPr marL="457200" indent="-457200">
              <a:lnSpc>
                <a:spcPts val="3000"/>
              </a:lnSpc>
              <a:buBlip>
                <a:blip r:embed="rId4"/>
              </a:buBlip>
            </a:pPr>
            <a:r>
              <a:rPr lang="en-US" altLang="zh-CN" sz="2000" smtClean="0">
                <a:solidFill>
                  <a:srgbClr val="0000FF"/>
                </a:solidFill>
                <a:latin typeface="Consolas" pitchFamily="49" charset="0"/>
                <a:ea typeface="仿宋" pitchFamily="49" charset="-122"/>
                <a:cs typeface="Consolas" pitchFamily="49" charset="0"/>
              </a:rPr>
              <a:t>0→2</a:t>
            </a:r>
            <a:r>
              <a:rPr lang="zh-CN" altLang="en-US" sz="2000" smtClean="0">
                <a:solidFill>
                  <a:srgbClr val="0000FF"/>
                </a:solidFill>
                <a:latin typeface="Consolas" pitchFamily="49" charset="0"/>
                <a:ea typeface="仿宋" pitchFamily="49" charset="-122"/>
                <a:cs typeface="Consolas" pitchFamily="49" charset="0"/>
              </a:rPr>
              <a:t>：由无路径改为</a:t>
            </a:r>
            <a:r>
              <a:rPr lang="en-US" altLang="zh-CN" sz="2000" smtClean="0">
                <a:solidFill>
                  <a:srgbClr val="0000FF"/>
                </a:solidFill>
                <a:latin typeface="Consolas" pitchFamily="49" charset="0"/>
                <a:ea typeface="仿宋" pitchFamily="49" charset="-122"/>
                <a:cs typeface="Consolas" pitchFamily="49" charset="0"/>
              </a:rPr>
              <a:t>0→</a:t>
            </a:r>
            <a:r>
              <a:rPr lang="en-US" altLang="zh-CN" sz="2000" smtClean="0">
                <a:solidFill>
                  <a:srgbClr val="FF0000"/>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，长度为</a:t>
            </a:r>
            <a:r>
              <a:rPr lang="en-US" altLang="zh-CN" sz="2000" smtClean="0">
                <a:solidFill>
                  <a:srgbClr val="0000FF"/>
                </a:solidFill>
                <a:latin typeface="Consolas" pitchFamily="49" charset="0"/>
                <a:ea typeface="仿宋" pitchFamily="49" charset="-122"/>
                <a:cs typeface="Consolas" pitchFamily="49" charset="0"/>
              </a:rPr>
              <a:t>9</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path[0][2]</a:t>
            </a:r>
            <a:r>
              <a:rPr lang="zh-CN" altLang="en-US" sz="2000" smtClean="0">
                <a:solidFill>
                  <a:srgbClr val="0000FF"/>
                </a:solidFill>
                <a:latin typeface="Consolas" pitchFamily="49" charset="0"/>
                <a:ea typeface="仿宋" pitchFamily="49" charset="-122"/>
                <a:cs typeface="Consolas" pitchFamily="49" charset="0"/>
              </a:rPr>
              <a:t>改为</a:t>
            </a:r>
            <a:r>
              <a:rPr lang="en-US" altLang="zh-CN" sz="2000" smtClean="0">
                <a:solidFill>
                  <a:srgbClr val="0000FF"/>
                </a:solidFill>
                <a:latin typeface="Consolas" pitchFamily="49" charset="0"/>
                <a:ea typeface="仿宋" pitchFamily="49" charset="-122"/>
                <a:cs typeface="Consolas" pitchFamily="49" charset="0"/>
              </a:rPr>
              <a:t>1</a:t>
            </a:r>
            <a:endParaRPr lang="en-US" altLang="zh-CN" sz="2000" dirty="0">
              <a:solidFill>
                <a:srgbClr val="0000FF"/>
              </a:solidFill>
              <a:latin typeface="Consolas" pitchFamily="49" charset="0"/>
              <a:ea typeface="仿宋" pitchFamily="49" charset="-122"/>
              <a:cs typeface="Consolas" pitchFamily="49" charset="0"/>
            </a:endParaRPr>
          </a:p>
        </p:txBody>
      </p:sp>
      <p:graphicFrame>
        <p:nvGraphicFramePr>
          <p:cNvPr id="30" name="表格 29"/>
          <p:cNvGraphicFramePr>
            <a:graphicFrameLocks noGrp="1"/>
          </p:cNvGraphicFramePr>
          <p:nvPr/>
        </p:nvGraphicFramePr>
        <p:xfrm>
          <a:off x="1571604" y="3929066"/>
          <a:ext cx="6858052" cy="2286017"/>
        </p:xfrm>
        <a:graphic>
          <a:graphicData uri="http://schemas.openxmlformats.org/drawingml/2006/table">
            <a:tbl>
              <a:tblPr/>
              <a:tblGrid>
                <a:gridCol w="822966"/>
                <a:gridCol w="890632"/>
                <a:gridCol w="856799"/>
                <a:gridCol w="856799"/>
                <a:gridCol w="857714"/>
                <a:gridCol w="857714"/>
                <a:gridCol w="857714"/>
                <a:gridCol w="857714"/>
              </a:tblGrid>
              <a:tr h="417173">
                <a:tc gridSpan="4">
                  <a:txBody>
                    <a:bodyPr/>
                    <a:lstStyle/>
                    <a:p>
                      <a:pPr indent="0" algn="ctr">
                        <a:lnSpc>
                          <a:spcPct val="150000"/>
                        </a:lnSpc>
                        <a:spcAft>
                          <a:spcPts val="0"/>
                        </a:spcAft>
                      </a:pPr>
                      <a:r>
                        <a:rPr lang="en-US" sz="1800" b="1" i="1" kern="100">
                          <a:solidFill>
                            <a:srgbClr val="0000FF"/>
                          </a:solidFill>
                          <a:latin typeface="Consolas" pitchFamily="49" charset="0"/>
                          <a:ea typeface="宋体"/>
                          <a:cs typeface="Consolas" pitchFamily="49" charset="0"/>
                        </a:rPr>
                        <a:t>A</a:t>
                      </a:r>
                      <a:r>
                        <a:rPr lang="en-US" sz="1800" b="1" kern="100" baseline="-250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path</a:t>
                      </a:r>
                      <a:r>
                        <a:rPr lang="en-US" sz="1800" b="1" kern="100" baseline="-250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67211">
                <a:tc>
                  <a:txBody>
                    <a:bodyPr/>
                    <a:lstStyle/>
                    <a:p>
                      <a:pPr indent="269875"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5</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9</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7</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67211">
                <a:tc>
                  <a:txBody>
                    <a:bodyPr/>
                    <a:lstStyle/>
                    <a:p>
                      <a:pPr indent="269875" algn="ctr">
                        <a:lnSpc>
                          <a:spcPct val="150000"/>
                        </a:lnSpc>
                        <a:spcAft>
                          <a:spcPts val="0"/>
                        </a:spcAft>
                      </a:pPr>
                      <a:r>
                        <a:rPr lang="zh-CN" sz="1800" b="1" kern="100">
                          <a:solidFill>
                            <a:srgbClr val="0000FF"/>
                          </a:solidFill>
                          <a:latin typeface="Consolas" pitchFamily="49" charset="0"/>
                          <a:ea typeface="宋体"/>
                          <a:cs typeface="Consolas" pitchFamily="49"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67211">
                <a:tc>
                  <a:txBody>
                    <a:bodyPr/>
                    <a:lstStyle/>
                    <a:p>
                      <a:pPr indent="269875"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67211">
                <a:tc>
                  <a:txBody>
                    <a:bodyPr/>
                    <a:lstStyle/>
                    <a:p>
                      <a:pPr indent="269875" algn="ctr">
                        <a:lnSpc>
                          <a:spcPct val="150000"/>
                        </a:lnSpc>
                        <a:spcAft>
                          <a:spcPts val="0"/>
                        </a:spcAft>
                      </a:pPr>
                      <a:r>
                        <a:rPr lang="zh-CN" sz="1800" b="1" kern="100">
                          <a:solidFill>
                            <a:srgbClr val="0000FF"/>
                          </a:solidFill>
                          <a:latin typeface="Consolas" pitchFamily="49" charset="0"/>
                          <a:ea typeface="宋体"/>
                          <a:cs typeface="Consolas" pitchFamily="49"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zh-CN" sz="1800" b="1" kern="100">
                          <a:solidFill>
                            <a:srgbClr val="0000FF"/>
                          </a:solidFill>
                          <a:latin typeface="Consolas" pitchFamily="49" charset="0"/>
                          <a:ea typeface="宋体"/>
                          <a:cs typeface="Consolas" pitchFamily="49"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31" name="TextBox 30"/>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91493" name="Object 5"/>
          <p:cNvGraphicFramePr>
            <a:graphicFrameLocks noChangeAspect="1"/>
          </p:cNvGraphicFramePr>
          <p:nvPr/>
        </p:nvGraphicFramePr>
        <p:xfrm>
          <a:off x="5715008" y="503067"/>
          <a:ext cx="2020053" cy="1498611"/>
        </p:xfrm>
        <a:graphic>
          <a:graphicData uri="http://schemas.openxmlformats.org/presentationml/2006/ole">
            <p:oleObj spid="_x0000_s281602" name="公式" r:id="rId3" imgW="850680" imgH="774360" progId="Equation.3">
              <p:embed/>
            </p:oleObj>
          </a:graphicData>
        </a:graphic>
      </p:graphicFrame>
      <p:grpSp>
        <p:nvGrpSpPr>
          <p:cNvPr id="2" name="组合 8"/>
          <p:cNvGrpSpPr/>
          <p:nvPr/>
        </p:nvGrpSpPr>
        <p:grpSpPr>
          <a:xfrm>
            <a:off x="2428860" y="214290"/>
            <a:ext cx="2736850" cy="2217603"/>
            <a:chOff x="285720" y="714356"/>
            <a:chExt cx="2736850" cy="2217603"/>
          </a:xfrm>
        </p:grpSpPr>
        <p:sp>
          <p:nvSpPr>
            <p:cNvPr id="10" name="Oval 9"/>
            <p:cNvSpPr>
              <a:spLocks noChangeArrowheads="1"/>
            </p:cNvSpPr>
            <p:nvPr/>
          </p:nvSpPr>
          <p:spPr bwMode="auto">
            <a:xfrm>
              <a:off x="501620" y="936606"/>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dirty="0">
                  <a:solidFill>
                    <a:srgbClr val="3333FF"/>
                  </a:solidFill>
                  <a:latin typeface="Consolas" pitchFamily="49" charset="0"/>
                  <a:ea typeface="宋体" pitchFamily="2" charset="-122"/>
                  <a:cs typeface="Consolas" pitchFamily="49" charset="0"/>
                </a:rPr>
                <a:t>0</a:t>
              </a:r>
            </a:p>
          </p:txBody>
        </p:sp>
        <p:sp>
          <p:nvSpPr>
            <p:cNvPr id="11" name="Oval 10"/>
            <p:cNvSpPr>
              <a:spLocks noChangeArrowheads="1"/>
            </p:cNvSpPr>
            <p:nvPr/>
          </p:nvSpPr>
          <p:spPr bwMode="auto">
            <a:xfrm>
              <a:off x="2446308" y="936606"/>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1</a:t>
              </a:r>
            </a:p>
          </p:txBody>
        </p:sp>
        <p:sp>
          <p:nvSpPr>
            <p:cNvPr id="12" name="Oval 11"/>
            <p:cNvSpPr>
              <a:spLocks noChangeArrowheads="1"/>
            </p:cNvSpPr>
            <p:nvPr/>
          </p:nvSpPr>
          <p:spPr bwMode="auto">
            <a:xfrm>
              <a:off x="501620" y="2160569"/>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2</a:t>
              </a:r>
            </a:p>
          </p:txBody>
        </p:sp>
        <p:sp>
          <p:nvSpPr>
            <p:cNvPr id="13" name="Oval 12"/>
            <p:cNvSpPr>
              <a:spLocks noChangeArrowheads="1"/>
            </p:cNvSpPr>
            <p:nvPr/>
          </p:nvSpPr>
          <p:spPr bwMode="auto">
            <a:xfrm>
              <a:off x="2517745" y="2160569"/>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3</a:t>
              </a:r>
            </a:p>
          </p:txBody>
        </p:sp>
        <p:sp>
          <p:nvSpPr>
            <p:cNvPr id="14" name="Line 13"/>
            <p:cNvSpPr>
              <a:spLocks noChangeShapeType="1"/>
            </p:cNvSpPr>
            <p:nvPr/>
          </p:nvSpPr>
          <p:spPr bwMode="auto">
            <a:xfrm>
              <a:off x="861983" y="1081069"/>
              <a:ext cx="1584325" cy="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5" name="Line 14"/>
            <p:cNvSpPr>
              <a:spLocks noChangeShapeType="1"/>
            </p:cNvSpPr>
            <p:nvPr/>
          </p:nvSpPr>
          <p:spPr bwMode="auto">
            <a:xfrm flipV="1">
              <a:off x="646083" y="1296969"/>
              <a:ext cx="0" cy="86360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6" name="Freeform 15"/>
            <p:cNvSpPr>
              <a:spLocks/>
            </p:cNvSpPr>
            <p:nvPr/>
          </p:nvSpPr>
          <p:spPr bwMode="auto">
            <a:xfrm>
              <a:off x="841345"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7" name="Line 16"/>
            <p:cNvSpPr>
              <a:spLocks noChangeShapeType="1"/>
            </p:cNvSpPr>
            <p:nvPr/>
          </p:nvSpPr>
          <p:spPr bwMode="auto">
            <a:xfrm>
              <a:off x="2662208" y="1296969"/>
              <a:ext cx="0" cy="86360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8" name="Text Box 21"/>
            <p:cNvSpPr txBox="1">
              <a:spLocks noChangeArrowheads="1"/>
            </p:cNvSpPr>
            <p:nvPr/>
          </p:nvSpPr>
          <p:spPr bwMode="auto">
            <a:xfrm>
              <a:off x="1425556" y="7143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5</a:t>
              </a:r>
            </a:p>
          </p:txBody>
        </p:sp>
        <p:sp>
          <p:nvSpPr>
            <p:cNvPr id="19" name="Text Box 22"/>
            <p:cNvSpPr txBox="1">
              <a:spLocks noChangeArrowheads="1"/>
            </p:cNvSpPr>
            <p:nvPr/>
          </p:nvSpPr>
          <p:spPr bwMode="auto">
            <a:xfrm>
              <a:off x="285720" y="1504931"/>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3</a:t>
              </a:r>
            </a:p>
          </p:txBody>
        </p:sp>
        <p:sp>
          <p:nvSpPr>
            <p:cNvPr id="20" name="Text Box 23"/>
            <p:cNvSpPr txBox="1">
              <a:spLocks noChangeArrowheads="1"/>
            </p:cNvSpPr>
            <p:nvPr/>
          </p:nvSpPr>
          <p:spPr bwMode="auto">
            <a:xfrm>
              <a:off x="2590770" y="15779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2</a:t>
              </a:r>
            </a:p>
          </p:txBody>
        </p:sp>
        <p:sp>
          <p:nvSpPr>
            <p:cNvPr id="21" name="Text Box 24"/>
            <p:cNvSpPr txBox="1">
              <a:spLocks noChangeArrowheads="1"/>
            </p:cNvSpPr>
            <p:nvPr/>
          </p:nvSpPr>
          <p:spPr bwMode="auto">
            <a:xfrm>
              <a:off x="1006445" y="1081069"/>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7</a:t>
              </a:r>
            </a:p>
          </p:txBody>
        </p:sp>
        <p:sp>
          <p:nvSpPr>
            <p:cNvPr id="22" name="Text Box 25"/>
            <p:cNvSpPr txBox="1">
              <a:spLocks noChangeArrowheads="1"/>
            </p:cNvSpPr>
            <p:nvPr/>
          </p:nvSpPr>
          <p:spPr bwMode="auto">
            <a:xfrm>
              <a:off x="1941483" y="15779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3</a:t>
              </a:r>
            </a:p>
          </p:txBody>
        </p:sp>
        <p:sp>
          <p:nvSpPr>
            <p:cNvPr id="23" name="Text Box 26"/>
            <p:cNvSpPr txBox="1">
              <a:spLocks noChangeArrowheads="1"/>
            </p:cNvSpPr>
            <p:nvPr/>
          </p:nvSpPr>
          <p:spPr bwMode="auto">
            <a:xfrm>
              <a:off x="1477434" y="256524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1</a:t>
              </a:r>
            </a:p>
          </p:txBody>
        </p:sp>
        <p:sp>
          <p:nvSpPr>
            <p:cNvPr id="24" name="Text Box 27"/>
            <p:cNvSpPr txBox="1">
              <a:spLocks noChangeArrowheads="1"/>
            </p:cNvSpPr>
            <p:nvPr/>
          </p:nvSpPr>
          <p:spPr bwMode="auto">
            <a:xfrm>
              <a:off x="1438245" y="2154219"/>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2</a:t>
              </a:r>
            </a:p>
          </p:txBody>
        </p:sp>
        <p:sp>
          <p:nvSpPr>
            <p:cNvPr id="25" name="Text Box 28"/>
            <p:cNvSpPr txBox="1">
              <a:spLocks noChangeArrowheads="1"/>
            </p:cNvSpPr>
            <p:nvPr/>
          </p:nvSpPr>
          <p:spPr bwMode="auto">
            <a:xfrm>
              <a:off x="752445" y="15398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4</a:t>
              </a:r>
            </a:p>
          </p:txBody>
        </p:sp>
        <p:sp>
          <p:nvSpPr>
            <p:cNvPr id="26" name="任意多边形 25"/>
            <p:cNvSpPr/>
            <p:nvPr/>
          </p:nvSpPr>
          <p:spPr>
            <a:xfrm>
              <a:off x="830232"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7" name="任意多边形 26"/>
            <p:cNvSpPr/>
            <p:nvPr/>
          </p:nvSpPr>
          <p:spPr>
            <a:xfrm>
              <a:off x="881032"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任意多边形 27"/>
            <p:cNvSpPr/>
            <p:nvPr/>
          </p:nvSpPr>
          <p:spPr>
            <a:xfrm>
              <a:off x="741332"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9" name="任意多边形 28"/>
            <p:cNvSpPr/>
            <p:nvPr/>
          </p:nvSpPr>
          <p:spPr>
            <a:xfrm>
              <a:off x="817532"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32" name="TextBox 31"/>
          <p:cNvSpPr txBox="1"/>
          <p:nvPr/>
        </p:nvSpPr>
        <p:spPr>
          <a:xfrm>
            <a:off x="1428728" y="2460411"/>
            <a:ext cx="7500990" cy="1323439"/>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在考虑顶点</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时：</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buBlip>
                <a:blip r:embed="rId4"/>
              </a:buBlip>
            </a:pPr>
            <a:r>
              <a:rPr lang="en-US" altLang="zh-CN" sz="2000" smtClean="0">
                <a:solidFill>
                  <a:srgbClr val="0000FF"/>
                </a:solidFill>
                <a:latin typeface="Consolas" pitchFamily="49" charset="0"/>
                <a:ea typeface="仿宋" pitchFamily="49" charset="-122"/>
                <a:cs typeface="Consolas" pitchFamily="49" charset="0"/>
              </a:rPr>
              <a:t>1→0</a:t>
            </a:r>
            <a:r>
              <a:rPr lang="zh-CN" altLang="en-US" sz="2000" smtClean="0">
                <a:solidFill>
                  <a:srgbClr val="0000FF"/>
                </a:solidFill>
                <a:latin typeface="Consolas" pitchFamily="49" charset="0"/>
                <a:ea typeface="仿宋" pitchFamily="49" charset="-122"/>
                <a:cs typeface="Consolas" pitchFamily="49" charset="0"/>
              </a:rPr>
              <a:t>：由无路径改为</a:t>
            </a:r>
            <a:r>
              <a:rPr lang="en-US" altLang="zh-CN" sz="2000" smtClean="0">
                <a:solidFill>
                  <a:srgbClr val="0000FF"/>
                </a:solidFill>
                <a:latin typeface="Consolas" pitchFamily="49" charset="0"/>
                <a:ea typeface="仿宋" pitchFamily="49" charset="-122"/>
                <a:cs typeface="Consolas" pitchFamily="49" charset="0"/>
              </a:rPr>
              <a:t>1→</a:t>
            </a:r>
            <a:r>
              <a:rPr lang="en-US" altLang="zh-CN" sz="2000" smtClean="0">
                <a:solidFill>
                  <a:srgbClr val="FF0000"/>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，长度为</a:t>
            </a:r>
            <a:r>
              <a:rPr lang="en-US" altLang="zh-CN" sz="2000" smtClean="0">
                <a:solidFill>
                  <a:srgbClr val="0000FF"/>
                </a:solidFill>
                <a:latin typeface="Consolas" pitchFamily="49" charset="0"/>
                <a:ea typeface="仿宋" pitchFamily="49" charset="-122"/>
                <a:cs typeface="Consolas" pitchFamily="49" charset="0"/>
              </a:rPr>
              <a:t>7</a:t>
            </a:r>
            <a:r>
              <a:rPr lang="zh-CN" altLang="en-US" sz="2000" smtClean="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rPr>
              <a:t>path[1][0]</a:t>
            </a:r>
            <a:r>
              <a:rPr lang="zh-CN" altLang="en-US" sz="2000" smtClean="0">
                <a:solidFill>
                  <a:srgbClr val="0000FF"/>
                </a:solidFill>
                <a:latin typeface="Consolas" pitchFamily="49" charset="0"/>
                <a:ea typeface="仿宋" pitchFamily="49" charset="-122"/>
                <a:cs typeface="Consolas" pitchFamily="49" charset="0"/>
              </a:rPr>
              <a:t>改为</a:t>
            </a:r>
            <a:r>
              <a:rPr lang="en-US" altLang="zh-CN" sz="2000" smtClean="0">
                <a:solidFill>
                  <a:srgbClr val="0000FF"/>
                </a:solidFill>
                <a:latin typeface="Consolas" pitchFamily="49" charset="0"/>
                <a:ea typeface="仿宋" pitchFamily="49" charset="-122"/>
                <a:cs typeface="Consolas" pitchFamily="49" charset="0"/>
              </a:rPr>
              <a:t>2</a:t>
            </a:r>
          </a:p>
          <a:p>
            <a:pPr marL="457200" indent="-457200">
              <a:buBlip>
                <a:blip r:embed="rId4"/>
              </a:buBlip>
            </a:pPr>
            <a:r>
              <a:rPr lang="en-US" altLang="zh-CN" sz="2000" smtClean="0">
                <a:solidFill>
                  <a:srgbClr val="0000FF"/>
                </a:solidFill>
                <a:latin typeface="Consolas" pitchFamily="49" charset="0"/>
                <a:ea typeface="仿宋" pitchFamily="49" charset="-122"/>
                <a:cs typeface="Consolas" pitchFamily="49" charset="0"/>
              </a:rPr>
              <a:t>3→0</a:t>
            </a:r>
            <a:r>
              <a:rPr lang="zh-CN" altLang="en-US" sz="2000" smtClean="0">
                <a:solidFill>
                  <a:srgbClr val="0000FF"/>
                </a:solidFill>
                <a:latin typeface="Consolas" pitchFamily="49" charset="0"/>
                <a:ea typeface="仿宋" pitchFamily="49" charset="-122"/>
                <a:cs typeface="Consolas" pitchFamily="49" charset="0"/>
              </a:rPr>
              <a:t>：由无路径改为</a:t>
            </a:r>
            <a:r>
              <a:rPr lang="en-US" altLang="zh-CN" sz="2000" smtClean="0">
                <a:solidFill>
                  <a:srgbClr val="0000FF"/>
                </a:solidFill>
                <a:latin typeface="Consolas" pitchFamily="49" charset="0"/>
                <a:ea typeface="仿宋" pitchFamily="49" charset="-122"/>
                <a:cs typeface="Consolas" pitchFamily="49" charset="0"/>
              </a:rPr>
              <a:t>3→</a:t>
            </a:r>
            <a:r>
              <a:rPr lang="en-US" altLang="zh-CN" sz="2000" smtClean="0">
                <a:solidFill>
                  <a:srgbClr val="FF0000"/>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，长度为</a:t>
            </a:r>
            <a:r>
              <a:rPr lang="en-US" altLang="zh-CN" sz="2000" smtClean="0">
                <a:solidFill>
                  <a:srgbClr val="0000FF"/>
                </a:solidFill>
                <a:latin typeface="Consolas" pitchFamily="49" charset="0"/>
                <a:ea typeface="仿宋" pitchFamily="49" charset="-122"/>
                <a:cs typeface="Consolas" pitchFamily="49" charset="0"/>
              </a:rPr>
              <a:t>4</a:t>
            </a:r>
            <a:r>
              <a:rPr lang="zh-CN" altLang="en-US" sz="2000" smtClean="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rPr>
              <a:t>path[3][0]</a:t>
            </a:r>
            <a:r>
              <a:rPr lang="zh-CN" altLang="en-US" sz="2000" smtClean="0">
                <a:solidFill>
                  <a:srgbClr val="0000FF"/>
                </a:solidFill>
                <a:latin typeface="Consolas" pitchFamily="49" charset="0"/>
                <a:ea typeface="仿宋" pitchFamily="49" charset="-122"/>
                <a:cs typeface="Consolas" pitchFamily="49" charset="0"/>
              </a:rPr>
              <a:t>改为</a:t>
            </a:r>
            <a:r>
              <a:rPr lang="en-US" altLang="zh-CN" sz="2000" smtClean="0">
                <a:solidFill>
                  <a:srgbClr val="0000FF"/>
                </a:solidFill>
                <a:latin typeface="Consolas" pitchFamily="49" charset="0"/>
                <a:ea typeface="仿宋" pitchFamily="49" charset="-122"/>
                <a:cs typeface="Consolas" pitchFamily="49" charset="0"/>
              </a:rPr>
              <a:t>2</a:t>
            </a:r>
          </a:p>
          <a:p>
            <a:pPr marL="457200" indent="-457200">
              <a:buBlip>
                <a:blip r:embed="rId4"/>
              </a:buBlip>
            </a:pPr>
            <a:r>
              <a:rPr lang="en-US" altLang="zh-CN" sz="2000" smtClean="0">
                <a:solidFill>
                  <a:srgbClr val="0000FF"/>
                </a:solidFill>
                <a:latin typeface="Consolas" pitchFamily="49" charset="0"/>
                <a:ea typeface="仿宋" pitchFamily="49" charset="-122"/>
                <a:cs typeface="Consolas" pitchFamily="49" charset="0"/>
              </a:rPr>
              <a:t>3→1</a:t>
            </a:r>
            <a:r>
              <a:rPr lang="zh-CN" altLang="en-US" sz="2000" smtClean="0">
                <a:solidFill>
                  <a:srgbClr val="0000FF"/>
                </a:solidFill>
                <a:latin typeface="Consolas" pitchFamily="49" charset="0"/>
                <a:ea typeface="仿宋" pitchFamily="49" charset="-122"/>
                <a:cs typeface="Consolas" pitchFamily="49" charset="0"/>
              </a:rPr>
              <a:t>：由无路径改为</a:t>
            </a:r>
            <a:r>
              <a:rPr lang="en-US" altLang="zh-CN" sz="2000" smtClean="0">
                <a:solidFill>
                  <a:srgbClr val="0000FF"/>
                </a:solidFill>
                <a:latin typeface="Consolas" pitchFamily="49" charset="0"/>
                <a:ea typeface="仿宋" pitchFamily="49" charset="-122"/>
                <a:cs typeface="Consolas" pitchFamily="49" charset="0"/>
              </a:rPr>
              <a:t>3→</a:t>
            </a:r>
            <a:r>
              <a:rPr lang="en-US" altLang="zh-CN" sz="2000" smtClean="0">
                <a:solidFill>
                  <a:srgbClr val="FF0000"/>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，长度为</a:t>
            </a:r>
            <a:r>
              <a:rPr lang="en-US" altLang="zh-CN" sz="2000" smtClean="0">
                <a:solidFill>
                  <a:srgbClr val="0000FF"/>
                </a:solidFill>
                <a:latin typeface="Consolas" pitchFamily="49" charset="0"/>
                <a:ea typeface="仿宋" pitchFamily="49" charset="-122"/>
                <a:cs typeface="Consolas" pitchFamily="49" charset="0"/>
              </a:rPr>
              <a:t>4</a:t>
            </a:r>
            <a:r>
              <a:rPr lang="zh-CN" altLang="en-US" sz="2000" smtClean="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rPr>
              <a:t>path[3][1]</a:t>
            </a:r>
            <a:r>
              <a:rPr lang="zh-CN" altLang="en-US" sz="2000" smtClean="0">
                <a:solidFill>
                  <a:srgbClr val="0000FF"/>
                </a:solidFill>
                <a:latin typeface="Consolas" pitchFamily="49" charset="0"/>
                <a:ea typeface="仿宋" pitchFamily="49" charset="-122"/>
                <a:cs typeface="Consolas" pitchFamily="49" charset="0"/>
              </a:rPr>
              <a:t>改为</a:t>
            </a:r>
            <a:r>
              <a:rPr lang="en-US" altLang="zh-CN" sz="2000" smtClean="0">
                <a:solidFill>
                  <a:srgbClr val="0000FF"/>
                </a:solidFill>
                <a:latin typeface="Consolas" pitchFamily="49" charset="0"/>
                <a:ea typeface="仿宋" pitchFamily="49" charset="-122"/>
                <a:cs typeface="Consolas" pitchFamily="49" charset="0"/>
              </a:rPr>
              <a:t>2</a:t>
            </a:r>
          </a:p>
        </p:txBody>
      </p:sp>
      <p:graphicFrame>
        <p:nvGraphicFramePr>
          <p:cNvPr id="31" name="表格 30"/>
          <p:cNvGraphicFramePr>
            <a:graphicFrameLocks noGrp="1"/>
          </p:cNvGraphicFramePr>
          <p:nvPr/>
        </p:nvGraphicFramePr>
        <p:xfrm>
          <a:off x="1714480" y="3992570"/>
          <a:ext cx="6643736" cy="2293950"/>
        </p:xfrm>
        <a:graphic>
          <a:graphicData uri="http://schemas.openxmlformats.org/drawingml/2006/table">
            <a:tbl>
              <a:tblPr/>
              <a:tblGrid>
                <a:gridCol w="797249"/>
                <a:gridCol w="862799"/>
                <a:gridCol w="830024"/>
                <a:gridCol w="830024"/>
                <a:gridCol w="830910"/>
                <a:gridCol w="830910"/>
                <a:gridCol w="830910"/>
                <a:gridCol w="830910"/>
              </a:tblGrid>
              <a:tr h="458790">
                <a:tc gridSpan="4">
                  <a:txBody>
                    <a:bodyPr/>
                    <a:lstStyle/>
                    <a:p>
                      <a:pPr indent="0" algn="ctr">
                        <a:lnSpc>
                          <a:spcPct val="150000"/>
                        </a:lnSpc>
                        <a:spcAft>
                          <a:spcPts val="0"/>
                        </a:spcAft>
                      </a:pPr>
                      <a:r>
                        <a:rPr lang="en-US" sz="1800" b="1" i="1" kern="100">
                          <a:solidFill>
                            <a:srgbClr val="0000FF"/>
                          </a:solidFill>
                          <a:latin typeface="Consolas" pitchFamily="49" charset="0"/>
                          <a:ea typeface="宋体"/>
                          <a:cs typeface="Consolas" pitchFamily="49" charset="0"/>
                        </a:rPr>
                        <a:t>A</a:t>
                      </a:r>
                      <a:r>
                        <a:rPr lang="en-US" sz="1800" b="1" kern="100" baseline="-250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path</a:t>
                      </a:r>
                      <a:r>
                        <a:rPr lang="en-US" sz="1800" b="1" kern="100" baseline="-250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58790">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5</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9</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7</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58790">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7</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8790">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58790">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sp>
        <p:nvSpPr>
          <p:cNvPr id="30" name="TextBox 29"/>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91493" name="Object 5"/>
          <p:cNvGraphicFramePr>
            <a:graphicFrameLocks noChangeAspect="1"/>
          </p:cNvGraphicFramePr>
          <p:nvPr/>
        </p:nvGraphicFramePr>
        <p:xfrm>
          <a:off x="5715008" y="503067"/>
          <a:ext cx="2020053" cy="1498611"/>
        </p:xfrm>
        <a:graphic>
          <a:graphicData uri="http://schemas.openxmlformats.org/presentationml/2006/ole">
            <p:oleObj spid="_x0000_s282626" name="公式" r:id="rId3" imgW="850680" imgH="774360" progId="Equation.3">
              <p:embed/>
            </p:oleObj>
          </a:graphicData>
        </a:graphic>
      </p:graphicFrame>
      <p:grpSp>
        <p:nvGrpSpPr>
          <p:cNvPr id="2" name="组合 8"/>
          <p:cNvGrpSpPr/>
          <p:nvPr/>
        </p:nvGrpSpPr>
        <p:grpSpPr>
          <a:xfrm>
            <a:off x="2428860" y="214290"/>
            <a:ext cx="2736850" cy="2217603"/>
            <a:chOff x="285720" y="714356"/>
            <a:chExt cx="2736850" cy="2217603"/>
          </a:xfrm>
        </p:grpSpPr>
        <p:sp>
          <p:nvSpPr>
            <p:cNvPr id="10" name="Oval 9"/>
            <p:cNvSpPr>
              <a:spLocks noChangeArrowheads="1"/>
            </p:cNvSpPr>
            <p:nvPr/>
          </p:nvSpPr>
          <p:spPr bwMode="auto">
            <a:xfrm>
              <a:off x="501620" y="936606"/>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dirty="0">
                  <a:solidFill>
                    <a:srgbClr val="3333FF"/>
                  </a:solidFill>
                  <a:latin typeface="Consolas" pitchFamily="49" charset="0"/>
                  <a:ea typeface="宋体" pitchFamily="2" charset="-122"/>
                  <a:cs typeface="Consolas" pitchFamily="49" charset="0"/>
                </a:rPr>
                <a:t>0</a:t>
              </a:r>
            </a:p>
          </p:txBody>
        </p:sp>
        <p:sp>
          <p:nvSpPr>
            <p:cNvPr id="11" name="Oval 10"/>
            <p:cNvSpPr>
              <a:spLocks noChangeArrowheads="1"/>
            </p:cNvSpPr>
            <p:nvPr/>
          </p:nvSpPr>
          <p:spPr bwMode="auto">
            <a:xfrm>
              <a:off x="2446308" y="936606"/>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1</a:t>
              </a:r>
            </a:p>
          </p:txBody>
        </p:sp>
        <p:sp>
          <p:nvSpPr>
            <p:cNvPr id="12" name="Oval 11"/>
            <p:cNvSpPr>
              <a:spLocks noChangeArrowheads="1"/>
            </p:cNvSpPr>
            <p:nvPr/>
          </p:nvSpPr>
          <p:spPr bwMode="auto">
            <a:xfrm>
              <a:off x="501620" y="2160569"/>
              <a:ext cx="360363" cy="360363"/>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2</a:t>
              </a:r>
            </a:p>
          </p:txBody>
        </p:sp>
        <p:sp>
          <p:nvSpPr>
            <p:cNvPr id="13" name="Oval 12"/>
            <p:cNvSpPr>
              <a:spLocks noChangeArrowheads="1"/>
            </p:cNvSpPr>
            <p:nvPr/>
          </p:nvSpPr>
          <p:spPr bwMode="auto">
            <a:xfrm>
              <a:off x="2517745" y="2160569"/>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1800">
                  <a:solidFill>
                    <a:srgbClr val="3333FF"/>
                  </a:solidFill>
                  <a:latin typeface="Consolas" pitchFamily="49" charset="0"/>
                  <a:ea typeface="宋体" pitchFamily="2" charset="-122"/>
                  <a:cs typeface="Consolas" pitchFamily="49" charset="0"/>
                </a:rPr>
                <a:t>3</a:t>
              </a:r>
            </a:p>
          </p:txBody>
        </p:sp>
        <p:sp>
          <p:nvSpPr>
            <p:cNvPr id="14" name="Line 13"/>
            <p:cNvSpPr>
              <a:spLocks noChangeShapeType="1"/>
            </p:cNvSpPr>
            <p:nvPr/>
          </p:nvSpPr>
          <p:spPr bwMode="auto">
            <a:xfrm>
              <a:off x="861983" y="1081069"/>
              <a:ext cx="1584325" cy="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5" name="Line 14"/>
            <p:cNvSpPr>
              <a:spLocks noChangeShapeType="1"/>
            </p:cNvSpPr>
            <p:nvPr/>
          </p:nvSpPr>
          <p:spPr bwMode="auto">
            <a:xfrm flipV="1">
              <a:off x="646083" y="1296969"/>
              <a:ext cx="0" cy="86360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6" name="Freeform 15"/>
            <p:cNvSpPr>
              <a:spLocks/>
            </p:cNvSpPr>
            <p:nvPr/>
          </p:nvSpPr>
          <p:spPr bwMode="auto">
            <a:xfrm>
              <a:off x="841345"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17" name="Line 16"/>
            <p:cNvSpPr>
              <a:spLocks noChangeShapeType="1"/>
            </p:cNvSpPr>
            <p:nvPr/>
          </p:nvSpPr>
          <p:spPr bwMode="auto">
            <a:xfrm>
              <a:off x="2662208" y="1296969"/>
              <a:ext cx="0" cy="863600"/>
            </a:xfrm>
            <a:prstGeom prst="line">
              <a:avLst/>
            </a:prstGeom>
            <a:noFill/>
            <a:ln w="19050">
              <a:solidFill>
                <a:srgbClr val="7030A0"/>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8" name="Text Box 21"/>
            <p:cNvSpPr txBox="1">
              <a:spLocks noChangeArrowheads="1"/>
            </p:cNvSpPr>
            <p:nvPr/>
          </p:nvSpPr>
          <p:spPr bwMode="auto">
            <a:xfrm>
              <a:off x="1425556" y="7143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5</a:t>
              </a:r>
            </a:p>
          </p:txBody>
        </p:sp>
        <p:sp>
          <p:nvSpPr>
            <p:cNvPr id="19" name="Text Box 22"/>
            <p:cNvSpPr txBox="1">
              <a:spLocks noChangeArrowheads="1"/>
            </p:cNvSpPr>
            <p:nvPr/>
          </p:nvSpPr>
          <p:spPr bwMode="auto">
            <a:xfrm>
              <a:off x="285720" y="1504931"/>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3</a:t>
              </a:r>
            </a:p>
          </p:txBody>
        </p:sp>
        <p:sp>
          <p:nvSpPr>
            <p:cNvPr id="20" name="Text Box 23"/>
            <p:cNvSpPr txBox="1">
              <a:spLocks noChangeArrowheads="1"/>
            </p:cNvSpPr>
            <p:nvPr/>
          </p:nvSpPr>
          <p:spPr bwMode="auto">
            <a:xfrm>
              <a:off x="2590770" y="15779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2</a:t>
              </a:r>
            </a:p>
          </p:txBody>
        </p:sp>
        <p:sp>
          <p:nvSpPr>
            <p:cNvPr id="21" name="Text Box 24"/>
            <p:cNvSpPr txBox="1">
              <a:spLocks noChangeArrowheads="1"/>
            </p:cNvSpPr>
            <p:nvPr/>
          </p:nvSpPr>
          <p:spPr bwMode="auto">
            <a:xfrm>
              <a:off x="1006445" y="1081069"/>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7</a:t>
              </a:r>
            </a:p>
          </p:txBody>
        </p:sp>
        <p:sp>
          <p:nvSpPr>
            <p:cNvPr id="22" name="Text Box 25"/>
            <p:cNvSpPr txBox="1">
              <a:spLocks noChangeArrowheads="1"/>
            </p:cNvSpPr>
            <p:nvPr/>
          </p:nvSpPr>
          <p:spPr bwMode="auto">
            <a:xfrm>
              <a:off x="1941483" y="15779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3</a:t>
              </a:r>
            </a:p>
          </p:txBody>
        </p:sp>
        <p:sp>
          <p:nvSpPr>
            <p:cNvPr id="23" name="Text Box 26"/>
            <p:cNvSpPr txBox="1">
              <a:spLocks noChangeArrowheads="1"/>
            </p:cNvSpPr>
            <p:nvPr/>
          </p:nvSpPr>
          <p:spPr bwMode="auto">
            <a:xfrm>
              <a:off x="1477434" y="256524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1</a:t>
              </a:r>
            </a:p>
          </p:txBody>
        </p:sp>
        <p:sp>
          <p:nvSpPr>
            <p:cNvPr id="24" name="Text Box 27"/>
            <p:cNvSpPr txBox="1">
              <a:spLocks noChangeArrowheads="1"/>
            </p:cNvSpPr>
            <p:nvPr/>
          </p:nvSpPr>
          <p:spPr bwMode="auto">
            <a:xfrm>
              <a:off x="1438245" y="2154219"/>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2</a:t>
              </a:r>
            </a:p>
          </p:txBody>
        </p:sp>
        <p:sp>
          <p:nvSpPr>
            <p:cNvPr id="25" name="Text Box 28"/>
            <p:cNvSpPr txBox="1">
              <a:spLocks noChangeArrowheads="1"/>
            </p:cNvSpPr>
            <p:nvPr/>
          </p:nvSpPr>
          <p:spPr bwMode="auto">
            <a:xfrm>
              <a:off x="752445" y="1539856"/>
              <a:ext cx="431800" cy="366713"/>
            </a:xfrm>
            <a:prstGeom prst="rect">
              <a:avLst/>
            </a:prstGeom>
            <a:noFill/>
            <a:ln w="19050" algn="ctr">
              <a:noFill/>
              <a:miter lim="800000"/>
              <a:headEnd/>
              <a:tailEnd type="none" w="med" len="lg"/>
            </a:ln>
            <a:effectLst/>
          </p:spPr>
          <p:txBody>
            <a:bodyPr>
              <a:spAutoFit/>
            </a:bodyPr>
            <a:lstStyle/>
            <a:p>
              <a:pPr algn="ctr"/>
              <a:r>
                <a:rPr lang="en-US" altLang="zh-CN" sz="1800">
                  <a:solidFill>
                    <a:srgbClr val="006600"/>
                  </a:solidFill>
                  <a:latin typeface="Consolas" pitchFamily="49" charset="0"/>
                  <a:ea typeface="宋体" pitchFamily="2" charset="-122"/>
                  <a:cs typeface="Consolas" pitchFamily="49" charset="0"/>
                </a:rPr>
                <a:t>4</a:t>
              </a:r>
            </a:p>
          </p:txBody>
        </p:sp>
        <p:sp>
          <p:nvSpPr>
            <p:cNvPr id="26" name="任意多边形 25"/>
            <p:cNvSpPr/>
            <p:nvPr/>
          </p:nvSpPr>
          <p:spPr>
            <a:xfrm>
              <a:off x="830232"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7" name="任意多边形 26"/>
            <p:cNvSpPr/>
            <p:nvPr/>
          </p:nvSpPr>
          <p:spPr>
            <a:xfrm>
              <a:off x="881032"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任意多边形 27"/>
            <p:cNvSpPr/>
            <p:nvPr/>
          </p:nvSpPr>
          <p:spPr>
            <a:xfrm>
              <a:off x="741332"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9" name="任意多边形 28"/>
            <p:cNvSpPr/>
            <p:nvPr/>
          </p:nvSpPr>
          <p:spPr>
            <a:xfrm>
              <a:off x="817532"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32" name="TextBox 31"/>
          <p:cNvSpPr txBox="1"/>
          <p:nvPr/>
        </p:nvSpPr>
        <p:spPr>
          <a:xfrm>
            <a:off x="1357290" y="2357430"/>
            <a:ext cx="7643866" cy="1528624"/>
          </a:xfrm>
          <a:prstGeom prst="rect">
            <a:avLst/>
          </a:prstGeom>
          <a:noFill/>
        </p:spPr>
        <p:txBody>
          <a:bodyPr wrap="square" rtlCol="0">
            <a:spAutoFit/>
          </a:bodyPr>
          <a:lstStyle/>
          <a:p>
            <a:pPr>
              <a:lnSpc>
                <a:spcPts val="2800"/>
              </a:lnSpc>
            </a:pPr>
            <a:r>
              <a:rPr lang="zh-CN" altLang="en-US" sz="2000" smtClean="0">
                <a:solidFill>
                  <a:srgbClr val="0000FF"/>
                </a:solidFill>
                <a:latin typeface="Consolas" pitchFamily="49" charset="0"/>
                <a:ea typeface="仿宋" pitchFamily="49" charset="-122"/>
                <a:cs typeface="Consolas" pitchFamily="49" charset="0"/>
              </a:rPr>
              <a:t>在考虑顶点</a:t>
            </a:r>
            <a:r>
              <a:rPr lang="en-US" altLang="zh-CN" sz="2000" smtClean="0">
                <a:solidFill>
                  <a:srgbClr val="0000FF"/>
                </a:solidFill>
                <a:latin typeface="Consolas" pitchFamily="49" charset="0"/>
                <a:ea typeface="仿宋" pitchFamily="49" charset="-122"/>
                <a:cs typeface="Consolas" pitchFamily="49" charset="0"/>
              </a:rPr>
              <a:t>3</a:t>
            </a:r>
            <a:r>
              <a:rPr lang="zh-CN" altLang="en-US" sz="2000" smtClean="0">
                <a:solidFill>
                  <a:srgbClr val="0000FF"/>
                </a:solidFill>
                <a:latin typeface="Consolas" pitchFamily="49" charset="0"/>
                <a:ea typeface="仿宋" pitchFamily="49" charset="-122"/>
                <a:cs typeface="Consolas" pitchFamily="49" charset="0"/>
              </a:rPr>
              <a:t>时：</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2800"/>
              </a:lnSpc>
              <a:buBlip>
                <a:blip r:embed="rId4"/>
              </a:buBlip>
            </a:pPr>
            <a:r>
              <a:rPr lang="en-US" altLang="zh-CN" sz="2000" smtClean="0">
                <a:solidFill>
                  <a:srgbClr val="0000FF"/>
                </a:solidFill>
                <a:latin typeface="Consolas" pitchFamily="49" charset="0"/>
                <a:ea typeface="仿宋" pitchFamily="49" charset="-122"/>
                <a:cs typeface="Consolas" pitchFamily="49" charset="0"/>
              </a:rPr>
              <a:t>0→2</a:t>
            </a:r>
            <a:r>
              <a:rPr lang="zh-CN" altLang="en-US" sz="2000" smtClean="0">
                <a:solidFill>
                  <a:srgbClr val="0000FF"/>
                </a:solidFill>
                <a:latin typeface="Consolas" pitchFamily="49" charset="0"/>
                <a:ea typeface="仿宋" pitchFamily="49" charset="-122"/>
                <a:cs typeface="Consolas" pitchFamily="49" charset="0"/>
              </a:rPr>
              <a:t>：由</a:t>
            </a:r>
            <a:r>
              <a:rPr lang="en-US" altLang="zh-CN" sz="2000" smtClean="0">
                <a:solidFill>
                  <a:srgbClr val="0000FF"/>
                </a:solidFill>
                <a:latin typeface="Consolas" pitchFamily="49" charset="0"/>
                <a:ea typeface="仿宋" pitchFamily="49" charset="-122"/>
                <a:cs typeface="Consolas" pitchFamily="49" charset="0"/>
              </a:rPr>
              <a:t>0→1→2</a:t>
            </a:r>
            <a:r>
              <a:rPr lang="zh-CN" altLang="en-US" sz="2000" smtClean="0">
                <a:solidFill>
                  <a:srgbClr val="0000FF"/>
                </a:solidFill>
                <a:latin typeface="Consolas" pitchFamily="49" charset="0"/>
                <a:ea typeface="仿宋" pitchFamily="49" charset="-122"/>
                <a:cs typeface="Consolas" pitchFamily="49" charset="0"/>
              </a:rPr>
              <a:t>改为</a:t>
            </a:r>
            <a:r>
              <a:rPr lang="en-US" altLang="zh-CN" sz="2000" smtClean="0">
                <a:solidFill>
                  <a:srgbClr val="0000FF"/>
                </a:solidFill>
                <a:latin typeface="Consolas" pitchFamily="49" charset="0"/>
                <a:ea typeface="仿宋" pitchFamily="49" charset="-122"/>
                <a:cs typeface="Consolas" pitchFamily="49" charset="0"/>
              </a:rPr>
              <a:t>0→</a:t>
            </a:r>
            <a:r>
              <a:rPr lang="en-US" altLang="zh-CN" sz="2000" smtClean="0">
                <a:solidFill>
                  <a:srgbClr val="FF0000"/>
                </a:solidFill>
                <a:latin typeface="Consolas" pitchFamily="49" charset="0"/>
                <a:ea typeface="仿宋" pitchFamily="49" charset="-122"/>
                <a:cs typeface="Consolas" pitchFamily="49" charset="0"/>
              </a:rPr>
              <a:t>3</a:t>
            </a:r>
            <a:r>
              <a:rPr lang="en-US" altLang="zh-CN" sz="2000" smtClean="0">
                <a:solidFill>
                  <a:srgbClr val="0000FF"/>
                </a:solidFill>
                <a:latin typeface="Consolas" pitchFamily="49" charset="0"/>
                <a:ea typeface="仿宋" pitchFamily="49" charset="-122"/>
                <a:cs typeface="Consolas" pitchFamily="49" charset="0"/>
              </a:rPr>
              <a:t>→2 </a:t>
            </a:r>
            <a:r>
              <a:rPr lang="zh-CN" altLang="en-US" sz="2000" smtClean="0">
                <a:solidFill>
                  <a:srgbClr val="0000FF"/>
                </a:solidFill>
                <a:latin typeface="Consolas" pitchFamily="49" charset="0"/>
                <a:ea typeface="仿宋" pitchFamily="49" charset="-122"/>
                <a:cs typeface="Consolas" pitchFamily="49" charset="0"/>
              </a:rPr>
              <a:t>，长度为</a:t>
            </a:r>
            <a:r>
              <a:rPr lang="en-US" altLang="zh-CN" sz="2000" smtClean="0">
                <a:solidFill>
                  <a:srgbClr val="0000FF"/>
                </a:solidFill>
                <a:latin typeface="Consolas" pitchFamily="49" charset="0"/>
                <a:ea typeface="仿宋" pitchFamily="49" charset="-122"/>
                <a:cs typeface="Consolas" pitchFamily="49" charset="0"/>
              </a:rPr>
              <a:t>8</a:t>
            </a:r>
            <a:r>
              <a:rPr lang="zh-CN" altLang="en-US" sz="2000" smtClean="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rPr>
              <a:t>path[0][2]</a:t>
            </a:r>
            <a:r>
              <a:rPr lang="zh-CN" altLang="en-US" sz="2000" smtClean="0">
                <a:solidFill>
                  <a:srgbClr val="0000FF"/>
                </a:solidFill>
                <a:latin typeface="Consolas" pitchFamily="49" charset="0"/>
                <a:ea typeface="仿宋" pitchFamily="49" charset="-122"/>
                <a:cs typeface="Consolas" pitchFamily="49" charset="0"/>
              </a:rPr>
              <a:t>改为</a:t>
            </a:r>
            <a:r>
              <a:rPr lang="en-US" altLang="zh-CN" sz="2000" smtClean="0">
                <a:solidFill>
                  <a:srgbClr val="0000FF"/>
                </a:solidFill>
                <a:latin typeface="Consolas" pitchFamily="49" charset="0"/>
                <a:ea typeface="仿宋" pitchFamily="49" charset="-122"/>
                <a:cs typeface="Consolas" pitchFamily="49" charset="0"/>
              </a:rPr>
              <a:t>3</a:t>
            </a:r>
          </a:p>
          <a:p>
            <a:pPr marL="457200" indent="-457200">
              <a:lnSpc>
                <a:spcPts val="2800"/>
              </a:lnSpc>
              <a:buBlip>
                <a:blip r:embed="rId4"/>
              </a:buBlip>
            </a:pPr>
            <a:r>
              <a:rPr lang="en-US" altLang="zh-CN" sz="2000" smtClean="0">
                <a:solidFill>
                  <a:srgbClr val="0000FF"/>
                </a:solidFill>
                <a:latin typeface="Consolas" pitchFamily="49" charset="0"/>
                <a:ea typeface="仿宋" pitchFamily="49" charset="-122"/>
                <a:cs typeface="Consolas" pitchFamily="49" charset="0"/>
              </a:rPr>
              <a:t>1→0</a:t>
            </a:r>
            <a:r>
              <a:rPr lang="zh-CN" altLang="en-US" sz="2000" smtClean="0">
                <a:solidFill>
                  <a:srgbClr val="0000FF"/>
                </a:solidFill>
                <a:latin typeface="Consolas" pitchFamily="49" charset="0"/>
                <a:ea typeface="仿宋" pitchFamily="49" charset="-122"/>
                <a:cs typeface="Consolas" pitchFamily="49" charset="0"/>
              </a:rPr>
              <a:t>：由</a:t>
            </a:r>
            <a:r>
              <a:rPr lang="en-US" altLang="zh-CN" sz="2000" smtClean="0">
                <a:solidFill>
                  <a:srgbClr val="0000FF"/>
                </a:solidFill>
                <a:latin typeface="Consolas" pitchFamily="49" charset="0"/>
                <a:ea typeface="仿宋" pitchFamily="49" charset="-122"/>
                <a:cs typeface="Consolas" pitchFamily="49" charset="0"/>
              </a:rPr>
              <a:t>1→2→0</a:t>
            </a:r>
            <a:r>
              <a:rPr lang="zh-CN" altLang="en-US" sz="2000" smtClean="0">
                <a:solidFill>
                  <a:srgbClr val="0000FF"/>
                </a:solidFill>
                <a:latin typeface="Consolas" pitchFamily="49" charset="0"/>
                <a:ea typeface="仿宋" pitchFamily="49" charset="-122"/>
                <a:cs typeface="Consolas" pitchFamily="49" charset="0"/>
              </a:rPr>
              <a:t>改为</a:t>
            </a:r>
            <a:r>
              <a:rPr lang="en-US" altLang="zh-CN" sz="2000" smtClean="0">
                <a:solidFill>
                  <a:srgbClr val="0000FF"/>
                </a:solidFill>
                <a:latin typeface="Consolas" pitchFamily="49" charset="0"/>
                <a:ea typeface="仿宋" pitchFamily="49" charset="-122"/>
                <a:cs typeface="Consolas" pitchFamily="49" charset="0"/>
              </a:rPr>
              <a:t>1→3→</a:t>
            </a:r>
            <a:r>
              <a:rPr lang="en-US" altLang="zh-CN" sz="2000" smtClean="0">
                <a:solidFill>
                  <a:srgbClr val="FF0000"/>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，长度为</a:t>
            </a:r>
            <a:r>
              <a:rPr lang="en-US" altLang="zh-CN" sz="2000" smtClean="0">
                <a:solidFill>
                  <a:srgbClr val="0000FF"/>
                </a:solidFill>
                <a:latin typeface="Consolas" pitchFamily="49" charset="0"/>
                <a:ea typeface="仿宋" pitchFamily="49" charset="-122"/>
                <a:cs typeface="Consolas" pitchFamily="49" charset="0"/>
              </a:rPr>
              <a:t>6</a:t>
            </a:r>
            <a:r>
              <a:rPr lang="zh-CN" altLang="en-US" sz="2000" smtClean="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rPr>
              <a:t>path[1][0]</a:t>
            </a:r>
            <a:r>
              <a:rPr lang="zh-CN" altLang="en-US" sz="2000" smtClean="0">
                <a:solidFill>
                  <a:srgbClr val="0000FF"/>
                </a:solidFill>
                <a:latin typeface="Consolas" pitchFamily="49" charset="0"/>
                <a:ea typeface="仿宋" pitchFamily="49" charset="-122"/>
                <a:cs typeface="Consolas" pitchFamily="49" charset="0"/>
              </a:rPr>
              <a:t>改为</a:t>
            </a:r>
            <a:r>
              <a:rPr lang="en-US" altLang="zh-CN" sz="2000" smtClean="0">
                <a:solidFill>
                  <a:srgbClr val="0000FF"/>
                </a:solidFill>
                <a:latin typeface="Consolas" pitchFamily="49" charset="0"/>
                <a:ea typeface="仿宋" pitchFamily="49" charset="-122"/>
                <a:cs typeface="Consolas" pitchFamily="49" charset="0"/>
              </a:rPr>
              <a:t>2</a:t>
            </a:r>
          </a:p>
          <a:p>
            <a:pPr marL="457200" indent="-457200">
              <a:lnSpc>
                <a:spcPts val="2800"/>
              </a:lnSpc>
              <a:buBlip>
                <a:blip r:embed="rId4"/>
              </a:buBlip>
            </a:pPr>
            <a:r>
              <a:rPr lang="en-US" altLang="zh-CN" sz="2000" smtClean="0">
                <a:solidFill>
                  <a:srgbClr val="0000FF"/>
                </a:solidFill>
                <a:latin typeface="Consolas" pitchFamily="49" charset="0"/>
                <a:ea typeface="仿宋" pitchFamily="49" charset="-122"/>
                <a:cs typeface="Consolas" pitchFamily="49" charset="0"/>
              </a:rPr>
              <a:t>1→2</a:t>
            </a:r>
            <a:r>
              <a:rPr lang="zh-CN" altLang="en-US" sz="2000" smtClean="0">
                <a:solidFill>
                  <a:srgbClr val="0000FF"/>
                </a:solidFill>
                <a:latin typeface="Consolas" pitchFamily="49" charset="0"/>
                <a:ea typeface="仿宋" pitchFamily="49" charset="-122"/>
                <a:cs typeface="Consolas" pitchFamily="49" charset="0"/>
              </a:rPr>
              <a:t>：由</a:t>
            </a:r>
            <a:r>
              <a:rPr lang="en-US" altLang="zh-CN" sz="2000" smtClean="0">
                <a:solidFill>
                  <a:srgbClr val="0000FF"/>
                </a:solidFill>
                <a:latin typeface="Consolas" pitchFamily="49" charset="0"/>
                <a:ea typeface="仿宋" pitchFamily="49" charset="-122"/>
                <a:cs typeface="Consolas" pitchFamily="49" charset="0"/>
              </a:rPr>
              <a:t>1→2</a:t>
            </a:r>
            <a:r>
              <a:rPr lang="zh-CN" altLang="en-US" sz="2000" smtClean="0">
                <a:solidFill>
                  <a:srgbClr val="0000FF"/>
                </a:solidFill>
                <a:latin typeface="Consolas" pitchFamily="49" charset="0"/>
                <a:ea typeface="仿宋" pitchFamily="49" charset="-122"/>
                <a:cs typeface="Consolas" pitchFamily="49" charset="0"/>
              </a:rPr>
              <a:t>改为</a:t>
            </a:r>
            <a:r>
              <a:rPr lang="en-US" altLang="zh-CN" sz="2000" smtClean="0">
                <a:solidFill>
                  <a:srgbClr val="0000FF"/>
                </a:solidFill>
                <a:latin typeface="Consolas" pitchFamily="49" charset="0"/>
                <a:ea typeface="仿宋" pitchFamily="49" charset="-122"/>
                <a:cs typeface="Consolas" pitchFamily="49" charset="0"/>
              </a:rPr>
              <a:t>1→</a:t>
            </a:r>
            <a:r>
              <a:rPr lang="en-US" altLang="zh-CN" sz="2000" smtClean="0">
                <a:solidFill>
                  <a:srgbClr val="FF0000"/>
                </a:solidFill>
                <a:latin typeface="Consolas" pitchFamily="49" charset="0"/>
                <a:ea typeface="仿宋" pitchFamily="49" charset="-122"/>
                <a:cs typeface="Consolas" pitchFamily="49" charset="0"/>
              </a:rPr>
              <a:t>3</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，长度为</a:t>
            </a:r>
            <a:r>
              <a:rPr lang="en-US" altLang="zh-CN" sz="2000" smtClean="0">
                <a:solidFill>
                  <a:srgbClr val="0000FF"/>
                </a:solidFill>
                <a:latin typeface="Consolas" pitchFamily="49" charset="0"/>
                <a:ea typeface="仿宋" pitchFamily="49" charset="-122"/>
                <a:cs typeface="Consolas" pitchFamily="49" charset="0"/>
              </a:rPr>
              <a:t>3</a:t>
            </a:r>
            <a:r>
              <a:rPr lang="zh-CN" altLang="en-US" sz="2000" smtClean="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rPr>
              <a:t>path[1][2]</a:t>
            </a:r>
            <a:r>
              <a:rPr lang="zh-CN" altLang="en-US" sz="2000" smtClean="0">
                <a:solidFill>
                  <a:srgbClr val="0000FF"/>
                </a:solidFill>
                <a:latin typeface="Consolas" pitchFamily="49" charset="0"/>
                <a:ea typeface="仿宋" pitchFamily="49" charset="-122"/>
                <a:cs typeface="Consolas" pitchFamily="49" charset="0"/>
              </a:rPr>
              <a:t>改为</a:t>
            </a:r>
            <a:r>
              <a:rPr lang="en-US" altLang="zh-CN" sz="2000" smtClean="0">
                <a:solidFill>
                  <a:srgbClr val="0000FF"/>
                </a:solidFill>
                <a:latin typeface="Consolas" pitchFamily="49" charset="0"/>
                <a:ea typeface="仿宋" pitchFamily="49" charset="-122"/>
                <a:cs typeface="Consolas" pitchFamily="49" charset="0"/>
              </a:rPr>
              <a:t>3</a:t>
            </a:r>
          </a:p>
        </p:txBody>
      </p:sp>
      <p:graphicFrame>
        <p:nvGraphicFramePr>
          <p:cNvPr id="30" name="表格 29"/>
          <p:cNvGraphicFramePr>
            <a:graphicFrameLocks noGrp="1"/>
          </p:cNvGraphicFramePr>
          <p:nvPr/>
        </p:nvGraphicFramePr>
        <p:xfrm>
          <a:off x="1500166" y="4000506"/>
          <a:ext cx="7000928" cy="2428890"/>
        </p:xfrm>
        <a:graphic>
          <a:graphicData uri="http://schemas.openxmlformats.org/drawingml/2006/table">
            <a:tbl>
              <a:tblPr/>
              <a:tblGrid>
                <a:gridCol w="840111"/>
                <a:gridCol w="909187"/>
                <a:gridCol w="874649"/>
                <a:gridCol w="874649"/>
                <a:gridCol w="875583"/>
                <a:gridCol w="875583"/>
                <a:gridCol w="875583"/>
                <a:gridCol w="875583"/>
              </a:tblGrid>
              <a:tr h="485778">
                <a:tc gridSpan="4">
                  <a:txBody>
                    <a:bodyPr/>
                    <a:lstStyle/>
                    <a:p>
                      <a:pPr indent="0" algn="ctr">
                        <a:lnSpc>
                          <a:spcPct val="150000"/>
                        </a:lnSpc>
                        <a:spcAft>
                          <a:spcPts val="0"/>
                        </a:spcAft>
                      </a:pPr>
                      <a:r>
                        <a:rPr lang="en-US" sz="1800" b="1" i="1" kern="100">
                          <a:solidFill>
                            <a:srgbClr val="0000FF"/>
                          </a:solidFill>
                          <a:latin typeface="Consolas" pitchFamily="49" charset="0"/>
                          <a:ea typeface="宋体"/>
                          <a:cs typeface="Consolas" pitchFamily="49" charset="0"/>
                        </a:rPr>
                        <a:t>A</a:t>
                      </a:r>
                      <a:r>
                        <a:rPr lang="en-US" sz="1800" b="1" kern="100" baseline="-250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path</a:t>
                      </a:r>
                      <a:r>
                        <a:rPr lang="en-US" sz="1800" b="1" kern="100" baseline="-250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5778">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5</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8</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7</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85778">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6</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85778">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85778">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31" name="TextBox 30"/>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3" name="Text Box 7"/>
          <p:cNvSpPr txBox="1">
            <a:spLocks noChangeArrowheads="1"/>
          </p:cNvSpPr>
          <p:nvPr/>
        </p:nvSpPr>
        <p:spPr bwMode="auto">
          <a:xfrm>
            <a:off x="1071538" y="3214686"/>
            <a:ext cx="7929586" cy="2554545"/>
          </a:xfrm>
          <a:prstGeom prst="rect">
            <a:avLst/>
          </a:prstGeom>
          <a:noFill/>
          <a:ln w="9525">
            <a:noFill/>
            <a:miter lim="800000"/>
            <a:headEnd/>
            <a:tailEnd/>
          </a:ln>
          <a:effectLst/>
        </p:spPr>
        <p:txBody>
          <a:bodyPr wrap="square">
            <a:spAutoFit/>
          </a:bodyPr>
          <a:lstStyle/>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在</a:t>
            </a:r>
            <a:r>
              <a:rPr lang="zh-CN" altLang="en-US" sz="2000" dirty="0">
                <a:solidFill>
                  <a:srgbClr val="0000FF"/>
                </a:solidFill>
                <a:latin typeface="Consolas" pitchFamily="49" charset="0"/>
                <a:ea typeface="仿宋" pitchFamily="49" charset="-122"/>
                <a:cs typeface="Consolas" pitchFamily="49" charset="0"/>
              </a:rPr>
              <a:t>得到</a:t>
            </a:r>
            <a:r>
              <a:rPr lang="en-US" altLang="zh-CN" sz="2000" i="1" dirty="0" err="1">
                <a:solidFill>
                  <a:srgbClr val="0000FF"/>
                </a:solidFill>
                <a:latin typeface="Consolas" pitchFamily="49" charset="0"/>
                <a:ea typeface="仿宋" pitchFamily="49" charset="-122"/>
                <a:cs typeface="Consolas" pitchFamily="49" charset="0"/>
              </a:rPr>
              <a:t>A</a:t>
            </a:r>
            <a:r>
              <a:rPr lang="en-US" altLang="zh-CN" sz="2000" baseline="-25000" dirty="0" err="1">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和</a:t>
            </a:r>
            <a:r>
              <a:rPr lang="en-US" altLang="zh-CN" sz="2000" dirty="0" err="1">
                <a:solidFill>
                  <a:srgbClr val="0000FF"/>
                </a:solidFill>
                <a:latin typeface="Consolas" pitchFamily="49" charset="0"/>
                <a:ea typeface="仿宋" pitchFamily="49" charset="-122"/>
                <a:cs typeface="Consolas" pitchFamily="49" charset="0"/>
              </a:rPr>
              <a:t>path</a:t>
            </a:r>
            <a:r>
              <a:rPr lang="en-US" altLang="zh-CN" sz="2000" baseline="-25000" dirty="0" err="1">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后，由</a:t>
            </a:r>
            <a:r>
              <a:rPr lang="en-US" altLang="zh-CN" sz="2000" i="1" dirty="0" err="1">
                <a:solidFill>
                  <a:srgbClr val="0000FF"/>
                </a:solidFill>
                <a:latin typeface="Consolas" pitchFamily="49" charset="0"/>
                <a:ea typeface="仿宋" pitchFamily="49" charset="-122"/>
                <a:cs typeface="Consolas" pitchFamily="49" charset="0"/>
              </a:rPr>
              <a:t>A</a:t>
            </a:r>
            <a:r>
              <a:rPr lang="en-US" altLang="zh-CN" sz="2000" baseline="-25000" dirty="0" err="1">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数组可以直接得到两个顶点之间的最短路径长度，如</a:t>
            </a:r>
            <a:r>
              <a:rPr lang="en-US" altLang="zh-CN" sz="2000" i="1" dirty="0" err="1">
                <a:solidFill>
                  <a:srgbClr val="0000FF"/>
                </a:solidFill>
                <a:latin typeface="Consolas" pitchFamily="49" charset="0"/>
                <a:ea typeface="仿宋" pitchFamily="49" charset="-122"/>
                <a:cs typeface="Consolas" pitchFamily="49" charset="0"/>
              </a:rPr>
              <a:t>A</a:t>
            </a:r>
            <a:r>
              <a:rPr lang="en-US" altLang="zh-CN" sz="2000" baseline="-25000" dirty="0" err="1">
                <a:solidFill>
                  <a:srgbClr val="0000FF"/>
                </a:solidFill>
                <a:latin typeface="Consolas" pitchFamily="49" charset="0"/>
                <a:ea typeface="仿宋" pitchFamily="49" charset="-122"/>
                <a:cs typeface="Consolas" pitchFamily="49" charset="0"/>
              </a:rPr>
              <a:t>3</a:t>
            </a:r>
            <a:r>
              <a:rPr lang="en-US" altLang="zh-CN" sz="2000" dirty="0">
                <a:solidFill>
                  <a:srgbClr val="0000FF"/>
                </a:solidFill>
                <a:latin typeface="Consolas" pitchFamily="49" charset="0"/>
                <a:ea typeface="仿宋" pitchFamily="49" charset="-122"/>
                <a:cs typeface="Consolas" pitchFamily="49" charset="0"/>
              </a:rPr>
              <a:t>[1][0]=6</a:t>
            </a:r>
            <a:r>
              <a:rPr lang="zh-CN" altLang="en-US" sz="2000" dirty="0">
                <a:solidFill>
                  <a:srgbClr val="0000FF"/>
                </a:solidFill>
                <a:latin typeface="Consolas" pitchFamily="49" charset="0"/>
                <a:ea typeface="仿宋" pitchFamily="49" charset="-122"/>
                <a:cs typeface="Consolas" pitchFamily="49" charset="0"/>
              </a:rPr>
              <a:t>，说明顶点</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到</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的最短路径长度为</a:t>
            </a:r>
            <a:r>
              <a:rPr lang="en-US" altLang="zh-CN" sz="2000">
                <a:solidFill>
                  <a:srgbClr val="0000FF"/>
                </a:solidFill>
                <a:latin typeface="Consolas" pitchFamily="49" charset="0"/>
                <a:ea typeface="仿宋" pitchFamily="49" charset="-122"/>
                <a:cs typeface="Consolas" pitchFamily="49" charset="0"/>
              </a:rPr>
              <a:t>6</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ct val="50000"/>
              </a:spcBef>
              <a:buBlip>
                <a:blip r:embed="rId2"/>
              </a:buBlip>
            </a:pPr>
            <a:r>
              <a:rPr lang="en-US" altLang="zh-CN" sz="2000" smtClean="0">
                <a:solidFill>
                  <a:srgbClr val="0000FF"/>
                </a:solidFill>
                <a:latin typeface="Consolas" pitchFamily="49" charset="0"/>
                <a:ea typeface="仿宋" pitchFamily="49" charset="-122"/>
                <a:cs typeface="Consolas" pitchFamily="49" charset="0"/>
              </a:rPr>
              <a:t>path[1</a:t>
            </a:r>
            <a:r>
              <a:rPr lang="en-US" altLang="zh-CN" sz="2000" dirty="0">
                <a:solidFill>
                  <a:srgbClr val="0000FF"/>
                </a:solidFill>
                <a:latin typeface="Consolas" pitchFamily="49" charset="0"/>
                <a:ea typeface="仿宋" pitchFamily="49" charset="-122"/>
                <a:cs typeface="Consolas" pitchFamily="49" charset="0"/>
              </a:rPr>
              <a:t>][0]=2</a:t>
            </a:r>
            <a:r>
              <a:rPr lang="zh-CN" altLang="en-US" sz="2000" dirty="0">
                <a:solidFill>
                  <a:srgbClr val="0000FF"/>
                </a:solidFill>
                <a:latin typeface="Consolas" pitchFamily="49" charset="0"/>
                <a:ea typeface="仿宋" pitchFamily="49" charset="-122"/>
                <a:cs typeface="Consolas" pitchFamily="49" charset="0"/>
              </a:rPr>
              <a:t>，说明顶点</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的前一顶点是顶点</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path[1][2]=3</a:t>
            </a:r>
            <a:r>
              <a:rPr lang="zh-CN" altLang="en-US" sz="2000" dirty="0">
                <a:solidFill>
                  <a:srgbClr val="0000FF"/>
                </a:solidFill>
                <a:latin typeface="Consolas" pitchFamily="49" charset="0"/>
                <a:ea typeface="仿宋" pitchFamily="49" charset="-122"/>
                <a:cs typeface="Consolas" pitchFamily="49" charset="0"/>
              </a:rPr>
              <a:t>，表示顶点</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的前一个顶点是顶点</a:t>
            </a:r>
            <a:r>
              <a:rPr lang="en-US" altLang="zh-CN" sz="2000" dirty="0">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path[1][3]=1</a:t>
            </a:r>
            <a:r>
              <a:rPr lang="zh-CN" altLang="en-US" sz="2000" dirty="0">
                <a:solidFill>
                  <a:srgbClr val="0000FF"/>
                </a:solidFill>
                <a:latin typeface="Consolas" pitchFamily="49" charset="0"/>
                <a:ea typeface="仿宋" pitchFamily="49" charset="-122"/>
                <a:cs typeface="Consolas" pitchFamily="49" charset="0"/>
              </a:rPr>
              <a:t>，表示顶点</a:t>
            </a:r>
            <a:r>
              <a:rPr lang="en-US" altLang="zh-CN" sz="2000" dirty="0">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的前一个顶点是顶点</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，找到起点。依次得到的顶点序列为</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，则顶点</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到</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的最短路径为</a:t>
            </a:r>
            <a:r>
              <a:rPr lang="en-US" altLang="zh-CN" sz="2000" dirty="0">
                <a:solidFill>
                  <a:srgbClr val="0000FF"/>
                </a:solidFill>
                <a:latin typeface="Consolas" pitchFamily="49" charset="0"/>
                <a:ea typeface="仿宋" pitchFamily="49" charset="-122"/>
                <a:cs typeface="Consolas" pitchFamily="49" charset="0"/>
              </a:rPr>
              <a:t>1→3→2→0</a:t>
            </a:r>
            <a:r>
              <a:rPr lang="zh-CN" altLang="en-US" sz="2000" dirty="0">
                <a:solidFill>
                  <a:srgbClr val="0000FF"/>
                </a:solidFill>
                <a:latin typeface="Consolas" pitchFamily="49" charset="0"/>
                <a:ea typeface="仿宋" pitchFamily="49" charset="-122"/>
                <a:cs typeface="Consolas" pitchFamily="49" charset="0"/>
              </a:rPr>
              <a:t>。</a:t>
            </a:r>
          </a:p>
        </p:txBody>
      </p:sp>
      <p:graphicFrame>
        <p:nvGraphicFramePr>
          <p:cNvPr id="8" name="表格 7"/>
          <p:cNvGraphicFramePr>
            <a:graphicFrameLocks noGrp="1"/>
          </p:cNvGraphicFramePr>
          <p:nvPr/>
        </p:nvGraphicFramePr>
        <p:xfrm>
          <a:off x="1500166" y="285728"/>
          <a:ext cx="7000928" cy="2428890"/>
        </p:xfrm>
        <a:graphic>
          <a:graphicData uri="http://schemas.openxmlformats.org/drawingml/2006/table">
            <a:tbl>
              <a:tblPr/>
              <a:tblGrid>
                <a:gridCol w="840111"/>
                <a:gridCol w="909187"/>
                <a:gridCol w="874649"/>
                <a:gridCol w="874649"/>
                <a:gridCol w="875583"/>
                <a:gridCol w="875583"/>
                <a:gridCol w="875583"/>
                <a:gridCol w="875583"/>
              </a:tblGrid>
              <a:tr h="485778">
                <a:tc gridSpan="4">
                  <a:txBody>
                    <a:bodyPr/>
                    <a:lstStyle/>
                    <a:p>
                      <a:pPr indent="0" algn="ctr">
                        <a:lnSpc>
                          <a:spcPct val="150000"/>
                        </a:lnSpc>
                        <a:spcAft>
                          <a:spcPts val="0"/>
                        </a:spcAft>
                      </a:pPr>
                      <a:r>
                        <a:rPr lang="en-US" sz="1800" b="1" i="1" kern="100">
                          <a:solidFill>
                            <a:srgbClr val="0000FF"/>
                          </a:solidFill>
                          <a:latin typeface="Consolas" pitchFamily="49" charset="0"/>
                          <a:ea typeface="宋体"/>
                          <a:cs typeface="Consolas" pitchFamily="49" charset="0"/>
                        </a:rPr>
                        <a:t>A</a:t>
                      </a:r>
                      <a:r>
                        <a:rPr lang="en-US" sz="1800" b="1" kern="100" baseline="-250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path</a:t>
                      </a:r>
                      <a:r>
                        <a:rPr lang="en-US" sz="1800" b="1" kern="100" baseline="-250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5778">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5</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8</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7</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8">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6</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8">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8">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1214414" y="714356"/>
            <a:ext cx="2571768"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弗洛伊德算法如下：</a:t>
            </a:r>
          </a:p>
        </p:txBody>
      </p:sp>
      <p:sp>
        <p:nvSpPr>
          <p:cNvPr id="194563" name="Text Box 3"/>
          <p:cNvSpPr txBox="1">
            <a:spLocks noChangeArrowheads="1"/>
          </p:cNvSpPr>
          <p:nvPr/>
        </p:nvSpPr>
        <p:spPr bwMode="auto">
          <a:xfrm>
            <a:off x="1214414" y="1396132"/>
            <a:ext cx="7535884" cy="4830961"/>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80000" bIns="144000">
            <a:spAutoFit/>
          </a:bodyPr>
          <a:lstStyle/>
          <a:p>
            <a:pPr>
              <a:lnSpc>
                <a:spcPts val="28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Floyd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MatGraph</a:t>
            </a:r>
            <a:r>
              <a:rPr lang="en-US" altLang="zh-CN" sz="1800" dirty="0">
                <a:solidFill>
                  <a:srgbClr val="0000FF"/>
                </a:solidFill>
                <a:latin typeface="Consolas" pitchFamily="49" charset="0"/>
                <a:ea typeface="仿宋" pitchFamily="49" charset="-122"/>
                <a:cs typeface="Consolas" pitchFamily="49" charset="0"/>
              </a:rPr>
              <a:t> g)</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求每对顶点之间的最短路径</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MAXVEX</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MAXVEX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建立</a:t>
            </a:r>
            <a:r>
              <a:rPr lang="en-US" altLang="zh-CN" sz="1800" dirty="0">
                <a:solidFill>
                  <a:srgbClr val="00B0F0"/>
                </a:solidFill>
                <a:latin typeface="Consolas" pitchFamily="49" charset="0"/>
                <a:ea typeface="仿宋" pitchFamily="49" charset="-122"/>
                <a:cs typeface="Consolas" pitchFamily="49" charset="0"/>
              </a:rPr>
              <a:t>A</a:t>
            </a:r>
            <a:r>
              <a:rPr lang="zh-CN" altLang="en-US" sz="1800" dirty="0">
                <a:solidFill>
                  <a:srgbClr val="00B0F0"/>
                </a:solidFill>
                <a:latin typeface="Consolas" pitchFamily="49" charset="0"/>
                <a:ea typeface="仿宋" pitchFamily="49" charset="-122"/>
                <a:cs typeface="Consolas" pitchFamily="49" charset="0"/>
              </a:rPr>
              <a:t>数组</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path[</a:t>
            </a:r>
            <a:r>
              <a:rPr lang="en-US" altLang="zh-CN" sz="1800" dirty="0" err="1">
                <a:solidFill>
                  <a:srgbClr val="0000FF"/>
                </a:solidFill>
                <a:latin typeface="Consolas" pitchFamily="49" charset="0"/>
                <a:ea typeface="仿宋" pitchFamily="49" charset="-122"/>
                <a:cs typeface="Consolas" pitchFamily="49" charset="0"/>
              </a:rPr>
              <a:t>MAXVEX</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MAXVEX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建立</a:t>
            </a:r>
            <a:r>
              <a:rPr lang="en-US" altLang="zh-CN" sz="1800" dirty="0">
                <a:solidFill>
                  <a:srgbClr val="00B0F0"/>
                </a:solidFill>
                <a:latin typeface="Consolas" pitchFamily="49" charset="0"/>
                <a:ea typeface="仿宋" pitchFamily="49" charset="-122"/>
                <a:cs typeface="Consolas" pitchFamily="49" charset="0"/>
              </a:rPr>
              <a:t>path</a:t>
            </a:r>
            <a:r>
              <a:rPr lang="zh-CN" altLang="en-US" sz="1800" dirty="0">
                <a:solidFill>
                  <a:srgbClr val="00B0F0"/>
                </a:solidFill>
                <a:latin typeface="Consolas" pitchFamily="49" charset="0"/>
                <a:ea typeface="仿宋" pitchFamily="49" charset="-122"/>
                <a:cs typeface="Consolas" pitchFamily="49" charset="0"/>
              </a:rPr>
              <a:t>数组</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i,j,k</a:t>
            </a:r>
            <a:r>
              <a:rPr lang="en-US" altLang="zh-CN" sz="1800" dirty="0">
                <a:solidFill>
                  <a:srgbClr val="0000FF"/>
                </a:solidFill>
                <a:latin typeface="Consolas" pitchFamily="49" charset="0"/>
                <a:ea typeface="仿宋" pitchFamily="49" charset="-122"/>
                <a:cs typeface="Consolas" pitchFamily="49" charset="0"/>
              </a:rPr>
              <a:t>;</a:t>
            </a:r>
          </a:p>
          <a:p>
            <a:pPr>
              <a:lnSpc>
                <a:spcPct val="20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给数组</a:t>
            </a:r>
            <a:r>
              <a:rPr lang="en-US" altLang="zh-CN" sz="1800" dirty="0">
                <a:solidFill>
                  <a:srgbClr val="00B0F0"/>
                </a:solidFill>
                <a:latin typeface="Consolas" pitchFamily="49" charset="0"/>
                <a:ea typeface="仿宋" pitchFamily="49" charset="-122"/>
                <a:cs typeface="Consolas" pitchFamily="49" charset="0"/>
              </a:rPr>
              <a:t>A</a:t>
            </a:r>
            <a:r>
              <a:rPr lang="zh-CN" altLang="en-US" sz="1800" dirty="0">
                <a:solidFill>
                  <a:srgbClr val="00B0F0"/>
                </a:solidFill>
                <a:latin typeface="Consolas" pitchFamily="49" charset="0"/>
                <a:ea typeface="仿宋" pitchFamily="49" charset="-122"/>
                <a:cs typeface="Consolas" pitchFamily="49" charset="0"/>
              </a:rPr>
              <a:t>和</a:t>
            </a:r>
            <a:r>
              <a:rPr lang="en-US" altLang="zh-CN" sz="1800" dirty="0">
                <a:solidFill>
                  <a:srgbClr val="00B0F0"/>
                </a:solidFill>
                <a:latin typeface="Consolas" pitchFamily="49" charset="0"/>
                <a:ea typeface="仿宋" pitchFamily="49" charset="-122"/>
                <a:cs typeface="Consolas" pitchFamily="49" charset="0"/>
              </a:rPr>
              <a:t>path</a:t>
            </a:r>
            <a:r>
              <a:rPr lang="zh-CN" altLang="en-US" sz="1800">
                <a:solidFill>
                  <a:srgbClr val="00B0F0"/>
                </a:solidFill>
                <a:latin typeface="Consolas" pitchFamily="49" charset="0"/>
                <a:ea typeface="仿宋" pitchFamily="49" charset="-122"/>
                <a:cs typeface="Consolas" pitchFamily="49" charset="0"/>
              </a:rPr>
              <a:t>置</a:t>
            </a:r>
            <a:r>
              <a:rPr lang="zh-CN" altLang="en-US" sz="1800" smtClean="0">
                <a:solidFill>
                  <a:srgbClr val="00B0F0"/>
                </a:solidFill>
                <a:latin typeface="Consolas" pitchFamily="49" charset="0"/>
                <a:ea typeface="仿宋" pitchFamily="49" charset="-122"/>
                <a:cs typeface="Consolas" pitchFamily="49" charset="0"/>
              </a:rPr>
              <a:t>初值</a:t>
            </a:r>
            <a:endParaRPr lang="en-US" altLang="zh-CN" sz="1800" dirty="0">
              <a:solidFill>
                <a:srgbClr val="00B0F0"/>
              </a:solidFill>
              <a:latin typeface="Consolas" pitchFamily="49" charset="0"/>
              <a:ea typeface="仿宋" pitchFamily="49" charset="-122"/>
              <a:cs typeface="Consolas" pitchFamily="49" charset="0"/>
            </a:endParaRPr>
          </a:p>
          <a:p>
            <a:pPr>
              <a:lnSpc>
                <a:spcPts val="2800"/>
              </a:lnSpc>
            </a:pPr>
            <a:r>
              <a:rPr lang="nb-NO" altLang="zh-CN" sz="1800" smtClean="0">
                <a:solidFill>
                  <a:srgbClr val="0000FF"/>
                </a:solidFill>
                <a:latin typeface="Consolas" pitchFamily="49" charset="0"/>
                <a:ea typeface="仿宋" pitchFamily="49" charset="-122"/>
                <a:cs typeface="Consolas" pitchFamily="49" charset="0"/>
              </a:rPr>
              <a:t>     for </a:t>
            </a:r>
            <a:r>
              <a:rPr lang="nb-NO" altLang="zh-CN" sz="1800" dirty="0">
                <a:solidFill>
                  <a:srgbClr val="0000FF"/>
                </a:solidFill>
                <a:latin typeface="Consolas" pitchFamily="49" charset="0"/>
                <a:ea typeface="仿宋" pitchFamily="49" charset="-122"/>
                <a:cs typeface="Consolas" pitchFamily="49" charset="0"/>
              </a:rPr>
              <a:t>(j=0;j&lt;g.n;j++) </a:t>
            </a:r>
          </a:p>
          <a:p>
            <a:pPr>
              <a:lnSpc>
                <a:spcPts val="2800"/>
              </a:lnSpc>
            </a:pP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  A[i</a:t>
            </a:r>
            <a:r>
              <a:rPr lang="nb-NO" altLang="zh-CN" sz="1800" dirty="0">
                <a:solidFill>
                  <a:srgbClr val="0000FF"/>
                </a:solidFill>
                <a:latin typeface="Consolas" pitchFamily="49" charset="0"/>
                <a:ea typeface="仿宋" pitchFamily="49" charset="-122"/>
                <a:cs typeface="Consolas" pitchFamily="49" charset="0"/>
              </a:rPr>
              <a:t>][j]=g.edges[i][j];</a:t>
            </a:r>
          </a:p>
          <a:p>
            <a:pPr>
              <a:lnSpc>
                <a:spcPts val="2800"/>
              </a:lnSpc>
            </a:pPr>
            <a:r>
              <a:rPr lang="nb-NO"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 &amp;&amp; </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][j]&lt;INF)</a:t>
            </a:r>
          </a:p>
          <a:p>
            <a:pPr>
              <a:lnSpc>
                <a:spcPts val="28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path[i</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和</a:t>
            </a:r>
            <a:r>
              <a:rPr lang="en-US" altLang="zh-CN" sz="1800"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顶点之间有一条边时</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和</a:t>
            </a:r>
            <a:r>
              <a:rPr lang="en-US" altLang="zh-CN" sz="1800"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顶点之间没有一条边时</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path[i</a:t>
            </a:r>
            <a:r>
              <a:rPr lang="en-US" altLang="zh-CN" sz="1800" dirty="0">
                <a:solidFill>
                  <a:srgbClr val="0000FF"/>
                </a:solidFill>
                <a:latin typeface="Consolas" pitchFamily="49" charset="0"/>
                <a:ea typeface="仿宋" pitchFamily="49" charset="-122"/>
                <a:cs typeface="Consolas" pitchFamily="49" charset="0"/>
              </a:rPr>
              <a:t>][j]=-1;</a:t>
            </a:r>
          </a:p>
          <a:p>
            <a:pPr>
              <a:lnSpc>
                <a:spcPts val="28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1285852" y="2357430"/>
            <a:ext cx="7535884" cy="3528425"/>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80000" bIns="144000">
            <a:spAutoFit/>
          </a:bodyPr>
          <a:lstStyle/>
          <a:p>
            <a:pPr>
              <a:lnSpc>
                <a:spcPts val="2800"/>
              </a:lnSpc>
            </a:pP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(k=</a:t>
            </a:r>
            <a:r>
              <a:rPr lang="en-US" altLang="zh-CN" sz="1800" dirty="0" err="1">
                <a:solidFill>
                  <a:srgbClr val="0000FF"/>
                </a:solidFill>
                <a:latin typeface="Consolas" pitchFamily="49" charset="0"/>
                <a:ea typeface="仿宋" pitchFamily="49" charset="-122"/>
                <a:cs typeface="Consolas" pitchFamily="49" charset="0"/>
              </a:rPr>
              <a:t>0;k</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g.n;k</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    	     //</a:t>
            </a:r>
            <a:r>
              <a:rPr lang="zh-CN" altLang="en-US" sz="1800" dirty="0">
                <a:solidFill>
                  <a:srgbClr val="00B0F0"/>
                </a:solidFill>
                <a:latin typeface="Consolas" pitchFamily="49" charset="0"/>
                <a:ea typeface="仿宋" pitchFamily="49" charset="-122"/>
                <a:cs typeface="Consolas" pitchFamily="49" charset="0"/>
              </a:rPr>
              <a:t>求</a:t>
            </a:r>
            <a:r>
              <a:rPr lang="en-US" altLang="zh-CN" sz="1800" dirty="0" err="1">
                <a:solidFill>
                  <a:srgbClr val="00B0F0"/>
                </a:solidFill>
                <a:latin typeface="Consolas" pitchFamily="49" charset="0"/>
                <a:ea typeface="仿宋" pitchFamily="49" charset="-122"/>
                <a:cs typeface="Consolas" pitchFamily="49" charset="0"/>
              </a:rPr>
              <a:t>A</a:t>
            </a:r>
            <a:r>
              <a:rPr lang="en-US" altLang="zh-CN" sz="1800" baseline="-25000" dirty="0" err="1">
                <a:solidFill>
                  <a:srgbClr val="00B0F0"/>
                </a:solidFill>
                <a:latin typeface="Consolas" pitchFamily="49" charset="0"/>
                <a:ea typeface="仿宋" pitchFamily="49" charset="-122"/>
                <a:cs typeface="Consolas" pitchFamily="49" charset="0"/>
              </a:rPr>
              <a:t>k</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][j]</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for </a:t>
            </a:r>
            <a:r>
              <a:rPr lang="nb-NO" altLang="zh-CN" sz="1800" dirty="0">
                <a:solidFill>
                  <a:srgbClr val="0000FF"/>
                </a:solidFill>
                <a:latin typeface="Consolas" pitchFamily="49" charset="0"/>
                <a:ea typeface="仿宋" pitchFamily="49" charset="-122"/>
                <a:cs typeface="Consolas" pitchFamily="49" charset="0"/>
              </a:rPr>
              <a:t>(i=0;i&lt;g.n;i++)</a:t>
            </a:r>
          </a:p>
          <a:p>
            <a:pPr>
              <a:lnSpc>
                <a:spcPts val="2800"/>
              </a:lnSpc>
            </a:pPr>
            <a:r>
              <a:rPr lang="zh-CN" altLang="nb-NO"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for </a:t>
            </a:r>
            <a:r>
              <a:rPr lang="nb-NO" altLang="zh-CN" sz="1800" dirty="0">
                <a:solidFill>
                  <a:srgbClr val="0000FF"/>
                </a:solidFill>
                <a:latin typeface="Consolas" pitchFamily="49" charset="0"/>
                <a:ea typeface="仿宋" pitchFamily="49" charset="-122"/>
                <a:cs typeface="Consolas" pitchFamily="49" charset="0"/>
              </a:rPr>
              <a:t>(j=0;j&lt;g.n;j++)</a:t>
            </a:r>
          </a:p>
          <a:p>
            <a:pPr>
              <a:lnSpc>
                <a:spcPts val="2800"/>
              </a:lnSpc>
            </a:pP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if </a:t>
            </a:r>
            <a:r>
              <a:rPr lang="nb-NO" altLang="zh-CN" sz="1800" dirty="0">
                <a:solidFill>
                  <a:srgbClr val="0000FF"/>
                </a:solidFill>
                <a:latin typeface="Consolas" pitchFamily="49" charset="0"/>
                <a:ea typeface="仿宋" pitchFamily="49" charset="-122"/>
                <a:cs typeface="Consolas" pitchFamily="49" charset="0"/>
              </a:rPr>
              <a:t>(A[i][j]&gt;A[i][k]+A[k][</a:t>
            </a:r>
            <a:r>
              <a:rPr lang="nb-NO" altLang="zh-CN" sz="180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找到更短路径</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A[i</a:t>
            </a:r>
            <a:r>
              <a:rPr lang="nb-NO" altLang="zh-CN" sz="1800" dirty="0">
                <a:solidFill>
                  <a:srgbClr val="0000FF"/>
                </a:solidFill>
                <a:latin typeface="Consolas" pitchFamily="49" charset="0"/>
                <a:ea typeface="仿宋" pitchFamily="49" charset="-122"/>
                <a:cs typeface="Consolas" pitchFamily="49" charset="0"/>
              </a:rPr>
              <a:t>][j]=A[i][k]+A[k][j</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修改路径长度</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path[i</a:t>
            </a:r>
            <a:r>
              <a:rPr lang="nb-NO" altLang="zh-CN" sz="1800" dirty="0">
                <a:solidFill>
                  <a:srgbClr val="0000FF"/>
                </a:solidFill>
                <a:latin typeface="Consolas" pitchFamily="49" charset="0"/>
                <a:ea typeface="仿宋" pitchFamily="49" charset="-122"/>
                <a:cs typeface="Consolas" pitchFamily="49" charset="0"/>
              </a:rPr>
              <a:t>][j]=path[k][j</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修改最</a:t>
            </a:r>
            <a:r>
              <a:rPr lang="zh-CN" altLang="nb-NO" sz="1800">
                <a:solidFill>
                  <a:srgbClr val="00B0F0"/>
                </a:solidFill>
                <a:latin typeface="Consolas" pitchFamily="49" charset="0"/>
                <a:ea typeface="仿宋" pitchFamily="49" charset="-122"/>
                <a:cs typeface="Consolas" pitchFamily="49" charset="0"/>
              </a:rPr>
              <a:t>短</a:t>
            </a:r>
            <a:r>
              <a:rPr lang="zh-CN" altLang="nb-NO" sz="1800" smtClean="0">
                <a:solidFill>
                  <a:srgbClr val="00B0F0"/>
                </a:solidFill>
                <a:latin typeface="Consolas" pitchFamily="49" charset="0"/>
                <a:ea typeface="仿宋" pitchFamily="49" charset="-122"/>
                <a:cs typeface="Consolas" pitchFamily="49" charset="0"/>
              </a:rPr>
              <a:t>路径</a:t>
            </a:r>
            <a:endParaRPr lang="nb-NO" altLang="zh-CN" sz="1800" dirty="0">
              <a:solidFill>
                <a:srgbClr val="00B0F0"/>
              </a:solidFill>
              <a:latin typeface="Consolas" pitchFamily="49" charset="0"/>
              <a:ea typeface="仿宋" pitchFamily="49" charset="-122"/>
              <a:cs typeface="Consolas" pitchFamily="49" charset="0"/>
            </a:endParaRP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a:t>
            </a:r>
            <a:endParaRPr lang="nb-NO" altLang="zh-CN" sz="1800" dirty="0">
              <a:solidFill>
                <a:srgbClr val="0000FF"/>
              </a:solidFill>
              <a:latin typeface="Consolas" pitchFamily="49" charset="0"/>
              <a:ea typeface="仿宋" pitchFamily="49" charset="-122"/>
              <a:cs typeface="Consolas" pitchFamily="49" charset="0"/>
            </a:endParaRP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a:t>
            </a:r>
            <a:endParaRPr lang="nb-NO" altLang="zh-CN" sz="1800" dirty="0">
              <a:solidFill>
                <a:srgbClr val="0000FF"/>
              </a:solidFill>
              <a:latin typeface="Consolas" pitchFamily="49" charset="0"/>
              <a:ea typeface="仿宋" pitchFamily="49" charset="-122"/>
              <a:cs typeface="Consolas" pitchFamily="49" charset="0"/>
            </a:endParaRPr>
          </a:p>
          <a:p>
            <a:pPr>
              <a:lnSpc>
                <a:spcPts val="2800"/>
              </a:lnSpc>
            </a:pPr>
            <a:r>
              <a:rPr lang="nb-NO" altLang="zh-CN" sz="1800" dirty="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p:txBody>
      </p:sp>
      <p:sp>
        <p:nvSpPr>
          <p:cNvPr id="194564" name="Text Box 4"/>
          <p:cNvSpPr txBox="1">
            <a:spLocks noChangeArrowheads="1"/>
          </p:cNvSpPr>
          <p:nvPr/>
        </p:nvSpPr>
        <p:spPr bwMode="auto">
          <a:xfrm>
            <a:off x="1371628" y="6032521"/>
            <a:ext cx="7200900" cy="396875"/>
          </a:xfrm>
          <a:prstGeom prst="rect">
            <a:avLst/>
          </a:prstGeom>
          <a:noFill/>
          <a:ln w="9525">
            <a:noFill/>
            <a:miter lim="800000"/>
            <a:headEnd/>
            <a:tailEnd/>
          </a:ln>
          <a:effectLst/>
        </p:spPr>
        <p:txBody>
          <a:bodyPr>
            <a:spAutoFit/>
          </a:bodyPr>
          <a:lstStyle/>
          <a:p>
            <a:r>
              <a:rPr lang="zh-CN" altLang="en-US" sz="2000" dirty="0">
                <a:solidFill>
                  <a:srgbClr val="0000FF"/>
                </a:solidFill>
                <a:latin typeface="Consolas" pitchFamily="49" charset="0"/>
                <a:ea typeface="楷体" pitchFamily="49" charset="-122"/>
                <a:cs typeface="Consolas" pitchFamily="49" charset="0"/>
              </a:rPr>
              <a:t>弗洛伊德算法</a:t>
            </a:r>
            <a:r>
              <a:rPr lang="en-US" altLang="zh-CN" sz="2000" dirty="0">
                <a:solidFill>
                  <a:srgbClr val="0000FF"/>
                </a:solidFill>
                <a:latin typeface="Consolas" pitchFamily="49" charset="0"/>
                <a:ea typeface="楷体" pitchFamily="49" charset="-122"/>
                <a:cs typeface="Consolas" pitchFamily="49" charset="0"/>
              </a:rPr>
              <a:t>Floyd(g)</a:t>
            </a:r>
            <a:r>
              <a:rPr lang="zh-CN" altLang="en-US" sz="2000" dirty="0">
                <a:solidFill>
                  <a:srgbClr val="0000FF"/>
                </a:solidFill>
                <a:latin typeface="Consolas" pitchFamily="49" charset="0"/>
                <a:ea typeface="楷体" pitchFamily="49" charset="-122"/>
                <a:cs typeface="Consolas" pitchFamily="49" charset="0"/>
              </a:rPr>
              <a:t>中有三重循环，其时间复杂度为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30000" dirty="0" err="1">
                <a:solidFill>
                  <a:srgbClr val="0000FF"/>
                </a:solidFill>
                <a:latin typeface="Consolas" pitchFamily="49" charset="0"/>
                <a:ea typeface="楷体" pitchFamily="49" charset="-122"/>
                <a:cs typeface="Consolas" pitchFamily="49" charset="0"/>
              </a:rPr>
              <a:t>3</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grpSp>
        <p:nvGrpSpPr>
          <p:cNvPr id="19" name="组合 18"/>
          <p:cNvGrpSpPr/>
          <p:nvPr/>
        </p:nvGrpSpPr>
        <p:grpSpPr>
          <a:xfrm>
            <a:off x="2865121" y="142852"/>
            <a:ext cx="3013528" cy="2153716"/>
            <a:chOff x="2865121" y="189411"/>
            <a:chExt cx="3013528" cy="2153716"/>
          </a:xfrm>
        </p:grpSpPr>
        <p:grpSp>
          <p:nvGrpSpPr>
            <p:cNvPr id="5" name="组合 4"/>
            <p:cNvGrpSpPr/>
            <p:nvPr/>
          </p:nvGrpSpPr>
          <p:grpSpPr>
            <a:xfrm>
              <a:off x="2928926" y="473916"/>
              <a:ext cx="2857520" cy="1669200"/>
              <a:chOff x="2500298" y="4143380"/>
              <a:chExt cx="2857520" cy="1669200"/>
            </a:xfrm>
          </p:grpSpPr>
          <p:sp>
            <p:nvSpPr>
              <p:cNvPr id="6" name="椭圆 5"/>
              <p:cNvSpPr/>
              <p:nvPr/>
            </p:nvSpPr>
            <p:spPr>
              <a:xfrm>
                <a:off x="2500298" y="52149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i</a:t>
                </a:r>
                <a:endParaRPr lang="zh-CN" altLang="en-US" sz="2000" i="1" dirty="0">
                  <a:solidFill>
                    <a:srgbClr val="0000FF"/>
                  </a:solidFill>
                  <a:latin typeface="Consolas" pitchFamily="49" charset="0"/>
                  <a:cs typeface="Consolas" pitchFamily="49" charset="0"/>
                </a:endParaRPr>
              </a:p>
            </p:txBody>
          </p:sp>
          <p:sp>
            <p:nvSpPr>
              <p:cNvPr id="7" name="椭圆 6"/>
              <p:cNvSpPr/>
              <p:nvPr/>
            </p:nvSpPr>
            <p:spPr>
              <a:xfrm>
                <a:off x="3643306" y="414338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dirty="0">
                  <a:solidFill>
                    <a:srgbClr val="0000FF"/>
                  </a:solidFill>
                  <a:latin typeface="Consolas" pitchFamily="49" charset="0"/>
                  <a:cs typeface="Consolas" pitchFamily="49" charset="0"/>
                </a:endParaRPr>
              </a:p>
            </p:txBody>
          </p:sp>
          <p:sp>
            <p:nvSpPr>
              <p:cNvPr id="8" name="椭圆 7"/>
              <p:cNvSpPr/>
              <p:nvPr/>
            </p:nvSpPr>
            <p:spPr>
              <a:xfrm>
                <a:off x="4929190" y="52149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smtClean="0">
                    <a:solidFill>
                      <a:srgbClr val="0000FF"/>
                    </a:solidFill>
                    <a:latin typeface="Consolas" pitchFamily="49" charset="0"/>
                    <a:cs typeface="Consolas" pitchFamily="49" charset="0"/>
                  </a:rPr>
                  <a:t>j</a:t>
                </a:r>
                <a:endParaRPr lang="zh-CN" altLang="en-US" sz="2000" i="1" dirty="0">
                  <a:solidFill>
                    <a:srgbClr val="0000FF"/>
                  </a:solidFill>
                  <a:latin typeface="Consolas" pitchFamily="49" charset="0"/>
                  <a:cs typeface="Consolas" pitchFamily="49" charset="0"/>
                </a:endParaRPr>
              </a:p>
            </p:txBody>
          </p:sp>
          <p:cxnSp>
            <p:nvCxnSpPr>
              <p:cNvPr id="9" name="直接箭头连接符 8"/>
              <p:cNvCxnSpPr>
                <a:stCxn id="6" idx="7"/>
                <a:endCxn id="7" idx="3"/>
              </p:cNvCxnSpPr>
              <p:nvPr/>
            </p:nvCxnSpPr>
            <p:spPr>
              <a:xfrm rot="5400000" flipH="1" flipV="1">
                <a:off x="2901874" y="4473518"/>
                <a:ext cx="768484" cy="839922"/>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6"/>
                <a:endCxn id="8" idx="2"/>
              </p:cNvCxnSpPr>
              <p:nvPr/>
            </p:nvCxnSpPr>
            <p:spPr>
              <a:xfrm>
                <a:off x="2928926" y="5429264"/>
                <a:ext cx="2000264" cy="1588"/>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5"/>
                <a:endCxn id="8" idx="1"/>
              </p:cNvCxnSpPr>
              <p:nvPr/>
            </p:nvCxnSpPr>
            <p:spPr>
              <a:xfrm rot="16200000" flipH="1">
                <a:off x="4116320" y="4402080"/>
                <a:ext cx="768484" cy="982798"/>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14678" y="5443248"/>
                <a:ext cx="142876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A</a:t>
                </a:r>
                <a:r>
                  <a:rPr lang="en-US" altLang="zh-CN" sz="1800" i="1" baseline="-25000" smtClean="0">
                    <a:solidFill>
                      <a:srgbClr val="FF00FF"/>
                    </a:solidFill>
                    <a:latin typeface="Consolas" pitchFamily="49" charset="0"/>
                    <a:cs typeface="Consolas" pitchFamily="49" charset="0"/>
                  </a:rPr>
                  <a:t>k</a:t>
                </a:r>
                <a:r>
                  <a:rPr lang="en-US" altLang="zh-CN" sz="1800" baseline="-25000" smtClean="0">
                    <a:solidFill>
                      <a:srgbClr val="FF00FF"/>
                    </a:solidFill>
                    <a:latin typeface="Consolas" pitchFamily="49" charset="0"/>
                    <a:cs typeface="Consolas" pitchFamily="49" charset="0"/>
                  </a:rPr>
                  <a:t>-1</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j</a:t>
                </a:r>
                <a:r>
                  <a:rPr lang="en-US" altLang="zh-CN" sz="1800" smtClean="0">
                    <a:solidFill>
                      <a:srgbClr val="FF00FF"/>
                    </a:solidFill>
                    <a:latin typeface="Consolas" pitchFamily="49" charset="0"/>
                    <a:cs typeface="Consolas" pitchFamily="49" charset="0"/>
                  </a:rPr>
                  <a:t>]</a:t>
                </a:r>
                <a:endParaRPr lang="zh-CN" altLang="en-US" sz="1800" baseline="-25000">
                  <a:solidFill>
                    <a:srgbClr val="FF00FF"/>
                  </a:solidFill>
                  <a:latin typeface="Consolas" pitchFamily="49" charset="0"/>
                  <a:cs typeface="Consolas" pitchFamily="49" charset="0"/>
                </a:endParaRPr>
              </a:p>
            </p:txBody>
          </p:sp>
        </p:grpSp>
        <p:sp>
          <p:nvSpPr>
            <p:cNvPr id="14" name="任意多边形 13"/>
            <p:cNvSpPr/>
            <p:nvPr/>
          </p:nvSpPr>
          <p:spPr>
            <a:xfrm>
              <a:off x="3237142" y="1964305"/>
              <a:ext cx="2168435" cy="378822"/>
            </a:xfrm>
            <a:custGeom>
              <a:avLst/>
              <a:gdLst>
                <a:gd name="connsiteX0" fmla="*/ 0 w 2168435"/>
                <a:gd name="connsiteY0" fmla="*/ 26126 h 378822"/>
                <a:gd name="connsiteX1" fmla="*/ 731520 w 2168435"/>
                <a:gd name="connsiteY1" fmla="*/ 339634 h 378822"/>
                <a:gd name="connsiteX2" fmla="*/ 1763486 w 2168435"/>
                <a:gd name="connsiteY2" fmla="*/ 261257 h 378822"/>
                <a:gd name="connsiteX3" fmla="*/ 2168435 w 2168435"/>
                <a:gd name="connsiteY3" fmla="*/ 0 h 378822"/>
              </a:gdLst>
              <a:ahLst/>
              <a:cxnLst>
                <a:cxn ang="0">
                  <a:pos x="connsiteX0" y="connsiteY0"/>
                </a:cxn>
                <a:cxn ang="0">
                  <a:pos x="connsiteX1" y="connsiteY1"/>
                </a:cxn>
                <a:cxn ang="0">
                  <a:pos x="connsiteX2" y="connsiteY2"/>
                </a:cxn>
                <a:cxn ang="0">
                  <a:pos x="connsiteX3" y="connsiteY3"/>
                </a:cxn>
              </a:cxnLst>
              <a:rect l="l" t="t" r="r" b="b"/>
              <a:pathLst>
                <a:path w="2168435" h="378822">
                  <a:moveTo>
                    <a:pt x="0" y="26126"/>
                  </a:moveTo>
                  <a:cubicBezTo>
                    <a:pt x="218803" y="163286"/>
                    <a:pt x="437606" y="300446"/>
                    <a:pt x="731520" y="339634"/>
                  </a:cubicBezTo>
                  <a:cubicBezTo>
                    <a:pt x="1025434" y="378822"/>
                    <a:pt x="1524000" y="317863"/>
                    <a:pt x="1763486" y="261257"/>
                  </a:cubicBezTo>
                  <a:cubicBezTo>
                    <a:pt x="2002972" y="204651"/>
                    <a:pt x="2085703" y="102325"/>
                    <a:pt x="2168435" y="0"/>
                  </a:cubicBezTo>
                </a:path>
              </a:pathLst>
            </a:custGeom>
            <a:ln w="28575">
              <a:solidFill>
                <a:srgbClr val="CC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rot="2424077">
              <a:off x="4449889" y="926178"/>
              <a:ext cx="142876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A</a:t>
              </a:r>
              <a:r>
                <a:rPr lang="en-US" altLang="zh-CN" sz="1800" i="1" baseline="-25000" smtClean="0">
                  <a:solidFill>
                    <a:srgbClr val="FF00FF"/>
                  </a:solidFill>
                  <a:latin typeface="Consolas" pitchFamily="49" charset="0"/>
                  <a:cs typeface="Consolas" pitchFamily="49" charset="0"/>
                </a:rPr>
                <a:t>k</a:t>
              </a:r>
              <a:r>
                <a:rPr lang="en-US" altLang="zh-CN" sz="1800" baseline="-25000" smtClean="0">
                  <a:solidFill>
                    <a:srgbClr val="FF00FF"/>
                  </a:solidFill>
                  <a:latin typeface="Consolas" pitchFamily="49" charset="0"/>
                  <a:cs typeface="Consolas" pitchFamily="49" charset="0"/>
                </a:rPr>
                <a:t>-1</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k</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j</a:t>
              </a:r>
              <a:r>
                <a:rPr lang="en-US" altLang="zh-CN" sz="1800" smtClean="0">
                  <a:solidFill>
                    <a:srgbClr val="FF00FF"/>
                  </a:solidFill>
                  <a:latin typeface="Consolas" pitchFamily="49" charset="0"/>
                  <a:cs typeface="Consolas" pitchFamily="49" charset="0"/>
                </a:rPr>
                <a:t>]</a:t>
              </a:r>
              <a:endParaRPr lang="zh-CN" altLang="en-US" sz="1800" baseline="-25000">
                <a:solidFill>
                  <a:srgbClr val="FF00FF"/>
                </a:solidFill>
                <a:latin typeface="Consolas" pitchFamily="49" charset="0"/>
                <a:cs typeface="Consolas" pitchFamily="49" charset="0"/>
              </a:endParaRPr>
            </a:p>
          </p:txBody>
        </p:sp>
        <p:sp>
          <p:nvSpPr>
            <p:cNvPr id="16" name="TextBox 15"/>
            <p:cNvSpPr txBox="1"/>
            <p:nvPr/>
          </p:nvSpPr>
          <p:spPr>
            <a:xfrm rot="18888511">
              <a:off x="2794525" y="738032"/>
              <a:ext cx="142876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A</a:t>
              </a:r>
              <a:r>
                <a:rPr lang="en-US" altLang="zh-CN" sz="1800" i="1" baseline="-25000" smtClean="0">
                  <a:solidFill>
                    <a:srgbClr val="FF00FF"/>
                  </a:solidFill>
                  <a:latin typeface="Consolas" pitchFamily="49" charset="0"/>
                  <a:cs typeface="Consolas" pitchFamily="49" charset="0"/>
                </a:rPr>
                <a:t>k</a:t>
              </a:r>
              <a:r>
                <a:rPr lang="en-US" altLang="zh-CN" sz="1800" baseline="-25000" smtClean="0">
                  <a:solidFill>
                    <a:srgbClr val="FF00FF"/>
                  </a:solidFill>
                  <a:latin typeface="Consolas" pitchFamily="49" charset="0"/>
                  <a:cs typeface="Consolas" pitchFamily="49" charset="0"/>
                </a:rPr>
                <a:t>-1</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k</a:t>
              </a:r>
              <a:r>
                <a:rPr lang="en-US" altLang="zh-CN" sz="1800" smtClean="0">
                  <a:solidFill>
                    <a:srgbClr val="FF00FF"/>
                  </a:solidFill>
                  <a:latin typeface="Consolas" pitchFamily="49" charset="0"/>
                  <a:cs typeface="Consolas" pitchFamily="49" charset="0"/>
                </a:rPr>
                <a:t>]</a:t>
              </a:r>
              <a:endParaRPr lang="zh-CN" altLang="en-US" sz="1800" baseline="-25000">
                <a:solidFill>
                  <a:srgbClr val="FF00FF"/>
                </a:solidFill>
                <a:latin typeface="Consolas" pitchFamily="49" charset="0"/>
                <a:cs typeface="Consolas" pitchFamily="49" charset="0"/>
              </a:endParaRPr>
            </a:p>
          </p:txBody>
        </p:sp>
        <p:sp>
          <p:nvSpPr>
            <p:cNvPr id="18" name="任意多边形 17"/>
            <p:cNvSpPr/>
            <p:nvPr/>
          </p:nvSpPr>
          <p:spPr>
            <a:xfrm>
              <a:off x="2865121" y="189411"/>
              <a:ext cx="2908662" cy="1417320"/>
            </a:xfrm>
            <a:custGeom>
              <a:avLst/>
              <a:gdLst>
                <a:gd name="connsiteX0" fmla="*/ 60959 w 2908662"/>
                <a:gd name="connsiteY0" fmla="*/ 1417320 h 1417320"/>
                <a:gd name="connsiteX1" fmla="*/ 191588 w 2908662"/>
                <a:gd name="connsiteY1" fmla="*/ 711926 h 1417320"/>
                <a:gd name="connsiteX2" fmla="*/ 1210490 w 2908662"/>
                <a:gd name="connsiteY2" fmla="*/ 45720 h 1417320"/>
                <a:gd name="connsiteX3" fmla="*/ 2412273 w 2908662"/>
                <a:gd name="connsiteY3" fmla="*/ 437606 h 1417320"/>
                <a:gd name="connsiteX4" fmla="*/ 2908662 w 2908662"/>
                <a:gd name="connsiteY4" fmla="*/ 1312818 h 141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662" h="1417320">
                  <a:moveTo>
                    <a:pt x="60959" y="1417320"/>
                  </a:moveTo>
                  <a:cubicBezTo>
                    <a:pt x="30479" y="1178923"/>
                    <a:pt x="0" y="940526"/>
                    <a:pt x="191588" y="711926"/>
                  </a:cubicBezTo>
                  <a:cubicBezTo>
                    <a:pt x="383176" y="483326"/>
                    <a:pt x="840376" y="91440"/>
                    <a:pt x="1210490" y="45720"/>
                  </a:cubicBezTo>
                  <a:cubicBezTo>
                    <a:pt x="1580604" y="0"/>
                    <a:pt x="2129244" y="226423"/>
                    <a:pt x="2412273" y="437606"/>
                  </a:cubicBezTo>
                  <a:cubicBezTo>
                    <a:pt x="2695302" y="648789"/>
                    <a:pt x="2801982" y="980803"/>
                    <a:pt x="2908662" y="1312818"/>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0" name="TextBox 19"/>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0166" y="571480"/>
            <a:ext cx="7286676" cy="2939266"/>
          </a:xfrm>
          <a:prstGeom prst="rect">
            <a:avLst/>
          </a:prstGeom>
          <a:noFill/>
        </p:spPr>
        <p:txBody>
          <a:bodyPr wrap="square" rtlCol="0">
            <a:spAutoFit/>
          </a:bodyPr>
          <a:lstStyle/>
          <a:p>
            <a:pPr>
              <a:lnSpc>
                <a:spcPts val="3000"/>
              </a:lnSpc>
              <a:spcBef>
                <a:spcPts val="1200"/>
              </a:spcBef>
            </a:pPr>
            <a:r>
              <a:rPr lang="en-US" altLang="zh-CN" sz="2000" smtClean="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例</a:t>
            </a:r>
            <a:r>
              <a:rPr lang="en-US" sz="2200" smtClean="0">
                <a:solidFill>
                  <a:srgbClr val="FF0000"/>
                </a:solidFill>
                <a:latin typeface="Consolas" pitchFamily="49" charset="0"/>
                <a:ea typeface="楷体" pitchFamily="49" charset="-122"/>
                <a:cs typeface="Consolas" pitchFamily="49" charset="0"/>
              </a:rPr>
              <a:t>7.13</a:t>
            </a:r>
            <a:r>
              <a:rPr lang="en-US" altLang="zh-CN" sz="2200" smtClean="0">
                <a:solidFill>
                  <a:srgbClr val="FF0000"/>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给定</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个村庄之间的交通图，如下图所示，若村庄</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与村庄</a:t>
            </a:r>
            <a:r>
              <a:rPr lang="en-US"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之间有路可通，则将顶点</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与顶点</a:t>
            </a:r>
            <a:r>
              <a:rPr lang="en-US"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之间用边连接，边上的权值</a:t>
            </a:r>
            <a:r>
              <a:rPr lang="en-US" sz="2000" i="1" smtClean="0">
                <a:solidFill>
                  <a:srgbClr val="0000FF"/>
                </a:solidFill>
                <a:latin typeface="Consolas" pitchFamily="49" charset="0"/>
                <a:ea typeface="楷体" pitchFamily="49" charset="-122"/>
                <a:cs typeface="Consolas" pitchFamily="49" charset="0"/>
              </a:rPr>
              <a:t>w</a:t>
            </a:r>
            <a:r>
              <a:rPr lang="en-US" sz="2000" i="1" baseline="-25000" smtClean="0">
                <a:solidFill>
                  <a:srgbClr val="0000FF"/>
                </a:solidFill>
                <a:latin typeface="Consolas" pitchFamily="49" charset="0"/>
                <a:ea typeface="楷体" pitchFamily="49" charset="-122"/>
                <a:cs typeface="Consolas" pitchFamily="49" charset="0"/>
              </a:rPr>
              <a:t>ij</a:t>
            </a:r>
            <a:r>
              <a:rPr lang="zh-CN" altLang="en-US" sz="2000" smtClean="0">
                <a:solidFill>
                  <a:srgbClr val="0000FF"/>
                </a:solidFill>
                <a:latin typeface="Consolas" pitchFamily="49" charset="0"/>
                <a:ea typeface="楷体" pitchFamily="49" charset="-122"/>
                <a:cs typeface="Consolas" pitchFamily="49" charset="0"/>
              </a:rPr>
              <a:t>表示这条道路的长度。</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12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现打算在这</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个村庄中选定一个村庄建一所医院。设计一个算法求该医院应建在哪个村庄（称为最佳村庄），能使其他所有村庄到医院的路径总和最短（当有多个这样的村庄时，求出任一个村庄即可）。</a:t>
            </a:r>
          </a:p>
        </p:txBody>
      </p:sp>
      <p:sp>
        <p:nvSpPr>
          <p:cNvPr id="308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4" name="组合 33"/>
          <p:cNvGrpSpPr/>
          <p:nvPr/>
        </p:nvGrpSpPr>
        <p:grpSpPr>
          <a:xfrm>
            <a:off x="3500430" y="3714752"/>
            <a:ext cx="2928958" cy="2286016"/>
            <a:chOff x="1714480" y="3857628"/>
            <a:chExt cx="2928958" cy="2286016"/>
          </a:xfrm>
        </p:grpSpPr>
        <p:sp>
          <p:nvSpPr>
            <p:cNvPr id="7" name="椭圆 6"/>
            <p:cNvSpPr/>
            <p:nvPr/>
          </p:nvSpPr>
          <p:spPr>
            <a:xfrm>
              <a:off x="1714480" y="485776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2571736" y="5643578"/>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baseline="-25000">
                <a:solidFill>
                  <a:srgbClr val="0000FF"/>
                </a:solidFill>
                <a:latin typeface="Consolas" pitchFamily="49" charset="0"/>
                <a:cs typeface="Consolas" pitchFamily="49" charset="0"/>
              </a:endParaRPr>
            </a:p>
          </p:txBody>
        </p:sp>
        <p:sp>
          <p:nvSpPr>
            <p:cNvPr id="9" name="椭圆 8"/>
            <p:cNvSpPr/>
            <p:nvPr/>
          </p:nvSpPr>
          <p:spPr>
            <a:xfrm>
              <a:off x="2571736" y="4000504"/>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baseline="-25000">
                <a:solidFill>
                  <a:srgbClr val="0000FF"/>
                </a:solidFill>
                <a:latin typeface="Consolas" pitchFamily="49" charset="0"/>
                <a:cs typeface="Consolas" pitchFamily="49" charset="0"/>
              </a:endParaRPr>
            </a:p>
          </p:txBody>
        </p:sp>
        <p:sp>
          <p:nvSpPr>
            <p:cNvPr id="10" name="椭圆 9"/>
            <p:cNvSpPr/>
            <p:nvPr/>
          </p:nvSpPr>
          <p:spPr>
            <a:xfrm>
              <a:off x="3571868" y="485776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4214810" y="4000504"/>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cs typeface="Consolas" pitchFamily="49" charset="0"/>
              </a:endParaRPr>
            </a:p>
          </p:txBody>
        </p:sp>
        <p:cxnSp>
          <p:nvCxnSpPr>
            <p:cNvPr id="13" name="直接箭头连接符 12"/>
            <p:cNvCxnSpPr>
              <a:stCxn id="7" idx="7"/>
              <a:endCxn id="9" idx="3"/>
            </p:cNvCxnSpPr>
            <p:nvPr/>
          </p:nvCxnSpPr>
          <p:spPr>
            <a:xfrm rot="5400000" flipH="1" flipV="1">
              <a:off x="2105594" y="4402080"/>
              <a:ext cx="503656" cy="55417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5"/>
              <a:endCxn id="8" idx="1"/>
            </p:cNvCxnSpPr>
            <p:nvPr/>
          </p:nvCxnSpPr>
          <p:spPr>
            <a:xfrm rot="16200000" flipH="1">
              <a:off x="2141313" y="5223617"/>
              <a:ext cx="432218" cy="55417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7"/>
              <a:endCxn id="10" idx="3"/>
            </p:cNvCxnSpPr>
            <p:nvPr/>
          </p:nvCxnSpPr>
          <p:spPr>
            <a:xfrm rot="5400000" flipH="1" flipV="1">
              <a:off x="3070007" y="5152179"/>
              <a:ext cx="432218" cy="69704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5"/>
              <a:endCxn id="10" idx="1"/>
            </p:cNvCxnSpPr>
            <p:nvPr/>
          </p:nvCxnSpPr>
          <p:spPr>
            <a:xfrm rot="16200000" flipH="1">
              <a:off x="3034288" y="4330642"/>
              <a:ext cx="503656" cy="69704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6"/>
              <a:endCxn id="11" idx="2"/>
            </p:cNvCxnSpPr>
            <p:nvPr/>
          </p:nvCxnSpPr>
          <p:spPr>
            <a:xfrm>
              <a:off x="3000364" y="4250537"/>
              <a:ext cx="121444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7"/>
              <a:endCxn id="11" idx="3"/>
            </p:cNvCxnSpPr>
            <p:nvPr/>
          </p:nvCxnSpPr>
          <p:spPr>
            <a:xfrm rot="5400000" flipH="1" flipV="1">
              <a:off x="3855825" y="4509237"/>
              <a:ext cx="503656" cy="33985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71670" y="4345552"/>
              <a:ext cx="357190" cy="369332"/>
            </a:xfrm>
            <a:prstGeom prst="rect">
              <a:avLst/>
            </a:prstGeom>
            <a:noFill/>
          </p:spPr>
          <p:txBody>
            <a:bodyPr wrap="square" rtlCol="0">
              <a:spAutoFit/>
            </a:bodyPr>
            <a:lstStyle/>
            <a:p>
              <a:r>
                <a:rPr lang="en-US" altLang="zh-CN" sz="1800" smtClean="0">
                  <a:solidFill>
                    <a:srgbClr val="CC3300"/>
                  </a:solidFill>
                  <a:latin typeface="Consolas" pitchFamily="49" charset="0"/>
                  <a:cs typeface="Consolas" pitchFamily="49" charset="0"/>
                </a:rPr>
                <a:t>3</a:t>
              </a:r>
              <a:endParaRPr lang="zh-CN" altLang="en-US" sz="1800">
                <a:solidFill>
                  <a:srgbClr val="CC3300"/>
                </a:solidFill>
                <a:latin typeface="Consolas" pitchFamily="49" charset="0"/>
                <a:cs typeface="Consolas" pitchFamily="49" charset="0"/>
              </a:endParaRPr>
            </a:p>
          </p:txBody>
        </p:sp>
        <p:sp>
          <p:nvSpPr>
            <p:cNvPr id="29" name="TextBox 28"/>
            <p:cNvSpPr txBox="1"/>
            <p:nvPr/>
          </p:nvSpPr>
          <p:spPr>
            <a:xfrm>
              <a:off x="2090856" y="5429264"/>
              <a:ext cx="357190" cy="369332"/>
            </a:xfrm>
            <a:prstGeom prst="rect">
              <a:avLst/>
            </a:prstGeom>
            <a:noFill/>
          </p:spPr>
          <p:txBody>
            <a:bodyPr wrap="square" rtlCol="0">
              <a:spAutoFit/>
            </a:bodyPr>
            <a:lstStyle/>
            <a:p>
              <a:r>
                <a:rPr lang="en-US" altLang="zh-CN" sz="1800" smtClean="0">
                  <a:solidFill>
                    <a:srgbClr val="CC3300"/>
                  </a:solidFill>
                  <a:latin typeface="Consolas" pitchFamily="49" charset="0"/>
                  <a:cs typeface="Consolas" pitchFamily="49" charset="0"/>
                </a:rPr>
                <a:t>6</a:t>
              </a:r>
              <a:endParaRPr lang="zh-CN" altLang="en-US" sz="1800">
                <a:solidFill>
                  <a:srgbClr val="CC3300"/>
                </a:solidFill>
                <a:latin typeface="Consolas" pitchFamily="49" charset="0"/>
                <a:cs typeface="Consolas" pitchFamily="49" charset="0"/>
              </a:endParaRPr>
            </a:p>
          </p:txBody>
        </p:sp>
        <p:sp>
          <p:nvSpPr>
            <p:cNvPr id="30" name="TextBox 29"/>
            <p:cNvSpPr txBox="1"/>
            <p:nvPr/>
          </p:nvSpPr>
          <p:spPr>
            <a:xfrm>
              <a:off x="3214678" y="5475497"/>
              <a:ext cx="357190" cy="369332"/>
            </a:xfrm>
            <a:prstGeom prst="rect">
              <a:avLst/>
            </a:prstGeom>
            <a:noFill/>
          </p:spPr>
          <p:txBody>
            <a:bodyPr wrap="square" rtlCol="0">
              <a:spAutoFit/>
            </a:bodyPr>
            <a:lstStyle/>
            <a:p>
              <a:r>
                <a:rPr lang="en-US" altLang="zh-CN" sz="1800" smtClean="0">
                  <a:solidFill>
                    <a:srgbClr val="CC3300"/>
                  </a:solidFill>
                  <a:latin typeface="Consolas" pitchFamily="49" charset="0"/>
                  <a:cs typeface="Consolas" pitchFamily="49" charset="0"/>
                </a:rPr>
                <a:t>4</a:t>
              </a:r>
              <a:endParaRPr lang="zh-CN" altLang="en-US" sz="1800">
                <a:solidFill>
                  <a:srgbClr val="CC3300"/>
                </a:solidFill>
                <a:latin typeface="Consolas" pitchFamily="49" charset="0"/>
                <a:cs typeface="Consolas" pitchFamily="49" charset="0"/>
              </a:endParaRPr>
            </a:p>
          </p:txBody>
        </p:sp>
        <p:sp>
          <p:nvSpPr>
            <p:cNvPr id="31" name="TextBox 30"/>
            <p:cNvSpPr txBox="1"/>
            <p:nvPr/>
          </p:nvSpPr>
          <p:spPr>
            <a:xfrm>
              <a:off x="3428992" y="3857628"/>
              <a:ext cx="500066" cy="369332"/>
            </a:xfrm>
            <a:prstGeom prst="rect">
              <a:avLst/>
            </a:prstGeom>
            <a:noFill/>
          </p:spPr>
          <p:txBody>
            <a:bodyPr wrap="square" rtlCol="0">
              <a:spAutoFit/>
            </a:bodyPr>
            <a:lstStyle/>
            <a:p>
              <a:r>
                <a:rPr lang="en-US" altLang="zh-CN" sz="1800" smtClean="0">
                  <a:solidFill>
                    <a:srgbClr val="CC3300"/>
                  </a:solidFill>
                  <a:latin typeface="Consolas" pitchFamily="49" charset="0"/>
                  <a:cs typeface="Consolas" pitchFamily="49" charset="0"/>
                </a:rPr>
                <a:t>12</a:t>
              </a:r>
              <a:endParaRPr lang="zh-CN" altLang="en-US" sz="1800">
                <a:solidFill>
                  <a:srgbClr val="CC3300"/>
                </a:solidFill>
                <a:latin typeface="Consolas" pitchFamily="49" charset="0"/>
                <a:cs typeface="Consolas" pitchFamily="49" charset="0"/>
              </a:endParaRPr>
            </a:p>
          </p:txBody>
        </p:sp>
        <p:sp>
          <p:nvSpPr>
            <p:cNvPr id="32" name="TextBox 31"/>
            <p:cNvSpPr txBox="1"/>
            <p:nvPr/>
          </p:nvSpPr>
          <p:spPr>
            <a:xfrm>
              <a:off x="3000364" y="4559866"/>
              <a:ext cx="357190" cy="369332"/>
            </a:xfrm>
            <a:prstGeom prst="rect">
              <a:avLst/>
            </a:prstGeom>
            <a:noFill/>
          </p:spPr>
          <p:txBody>
            <a:bodyPr wrap="square" rtlCol="0">
              <a:spAutoFit/>
            </a:bodyPr>
            <a:lstStyle/>
            <a:p>
              <a:r>
                <a:rPr lang="en-US" altLang="zh-CN" sz="1800" smtClean="0">
                  <a:solidFill>
                    <a:srgbClr val="CC3300"/>
                  </a:solidFill>
                  <a:latin typeface="Consolas" pitchFamily="49" charset="0"/>
                  <a:cs typeface="Consolas" pitchFamily="49" charset="0"/>
                </a:rPr>
                <a:t>9</a:t>
              </a:r>
              <a:endParaRPr lang="zh-CN" altLang="en-US" sz="1800">
                <a:solidFill>
                  <a:srgbClr val="CC3300"/>
                </a:solidFill>
                <a:latin typeface="Consolas" pitchFamily="49" charset="0"/>
                <a:cs typeface="Consolas" pitchFamily="49" charset="0"/>
              </a:endParaRPr>
            </a:p>
          </p:txBody>
        </p:sp>
        <p:sp>
          <p:nvSpPr>
            <p:cNvPr id="33" name="TextBox 32"/>
            <p:cNvSpPr txBox="1"/>
            <p:nvPr/>
          </p:nvSpPr>
          <p:spPr>
            <a:xfrm>
              <a:off x="4071934" y="4643446"/>
              <a:ext cx="357190" cy="369332"/>
            </a:xfrm>
            <a:prstGeom prst="rect">
              <a:avLst/>
            </a:prstGeom>
            <a:noFill/>
          </p:spPr>
          <p:txBody>
            <a:bodyPr wrap="square" rtlCol="0">
              <a:spAutoFit/>
            </a:bodyPr>
            <a:lstStyle/>
            <a:p>
              <a:r>
                <a:rPr lang="en-US" altLang="zh-CN" sz="1800" smtClean="0">
                  <a:solidFill>
                    <a:srgbClr val="CC3300"/>
                  </a:solidFill>
                  <a:latin typeface="Consolas" pitchFamily="49" charset="0"/>
                  <a:cs typeface="Consolas" pitchFamily="49" charset="0"/>
                </a:rPr>
                <a:t>6</a:t>
              </a:r>
              <a:endParaRPr lang="zh-CN" altLang="en-US" sz="1800">
                <a:solidFill>
                  <a:srgbClr val="CC3300"/>
                </a:solidFill>
                <a:latin typeface="Consolas" pitchFamily="49" charset="0"/>
                <a:cs typeface="Consolas" pitchFamily="49" charset="0"/>
              </a:endParaRPr>
            </a:p>
          </p:txBody>
        </p:sp>
      </p:grpSp>
      <p:sp>
        <p:nvSpPr>
          <p:cNvPr id="35" name="TextBox 34"/>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Text Box 4"/>
          <p:cNvSpPr txBox="1">
            <a:spLocks noChangeArrowheads="1"/>
          </p:cNvSpPr>
          <p:nvPr/>
        </p:nvSpPr>
        <p:spPr bwMode="auto">
          <a:xfrm>
            <a:off x="1142976" y="928670"/>
            <a:ext cx="7572428" cy="2342244"/>
          </a:xfrm>
          <a:prstGeom prst="rect">
            <a:avLst/>
          </a:prstGeom>
          <a:noFill/>
          <a:ln w="9525">
            <a:noFill/>
            <a:miter lim="800000"/>
            <a:headEnd/>
            <a:tailEnd/>
          </a:ln>
          <a:effectLst/>
        </p:spPr>
        <p:txBody>
          <a:bodyPr wrap="square">
            <a:spAutoFit/>
          </a:bodyPr>
          <a:lstStyle/>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由</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个带权无向图</a:t>
            </a:r>
            <a:r>
              <a:rPr lang="zh-CN" altLang="en-US" sz="2000" dirty="0">
                <a:solidFill>
                  <a:srgbClr val="0000FF"/>
                </a:solidFill>
                <a:latin typeface="Consolas" pitchFamily="49" charset="0"/>
                <a:ea typeface="楷体" pitchFamily="49" charset="-122"/>
                <a:cs typeface="Consolas" pitchFamily="49" charset="0"/>
              </a:rPr>
              <a:t>可能产生多棵生成树， 把具有权之和最小的生成树称为图的</a:t>
            </a:r>
            <a:r>
              <a:rPr lang="zh-CN" altLang="en-US" sz="2000" dirty="0">
                <a:solidFill>
                  <a:srgbClr val="FF0000"/>
                </a:solidFill>
                <a:latin typeface="Consolas" pitchFamily="49" charset="0"/>
                <a:ea typeface="楷体" pitchFamily="49" charset="-122"/>
                <a:cs typeface="Consolas" pitchFamily="49" charset="0"/>
              </a:rPr>
              <a:t>最小生成树</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Minimum Cost Spanning Tree</a:t>
            </a:r>
            <a:r>
              <a:rPr lang="zh-CN" altLang="en-US" sz="2000" dirty="0">
                <a:solidFill>
                  <a:srgbClr val="0000FF"/>
                </a:solidFill>
                <a:latin typeface="Consolas" pitchFamily="49" charset="0"/>
                <a:ea typeface="楷体" pitchFamily="49" charset="-122"/>
                <a:cs typeface="Consolas" pitchFamily="49" charset="0"/>
              </a:rPr>
              <a:t>，简称</a:t>
            </a:r>
            <a:r>
              <a:rPr lang="en-US" altLang="zh-CN" sz="2000" dirty="0" err="1">
                <a:solidFill>
                  <a:srgbClr val="0000FF"/>
                </a:solidFill>
                <a:latin typeface="Consolas" pitchFamily="49" charset="0"/>
                <a:ea typeface="楷体" pitchFamily="49" charset="-122"/>
                <a:cs typeface="Consolas" pitchFamily="49" charset="0"/>
              </a:rPr>
              <a:t>MCST</a:t>
            </a:r>
            <a:r>
              <a:rPr lang="zh-CN" altLang="en-US" sz="2000" dirty="0">
                <a:solidFill>
                  <a:srgbClr val="0000FF"/>
                </a:solidFill>
                <a:latin typeface="Consolas" pitchFamily="49" charset="0"/>
                <a:ea typeface="楷体" pitchFamily="49" charset="-122"/>
                <a:cs typeface="Consolas" pitchFamily="49" charset="0"/>
              </a:rPr>
              <a:t>）。</a:t>
            </a: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构造</a:t>
            </a:r>
            <a:r>
              <a:rPr lang="zh-CN" altLang="en-US" sz="2000" dirty="0">
                <a:solidFill>
                  <a:srgbClr val="0000FF"/>
                </a:solidFill>
                <a:latin typeface="Consolas" pitchFamily="49" charset="0"/>
                <a:ea typeface="楷体" pitchFamily="49" charset="-122"/>
                <a:cs typeface="Consolas" pitchFamily="49" charset="0"/>
              </a:rPr>
              <a:t>一个图的最小生成树主要有两个算法，即</a:t>
            </a:r>
            <a:r>
              <a:rPr lang="zh-CN" altLang="en-US" sz="2000" dirty="0">
                <a:solidFill>
                  <a:srgbClr val="FF0000"/>
                </a:solidFill>
                <a:latin typeface="Consolas" pitchFamily="49" charset="0"/>
                <a:ea typeface="楷体" pitchFamily="49" charset="-122"/>
                <a:cs typeface="Consolas" pitchFamily="49" charset="0"/>
              </a:rPr>
              <a:t>普里姆算法</a:t>
            </a:r>
            <a:r>
              <a:rPr lang="zh-CN" altLang="en-US" sz="2000" dirty="0">
                <a:solidFill>
                  <a:srgbClr val="0000FF"/>
                </a:solidFill>
                <a:latin typeface="Consolas" pitchFamily="49" charset="0"/>
                <a:ea typeface="楷体" pitchFamily="49" charset="-122"/>
                <a:cs typeface="Consolas" pitchFamily="49" charset="0"/>
              </a:rPr>
              <a:t>和</a:t>
            </a:r>
            <a:r>
              <a:rPr lang="zh-CN" altLang="en-US" sz="2000" dirty="0">
                <a:solidFill>
                  <a:srgbClr val="FF0000"/>
                </a:solidFill>
                <a:latin typeface="Consolas" pitchFamily="49" charset="0"/>
                <a:ea typeface="楷体" pitchFamily="49" charset="-122"/>
                <a:cs typeface="Consolas" pitchFamily="49" charset="0"/>
              </a:rPr>
              <a:t>克鲁斯卡尔算法</a:t>
            </a:r>
            <a:r>
              <a:rPr lang="zh-CN" altLang="en-US" sz="2000" dirty="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1000108"/>
            <a:ext cx="6929486" cy="2862322"/>
          </a:xfrm>
          <a:prstGeom prst="rect">
            <a:avLst/>
          </a:prstGeom>
          <a:noFill/>
        </p:spPr>
        <p:txBody>
          <a:bodyPr wrap="square" rtlCol="0">
            <a:spAutoFit/>
          </a:bodyPr>
          <a:lstStyle/>
          <a:p>
            <a:pPr>
              <a:lnSpc>
                <a:spcPts val="3000"/>
              </a:lnSpc>
              <a:spcBef>
                <a:spcPts val="1200"/>
              </a:spcBef>
            </a:pPr>
            <a:r>
              <a:rPr lang="zh-CN" altLang="en-US" sz="2200" smtClean="0">
                <a:solidFill>
                  <a:srgbClr val="FF0000"/>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假设村庄图采用邻接矩阵</a:t>
            </a:r>
            <a:r>
              <a:rPr lang="en-US" sz="2000" i="1" smtClean="0">
                <a:solidFill>
                  <a:srgbClr val="0000FF"/>
                </a:solidFill>
                <a:latin typeface="Consolas" pitchFamily="49" charset="0"/>
                <a:ea typeface="楷体" pitchFamily="49" charset="-122"/>
                <a:cs typeface="Consolas" pitchFamily="49" charset="0"/>
              </a:rPr>
              <a:t>g</a:t>
            </a:r>
            <a:r>
              <a:rPr lang="zh-CN" altLang="en-US" sz="2000" smtClean="0">
                <a:solidFill>
                  <a:srgbClr val="0000FF"/>
                </a:solidFill>
                <a:latin typeface="Consolas" pitchFamily="49" charset="0"/>
                <a:ea typeface="楷体" pitchFamily="49" charset="-122"/>
                <a:cs typeface="Consolas" pitchFamily="49" charset="0"/>
              </a:rPr>
              <a:t>表示。</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先采用</a:t>
            </a:r>
            <a:r>
              <a:rPr lang="en-US" sz="2000" smtClean="0">
                <a:solidFill>
                  <a:srgbClr val="0000FF"/>
                </a:solidFill>
                <a:latin typeface="Consolas" pitchFamily="49" charset="0"/>
                <a:ea typeface="楷体" pitchFamily="49" charset="-122"/>
                <a:cs typeface="Consolas" pitchFamily="49" charset="0"/>
              </a:rPr>
              <a:t>Floyd</a:t>
            </a:r>
            <a:r>
              <a:rPr lang="zh-CN" altLang="en-US" sz="2000" smtClean="0">
                <a:solidFill>
                  <a:srgbClr val="0000FF"/>
                </a:solidFill>
                <a:latin typeface="Consolas" pitchFamily="49" charset="0"/>
                <a:ea typeface="楷体" pitchFamily="49" charset="-122"/>
                <a:cs typeface="Consolas" pitchFamily="49" charset="0"/>
              </a:rPr>
              <a:t>算法求出图中每对顶点之间的最短路径长度数组</a:t>
            </a:r>
            <a:r>
              <a:rPr lang="en-US"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再累加每行的元素之和并放到</a:t>
            </a:r>
            <a:r>
              <a:rPr lang="en-US"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数组中，其中</a:t>
            </a:r>
            <a:r>
              <a:rPr lang="en-US" sz="2000" i="1" smtClean="0">
                <a:solidFill>
                  <a:srgbClr val="0000FF"/>
                </a:solidFill>
                <a:latin typeface="Consolas" pitchFamily="49" charset="0"/>
                <a:ea typeface="楷体" pitchFamily="49" charset="-122"/>
                <a:cs typeface="Consolas" pitchFamily="49" charset="0"/>
              </a:rPr>
              <a:t>B</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表示顶点</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到其他所有顶点的最短路径长度之和，</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最后求出</a:t>
            </a:r>
            <a:r>
              <a:rPr lang="en-US"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中最小元素</a:t>
            </a:r>
            <a:r>
              <a:rPr lang="en-US" sz="2000" i="1" smtClean="0">
                <a:solidFill>
                  <a:srgbClr val="0000FF"/>
                </a:solidFill>
                <a:latin typeface="Consolas" pitchFamily="49" charset="0"/>
                <a:ea typeface="楷体" pitchFamily="49" charset="-122"/>
                <a:cs typeface="Consolas" pitchFamily="49" charset="0"/>
              </a:rPr>
              <a:t>B</a:t>
            </a:r>
            <a:r>
              <a:rPr lang="en-US" sz="2000" smtClean="0">
                <a:solidFill>
                  <a:srgbClr val="0000FF"/>
                </a:solidFill>
                <a:latin typeface="Consolas" pitchFamily="49" charset="0"/>
                <a:ea typeface="楷体" pitchFamily="49" charset="-122"/>
                <a:cs typeface="Consolas" pitchFamily="49" charset="0"/>
              </a:rPr>
              <a:t>[minv]</a:t>
            </a:r>
            <a:r>
              <a:rPr lang="zh-CN" altLang="en-US" sz="2000" smtClean="0">
                <a:solidFill>
                  <a:srgbClr val="0000FF"/>
                </a:solidFill>
                <a:latin typeface="Consolas" pitchFamily="49" charset="0"/>
                <a:ea typeface="楷体" pitchFamily="49" charset="-122"/>
                <a:cs typeface="Consolas" pitchFamily="49" charset="0"/>
              </a:rPr>
              <a:t>，并返回</a:t>
            </a:r>
            <a:r>
              <a:rPr lang="en-US" sz="2000" smtClean="0">
                <a:solidFill>
                  <a:srgbClr val="0000FF"/>
                </a:solidFill>
                <a:latin typeface="Consolas" pitchFamily="49" charset="0"/>
                <a:ea typeface="楷体" pitchFamily="49" charset="-122"/>
                <a:cs typeface="Consolas" pitchFamily="49" charset="0"/>
              </a:rPr>
              <a:t>minv</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357290" y="1285860"/>
          <a:ext cx="3619506" cy="2225040"/>
        </p:xfrm>
        <a:graphic>
          <a:graphicData uri="http://schemas.openxmlformats.org/drawingml/2006/table">
            <a:tbl>
              <a:tblPr firstRow="1" bandRow="1">
                <a:tableStyleId>{00A15C55-8517-42AA-B614-E9B94910E393}</a:tableStyleId>
              </a:tblPr>
              <a:tblGrid>
                <a:gridCol w="603251"/>
                <a:gridCol w="603251"/>
                <a:gridCol w="603251"/>
                <a:gridCol w="603251"/>
                <a:gridCol w="603251"/>
                <a:gridCol w="603251"/>
              </a:tblGrid>
              <a:tr h="370840">
                <a:tc>
                  <a:txBody>
                    <a:bodyPr/>
                    <a:lstStyle/>
                    <a:p>
                      <a:pPr algn="ct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1</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2</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3</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4</a:t>
                      </a:r>
                      <a:endParaRPr lang="zh-CN" altLang="en-US" b="1">
                        <a:solidFill>
                          <a:srgbClr val="0000FF"/>
                        </a:solidFill>
                        <a:latin typeface="Consolas" pitchFamily="49" charset="0"/>
                        <a:cs typeface="Consolas" pitchFamily="49" charset="0"/>
                      </a:endParaRPr>
                    </a:p>
                  </a:txBody>
                  <a:tcPr/>
                </a:tc>
              </a:tr>
              <a:tr h="370840">
                <a:tc>
                  <a:txBody>
                    <a:bodyPr/>
                    <a:lstStyle/>
                    <a:p>
                      <a:pPr algn="ctr"/>
                      <a:r>
                        <a:rPr lang="en-US" altLang="zh-CN" b="1" smtClean="0">
                          <a:solidFill>
                            <a:srgbClr val="0000FF"/>
                          </a:solidFill>
                          <a:latin typeface="Consolas" pitchFamily="49" charset="0"/>
                          <a:cs typeface="Consolas" pitchFamily="49" charset="0"/>
                        </a:rPr>
                        <a:t>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0</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12</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9</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9</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3</a:t>
                      </a:r>
                      <a:endParaRPr lang="zh-CN" altLang="en-US" b="1">
                        <a:solidFill>
                          <a:srgbClr val="FF00FF"/>
                        </a:solidFill>
                        <a:latin typeface="Consolas" pitchFamily="49" charset="0"/>
                        <a:cs typeface="Consolas" pitchFamily="49" charset="0"/>
                      </a:endParaRPr>
                    </a:p>
                  </a:txBody>
                  <a:tcPr/>
                </a:tc>
              </a:tr>
              <a:tr h="370840">
                <a:tc>
                  <a:txBody>
                    <a:bodyPr/>
                    <a:lstStyle/>
                    <a:p>
                      <a:pPr algn="ctr"/>
                      <a:r>
                        <a:rPr lang="en-US" altLang="zh-CN" b="1" smtClean="0">
                          <a:solidFill>
                            <a:srgbClr val="0000FF"/>
                          </a:solidFill>
                          <a:latin typeface="Consolas" pitchFamily="49" charset="0"/>
                          <a:cs typeface="Consolas" pitchFamily="49" charset="0"/>
                        </a:rPr>
                        <a:t>1</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12</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0</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6</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10</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15</a:t>
                      </a:r>
                      <a:endParaRPr lang="zh-CN" altLang="en-US" b="1">
                        <a:solidFill>
                          <a:srgbClr val="FF00FF"/>
                        </a:solidFill>
                        <a:latin typeface="Consolas" pitchFamily="49" charset="0"/>
                        <a:cs typeface="Consolas" pitchFamily="49" charset="0"/>
                      </a:endParaRPr>
                    </a:p>
                  </a:txBody>
                  <a:tcPr/>
                </a:tc>
              </a:tr>
              <a:tr h="370840">
                <a:tc>
                  <a:txBody>
                    <a:bodyPr/>
                    <a:lstStyle/>
                    <a:p>
                      <a:pPr algn="ctr"/>
                      <a:r>
                        <a:rPr lang="en-US" altLang="zh-CN" b="1" smtClean="0">
                          <a:solidFill>
                            <a:srgbClr val="0000FF"/>
                          </a:solidFill>
                          <a:latin typeface="Consolas" pitchFamily="49" charset="0"/>
                          <a:cs typeface="Consolas" pitchFamily="49" charset="0"/>
                        </a:rPr>
                        <a:t>2</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9</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6</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0</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4</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10</a:t>
                      </a:r>
                      <a:endParaRPr lang="zh-CN" altLang="en-US" b="1">
                        <a:solidFill>
                          <a:srgbClr val="FF00FF"/>
                        </a:solidFill>
                        <a:latin typeface="Consolas" pitchFamily="49" charset="0"/>
                        <a:cs typeface="Consolas" pitchFamily="49" charset="0"/>
                      </a:endParaRPr>
                    </a:p>
                  </a:txBody>
                  <a:tcPr/>
                </a:tc>
              </a:tr>
              <a:tr h="370840">
                <a:tc>
                  <a:txBody>
                    <a:bodyPr/>
                    <a:lstStyle/>
                    <a:p>
                      <a:pPr algn="ctr"/>
                      <a:r>
                        <a:rPr lang="en-US" altLang="zh-CN" b="1" smtClean="0">
                          <a:solidFill>
                            <a:srgbClr val="0000FF"/>
                          </a:solidFill>
                          <a:latin typeface="Consolas" pitchFamily="49" charset="0"/>
                          <a:cs typeface="Consolas" pitchFamily="49" charset="0"/>
                        </a:rPr>
                        <a:t>3</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9</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10</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4</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0</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6</a:t>
                      </a:r>
                      <a:endParaRPr lang="zh-CN" altLang="en-US" b="1">
                        <a:solidFill>
                          <a:srgbClr val="FF00FF"/>
                        </a:solidFill>
                        <a:latin typeface="Consolas" pitchFamily="49" charset="0"/>
                        <a:cs typeface="Consolas" pitchFamily="49" charset="0"/>
                      </a:endParaRPr>
                    </a:p>
                  </a:txBody>
                  <a:tcPr/>
                </a:tc>
              </a:tr>
              <a:tr h="370840">
                <a:tc>
                  <a:txBody>
                    <a:bodyPr/>
                    <a:lstStyle/>
                    <a:p>
                      <a:pPr algn="ctr"/>
                      <a:r>
                        <a:rPr lang="en-US" altLang="zh-CN" b="1" smtClean="0">
                          <a:solidFill>
                            <a:srgbClr val="0000FF"/>
                          </a:solidFill>
                          <a:latin typeface="Consolas" pitchFamily="49" charset="0"/>
                          <a:cs typeface="Consolas" pitchFamily="49" charset="0"/>
                        </a:rPr>
                        <a:t>4</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3</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15</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10</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6</a:t>
                      </a:r>
                      <a:endParaRPr lang="zh-CN" altLang="en-US" b="1">
                        <a:solidFill>
                          <a:srgbClr val="FF00FF"/>
                        </a:solidFill>
                        <a:latin typeface="Consolas" pitchFamily="49" charset="0"/>
                        <a:cs typeface="Consolas" pitchFamily="49" charset="0"/>
                      </a:endParaRPr>
                    </a:p>
                  </a:txBody>
                  <a:tcPr/>
                </a:tc>
                <a:tc>
                  <a:txBody>
                    <a:bodyPr/>
                    <a:lstStyle/>
                    <a:p>
                      <a:pPr algn="ctr"/>
                      <a:r>
                        <a:rPr lang="en-US" altLang="zh-CN" b="1" smtClean="0">
                          <a:solidFill>
                            <a:srgbClr val="FF00FF"/>
                          </a:solidFill>
                          <a:latin typeface="Consolas" pitchFamily="49" charset="0"/>
                          <a:cs typeface="Consolas" pitchFamily="49" charset="0"/>
                        </a:rPr>
                        <a:t>0</a:t>
                      </a:r>
                      <a:endParaRPr lang="zh-CN" altLang="en-US" b="1">
                        <a:solidFill>
                          <a:srgbClr val="FF00FF"/>
                        </a:solidFill>
                        <a:latin typeface="Consolas" pitchFamily="49" charset="0"/>
                        <a:cs typeface="Consolas" pitchFamily="49" charset="0"/>
                      </a:endParaRPr>
                    </a:p>
                  </a:txBody>
                  <a:tcPr/>
                </a:tc>
              </a:tr>
            </a:tbl>
          </a:graphicData>
        </a:graphic>
      </p:graphicFrame>
      <p:sp>
        <p:nvSpPr>
          <p:cNvPr id="3" name="TextBox 2"/>
          <p:cNvSpPr txBox="1"/>
          <p:nvPr/>
        </p:nvSpPr>
        <p:spPr>
          <a:xfrm>
            <a:off x="1428728" y="571480"/>
            <a:ext cx="157163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求出的</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6072198" y="1431924"/>
          <a:ext cx="1206502" cy="1854200"/>
        </p:xfrm>
        <a:graphic>
          <a:graphicData uri="http://schemas.openxmlformats.org/drawingml/2006/table">
            <a:tbl>
              <a:tblPr firstRow="1" bandRow="1">
                <a:tableStyleId>{00A15C55-8517-42AA-B614-E9B94910E393}</a:tableStyleId>
              </a:tblPr>
              <a:tblGrid>
                <a:gridCol w="603251"/>
                <a:gridCol w="603251"/>
              </a:tblGrid>
              <a:tr h="370840">
                <a:tc>
                  <a:txBody>
                    <a:bodyPr/>
                    <a:lstStyle/>
                    <a:p>
                      <a:pPr algn="ctr"/>
                      <a:r>
                        <a:rPr lang="en-US" altLang="zh-CN" b="1" smtClean="0">
                          <a:solidFill>
                            <a:srgbClr val="0000FF"/>
                          </a:solidFill>
                          <a:latin typeface="Consolas" pitchFamily="49" charset="0"/>
                          <a:cs typeface="Consolas" pitchFamily="49" charset="0"/>
                        </a:rPr>
                        <a:t>0</a:t>
                      </a:r>
                      <a:endParaRPr lang="zh-CN" altLang="en-US" b="1">
                        <a:solidFill>
                          <a:srgbClr val="0000FF"/>
                        </a:solidFill>
                        <a:latin typeface="Consolas" pitchFamily="49" charset="0"/>
                        <a:cs typeface="Consolas" pitchFamily="49" charset="0"/>
                      </a:endParaRPr>
                    </a:p>
                  </a:txBody>
                  <a:tcPr>
                    <a:solidFill>
                      <a:schemeClr val="tx2">
                        <a:lumMod val="20000"/>
                        <a:lumOff val="80000"/>
                      </a:schemeClr>
                    </a:solidFill>
                  </a:tcPr>
                </a:tc>
                <a:tc>
                  <a:txBody>
                    <a:bodyPr/>
                    <a:lstStyle/>
                    <a:p>
                      <a:pPr algn="ctr"/>
                      <a:r>
                        <a:rPr lang="en-US" altLang="zh-CN" b="1" smtClean="0">
                          <a:solidFill>
                            <a:srgbClr val="FF00FF"/>
                          </a:solidFill>
                          <a:latin typeface="Consolas" pitchFamily="49" charset="0"/>
                          <a:cs typeface="Consolas" pitchFamily="49" charset="0"/>
                        </a:rPr>
                        <a:t>33</a:t>
                      </a:r>
                      <a:endParaRPr lang="zh-CN" altLang="en-US" b="1">
                        <a:solidFill>
                          <a:srgbClr val="FF00FF"/>
                        </a:solidFill>
                        <a:latin typeface="Consolas" pitchFamily="49" charset="0"/>
                        <a:cs typeface="Consolas" pitchFamily="49" charset="0"/>
                      </a:endParaRPr>
                    </a:p>
                  </a:txBody>
                  <a:tcPr>
                    <a:solidFill>
                      <a:schemeClr val="tx2">
                        <a:lumMod val="20000"/>
                        <a:lumOff val="80000"/>
                      </a:schemeClr>
                    </a:solidFill>
                  </a:tcPr>
                </a:tc>
              </a:tr>
              <a:tr h="370840">
                <a:tc>
                  <a:txBody>
                    <a:bodyPr/>
                    <a:lstStyle/>
                    <a:p>
                      <a:pPr algn="ctr"/>
                      <a:r>
                        <a:rPr lang="en-US" altLang="zh-CN" b="1" smtClean="0">
                          <a:solidFill>
                            <a:srgbClr val="0000FF"/>
                          </a:solidFill>
                          <a:latin typeface="Consolas" pitchFamily="49" charset="0"/>
                          <a:cs typeface="Consolas" pitchFamily="49" charset="0"/>
                        </a:rPr>
                        <a:t>1</a:t>
                      </a:r>
                      <a:endParaRPr lang="zh-CN" altLang="en-US" b="1">
                        <a:solidFill>
                          <a:srgbClr val="0000FF"/>
                        </a:solidFill>
                        <a:latin typeface="Consolas" pitchFamily="49" charset="0"/>
                        <a:cs typeface="Consolas" pitchFamily="49" charset="0"/>
                      </a:endParaRPr>
                    </a:p>
                  </a:txBody>
                  <a:tcPr>
                    <a:solidFill>
                      <a:schemeClr val="tx2">
                        <a:lumMod val="20000"/>
                        <a:lumOff val="80000"/>
                      </a:schemeClr>
                    </a:solidFill>
                  </a:tcPr>
                </a:tc>
                <a:tc>
                  <a:txBody>
                    <a:bodyPr/>
                    <a:lstStyle/>
                    <a:p>
                      <a:pPr algn="ctr"/>
                      <a:r>
                        <a:rPr lang="en-US" altLang="zh-CN" b="1" smtClean="0">
                          <a:solidFill>
                            <a:srgbClr val="FF00FF"/>
                          </a:solidFill>
                          <a:latin typeface="Consolas" pitchFamily="49" charset="0"/>
                          <a:cs typeface="Consolas" pitchFamily="49" charset="0"/>
                        </a:rPr>
                        <a:t>43</a:t>
                      </a:r>
                      <a:endParaRPr lang="zh-CN" altLang="en-US" b="1">
                        <a:solidFill>
                          <a:srgbClr val="FF00FF"/>
                        </a:solidFill>
                        <a:latin typeface="Consolas" pitchFamily="49" charset="0"/>
                        <a:cs typeface="Consolas" pitchFamily="49" charset="0"/>
                      </a:endParaRPr>
                    </a:p>
                  </a:txBody>
                  <a:tcPr>
                    <a:solidFill>
                      <a:schemeClr val="tx2">
                        <a:lumMod val="20000"/>
                        <a:lumOff val="80000"/>
                      </a:schemeClr>
                    </a:solidFill>
                  </a:tcPr>
                </a:tc>
              </a:tr>
              <a:tr h="370840">
                <a:tc>
                  <a:txBody>
                    <a:bodyPr/>
                    <a:lstStyle/>
                    <a:p>
                      <a:pPr algn="ctr"/>
                      <a:r>
                        <a:rPr lang="en-US" altLang="zh-CN" b="1" smtClean="0">
                          <a:solidFill>
                            <a:srgbClr val="0000FF"/>
                          </a:solidFill>
                          <a:latin typeface="Consolas" pitchFamily="49" charset="0"/>
                          <a:cs typeface="Consolas" pitchFamily="49" charset="0"/>
                        </a:rPr>
                        <a:t>2</a:t>
                      </a:r>
                      <a:endParaRPr lang="zh-CN" altLang="en-US" b="1">
                        <a:solidFill>
                          <a:srgbClr val="0000FF"/>
                        </a:solidFill>
                        <a:latin typeface="Consolas" pitchFamily="49" charset="0"/>
                        <a:cs typeface="Consolas" pitchFamily="49" charset="0"/>
                      </a:endParaRPr>
                    </a:p>
                  </a:txBody>
                  <a:tcPr>
                    <a:solidFill>
                      <a:schemeClr val="tx2">
                        <a:lumMod val="20000"/>
                        <a:lumOff val="80000"/>
                      </a:schemeClr>
                    </a:solidFill>
                  </a:tcPr>
                </a:tc>
                <a:tc>
                  <a:txBody>
                    <a:bodyPr/>
                    <a:lstStyle/>
                    <a:p>
                      <a:pPr algn="ctr"/>
                      <a:r>
                        <a:rPr lang="en-US" altLang="zh-CN" b="1" smtClean="0">
                          <a:solidFill>
                            <a:srgbClr val="FF00FF"/>
                          </a:solidFill>
                          <a:latin typeface="Consolas" pitchFamily="49" charset="0"/>
                          <a:cs typeface="Consolas" pitchFamily="49" charset="0"/>
                        </a:rPr>
                        <a:t>29</a:t>
                      </a:r>
                      <a:endParaRPr lang="zh-CN" altLang="en-US" b="1">
                        <a:solidFill>
                          <a:srgbClr val="FF00FF"/>
                        </a:solidFill>
                        <a:latin typeface="Consolas" pitchFamily="49" charset="0"/>
                        <a:cs typeface="Consolas" pitchFamily="49" charset="0"/>
                      </a:endParaRPr>
                    </a:p>
                  </a:txBody>
                  <a:tcPr>
                    <a:solidFill>
                      <a:schemeClr val="tx2">
                        <a:lumMod val="20000"/>
                        <a:lumOff val="80000"/>
                      </a:schemeClr>
                    </a:solidFill>
                  </a:tcPr>
                </a:tc>
              </a:tr>
              <a:tr h="370840">
                <a:tc>
                  <a:txBody>
                    <a:bodyPr/>
                    <a:lstStyle/>
                    <a:p>
                      <a:pPr algn="ctr"/>
                      <a:r>
                        <a:rPr lang="en-US" altLang="zh-CN" b="1" smtClean="0">
                          <a:solidFill>
                            <a:srgbClr val="0000FF"/>
                          </a:solidFill>
                          <a:latin typeface="Consolas" pitchFamily="49" charset="0"/>
                          <a:cs typeface="Consolas" pitchFamily="49" charset="0"/>
                        </a:rPr>
                        <a:t>3</a:t>
                      </a:r>
                      <a:endParaRPr lang="zh-CN" altLang="en-US" b="1">
                        <a:solidFill>
                          <a:srgbClr val="0000FF"/>
                        </a:solidFill>
                        <a:latin typeface="Consolas" pitchFamily="49" charset="0"/>
                        <a:cs typeface="Consolas" pitchFamily="49" charset="0"/>
                      </a:endParaRPr>
                    </a:p>
                  </a:txBody>
                  <a:tcPr>
                    <a:solidFill>
                      <a:schemeClr val="tx2">
                        <a:lumMod val="20000"/>
                        <a:lumOff val="80000"/>
                      </a:schemeClr>
                    </a:solidFill>
                  </a:tcPr>
                </a:tc>
                <a:tc>
                  <a:txBody>
                    <a:bodyPr/>
                    <a:lstStyle/>
                    <a:p>
                      <a:pPr algn="ctr"/>
                      <a:r>
                        <a:rPr lang="en-US" altLang="zh-CN" b="1" smtClean="0">
                          <a:solidFill>
                            <a:srgbClr val="FF00FF"/>
                          </a:solidFill>
                          <a:latin typeface="Consolas" pitchFamily="49" charset="0"/>
                          <a:cs typeface="Consolas" pitchFamily="49" charset="0"/>
                        </a:rPr>
                        <a:t>29</a:t>
                      </a:r>
                      <a:endParaRPr lang="zh-CN" altLang="en-US" b="1">
                        <a:solidFill>
                          <a:srgbClr val="FF00FF"/>
                        </a:solidFill>
                        <a:latin typeface="Consolas" pitchFamily="49" charset="0"/>
                        <a:cs typeface="Consolas" pitchFamily="49" charset="0"/>
                      </a:endParaRPr>
                    </a:p>
                  </a:txBody>
                  <a:tcPr>
                    <a:solidFill>
                      <a:schemeClr val="tx2">
                        <a:lumMod val="20000"/>
                        <a:lumOff val="80000"/>
                      </a:schemeClr>
                    </a:solidFill>
                  </a:tcPr>
                </a:tc>
              </a:tr>
              <a:tr h="370840">
                <a:tc>
                  <a:txBody>
                    <a:bodyPr/>
                    <a:lstStyle/>
                    <a:p>
                      <a:pPr algn="ctr"/>
                      <a:r>
                        <a:rPr lang="en-US" altLang="zh-CN" b="1" smtClean="0">
                          <a:solidFill>
                            <a:srgbClr val="0000FF"/>
                          </a:solidFill>
                          <a:latin typeface="Consolas" pitchFamily="49" charset="0"/>
                          <a:cs typeface="Consolas" pitchFamily="49" charset="0"/>
                        </a:rPr>
                        <a:t>4</a:t>
                      </a:r>
                      <a:endParaRPr lang="zh-CN" altLang="en-US" b="1">
                        <a:solidFill>
                          <a:srgbClr val="0000FF"/>
                        </a:solidFill>
                        <a:latin typeface="Consolas" pitchFamily="49" charset="0"/>
                        <a:cs typeface="Consolas" pitchFamily="49" charset="0"/>
                      </a:endParaRPr>
                    </a:p>
                  </a:txBody>
                  <a:tcPr>
                    <a:solidFill>
                      <a:schemeClr val="tx2">
                        <a:lumMod val="20000"/>
                        <a:lumOff val="80000"/>
                      </a:schemeClr>
                    </a:solidFill>
                  </a:tcPr>
                </a:tc>
                <a:tc>
                  <a:txBody>
                    <a:bodyPr/>
                    <a:lstStyle/>
                    <a:p>
                      <a:pPr algn="ctr"/>
                      <a:r>
                        <a:rPr lang="en-US" altLang="zh-CN" b="1" smtClean="0">
                          <a:solidFill>
                            <a:srgbClr val="FF00FF"/>
                          </a:solidFill>
                          <a:latin typeface="Consolas" pitchFamily="49" charset="0"/>
                          <a:cs typeface="Consolas" pitchFamily="49" charset="0"/>
                        </a:rPr>
                        <a:t>34</a:t>
                      </a:r>
                      <a:endParaRPr lang="zh-CN" altLang="en-US" b="1">
                        <a:solidFill>
                          <a:srgbClr val="FF00FF"/>
                        </a:solidFill>
                        <a:latin typeface="Consolas" pitchFamily="49" charset="0"/>
                        <a:cs typeface="Consolas" pitchFamily="49" charset="0"/>
                      </a:endParaRPr>
                    </a:p>
                  </a:txBody>
                  <a:tcPr>
                    <a:solidFill>
                      <a:schemeClr val="tx2">
                        <a:lumMod val="20000"/>
                        <a:lumOff val="80000"/>
                      </a:schemeClr>
                    </a:solidFill>
                  </a:tcPr>
                </a:tc>
              </a:tr>
            </a:tbl>
          </a:graphicData>
        </a:graphic>
      </p:graphicFrame>
      <p:sp>
        <p:nvSpPr>
          <p:cNvPr id="5" name="右箭头 4"/>
          <p:cNvSpPr/>
          <p:nvPr/>
        </p:nvSpPr>
        <p:spPr>
          <a:xfrm>
            <a:off x="5286380" y="2143116"/>
            <a:ext cx="428628"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 name="TextBox 5"/>
          <p:cNvSpPr txBox="1"/>
          <p:nvPr/>
        </p:nvSpPr>
        <p:spPr>
          <a:xfrm>
            <a:off x="5929322" y="785794"/>
            <a:ext cx="157163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求出的</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7" name="下箭头 6"/>
          <p:cNvSpPr/>
          <p:nvPr/>
        </p:nvSpPr>
        <p:spPr>
          <a:xfrm>
            <a:off x="6572264" y="3571876"/>
            <a:ext cx="285752"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TextBox 7"/>
          <p:cNvSpPr txBox="1"/>
          <p:nvPr/>
        </p:nvSpPr>
        <p:spPr>
          <a:xfrm>
            <a:off x="5429256" y="4214818"/>
            <a:ext cx="285752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最佳村庄编号为</a:t>
            </a:r>
            <a:r>
              <a:rPr lang="en-US" altLang="zh-CN" sz="2000" smtClean="0">
                <a:solidFill>
                  <a:srgbClr val="0000FF"/>
                </a:solidFill>
                <a:latin typeface="Consolas" pitchFamily="49" charset="0"/>
                <a:ea typeface="微软雅黑" pitchFamily="34" charset="-122"/>
                <a:cs typeface="Consolas" pitchFamily="49" charset="0"/>
              </a:rPr>
              <a:t>2</a:t>
            </a:r>
            <a:r>
              <a:rPr lang="zh-CN" altLang="en-US" sz="2000" smtClean="0">
                <a:solidFill>
                  <a:srgbClr val="0000FF"/>
                </a:solidFill>
                <a:latin typeface="Consolas" pitchFamily="49" charset="0"/>
                <a:ea typeface="微软雅黑" pitchFamily="34" charset="-122"/>
                <a:cs typeface="Consolas" pitchFamily="49" charset="0"/>
              </a:rPr>
              <a:t>或者</a:t>
            </a:r>
            <a:r>
              <a:rPr lang="en-US" altLang="zh-CN" sz="2000" smtClean="0">
                <a:solidFill>
                  <a:srgbClr val="0000FF"/>
                </a:solidFill>
                <a:latin typeface="Consolas" pitchFamily="49" charset="0"/>
                <a:ea typeface="微软雅黑" pitchFamily="34" charset="-122"/>
                <a:cs typeface="Consolas" pitchFamily="49" charset="0"/>
              </a:rPr>
              <a:t>3</a:t>
            </a:r>
            <a:endParaRPr lang="zh-CN" altLang="en-US" sz="2000">
              <a:solidFill>
                <a:srgbClr val="0000FF"/>
              </a:solidFill>
              <a:latin typeface="Consolas" pitchFamily="49" charset="0"/>
              <a:ea typeface="微软雅黑" pitchFamily="34" charset="-122"/>
              <a:cs typeface="Consolas" pitchFamily="49" charset="0"/>
            </a:endParaRPr>
          </a:p>
        </p:txBody>
      </p:sp>
      <p:sp>
        <p:nvSpPr>
          <p:cNvPr id="9" name="TextBox 8"/>
          <p:cNvSpPr txBox="1"/>
          <p:nvPr/>
        </p:nvSpPr>
        <p:spPr>
          <a:xfrm>
            <a:off x="303228"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7.5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最 短 路 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2786050" y="285728"/>
            <a:ext cx="3749671" cy="584775"/>
          </a:xfrm>
          <a:prstGeom prst="rect">
            <a:avLst/>
          </a:prstGeom>
          <a:no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7.6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拓 扑 排 序</a:t>
            </a:r>
          </a:p>
        </p:txBody>
      </p:sp>
      <p:sp>
        <p:nvSpPr>
          <p:cNvPr id="195587" name="Text Box 3"/>
          <p:cNvSpPr txBox="1">
            <a:spLocks noChangeArrowheads="1"/>
          </p:cNvSpPr>
          <p:nvPr/>
        </p:nvSpPr>
        <p:spPr bwMode="auto">
          <a:xfrm>
            <a:off x="1181106" y="1442193"/>
            <a:ext cx="7748612" cy="3272691"/>
          </a:xfrm>
          <a:prstGeom prst="rect">
            <a:avLst/>
          </a:prstGeom>
          <a:noFill/>
          <a:ln w="9525">
            <a:noFill/>
            <a:miter lim="800000"/>
            <a:headEnd/>
            <a:tailEnd/>
          </a:ln>
          <a:effectLst/>
        </p:spPr>
        <p:txBody>
          <a:bodyPr wrap="square">
            <a:spAutoFit/>
          </a:bodyPr>
          <a:lstStyle/>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设</a:t>
            </a:r>
            <a:r>
              <a:rPr lang="en-US" altLang="zh-CN" sz="2000" dirty="0">
                <a:solidFill>
                  <a:srgbClr val="0000FF"/>
                </a:solidFill>
                <a:latin typeface="Consolas" pitchFamily="49" charset="0"/>
                <a:ea typeface="楷体" pitchFamily="49" charset="-122"/>
                <a:cs typeface="Consolas" pitchFamily="49" charset="0"/>
              </a:rPr>
              <a:t>G=(</a:t>
            </a:r>
            <a:r>
              <a:rPr lang="en-US" altLang="zh-CN" sz="2000" dirty="0" err="1">
                <a:solidFill>
                  <a:srgbClr val="0000FF"/>
                </a:solidFill>
                <a:latin typeface="Consolas" pitchFamily="49" charset="0"/>
                <a:ea typeface="楷体" pitchFamily="49" charset="-122"/>
                <a:cs typeface="Consolas" pitchFamily="49" charset="0"/>
              </a:rPr>
              <a:t>V,E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是一个具有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个顶点的有向图，图中用顶点表示活动，用边表示活动之间的优先关系，这样的有向图称为用顶点表示活动的网，简称</a:t>
            </a:r>
            <a:r>
              <a:rPr lang="en-US" altLang="zh-CN" sz="2000" dirty="0" err="1">
                <a:solidFill>
                  <a:srgbClr val="FF0000"/>
                </a:solidFill>
                <a:latin typeface="Consolas" pitchFamily="49" charset="0"/>
                <a:ea typeface="楷体" pitchFamily="49" charset="-122"/>
                <a:cs typeface="Consolas" pitchFamily="49" charset="0"/>
              </a:rPr>
              <a:t>AOV</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Activity On vertex Network</a:t>
            </a:r>
            <a:r>
              <a:rPr lang="zh-CN" altLang="en-US" sz="2000" dirty="0">
                <a:solidFill>
                  <a:srgbClr val="0000FF"/>
                </a:solidFill>
                <a:latin typeface="Consolas" pitchFamily="49" charset="0"/>
                <a:ea typeface="楷体" pitchFamily="49" charset="-122"/>
                <a:cs typeface="Consolas" pitchFamily="49" charset="0"/>
              </a:rPr>
              <a:t>）网。</a:t>
            </a: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该</a:t>
            </a:r>
            <a:r>
              <a:rPr lang="zh-CN" altLang="en-US" sz="2000" dirty="0">
                <a:solidFill>
                  <a:srgbClr val="0000FF"/>
                </a:solidFill>
                <a:latin typeface="Consolas" pitchFamily="49" charset="0"/>
                <a:ea typeface="楷体" pitchFamily="49" charset="-122"/>
                <a:cs typeface="Consolas" pitchFamily="49" charset="0"/>
              </a:rPr>
              <a:t>网中顶点序列</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i="1" baseline="-25000"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称为一个</a:t>
            </a:r>
            <a:r>
              <a:rPr lang="zh-CN" altLang="en-US" sz="2000" dirty="0">
                <a:solidFill>
                  <a:srgbClr val="FF0000"/>
                </a:solidFill>
                <a:latin typeface="Consolas" pitchFamily="49" charset="0"/>
                <a:ea typeface="楷体" pitchFamily="49" charset="-122"/>
                <a:cs typeface="Consolas" pitchFamily="49" charset="0"/>
              </a:rPr>
              <a:t>拓扑序列</a:t>
            </a:r>
            <a:r>
              <a:rPr lang="zh-CN" altLang="en-US" sz="2000" dirty="0">
                <a:solidFill>
                  <a:srgbClr val="0000FF"/>
                </a:solidFill>
                <a:latin typeface="Consolas" pitchFamily="49" charset="0"/>
                <a:ea typeface="楷体" pitchFamily="49" charset="-122"/>
                <a:cs typeface="Consolas" pitchFamily="49" charset="0"/>
              </a:rPr>
              <a:t>，当且仅当该顶点序列满足下列条件：若</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i="1" baseline="-25000" dirty="0" err="1">
                <a:solidFill>
                  <a:srgbClr val="0000FF"/>
                </a:solidFill>
                <a:latin typeface="Consolas" pitchFamily="49" charset="0"/>
                <a:ea typeface="楷体" pitchFamily="49" charset="-122"/>
                <a:cs typeface="Consolas" pitchFamily="49" charset="0"/>
              </a:rPr>
              <a:t>j</a:t>
            </a:r>
            <a:r>
              <a:rPr lang="en-US" altLang="zh-CN" sz="2000" dirty="0">
                <a:solidFill>
                  <a:srgbClr val="0000FF"/>
                </a:solidFill>
                <a:latin typeface="Consolas" pitchFamily="49" charset="0"/>
                <a:ea typeface="楷体" pitchFamily="49" charset="-122"/>
                <a:cs typeface="Consolas" pitchFamily="49" charset="0"/>
              </a:rPr>
              <a:t>&gt;</a:t>
            </a:r>
            <a:r>
              <a:rPr lang="zh-CN" altLang="en-US" sz="2000" dirty="0">
                <a:solidFill>
                  <a:srgbClr val="0000FF"/>
                </a:solidFill>
                <a:latin typeface="Consolas" pitchFamily="49" charset="0"/>
                <a:ea typeface="楷体" pitchFamily="49" charset="-122"/>
                <a:cs typeface="Consolas" pitchFamily="49" charset="0"/>
              </a:rPr>
              <a:t>是图中的边（即从顶点</a:t>
            </a:r>
            <a:r>
              <a:rPr lang="en-US" altLang="zh-CN" sz="2000" i="1" dirty="0">
                <a:solidFill>
                  <a:srgbClr val="0000FF"/>
                </a:solidFill>
                <a:latin typeface="Consolas" pitchFamily="49" charset="0"/>
                <a:ea typeface="楷体" pitchFamily="49" charset="-122"/>
                <a:cs typeface="Consolas" pitchFamily="49" charset="0"/>
              </a:rPr>
              <a:t>v</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到顶点</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i="1" baseline="-25000" dirty="0" err="1">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有一条路径），则在序列中顶点</a:t>
            </a:r>
            <a:r>
              <a:rPr lang="en-US" altLang="zh-CN" sz="2000" i="1" dirty="0">
                <a:solidFill>
                  <a:srgbClr val="0000FF"/>
                </a:solidFill>
                <a:latin typeface="Consolas" pitchFamily="49" charset="0"/>
                <a:ea typeface="楷体" pitchFamily="49" charset="-122"/>
                <a:cs typeface="Consolas" pitchFamily="49" charset="0"/>
              </a:rPr>
              <a:t>v</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必须排在顶点</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i="1" baseline="-25000" dirty="0" err="1">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之前。</a:t>
            </a: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一个有向图中找一个拓扑序列的过程称为</a:t>
            </a:r>
            <a:r>
              <a:rPr lang="zh-CN" altLang="en-US" sz="2000" dirty="0">
                <a:solidFill>
                  <a:srgbClr val="FF0000"/>
                </a:solidFill>
                <a:latin typeface="Consolas" pitchFamily="49" charset="0"/>
                <a:ea typeface="楷体" pitchFamily="49" charset="-122"/>
                <a:cs typeface="Consolas" pitchFamily="49" charset="0"/>
              </a:rPr>
              <a:t>拓扑排序</a:t>
            </a:r>
            <a:r>
              <a:rPr lang="zh-CN" altLang="en-US" sz="2000" dirty="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1000100" y="71414"/>
            <a:ext cx="7964513" cy="822597"/>
          </a:xfrm>
          <a:prstGeom prst="rect">
            <a:avLst/>
          </a:prstGeom>
          <a:noFill/>
          <a:ln w="9525">
            <a:noFill/>
            <a:miter lim="800000"/>
            <a:headEnd/>
            <a:tailEnd/>
          </a:ln>
          <a:effectLst/>
        </p:spPr>
        <p:txBody>
          <a:bodyPr wrap="square">
            <a:spAutoFit/>
          </a:bodyPr>
          <a:lstStyle/>
          <a:p>
            <a:pPr>
              <a:lnSpc>
                <a:spcPts val="3000"/>
              </a:lnSpc>
              <a:spcBef>
                <a:spcPts val="0"/>
              </a:spcBef>
            </a:pPr>
            <a:r>
              <a:rPr lang="zh-CN" altLang="en-US" sz="2000" dirty="0">
                <a:solidFill>
                  <a:srgbClr val="0000FF"/>
                </a:solidFill>
                <a:ea typeface="楷体" pitchFamily="49" charset="-122"/>
                <a:cs typeface="Times New Roman" pitchFamily="18" charset="0"/>
              </a:rPr>
              <a:t>　　例如，计算机专业的学生必须完成一系列规定的基础课和专业课才能毕业，假设这些课程的名称与相应编号如下表所示。</a:t>
            </a:r>
          </a:p>
        </p:txBody>
      </p:sp>
      <p:graphicFrame>
        <p:nvGraphicFramePr>
          <p:cNvPr id="196763" name="Group 155"/>
          <p:cNvGraphicFramePr>
            <a:graphicFrameLocks noGrp="1"/>
          </p:cNvGraphicFramePr>
          <p:nvPr/>
        </p:nvGraphicFramePr>
        <p:xfrm>
          <a:off x="1428728" y="1071546"/>
          <a:ext cx="7215238" cy="2712720"/>
        </p:xfrm>
        <a:graphic>
          <a:graphicData uri="http://schemas.openxmlformats.org/drawingml/2006/table">
            <a:tbl>
              <a:tblPr>
                <a:tableStyleId>{775DCB02-9BB8-47FD-8907-85C794F793BA}</a:tableStyleId>
              </a:tblPr>
              <a:tblGrid>
                <a:gridCol w="2138973"/>
                <a:gridCol w="2753621"/>
                <a:gridCol w="2322644"/>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FF0000"/>
                          </a:solidFill>
                          <a:effectLst/>
                          <a:latin typeface="Consolas" pitchFamily="49" charset="0"/>
                          <a:ea typeface="楷体" pitchFamily="49" charset="-122"/>
                          <a:cs typeface="Consolas" pitchFamily="49" charset="0"/>
                        </a:rPr>
                        <a:t>课程编号</a:t>
                      </a:r>
                      <a:endParaRPr kumimoji="0" lang="zh-CN" altLang="en-US" sz="1800" b="1" i="0" u="none" strike="noStrike" cap="none" normalizeH="0" baseline="0" dirty="0" smtClean="0">
                        <a:ln>
                          <a:noFill/>
                        </a:ln>
                        <a:solidFill>
                          <a:srgbClr val="FF00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FF0000"/>
                          </a:solidFill>
                          <a:effectLst/>
                          <a:latin typeface="Consolas" pitchFamily="49" charset="0"/>
                          <a:ea typeface="楷体" pitchFamily="49" charset="-122"/>
                          <a:cs typeface="Consolas" pitchFamily="49" charset="0"/>
                        </a:rPr>
                        <a:t>课程名称</a:t>
                      </a:r>
                      <a:endParaRPr kumimoji="0" lang="zh-CN" altLang="en-US" sz="1800" b="1" i="0" u="none" strike="noStrike" cap="none" normalizeH="0" baseline="0" dirty="0" smtClean="0">
                        <a:ln>
                          <a:noFill/>
                        </a:ln>
                        <a:solidFill>
                          <a:srgbClr val="FF00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FF0000"/>
                          </a:solidFill>
                          <a:effectLst/>
                          <a:latin typeface="Consolas" pitchFamily="49" charset="0"/>
                          <a:ea typeface="楷体" pitchFamily="49" charset="-122"/>
                          <a:cs typeface="Consolas" pitchFamily="49" charset="0"/>
                        </a:rPr>
                        <a:t>先修课程</a:t>
                      </a:r>
                      <a:endParaRPr kumimoji="0" lang="zh-CN" altLang="en-US" sz="1800" b="1" i="0" u="none" strike="noStrike" cap="none" normalizeH="0" baseline="0" dirty="0" smtClean="0">
                        <a:ln>
                          <a:noFill/>
                        </a:ln>
                        <a:solidFill>
                          <a:srgbClr val="FF0000"/>
                        </a:solidFill>
                        <a:effectLst/>
                        <a:latin typeface="Consolas" pitchFamily="49" charset="0"/>
                        <a:ea typeface="楷体"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dirty="0" err="1"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dirty="0" err="1" smtClean="0">
                          <a:ln>
                            <a:noFill/>
                          </a:ln>
                          <a:solidFill>
                            <a:srgbClr val="0000FF"/>
                          </a:solidFill>
                          <a:effectLst/>
                          <a:latin typeface="Consolas" pitchFamily="49" charset="0"/>
                          <a:ea typeface="楷体" pitchFamily="49" charset="-122"/>
                          <a:cs typeface="Consolas" pitchFamily="49" charset="0"/>
                        </a:rPr>
                        <a:t>1</a:t>
                      </a:r>
                      <a:endParaRPr kumimoji="0" lang="en-US" altLang="zh-CN" sz="16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高等数学</a:t>
                      </a:r>
                      <a:endParaRPr kumimoji="0" lang="zh-CN" altLang="en-US"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楷体" pitchFamily="49" charset="-122"/>
                          <a:cs typeface="Consolas" pitchFamily="49" charset="0"/>
                        </a:rPr>
                        <a:t>无</a:t>
                      </a:r>
                      <a:endParaRPr kumimoji="0" lang="zh-CN" altLang="en-US" sz="16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dirty="0" err="1"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dirty="0" err="1" smtClean="0">
                          <a:ln>
                            <a:noFill/>
                          </a:ln>
                          <a:solidFill>
                            <a:srgbClr val="0000FF"/>
                          </a:solidFill>
                          <a:effectLst/>
                          <a:latin typeface="Consolas" pitchFamily="49" charset="0"/>
                          <a:ea typeface="楷体" pitchFamily="49" charset="-122"/>
                          <a:cs typeface="Consolas" pitchFamily="49" charset="0"/>
                        </a:rPr>
                        <a:t>2</a:t>
                      </a:r>
                      <a:endParaRPr kumimoji="0" lang="en-US" altLang="zh-CN" sz="16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楷体" pitchFamily="49" charset="-122"/>
                          <a:cs typeface="Consolas" pitchFamily="49" charset="0"/>
                        </a:rPr>
                        <a:t>程序设计</a:t>
                      </a:r>
                      <a:endParaRPr kumimoji="0" lang="zh-CN" altLang="en-US" sz="16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无</a:t>
                      </a:r>
                      <a:endParaRPr kumimoji="0" lang="zh-CN" altLang="en-US"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endParaRPr kumimoji="0"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楷体" pitchFamily="49" charset="-122"/>
                          <a:cs typeface="Consolas" pitchFamily="49" charset="0"/>
                        </a:rPr>
                        <a:t>离散数学</a:t>
                      </a:r>
                      <a:endParaRPr kumimoji="0" lang="zh-CN" altLang="en-US" sz="16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4</a:t>
                      </a:r>
                      <a:endParaRPr kumimoji="0"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楷体" pitchFamily="49" charset="-122"/>
                          <a:cs typeface="Consolas" pitchFamily="49" charset="0"/>
                        </a:rPr>
                        <a:t>数据结构</a:t>
                      </a:r>
                      <a:endParaRPr kumimoji="0" lang="zh-CN" altLang="en-US" sz="16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0" lang="zh-CN" altLang="en-US"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endParaRPr kumimoji="0"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编译原理</a:t>
                      </a:r>
                      <a:endParaRPr kumimoji="0" lang="zh-CN" altLang="en-US"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dirty="0" err="1"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dirty="0" err="1" smtClean="0">
                          <a:ln>
                            <a:noFill/>
                          </a:ln>
                          <a:solidFill>
                            <a:srgbClr val="0000FF"/>
                          </a:solidFill>
                          <a:effectLst/>
                          <a:latin typeface="Consolas" pitchFamily="49" charset="0"/>
                          <a:ea typeface="楷体" pitchFamily="49" charset="-122"/>
                          <a:cs typeface="Consolas" pitchFamily="49" charset="0"/>
                        </a:rPr>
                        <a:t>2</a:t>
                      </a:r>
                      <a:r>
                        <a:rPr kumimoji="0" lang="zh-CN" altLang="en-US" sz="1600" b="1" u="none" strike="noStrike" cap="none" normalizeH="0" baseline="0" dirty="0" smtClean="0">
                          <a:ln>
                            <a:noFill/>
                          </a:ln>
                          <a:solidFill>
                            <a:srgbClr val="0000FF"/>
                          </a:solidFill>
                          <a:effectLst/>
                          <a:latin typeface="Consolas" pitchFamily="49" charset="0"/>
                          <a:ea typeface="楷体" pitchFamily="49" charset="-122"/>
                          <a:cs typeface="Consolas" pitchFamily="49" charset="0"/>
                        </a:rPr>
                        <a:t>，</a:t>
                      </a:r>
                      <a:r>
                        <a:rPr kumimoji="0" lang="en-US" altLang="zh-CN" sz="1600" b="1" u="none" strike="noStrike" cap="none" normalizeH="0" baseline="0" dirty="0" err="1"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dirty="0" err="1" smtClean="0">
                          <a:ln>
                            <a:noFill/>
                          </a:ln>
                          <a:solidFill>
                            <a:srgbClr val="0000FF"/>
                          </a:solidFill>
                          <a:effectLst/>
                          <a:latin typeface="Consolas" pitchFamily="49" charset="0"/>
                          <a:ea typeface="楷体" pitchFamily="49" charset="-122"/>
                          <a:cs typeface="Consolas" pitchFamily="49" charset="0"/>
                        </a:rPr>
                        <a:t>4</a:t>
                      </a:r>
                      <a:endParaRPr kumimoji="0" lang="en-US" altLang="zh-CN" sz="16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操作系统</a:t>
                      </a:r>
                      <a:endParaRPr kumimoji="0" lang="zh-CN" altLang="en-US"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dirty="0" err="1"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dirty="0" err="1" smtClean="0">
                          <a:ln>
                            <a:noFill/>
                          </a:ln>
                          <a:solidFill>
                            <a:srgbClr val="0000FF"/>
                          </a:solidFill>
                          <a:effectLst/>
                          <a:latin typeface="Consolas" pitchFamily="49" charset="0"/>
                          <a:ea typeface="楷体" pitchFamily="49" charset="-122"/>
                          <a:cs typeface="Consolas" pitchFamily="49" charset="0"/>
                        </a:rPr>
                        <a:t>4</a:t>
                      </a:r>
                      <a:r>
                        <a:rPr kumimoji="0" lang="zh-CN" altLang="en-US" sz="1600" b="1" u="none" strike="noStrike" cap="none" normalizeH="0" baseline="0" dirty="0" smtClean="0">
                          <a:ln>
                            <a:noFill/>
                          </a:ln>
                          <a:solidFill>
                            <a:srgbClr val="0000FF"/>
                          </a:solidFill>
                          <a:effectLst/>
                          <a:latin typeface="Consolas" pitchFamily="49" charset="0"/>
                          <a:ea typeface="楷体" pitchFamily="49" charset="-122"/>
                          <a:cs typeface="Consolas" pitchFamily="49" charset="0"/>
                        </a:rPr>
                        <a:t>，</a:t>
                      </a:r>
                      <a:r>
                        <a:rPr kumimoji="0" lang="en-US" altLang="zh-CN" sz="1600" b="1" u="none" strike="noStrike" cap="none" normalizeH="0" baseline="0" dirty="0" err="1"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dirty="0" err="1" smtClean="0">
                          <a:ln>
                            <a:noFill/>
                          </a:ln>
                          <a:solidFill>
                            <a:srgbClr val="0000FF"/>
                          </a:solidFill>
                          <a:effectLst/>
                          <a:latin typeface="Consolas" pitchFamily="49" charset="0"/>
                          <a:ea typeface="楷体" pitchFamily="49" charset="-122"/>
                          <a:cs typeface="Consolas" pitchFamily="49" charset="0"/>
                        </a:rPr>
                        <a:t>7</a:t>
                      </a:r>
                      <a:endParaRPr kumimoji="0" lang="en-US" altLang="zh-CN" sz="16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smtClean="0">
                          <a:ln>
                            <a:noFill/>
                          </a:ln>
                          <a:solidFill>
                            <a:srgbClr val="0000FF"/>
                          </a:solidFill>
                          <a:effectLst/>
                          <a:latin typeface="Consolas" pitchFamily="49" charset="0"/>
                          <a:ea typeface="楷体" pitchFamily="49" charset="-122"/>
                          <a:cs typeface="Consolas" pitchFamily="49" charset="0"/>
                        </a:rPr>
                        <a:t>7</a:t>
                      </a:r>
                      <a:endParaRPr kumimoji="0" lang="en-US" altLang="zh-CN"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u="none" strike="noStrike" cap="none" normalizeH="0" baseline="0" smtClean="0">
                          <a:ln>
                            <a:noFill/>
                          </a:ln>
                          <a:solidFill>
                            <a:srgbClr val="0000FF"/>
                          </a:solidFill>
                          <a:effectLst/>
                          <a:latin typeface="Consolas" pitchFamily="49" charset="0"/>
                          <a:ea typeface="楷体" pitchFamily="49" charset="-122"/>
                          <a:cs typeface="Consolas" pitchFamily="49" charset="0"/>
                        </a:rPr>
                        <a:t>计算机组成原理</a:t>
                      </a:r>
                      <a:endParaRPr kumimoji="0" lang="zh-CN" altLang="en-US" sz="16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dirty="0" err="1" smtClean="0">
                          <a:ln>
                            <a:noFill/>
                          </a:ln>
                          <a:solidFill>
                            <a:srgbClr val="0000FF"/>
                          </a:solidFill>
                          <a:effectLst/>
                          <a:latin typeface="Consolas" pitchFamily="49" charset="0"/>
                          <a:ea typeface="楷体" pitchFamily="49" charset="-122"/>
                          <a:cs typeface="Consolas" pitchFamily="49" charset="0"/>
                        </a:rPr>
                        <a:t>C</a:t>
                      </a:r>
                      <a:r>
                        <a:rPr kumimoji="0" lang="en-US" altLang="zh-CN" sz="1600" b="1" u="none" strike="noStrike" cap="none" normalizeH="0" baseline="-30000" dirty="0" err="1" smtClean="0">
                          <a:ln>
                            <a:noFill/>
                          </a:ln>
                          <a:solidFill>
                            <a:srgbClr val="0000FF"/>
                          </a:solidFill>
                          <a:effectLst/>
                          <a:latin typeface="Consolas" pitchFamily="49" charset="0"/>
                          <a:ea typeface="楷体" pitchFamily="49" charset="-122"/>
                          <a:cs typeface="Consolas" pitchFamily="49" charset="0"/>
                        </a:rPr>
                        <a:t>2</a:t>
                      </a:r>
                      <a:endParaRPr kumimoji="0" lang="en-US" altLang="zh-CN" sz="16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bl>
          </a:graphicData>
        </a:graphic>
      </p:graphicFrame>
      <p:sp>
        <p:nvSpPr>
          <p:cNvPr id="196765" name="Rectangle 157"/>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2" name="组合 31"/>
          <p:cNvGrpSpPr/>
          <p:nvPr/>
        </p:nvGrpSpPr>
        <p:grpSpPr>
          <a:xfrm>
            <a:off x="3071802" y="4000504"/>
            <a:ext cx="4000528" cy="2571768"/>
            <a:chOff x="2500298" y="4143380"/>
            <a:chExt cx="4000528" cy="2571768"/>
          </a:xfrm>
        </p:grpSpPr>
        <p:sp>
          <p:nvSpPr>
            <p:cNvPr id="8" name="椭圆 7"/>
            <p:cNvSpPr/>
            <p:nvPr/>
          </p:nvSpPr>
          <p:spPr>
            <a:xfrm>
              <a:off x="2500298" y="414338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cs typeface="Consolas" pitchFamily="49" charset="0"/>
              </a:endParaRPr>
            </a:p>
          </p:txBody>
        </p:sp>
        <p:sp>
          <p:nvSpPr>
            <p:cNvPr id="9" name="椭圆 8"/>
            <p:cNvSpPr/>
            <p:nvPr/>
          </p:nvSpPr>
          <p:spPr>
            <a:xfrm>
              <a:off x="3428992" y="414338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3</a:t>
              </a:r>
              <a:endParaRPr lang="zh-CN" altLang="en-US" sz="1800" baseline="-25000">
                <a:solidFill>
                  <a:srgbClr val="0000FF"/>
                </a:solidFill>
                <a:latin typeface="Consolas" pitchFamily="49" charset="0"/>
                <a:cs typeface="Consolas" pitchFamily="49" charset="0"/>
              </a:endParaRPr>
            </a:p>
          </p:txBody>
        </p:sp>
        <p:sp>
          <p:nvSpPr>
            <p:cNvPr id="10" name="椭圆 9"/>
            <p:cNvSpPr/>
            <p:nvPr/>
          </p:nvSpPr>
          <p:spPr>
            <a:xfrm>
              <a:off x="4286248" y="414338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4</a:t>
              </a:r>
              <a:endParaRPr lang="zh-CN" altLang="en-US" sz="1800" baseline="-25000">
                <a:solidFill>
                  <a:srgbClr val="0000FF"/>
                </a:solidFill>
                <a:latin typeface="Consolas" pitchFamily="49" charset="0"/>
                <a:cs typeface="Consolas" pitchFamily="49" charset="0"/>
              </a:endParaRPr>
            </a:p>
          </p:txBody>
        </p:sp>
        <p:sp>
          <p:nvSpPr>
            <p:cNvPr id="11" name="椭圆 10"/>
            <p:cNvSpPr/>
            <p:nvPr/>
          </p:nvSpPr>
          <p:spPr>
            <a:xfrm>
              <a:off x="4500562" y="4929198"/>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6</a:t>
              </a:r>
              <a:endParaRPr lang="zh-CN" altLang="en-US" sz="1800" baseline="-25000">
                <a:solidFill>
                  <a:srgbClr val="0000FF"/>
                </a:solidFill>
                <a:latin typeface="Consolas" pitchFamily="49" charset="0"/>
                <a:cs typeface="Consolas" pitchFamily="49" charset="0"/>
              </a:endParaRPr>
            </a:p>
          </p:txBody>
        </p:sp>
        <p:sp>
          <p:nvSpPr>
            <p:cNvPr id="12" name="椭圆 11"/>
            <p:cNvSpPr/>
            <p:nvPr/>
          </p:nvSpPr>
          <p:spPr>
            <a:xfrm>
              <a:off x="6072198" y="621508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5</a:t>
              </a:r>
              <a:endParaRPr lang="zh-CN" altLang="en-US" sz="1800" baseline="-25000">
                <a:solidFill>
                  <a:srgbClr val="0000FF"/>
                </a:solidFill>
                <a:latin typeface="Consolas" pitchFamily="49" charset="0"/>
                <a:cs typeface="Consolas" pitchFamily="49" charset="0"/>
              </a:endParaRPr>
            </a:p>
          </p:txBody>
        </p:sp>
        <p:sp>
          <p:nvSpPr>
            <p:cNvPr id="13" name="椭圆 12"/>
            <p:cNvSpPr/>
            <p:nvPr/>
          </p:nvSpPr>
          <p:spPr>
            <a:xfrm>
              <a:off x="3357554" y="621508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14" name="椭圆 13"/>
            <p:cNvSpPr/>
            <p:nvPr/>
          </p:nvSpPr>
          <p:spPr>
            <a:xfrm>
              <a:off x="3929058" y="557214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7</a:t>
              </a:r>
              <a:endParaRPr lang="zh-CN" altLang="en-US" sz="1800" baseline="-25000">
                <a:solidFill>
                  <a:srgbClr val="0000FF"/>
                </a:solidFill>
                <a:latin typeface="Consolas" pitchFamily="49" charset="0"/>
                <a:cs typeface="Consolas" pitchFamily="49" charset="0"/>
              </a:endParaRPr>
            </a:p>
          </p:txBody>
        </p:sp>
        <p:cxnSp>
          <p:nvCxnSpPr>
            <p:cNvPr id="16" name="直接箭头连接符 15"/>
            <p:cNvCxnSpPr>
              <a:stCxn id="8" idx="6"/>
              <a:endCxn id="9" idx="2"/>
            </p:cNvCxnSpPr>
            <p:nvPr/>
          </p:nvCxnSpPr>
          <p:spPr>
            <a:xfrm>
              <a:off x="2928926" y="4393413"/>
              <a:ext cx="50006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6"/>
              <a:endCxn id="10" idx="2"/>
            </p:cNvCxnSpPr>
            <p:nvPr/>
          </p:nvCxnSpPr>
          <p:spPr>
            <a:xfrm>
              <a:off x="3857620" y="4393413"/>
              <a:ext cx="428628"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0"/>
            </p:cNvCxnSpPr>
            <p:nvPr/>
          </p:nvCxnSpPr>
          <p:spPr>
            <a:xfrm rot="16200000" flipH="1">
              <a:off x="4536281" y="4750603"/>
              <a:ext cx="285752" cy="7143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7"/>
              <a:endCxn id="14" idx="3"/>
            </p:cNvCxnSpPr>
            <p:nvPr/>
          </p:nvCxnSpPr>
          <p:spPr>
            <a:xfrm rot="5400000" flipH="1" flipV="1">
              <a:off x="3712949" y="6009435"/>
              <a:ext cx="289342" cy="26841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7"/>
              <a:endCxn id="11" idx="3"/>
            </p:cNvCxnSpPr>
            <p:nvPr/>
          </p:nvCxnSpPr>
          <p:spPr>
            <a:xfrm rot="5400000" flipH="1" flipV="1">
              <a:off x="4284453" y="5366493"/>
              <a:ext cx="289342" cy="26841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3" idx="6"/>
              <a:endCxn id="12" idx="2"/>
            </p:cNvCxnSpPr>
            <p:nvPr/>
          </p:nvCxnSpPr>
          <p:spPr>
            <a:xfrm>
              <a:off x="3786182" y="6465115"/>
              <a:ext cx="228601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0" idx="6"/>
              <a:endCxn id="12" idx="1"/>
            </p:cNvCxnSpPr>
            <p:nvPr/>
          </p:nvCxnSpPr>
          <p:spPr>
            <a:xfrm>
              <a:off x="4714876" y="4393413"/>
              <a:ext cx="1420093" cy="189490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33" name="左弧形箭头 32"/>
          <p:cNvSpPr/>
          <p:nvPr/>
        </p:nvSpPr>
        <p:spPr>
          <a:xfrm>
            <a:off x="2428860" y="3929066"/>
            <a:ext cx="357190" cy="1000132"/>
          </a:xfrm>
          <a:prstGeom prst="curv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34" name="TextBox 33"/>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2465403" y="3286124"/>
            <a:ext cx="5821373" cy="1554272"/>
          </a:xfrm>
          <a:prstGeom prst="rect">
            <a:avLst/>
          </a:prstGeom>
          <a:noFill/>
          <a:ln w="9525">
            <a:noFill/>
            <a:miter lim="800000"/>
            <a:headEnd/>
            <a:tailEnd/>
          </a:ln>
          <a:effectLst/>
        </p:spPr>
        <p:txBody>
          <a:bodyPr wrap="square">
            <a:spAutoFit/>
          </a:bodyPr>
          <a:lstStyle/>
          <a:p>
            <a:pPr>
              <a:lnSpc>
                <a:spcPts val="3000"/>
              </a:lnSpc>
              <a:spcBef>
                <a:spcPct val="50000"/>
              </a:spcBef>
            </a:pPr>
            <a:r>
              <a:rPr lang="zh-CN" altLang="en-US" sz="2000" smtClean="0">
                <a:solidFill>
                  <a:srgbClr val="0000FF"/>
                </a:solidFill>
                <a:latin typeface="Consolas" pitchFamily="49" charset="0"/>
                <a:ea typeface="楷体" pitchFamily="49" charset="-122"/>
                <a:cs typeface="Consolas" pitchFamily="49" charset="0"/>
              </a:rPr>
              <a:t>对</a:t>
            </a:r>
            <a:r>
              <a:rPr lang="zh-CN" altLang="en-US" sz="2000" dirty="0">
                <a:solidFill>
                  <a:srgbClr val="0000FF"/>
                </a:solidFill>
                <a:latin typeface="Consolas" pitchFamily="49" charset="0"/>
                <a:ea typeface="楷体" pitchFamily="49" charset="-122"/>
                <a:cs typeface="Consolas" pitchFamily="49" charset="0"/>
              </a:rPr>
              <a:t>这个有向图进行拓扑排序可得到拓扑序列：　　</a:t>
            </a:r>
          </a:p>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sym typeface="Wingdings"/>
              </a:rPr>
              <a:t></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sym typeface="Wingdings"/>
              </a:rPr>
              <a:t></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sym typeface="Wingdings"/>
              </a:rPr>
              <a:t></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4 </a:t>
            </a:r>
            <a:r>
              <a:rPr lang="en-US" altLang="zh-CN"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7</a:t>
            </a:r>
            <a:r>
              <a:rPr lang="en-US" altLang="zh-CN" sz="2000" smtClean="0">
                <a:solidFill>
                  <a:srgbClr val="0000FF"/>
                </a:solidFill>
                <a:latin typeface="Consolas" pitchFamily="49" charset="0"/>
                <a:ea typeface="楷体" pitchFamily="49" charset="-122"/>
                <a:cs typeface="Consolas" pitchFamily="49" charset="0"/>
                <a:sym typeface="Wingdings"/>
              </a:rPr>
              <a:t></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6</a:t>
            </a:r>
            <a:r>
              <a:rPr lang="en-US" altLang="zh-CN" sz="2000" smtClean="0">
                <a:solidFill>
                  <a:srgbClr val="0000FF"/>
                </a:solidFill>
                <a:latin typeface="Consolas" pitchFamily="49" charset="0"/>
                <a:ea typeface="楷体" pitchFamily="49" charset="-122"/>
                <a:cs typeface="Consolas" pitchFamily="49" charset="0"/>
                <a:sym typeface="Wingdings"/>
              </a:rPr>
              <a:t></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5</a:t>
            </a:r>
            <a:r>
              <a:rPr lang="zh-CN" altLang="en-US" sz="2000" dirty="0">
                <a:solidFill>
                  <a:srgbClr val="0000FF"/>
                </a:solidFill>
                <a:latin typeface="Consolas" pitchFamily="49" charset="0"/>
                <a:ea typeface="楷体" pitchFamily="49" charset="-122"/>
                <a:cs typeface="Consolas" pitchFamily="49" charset="0"/>
              </a:rPr>
              <a:t>　</a:t>
            </a:r>
          </a:p>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sym typeface="Wingdings"/>
              </a:rPr>
              <a:t></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7</a:t>
            </a:r>
            <a:r>
              <a:rPr lang="en-US" altLang="zh-CN" sz="2000" smtClean="0">
                <a:solidFill>
                  <a:srgbClr val="0000FF"/>
                </a:solidFill>
                <a:latin typeface="Consolas" pitchFamily="49" charset="0"/>
                <a:ea typeface="楷体" pitchFamily="49" charset="-122"/>
                <a:cs typeface="Consolas" pitchFamily="49" charset="0"/>
                <a:sym typeface="Wingdings"/>
              </a:rPr>
              <a:t></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sym typeface="Wingdings"/>
              </a:rPr>
              <a:t></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3 </a:t>
            </a:r>
            <a:r>
              <a:rPr lang="en-US" altLang="zh-CN"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4</a:t>
            </a:r>
            <a:r>
              <a:rPr lang="en-US" altLang="zh-CN" sz="2000" smtClean="0">
                <a:solidFill>
                  <a:srgbClr val="0000FF"/>
                </a:solidFill>
                <a:latin typeface="Consolas" pitchFamily="49" charset="0"/>
                <a:ea typeface="楷体" pitchFamily="49" charset="-122"/>
                <a:cs typeface="Consolas" pitchFamily="49" charset="0"/>
                <a:sym typeface="Wingdings"/>
              </a:rPr>
              <a:t></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5</a:t>
            </a:r>
            <a:r>
              <a:rPr lang="en-US" altLang="zh-CN" sz="2000" smtClean="0">
                <a:solidFill>
                  <a:srgbClr val="0000FF"/>
                </a:solidFill>
                <a:latin typeface="Consolas" pitchFamily="49" charset="0"/>
                <a:ea typeface="楷体" pitchFamily="49" charset="-122"/>
                <a:cs typeface="Consolas" pitchFamily="49" charset="0"/>
                <a:sym typeface="Wingdings"/>
              </a:rPr>
              <a:t></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6</a:t>
            </a:r>
            <a:endParaRPr lang="zh-CN" altLang="en-US" sz="2000" baseline="-25000" dirty="0">
              <a:solidFill>
                <a:srgbClr val="0000FF"/>
              </a:solidFill>
              <a:latin typeface="Consolas" pitchFamily="49" charset="0"/>
              <a:ea typeface="楷体" pitchFamily="49" charset="-122"/>
              <a:cs typeface="Consolas" pitchFamily="49" charset="0"/>
            </a:endParaRPr>
          </a:p>
        </p:txBody>
      </p:sp>
      <p:grpSp>
        <p:nvGrpSpPr>
          <p:cNvPr id="6" name="组合 5"/>
          <p:cNvGrpSpPr/>
          <p:nvPr/>
        </p:nvGrpSpPr>
        <p:grpSpPr>
          <a:xfrm>
            <a:off x="2285984" y="285728"/>
            <a:ext cx="4000528" cy="2571768"/>
            <a:chOff x="2500298" y="4143380"/>
            <a:chExt cx="4000528" cy="2571768"/>
          </a:xfrm>
        </p:grpSpPr>
        <p:sp>
          <p:nvSpPr>
            <p:cNvPr id="7" name="椭圆 6"/>
            <p:cNvSpPr/>
            <p:nvPr/>
          </p:nvSpPr>
          <p:spPr>
            <a:xfrm>
              <a:off x="2500298" y="414338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cs typeface="Consolas" pitchFamily="49" charset="0"/>
              </a:endParaRPr>
            </a:p>
          </p:txBody>
        </p:sp>
        <p:sp>
          <p:nvSpPr>
            <p:cNvPr id="8" name="椭圆 7"/>
            <p:cNvSpPr/>
            <p:nvPr/>
          </p:nvSpPr>
          <p:spPr>
            <a:xfrm>
              <a:off x="3428992" y="414338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3</a:t>
              </a:r>
              <a:endParaRPr lang="zh-CN" altLang="en-US" sz="1800" baseline="-25000">
                <a:solidFill>
                  <a:srgbClr val="0000FF"/>
                </a:solidFill>
                <a:latin typeface="Consolas" pitchFamily="49" charset="0"/>
                <a:cs typeface="Consolas" pitchFamily="49" charset="0"/>
              </a:endParaRPr>
            </a:p>
          </p:txBody>
        </p:sp>
        <p:sp>
          <p:nvSpPr>
            <p:cNvPr id="9" name="椭圆 8"/>
            <p:cNvSpPr/>
            <p:nvPr/>
          </p:nvSpPr>
          <p:spPr>
            <a:xfrm>
              <a:off x="4286248" y="414338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4</a:t>
              </a:r>
              <a:endParaRPr lang="zh-CN" altLang="en-US" sz="1800" baseline="-25000">
                <a:solidFill>
                  <a:srgbClr val="0000FF"/>
                </a:solidFill>
                <a:latin typeface="Consolas" pitchFamily="49" charset="0"/>
                <a:cs typeface="Consolas" pitchFamily="49" charset="0"/>
              </a:endParaRPr>
            </a:p>
          </p:txBody>
        </p:sp>
        <p:sp>
          <p:nvSpPr>
            <p:cNvPr id="10" name="椭圆 9"/>
            <p:cNvSpPr/>
            <p:nvPr/>
          </p:nvSpPr>
          <p:spPr>
            <a:xfrm>
              <a:off x="4500562" y="4929198"/>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6</a:t>
              </a:r>
              <a:endParaRPr lang="zh-CN" altLang="en-US" sz="1800" baseline="-25000">
                <a:solidFill>
                  <a:srgbClr val="0000FF"/>
                </a:solidFill>
                <a:latin typeface="Consolas" pitchFamily="49" charset="0"/>
                <a:cs typeface="Consolas" pitchFamily="49" charset="0"/>
              </a:endParaRPr>
            </a:p>
          </p:txBody>
        </p:sp>
        <p:sp>
          <p:nvSpPr>
            <p:cNvPr id="11" name="椭圆 10"/>
            <p:cNvSpPr/>
            <p:nvPr/>
          </p:nvSpPr>
          <p:spPr>
            <a:xfrm>
              <a:off x="6072198" y="621508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5</a:t>
              </a:r>
              <a:endParaRPr lang="zh-CN" altLang="en-US" sz="1800" baseline="-25000">
                <a:solidFill>
                  <a:srgbClr val="0000FF"/>
                </a:solidFill>
                <a:latin typeface="Consolas" pitchFamily="49" charset="0"/>
                <a:cs typeface="Consolas" pitchFamily="49" charset="0"/>
              </a:endParaRPr>
            </a:p>
          </p:txBody>
        </p:sp>
        <p:sp>
          <p:nvSpPr>
            <p:cNvPr id="12" name="椭圆 11"/>
            <p:cNvSpPr/>
            <p:nvPr/>
          </p:nvSpPr>
          <p:spPr>
            <a:xfrm>
              <a:off x="3357554" y="621508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13" name="椭圆 12"/>
            <p:cNvSpPr/>
            <p:nvPr/>
          </p:nvSpPr>
          <p:spPr>
            <a:xfrm>
              <a:off x="3929058" y="557214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7</a:t>
              </a:r>
              <a:endParaRPr lang="zh-CN" altLang="en-US" sz="1800" baseline="-25000">
                <a:solidFill>
                  <a:srgbClr val="0000FF"/>
                </a:solidFill>
                <a:latin typeface="Consolas" pitchFamily="49" charset="0"/>
                <a:cs typeface="Consolas" pitchFamily="49" charset="0"/>
              </a:endParaRPr>
            </a:p>
          </p:txBody>
        </p:sp>
        <p:cxnSp>
          <p:nvCxnSpPr>
            <p:cNvPr id="14" name="直接箭头连接符 13"/>
            <p:cNvCxnSpPr>
              <a:stCxn id="7" idx="6"/>
              <a:endCxn id="8" idx="2"/>
            </p:cNvCxnSpPr>
            <p:nvPr/>
          </p:nvCxnSpPr>
          <p:spPr>
            <a:xfrm>
              <a:off x="2928926" y="4393413"/>
              <a:ext cx="50006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6"/>
              <a:endCxn id="9" idx="2"/>
            </p:cNvCxnSpPr>
            <p:nvPr/>
          </p:nvCxnSpPr>
          <p:spPr>
            <a:xfrm>
              <a:off x="3857620" y="4393413"/>
              <a:ext cx="428628"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0" idx="0"/>
            </p:cNvCxnSpPr>
            <p:nvPr/>
          </p:nvCxnSpPr>
          <p:spPr>
            <a:xfrm rot="16200000" flipH="1">
              <a:off x="4536281" y="4750603"/>
              <a:ext cx="285752" cy="7143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7"/>
              <a:endCxn id="13" idx="3"/>
            </p:cNvCxnSpPr>
            <p:nvPr/>
          </p:nvCxnSpPr>
          <p:spPr>
            <a:xfrm rot="5400000" flipH="1" flipV="1">
              <a:off x="3712949" y="6009435"/>
              <a:ext cx="289342" cy="26841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7"/>
              <a:endCxn id="10" idx="3"/>
            </p:cNvCxnSpPr>
            <p:nvPr/>
          </p:nvCxnSpPr>
          <p:spPr>
            <a:xfrm rot="5400000" flipH="1" flipV="1">
              <a:off x="4284453" y="5366493"/>
              <a:ext cx="289342" cy="26841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6"/>
              <a:endCxn id="11" idx="2"/>
            </p:cNvCxnSpPr>
            <p:nvPr/>
          </p:nvCxnSpPr>
          <p:spPr>
            <a:xfrm>
              <a:off x="3786182" y="6465115"/>
              <a:ext cx="228601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6"/>
              <a:endCxn id="11" idx="1"/>
            </p:cNvCxnSpPr>
            <p:nvPr/>
          </p:nvCxnSpPr>
          <p:spPr>
            <a:xfrm>
              <a:off x="4714876" y="4393413"/>
              <a:ext cx="1420093" cy="189490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071538" y="3857628"/>
            <a:ext cx="5429288" cy="1614556"/>
            <a:chOff x="1071538" y="3857628"/>
            <a:chExt cx="5429288" cy="1614556"/>
          </a:xfrm>
        </p:grpSpPr>
        <p:sp>
          <p:nvSpPr>
            <p:cNvPr id="5" name="TextBox 4"/>
            <p:cNvSpPr txBox="1"/>
            <p:nvPr/>
          </p:nvSpPr>
          <p:spPr>
            <a:xfrm>
              <a:off x="1071538" y="5072074"/>
              <a:ext cx="542928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课程学习安排：    第</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学期      第</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学期</a:t>
              </a:r>
              <a:endParaRPr lang="zh-CN" altLang="en-US" sz="2000">
                <a:latin typeface="Consolas" pitchFamily="49" charset="0"/>
                <a:ea typeface="仿宋" pitchFamily="49" charset="-122"/>
                <a:cs typeface="Consolas" pitchFamily="49" charset="0"/>
              </a:endParaRPr>
            </a:p>
          </p:txBody>
        </p:sp>
        <p:sp>
          <p:nvSpPr>
            <p:cNvPr id="21" name="矩形 20"/>
            <p:cNvSpPr/>
            <p:nvPr/>
          </p:nvSpPr>
          <p:spPr>
            <a:xfrm>
              <a:off x="3000364" y="3857628"/>
              <a:ext cx="1714512" cy="1071570"/>
            </a:xfrm>
            <a:prstGeom prst="rect">
              <a:avLst/>
            </a:prstGeom>
            <a:solidFill>
              <a:schemeClr val="accent1">
                <a:alpha val="1600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000628" y="3857628"/>
              <a:ext cx="1428760" cy="1071570"/>
            </a:xfrm>
            <a:prstGeom prst="rect">
              <a:avLst/>
            </a:prstGeom>
            <a:solidFill>
              <a:schemeClr val="accent1">
                <a:alpha val="1600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23"/>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142976" y="1314095"/>
            <a:ext cx="3892547"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ea typeface="楷体" pitchFamily="49" charset="-122"/>
                <a:cs typeface="Times New Roman" pitchFamily="18" charset="0"/>
              </a:rPr>
              <a:t>拓扑</a:t>
            </a:r>
            <a:r>
              <a:rPr lang="zh-CN" altLang="en-US" sz="2000" smtClean="0">
                <a:solidFill>
                  <a:srgbClr val="0000FF"/>
                </a:solidFill>
                <a:ea typeface="楷体" pitchFamily="49" charset="-122"/>
                <a:cs typeface="Times New Roman" pitchFamily="18" charset="0"/>
              </a:rPr>
              <a:t>排序步骤如下</a:t>
            </a:r>
            <a:r>
              <a:rPr lang="zh-CN" altLang="en-US" sz="2000" dirty="0">
                <a:solidFill>
                  <a:srgbClr val="0000FF"/>
                </a:solidFill>
                <a:ea typeface="楷体" pitchFamily="49" charset="-122"/>
                <a:cs typeface="Times New Roman" pitchFamily="18" charset="0"/>
              </a:rPr>
              <a:t>：</a:t>
            </a:r>
          </a:p>
        </p:txBody>
      </p:sp>
      <p:sp>
        <p:nvSpPr>
          <p:cNvPr id="198659" name="Text Box 3"/>
          <p:cNvSpPr txBox="1">
            <a:spLocks noChangeArrowheads="1"/>
          </p:cNvSpPr>
          <p:nvPr/>
        </p:nvSpPr>
        <p:spPr bwMode="auto">
          <a:xfrm>
            <a:off x="1181106" y="1814161"/>
            <a:ext cx="7677174" cy="2862322"/>
          </a:xfrm>
          <a:prstGeom prst="rect">
            <a:avLst/>
          </a:prstGeom>
          <a:noFill/>
          <a:ln w="9525">
            <a:noFill/>
            <a:miter lim="800000"/>
            <a:headEnd/>
            <a:tailEnd/>
          </a:ln>
          <a:effectLst/>
        </p:spPr>
        <p:txBody>
          <a:bodyPr wrap="square">
            <a:spAutoFit/>
          </a:bodyPr>
          <a:lstStyle/>
          <a:p>
            <a:pPr>
              <a:lnSpc>
                <a:spcPct val="150000"/>
              </a:lnSpc>
            </a:pPr>
            <a:r>
              <a:rPr lang="zh-CN" altLang="en-US" sz="2000" dirty="0" smtClean="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从</a:t>
            </a:r>
            <a:r>
              <a:rPr lang="en-US" altLang="zh-CN" sz="2000" smtClean="0">
                <a:solidFill>
                  <a:srgbClr val="0000FF"/>
                </a:solidFill>
                <a:latin typeface="Consolas" pitchFamily="49" charset="0"/>
                <a:ea typeface="仿宋" pitchFamily="49" charset="-122"/>
                <a:cs typeface="Consolas" pitchFamily="49" charset="0"/>
              </a:rPr>
              <a:t>AOV</a:t>
            </a:r>
            <a:r>
              <a:rPr lang="zh-CN" altLang="en-US" sz="2000" smtClean="0">
                <a:solidFill>
                  <a:srgbClr val="0000FF"/>
                </a:solidFill>
                <a:latin typeface="Consolas" pitchFamily="49" charset="0"/>
                <a:ea typeface="仿宋" pitchFamily="49" charset="-122"/>
                <a:cs typeface="Consolas" pitchFamily="49" charset="0"/>
              </a:rPr>
              <a:t>网中</a:t>
            </a:r>
            <a:r>
              <a:rPr lang="zh-CN" altLang="en-US" sz="2000" dirty="0">
                <a:solidFill>
                  <a:srgbClr val="0000FF"/>
                </a:solidFill>
                <a:latin typeface="Consolas" pitchFamily="49" charset="0"/>
                <a:ea typeface="仿宋" pitchFamily="49" charset="-122"/>
                <a:cs typeface="Consolas" pitchFamily="49" charset="0"/>
              </a:rPr>
              <a:t>选择一个没有前驱（即入度为</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）的顶点并且输出它。</a:t>
            </a:r>
          </a:p>
          <a:p>
            <a:pPr>
              <a:lnSpc>
                <a:spcPct val="150000"/>
              </a:lnSpc>
            </a:pPr>
            <a:r>
              <a:rPr lang="zh-CN" altLang="en-US" sz="2000" dirty="0" smtClean="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从</a:t>
            </a:r>
            <a:r>
              <a:rPr lang="en-US" altLang="zh-CN" sz="2000" smtClean="0">
                <a:solidFill>
                  <a:srgbClr val="0000FF"/>
                </a:solidFill>
                <a:latin typeface="Consolas" pitchFamily="49" charset="0"/>
                <a:ea typeface="仿宋" pitchFamily="49" charset="-122"/>
                <a:cs typeface="Consolas" pitchFamily="49" charset="0"/>
              </a:rPr>
              <a:t>AOV</a:t>
            </a:r>
            <a:r>
              <a:rPr lang="zh-CN" altLang="en-US" sz="2000" smtClean="0">
                <a:solidFill>
                  <a:srgbClr val="0000FF"/>
                </a:solidFill>
                <a:latin typeface="Consolas" pitchFamily="49" charset="0"/>
                <a:ea typeface="仿宋" pitchFamily="49" charset="-122"/>
                <a:cs typeface="Consolas" pitchFamily="49" charset="0"/>
              </a:rPr>
              <a:t>网</a:t>
            </a:r>
            <a:r>
              <a:rPr lang="zh-CN" altLang="en-US" sz="2000" dirty="0">
                <a:solidFill>
                  <a:srgbClr val="0000FF"/>
                </a:solidFill>
                <a:latin typeface="Consolas" pitchFamily="49" charset="0"/>
                <a:ea typeface="仿宋" pitchFamily="49" charset="-122"/>
                <a:cs typeface="Consolas" pitchFamily="49" charset="0"/>
              </a:rPr>
              <a:t>中删去该顶点，并且删去从该顶点发出的全部有向边。</a:t>
            </a:r>
          </a:p>
          <a:p>
            <a:pPr>
              <a:lnSpc>
                <a:spcPct val="150000"/>
              </a:lnSpc>
            </a:pPr>
            <a:r>
              <a:rPr lang="zh-CN" altLang="en-US" sz="2000" dirty="0" smtClean="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）重复上述两步，直到剩余的网中不再存在没有前驱的顶点为止。</a:t>
            </a:r>
          </a:p>
        </p:txBody>
      </p:sp>
      <p:sp>
        <p:nvSpPr>
          <p:cNvPr id="7" name="TextBox 6"/>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85984" y="121442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cs typeface="Consolas" pitchFamily="49" charset="0"/>
            </a:endParaRPr>
          </a:p>
        </p:txBody>
      </p:sp>
      <p:sp>
        <p:nvSpPr>
          <p:cNvPr id="6" name="椭圆 5"/>
          <p:cNvSpPr/>
          <p:nvPr/>
        </p:nvSpPr>
        <p:spPr>
          <a:xfrm>
            <a:off x="3214678" y="121442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3</a:t>
            </a:r>
            <a:endParaRPr lang="zh-CN" altLang="en-US" sz="1800" baseline="-25000">
              <a:solidFill>
                <a:srgbClr val="0000FF"/>
              </a:solidFill>
              <a:latin typeface="Consolas" pitchFamily="49" charset="0"/>
              <a:cs typeface="Consolas" pitchFamily="49" charset="0"/>
            </a:endParaRPr>
          </a:p>
        </p:txBody>
      </p:sp>
      <p:sp>
        <p:nvSpPr>
          <p:cNvPr id="7" name="椭圆 6"/>
          <p:cNvSpPr/>
          <p:nvPr/>
        </p:nvSpPr>
        <p:spPr>
          <a:xfrm>
            <a:off x="4071934" y="121442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4</a:t>
            </a:r>
            <a:endParaRPr lang="zh-CN" altLang="en-US" sz="1800" baseline="-25000">
              <a:solidFill>
                <a:srgbClr val="0000FF"/>
              </a:solidFill>
              <a:latin typeface="Consolas" pitchFamily="49" charset="0"/>
              <a:cs typeface="Consolas" pitchFamily="49" charset="0"/>
            </a:endParaRPr>
          </a:p>
        </p:txBody>
      </p:sp>
      <p:sp>
        <p:nvSpPr>
          <p:cNvPr id="8" name="椭圆 7"/>
          <p:cNvSpPr/>
          <p:nvPr/>
        </p:nvSpPr>
        <p:spPr>
          <a:xfrm>
            <a:off x="4286248" y="200024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6</a:t>
            </a:r>
            <a:endParaRPr lang="zh-CN" altLang="en-US" sz="1800" baseline="-25000">
              <a:solidFill>
                <a:srgbClr val="0000FF"/>
              </a:solidFill>
              <a:latin typeface="Consolas" pitchFamily="49" charset="0"/>
              <a:cs typeface="Consolas" pitchFamily="49" charset="0"/>
            </a:endParaRPr>
          </a:p>
        </p:txBody>
      </p:sp>
      <p:sp>
        <p:nvSpPr>
          <p:cNvPr id="9" name="椭圆 8"/>
          <p:cNvSpPr/>
          <p:nvPr/>
        </p:nvSpPr>
        <p:spPr>
          <a:xfrm>
            <a:off x="5857884" y="3286124"/>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5</a:t>
            </a:r>
            <a:endParaRPr lang="zh-CN" altLang="en-US" sz="1800" baseline="-25000">
              <a:solidFill>
                <a:srgbClr val="0000FF"/>
              </a:solidFill>
              <a:latin typeface="Consolas" pitchFamily="49" charset="0"/>
              <a:cs typeface="Consolas" pitchFamily="49" charset="0"/>
            </a:endParaRPr>
          </a:p>
        </p:txBody>
      </p:sp>
      <p:sp>
        <p:nvSpPr>
          <p:cNvPr id="10" name="椭圆 9"/>
          <p:cNvSpPr/>
          <p:nvPr/>
        </p:nvSpPr>
        <p:spPr>
          <a:xfrm>
            <a:off x="3143240" y="3286124"/>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11" name="椭圆 10"/>
          <p:cNvSpPr/>
          <p:nvPr/>
        </p:nvSpPr>
        <p:spPr>
          <a:xfrm>
            <a:off x="3714744" y="264318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7</a:t>
            </a:r>
            <a:endParaRPr lang="zh-CN" altLang="en-US" sz="1800" baseline="-25000">
              <a:solidFill>
                <a:srgbClr val="0000FF"/>
              </a:solidFill>
              <a:latin typeface="Consolas" pitchFamily="49" charset="0"/>
              <a:cs typeface="Consolas" pitchFamily="49" charset="0"/>
            </a:endParaRPr>
          </a:p>
        </p:txBody>
      </p:sp>
      <p:cxnSp>
        <p:nvCxnSpPr>
          <p:cNvPr id="12" name="直接箭头连接符 11"/>
          <p:cNvCxnSpPr>
            <a:stCxn id="5" idx="6"/>
            <a:endCxn id="6" idx="2"/>
          </p:cNvCxnSpPr>
          <p:nvPr/>
        </p:nvCxnSpPr>
        <p:spPr>
          <a:xfrm>
            <a:off x="2714612" y="1464455"/>
            <a:ext cx="50006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6"/>
            <a:endCxn id="7" idx="2"/>
          </p:cNvCxnSpPr>
          <p:nvPr/>
        </p:nvCxnSpPr>
        <p:spPr>
          <a:xfrm>
            <a:off x="3643306" y="1464455"/>
            <a:ext cx="428628"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0"/>
          </p:cNvCxnSpPr>
          <p:nvPr/>
        </p:nvCxnSpPr>
        <p:spPr>
          <a:xfrm rot="16200000" flipH="1">
            <a:off x="4321967" y="1821645"/>
            <a:ext cx="285752" cy="7143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7"/>
            <a:endCxn id="11" idx="3"/>
          </p:cNvCxnSpPr>
          <p:nvPr/>
        </p:nvCxnSpPr>
        <p:spPr>
          <a:xfrm rot="5400000" flipH="1" flipV="1">
            <a:off x="3498635" y="3080477"/>
            <a:ext cx="289342" cy="26841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7"/>
            <a:endCxn id="8" idx="3"/>
          </p:cNvCxnSpPr>
          <p:nvPr/>
        </p:nvCxnSpPr>
        <p:spPr>
          <a:xfrm rot="5400000" flipH="1" flipV="1">
            <a:off x="4070139" y="2437535"/>
            <a:ext cx="289342" cy="26841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6"/>
            <a:endCxn id="9" idx="2"/>
          </p:cNvCxnSpPr>
          <p:nvPr/>
        </p:nvCxnSpPr>
        <p:spPr>
          <a:xfrm>
            <a:off x="3571868" y="3536157"/>
            <a:ext cx="228601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6"/>
            <a:endCxn id="9" idx="1"/>
          </p:cNvCxnSpPr>
          <p:nvPr/>
        </p:nvCxnSpPr>
        <p:spPr>
          <a:xfrm>
            <a:off x="4500562" y="1464455"/>
            <a:ext cx="1420093" cy="189490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28728" y="357166"/>
            <a:ext cx="3214710"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拓扑排序过程：</a:t>
            </a:r>
            <a:endParaRPr lang="zh-CN" altLang="en-US" sz="2000"/>
          </a:p>
        </p:txBody>
      </p:sp>
      <p:sp>
        <p:nvSpPr>
          <p:cNvPr id="20" name="TextBox 19"/>
          <p:cNvSpPr txBox="1"/>
          <p:nvPr/>
        </p:nvSpPr>
        <p:spPr>
          <a:xfrm>
            <a:off x="1785918" y="4743402"/>
            <a:ext cx="1428760"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拓扑</a:t>
            </a:r>
            <a:r>
              <a:rPr lang="zh-CN" altLang="en-US" sz="2000" smtClean="0">
                <a:solidFill>
                  <a:srgbClr val="0000FF"/>
                </a:solidFill>
                <a:latin typeface="Consolas" pitchFamily="49" charset="0"/>
                <a:ea typeface="楷体" pitchFamily="49" charset="-122"/>
                <a:cs typeface="Consolas" pitchFamily="49" charset="0"/>
              </a:rPr>
              <a:t>序列</a:t>
            </a:r>
            <a:r>
              <a:rPr lang="zh-CN" altLang="en-US" sz="2000" smtClean="0">
                <a:solidFill>
                  <a:srgbClr val="0000FF"/>
                </a:solidFill>
                <a:ea typeface="楷体" pitchFamily="49" charset="-122"/>
                <a:cs typeface="Times New Roman" pitchFamily="18" charset="0"/>
              </a:rPr>
              <a:t>：</a:t>
            </a:r>
            <a:endParaRPr lang="zh-CN" altLang="en-US" sz="2000">
              <a:solidFill>
                <a:srgbClr val="0000FF"/>
              </a:solidFill>
            </a:endParaRPr>
          </a:p>
        </p:txBody>
      </p:sp>
      <p:sp>
        <p:nvSpPr>
          <p:cNvPr id="21" name="TextBox 20"/>
          <p:cNvSpPr txBox="1"/>
          <p:nvPr/>
        </p:nvSpPr>
        <p:spPr>
          <a:xfrm>
            <a:off x="3357554" y="4714884"/>
            <a:ext cx="642942"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C</a:t>
            </a:r>
            <a:r>
              <a:rPr lang="en-US" altLang="zh-CN" baseline="-25000" smtClean="0">
                <a:solidFill>
                  <a:srgbClr val="0000FF"/>
                </a:solidFill>
                <a:latin typeface="Consolas" pitchFamily="49" charset="0"/>
                <a:cs typeface="Consolas" pitchFamily="49" charset="0"/>
              </a:rPr>
              <a:t>1</a:t>
            </a:r>
            <a:endParaRPr lang="zh-CN" altLang="en-US" baseline="-25000">
              <a:solidFill>
                <a:srgbClr val="0000FF"/>
              </a:solidFill>
              <a:latin typeface="Consolas" pitchFamily="49" charset="0"/>
              <a:cs typeface="Consolas" pitchFamily="49" charset="0"/>
            </a:endParaRPr>
          </a:p>
        </p:txBody>
      </p:sp>
      <p:sp>
        <p:nvSpPr>
          <p:cNvPr id="22" name="TextBox 21"/>
          <p:cNvSpPr txBox="1"/>
          <p:nvPr/>
        </p:nvSpPr>
        <p:spPr>
          <a:xfrm>
            <a:off x="3929058" y="4714884"/>
            <a:ext cx="642942"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C</a:t>
            </a:r>
            <a:r>
              <a:rPr lang="en-US" altLang="zh-CN" baseline="-25000" smtClean="0">
                <a:solidFill>
                  <a:srgbClr val="0000FF"/>
                </a:solidFill>
                <a:latin typeface="Consolas" pitchFamily="49" charset="0"/>
                <a:cs typeface="Consolas" pitchFamily="49" charset="0"/>
              </a:rPr>
              <a:t>3</a:t>
            </a:r>
            <a:endParaRPr lang="zh-CN" altLang="en-US" baseline="-25000">
              <a:solidFill>
                <a:srgbClr val="0000FF"/>
              </a:solidFill>
              <a:latin typeface="Consolas" pitchFamily="49" charset="0"/>
              <a:cs typeface="Consolas" pitchFamily="49" charset="0"/>
            </a:endParaRPr>
          </a:p>
        </p:txBody>
      </p:sp>
      <p:sp>
        <p:nvSpPr>
          <p:cNvPr id="23" name="TextBox 22"/>
          <p:cNvSpPr txBox="1"/>
          <p:nvPr/>
        </p:nvSpPr>
        <p:spPr>
          <a:xfrm>
            <a:off x="4500562" y="4714884"/>
            <a:ext cx="642942"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C</a:t>
            </a:r>
            <a:r>
              <a:rPr lang="en-US" altLang="zh-CN" baseline="-25000" smtClean="0">
                <a:solidFill>
                  <a:srgbClr val="0000FF"/>
                </a:solidFill>
                <a:latin typeface="Consolas" pitchFamily="49" charset="0"/>
                <a:cs typeface="Consolas" pitchFamily="49" charset="0"/>
              </a:rPr>
              <a:t>2</a:t>
            </a:r>
            <a:endParaRPr lang="zh-CN" altLang="en-US" baseline="-25000">
              <a:solidFill>
                <a:srgbClr val="0000FF"/>
              </a:solidFill>
              <a:latin typeface="Consolas" pitchFamily="49" charset="0"/>
              <a:cs typeface="Consolas" pitchFamily="49" charset="0"/>
            </a:endParaRPr>
          </a:p>
        </p:txBody>
      </p:sp>
      <p:sp>
        <p:nvSpPr>
          <p:cNvPr id="24" name="TextBox 23"/>
          <p:cNvSpPr txBox="1"/>
          <p:nvPr/>
        </p:nvSpPr>
        <p:spPr>
          <a:xfrm>
            <a:off x="5072066" y="4714884"/>
            <a:ext cx="642942"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C</a:t>
            </a:r>
            <a:r>
              <a:rPr lang="en-US" altLang="zh-CN" baseline="-25000" smtClean="0">
                <a:solidFill>
                  <a:srgbClr val="0000FF"/>
                </a:solidFill>
                <a:latin typeface="Consolas" pitchFamily="49" charset="0"/>
                <a:cs typeface="Consolas" pitchFamily="49" charset="0"/>
              </a:rPr>
              <a:t>4</a:t>
            </a:r>
            <a:endParaRPr lang="zh-CN" altLang="en-US" baseline="-25000">
              <a:solidFill>
                <a:srgbClr val="0000FF"/>
              </a:solidFill>
              <a:latin typeface="Consolas" pitchFamily="49" charset="0"/>
              <a:cs typeface="Consolas" pitchFamily="49" charset="0"/>
            </a:endParaRPr>
          </a:p>
        </p:txBody>
      </p:sp>
      <p:sp>
        <p:nvSpPr>
          <p:cNvPr id="25" name="TextBox 24"/>
          <p:cNvSpPr txBox="1"/>
          <p:nvPr/>
        </p:nvSpPr>
        <p:spPr>
          <a:xfrm>
            <a:off x="5715008" y="4714884"/>
            <a:ext cx="642942"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C</a:t>
            </a:r>
            <a:r>
              <a:rPr lang="en-US" altLang="zh-CN" baseline="-25000" smtClean="0">
                <a:solidFill>
                  <a:srgbClr val="0000FF"/>
                </a:solidFill>
                <a:latin typeface="Consolas" pitchFamily="49" charset="0"/>
                <a:cs typeface="Consolas" pitchFamily="49" charset="0"/>
              </a:rPr>
              <a:t>7</a:t>
            </a:r>
            <a:endParaRPr lang="zh-CN" altLang="en-US" baseline="-25000">
              <a:solidFill>
                <a:srgbClr val="0000FF"/>
              </a:solidFill>
              <a:latin typeface="Consolas" pitchFamily="49" charset="0"/>
              <a:cs typeface="Consolas" pitchFamily="49" charset="0"/>
            </a:endParaRPr>
          </a:p>
        </p:txBody>
      </p:sp>
      <p:sp>
        <p:nvSpPr>
          <p:cNvPr id="26" name="TextBox 25"/>
          <p:cNvSpPr txBox="1"/>
          <p:nvPr/>
        </p:nvSpPr>
        <p:spPr>
          <a:xfrm>
            <a:off x="6357950" y="4714884"/>
            <a:ext cx="642942"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C</a:t>
            </a:r>
            <a:r>
              <a:rPr lang="en-US" altLang="zh-CN" baseline="-25000" smtClean="0">
                <a:solidFill>
                  <a:srgbClr val="0000FF"/>
                </a:solidFill>
                <a:latin typeface="Consolas" pitchFamily="49" charset="0"/>
                <a:cs typeface="Consolas" pitchFamily="49" charset="0"/>
              </a:rPr>
              <a:t>6</a:t>
            </a:r>
            <a:endParaRPr lang="zh-CN" altLang="en-US" baseline="-25000">
              <a:solidFill>
                <a:srgbClr val="0000FF"/>
              </a:solidFill>
              <a:latin typeface="Consolas" pitchFamily="49" charset="0"/>
              <a:cs typeface="Consolas" pitchFamily="49" charset="0"/>
            </a:endParaRPr>
          </a:p>
        </p:txBody>
      </p:sp>
      <p:sp>
        <p:nvSpPr>
          <p:cNvPr id="27" name="TextBox 26"/>
          <p:cNvSpPr txBox="1"/>
          <p:nvPr/>
        </p:nvSpPr>
        <p:spPr>
          <a:xfrm>
            <a:off x="6929454" y="4714884"/>
            <a:ext cx="642942"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C</a:t>
            </a:r>
            <a:r>
              <a:rPr lang="en-US" altLang="zh-CN" baseline="-25000" smtClean="0">
                <a:solidFill>
                  <a:srgbClr val="0000FF"/>
                </a:solidFill>
                <a:latin typeface="Consolas" pitchFamily="49" charset="0"/>
                <a:cs typeface="Consolas" pitchFamily="49" charset="0"/>
              </a:rPr>
              <a:t>5</a:t>
            </a:r>
            <a:endParaRPr lang="zh-CN" altLang="en-US" baseline="-25000">
              <a:solidFill>
                <a:srgbClr val="0000FF"/>
              </a:solidFill>
              <a:latin typeface="Consolas" pitchFamily="49" charset="0"/>
              <a:cs typeface="Consolas" pitchFamily="49" charset="0"/>
            </a:endParaRPr>
          </a:p>
        </p:txBody>
      </p:sp>
      <p:sp>
        <p:nvSpPr>
          <p:cNvPr id="30" name="TextBox 29"/>
          <p:cNvSpPr txBox="1"/>
          <p:nvPr/>
        </p:nvSpPr>
        <p:spPr>
          <a:xfrm>
            <a:off x="4286248" y="5429264"/>
            <a:ext cx="2214578"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拓扑排序完成！</a:t>
            </a:r>
            <a:endParaRPr lang="zh-CN" altLang="en-US" sz="2000"/>
          </a:p>
        </p:txBody>
      </p:sp>
      <p:sp>
        <p:nvSpPr>
          <p:cNvPr id="31" name="TextBox 30"/>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1" nodeType="clickEffect">
                                  <p:stCondLst>
                                    <p:cond delay="0"/>
                                  </p:stCondLst>
                                  <p:childTnLst>
                                    <p:animEffect transition="out" filter="wipe(down)">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22" presetClass="exit" presetSubtype="4" fill="hold" nodeType="withEffect">
                                  <p:stCondLst>
                                    <p:cond delay="0"/>
                                  </p:stCondLst>
                                  <p:childTnLst>
                                    <p:animEffect transition="out" filter="wipe(down)">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6"/>
                                        </p:tgtEl>
                                      </p:cBhvr>
                                    </p:animEffect>
                                    <p:animScale>
                                      <p:cBhvr>
                                        <p:cTn id="23" dur="250" autoRev="1" fill="hold"/>
                                        <p:tgtEl>
                                          <p:spTgt spid="6"/>
                                        </p:tgtEl>
                                      </p:cBhvr>
                                      <p:by x="105000" y="105000"/>
                                    </p:animScale>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grpId="1" nodeType="clickEffect">
                                  <p:stCondLst>
                                    <p:cond delay="0"/>
                                  </p:stCondLst>
                                  <p:childTnLst>
                                    <p:animEffect transition="out" filter="wipe(down)">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grpId="0" nodeType="clickEffect">
                                  <p:stCondLst>
                                    <p:cond delay="0"/>
                                  </p:stCondLst>
                                  <p:childTnLst>
                                    <p:animEffect transition="out" filter="fade">
                                      <p:cBhvr>
                                        <p:cTn id="38" dur="500" tmFilter="0, 0; .2, .5; .8, .5; 1, 0"/>
                                        <p:tgtEl>
                                          <p:spTgt spid="10"/>
                                        </p:tgtEl>
                                      </p:cBhvr>
                                    </p:animEffect>
                                    <p:animScale>
                                      <p:cBhvr>
                                        <p:cTn id="39" dur="250" autoRev="1" fill="hold"/>
                                        <p:tgtEl>
                                          <p:spTgt spid="10"/>
                                        </p:tgtEl>
                                      </p:cBhvr>
                                      <p:by x="105000" y="105000"/>
                                    </p:animScale>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22" presetClass="exit" presetSubtype="4" fill="hold" nodeType="withEffect">
                                  <p:stCondLst>
                                    <p:cond delay="0"/>
                                  </p:stCondLst>
                                  <p:childTnLst>
                                    <p:animEffect transition="out" filter="wipe(down)">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par>
                                <p:cTn id="51" presetID="22" presetClass="exit" presetSubtype="4" fill="hold" nodeType="withEffect">
                                  <p:stCondLst>
                                    <p:cond delay="0"/>
                                  </p:stCondLst>
                                  <p:childTnLst>
                                    <p:animEffect transition="out" filter="wipe(down)">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6" presetClass="emph" presetSubtype="0" fill="hold" grpId="0" nodeType="clickEffect">
                                  <p:stCondLst>
                                    <p:cond delay="0"/>
                                  </p:stCondLst>
                                  <p:childTnLst>
                                    <p:animEffect transition="out" filter="fade">
                                      <p:cBhvr>
                                        <p:cTn id="57" dur="500" tmFilter="0, 0; .2, .5; .8, .5; 1, 0"/>
                                        <p:tgtEl>
                                          <p:spTgt spid="7"/>
                                        </p:tgtEl>
                                      </p:cBhvr>
                                    </p:animEffect>
                                    <p:animScale>
                                      <p:cBhvr>
                                        <p:cTn id="58" dur="250" autoRev="1" fill="hold"/>
                                        <p:tgtEl>
                                          <p:spTgt spid="7"/>
                                        </p:tgtEl>
                                      </p:cBhvr>
                                      <p:by x="105000" y="105000"/>
                                    </p:animScale>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grpId="1" nodeType="clickEffect">
                                  <p:stCondLst>
                                    <p:cond delay="0"/>
                                  </p:stCondLst>
                                  <p:childTnLst>
                                    <p:animEffect transition="out" filter="wipe(down)">
                                      <p:cBhvr>
                                        <p:cTn id="65" dur="500"/>
                                        <p:tgtEl>
                                          <p:spTgt spid="7"/>
                                        </p:tgtEl>
                                      </p:cBhvr>
                                    </p:animEffect>
                                    <p:set>
                                      <p:cBhvr>
                                        <p:cTn id="66" dur="1" fill="hold">
                                          <p:stCondLst>
                                            <p:cond delay="499"/>
                                          </p:stCondLst>
                                        </p:cTn>
                                        <p:tgtEl>
                                          <p:spTgt spid="7"/>
                                        </p:tgtEl>
                                        <p:attrNameLst>
                                          <p:attrName>style.visibility</p:attrName>
                                        </p:attrNameLst>
                                      </p:cBhvr>
                                      <p:to>
                                        <p:strVal val="hidden"/>
                                      </p:to>
                                    </p:set>
                                  </p:childTnLst>
                                </p:cTn>
                              </p:par>
                              <p:par>
                                <p:cTn id="67" presetID="22" presetClass="exit" presetSubtype="4" fill="hold" nodeType="withEffect">
                                  <p:stCondLst>
                                    <p:cond delay="0"/>
                                  </p:stCondLst>
                                  <p:childTnLst>
                                    <p:animEffect transition="out" filter="wipe(down)">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22" presetClass="exit" presetSubtype="4" fill="hold" nodeType="withEffect">
                                  <p:stCondLst>
                                    <p:cond delay="0"/>
                                  </p:stCondLst>
                                  <p:childTnLst>
                                    <p:animEffect transition="out" filter="wipe(down)">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6" presetClass="emph" presetSubtype="0" fill="hold" grpId="0" nodeType="clickEffect">
                                  <p:stCondLst>
                                    <p:cond delay="0"/>
                                  </p:stCondLst>
                                  <p:childTnLst>
                                    <p:animEffect transition="out" filter="fade">
                                      <p:cBhvr>
                                        <p:cTn id="76" dur="500" tmFilter="0, 0; .2, .5; .8, .5; 1, 0"/>
                                        <p:tgtEl>
                                          <p:spTgt spid="11"/>
                                        </p:tgtEl>
                                      </p:cBhvr>
                                    </p:animEffect>
                                    <p:animScale>
                                      <p:cBhvr>
                                        <p:cTn id="77" dur="250" autoRev="1" fill="hold"/>
                                        <p:tgtEl>
                                          <p:spTgt spid="11"/>
                                        </p:tgtEl>
                                      </p:cBhvr>
                                      <p:by x="105000" y="105000"/>
                                    </p:animScale>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xit" presetSubtype="4" fill="hold" nodeType="clickEffect">
                                  <p:stCondLst>
                                    <p:cond delay="0"/>
                                  </p:stCondLst>
                                  <p:childTnLst>
                                    <p:animEffect transition="out" filter="wipe(down)">
                                      <p:cBhvr>
                                        <p:cTn id="84" dur="500"/>
                                        <p:tgtEl>
                                          <p:spTgt spid="16"/>
                                        </p:tgtEl>
                                      </p:cBhvr>
                                    </p:animEffect>
                                    <p:set>
                                      <p:cBhvr>
                                        <p:cTn id="85" dur="1" fill="hold">
                                          <p:stCondLst>
                                            <p:cond delay="499"/>
                                          </p:stCondLst>
                                        </p:cTn>
                                        <p:tgtEl>
                                          <p:spTgt spid="16"/>
                                        </p:tgtEl>
                                        <p:attrNameLst>
                                          <p:attrName>style.visibility</p:attrName>
                                        </p:attrNameLst>
                                      </p:cBhvr>
                                      <p:to>
                                        <p:strVal val="hidden"/>
                                      </p:to>
                                    </p:set>
                                  </p:childTnLst>
                                </p:cTn>
                              </p:par>
                              <p:par>
                                <p:cTn id="86" presetID="22" presetClass="exit" presetSubtype="4" fill="hold" grpId="1" nodeType="withEffect">
                                  <p:stCondLst>
                                    <p:cond delay="0"/>
                                  </p:stCondLst>
                                  <p:childTnLst>
                                    <p:animEffect transition="out" filter="wipe(down)">
                                      <p:cBhvr>
                                        <p:cTn id="87" dur="500"/>
                                        <p:tgtEl>
                                          <p:spTgt spid="11"/>
                                        </p:tgtEl>
                                      </p:cBhvr>
                                    </p:animEffect>
                                    <p:set>
                                      <p:cBhvr>
                                        <p:cTn id="88" dur="1" fill="hold">
                                          <p:stCondLst>
                                            <p:cond delay="499"/>
                                          </p:stCondLst>
                                        </p:cTn>
                                        <p:tgtEl>
                                          <p:spTgt spid="11"/>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grpId="0" nodeType="clickEffect">
                                  <p:stCondLst>
                                    <p:cond delay="0"/>
                                  </p:stCondLst>
                                  <p:childTnLst>
                                    <p:animEffect transition="out" filter="fade">
                                      <p:cBhvr>
                                        <p:cTn id="92" dur="500" tmFilter="0, 0; .2, .5; .8, .5; 1, 0"/>
                                        <p:tgtEl>
                                          <p:spTgt spid="8"/>
                                        </p:tgtEl>
                                      </p:cBhvr>
                                    </p:animEffect>
                                    <p:animScale>
                                      <p:cBhvr>
                                        <p:cTn id="93" dur="250" autoRev="1" fill="hold"/>
                                        <p:tgtEl>
                                          <p:spTgt spid="8"/>
                                        </p:tgtEl>
                                      </p:cBhvr>
                                      <p:by x="105000" y="105000"/>
                                    </p:animScale>
                                  </p:childTnLst>
                                </p:cTn>
                              </p:par>
                            </p:childTnLst>
                          </p:cTn>
                        </p:par>
                        <p:par>
                          <p:cTn id="94" fill="hold">
                            <p:stCondLst>
                              <p:cond delay="500"/>
                            </p:stCondLst>
                            <p:childTnLst>
                              <p:par>
                                <p:cTn id="95" presetID="1" presetClass="entr" presetSubtype="0" fill="hold" grpId="0" nodeType="after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grpId="1" nodeType="clickEffect">
                                  <p:stCondLst>
                                    <p:cond delay="0"/>
                                  </p:stCondLst>
                                  <p:childTnLst>
                                    <p:animEffect transition="out" filter="wipe(down)">
                                      <p:cBhvr>
                                        <p:cTn id="100" dur="500"/>
                                        <p:tgtEl>
                                          <p:spTgt spid="8"/>
                                        </p:tgtEl>
                                      </p:cBhvr>
                                    </p:animEffect>
                                    <p:set>
                                      <p:cBhvr>
                                        <p:cTn id="101" dur="1" fill="hold">
                                          <p:stCondLst>
                                            <p:cond delay="499"/>
                                          </p:stCondLst>
                                        </p:cTn>
                                        <p:tgtEl>
                                          <p:spTgt spid="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9"/>
                                        </p:tgtEl>
                                      </p:cBhvr>
                                    </p:animEffect>
                                    <p:animScale>
                                      <p:cBhvr>
                                        <p:cTn id="106" dur="250" autoRev="1" fill="hold"/>
                                        <p:tgtEl>
                                          <p:spTgt spid="9"/>
                                        </p:tgtEl>
                                      </p:cBhvr>
                                      <p:by x="105000" y="105000"/>
                                    </p:animScale>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0"/>
                                          </p:stCondLst>
                                        </p:cTn>
                                        <p:tgtEl>
                                          <p:spTgt spid="2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xit" presetSubtype="4" fill="hold" grpId="1" nodeType="clickEffect">
                                  <p:stCondLst>
                                    <p:cond delay="0"/>
                                  </p:stCondLst>
                                  <p:childTnLst>
                                    <p:animEffect transition="out" filter="wipe(down)">
                                      <p:cBhvr>
                                        <p:cTn id="113" dur="500"/>
                                        <p:tgtEl>
                                          <p:spTgt spid="9"/>
                                        </p:tgtEl>
                                      </p:cBhvr>
                                    </p:animEffect>
                                    <p:set>
                                      <p:cBhvr>
                                        <p:cTn id="114" dur="1" fill="hold">
                                          <p:stCondLst>
                                            <p:cond delay="499"/>
                                          </p:stCondLst>
                                        </p:cTn>
                                        <p:tgtEl>
                                          <p:spTgt spid="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21" grpId="0"/>
      <p:bldP spid="22" grpId="0"/>
      <p:bldP spid="23" grpId="0"/>
      <p:bldP spid="24" grpId="0"/>
      <p:bldP spid="25" grpId="0"/>
      <p:bldP spid="26" grpId="0"/>
      <p:bldP spid="27" grpId="0"/>
      <p:bldP spid="3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Text Box 4"/>
          <p:cNvSpPr txBox="1">
            <a:spLocks noChangeArrowheads="1"/>
          </p:cNvSpPr>
          <p:nvPr/>
        </p:nvSpPr>
        <p:spPr bwMode="auto">
          <a:xfrm>
            <a:off x="1643042" y="1000108"/>
            <a:ext cx="6072230" cy="400110"/>
          </a:xfrm>
          <a:prstGeom prst="rect">
            <a:avLst/>
          </a:prstGeom>
          <a:noFill/>
          <a:ln w="9525">
            <a:noFill/>
            <a:miter lim="800000"/>
            <a:headEnd/>
            <a:tailEnd/>
          </a:ln>
          <a:effectLst/>
        </p:spPr>
        <p:txBody>
          <a:bodyPr wrap="square">
            <a:spAutoFit/>
          </a:bodyPr>
          <a:lstStyle/>
          <a:p>
            <a:pPr>
              <a:spcBef>
                <a:spcPct val="50000"/>
              </a:spcBef>
            </a:pPr>
            <a:r>
              <a:rPr lang="zh-CN" altLang="en-US" sz="2000" dirty="0" smtClean="0">
                <a:solidFill>
                  <a:srgbClr val="0000FF"/>
                </a:solidFill>
                <a:ea typeface="楷体" pitchFamily="49" charset="-122"/>
                <a:cs typeface="Times New Roman" pitchFamily="18" charset="0"/>
              </a:rPr>
              <a:t>对</a:t>
            </a:r>
            <a:r>
              <a:rPr lang="zh-CN" altLang="en-US" sz="2000" dirty="0">
                <a:solidFill>
                  <a:srgbClr val="0000FF"/>
                </a:solidFill>
                <a:ea typeface="楷体" pitchFamily="49" charset="-122"/>
                <a:cs typeface="Times New Roman" pitchFamily="18" charset="0"/>
              </a:rPr>
              <a:t>任一有向图进行拓扑排序有两种结果</a:t>
            </a:r>
            <a:r>
              <a:rPr lang="zh-CN" altLang="en-US" sz="2000" dirty="0" smtClean="0">
                <a:solidFill>
                  <a:srgbClr val="0000FF"/>
                </a:solidFill>
                <a:ea typeface="楷体" pitchFamily="49" charset="-122"/>
                <a:cs typeface="Times New Roman" pitchFamily="18" charset="0"/>
              </a:rPr>
              <a:t>：</a:t>
            </a:r>
            <a:endParaRPr lang="en-US" altLang="zh-CN" sz="2000" dirty="0" smtClean="0">
              <a:solidFill>
                <a:srgbClr val="0000FF"/>
              </a:solidFill>
              <a:ea typeface="楷体" pitchFamily="49" charset="-122"/>
              <a:cs typeface="Times New Roman" pitchFamily="18" charset="0"/>
            </a:endParaRPr>
          </a:p>
        </p:txBody>
      </p:sp>
      <p:sp>
        <p:nvSpPr>
          <p:cNvPr id="6" name="TextBox 5"/>
          <p:cNvSpPr txBox="1"/>
          <p:nvPr/>
        </p:nvSpPr>
        <p:spPr>
          <a:xfrm>
            <a:off x="1643042" y="1571612"/>
            <a:ext cx="7072362" cy="2256900"/>
          </a:xfrm>
          <a:prstGeom prst="rect">
            <a:avLst/>
          </a:prstGeom>
          <a:noFill/>
        </p:spPr>
        <p:txBody>
          <a:bodyPr wrap="square" rtlCol="0">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图</a:t>
            </a:r>
            <a:r>
              <a:rPr lang="zh-CN" altLang="en-US" sz="2000" dirty="0" smtClean="0">
                <a:solidFill>
                  <a:srgbClr val="0000FF"/>
                </a:solidFill>
                <a:latin typeface="Consolas" pitchFamily="49" charset="0"/>
                <a:ea typeface="仿宋" pitchFamily="49" charset="-122"/>
                <a:cs typeface="Consolas" pitchFamily="49" charset="0"/>
              </a:rPr>
              <a:t>中全部顶点都包含在拓扑序列中，这说明该图中不存在有向回路；</a:t>
            </a:r>
            <a:endParaRPr lang="en-US" altLang="zh-CN" sz="2000" dirty="0" smtClean="0">
              <a:solidFill>
                <a:srgbClr val="0000FF"/>
              </a:solidFill>
              <a:latin typeface="Consolas" pitchFamily="49" charset="0"/>
              <a:ea typeface="仿宋" pitchFamily="49" charset="-122"/>
              <a:cs typeface="Consolas" pitchFamily="49" charset="0"/>
            </a:endParaRP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图</a:t>
            </a:r>
            <a:r>
              <a:rPr lang="zh-CN" altLang="en-US" sz="2000" dirty="0" smtClean="0">
                <a:solidFill>
                  <a:srgbClr val="0000FF"/>
                </a:solidFill>
                <a:latin typeface="Consolas" pitchFamily="49" charset="0"/>
                <a:ea typeface="仿宋" pitchFamily="49" charset="-122"/>
                <a:cs typeface="Consolas" pitchFamily="49" charset="0"/>
              </a:rPr>
              <a:t>中部分顶点未被包含在拓扑序列中，这说明该图中存在有向回路。所以可以采用拓扑排序判断一个有向图中是否存在回路。</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1214414" y="285728"/>
            <a:ext cx="7107257" cy="430887"/>
          </a:xfrm>
          <a:prstGeom prst="rect">
            <a:avLst/>
          </a:prstGeom>
          <a:noFill/>
          <a:ln w="9525">
            <a:noFill/>
            <a:miter lim="800000"/>
            <a:headEnd/>
            <a:tailEnd/>
          </a:ln>
          <a:effectLst/>
        </p:spPr>
        <p:txBody>
          <a:bodyPr wrap="square">
            <a:spAutoFit/>
          </a:bodyPr>
          <a:lstStyle/>
          <a:p>
            <a:pPr>
              <a:spcBef>
                <a:spcPct val="50000"/>
              </a:spcBef>
            </a:pPr>
            <a:r>
              <a:rPr lang="en-US" altLang="zh-CN" sz="2200" smtClean="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7.14】 </a:t>
            </a:r>
            <a:r>
              <a:rPr lang="zh-CN" altLang="en-US" sz="2000" dirty="0">
                <a:solidFill>
                  <a:srgbClr val="0000FF"/>
                </a:solidFill>
                <a:latin typeface="Consolas" pitchFamily="49" charset="0"/>
                <a:ea typeface="楷体" pitchFamily="49" charset="-122"/>
                <a:cs typeface="Consolas" pitchFamily="49" charset="0"/>
              </a:rPr>
              <a:t>给出下</a:t>
            </a:r>
            <a:r>
              <a:rPr lang="zh-CN" altLang="en-US" sz="2000">
                <a:solidFill>
                  <a:srgbClr val="0000FF"/>
                </a:solidFill>
                <a:latin typeface="Consolas" pitchFamily="49" charset="0"/>
                <a:ea typeface="楷体" pitchFamily="49" charset="-122"/>
                <a:cs typeface="Consolas" pitchFamily="49" charset="0"/>
              </a:rPr>
              <a:t>图</a:t>
            </a:r>
            <a:r>
              <a:rPr lang="en-US" altLang="zh-CN" sz="2000" smtClean="0">
                <a:solidFill>
                  <a:srgbClr val="0000FF"/>
                </a:solidFill>
                <a:latin typeface="Consolas" pitchFamily="49" charset="0"/>
                <a:ea typeface="楷体" pitchFamily="49" charset="-122"/>
                <a:cs typeface="Consolas" pitchFamily="49" charset="0"/>
              </a:rPr>
              <a:t>G</a:t>
            </a:r>
            <a:r>
              <a:rPr lang="en-US" altLang="zh-CN" sz="2000" baseline="-25000" smtClean="0">
                <a:solidFill>
                  <a:srgbClr val="0000FF"/>
                </a:solidFill>
                <a:latin typeface="Consolas" pitchFamily="49" charset="0"/>
                <a:ea typeface="楷体" pitchFamily="49" charset="-122"/>
                <a:cs typeface="Consolas" pitchFamily="49" charset="0"/>
              </a:rPr>
              <a:t>11</a:t>
            </a:r>
            <a:r>
              <a:rPr lang="zh-CN" altLang="en-US" sz="2000" smtClean="0">
                <a:solidFill>
                  <a:srgbClr val="0000FF"/>
                </a:solidFill>
                <a:latin typeface="Consolas" pitchFamily="49" charset="0"/>
                <a:ea typeface="楷体" pitchFamily="49" charset="-122"/>
                <a:cs typeface="Consolas" pitchFamily="49" charset="0"/>
              </a:rPr>
              <a:t>的</a:t>
            </a:r>
            <a:r>
              <a:rPr lang="zh-CN" altLang="en-US" sz="2000" dirty="0">
                <a:solidFill>
                  <a:srgbClr val="0000FF"/>
                </a:solidFill>
                <a:latin typeface="Consolas" pitchFamily="49" charset="0"/>
                <a:ea typeface="楷体" pitchFamily="49" charset="-122"/>
                <a:cs typeface="Consolas" pitchFamily="49" charset="0"/>
              </a:rPr>
              <a:t>全部可能的拓扑排序序列。</a:t>
            </a:r>
          </a:p>
        </p:txBody>
      </p:sp>
      <p:sp>
        <p:nvSpPr>
          <p:cNvPr id="199684" name="Rectangle 4"/>
          <p:cNvSpPr>
            <a:spLocks noChangeArrowheads="1"/>
          </p:cNvSpPr>
          <p:nvPr/>
        </p:nvSpPr>
        <p:spPr bwMode="auto">
          <a:xfrm>
            <a:off x="0" y="31003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9685" name="Text Box 5"/>
          <p:cNvSpPr txBox="1">
            <a:spLocks noChangeArrowheads="1"/>
          </p:cNvSpPr>
          <p:nvPr/>
        </p:nvSpPr>
        <p:spPr bwMode="auto">
          <a:xfrm>
            <a:off x="1325537" y="3000372"/>
            <a:ext cx="7318429" cy="1985159"/>
          </a:xfrm>
          <a:prstGeom prst="rect">
            <a:avLst/>
          </a:prstGeom>
          <a:noFill/>
          <a:ln w="9525">
            <a:noFill/>
            <a:miter lim="800000"/>
            <a:headEnd/>
            <a:tailEnd/>
          </a:ln>
          <a:effectLst/>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从</a:t>
            </a:r>
            <a:r>
              <a:rPr lang="zh-CN" altLang="en-US" sz="2000" smtClean="0">
                <a:solidFill>
                  <a:srgbClr val="0000FF"/>
                </a:solidFill>
                <a:latin typeface="Consolas" pitchFamily="49" charset="0"/>
                <a:ea typeface="楷体" pitchFamily="49" charset="-122"/>
                <a:cs typeface="Consolas" pitchFamily="49" charset="0"/>
              </a:rPr>
              <a:t>图中</a:t>
            </a:r>
            <a:r>
              <a:rPr lang="zh-CN" altLang="en-US" sz="2000" dirty="0">
                <a:solidFill>
                  <a:srgbClr val="0000FF"/>
                </a:solidFill>
                <a:latin typeface="Consolas" pitchFamily="49" charset="0"/>
                <a:ea typeface="楷体" pitchFamily="49" charset="-122"/>
                <a:cs typeface="Consolas" pitchFamily="49" charset="0"/>
              </a:rPr>
              <a:t>看到，入度为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有两个顶点，即</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先考虑</a:t>
            </a:r>
            <a:r>
              <a:rPr lang="zh-CN" altLang="en-US" sz="2000" dirty="0">
                <a:solidFill>
                  <a:srgbClr val="FF00FF"/>
                </a:solidFill>
                <a:latin typeface="Consolas" pitchFamily="49" charset="0"/>
                <a:ea typeface="楷体" pitchFamily="49" charset="-122"/>
                <a:cs typeface="Consolas" pitchFamily="49" charset="0"/>
              </a:rPr>
              <a:t>顶点</a:t>
            </a:r>
            <a:r>
              <a:rPr lang="en-US" altLang="zh-CN" sz="2000" dirty="0">
                <a:solidFill>
                  <a:srgbClr val="FF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：删除</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及相关边，入度为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者有</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；删除</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及相关边，入度为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者有</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5</a:t>
            </a:r>
            <a:r>
              <a:rPr lang="zh-CN" altLang="en-US" sz="2000" dirty="0">
                <a:solidFill>
                  <a:srgbClr val="0000FF"/>
                </a:solidFill>
                <a:latin typeface="Consolas" pitchFamily="49" charset="0"/>
                <a:ea typeface="楷体" pitchFamily="49" charset="-122"/>
                <a:cs typeface="Consolas" pitchFamily="49" charset="0"/>
              </a:rPr>
              <a:t>；考虑顶点</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，删除</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及相关边，入度为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者有</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5</a:t>
            </a:r>
            <a:r>
              <a:rPr lang="zh-CN" altLang="en-US" sz="2000" dirty="0">
                <a:solidFill>
                  <a:srgbClr val="0000FF"/>
                </a:solidFill>
                <a:latin typeface="Consolas" pitchFamily="49" charset="0"/>
                <a:ea typeface="楷体" pitchFamily="49" charset="-122"/>
                <a:cs typeface="Consolas" pitchFamily="49" charset="0"/>
              </a:rPr>
              <a:t>；如此得到拓扑序列：</a:t>
            </a:r>
            <a:r>
              <a:rPr lang="en-US" altLang="zh-CN" sz="2000" dirty="0">
                <a:solidFill>
                  <a:srgbClr val="0000FF"/>
                </a:solidFill>
                <a:latin typeface="Consolas" pitchFamily="49" charset="0"/>
                <a:ea typeface="楷体" pitchFamily="49" charset="-122"/>
                <a:cs typeface="Consolas" pitchFamily="49" charset="0"/>
              </a:rPr>
              <a:t>041253</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041523</a:t>
            </a:r>
            <a:r>
              <a:rPr lang="zh-CN" altLang="en-US" sz="2000" dirty="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045123</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25" name="组合 24"/>
          <p:cNvGrpSpPr/>
          <p:nvPr/>
        </p:nvGrpSpPr>
        <p:grpSpPr>
          <a:xfrm>
            <a:off x="3214678" y="1071546"/>
            <a:ext cx="3357586" cy="1500198"/>
            <a:chOff x="2143108" y="1714488"/>
            <a:chExt cx="3357586" cy="1500198"/>
          </a:xfrm>
        </p:grpSpPr>
        <p:sp>
          <p:nvSpPr>
            <p:cNvPr id="7" name="椭圆 6"/>
            <p:cNvSpPr/>
            <p:nvPr/>
          </p:nvSpPr>
          <p:spPr>
            <a:xfrm>
              <a:off x="2143108" y="1714488"/>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baseline="-25000">
                <a:solidFill>
                  <a:srgbClr val="0000FF"/>
                </a:solidFill>
                <a:latin typeface="Consolas" pitchFamily="49" charset="0"/>
                <a:cs typeface="Consolas" pitchFamily="49" charset="0"/>
              </a:endParaRPr>
            </a:p>
          </p:txBody>
        </p:sp>
        <p:sp>
          <p:nvSpPr>
            <p:cNvPr id="8" name="椭圆 7"/>
            <p:cNvSpPr/>
            <p:nvPr/>
          </p:nvSpPr>
          <p:spPr>
            <a:xfrm>
              <a:off x="3071802" y="1714488"/>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4071934" y="1714488"/>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10" name="椭圆 9"/>
            <p:cNvSpPr/>
            <p:nvPr/>
          </p:nvSpPr>
          <p:spPr>
            <a:xfrm>
              <a:off x="5072066" y="1714488"/>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baseline="-25000">
                <a:solidFill>
                  <a:srgbClr val="0000FF"/>
                </a:solidFill>
                <a:latin typeface="Consolas" pitchFamily="49" charset="0"/>
                <a:cs typeface="Consolas" pitchFamily="49" charset="0"/>
              </a:endParaRPr>
            </a:p>
          </p:txBody>
        </p:sp>
        <p:sp>
          <p:nvSpPr>
            <p:cNvPr id="11" name="椭圆 10"/>
            <p:cNvSpPr/>
            <p:nvPr/>
          </p:nvSpPr>
          <p:spPr>
            <a:xfrm>
              <a:off x="2143108" y="271462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baseline="-25000">
                <a:solidFill>
                  <a:srgbClr val="0000FF"/>
                </a:solidFill>
                <a:latin typeface="Consolas" pitchFamily="49" charset="0"/>
                <a:cs typeface="Consolas" pitchFamily="49" charset="0"/>
              </a:endParaRPr>
            </a:p>
          </p:txBody>
        </p:sp>
        <p:sp>
          <p:nvSpPr>
            <p:cNvPr id="12" name="椭圆 11"/>
            <p:cNvSpPr/>
            <p:nvPr/>
          </p:nvSpPr>
          <p:spPr>
            <a:xfrm>
              <a:off x="4071934" y="271462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5</a:t>
              </a:r>
              <a:endParaRPr lang="zh-CN" altLang="en-US" sz="1800" baseline="-25000">
                <a:solidFill>
                  <a:srgbClr val="0000FF"/>
                </a:solidFill>
                <a:latin typeface="Consolas" pitchFamily="49" charset="0"/>
                <a:cs typeface="Consolas" pitchFamily="49" charset="0"/>
              </a:endParaRPr>
            </a:p>
          </p:txBody>
        </p:sp>
        <p:cxnSp>
          <p:nvCxnSpPr>
            <p:cNvPr id="14" name="直接箭头连接符 13"/>
            <p:cNvCxnSpPr>
              <a:stCxn id="7" idx="6"/>
              <a:endCxn id="8" idx="2"/>
            </p:cNvCxnSpPr>
            <p:nvPr/>
          </p:nvCxnSpPr>
          <p:spPr>
            <a:xfrm>
              <a:off x="2571736" y="1964521"/>
              <a:ext cx="50006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6"/>
              <a:endCxn id="9" idx="2"/>
            </p:cNvCxnSpPr>
            <p:nvPr/>
          </p:nvCxnSpPr>
          <p:spPr>
            <a:xfrm>
              <a:off x="3500430" y="1964521"/>
              <a:ext cx="571504"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6"/>
              <a:endCxn id="10" idx="2"/>
            </p:cNvCxnSpPr>
            <p:nvPr/>
          </p:nvCxnSpPr>
          <p:spPr>
            <a:xfrm>
              <a:off x="4500562" y="1964521"/>
              <a:ext cx="571504"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1" idx="7"/>
              <a:endCxn id="8" idx="3"/>
            </p:cNvCxnSpPr>
            <p:nvPr/>
          </p:nvCxnSpPr>
          <p:spPr>
            <a:xfrm rot="5400000" flipH="1" flipV="1">
              <a:off x="2498503" y="2151783"/>
              <a:ext cx="646532" cy="62560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6"/>
              <a:endCxn id="12" idx="2"/>
            </p:cNvCxnSpPr>
            <p:nvPr/>
          </p:nvCxnSpPr>
          <p:spPr>
            <a:xfrm>
              <a:off x="2571736" y="2964653"/>
              <a:ext cx="1500198"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7"/>
              <a:endCxn id="10" idx="3"/>
            </p:cNvCxnSpPr>
            <p:nvPr/>
          </p:nvCxnSpPr>
          <p:spPr>
            <a:xfrm rot="5400000" flipH="1" flipV="1">
              <a:off x="4463048" y="2116064"/>
              <a:ext cx="646532" cy="69704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ChangeArrowheads="1"/>
          </p:cNvSpPr>
          <p:nvPr/>
        </p:nvSpPr>
        <p:spPr bwMode="auto">
          <a:xfrm>
            <a:off x="0" y="31003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9685" name="Text Box 5"/>
          <p:cNvSpPr txBox="1">
            <a:spLocks noChangeArrowheads="1"/>
          </p:cNvSpPr>
          <p:nvPr/>
        </p:nvSpPr>
        <p:spPr bwMode="auto">
          <a:xfrm>
            <a:off x="1325537" y="3000372"/>
            <a:ext cx="7318429" cy="1938992"/>
          </a:xfrm>
          <a:prstGeom prst="rect">
            <a:avLst/>
          </a:prstGeom>
          <a:noFill/>
          <a:ln w="9525">
            <a:noFill/>
            <a:miter lim="800000"/>
            <a:headEnd/>
            <a:tailEnd/>
          </a:ln>
          <a:effectLst/>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再</a:t>
            </a:r>
            <a:r>
              <a:rPr lang="zh-CN" altLang="en-US" sz="2000" dirty="0">
                <a:solidFill>
                  <a:srgbClr val="0000FF"/>
                </a:solidFill>
                <a:latin typeface="Consolas" pitchFamily="49" charset="0"/>
                <a:ea typeface="楷体" pitchFamily="49" charset="-122"/>
                <a:cs typeface="Consolas" pitchFamily="49" charset="0"/>
              </a:rPr>
              <a:t>考察</a:t>
            </a:r>
            <a:r>
              <a:rPr lang="zh-CN" altLang="en-US" sz="2000" dirty="0">
                <a:solidFill>
                  <a:srgbClr val="FF00FF"/>
                </a:solidFill>
                <a:latin typeface="Consolas" pitchFamily="49" charset="0"/>
                <a:ea typeface="楷体" pitchFamily="49" charset="-122"/>
                <a:cs typeface="Consolas" pitchFamily="49" charset="0"/>
              </a:rPr>
              <a:t>顶点</a:t>
            </a:r>
            <a:r>
              <a:rPr lang="en-US" altLang="zh-CN" sz="2000" dirty="0">
                <a:solidFill>
                  <a:srgbClr val="FF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，类似地得到拓扑序列：</a:t>
            </a:r>
            <a:r>
              <a:rPr lang="en-US" altLang="zh-CN" sz="2000" dirty="0">
                <a:solidFill>
                  <a:srgbClr val="0000FF"/>
                </a:solidFill>
                <a:latin typeface="Consolas" pitchFamily="49" charset="0"/>
                <a:ea typeface="楷体" pitchFamily="49" charset="-122"/>
                <a:cs typeface="Consolas" pitchFamily="49" charset="0"/>
              </a:rPr>
              <a:t>450123</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401253</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405123</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401523</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因此，所有的拓扑序列为：</a:t>
            </a:r>
            <a:r>
              <a:rPr lang="en-US" altLang="zh-CN" sz="2000" dirty="0">
                <a:solidFill>
                  <a:srgbClr val="0000FF"/>
                </a:solidFill>
                <a:latin typeface="Consolas" pitchFamily="49" charset="0"/>
                <a:ea typeface="楷体" pitchFamily="49" charset="-122"/>
                <a:cs typeface="Consolas" pitchFamily="49" charset="0"/>
              </a:rPr>
              <a:t>041253</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041523</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045123</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450123</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401253</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405123</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401523</a:t>
            </a:r>
            <a:r>
              <a:rPr lang="zh-CN" altLang="en-US" sz="2000" dirty="0">
                <a:solidFill>
                  <a:srgbClr val="0000FF"/>
                </a:solidFill>
                <a:latin typeface="Consolas" pitchFamily="49" charset="0"/>
                <a:ea typeface="楷体" pitchFamily="49" charset="-122"/>
                <a:cs typeface="Consolas" pitchFamily="49" charset="0"/>
              </a:rPr>
              <a:t>。</a:t>
            </a:r>
          </a:p>
        </p:txBody>
      </p:sp>
      <p:grpSp>
        <p:nvGrpSpPr>
          <p:cNvPr id="2" name="组合 24"/>
          <p:cNvGrpSpPr/>
          <p:nvPr/>
        </p:nvGrpSpPr>
        <p:grpSpPr>
          <a:xfrm>
            <a:off x="3214678" y="1071546"/>
            <a:ext cx="3357586" cy="1500198"/>
            <a:chOff x="2143108" y="1714488"/>
            <a:chExt cx="3357586" cy="1500198"/>
          </a:xfrm>
        </p:grpSpPr>
        <p:sp>
          <p:nvSpPr>
            <p:cNvPr id="7" name="椭圆 6"/>
            <p:cNvSpPr/>
            <p:nvPr/>
          </p:nvSpPr>
          <p:spPr>
            <a:xfrm>
              <a:off x="2143108" y="1714488"/>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baseline="-25000">
                <a:solidFill>
                  <a:srgbClr val="0000FF"/>
                </a:solidFill>
                <a:latin typeface="Consolas" pitchFamily="49" charset="0"/>
                <a:cs typeface="Consolas" pitchFamily="49" charset="0"/>
              </a:endParaRPr>
            </a:p>
          </p:txBody>
        </p:sp>
        <p:sp>
          <p:nvSpPr>
            <p:cNvPr id="8" name="椭圆 7"/>
            <p:cNvSpPr/>
            <p:nvPr/>
          </p:nvSpPr>
          <p:spPr>
            <a:xfrm>
              <a:off x="3071802" y="1714488"/>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4071934" y="1714488"/>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10" name="椭圆 9"/>
            <p:cNvSpPr/>
            <p:nvPr/>
          </p:nvSpPr>
          <p:spPr>
            <a:xfrm>
              <a:off x="5072066" y="1714488"/>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baseline="-25000">
                <a:solidFill>
                  <a:srgbClr val="0000FF"/>
                </a:solidFill>
                <a:latin typeface="Consolas" pitchFamily="49" charset="0"/>
                <a:cs typeface="Consolas" pitchFamily="49" charset="0"/>
              </a:endParaRPr>
            </a:p>
          </p:txBody>
        </p:sp>
        <p:sp>
          <p:nvSpPr>
            <p:cNvPr id="11" name="椭圆 10"/>
            <p:cNvSpPr/>
            <p:nvPr/>
          </p:nvSpPr>
          <p:spPr>
            <a:xfrm>
              <a:off x="2143108" y="271462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baseline="-25000">
                <a:solidFill>
                  <a:srgbClr val="0000FF"/>
                </a:solidFill>
                <a:latin typeface="Consolas" pitchFamily="49" charset="0"/>
                <a:cs typeface="Consolas" pitchFamily="49" charset="0"/>
              </a:endParaRPr>
            </a:p>
          </p:txBody>
        </p:sp>
        <p:sp>
          <p:nvSpPr>
            <p:cNvPr id="12" name="椭圆 11"/>
            <p:cNvSpPr/>
            <p:nvPr/>
          </p:nvSpPr>
          <p:spPr>
            <a:xfrm>
              <a:off x="4071934" y="271462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5</a:t>
              </a:r>
              <a:endParaRPr lang="zh-CN" altLang="en-US" sz="1800" baseline="-25000">
                <a:solidFill>
                  <a:srgbClr val="0000FF"/>
                </a:solidFill>
                <a:latin typeface="Consolas" pitchFamily="49" charset="0"/>
                <a:cs typeface="Consolas" pitchFamily="49" charset="0"/>
              </a:endParaRPr>
            </a:p>
          </p:txBody>
        </p:sp>
        <p:cxnSp>
          <p:nvCxnSpPr>
            <p:cNvPr id="14" name="直接箭头连接符 13"/>
            <p:cNvCxnSpPr>
              <a:stCxn id="7" idx="6"/>
              <a:endCxn id="8" idx="2"/>
            </p:cNvCxnSpPr>
            <p:nvPr/>
          </p:nvCxnSpPr>
          <p:spPr>
            <a:xfrm>
              <a:off x="2571736" y="1964521"/>
              <a:ext cx="50006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6"/>
              <a:endCxn id="9" idx="2"/>
            </p:cNvCxnSpPr>
            <p:nvPr/>
          </p:nvCxnSpPr>
          <p:spPr>
            <a:xfrm>
              <a:off x="3500430" y="1964521"/>
              <a:ext cx="571504"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6"/>
              <a:endCxn id="10" idx="2"/>
            </p:cNvCxnSpPr>
            <p:nvPr/>
          </p:nvCxnSpPr>
          <p:spPr>
            <a:xfrm>
              <a:off x="4500562" y="1964521"/>
              <a:ext cx="571504"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1" idx="7"/>
              <a:endCxn id="8" idx="3"/>
            </p:cNvCxnSpPr>
            <p:nvPr/>
          </p:nvCxnSpPr>
          <p:spPr>
            <a:xfrm rot="5400000" flipH="1" flipV="1">
              <a:off x="2498503" y="2151783"/>
              <a:ext cx="646532" cy="62560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6"/>
              <a:endCxn id="12" idx="2"/>
            </p:cNvCxnSpPr>
            <p:nvPr/>
          </p:nvCxnSpPr>
          <p:spPr>
            <a:xfrm>
              <a:off x="2571736" y="2964653"/>
              <a:ext cx="1500198"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7"/>
              <a:endCxn id="10" idx="3"/>
            </p:cNvCxnSpPr>
            <p:nvPr/>
          </p:nvCxnSpPr>
          <p:spPr>
            <a:xfrm rot="5400000" flipH="1" flipV="1">
              <a:off x="4463048" y="2116064"/>
              <a:ext cx="646532" cy="69704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1285852" y="214290"/>
            <a:ext cx="3678233"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7.4.2 </a:t>
            </a:r>
            <a:r>
              <a:rPr lang="zh-CN" altLang="en-US" sz="2800" smtClean="0">
                <a:solidFill>
                  <a:srgbClr val="FF0000"/>
                </a:solidFill>
                <a:latin typeface="Consolas" pitchFamily="49" charset="0"/>
                <a:ea typeface="微软雅黑" pitchFamily="34" charset="-122"/>
                <a:cs typeface="Consolas" pitchFamily="49" charset="0"/>
              </a:rPr>
              <a:t>普</a:t>
            </a:r>
            <a:r>
              <a:rPr lang="zh-CN" altLang="en-US" sz="2800" dirty="0">
                <a:solidFill>
                  <a:srgbClr val="FF0000"/>
                </a:solidFill>
                <a:latin typeface="Consolas" pitchFamily="49" charset="0"/>
                <a:ea typeface="微软雅黑" pitchFamily="34" charset="-122"/>
                <a:cs typeface="Consolas" pitchFamily="49" charset="0"/>
              </a:rPr>
              <a:t>里姆算法</a:t>
            </a:r>
          </a:p>
        </p:txBody>
      </p:sp>
      <p:sp>
        <p:nvSpPr>
          <p:cNvPr id="165891" name="Text Box 3"/>
          <p:cNvSpPr txBox="1">
            <a:spLocks noChangeArrowheads="1"/>
          </p:cNvSpPr>
          <p:nvPr/>
        </p:nvSpPr>
        <p:spPr bwMode="auto">
          <a:xfrm>
            <a:off x="1142976" y="1142984"/>
            <a:ext cx="7747026" cy="1400383"/>
          </a:xfrm>
          <a:prstGeom prst="rect">
            <a:avLst/>
          </a:prstGeom>
          <a:noFill/>
          <a:ln w="9525">
            <a:noFill/>
            <a:miter lim="800000"/>
            <a:headEnd/>
            <a:tailEnd/>
          </a:ln>
          <a:effectLst/>
        </p:spPr>
        <p:txBody>
          <a:bodyPr wrap="square">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普里姆（</a:t>
            </a:r>
            <a:r>
              <a:rPr lang="en-US" altLang="zh-CN" sz="2000" dirty="0">
                <a:solidFill>
                  <a:srgbClr val="0000FF"/>
                </a:solidFill>
                <a:latin typeface="Consolas" pitchFamily="49" charset="0"/>
                <a:ea typeface="楷体" pitchFamily="49" charset="-122"/>
                <a:cs typeface="Consolas" pitchFamily="49" charset="0"/>
              </a:rPr>
              <a:t>Prim</a:t>
            </a:r>
            <a:r>
              <a:rPr lang="zh-CN" altLang="en-US" sz="2000" dirty="0">
                <a:solidFill>
                  <a:srgbClr val="0000FF"/>
                </a:solidFill>
                <a:latin typeface="Consolas" pitchFamily="49" charset="0"/>
                <a:ea typeface="楷体" pitchFamily="49" charset="-122"/>
                <a:cs typeface="Consolas" pitchFamily="49" charset="0"/>
              </a:rPr>
              <a:t>）算法是一种构造性算法</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3000"/>
              </a:lnSpc>
              <a:spcBef>
                <a:spcPct val="50000"/>
              </a:spcBef>
            </a:pPr>
            <a:r>
              <a:rPr lang="en-US" altLang="zh-CN" sz="2000" smtClean="0">
                <a:solidFill>
                  <a:srgbClr val="0000FF"/>
                </a:solidFill>
                <a:latin typeface="Consolas" pitchFamily="49" charset="0"/>
                <a:ea typeface="楷体" pitchFamily="49" charset="-122"/>
                <a:cs typeface="Consolas" pitchFamily="49" charset="0"/>
              </a:rPr>
              <a:t>    G</a:t>
            </a:r>
            <a:r>
              <a:rPr lang="en-US" altLang="zh-CN" sz="2000" dirty="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V,E</a:t>
            </a:r>
            <a:r>
              <a:rPr lang="en-US" altLang="zh-CN" sz="2000" smtClean="0">
                <a:solidFill>
                  <a:srgbClr val="0000FF"/>
                </a:solidFill>
                <a:latin typeface="Consolas" pitchFamily="49" charset="0"/>
                <a:ea typeface="楷体" pitchFamily="49" charset="-122"/>
                <a:cs typeface="Consolas" pitchFamily="49" charset="0"/>
              </a:rPr>
              <a:t>) </a:t>
            </a:r>
            <a:r>
              <a:rPr lang="en-US" altLang="zh-CN" sz="2000" smtClean="0">
                <a:solidFill>
                  <a:srgbClr val="FF00FF"/>
                </a:solidFill>
                <a:latin typeface="Consolas" pitchFamily="49" charset="0"/>
                <a:ea typeface="楷体" pitchFamily="49" charset="-122"/>
                <a:cs typeface="Consolas" pitchFamily="49" charset="0"/>
                <a:sym typeface="Wingdings"/>
              </a:rPr>
              <a:t></a:t>
            </a:r>
            <a:r>
              <a:rPr lang="en-US" altLang="zh-CN"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U,TE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a:t>
            </a:r>
            <a:r>
              <a:rPr lang="en-US" altLang="zh-CN" sz="2000">
                <a:solidFill>
                  <a:srgbClr val="0000FF"/>
                </a:solidFill>
                <a:latin typeface="Consolas" pitchFamily="49" charset="0"/>
                <a:ea typeface="楷体" pitchFamily="49" charset="-122"/>
                <a:cs typeface="Consolas" pitchFamily="49" charset="0"/>
              </a:rPr>
              <a:t>G</a:t>
            </a:r>
            <a:r>
              <a:rPr lang="zh-CN" altLang="en-US" sz="2000" smtClean="0">
                <a:solidFill>
                  <a:srgbClr val="0000FF"/>
                </a:solidFill>
                <a:latin typeface="Consolas" pitchFamily="49" charset="0"/>
                <a:ea typeface="楷体" pitchFamily="49" charset="-122"/>
                <a:cs typeface="Consolas" pitchFamily="49" charset="0"/>
              </a:rPr>
              <a:t>的从顶点</a:t>
            </a:r>
            <a:r>
              <a:rPr lang="en-US" altLang="zh-CN" sz="2000" i="1"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出发构造的最小生成树，步骤如下：</a:t>
            </a:r>
            <a:endParaRPr lang="zh-CN" altLang="en-US" sz="2000" dirty="0">
              <a:solidFill>
                <a:srgbClr val="0000FF"/>
              </a:solidFill>
              <a:latin typeface="Consolas" pitchFamily="49" charset="0"/>
              <a:ea typeface="楷体" pitchFamily="49" charset="-122"/>
              <a:cs typeface="Consolas" pitchFamily="49" charset="0"/>
            </a:endParaRPr>
          </a:p>
        </p:txBody>
      </p:sp>
      <p:sp>
        <p:nvSpPr>
          <p:cNvPr id="165892" name="Text Box 4"/>
          <p:cNvSpPr txBox="1">
            <a:spLocks noChangeArrowheads="1"/>
          </p:cNvSpPr>
          <p:nvPr/>
        </p:nvSpPr>
        <p:spPr bwMode="auto">
          <a:xfrm>
            <a:off x="1214414" y="2500306"/>
            <a:ext cx="7561263" cy="2785378"/>
          </a:xfrm>
          <a:prstGeom prst="rect">
            <a:avLst/>
          </a:prstGeom>
          <a:noFill/>
          <a:ln w="9525">
            <a:noFill/>
            <a:miter lim="800000"/>
            <a:headEnd/>
            <a:tailEnd/>
          </a:ln>
          <a:effectLst/>
        </p:spPr>
        <p:txBody>
          <a:bodyPr>
            <a:spAutoFit/>
          </a:bodyPr>
          <a:lstStyle/>
          <a:p>
            <a:pPr>
              <a:lnSpc>
                <a:spcPts val="3000"/>
              </a:lnSpc>
            </a:pPr>
            <a:r>
              <a:rPr lang="zh-CN" altLang="en-US"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）初始化</a:t>
            </a:r>
            <a:r>
              <a:rPr lang="en-US" altLang="zh-CN" sz="2000" dirty="0">
                <a:solidFill>
                  <a:srgbClr val="0000FF"/>
                </a:solidFill>
                <a:latin typeface="Consolas" pitchFamily="49" charset="0"/>
                <a:ea typeface="仿宋" pitchFamily="49" charset="-122"/>
                <a:cs typeface="Consolas" pitchFamily="49" charset="0"/>
              </a:rPr>
              <a:t>U={</a:t>
            </a:r>
            <a:r>
              <a:rPr lang="en-US" altLang="zh-CN" sz="2000" i="1" dirty="0">
                <a:solidFill>
                  <a:srgbClr val="0000FF"/>
                </a:solidFill>
                <a:latin typeface="Consolas" pitchFamily="49" charset="0"/>
                <a:ea typeface="仿宋" pitchFamily="49" charset="-122"/>
                <a:cs typeface="Consolas" pitchFamily="49" charset="0"/>
              </a:rPr>
              <a:t>v</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。以</a:t>
            </a:r>
            <a:r>
              <a:rPr lang="en-US" altLang="zh-CN" sz="2000" i="1" dirty="0">
                <a:solidFill>
                  <a:srgbClr val="0000FF"/>
                </a:solidFill>
                <a:latin typeface="Consolas" pitchFamily="49" charset="0"/>
                <a:ea typeface="仿宋" pitchFamily="49" charset="-122"/>
                <a:cs typeface="Consolas" pitchFamily="49" charset="0"/>
              </a:rPr>
              <a:t>v</a:t>
            </a:r>
            <a:r>
              <a:rPr lang="zh-CN" altLang="en-US" sz="2000" dirty="0">
                <a:solidFill>
                  <a:srgbClr val="0000FF"/>
                </a:solidFill>
                <a:latin typeface="Consolas" pitchFamily="49" charset="0"/>
                <a:ea typeface="仿宋" pitchFamily="49" charset="-122"/>
                <a:cs typeface="Consolas" pitchFamily="49" charset="0"/>
              </a:rPr>
              <a:t>到其他顶点的所有边为候选边；</a:t>
            </a:r>
          </a:p>
          <a:p>
            <a:pPr>
              <a:lnSpc>
                <a:spcPts val="3000"/>
              </a:lnSpc>
            </a:pPr>
            <a:r>
              <a:rPr lang="zh-CN" altLang="en-US"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）重复以下步骤</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次，使得其他</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个顶点被加入到</a:t>
            </a:r>
            <a:r>
              <a:rPr lang="en-US" altLang="zh-CN" sz="2000"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中：</a:t>
            </a:r>
          </a:p>
          <a:p>
            <a:pPr>
              <a:lnSpc>
                <a:spcPts val="3000"/>
              </a:lnSpc>
            </a:pPr>
            <a:r>
              <a:rPr lang="zh-CN" altLang="en-US" sz="2000" dirty="0">
                <a:solidFill>
                  <a:srgbClr val="0000FF"/>
                </a:solidFill>
                <a:latin typeface="Consolas" pitchFamily="49" charset="0"/>
                <a:ea typeface="仿宋" pitchFamily="49" charset="-122"/>
                <a:cs typeface="Consolas" pitchFamily="49" charset="0"/>
              </a:rPr>
              <a:t>　　</a:t>
            </a:r>
            <a:r>
              <a:rPr lang="zh-CN" altLang="en-US" sz="2000" dirty="0" smtClean="0">
                <a:solidFill>
                  <a:srgbClr val="0000FF"/>
                </a:solidFill>
                <a:latin typeface="Consolas" pitchFamily="49" charset="0"/>
                <a:ea typeface="仿宋" pitchFamily="49" charset="-122"/>
                <a:cs typeface="Consolas" pitchFamily="49" charset="0"/>
              </a:rPr>
              <a:t>  ① </a:t>
            </a:r>
            <a:r>
              <a:rPr lang="zh-CN" altLang="en-US" sz="2000" dirty="0">
                <a:solidFill>
                  <a:srgbClr val="0000FF"/>
                </a:solidFill>
                <a:latin typeface="Consolas" pitchFamily="49" charset="0"/>
                <a:ea typeface="仿宋" pitchFamily="49" charset="-122"/>
                <a:cs typeface="Consolas" pitchFamily="49" charset="0"/>
              </a:rPr>
              <a:t>从候选边中挑选权值最小的边加入</a:t>
            </a:r>
            <a:r>
              <a:rPr lang="en-US" altLang="zh-CN" sz="2000" dirty="0">
                <a:solidFill>
                  <a:srgbClr val="0000FF"/>
                </a:solidFill>
                <a:latin typeface="Consolas" pitchFamily="49" charset="0"/>
                <a:ea typeface="仿宋" pitchFamily="49" charset="-122"/>
                <a:cs typeface="Consolas" pitchFamily="49" charset="0"/>
              </a:rPr>
              <a:t>TE</a:t>
            </a:r>
            <a:r>
              <a:rPr lang="zh-CN" altLang="en-US" sz="2000" dirty="0">
                <a:solidFill>
                  <a:srgbClr val="0000FF"/>
                </a:solidFill>
                <a:latin typeface="Consolas" pitchFamily="49" charset="0"/>
                <a:ea typeface="仿宋" pitchFamily="49" charset="-122"/>
                <a:cs typeface="Consolas" pitchFamily="49" charset="0"/>
              </a:rPr>
              <a:t>，设该边在</a:t>
            </a:r>
            <a:r>
              <a:rPr lang="en-US" altLang="zh-CN" sz="2000" dirty="0">
                <a:solidFill>
                  <a:srgbClr val="0000FF"/>
                </a:solidFill>
                <a:latin typeface="Consolas" pitchFamily="49" charset="0"/>
                <a:ea typeface="仿宋" pitchFamily="49" charset="-122"/>
                <a:cs typeface="Consolas" pitchFamily="49" charset="0"/>
              </a:rPr>
              <a:t>V-U</a:t>
            </a:r>
            <a:r>
              <a:rPr lang="zh-CN" altLang="en-US" sz="2000" dirty="0">
                <a:solidFill>
                  <a:srgbClr val="0000FF"/>
                </a:solidFill>
                <a:latin typeface="Consolas" pitchFamily="49" charset="0"/>
                <a:ea typeface="仿宋" pitchFamily="49" charset="-122"/>
                <a:cs typeface="Consolas" pitchFamily="49" charset="0"/>
              </a:rPr>
              <a:t>中的顶点是</a:t>
            </a:r>
            <a:r>
              <a:rPr lang="en-US" altLang="zh-CN" sz="2000" i="1" dirty="0">
                <a:solidFill>
                  <a:srgbClr val="0000FF"/>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，将</a:t>
            </a:r>
            <a:r>
              <a:rPr lang="en-US" altLang="zh-CN" sz="2000" i="1" dirty="0">
                <a:solidFill>
                  <a:srgbClr val="0000FF"/>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加入</a:t>
            </a:r>
            <a:r>
              <a:rPr lang="en-US" altLang="zh-CN" sz="2000"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中；</a:t>
            </a:r>
          </a:p>
          <a:p>
            <a:pPr>
              <a:lnSpc>
                <a:spcPts val="3000"/>
              </a:lnSpc>
            </a:pPr>
            <a:r>
              <a:rPr lang="zh-CN" altLang="en-US" sz="2000" dirty="0">
                <a:solidFill>
                  <a:srgbClr val="0000FF"/>
                </a:solidFill>
                <a:latin typeface="Consolas" pitchFamily="49" charset="0"/>
                <a:ea typeface="仿宋" pitchFamily="49" charset="-122"/>
                <a:cs typeface="Consolas" pitchFamily="49" charset="0"/>
              </a:rPr>
              <a:t>　　</a:t>
            </a:r>
            <a:r>
              <a:rPr lang="zh-CN" altLang="en-US" sz="2000" dirty="0" smtClean="0">
                <a:solidFill>
                  <a:srgbClr val="0000FF"/>
                </a:solidFill>
                <a:latin typeface="Consolas" pitchFamily="49" charset="0"/>
                <a:ea typeface="仿宋" pitchFamily="49" charset="-122"/>
                <a:cs typeface="Consolas" pitchFamily="49" charset="0"/>
              </a:rPr>
              <a:t>  ② </a:t>
            </a:r>
            <a:r>
              <a:rPr lang="zh-CN" altLang="en-US" sz="2000" dirty="0">
                <a:solidFill>
                  <a:srgbClr val="0000FF"/>
                </a:solidFill>
                <a:latin typeface="Consolas" pitchFamily="49" charset="0"/>
                <a:ea typeface="仿宋" pitchFamily="49" charset="-122"/>
                <a:cs typeface="Consolas" pitchFamily="49" charset="0"/>
              </a:rPr>
              <a:t>考察当前</a:t>
            </a:r>
            <a:r>
              <a:rPr lang="en-US" altLang="zh-CN" sz="2000" dirty="0">
                <a:solidFill>
                  <a:srgbClr val="0000FF"/>
                </a:solidFill>
                <a:latin typeface="Consolas" pitchFamily="49" charset="0"/>
                <a:ea typeface="仿宋" pitchFamily="49" charset="-122"/>
                <a:cs typeface="Consolas" pitchFamily="49" charset="0"/>
              </a:rPr>
              <a:t>V-U</a:t>
            </a:r>
            <a:r>
              <a:rPr lang="zh-CN" altLang="en-US" sz="2000" dirty="0">
                <a:solidFill>
                  <a:srgbClr val="0000FF"/>
                </a:solidFill>
                <a:latin typeface="Consolas" pitchFamily="49" charset="0"/>
                <a:ea typeface="仿宋" pitchFamily="49" charset="-122"/>
                <a:cs typeface="Consolas" pitchFamily="49" charset="0"/>
              </a:rPr>
              <a:t>中的所有顶点</a:t>
            </a:r>
            <a:r>
              <a:rPr lang="en-US" altLang="zh-CN" sz="2000" i="1" dirty="0">
                <a:solidFill>
                  <a:srgbClr val="0000FF"/>
                </a:solidFill>
                <a:latin typeface="Consolas" pitchFamily="49" charset="0"/>
                <a:ea typeface="仿宋" pitchFamily="49" charset="-122"/>
                <a:cs typeface="Consolas" pitchFamily="49" charset="0"/>
              </a:rPr>
              <a:t>j</a:t>
            </a:r>
            <a:r>
              <a:rPr lang="zh-CN" altLang="en-US" sz="2000" dirty="0">
                <a:solidFill>
                  <a:srgbClr val="0000FF"/>
                </a:solidFill>
                <a:latin typeface="Consolas" pitchFamily="49" charset="0"/>
                <a:ea typeface="仿宋" pitchFamily="49" charset="-122"/>
                <a:cs typeface="Consolas" pitchFamily="49" charset="0"/>
              </a:rPr>
              <a:t>，修改候选边：若</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k</a:t>
            </a:r>
            <a:r>
              <a:rPr lang="en-US" altLang="zh-CN" sz="2000" dirty="0" err="1">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j</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的权值小于原来和顶点</a:t>
            </a:r>
            <a:r>
              <a:rPr lang="en-US" altLang="zh-CN" sz="2000" i="1" dirty="0">
                <a:solidFill>
                  <a:srgbClr val="0000FF"/>
                </a:solidFill>
                <a:latin typeface="Consolas" pitchFamily="49" charset="0"/>
                <a:ea typeface="仿宋" pitchFamily="49" charset="-122"/>
                <a:cs typeface="Consolas" pitchFamily="49" charset="0"/>
              </a:rPr>
              <a:t>j</a:t>
            </a:r>
            <a:r>
              <a:rPr lang="zh-CN" altLang="en-US" sz="2000" dirty="0">
                <a:solidFill>
                  <a:srgbClr val="0000FF"/>
                </a:solidFill>
                <a:latin typeface="Consolas" pitchFamily="49" charset="0"/>
                <a:ea typeface="仿宋" pitchFamily="49" charset="-122"/>
                <a:cs typeface="Consolas" pitchFamily="49" charset="0"/>
              </a:rPr>
              <a:t>关联的候选边，则用</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k</a:t>
            </a:r>
            <a:r>
              <a:rPr lang="en-US" altLang="zh-CN" sz="2000" dirty="0" err="1">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j</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取代后者作为候选边。</a:t>
            </a:r>
          </a:p>
        </p:txBody>
      </p:sp>
      <p:sp>
        <p:nvSpPr>
          <p:cNvPr id="6" name="TextBox 5"/>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89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89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589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58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Text Box 3"/>
          <p:cNvSpPr txBox="1">
            <a:spLocks noChangeArrowheads="1"/>
          </p:cNvSpPr>
          <p:nvPr/>
        </p:nvSpPr>
        <p:spPr bwMode="auto">
          <a:xfrm>
            <a:off x="1250958" y="1770112"/>
            <a:ext cx="7607322" cy="3016210"/>
          </a:xfrm>
          <a:prstGeom prst="rect">
            <a:avLst/>
          </a:prstGeom>
          <a:noFill/>
          <a:ln w="9525">
            <a:noFill/>
            <a:miter lim="800000"/>
            <a:headEnd/>
            <a:tailEnd/>
          </a:ln>
          <a:effectLst/>
        </p:spPr>
        <p:txBody>
          <a:bodyPr wrap="square">
            <a:spAutoFit/>
          </a:bodyPr>
          <a:lstStyle/>
          <a:p>
            <a:pPr marL="457200" indent="-457200">
              <a:lnSpc>
                <a:spcPct val="1500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用带</a:t>
            </a:r>
            <a:r>
              <a:rPr kumimoji="1" lang="zh-CN" altLang="en-US" sz="2000" dirty="0">
                <a:solidFill>
                  <a:srgbClr val="0000FF"/>
                </a:solidFill>
                <a:latin typeface="Consolas" pitchFamily="49" charset="0"/>
                <a:ea typeface="楷体" pitchFamily="49" charset="-122"/>
                <a:cs typeface="Consolas" pitchFamily="49" charset="0"/>
              </a:rPr>
              <a:t>权有向图（</a:t>
            </a:r>
            <a:r>
              <a:rPr kumimoji="1" lang="en-US" altLang="zh-CN" sz="2000" dirty="0">
                <a:solidFill>
                  <a:srgbClr val="0000FF"/>
                </a:solidFill>
                <a:latin typeface="Consolas" pitchFamily="49" charset="0"/>
                <a:ea typeface="楷体" pitchFamily="49" charset="-122"/>
                <a:cs typeface="Consolas" pitchFamily="49" charset="0"/>
              </a:rPr>
              <a:t>DAG</a:t>
            </a:r>
            <a:r>
              <a:rPr kumimoji="1" lang="zh-CN" altLang="en-US" sz="2000" dirty="0">
                <a:solidFill>
                  <a:srgbClr val="0000FF"/>
                </a:solidFill>
                <a:latin typeface="Consolas" pitchFamily="49" charset="0"/>
                <a:ea typeface="楷体" pitchFamily="49" charset="-122"/>
                <a:cs typeface="Consolas" pitchFamily="49" charset="0"/>
              </a:rPr>
              <a:t>）描述工程的预计进度，以顶点表示事件，有向边表示活动，边</a:t>
            </a:r>
            <a:r>
              <a:rPr kumimoji="1" lang="en-US" altLang="zh-CN" sz="2000" dirty="0">
                <a:solidFill>
                  <a:srgbClr val="0000FF"/>
                </a:solidFill>
                <a:latin typeface="Consolas" pitchFamily="49" charset="0"/>
                <a:ea typeface="楷体" pitchFamily="49" charset="-122"/>
                <a:cs typeface="Consolas" pitchFamily="49" charset="0"/>
              </a:rPr>
              <a:t>e</a:t>
            </a:r>
            <a:r>
              <a:rPr kumimoji="1" lang="zh-CN" altLang="en-US" sz="2000" dirty="0">
                <a:solidFill>
                  <a:srgbClr val="0000FF"/>
                </a:solidFill>
                <a:latin typeface="Consolas" pitchFamily="49" charset="0"/>
                <a:ea typeface="楷体" pitchFamily="49" charset="-122"/>
                <a:cs typeface="Consolas" pitchFamily="49" charset="0"/>
              </a:rPr>
              <a:t>的权</a:t>
            </a:r>
            <a:r>
              <a:rPr kumimoji="1" lang="en-US" altLang="zh-CN" sz="2000" dirty="0">
                <a:solidFill>
                  <a:srgbClr val="0000FF"/>
                </a:solidFill>
                <a:latin typeface="Consolas" pitchFamily="49" charset="0"/>
                <a:ea typeface="楷体" pitchFamily="49" charset="-122"/>
                <a:cs typeface="Consolas" pitchFamily="49" charset="0"/>
              </a:rPr>
              <a:t>c(e)</a:t>
            </a:r>
            <a:r>
              <a:rPr kumimoji="1" lang="zh-CN" altLang="en-US" sz="2000" dirty="0">
                <a:solidFill>
                  <a:srgbClr val="0000FF"/>
                </a:solidFill>
                <a:latin typeface="Consolas" pitchFamily="49" charset="0"/>
                <a:ea typeface="楷体" pitchFamily="49" charset="-122"/>
                <a:cs typeface="Consolas" pitchFamily="49" charset="0"/>
              </a:rPr>
              <a:t>表示完成活动</a:t>
            </a:r>
            <a:r>
              <a:rPr kumimoji="1" lang="en-US" altLang="zh-CN" sz="2000" dirty="0">
                <a:solidFill>
                  <a:srgbClr val="0000FF"/>
                </a:solidFill>
                <a:latin typeface="Consolas" pitchFamily="49" charset="0"/>
                <a:ea typeface="楷体" pitchFamily="49" charset="-122"/>
                <a:cs typeface="Consolas" pitchFamily="49" charset="0"/>
              </a:rPr>
              <a:t>e</a:t>
            </a:r>
            <a:r>
              <a:rPr kumimoji="1" lang="zh-CN" altLang="en-US" sz="2000" dirty="0">
                <a:solidFill>
                  <a:srgbClr val="0000FF"/>
                </a:solidFill>
                <a:latin typeface="Consolas" pitchFamily="49" charset="0"/>
                <a:ea typeface="楷体" pitchFamily="49" charset="-122"/>
                <a:cs typeface="Consolas" pitchFamily="49" charset="0"/>
              </a:rPr>
              <a:t>所需的时间（比如天数），或者说活动</a:t>
            </a:r>
            <a:r>
              <a:rPr kumimoji="1" lang="en-US" altLang="zh-CN" sz="2000" dirty="0">
                <a:solidFill>
                  <a:srgbClr val="0000FF"/>
                </a:solidFill>
                <a:latin typeface="Consolas" pitchFamily="49" charset="0"/>
                <a:ea typeface="楷体" pitchFamily="49" charset="-122"/>
                <a:cs typeface="Consolas" pitchFamily="49" charset="0"/>
              </a:rPr>
              <a:t>e</a:t>
            </a:r>
            <a:r>
              <a:rPr kumimoji="1" lang="zh-CN" altLang="en-US" sz="2000" dirty="0">
                <a:solidFill>
                  <a:srgbClr val="0000FF"/>
                </a:solidFill>
                <a:latin typeface="Consolas" pitchFamily="49" charset="0"/>
                <a:ea typeface="楷体" pitchFamily="49" charset="-122"/>
                <a:cs typeface="Consolas" pitchFamily="49" charset="0"/>
              </a:rPr>
              <a:t>持续时间。</a:t>
            </a:r>
          </a:p>
          <a:p>
            <a:pPr marL="457200" indent="-457200">
              <a:lnSpc>
                <a:spcPct val="1500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图</a:t>
            </a:r>
            <a:r>
              <a:rPr kumimoji="1" lang="zh-CN" altLang="en-US" sz="2000" dirty="0">
                <a:solidFill>
                  <a:srgbClr val="0000FF"/>
                </a:solidFill>
                <a:latin typeface="Consolas" pitchFamily="49" charset="0"/>
                <a:ea typeface="楷体" pitchFamily="49" charset="-122"/>
                <a:cs typeface="Consolas" pitchFamily="49" charset="0"/>
              </a:rPr>
              <a:t>中入度为</a:t>
            </a:r>
            <a:r>
              <a:rPr kumimoji="1" lang="en-US" altLang="zh-CN" sz="2000" dirty="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的顶点表示工程的</a:t>
            </a:r>
            <a:r>
              <a:rPr kumimoji="1" lang="zh-CN" altLang="en-US" sz="2000" dirty="0">
                <a:solidFill>
                  <a:srgbClr val="FF00FF"/>
                </a:solidFill>
                <a:latin typeface="Consolas" pitchFamily="49" charset="0"/>
                <a:ea typeface="楷体" pitchFamily="49" charset="-122"/>
                <a:cs typeface="Consolas" pitchFamily="49" charset="0"/>
              </a:rPr>
              <a:t>开始事件</a:t>
            </a:r>
            <a:r>
              <a:rPr kumimoji="1" lang="zh-CN" altLang="en-US" sz="2000" dirty="0">
                <a:solidFill>
                  <a:srgbClr val="0000FF"/>
                </a:solidFill>
                <a:latin typeface="Consolas" pitchFamily="49" charset="0"/>
                <a:ea typeface="楷体" pitchFamily="49" charset="-122"/>
                <a:cs typeface="Consolas" pitchFamily="49" charset="0"/>
              </a:rPr>
              <a:t>（如开工</a:t>
            </a:r>
            <a:r>
              <a:rPr kumimoji="1" lang="zh-CN" altLang="en-US" sz="2000">
                <a:solidFill>
                  <a:srgbClr val="0000FF"/>
                </a:solidFill>
                <a:latin typeface="Consolas" pitchFamily="49" charset="0"/>
                <a:ea typeface="楷体" pitchFamily="49" charset="-122"/>
                <a:cs typeface="Consolas" pitchFamily="49" charset="0"/>
              </a:rPr>
              <a:t>仪式</a:t>
            </a:r>
            <a:r>
              <a:rPr kumimoji="1" lang="zh-CN" altLang="en-US" sz="2000" smtClean="0">
                <a:solidFill>
                  <a:srgbClr val="0000FF"/>
                </a:solidFill>
                <a:latin typeface="Consolas" pitchFamily="49" charset="0"/>
                <a:ea typeface="楷体" pitchFamily="49" charset="-122"/>
                <a:cs typeface="Consolas" pitchFamily="49" charset="0"/>
              </a:rPr>
              <a:t>），称为</a:t>
            </a:r>
            <a:r>
              <a:rPr kumimoji="1" lang="zh-CN" altLang="en-US" sz="2000" smtClean="0">
                <a:solidFill>
                  <a:srgbClr val="FF00FF"/>
                </a:solidFill>
                <a:latin typeface="Consolas" pitchFamily="49" charset="0"/>
                <a:ea typeface="楷体" pitchFamily="49" charset="-122"/>
                <a:cs typeface="Consolas" pitchFamily="49" charset="0"/>
              </a:rPr>
              <a:t>源点</a:t>
            </a:r>
            <a:r>
              <a:rPr kumimoji="1" lang="zh-CN" altLang="en-US" sz="2000" smtClean="0">
                <a:solidFill>
                  <a:srgbClr val="0000FF"/>
                </a:solidFill>
                <a:latin typeface="Consolas" pitchFamily="49" charset="0"/>
                <a:ea typeface="楷体" pitchFamily="49" charset="-122"/>
                <a:cs typeface="Consolas" pitchFamily="49" charset="0"/>
              </a:rPr>
              <a:t>；出</a:t>
            </a:r>
            <a:r>
              <a:rPr kumimoji="1" lang="zh-CN" altLang="en-US" sz="2000" dirty="0">
                <a:solidFill>
                  <a:srgbClr val="0000FF"/>
                </a:solidFill>
                <a:latin typeface="Consolas" pitchFamily="49" charset="0"/>
                <a:ea typeface="楷体" pitchFamily="49" charset="-122"/>
                <a:cs typeface="Consolas" pitchFamily="49" charset="0"/>
              </a:rPr>
              <a:t>度为</a:t>
            </a:r>
            <a:r>
              <a:rPr kumimoji="1" lang="en-US" altLang="zh-CN" sz="2000" dirty="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的顶点表示工程</a:t>
            </a:r>
            <a:r>
              <a:rPr kumimoji="1" lang="zh-CN" altLang="en-US" sz="2000">
                <a:solidFill>
                  <a:srgbClr val="FF00FF"/>
                </a:solidFill>
                <a:latin typeface="Consolas" pitchFamily="49" charset="0"/>
                <a:ea typeface="楷体" pitchFamily="49" charset="-122"/>
                <a:cs typeface="Consolas" pitchFamily="49" charset="0"/>
              </a:rPr>
              <a:t>结束</a:t>
            </a:r>
            <a:r>
              <a:rPr kumimoji="1" lang="zh-CN" altLang="en-US" sz="2000" smtClean="0">
                <a:solidFill>
                  <a:srgbClr val="FF00FF"/>
                </a:solidFill>
                <a:latin typeface="Consolas" pitchFamily="49" charset="0"/>
                <a:ea typeface="楷体" pitchFamily="49" charset="-122"/>
                <a:cs typeface="Consolas" pitchFamily="49" charset="0"/>
              </a:rPr>
              <a:t>事件</a:t>
            </a:r>
            <a:r>
              <a:rPr kumimoji="1" lang="zh-CN" altLang="en-US" sz="2000" smtClean="0">
                <a:solidFill>
                  <a:srgbClr val="0000FF"/>
                </a:solidFill>
                <a:latin typeface="Consolas" pitchFamily="49" charset="0"/>
                <a:ea typeface="楷体" pitchFamily="49" charset="-122"/>
                <a:cs typeface="Consolas" pitchFamily="49" charset="0"/>
              </a:rPr>
              <a:t>，称为</a:t>
            </a:r>
            <a:r>
              <a:rPr kumimoji="1" lang="zh-CN" altLang="en-US" sz="2000" smtClean="0">
                <a:solidFill>
                  <a:srgbClr val="FF00FF"/>
                </a:solidFill>
                <a:latin typeface="Consolas" pitchFamily="49" charset="0"/>
                <a:ea typeface="楷体" pitchFamily="49" charset="-122"/>
                <a:cs typeface="Consolas" pitchFamily="49" charset="0"/>
              </a:rPr>
              <a:t>汇点</a:t>
            </a:r>
            <a:r>
              <a:rPr kumimoji="1" lang="zh-CN" altLang="en-US" sz="2000" smtClean="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则称这样的有向图为</a:t>
            </a:r>
            <a:r>
              <a:rPr kumimoji="1" lang="en-US" altLang="zh-CN" sz="2000" dirty="0" err="1">
                <a:solidFill>
                  <a:srgbClr val="FF0000"/>
                </a:solidFill>
                <a:latin typeface="Consolas" pitchFamily="49" charset="0"/>
                <a:ea typeface="楷体" pitchFamily="49" charset="-122"/>
                <a:cs typeface="Consolas" pitchFamily="49" charset="0"/>
              </a:rPr>
              <a:t>AOE</a:t>
            </a:r>
            <a:r>
              <a:rPr kumimoji="1" lang="zh-CN" altLang="en-US" sz="2000" dirty="0">
                <a:solidFill>
                  <a:srgbClr val="FF0000"/>
                </a:solidFill>
                <a:latin typeface="Consolas" pitchFamily="49" charset="0"/>
                <a:ea typeface="楷体" pitchFamily="49" charset="-122"/>
                <a:cs typeface="Consolas" pitchFamily="49" charset="0"/>
              </a:rPr>
              <a:t>网</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Activity On Edge</a:t>
            </a:r>
            <a:r>
              <a:rPr kumimoji="1" lang="zh-CN" altLang="en-US" sz="2000" dirty="0">
                <a:solidFill>
                  <a:srgbClr val="0000FF"/>
                </a:solidFill>
                <a:latin typeface="Consolas" pitchFamily="49" charset="0"/>
                <a:ea typeface="楷体" pitchFamily="49" charset="-122"/>
                <a:cs typeface="Consolas" pitchFamily="49" charset="0"/>
              </a:rPr>
              <a:t>）。 </a:t>
            </a:r>
          </a:p>
        </p:txBody>
      </p:sp>
      <p:sp>
        <p:nvSpPr>
          <p:cNvPr id="218116" name="Text Box 4"/>
          <p:cNvSpPr txBox="1">
            <a:spLocks noChangeArrowheads="1"/>
          </p:cNvSpPr>
          <p:nvPr/>
        </p:nvSpPr>
        <p:spPr bwMode="auto">
          <a:xfrm>
            <a:off x="2143108" y="428604"/>
            <a:ext cx="5106992" cy="584775"/>
          </a:xfrm>
          <a:prstGeom prst="rect">
            <a:avLst/>
          </a:prstGeom>
          <a:no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sz="3200" dirty="0" err="1">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p>
        </p:txBody>
      </p:sp>
      <p:sp>
        <p:nvSpPr>
          <p:cNvPr id="4" name="TextBox 3"/>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5567394" y="2895600"/>
            <a:ext cx="325730" cy="400110"/>
          </a:xfrm>
          <a:prstGeom prst="rect">
            <a:avLst/>
          </a:prstGeom>
          <a:noFill/>
          <a:ln w="12700" cap="sq">
            <a:solidFill>
              <a:schemeClr val="bg1"/>
            </a:solidFill>
            <a:miter lim="800000"/>
            <a:headEnd type="none" w="sm" len="sm"/>
            <a:tailEnd type="none" w="sm" len="sm"/>
          </a:ln>
          <a:effectLst/>
        </p:spPr>
        <p:txBody>
          <a:bodyPr wrap="none">
            <a:spAutoFit/>
          </a:bodyPr>
          <a:lstStyle/>
          <a:p>
            <a:r>
              <a:rPr kumimoji="1" lang="en-US" altLang="zh-CN" sz="2000" dirty="0">
                <a:solidFill>
                  <a:srgbClr val="0000FF"/>
                </a:solidFill>
                <a:latin typeface="Consolas" pitchFamily="49" charset="0"/>
                <a:ea typeface="宋体" pitchFamily="2" charset="-122"/>
                <a:cs typeface="Consolas" pitchFamily="49" charset="0"/>
              </a:rPr>
              <a:t>7</a:t>
            </a:r>
          </a:p>
        </p:txBody>
      </p:sp>
      <p:sp>
        <p:nvSpPr>
          <p:cNvPr id="219139" name="Text Box 3"/>
          <p:cNvSpPr txBox="1">
            <a:spLocks noChangeArrowheads="1"/>
          </p:cNvSpPr>
          <p:nvPr/>
        </p:nvSpPr>
        <p:spPr bwMode="auto">
          <a:xfrm>
            <a:off x="1085856" y="187325"/>
            <a:ext cx="7558110" cy="861774"/>
          </a:xfrm>
          <a:prstGeom prst="rect">
            <a:avLst/>
          </a:prstGeom>
          <a:noFill/>
          <a:ln w="12700" cap="sq">
            <a:noFill/>
            <a:miter lim="800000"/>
            <a:headEnd type="none" w="sm" len="sm"/>
            <a:tailEnd type="none" w="sm" len="sm"/>
          </a:ln>
          <a:effectLst/>
        </p:spPr>
        <p:txBody>
          <a:bodyPr wrap="square">
            <a:spAutoFit/>
          </a:bodyPr>
          <a:lstStyle/>
          <a:p>
            <a:pPr>
              <a:lnSpc>
                <a:spcPts val="3000"/>
              </a:lnSpc>
            </a:pPr>
            <a:r>
              <a:rPr kumimoji="1" lang="en-US" altLang="zh-CN" sz="2000" dirty="0">
                <a:solidFill>
                  <a:srgbClr val="FF0000"/>
                </a:solidFill>
                <a:ea typeface="楷体" pitchFamily="49" charset="-122"/>
                <a:cs typeface="Times New Roman" pitchFamily="18" charset="0"/>
              </a:rPr>
              <a:t>   </a:t>
            </a:r>
            <a:r>
              <a:rPr kumimoji="1" lang="en-US" altLang="zh-CN" sz="2000" dirty="0" smtClean="0">
                <a:solidFill>
                  <a:srgbClr val="FF0000"/>
                </a:solidFill>
                <a:ea typeface="楷体" pitchFamily="49" charset="-122"/>
                <a:cs typeface="Times New Roman" pitchFamily="18" charset="0"/>
              </a:rPr>
              <a:t>    </a:t>
            </a:r>
            <a:r>
              <a:rPr kumimoji="1" lang="zh-CN" altLang="en-US" sz="2000" u="sng" dirty="0" smtClean="0">
                <a:solidFill>
                  <a:srgbClr val="0000FF"/>
                </a:solidFill>
                <a:ea typeface="楷体" pitchFamily="49" charset="-122"/>
                <a:cs typeface="Times New Roman" pitchFamily="18" charset="0"/>
              </a:rPr>
              <a:t>整个</a:t>
            </a:r>
            <a:r>
              <a:rPr kumimoji="1" lang="zh-CN" altLang="en-US" sz="2000" u="sng" dirty="0">
                <a:solidFill>
                  <a:srgbClr val="0000FF"/>
                </a:solidFill>
                <a:ea typeface="楷体" pitchFamily="49" charset="-122"/>
                <a:cs typeface="Times New Roman" pitchFamily="18" charset="0"/>
              </a:rPr>
              <a:t>工程完成的时间为</a:t>
            </a:r>
            <a:r>
              <a:rPr kumimoji="1" lang="zh-CN" altLang="en-US" sz="2000" dirty="0">
                <a:solidFill>
                  <a:srgbClr val="0000FF"/>
                </a:solidFill>
                <a:ea typeface="楷体" pitchFamily="49" charset="-122"/>
                <a:cs typeface="Times New Roman" pitchFamily="18" charset="0"/>
              </a:rPr>
              <a:t>：从有向图的源点到汇点的最长路径，具有最大长度的路径叫</a:t>
            </a:r>
            <a:r>
              <a:rPr kumimoji="1" lang="zh-CN" altLang="en-US" sz="2000" dirty="0">
                <a:solidFill>
                  <a:srgbClr val="FF3300"/>
                </a:solidFill>
                <a:ea typeface="楷体" pitchFamily="49" charset="-122"/>
                <a:cs typeface="Times New Roman" pitchFamily="18" charset="0"/>
              </a:rPr>
              <a:t>关键路径</a:t>
            </a:r>
            <a:r>
              <a:rPr kumimoji="1" lang="zh-CN" altLang="en-US" sz="2000" dirty="0">
                <a:solidFill>
                  <a:srgbClr val="0000FF"/>
                </a:solidFill>
                <a:ea typeface="楷体" pitchFamily="49" charset="-122"/>
                <a:cs typeface="Times New Roman" pitchFamily="18" charset="0"/>
              </a:rPr>
              <a:t>。</a:t>
            </a:r>
          </a:p>
        </p:txBody>
      </p:sp>
      <p:sp>
        <p:nvSpPr>
          <p:cNvPr id="219140" name="Oval 4"/>
          <p:cNvSpPr>
            <a:spLocks noChangeArrowheads="1"/>
          </p:cNvSpPr>
          <p:nvPr/>
        </p:nvSpPr>
        <p:spPr bwMode="auto">
          <a:xfrm>
            <a:off x="1681194" y="2590800"/>
            <a:ext cx="457200" cy="457200"/>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i="1">
                <a:solidFill>
                  <a:schemeClr val="tx1"/>
                </a:solidFill>
                <a:latin typeface="Consolas" pitchFamily="49" charset="0"/>
                <a:ea typeface="宋体" pitchFamily="2" charset="-122"/>
                <a:cs typeface="Consolas" pitchFamily="49" charset="0"/>
              </a:rPr>
              <a:t>a</a:t>
            </a:r>
          </a:p>
        </p:txBody>
      </p:sp>
      <p:sp>
        <p:nvSpPr>
          <p:cNvPr id="219141" name="Oval 5"/>
          <p:cNvSpPr>
            <a:spLocks noChangeArrowheads="1"/>
          </p:cNvSpPr>
          <p:nvPr/>
        </p:nvSpPr>
        <p:spPr bwMode="auto">
          <a:xfrm>
            <a:off x="3205194" y="17526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pPr algn="ctr"/>
            <a:r>
              <a:rPr kumimoji="1" lang="en-US" altLang="zh-CN" sz="2000" i="1">
                <a:solidFill>
                  <a:srgbClr val="800000"/>
                </a:solidFill>
                <a:latin typeface="Consolas" pitchFamily="49" charset="0"/>
                <a:ea typeface="宋体" pitchFamily="2" charset="-122"/>
                <a:cs typeface="Consolas" pitchFamily="49" charset="0"/>
              </a:rPr>
              <a:t>b</a:t>
            </a:r>
            <a:endParaRPr kumimoji="1" lang="en-US" altLang="zh-CN" sz="2000" i="1">
              <a:solidFill>
                <a:schemeClr val="tx1"/>
              </a:solidFill>
              <a:latin typeface="Consolas" pitchFamily="49" charset="0"/>
              <a:ea typeface="宋体" pitchFamily="2" charset="-122"/>
              <a:cs typeface="Consolas" pitchFamily="49" charset="0"/>
            </a:endParaRPr>
          </a:p>
        </p:txBody>
      </p:sp>
      <p:sp>
        <p:nvSpPr>
          <p:cNvPr id="219142" name="Oval 6"/>
          <p:cNvSpPr>
            <a:spLocks noChangeArrowheads="1"/>
          </p:cNvSpPr>
          <p:nvPr/>
        </p:nvSpPr>
        <p:spPr bwMode="auto">
          <a:xfrm>
            <a:off x="3205194" y="35814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pPr algn="ctr"/>
            <a:r>
              <a:rPr kumimoji="1" lang="en-US" altLang="zh-CN" sz="2000" i="1">
                <a:solidFill>
                  <a:srgbClr val="800000"/>
                </a:solidFill>
                <a:latin typeface="Consolas" pitchFamily="49" charset="0"/>
                <a:ea typeface="宋体" pitchFamily="2" charset="-122"/>
                <a:cs typeface="Consolas" pitchFamily="49" charset="0"/>
              </a:rPr>
              <a:t>c</a:t>
            </a:r>
            <a:endParaRPr kumimoji="1" lang="en-US" altLang="zh-CN" sz="2000" i="1">
              <a:solidFill>
                <a:schemeClr val="tx1"/>
              </a:solidFill>
              <a:latin typeface="Consolas" pitchFamily="49" charset="0"/>
              <a:ea typeface="宋体" pitchFamily="2" charset="-122"/>
              <a:cs typeface="Consolas" pitchFamily="49" charset="0"/>
            </a:endParaRPr>
          </a:p>
        </p:txBody>
      </p:sp>
      <p:sp>
        <p:nvSpPr>
          <p:cNvPr id="219143" name="Oval 7"/>
          <p:cNvSpPr>
            <a:spLocks noChangeArrowheads="1"/>
          </p:cNvSpPr>
          <p:nvPr/>
        </p:nvSpPr>
        <p:spPr bwMode="auto">
          <a:xfrm>
            <a:off x="2290794" y="44958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pPr algn="ctr"/>
            <a:r>
              <a:rPr kumimoji="1" lang="en-US" altLang="zh-CN" sz="2000" i="1">
                <a:solidFill>
                  <a:srgbClr val="800000"/>
                </a:solidFill>
                <a:latin typeface="Consolas" pitchFamily="49" charset="0"/>
                <a:ea typeface="宋体" pitchFamily="2" charset="-122"/>
                <a:cs typeface="Consolas" pitchFamily="49" charset="0"/>
              </a:rPr>
              <a:t>d</a:t>
            </a:r>
            <a:endParaRPr kumimoji="1" lang="en-US" altLang="zh-CN" sz="2000" i="1">
              <a:solidFill>
                <a:schemeClr val="tx1"/>
              </a:solidFill>
              <a:latin typeface="Consolas" pitchFamily="49" charset="0"/>
              <a:ea typeface="宋体" pitchFamily="2" charset="-122"/>
              <a:cs typeface="Consolas" pitchFamily="49" charset="0"/>
            </a:endParaRPr>
          </a:p>
        </p:txBody>
      </p:sp>
      <p:sp>
        <p:nvSpPr>
          <p:cNvPr id="219144" name="Oval 8"/>
          <p:cNvSpPr>
            <a:spLocks noChangeArrowheads="1"/>
          </p:cNvSpPr>
          <p:nvPr/>
        </p:nvSpPr>
        <p:spPr bwMode="auto">
          <a:xfrm>
            <a:off x="4729194" y="26670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pPr algn="ctr"/>
            <a:r>
              <a:rPr kumimoji="1" lang="en-US" altLang="zh-CN" sz="2000" i="1">
                <a:solidFill>
                  <a:srgbClr val="800000"/>
                </a:solidFill>
                <a:latin typeface="Consolas" pitchFamily="49" charset="0"/>
                <a:ea typeface="宋体" pitchFamily="2" charset="-122"/>
                <a:cs typeface="Consolas" pitchFamily="49" charset="0"/>
              </a:rPr>
              <a:t>e</a:t>
            </a:r>
            <a:endParaRPr kumimoji="1" lang="en-US" altLang="zh-CN" sz="2000" i="1">
              <a:solidFill>
                <a:schemeClr val="tx1"/>
              </a:solidFill>
              <a:latin typeface="Consolas" pitchFamily="49" charset="0"/>
              <a:ea typeface="宋体" pitchFamily="2" charset="-122"/>
              <a:cs typeface="Consolas" pitchFamily="49" charset="0"/>
            </a:endParaRPr>
          </a:p>
        </p:txBody>
      </p:sp>
      <p:sp>
        <p:nvSpPr>
          <p:cNvPr id="219145" name="Oval 9"/>
          <p:cNvSpPr>
            <a:spLocks noChangeArrowheads="1"/>
          </p:cNvSpPr>
          <p:nvPr/>
        </p:nvSpPr>
        <p:spPr bwMode="auto">
          <a:xfrm>
            <a:off x="5186394" y="44958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pPr algn="ctr"/>
            <a:r>
              <a:rPr kumimoji="1" lang="en-US" altLang="zh-CN" sz="2000" i="1">
                <a:solidFill>
                  <a:srgbClr val="800000"/>
                </a:solidFill>
                <a:latin typeface="Consolas" pitchFamily="49" charset="0"/>
                <a:ea typeface="宋体" pitchFamily="2" charset="-122"/>
                <a:cs typeface="Consolas" pitchFamily="49" charset="0"/>
              </a:rPr>
              <a:t>f</a:t>
            </a:r>
            <a:endParaRPr kumimoji="1" lang="en-US" altLang="zh-CN" sz="2000" i="1">
              <a:solidFill>
                <a:schemeClr val="tx1"/>
              </a:solidFill>
              <a:latin typeface="Consolas" pitchFamily="49" charset="0"/>
              <a:ea typeface="宋体" pitchFamily="2" charset="-122"/>
              <a:cs typeface="Consolas" pitchFamily="49" charset="0"/>
            </a:endParaRPr>
          </a:p>
        </p:txBody>
      </p:sp>
      <p:sp>
        <p:nvSpPr>
          <p:cNvPr id="219146" name="Oval 10"/>
          <p:cNvSpPr>
            <a:spLocks noChangeArrowheads="1"/>
          </p:cNvSpPr>
          <p:nvPr/>
        </p:nvSpPr>
        <p:spPr bwMode="auto">
          <a:xfrm>
            <a:off x="6253194" y="17526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pPr algn="ctr"/>
            <a:r>
              <a:rPr kumimoji="1" lang="en-US" altLang="zh-CN" sz="2000" i="1" dirty="0">
                <a:solidFill>
                  <a:srgbClr val="800000"/>
                </a:solidFill>
                <a:latin typeface="Consolas" pitchFamily="49" charset="0"/>
                <a:ea typeface="宋体" pitchFamily="2" charset="-122"/>
                <a:cs typeface="Consolas" pitchFamily="49" charset="0"/>
              </a:rPr>
              <a:t>g</a:t>
            </a:r>
            <a:endParaRPr kumimoji="1" lang="en-US" altLang="zh-CN" sz="2000" i="1" dirty="0">
              <a:solidFill>
                <a:schemeClr val="tx1"/>
              </a:solidFill>
              <a:latin typeface="Consolas" pitchFamily="49" charset="0"/>
              <a:ea typeface="宋体" pitchFamily="2" charset="-122"/>
              <a:cs typeface="Consolas" pitchFamily="49" charset="0"/>
            </a:endParaRPr>
          </a:p>
        </p:txBody>
      </p:sp>
      <p:sp>
        <p:nvSpPr>
          <p:cNvPr id="219147" name="Oval 11"/>
          <p:cNvSpPr>
            <a:spLocks noChangeArrowheads="1"/>
          </p:cNvSpPr>
          <p:nvPr/>
        </p:nvSpPr>
        <p:spPr bwMode="auto">
          <a:xfrm>
            <a:off x="6253194" y="35814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pPr algn="ctr"/>
            <a:r>
              <a:rPr kumimoji="1" lang="en-US" altLang="zh-CN" sz="2000" i="1">
                <a:solidFill>
                  <a:srgbClr val="800000"/>
                </a:solidFill>
                <a:latin typeface="Consolas" pitchFamily="49" charset="0"/>
                <a:ea typeface="宋体" pitchFamily="2" charset="-122"/>
                <a:cs typeface="Consolas" pitchFamily="49" charset="0"/>
              </a:rPr>
              <a:t>h</a:t>
            </a:r>
            <a:endParaRPr kumimoji="1" lang="en-US" altLang="zh-CN" sz="2000" i="1">
              <a:solidFill>
                <a:schemeClr val="tx1"/>
              </a:solidFill>
              <a:latin typeface="Consolas" pitchFamily="49" charset="0"/>
              <a:ea typeface="宋体" pitchFamily="2" charset="-122"/>
              <a:cs typeface="Consolas" pitchFamily="49" charset="0"/>
            </a:endParaRPr>
          </a:p>
        </p:txBody>
      </p:sp>
      <p:sp>
        <p:nvSpPr>
          <p:cNvPr id="219148" name="Oval 12"/>
          <p:cNvSpPr>
            <a:spLocks noChangeArrowheads="1"/>
          </p:cNvSpPr>
          <p:nvPr/>
        </p:nvSpPr>
        <p:spPr bwMode="auto">
          <a:xfrm>
            <a:off x="7777194" y="2667000"/>
            <a:ext cx="457200" cy="457200"/>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i="1" dirty="0">
                <a:solidFill>
                  <a:schemeClr val="tx1"/>
                </a:solidFill>
                <a:latin typeface="Consolas" pitchFamily="49" charset="0"/>
                <a:ea typeface="宋体" pitchFamily="2" charset="-122"/>
                <a:cs typeface="Consolas" pitchFamily="49" charset="0"/>
              </a:rPr>
              <a:t>k</a:t>
            </a:r>
          </a:p>
        </p:txBody>
      </p:sp>
      <p:sp>
        <p:nvSpPr>
          <p:cNvPr id="219149" name="Line 13"/>
          <p:cNvSpPr>
            <a:spLocks noChangeShapeType="1"/>
          </p:cNvSpPr>
          <p:nvPr/>
        </p:nvSpPr>
        <p:spPr bwMode="auto">
          <a:xfrm flipV="1">
            <a:off x="2062194" y="1981200"/>
            <a:ext cx="1143000" cy="6858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19150" name="Line 14"/>
          <p:cNvSpPr>
            <a:spLocks noChangeShapeType="1"/>
          </p:cNvSpPr>
          <p:nvPr/>
        </p:nvSpPr>
        <p:spPr bwMode="auto">
          <a:xfrm>
            <a:off x="3662394" y="1981200"/>
            <a:ext cx="11430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19151" name="Line 15"/>
          <p:cNvSpPr>
            <a:spLocks noChangeShapeType="1"/>
          </p:cNvSpPr>
          <p:nvPr/>
        </p:nvSpPr>
        <p:spPr bwMode="auto">
          <a:xfrm flipV="1">
            <a:off x="5110194" y="1981200"/>
            <a:ext cx="11430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19152" name="Line 16"/>
          <p:cNvSpPr>
            <a:spLocks noChangeShapeType="1"/>
          </p:cNvSpPr>
          <p:nvPr/>
        </p:nvSpPr>
        <p:spPr bwMode="auto">
          <a:xfrm flipV="1">
            <a:off x="6710394" y="3048000"/>
            <a:ext cx="1143000" cy="6858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19153" name="Line 17"/>
          <p:cNvSpPr>
            <a:spLocks noChangeShapeType="1"/>
          </p:cNvSpPr>
          <p:nvPr/>
        </p:nvSpPr>
        <p:spPr bwMode="auto">
          <a:xfrm>
            <a:off x="5186394" y="2971800"/>
            <a:ext cx="10668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19154" name="Text Box 18"/>
          <p:cNvSpPr txBox="1">
            <a:spLocks noChangeArrowheads="1"/>
          </p:cNvSpPr>
          <p:nvPr/>
        </p:nvSpPr>
        <p:spPr bwMode="auto">
          <a:xfrm>
            <a:off x="2284444" y="1858963"/>
            <a:ext cx="325730" cy="400110"/>
          </a:xfrm>
          <a:prstGeom prst="rect">
            <a:avLst/>
          </a:prstGeom>
          <a:noFill/>
          <a:ln w="12700" cap="sq">
            <a:noFill/>
            <a:miter lim="800000"/>
            <a:headEnd type="none" w="sm" len="sm"/>
            <a:tailEnd type="none" w="sm" len="sm"/>
          </a:ln>
          <a:effectLst/>
        </p:spPr>
        <p:txBody>
          <a:bodyPr wrap="none">
            <a:spAutoFit/>
          </a:bodyPr>
          <a:lstStyle/>
          <a:p>
            <a:r>
              <a:rPr kumimoji="1" lang="en-US" altLang="zh-CN" sz="2000" dirty="0">
                <a:solidFill>
                  <a:srgbClr val="0000FF"/>
                </a:solidFill>
                <a:latin typeface="Consolas" pitchFamily="49" charset="0"/>
                <a:ea typeface="宋体" pitchFamily="2" charset="-122"/>
                <a:cs typeface="Consolas" pitchFamily="49" charset="0"/>
              </a:rPr>
              <a:t>6</a:t>
            </a:r>
          </a:p>
        </p:txBody>
      </p:sp>
      <p:sp>
        <p:nvSpPr>
          <p:cNvPr id="219155" name="Text Box 19"/>
          <p:cNvSpPr txBox="1">
            <a:spLocks noChangeArrowheads="1"/>
          </p:cNvSpPr>
          <p:nvPr/>
        </p:nvSpPr>
        <p:spPr bwMode="auto">
          <a:xfrm>
            <a:off x="2519394" y="2773363"/>
            <a:ext cx="325730" cy="400110"/>
          </a:xfrm>
          <a:prstGeom prst="rect">
            <a:avLst/>
          </a:prstGeom>
          <a:noFill/>
          <a:ln w="12700" cap="sq">
            <a:solidFill>
              <a:schemeClr val="bg1"/>
            </a:solidFill>
            <a:miter lim="800000"/>
            <a:headEnd type="none" w="sm" len="sm"/>
            <a:tailEnd type="none" w="sm" len="sm"/>
          </a:ln>
          <a:effectLst/>
        </p:spPr>
        <p:txBody>
          <a:bodyPr wrap="none">
            <a:spAutoFit/>
          </a:bodyPr>
          <a:lstStyle/>
          <a:p>
            <a:r>
              <a:rPr kumimoji="1" lang="en-US" altLang="zh-CN" sz="2000">
                <a:solidFill>
                  <a:srgbClr val="0000FF"/>
                </a:solidFill>
                <a:latin typeface="Consolas" pitchFamily="49" charset="0"/>
                <a:ea typeface="宋体" pitchFamily="2" charset="-122"/>
                <a:cs typeface="Consolas" pitchFamily="49" charset="0"/>
              </a:rPr>
              <a:t>4</a:t>
            </a:r>
          </a:p>
        </p:txBody>
      </p:sp>
      <p:sp>
        <p:nvSpPr>
          <p:cNvPr id="219156" name="Text Box 20"/>
          <p:cNvSpPr txBox="1">
            <a:spLocks noChangeArrowheads="1"/>
          </p:cNvSpPr>
          <p:nvPr/>
        </p:nvSpPr>
        <p:spPr bwMode="auto">
          <a:xfrm>
            <a:off x="2208244" y="3448050"/>
            <a:ext cx="325730" cy="400110"/>
          </a:xfrm>
          <a:prstGeom prst="rect">
            <a:avLst/>
          </a:prstGeom>
          <a:noFill/>
          <a:ln w="12700" cap="sq">
            <a:solidFill>
              <a:schemeClr val="bg1"/>
            </a:solidFill>
            <a:miter lim="800000"/>
            <a:headEnd type="none" w="sm" len="sm"/>
            <a:tailEnd type="none" w="sm" len="sm"/>
          </a:ln>
          <a:effectLst/>
        </p:spPr>
        <p:txBody>
          <a:bodyPr wrap="none">
            <a:spAutoFit/>
          </a:bodyPr>
          <a:lstStyle/>
          <a:p>
            <a:r>
              <a:rPr kumimoji="1" lang="en-US" altLang="zh-CN" sz="2000">
                <a:solidFill>
                  <a:srgbClr val="0000FF"/>
                </a:solidFill>
                <a:latin typeface="Consolas" pitchFamily="49" charset="0"/>
                <a:ea typeface="宋体" pitchFamily="2" charset="-122"/>
                <a:cs typeface="Consolas" pitchFamily="49" charset="0"/>
              </a:rPr>
              <a:t>5</a:t>
            </a:r>
          </a:p>
        </p:txBody>
      </p:sp>
      <p:sp>
        <p:nvSpPr>
          <p:cNvPr id="219157" name="Text Box 21"/>
          <p:cNvSpPr txBox="1">
            <a:spLocks noChangeArrowheads="1"/>
          </p:cNvSpPr>
          <p:nvPr/>
        </p:nvSpPr>
        <p:spPr bwMode="auto">
          <a:xfrm>
            <a:off x="3732244" y="4221163"/>
            <a:ext cx="325730" cy="400110"/>
          </a:xfrm>
          <a:prstGeom prst="rect">
            <a:avLst/>
          </a:prstGeom>
          <a:noFill/>
          <a:ln w="12700" cap="sq">
            <a:solidFill>
              <a:schemeClr val="bg1"/>
            </a:solidFill>
            <a:miter lim="800000"/>
            <a:headEnd type="none" w="sm" len="sm"/>
            <a:tailEnd type="none" w="sm" len="sm"/>
          </a:ln>
          <a:effectLst/>
        </p:spPr>
        <p:txBody>
          <a:bodyPr wrap="none">
            <a:spAutoFit/>
          </a:bodyPr>
          <a:lstStyle/>
          <a:p>
            <a:r>
              <a:rPr kumimoji="1" lang="en-US" altLang="zh-CN" sz="2000">
                <a:solidFill>
                  <a:srgbClr val="0000FF"/>
                </a:solidFill>
                <a:latin typeface="Consolas" pitchFamily="49" charset="0"/>
                <a:ea typeface="宋体" pitchFamily="2" charset="-122"/>
                <a:cs typeface="Consolas" pitchFamily="49" charset="0"/>
              </a:rPr>
              <a:t>2</a:t>
            </a:r>
          </a:p>
        </p:txBody>
      </p:sp>
      <p:sp>
        <p:nvSpPr>
          <p:cNvPr id="219158" name="Text Box 22"/>
          <p:cNvSpPr txBox="1">
            <a:spLocks noChangeArrowheads="1"/>
          </p:cNvSpPr>
          <p:nvPr/>
        </p:nvSpPr>
        <p:spPr bwMode="auto">
          <a:xfrm>
            <a:off x="4043394" y="1858963"/>
            <a:ext cx="325730" cy="400110"/>
          </a:xfrm>
          <a:prstGeom prst="rect">
            <a:avLst/>
          </a:prstGeom>
          <a:noFill/>
          <a:ln w="12700" cap="sq">
            <a:noFill/>
            <a:miter lim="800000"/>
            <a:headEnd type="none" w="sm" len="sm"/>
            <a:tailEnd type="none" w="sm" len="sm"/>
          </a:ln>
          <a:effectLst/>
        </p:spPr>
        <p:txBody>
          <a:bodyPr wrap="none">
            <a:spAutoFit/>
          </a:bodyPr>
          <a:lstStyle/>
          <a:p>
            <a:r>
              <a:rPr kumimoji="1" lang="en-US" altLang="zh-CN" sz="2000" dirty="0">
                <a:solidFill>
                  <a:srgbClr val="0000FF"/>
                </a:solidFill>
                <a:latin typeface="Consolas" pitchFamily="49" charset="0"/>
                <a:ea typeface="宋体" pitchFamily="2" charset="-122"/>
                <a:cs typeface="Consolas" pitchFamily="49" charset="0"/>
              </a:rPr>
              <a:t>1</a:t>
            </a:r>
          </a:p>
        </p:txBody>
      </p:sp>
      <p:sp>
        <p:nvSpPr>
          <p:cNvPr id="219159" name="Text Box 23"/>
          <p:cNvSpPr txBox="1">
            <a:spLocks noChangeArrowheads="1"/>
          </p:cNvSpPr>
          <p:nvPr/>
        </p:nvSpPr>
        <p:spPr bwMode="auto">
          <a:xfrm>
            <a:off x="3951319" y="2914650"/>
            <a:ext cx="325730" cy="400110"/>
          </a:xfrm>
          <a:prstGeom prst="rect">
            <a:avLst/>
          </a:prstGeom>
          <a:noFill/>
          <a:ln w="12700" cap="sq">
            <a:solidFill>
              <a:schemeClr val="bg1"/>
            </a:solidFill>
            <a:miter lim="800000"/>
            <a:headEnd type="none" w="sm" len="sm"/>
            <a:tailEnd type="none" w="sm" len="sm"/>
          </a:ln>
          <a:effectLst/>
        </p:spPr>
        <p:txBody>
          <a:bodyPr wrap="none">
            <a:spAutoFit/>
          </a:bodyPr>
          <a:lstStyle/>
          <a:p>
            <a:r>
              <a:rPr kumimoji="1" lang="en-US" altLang="zh-CN" sz="2000">
                <a:solidFill>
                  <a:srgbClr val="0000FF"/>
                </a:solidFill>
                <a:latin typeface="Consolas" pitchFamily="49" charset="0"/>
                <a:ea typeface="宋体" pitchFamily="2" charset="-122"/>
                <a:cs typeface="Consolas" pitchFamily="49" charset="0"/>
              </a:rPr>
              <a:t>1</a:t>
            </a:r>
          </a:p>
        </p:txBody>
      </p:sp>
      <p:sp>
        <p:nvSpPr>
          <p:cNvPr id="219160" name="Text Box 24"/>
          <p:cNvSpPr txBox="1">
            <a:spLocks noChangeArrowheads="1"/>
          </p:cNvSpPr>
          <p:nvPr/>
        </p:nvSpPr>
        <p:spPr bwMode="auto">
          <a:xfrm>
            <a:off x="5337207" y="1912938"/>
            <a:ext cx="325730" cy="400110"/>
          </a:xfrm>
          <a:prstGeom prst="rect">
            <a:avLst/>
          </a:prstGeom>
          <a:noFill/>
          <a:ln w="12700" cap="sq">
            <a:noFill/>
            <a:miter lim="800000"/>
            <a:headEnd type="none" w="sm" len="sm"/>
            <a:tailEnd type="none" w="sm" len="sm"/>
          </a:ln>
          <a:effectLst/>
        </p:spPr>
        <p:txBody>
          <a:bodyPr wrap="none">
            <a:spAutoFit/>
          </a:bodyPr>
          <a:lstStyle/>
          <a:p>
            <a:r>
              <a:rPr kumimoji="1" lang="en-US" altLang="zh-CN" sz="2000">
                <a:solidFill>
                  <a:srgbClr val="0000FF"/>
                </a:solidFill>
                <a:latin typeface="Consolas" pitchFamily="49" charset="0"/>
                <a:ea typeface="宋体" pitchFamily="2" charset="-122"/>
                <a:cs typeface="Consolas" pitchFamily="49" charset="0"/>
              </a:rPr>
              <a:t>8</a:t>
            </a:r>
          </a:p>
        </p:txBody>
      </p:sp>
      <p:sp>
        <p:nvSpPr>
          <p:cNvPr id="219161" name="Text Box 25"/>
          <p:cNvSpPr txBox="1">
            <a:spLocks noChangeArrowheads="1"/>
          </p:cNvSpPr>
          <p:nvPr/>
        </p:nvSpPr>
        <p:spPr bwMode="auto">
          <a:xfrm>
            <a:off x="7161244" y="1782763"/>
            <a:ext cx="325730" cy="400110"/>
          </a:xfrm>
          <a:prstGeom prst="rect">
            <a:avLst/>
          </a:prstGeom>
          <a:noFill/>
          <a:ln w="12700" cap="sq">
            <a:solidFill>
              <a:schemeClr val="bg1"/>
            </a:solidFill>
            <a:miter lim="800000"/>
            <a:headEnd type="none" w="sm" len="sm"/>
            <a:tailEnd type="none" w="sm" len="sm"/>
          </a:ln>
          <a:effectLst/>
        </p:spPr>
        <p:txBody>
          <a:bodyPr wrap="none">
            <a:spAutoFit/>
          </a:bodyPr>
          <a:lstStyle/>
          <a:p>
            <a:r>
              <a:rPr kumimoji="1" lang="en-US" altLang="zh-CN" sz="2000">
                <a:solidFill>
                  <a:srgbClr val="0000FF"/>
                </a:solidFill>
                <a:latin typeface="Consolas" pitchFamily="49" charset="0"/>
                <a:ea typeface="宋体" pitchFamily="2" charset="-122"/>
                <a:cs typeface="Consolas" pitchFamily="49" charset="0"/>
              </a:rPr>
              <a:t>2</a:t>
            </a:r>
          </a:p>
        </p:txBody>
      </p:sp>
      <p:sp>
        <p:nvSpPr>
          <p:cNvPr id="219162" name="Text Box 26"/>
          <p:cNvSpPr txBox="1">
            <a:spLocks noChangeArrowheads="1"/>
          </p:cNvSpPr>
          <p:nvPr/>
        </p:nvSpPr>
        <p:spPr bwMode="auto">
          <a:xfrm>
            <a:off x="6770719" y="3001963"/>
            <a:ext cx="325730" cy="400110"/>
          </a:xfrm>
          <a:prstGeom prst="rect">
            <a:avLst/>
          </a:prstGeom>
          <a:noFill/>
          <a:ln w="12700" cap="sq">
            <a:noFill/>
            <a:miter lim="800000"/>
            <a:headEnd type="none" w="sm" len="sm"/>
            <a:tailEnd type="none" w="sm" len="sm"/>
          </a:ln>
          <a:effectLst/>
        </p:spPr>
        <p:txBody>
          <a:bodyPr wrap="none">
            <a:spAutoFit/>
          </a:bodyPr>
          <a:lstStyle/>
          <a:p>
            <a:r>
              <a:rPr kumimoji="1" lang="en-US" altLang="zh-CN" sz="2000">
                <a:solidFill>
                  <a:srgbClr val="0000FF"/>
                </a:solidFill>
                <a:latin typeface="Consolas" pitchFamily="49" charset="0"/>
                <a:ea typeface="宋体" pitchFamily="2" charset="-122"/>
                <a:cs typeface="Consolas" pitchFamily="49" charset="0"/>
              </a:rPr>
              <a:t>4</a:t>
            </a:r>
          </a:p>
        </p:txBody>
      </p:sp>
      <p:sp>
        <p:nvSpPr>
          <p:cNvPr id="219163" name="Text Box 27"/>
          <p:cNvSpPr txBox="1">
            <a:spLocks noChangeArrowheads="1"/>
          </p:cNvSpPr>
          <p:nvPr/>
        </p:nvSpPr>
        <p:spPr bwMode="auto">
          <a:xfrm>
            <a:off x="5573744" y="3948113"/>
            <a:ext cx="325730" cy="400110"/>
          </a:xfrm>
          <a:prstGeom prst="rect">
            <a:avLst/>
          </a:prstGeom>
          <a:noFill/>
          <a:ln w="12700" cap="sq">
            <a:solidFill>
              <a:schemeClr val="bg1"/>
            </a:solidFill>
            <a:miter lim="800000"/>
            <a:headEnd type="none" w="sm" len="sm"/>
            <a:tailEnd type="none" w="sm" len="sm"/>
          </a:ln>
          <a:effectLst/>
        </p:spPr>
        <p:txBody>
          <a:bodyPr wrap="none">
            <a:spAutoFit/>
          </a:bodyPr>
          <a:lstStyle/>
          <a:p>
            <a:r>
              <a:rPr kumimoji="1" lang="en-US" altLang="zh-CN" sz="2000">
                <a:solidFill>
                  <a:srgbClr val="0000FF"/>
                </a:solidFill>
                <a:latin typeface="Consolas" pitchFamily="49" charset="0"/>
                <a:ea typeface="宋体" pitchFamily="2" charset="-122"/>
                <a:cs typeface="Consolas" pitchFamily="49" charset="0"/>
              </a:rPr>
              <a:t>4</a:t>
            </a:r>
          </a:p>
        </p:txBody>
      </p:sp>
      <p:sp>
        <p:nvSpPr>
          <p:cNvPr id="219167" name="Text Box 31"/>
          <p:cNvSpPr txBox="1">
            <a:spLocks noChangeArrowheads="1"/>
          </p:cNvSpPr>
          <p:nvPr/>
        </p:nvSpPr>
        <p:spPr bwMode="auto">
          <a:xfrm>
            <a:off x="1214414" y="1285860"/>
            <a:ext cx="857256" cy="400110"/>
          </a:xfrm>
          <a:prstGeom prst="rect">
            <a:avLst/>
          </a:prstGeom>
          <a:noFill/>
          <a:ln w="12700" cap="sq">
            <a:noFill/>
            <a:miter lim="800000"/>
            <a:headEnd type="none" w="sm" len="sm"/>
            <a:tailEnd type="none" w="sm" len="sm"/>
          </a:ln>
          <a:effectLst/>
        </p:spPr>
        <p:txBody>
          <a:bodyPr wrap="square">
            <a:spAutoFit/>
          </a:bodyPr>
          <a:lstStyle/>
          <a:p>
            <a:r>
              <a:rPr kumimoji="1" lang="zh-CN" altLang="en-US" sz="2000" dirty="0">
                <a:solidFill>
                  <a:srgbClr val="0000FF"/>
                </a:solidFill>
                <a:ea typeface="楷体" pitchFamily="49" charset="-122"/>
                <a:cs typeface="Times New Roman" pitchFamily="18" charset="0"/>
              </a:rPr>
              <a:t>例如</a:t>
            </a:r>
            <a:r>
              <a:rPr kumimoji="1" lang="en-US" altLang="zh-CN" sz="2000" dirty="0">
                <a:solidFill>
                  <a:srgbClr val="0000FF"/>
                </a:solidFill>
                <a:ea typeface="楷体" pitchFamily="49" charset="-122"/>
                <a:cs typeface="Times New Roman" pitchFamily="18" charset="0"/>
              </a:rPr>
              <a:t>:</a:t>
            </a:r>
            <a:endParaRPr kumimoji="1" lang="en-US" altLang="zh-CN" sz="2000" b="0" dirty="0">
              <a:solidFill>
                <a:srgbClr val="0000FF"/>
              </a:solidFill>
              <a:ea typeface="楷体" pitchFamily="49" charset="-122"/>
              <a:cs typeface="Times New Roman" pitchFamily="18" charset="0"/>
            </a:endParaRPr>
          </a:p>
        </p:txBody>
      </p:sp>
      <p:sp>
        <p:nvSpPr>
          <p:cNvPr id="219168" name="Text Box 32"/>
          <p:cNvSpPr txBox="1">
            <a:spLocks noChangeArrowheads="1"/>
          </p:cNvSpPr>
          <p:nvPr/>
        </p:nvSpPr>
        <p:spPr bwMode="auto">
          <a:xfrm>
            <a:off x="1370019" y="5171889"/>
            <a:ext cx="7631137" cy="1400383"/>
          </a:xfrm>
          <a:prstGeom prst="rect">
            <a:avLst/>
          </a:prstGeom>
          <a:noFill/>
          <a:ln w="12700" cap="sq">
            <a:noFill/>
            <a:miter lim="800000"/>
            <a:headEnd type="none" w="sm" len="sm"/>
            <a:tailEnd type="none" w="sm" len="sm"/>
          </a:ln>
          <a:effectLst/>
        </p:spPr>
        <p:txBody>
          <a:bodyPr wrap="square">
            <a:spAutoFit/>
          </a:bodyPr>
          <a:lstStyle/>
          <a:p>
            <a:pPr>
              <a:lnSpc>
                <a:spcPts val="3000"/>
              </a:lnSpc>
              <a:spcBef>
                <a:spcPts val="1200"/>
              </a:spcBef>
            </a:pPr>
            <a:r>
              <a:rPr kumimoji="1" lang="en-US" altLang="zh-CN" sz="2000" dirty="0">
                <a:solidFill>
                  <a:srgbClr val="FF0000"/>
                </a:solidFill>
                <a:latin typeface="Consolas" pitchFamily="49" charset="0"/>
                <a:ea typeface="楷体" pitchFamily="49" charset="-122"/>
                <a:cs typeface="Consolas" pitchFamily="49" charset="0"/>
              </a:rPr>
              <a:t>  </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关键活动”指的是：该边上的权</a:t>
            </a:r>
            <a:r>
              <a:rPr kumimoji="1" lang="zh-CN" altLang="en-US" sz="2000">
                <a:solidFill>
                  <a:srgbClr val="0000FF"/>
                </a:solidFill>
                <a:latin typeface="Consolas" pitchFamily="49" charset="0"/>
                <a:ea typeface="楷体" pitchFamily="49" charset="-122"/>
                <a:cs typeface="Consolas" pitchFamily="49" charset="0"/>
              </a:rPr>
              <a:t>值</a:t>
            </a:r>
            <a:r>
              <a:rPr kumimoji="1" lang="zh-CN" altLang="en-US" sz="2000" smtClean="0">
                <a:solidFill>
                  <a:srgbClr val="0000FF"/>
                </a:solidFill>
                <a:latin typeface="Consolas" pitchFamily="49" charset="0"/>
                <a:ea typeface="楷体" pitchFamily="49" charset="-122"/>
                <a:cs typeface="Consolas" pitchFamily="49" charset="0"/>
              </a:rPr>
              <a:t>增加将</a:t>
            </a:r>
            <a:r>
              <a:rPr kumimoji="1" lang="zh-CN" altLang="en-US" sz="2000" dirty="0">
                <a:solidFill>
                  <a:srgbClr val="0000FF"/>
                </a:solidFill>
                <a:latin typeface="Consolas" pitchFamily="49" charset="0"/>
                <a:ea typeface="楷体" pitchFamily="49" charset="-122"/>
                <a:cs typeface="Consolas" pitchFamily="49" charset="0"/>
              </a:rPr>
              <a:t>使有向图上的最长路径的长度增加。</a:t>
            </a:r>
          </a:p>
          <a:p>
            <a:pPr>
              <a:lnSpc>
                <a:spcPts val="3000"/>
              </a:lnSpc>
              <a:spcBef>
                <a:spcPts val="1200"/>
              </a:spcBef>
            </a:pPr>
            <a:r>
              <a:rPr kumimoji="1" lang="zh-CN" altLang="en-US" sz="2000">
                <a:solidFill>
                  <a:srgbClr val="0000FF"/>
                </a:solidFill>
                <a:latin typeface="Consolas" pitchFamily="49" charset="0"/>
                <a:ea typeface="楷体" pitchFamily="49" charset="-122"/>
                <a:cs typeface="Consolas" pitchFamily="49" charset="0"/>
              </a:rPr>
              <a:t>   </a:t>
            </a:r>
            <a:r>
              <a:rPr kumimoji="1" lang="zh-CN" altLang="en-US" sz="2000" smtClean="0">
                <a:solidFill>
                  <a:srgbClr val="FF0000"/>
                </a:solidFill>
                <a:latin typeface="微软雅黑" pitchFamily="34" charset="-122"/>
                <a:ea typeface="微软雅黑" pitchFamily="34" charset="-122"/>
                <a:cs typeface="Consolas" pitchFamily="49" charset="0"/>
              </a:rPr>
              <a:t>注意</a:t>
            </a:r>
            <a:r>
              <a:rPr kumimoji="1" lang="zh-CN" altLang="en-US" sz="2000" dirty="0">
                <a:solidFill>
                  <a:srgbClr val="FF0000"/>
                </a:solidFill>
                <a:latin typeface="微软雅黑" pitchFamily="34" charset="-122"/>
                <a:ea typeface="微软雅黑" pitchFamily="34"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在一个</a:t>
            </a:r>
            <a:r>
              <a:rPr kumimoji="1" lang="en-US" altLang="zh-CN" sz="2000" dirty="0" err="1">
                <a:solidFill>
                  <a:srgbClr val="0000FF"/>
                </a:solidFill>
                <a:latin typeface="Consolas" pitchFamily="49" charset="0"/>
                <a:ea typeface="楷体" pitchFamily="49" charset="-122"/>
                <a:cs typeface="Consolas" pitchFamily="49" charset="0"/>
              </a:rPr>
              <a:t>AOE</a:t>
            </a:r>
            <a:r>
              <a:rPr kumimoji="1" lang="zh-CN" altLang="en-US" sz="2000" dirty="0">
                <a:solidFill>
                  <a:srgbClr val="0000FF"/>
                </a:solidFill>
                <a:latin typeface="Consolas" pitchFamily="49" charset="0"/>
                <a:ea typeface="楷体" pitchFamily="49" charset="-122"/>
                <a:cs typeface="Consolas" pitchFamily="49" charset="0"/>
              </a:rPr>
              <a:t>网中，可以有不止一条的关键路径。 </a:t>
            </a:r>
          </a:p>
        </p:txBody>
      </p:sp>
      <p:sp>
        <p:nvSpPr>
          <p:cNvPr id="219169" name="AutoShape 33"/>
          <p:cNvSpPr>
            <a:spLocks noChangeArrowheads="1"/>
          </p:cNvSpPr>
          <p:nvPr/>
        </p:nvSpPr>
        <p:spPr bwMode="auto">
          <a:xfrm>
            <a:off x="1004892" y="3357562"/>
            <a:ext cx="914400" cy="457200"/>
          </a:xfrm>
          <a:prstGeom prst="wedgeRoundRectCallout">
            <a:avLst>
              <a:gd name="adj1" fmla="val 35704"/>
              <a:gd name="adj2" fmla="val -136051"/>
              <a:gd name="adj3" fmla="val 16667"/>
            </a:avLst>
          </a:prstGeom>
          <a:solidFill>
            <a:schemeClr val="bg1">
              <a:alpha val="50000"/>
            </a:schemeClr>
          </a:solidFill>
          <a:ln w="12700" cap="sq">
            <a:solidFill>
              <a:srgbClr val="3333FF"/>
            </a:solidFill>
            <a:miter lim="800000"/>
            <a:headEnd type="none" w="sm" len="sm"/>
            <a:tailEnd type="none" w="sm" len="sm"/>
          </a:ln>
          <a:effectLst/>
        </p:spPr>
        <p:txBody>
          <a:bodyPr wrap="none" anchor="ctr"/>
          <a:lstStyle/>
          <a:p>
            <a:pPr algn="ctr"/>
            <a:r>
              <a:rPr kumimoji="1" lang="zh-CN" altLang="en-US" sz="2000" dirty="0">
                <a:solidFill>
                  <a:srgbClr val="0000FF"/>
                </a:solidFill>
                <a:ea typeface="楷体" pitchFamily="49" charset="-122"/>
                <a:cs typeface="Times New Roman" pitchFamily="18" charset="0"/>
              </a:rPr>
              <a:t>源点</a:t>
            </a:r>
          </a:p>
        </p:txBody>
      </p:sp>
      <p:sp>
        <p:nvSpPr>
          <p:cNvPr id="219170" name="AutoShape 34"/>
          <p:cNvSpPr>
            <a:spLocks noChangeArrowheads="1"/>
          </p:cNvSpPr>
          <p:nvPr/>
        </p:nvSpPr>
        <p:spPr bwMode="auto">
          <a:xfrm>
            <a:off x="8158194" y="1600200"/>
            <a:ext cx="914400" cy="457200"/>
          </a:xfrm>
          <a:prstGeom prst="wedgeRoundRectCallout">
            <a:avLst>
              <a:gd name="adj1" fmla="val -55731"/>
              <a:gd name="adj2" fmla="val 188542"/>
              <a:gd name="adj3" fmla="val 16667"/>
            </a:avLst>
          </a:prstGeom>
          <a:solidFill>
            <a:schemeClr val="bg1">
              <a:alpha val="50000"/>
            </a:schemeClr>
          </a:solidFill>
          <a:ln w="12700" cap="sq">
            <a:solidFill>
              <a:srgbClr val="3333FF"/>
            </a:solidFill>
            <a:miter lim="800000"/>
            <a:headEnd type="none" w="sm" len="sm"/>
            <a:tailEnd type="none" w="sm" len="sm"/>
          </a:ln>
          <a:effectLst/>
        </p:spPr>
        <p:txBody>
          <a:bodyPr wrap="none" anchor="ctr"/>
          <a:lstStyle/>
          <a:p>
            <a:pPr algn="ctr"/>
            <a:r>
              <a:rPr kumimoji="1" lang="zh-CN" altLang="en-US" sz="2000" dirty="0">
                <a:solidFill>
                  <a:srgbClr val="0000FF"/>
                </a:solidFill>
                <a:ea typeface="楷体" pitchFamily="49" charset="-122"/>
                <a:cs typeface="Times New Roman" pitchFamily="18" charset="0"/>
              </a:rPr>
              <a:t>汇点</a:t>
            </a:r>
          </a:p>
        </p:txBody>
      </p:sp>
      <p:sp>
        <p:nvSpPr>
          <p:cNvPr id="219175" name="Line 39"/>
          <p:cNvSpPr>
            <a:spLocks noChangeShapeType="1"/>
          </p:cNvSpPr>
          <p:nvPr/>
        </p:nvSpPr>
        <p:spPr bwMode="auto">
          <a:xfrm>
            <a:off x="2138394" y="2819400"/>
            <a:ext cx="1066800" cy="8382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19176" name="Line 40"/>
          <p:cNvSpPr>
            <a:spLocks noChangeShapeType="1"/>
          </p:cNvSpPr>
          <p:nvPr/>
        </p:nvSpPr>
        <p:spPr bwMode="auto">
          <a:xfrm flipV="1">
            <a:off x="3662394" y="2971800"/>
            <a:ext cx="11430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grpSp>
        <p:nvGrpSpPr>
          <p:cNvPr id="46" name="组合 45"/>
          <p:cNvGrpSpPr/>
          <p:nvPr/>
        </p:nvGrpSpPr>
        <p:grpSpPr>
          <a:xfrm>
            <a:off x="2076462" y="1951380"/>
            <a:ext cx="5751532" cy="1837983"/>
            <a:chOff x="1785918" y="1951380"/>
            <a:chExt cx="5751532" cy="1837983"/>
          </a:xfrm>
        </p:grpSpPr>
        <p:sp>
          <p:nvSpPr>
            <p:cNvPr id="219164" name="Line 28"/>
            <p:cNvSpPr>
              <a:spLocks noChangeShapeType="1"/>
            </p:cNvSpPr>
            <p:nvPr/>
          </p:nvSpPr>
          <p:spPr bwMode="auto">
            <a:xfrm flipV="1">
              <a:off x="1785918" y="1951380"/>
              <a:ext cx="1143000" cy="685800"/>
            </a:xfrm>
            <a:prstGeom prst="line">
              <a:avLst/>
            </a:prstGeom>
            <a:noFill/>
            <a:ln w="57150" cap="sq">
              <a:solidFill>
                <a:srgbClr val="3333FF"/>
              </a:solidFill>
              <a:round/>
              <a:headEnd type="none" w="sm" len="sm"/>
              <a:tailEnd type="stealth" w="med" len="lg"/>
            </a:ln>
            <a:effectLst/>
          </p:spPr>
          <p:txBody>
            <a:bodyPr wrap="none" anchor="ctr"/>
            <a:lstStyle/>
            <a:p>
              <a:endParaRPr lang="zh-CN" altLang="en-US"/>
            </a:p>
          </p:txBody>
        </p:sp>
        <p:sp>
          <p:nvSpPr>
            <p:cNvPr id="219165" name="Line 29"/>
            <p:cNvSpPr>
              <a:spLocks noChangeShapeType="1"/>
            </p:cNvSpPr>
            <p:nvPr/>
          </p:nvSpPr>
          <p:spPr bwMode="auto">
            <a:xfrm>
              <a:off x="4930775" y="3027363"/>
              <a:ext cx="1066800" cy="762000"/>
            </a:xfrm>
            <a:prstGeom prst="line">
              <a:avLst/>
            </a:prstGeom>
            <a:noFill/>
            <a:ln w="57150" cap="sq">
              <a:solidFill>
                <a:srgbClr val="3333FF"/>
              </a:solidFill>
              <a:round/>
              <a:headEnd type="none" w="sm" len="sm"/>
              <a:tailEnd type="stealth" w="med" len="lg"/>
            </a:ln>
            <a:effectLst/>
          </p:spPr>
          <p:txBody>
            <a:bodyPr wrap="none" anchor="ctr"/>
            <a:lstStyle/>
            <a:p>
              <a:endParaRPr lang="zh-CN" altLang="en-US"/>
            </a:p>
          </p:txBody>
        </p:sp>
        <p:sp>
          <p:nvSpPr>
            <p:cNvPr id="219166" name="Line 30"/>
            <p:cNvSpPr>
              <a:spLocks noChangeShapeType="1"/>
            </p:cNvSpPr>
            <p:nvPr/>
          </p:nvSpPr>
          <p:spPr bwMode="auto">
            <a:xfrm flipV="1">
              <a:off x="6394450" y="3059113"/>
              <a:ext cx="1143000" cy="685800"/>
            </a:xfrm>
            <a:prstGeom prst="line">
              <a:avLst/>
            </a:prstGeom>
            <a:noFill/>
            <a:ln w="57150" cap="sq">
              <a:solidFill>
                <a:srgbClr val="3333FF"/>
              </a:solidFill>
              <a:round/>
              <a:headEnd type="none" w="sm" len="sm"/>
              <a:tailEnd type="stealth" w="med" len="lg"/>
            </a:ln>
            <a:effectLst/>
          </p:spPr>
          <p:txBody>
            <a:bodyPr wrap="none" anchor="ctr"/>
            <a:lstStyle/>
            <a:p>
              <a:endParaRPr lang="zh-CN" altLang="en-US"/>
            </a:p>
          </p:txBody>
        </p:sp>
        <p:sp>
          <p:nvSpPr>
            <p:cNvPr id="219177" name="Line 41"/>
            <p:cNvSpPr>
              <a:spLocks noChangeShapeType="1"/>
            </p:cNvSpPr>
            <p:nvPr/>
          </p:nvSpPr>
          <p:spPr bwMode="auto">
            <a:xfrm>
              <a:off x="3346450" y="1976438"/>
              <a:ext cx="1143000" cy="762000"/>
            </a:xfrm>
            <a:prstGeom prst="line">
              <a:avLst/>
            </a:prstGeom>
            <a:noFill/>
            <a:ln w="57150" cap="sq">
              <a:solidFill>
                <a:srgbClr val="3333FF"/>
              </a:solidFill>
              <a:round/>
              <a:headEnd type="none" w="sm" len="sm"/>
              <a:tailEnd type="stealth" w="med" len="lg"/>
            </a:ln>
            <a:effectLst/>
          </p:spPr>
          <p:txBody>
            <a:bodyPr wrap="none" anchor="ctr"/>
            <a:lstStyle/>
            <a:p>
              <a:endParaRPr lang="zh-CN" altLang="en-US"/>
            </a:p>
          </p:txBody>
        </p:sp>
      </p:grpSp>
      <p:sp>
        <p:nvSpPr>
          <p:cNvPr id="219178" name="Line 42"/>
          <p:cNvSpPr>
            <a:spLocks noChangeShapeType="1"/>
          </p:cNvSpPr>
          <p:nvPr/>
        </p:nvSpPr>
        <p:spPr bwMode="auto">
          <a:xfrm>
            <a:off x="2747994" y="4724400"/>
            <a:ext cx="2438400" cy="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19179" name="Line 43"/>
          <p:cNvSpPr>
            <a:spLocks noChangeShapeType="1"/>
          </p:cNvSpPr>
          <p:nvPr/>
        </p:nvSpPr>
        <p:spPr bwMode="auto">
          <a:xfrm flipV="1">
            <a:off x="5643594" y="3962400"/>
            <a:ext cx="6858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19180" name="Line 44"/>
          <p:cNvSpPr>
            <a:spLocks noChangeShapeType="1"/>
          </p:cNvSpPr>
          <p:nvPr/>
        </p:nvSpPr>
        <p:spPr bwMode="auto">
          <a:xfrm>
            <a:off x="1909794" y="3048000"/>
            <a:ext cx="609600" cy="14478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19181" name="Line 45"/>
          <p:cNvSpPr>
            <a:spLocks noChangeShapeType="1"/>
          </p:cNvSpPr>
          <p:nvPr/>
        </p:nvSpPr>
        <p:spPr bwMode="auto">
          <a:xfrm>
            <a:off x="6710394" y="1981200"/>
            <a:ext cx="11430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44" name="TextBox 43"/>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6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1743006"/>
            <a:ext cx="1714512" cy="400110"/>
          </a:xfrm>
          <a:prstGeom prst="rect">
            <a:avLst/>
          </a:prstGeom>
          <a:noFill/>
        </p:spPr>
        <p:txBody>
          <a:bodyPr wrap="square" rtlCol="0">
            <a:spAutoFit/>
          </a:bodyPr>
          <a:lstStyle/>
          <a:p>
            <a:r>
              <a:rPr kumimoji="1" lang="zh-CN" altLang="en-US" sz="2000" dirty="0" smtClean="0">
                <a:solidFill>
                  <a:srgbClr val="0000FF"/>
                </a:solidFill>
                <a:latin typeface="微软雅黑" pitchFamily="34" charset="-122"/>
                <a:ea typeface="微软雅黑" pitchFamily="34" charset="-122"/>
                <a:cs typeface="Times New Roman" pitchFamily="18" charset="0"/>
              </a:rPr>
              <a:t>求关键路径</a:t>
            </a:r>
            <a:endParaRPr lang="zh-CN" altLang="en-US" sz="2000" dirty="0">
              <a:solidFill>
                <a:srgbClr val="0000FF"/>
              </a:solidFill>
              <a:latin typeface="微软雅黑" pitchFamily="34" charset="-122"/>
              <a:ea typeface="微软雅黑" pitchFamily="34" charset="-122"/>
            </a:endParaRPr>
          </a:p>
        </p:txBody>
      </p:sp>
      <p:sp>
        <p:nvSpPr>
          <p:cNvPr id="3" name="右箭头 2"/>
          <p:cNvSpPr/>
          <p:nvPr/>
        </p:nvSpPr>
        <p:spPr>
          <a:xfrm>
            <a:off x="3214678" y="1785926"/>
            <a:ext cx="857256"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 name="TextBox 3"/>
          <p:cNvSpPr txBox="1"/>
          <p:nvPr/>
        </p:nvSpPr>
        <p:spPr>
          <a:xfrm>
            <a:off x="4214810" y="1743006"/>
            <a:ext cx="2000264" cy="400110"/>
          </a:xfrm>
          <a:prstGeom prst="rect">
            <a:avLst/>
          </a:prstGeom>
          <a:noFill/>
        </p:spPr>
        <p:txBody>
          <a:bodyPr wrap="square" rtlCol="0">
            <a:spAutoFit/>
          </a:bodyPr>
          <a:lstStyle/>
          <a:p>
            <a:r>
              <a:rPr kumimoji="1" lang="zh-CN" altLang="en-US" sz="2000" dirty="0" smtClean="0">
                <a:solidFill>
                  <a:srgbClr val="0000FF"/>
                </a:solidFill>
                <a:latin typeface="微软雅黑" pitchFamily="34" charset="-122"/>
                <a:ea typeface="微软雅黑" pitchFamily="34" charset="-122"/>
                <a:cs typeface="Times New Roman" pitchFamily="18" charset="0"/>
              </a:rPr>
              <a:t>求关键活动</a:t>
            </a:r>
            <a:endParaRPr lang="zh-CN" altLang="en-US" sz="2000" dirty="0">
              <a:solidFill>
                <a:srgbClr val="0000FF"/>
              </a:solidFill>
              <a:latin typeface="微软雅黑" pitchFamily="34" charset="-122"/>
              <a:ea typeface="微软雅黑" pitchFamily="34" charset="-122"/>
            </a:endParaRPr>
          </a:p>
        </p:txBody>
      </p:sp>
      <p:sp>
        <p:nvSpPr>
          <p:cNvPr id="6" name="TextBox 5"/>
          <p:cNvSpPr txBox="1"/>
          <p:nvPr/>
        </p:nvSpPr>
        <p:spPr>
          <a:xfrm>
            <a:off x="1500166" y="714356"/>
            <a:ext cx="4786346" cy="400110"/>
          </a:xfrm>
          <a:prstGeom prst="rect">
            <a:avLst/>
          </a:prstGeom>
          <a:noFill/>
        </p:spPr>
        <p:txBody>
          <a:bodyPr wrap="square" rtlCol="0">
            <a:spAutoFit/>
          </a:bodyPr>
          <a:lstStyle/>
          <a:p>
            <a:r>
              <a:rPr kumimoji="1" lang="zh-CN" altLang="en-US" sz="2000" dirty="0" smtClean="0">
                <a:solidFill>
                  <a:srgbClr val="0000FF"/>
                </a:solidFill>
                <a:ea typeface="楷体" pitchFamily="49" charset="-122"/>
                <a:cs typeface="Times New Roman" pitchFamily="18" charset="0"/>
              </a:rPr>
              <a:t>关键路径是由关键活动构成的。</a:t>
            </a:r>
            <a:endParaRPr lang="zh-CN" altLang="en-US" sz="2000" dirty="0">
              <a:solidFill>
                <a:srgbClr val="0000FF"/>
              </a:solidFill>
            </a:endParaRPr>
          </a:p>
        </p:txBody>
      </p:sp>
      <p:sp>
        <p:nvSpPr>
          <p:cNvPr id="7" name="TextBox 6"/>
          <p:cNvSpPr txBox="1"/>
          <p:nvPr/>
        </p:nvSpPr>
        <p:spPr>
          <a:xfrm>
            <a:off x="1500166" y="2786058"/>
            <a:ext cx="4929222" cy="400110"/>
          </a:xfrm>
          <a:prstGeom prst="rect">
            <a:avLst/>
          </a:prstGeom>
          <a:noFill/>
        </p:spPr>
        <p:txBody>
          <a:bodyPr wrap="square" rtlCol="0">
            <a:spAutoFit/>
          </a:bodyPr>
          <a:lstStyle/>
          <a:p>
            <a:r>
              <a:rPr kumimoji="1" lang="zh-CN" altLang="en-US" sz="2000" dirty="0" smtClean="0">
                <a:solidFill>
                  <a:srgbClr val="0000FF"/>
                </a:solidFill>
                <a:ea typeface="楷体" pitchFamily="49" charset="-122"/>
                <a:cs typeface="Times New Roman" pitchFamily="18" charset="0"/>
              </a:rPr>
              <a:t>下面介绍求关键活动的步骤。</a:t>
            </a:r>
            <a:endParaRPr lang="zh-CN" altLang="en-US" sz="2000" dirty="0">
              <a:solidFill>
                <a:srgbClr val="0000FF"/>
              </a:solidFill>
            </a:endParaRPr>
          </a:p>
        </p:txBody>
      </p:sp>
      <p:sp>
        <p:nvSpPr>
          <p:cNvPr id="9" name="TextBox 8"/>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1057310" y="228600"/>
            <a:ext cx="7872408" cy="1785104"/>
          </a:xfrm>
          <a:prstGeom prst="rect">
            <a:avLst/>
          </a:prstGeom>
          <a:noFill/>
          <a:ln w="9525">
            <a:noFill/>
            <a:miter lim="800000"/>
            <a:headEnd/>
            <a:tailEnd/>
          </a:ln>
          <a:effectLst/>
        </p:spPr>
        <p:txBody>
          <a:bodyPr wrap="square">
            <a:spAutoFit/>
          </a:bodyPr>
          <a:lstStyle/>
          <a:p>
            <a:pPr>
              <a:lnSpc>
                <a:spcPts val="3000"/>
              </a:lnSpc>
              <a:spcBef>
                <a:spcPct val="50000"/>
              </a:spcBef>
            </a:pPr>
            <a:r>
              <a:rPr kumimoji="1" lang="zh-CN" altLang="en-US" sz="2000" smtClean="0">
                <a:solidFill>
                  <a:srgbClr val="FF0000"/>
                </a:solidFill>
                <a:latin typeface="微软雅黑" pitchFamily="34" charset="-122"/>
                <a:ea typeface="微软雅黑" pitchFamily="34" charset="-122"/>
                <a:cs typeface="Consolas" pitchFamily="49" charset="0"/>
              </a:rPr>
              <a:t>事件</a:t>
            </a:r>
            <a:r>
              <a:rPr kumimoji="1" lang="zh-CN" altLang="en-US" sz="2000" dirty="0">
                <a:solidFill>
                  <a:srgbClr val="FF0000"/>
                </a:solidFill>
                <a:latin typeface="微软雅黑" pitchFamily="34" charset="-122"/>
                <a:ea typeface="微软雅黑" pitchFamily="34" charset="-122"/>
                <a:cs typeface="Consolas" pitchFamily="49" charset="0"/>
              </a:rPr>
              <a:t>的最早开始和最迟开始时间</a:t>
            </a:r>
          </a:p>
          <a:p>
            <a:pPr>
              <a:lnSpc>
                <a:spcPts val="3000"/>
              </a:lnSpc>
              <a:spcBef>
                <a:spcPct val="50000"/>
              </a:spcBef>
            </a:pPr>
            <a:r>
              <a:rPr kumimoji="1" lang="zh-CN" altLang="en-US" sz="2000" b="0">
                <a:solidFill>
                  <a:srgbClr val="0000FF"/>
                </a:solidFill>
                <a:latin typeface="Consolas" pitchFamily="49" charset="0"/>
                <a:ea typeface="楷体" pitchFamily="49" charset="-122"/>
                <a:cs typeface="Consolas" pitchFamily="49" charset="0"/>
              </a:rPr>
              <a:t>   </a:t>
            </a:r>
            <a:r>
              <a:rPr kumimoji="1" lang="zh-CN" altLang="en-US" sz="2000" smtClean="0">
                <a:solidFill>
                  <a:srgbClr val="FF0000"/>
                </a:solidFill>
                <a:latin typeface="Consolas" pitchFamily="49" charset="0"/>
                <a:ea typeface="楷体" pitchFamily="49"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1</a:t>
            </a:r>
            <a:r>
              <a:rPr kumimoji="1" lang="zh-CN" altLang="en-US" sz="2000" dirty="0">
                <a:solidFill>
                  <a:srgbClr val="FF0000"/>
                </a:solidFill>
                <a:latin typeface="Consolas" pitchFamily="49" charset="0"/>
                <a:ea typeface="楷体" pitchFamily="49" charset="-122"/>
                <a:cs typeface="Consolas" pitchFamily="49" charset="0"/>
              </a:rPr>
              <a:t>）事件</a:t>
            </a:r>
            <a:r>
              <a:rPr kumimoji="1" lang="en-US" altLang="zh-CN" sz="2000" i="1" dirty="0">
                <a:solidFill>
                  <a:srgbClr val="FF0000"/>
                </a:solidFill>
                <a:latin typeface="Consolas" pitchFamily="49" charset="0"/>
                <a:ea typeface="楷体" pitchFamily="49" charset="-122"/>
                <a:cs typeface="Consolas" pitchFamily="49" charset="0"/>
              </a:rPr>
              <a:t>v</a:t>
            </a:r>
            <a:r>
              <a:rPr kumimoji="1" lang="zh-CN" altLang="en-US" sz="2000" dirty="0">
                <a:solidFill>
                  <a:srgbClr val="FF0000"/>
                </a:solidFill>
                <a:latin typeface="Consolas" pitchFamily="49" charset="0"/>
                <a:ea typeface="楷体" pitchFamily="49" charset="-122"/>
                <a:cs typeface="Consolas" pitchFamily="49" charset="0"/>
              </a:rPr>
              <a:t>的最早开始时间</a:t>
            </a:r>
            <a:r>
              <a:rPr kumimoji="1" lang="zh-CN" altLang="en-US" sz="2000" dirty="0">
                <a:solidFill>
                  <a:srgbClr val="0000FF"/>
                </a:solidFill>
                <a:latin typeface="Consolas" pitchFamily="49" charset="0"/>
                <a:ea typeface="楷体" pitchFamily="49" charset="-122"/>
                <a:cs typeface="Consolas" pitchFamily="49" charset="0"/>
              </a:rPr>
              <a:t>：规定源点事件的最早开始时间为</a:t>
            </a:r>
            <a:r>
              <a:rPr kumimoji="1" lang="en-US" altLang="zh-CN" sz="2000" dirty="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。定义图中任一事件</a:t>
            </a:r>
            <a:r>
              <a:rPr kumimoji="1" lang="en-US" altLang="zh-CN" sz="2000" i="1" dirty="0">
                <a:solidFill>
                  <a:srgbClr val="0000FF"/>
                </a:solidFill>
                <a:latin typeface="Consolas" pitchFamily="49" charset="0"/>
                <a:ea typeface="楷体" pitchFamily="49" charset="-122"/>
                <a:cs typeface="Consolas" pitchFamily="49" charset="0"/>
              </a:rPr>
              <a:t>v</a:t>
            </a:r>
            <a:r>
              <a:rPr kumimoji="1" lang="zh-CN" altLang="en-US" sz="2000" dirty="0">
                <a:solidFill>
                  <a:srgbClr val="0000FF"/>
                </a:solidFill>
                <a:latin typeface="Consolas" pitchFamily="49" charset="0"/>
                <a:ea typeface="楷体" pitchFamily="49" charset="-122"/>
                <a:cs typeface="Consolas" pitchFamily="49" charset="0"/>
              </a:rPr>
              <a:t>的最早开始时间（</a:t>
            </a:r>
            <a:r>
              <a:rPr kumimoji="1" lang="en-US" altLang="zh-CN" sz="2000" dirty="0">
                <a:solidFill>
                  <a:srgbClr val="0000FF"/>
                </a:solidFill>
                <a:latin typeface="Consolas" pitchFamily="49" charset="0"/>
                <a:ea typeface="楷体" pitchFamily="49" charset="-122"/>
                <a:cs typeface="Consolas" pitchFamily="49" charset="0"/>
              </a:rPr>
              <a:t>early event</a:t>
            </a:r>
            <a:r>
              <a:rPr kumimoji="1" lang="zh-CN" altLang="en-US"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3333FF"/>
                </a:solidFill>
                <a:latin typeface="Consolas" pitchFamily="49" charset="0"/>
                <a:ea typeface="楷体" pitchFamily="49" charset="-122"/>
                <a:cs typeface="Consolas" pitchFamily="49" charset="0"/>
              </a:rPr>
              <a:t> </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v</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等于</a:t>
            </a:r>
            <a:r>
              <a:rPr kumimoji="1" lang="en-US" altLang="zh-CN" sz="2000" i="1" dirty="0">
                <a:solidFill>
                  <a:srgbClr val="0000FF"/>
                </a:solidFill>
                <a:latin typeface="Consolas" pitchFamily="49" charset="0"/>
                <a:ea typeface="楷体" pitchFamily="49" charset="-122"/>
                <a:cs typeface="Consolas" pitchFamily="49" charset="0"/>
              </a:rPr>
              <a:t>x</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y</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z</a:t>
            </a:r>
            <a:r>
              <a:rPr kumimoji="1" lang="zh-CN" altLang="en-US" sz="2000" dirty="0">
                <a:solidFill>
                  <a:srgbClr val="0000FF"/>
                </a:solidFill>
                <a:latin typeface="Consolas" pitchFamily="49" charset="0"/>
                <a:ea typeface="楷体" pitchFamily="49" charset="-122"/>
                <a:cs typeface="Consolas" pitchFamily="49" charset="0"/>
              </a:rPr>
              <a:t>到</a:t>
            </a:r>
            <a:r>
              <a:rPr kumimoji="1" lang="en-US" altLang="zh-CN" sz="2000" i="1" dirty="0">
                <a:solidFill>
                  <a:srgbClr val="0000FF"/>
                </a:solidFill>
                <a:latin typeface="Consolas" pitchFamily="49" charset="0"/>
                <a:ea typeface="楷体" pitchFamily="49" charset="-122"/>
                <a:cs typeface="Consolas" pitchFamily="49" charset="0"/>
              </a:rPr>
              <a:t>v</a:t>
            </a:r>
            <a:r>
              <a:rPr kumimoji="1" lang="zh-CN" altLang="en-US" sz="2000" dirty="0">
                <a:solidFill>
                  <a:srgbClr val="0000FF"/>
                </a:solidFill>
                <a:latin typeface="Consolas" pitchFamily="49" charset="0"/>
                <a:ea typeface="楷体" pitchFamily="49" charset="-122"/>
                <a:cs typeface="Consolas" pitchFamily="49" charset="0"/>
              </a:rPr>
              <a:t>所有路径长度的最大值，即： </a:t>
            </a:r>
          </a:p>
        </p:txBody>
      </p:sp>
      <p:sp>
        <p:nvSpPr>
          <p:cNvPr id="220163" name="Rectangle 3"/>
          <p:cNvSpPr>
            <a:spLocks noChangeArrowheads="1"/>
          </p:cNvSpPr>
          <p:nvPr/>
        </p:nvSpPr>
        <p:spPr bwMode="auto">
          <a:xfrm>
            <a:off x="1357290" y="2214554"/>
            <a:ext cx="7572428" cy="95677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44000" tIns="108000" bIns="108000">
            <a:spAutoFit/>
          </a:bodyPr>
          <a:lstStyle/>
          <a:p>
            <a:pPr>
              <a:lnSpc>
                <a:spcPct val="120000"/>
              </a:lnSpc>
            </a:pPr>
            <a:r>
              <a:rPr kumimoji="1" lang="en-US" altLang="zh-CN" sz="2000" dirty="0" err="1">
                <a:solidFill>
                  <a:srgbClr val="0000FF"/>
                </a:solidFill>
                <a:latin typeface="Consolas" pitchFamily="49" charset="0"/>
                <a:ea typeface="仿宋" pitchFamily="49" charset="-122"/>
                <a:cs typeface="Consolas" pitchFamily="49" charset="0"/>
              </a:rPr>
              <a:t>ee</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v</a:t>
            </a:r>
            <a:r>
              <a:rPr kumimoji="1" lang="en-US" altLang="zh-CN" sz="2000" dirty="0">
                <a:solidFill>
                  <a:srgbClr val="0000FF"/>
                </a:solidFill>
                <a:latin typeface="Consolas" pitchFamily="49" charset="0"/>
                <a:ea typeface="仿宋" pitchFamily="49" charset="-122"/>
                <a:cs typeface="Consolas" pitchFamily="49" charset="0"/>
              </a:rPr>
              <a:t>)=0</a:t>
            </a:r>
            <a:r>
              <a:rPr kumimoji="1" lang="zh-CN" altLang="en-US" sz="2000" dirty="0">
                <a:solidFill>
                  <a:srgbClr val="0000FF"/>
                </a:solidFill>
                <a:latin typeface="Consolas" pitchFamily="49" charset="0"/>
                <a:ea typeface="仿宋" pitchFamily="49" charset="-122"/>
                <a:cs typeface="Consolas" pitchFamily="49" charset="0"/>
              </a:rPr>
              <a:t>　　					</a:t>
            </a:r>
            <a:r>
              <a:rPr kumimoji="1" lang="zh-CN" altLang="en-US" sz="2000" dirty="0">
                <a:solidFill>
                  <a:srgbClr val="00B050"/>
                </a:solidFill>
                <a:latin typeface="Consolas" pitchFamily="49" charset="0"/>
                <a:ea typeface="仿宋" pitchFamily="49" charset="-122"/>
                <a:cs typeface="Consolas" pitchFamily="49" charset="0"/>
              </a:rPr>
              <a:t>当</a:t>
            </a:r>
            <a:r>
              <a:rPr kumimoji="1" lang="en-US" altLang="zh-CN" sz="2000" i="1" dirty="0">
                <a:solidFill>
                  <a:srgbClr val="00B050"/>
                </a:solidFill>
                <a:latin typeface="Consolas" pitchFamily="49" charset="0"/>
                <a:ea typeface="仿宋" pitchFamily="49" charset="-122"/>
                <a:cs typeface="Consolas" pitchFamily="49" charset="0"/>
              </a:rPr>
              <a:t>v</a:t>
            </a:r>
            <a:r>
              <a:rPr kumimoji="1" lang="zh-CN" altLang="en-US" sz="2000" dirty="0">
                <a:solidFill>
                  <a:srgbClr val="00B050"/>
                </a:solidFill>
                <a:latin typeface="Consolas" pitchFamily="49" charset="0"/>
                <a:ea typeface="仿宋" pitchFamily="49" charset="-122"/>
                <a:cs typeface="Consolas" pitchFamily="49" charset="0"/>
              </a:rPr>
              <a:t>为源点时</a:t>
            </a:r>
          </a:p>
          <a:p>
            <a:pPr>
              <a:lnSpc>
                <a:spcPct val="120000"/>
              </a:lnSpc>
            </a:pPr>
            <a:r>
              <a:rPr kumimoji="1" lang="en-US" altLang="zh-CN" sz="2000" dirty="0" err="1">
                <a:solidFill>
                  <a:srgbClr val="0000FF"/>
                </a:solidFill>
                <a:latin typeface="Consolas" pitchFamily="49" charset="0"/>
                <a:ea typeface="仿宋" pitchFamily="49" charset="-122"/>
                <a:cs typeface="Consolas" pitchFamily="49" charset="0"/>
              </a:rPr>
              <a:t>ee</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v</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dirty="0">
                <a:solidFill>
                  <a:srgbClr val="FF0000"/>
                </a:solidFill>
                <a:latin typeface="Consolas" pitchFamily="49" charset="0"/>
                <a:ea typeface="仿宋" pitchFamily="49" charset="-122"/>
                <a:cs typeface="Consolas" pitchFamily="49" charset="0"/>
              </a:rPr>
              <a:t>MAX</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dirty="0" err="1">
                <a:solidFill>
                  <a:srgbClr val="0000FF"/>
                </a:solidFill>
                <a:latin typeface="Consolas" pitchFamily="49" charset="0"/>
                <a:ea typeface="仿宋" pitchFamily="49" charset="-122"/>
                <a:cs typeface="Consolas" pitchFamily="49" charset="0"/>
              </a:rPr>
              <a:t>ee</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x</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a</a:t>
            </a:r>
            <a:r>
              <a:rPr kumimoji="1" lang="zh-CN" altLang="en-US" sz="2000" dirty="0">
                <a:solidFill>
                  <a:srgbClr val="0000FF"/>
                </a:solidFill>
                <a:latin typeface="Consolas" pitchFamily="49" charset="0"/>
                <a:ea typeface="仿宋" pitchFamily="49" charset="-122"/>
                <a:cs typeface="Consolas" pitchFamily="49" charset="0"/>
              </a:rPr>
              <a:t>，</a:t>
            </a:r>
            <a:r>
              <a:rPr kumimoji="1" lang="en-US" altLang="zh-CN" sz="2000" dirty="0" err="1">
                <a:solidFill>
                  <a:srgbClr val="0000FF"/>
                </a:solidFill>
                <a:latin typeface="Consolas" pitchFamily="49" charset="0"/>
                <a:ea typeface="仿宋" pitchFamily="49" charset="-122"/>
                <a:cs typeface="Consolas" pitchFamily="49" charset="0"/>
              </a:rPr>
              <a:t>ee</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y</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b</a:t>
            </a:r>
            <a:r>
              <a:rPr kumimoji="1" lang="zh-CN" altLang="en-US" sz="2000" dirty="0">
                <a:solidFill>
                  <a:srgbClr val="0000FF"/>
                </a:solidFill>
                <a:latin typeface="Consolas" pitchFamily="49" charset="0"/>
                <a:ea typeface="仿宋" pitchFamily="49" charset="-122"/>
                <a:cs typeface="Consolas" pitchFamily="49" charset="0"/>
              </a:rPr>
              <a:t>，</a:t>
            </a:r>
            <a:r>
              <a:rPr kumimoji="1" lang="en-US" altLang="zh-CN" sz="2000" dirty="0" err="1">
                <a:solidFill>
                  <a:srgbClr val="0000FF"/>
                </a:solidFill>
                <a:latin typeface="Consolas" pitchFamily="49" charset="0"/>
                <a:ea typeface="仿宋" pitchFamily="49" charset="-122"/>
                <a:cs typeface="Consolas" pitchFamily="49" charset="0"/>
              </a:rPr>
              <a:t>ee</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z</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c</a:t>
            </a:r>
            <a:r>
              <a:rPr kumimoji="1" lang="en-US" altLang="zh-CN" sz="2000" dirty="0">
                <a:solidFill>
                  <a:srgbClr val="0000FF"/>
                </a:solidFill>
                <a:latin typeface="Consolas" pitchFamily="49" charset="0"/>
                <a:ea typeface="仿宋" pitchFamily="49" charset="-122"/>
                <a:cs typeface="Consolas" pitchFamily="49" charset="0"/>
              </a:rPr>
              <a:t>}	</a:t>
            </a:r>
            <a:r>
              <a:rPr kumimoji="1" lang="zh-CN" altLang="en-US" sz="2000" dirty="0">
                <a:solidFill>
                  <a:srgbClr val="00B050"/>
                </a:solidFill>
                <a:latin typeface="Consolas" pitchFamily="49" charset="0"/>
                <a:ea typeface="仿宋" pitchFamily="49" charset="-122"/>
                <a:cs typeface="Consolas" pitchFamily="49" charset="0"/>
              </a:rPr>
              <a:t>否则</a:t>
            </a:r>
          </a:p>
        </p:txBody>
      </p:sp>
      <p:grpSp>
        <p:nvGrpSpPr>
          <p:cNvPr id="220164" name="Group 4"/>
          <p:cNvGrpSpPr>
            <a:grpSpLocks/>
          </p:cNvGrpSpPr>
          <p:nvPr/>
        </p:nvGrpSpPr>
        <p:grpSpPr bwMode="auto">
          <a:xfrm>
            <a:off x="1470030" y="3860800"/>
            <a:ext cx="3816350" cy="1944688"/>
            <a:chOff x="1474" y="2477"/>
            <a:chExt cx="2404" cy="1225"/>
          </a:xfrm>
        </p:grpSpPr>
        <p:sp>
          <p:nvSpPr>
            <p:cNvPr id="220165" name="Oval 5"/>
            <p:cNvSpPr>
              <a:spLocks noChangeArrowheads="1"/>
            </p:cNvSpPr>
            <p:nvPr/>
          </p:nvSpPr>
          <p:spPr bwMode="auto">
            <a:xfrm>
              <a:off x="1928" y="2477"/>
              <a:ext cx="227" cy="27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x</a:t>
              </a:r>
            </a:p>
          </p:txBody>
        </p:sp>
        <p:sp>
          <p:nvSpPr>
            <p:cNvPr id="220166" name="Oval 6"/>
            <p:cNvSpPr>
              <a:spLocks noChangeArrowheads="1"/>
            </p:cNvSpPr>
            <p:nvPr/>
          </p:nvSpPr>
          <p:spPr bwMode="auto">
            <a:xfrm>
              <a:off x="1928" y="2976"/>
              <a:ext cx="227" cy="27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y</a:t>
              </a:r>
            </a:p>
          </p:txBody>
        </p:sp>
        <p:sp>
          <p:nvSpPr>
            <p:cNvPr id="220167" name="Oval 7"/>
            <p:cNvSpPr>
              <a:spLocks noChangeArrowheads="1"/>
            </p:cNvSpPr>
            <p:nvPr/>
          </p:nvSpPr>
          <p:spPr bwMode="auto">
            <a:xfrm>
              <a:off x="1928" y="3430"/>
              <a:ext cx="227" cy="272"/>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z</a:t>
              </a:r>
            </a:p>
          </p:txBody>
        </p:sp>
        <p:sp>
          <p:nvSpPr>
            <p:cNvPr id="220168" name="Oval 8"/>
            <p:cNvSpPr>
              <a:spLocks noChangeArrowheads="1"/>
            </p:cNvSpPr>
            <p:nvPr/>
          </p:nvSpPr>
          <p:spPr bwMode="auto">
            <a:xfrm>
              <a:off x="2880" y="2976"/>
              <a:ext cx="227"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v</a:t>
              </a:r>
            </a:p>
          </p:txBody>
        </p:sp>
        <p:sp>
          <p:nvSpPr>
            <p:cNvPr id="220169" name="Line 9"/>
            <p:cNvSpPr>
              <a:spLocks noChangeShapeType="1"/>
            </p:cNvSpPr>
            <p:nvPr/>
          </p:nvSpPr>
          <p:spPr bwMode="auto">
            <a:xfrm>
              <a:off x="2155" y="2613"/>
              <a:ext cx="726" cy="454"/>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20170" name="Line 10"/>
            <p:cNvSpPr>
              <a:spLocks noChangeShapeType="1"/>
            </p:cNvSpPr>
            <p:nvPr/>
          </p:nvSpPr>
          <p:spPr bwMode="auto">
            <a:xfrm>
              <a:off x="2155" y="3112"/>
              <a:ext cx="726" cy="0"/>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20171" name="Line 11"/>
            <p:cNvSpPr>
              <a:spLocks noChangeShapeType="1"/>
            </p:cNvSpPr>
            <p:nvPr/>
          </p:nvSpPr>
          <p:spPr bwMode="auto">
            <a:xfrm flipV="1">
              <a:off x="2155" y="3157"/>
              <a:ext cx="726" cy="409"/>
            </a:xfrm>
            <a:prstGeom prst="line">
              <a:avLst/>
            </a:prstGeom>
            <a:noFill/>
            <a:ln w="19050">
              <a:solidFill>
                <a:srgbClr val="3333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20172" name="Text Box 12"/>
            <p:cNvSpPr txBox="1">
              <a:spLocks noChangeArrowheads="1"/>
            </p:cNvSpPr>
            <p:nvPr/>
          </p:nvSpPr>
          <p:spPr bwMode="auto">
            <a:xfrm>
              <a:off x="2427" y="2590"/>
              <a:ext cx="227" cy="250"/>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2000" i="1">
                  <a:solidFill>
                    <a:srgbClr val="0000FF"/>
                  </a:solidFill>
                  <a:latin typeface="Consolas" pitchFamily="49" charset="0"/>
                  <a:cs typeface="Consolas" pitchFamily="49" charset="0"/>
                </a:rPr>
                <a:t>a</a:t>
              </a:r>
            </a:p>
          </p:txBody>
        </p:sp>
        <p:sp>
          <p:nvSpPr>
            <p:cNvPr id="220173" name="Text Box 13"/>
            <p:cNvSpPr txBox="1">
              <a:spLocks noChangeArrowheads="1"/>
            </p:cNvSpPr>
            <p:nvPr/>
          </p:nvSpPr>
          <p:spPr bwMode="auto">
            <a:xfrm>
              <a:off x="2291" y="2862"/>
              <a:ext cx="227" cy="250"/>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2000" i="1">
                  <a:solidFill>
                    <a:srgbClr val="0000FF"/>
                  </a:solidFill>
                  <a:latin typeface="Consolas" pitchFamily="49" charset="0"/>
                  <a:cs typeface="Consolas" pitchFamily="49" charset="0"/>
                </a:rPr>
                <a:t>b</a:t>
              </a:r>
            </a:p>
          </p:txBody>
        </p:sp>
        <p:sp>
          <p:nvSpPr>
            <p:cNvPr id="220174" name="Text Box 14"/>
            <p:cNvSpPr txBox="1">
              <a:spLocks noChangeArrowheads="1"/>
            </p:cNvSpPr>
            <p:nvPr/>
          </p:nvSpPr>
          <p:spPr bwMode="auto">
            <a:xfrm>
              <a:off x="2246" y="3179"/>
              <a:ext cx="227" cy="250"/>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2000" i="1">
                  <a:solidFill>
                    <a:srgbClr val="0000FF"/>
                  </a:solidFill>
                  <a:latin typeface="Consolas" pitchFamily="49" charset="0"/>
                  <a:cs typeface="Consolas" pitchFamily="49" charset="0"/>
                </a:rPr>
                <a:t>c</a:t>
              </a:r>
            </a:p>
          </p:txBody>
        </p:sp>
        <p:sp>
          <p:nvSpPr>
            <p:cNvPr id="220175" name="Text Box 15"/>
            <p:cNvSpPr txBox="1">
              <a:spLocks noChangeArrowheads="1"/>
            </p:cNvSpPr>
            <p:nvPr/>
          </p:nvSpPr>
          <p:spPr bwMode="auto">
            <a:xfrm>
              <a:off x="3061" y="2795"/>
              <a:ext cx="817" cy="250"/>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2000" dirty="0" err="1">
                  <a:solidFill>
                    <a:srgbClr val="DB0303"/>
                  </a:solidFill>
                  <a:latin typeface="Consolas" pitchFamily="49" charset="0"/>
                  <a:cs typeface="Consolas" pitchFamily="49" charset="0"/>
                </a:rPr>
                <a:t>ee</a:t>
              </a:r>
              <a:r>
                <a:rPr lang="en-US" altLang="zh-CN" sz="2000" dirty="0">
                  <a:solidFill>
                    <a:srgbClr val="DB0303"/>
                  </a:solidFill>
                  <a:latin typeface="Consolas" pitchFamily="49" charset="0"/>
                  <a:cs typeface="Consolas" pitchFamily="49" charset="0"/>
                </a:rPr>
                <a:t>(</a:t>
              </a:r>
              <a:r>
                <a:rPr lang="en-US" altLang="zh-CN" sz="2000" i="1" dirty="0">
                  <a:solidFill>
                    <a:srgbClr val="DB0303"/>
                  </a:solidFill>
                  <a:latin typeface="Consolas" pitchFamily="49" charset="0"/>
                  <a:cs typeface="Consolas" pitchFamily="49" charset="0"/>
                </a:rPr>
                <a:t>v</a:t>
              </a:r>
              <a:r>
                <a:rPr lang="en-US" altLang="zh-CN" sz="2000" dirty="0">
                  <a:solidFill>
                    <a:srgbClr val="DB0303"/>
                  </a:solidFill>
                  <a:latin typeface="Consolas" pitchFamily="49" charset="0"/>
                  <a:cs typeface="Consolas" pitchFamily="49" charset="0"/>
                </a:rPr>
                <a:t>)=?</a:t>
              </a:r>
            </a:p>
          </p:txBody>
        </p:sp>
        <p:sp>
          <p:nvSpPr>
            <p:cNvPr id="220176" name="Text Box 16"/>
            <p:cNvSpPr txBox="1">
              <a:spLocks noChangeArrowheads="1"/>
            </p:cNvSpPr>
            <p:nvPr/>
          </p:nvSpPr>
          <p:spPr bwMode="auto">
            <a:xfrm>
              <a:off x="1474" y="2478"/>
              <a:ext cx="454" cy="233"/>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1800">
                  <a:solidFill>
                    <a:srgbClr val="0000FF"/>
                  </a:solidFill>
                  <a:latin typeface="Consolas" pitchFamily="49" charset="0"/>
                  <a:cs typeface="Consolas" pitchFamily="49" charset="0"/>
                </a:rPr>
                <a:t>ee(</a:t>
              </a:r>
              <a:r>
                <a:rPr lang="en-US" altLang="zh-CN" sz="1800" i="1">
                  <a:solidFill>
                    <a:srgbClr val="0000FF"/>
                  </a:solidFill>
                  <a:latin typeface="Consolas" pitchFamily="49" charset="0"/>
                  <a:cs typeface="Consolas" pitchFamily="49" charset="0"/>
                </a:rPr>
                <a:t>x</a:t>
              </a:r>
              <a:r>
                <a:rPr lang="en-US" altLang="zh-CN" sz="1800">
                  <a:solidFill>
                    <a:srgbClr val="0000FF"/>
                  </a:solidFill>
                  <a:latin typeface="Consolas" pitchFamily="49" charset="0"/>
                  <a:cs typeface="Consolas" pitchFamily="49" charset="0"/>
                </a:rPr>
                <a:t>)</a:t>
              </a:r>
            </a:p>
          </p:txBody>
        </p:sp>
        <p:sp>
          <p:nvSpPr>
            <p:cNvPr id="220177" name="Text Box 17"/>
            <p:cNvSpPr txBox="1">
              <a:spLocks noChangeArrowheads="1"/>
            </p:cNvSpPr>
            <p:nvPr/>
          </p:nvSpPr>
          <p:spPr bwMode="auto">
            <a:xfrm>
              <a:off x="1474" y="2976"/>
              <a:ext cx="454" cy="233"/>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1800">
                  <a:solidFill>
                    <a:srgbClr val="0000FF"/>
                  </a:solidFill>
                  <a:latin typeface="Consolas" pitchFamily="49" charset="0"/>
                  <a:cs typeface="Consolas" pitchFamily="49" charset="0"/>
                </a:rPr>
                <a:t>ee(</a:t>
              </a:r>
              <a:r>
                <a:rPr lang="en-US" altLang="zh-CN" sz="1800" i="1">
                  <a:solidFill>
                    <a:srgbClr val="0000FF"/>
                  </a:solidFill>
                  <a:latin typeface="Consolas" pitchFamily="49" charset="0"/>
                  <a:cs typeface="Consolas" pitchFamily="49" charset="0"/>
                </a:rPr>
                <a:t>y</a:t>
              </a:r>
              <a:r>
                <a:rPr lang="en-US" altLang="zh-CN" sz="1800">
                  <a:solidFill>
                    <a:srgbClr val="0000FF"/>
                  </a:solidFill>
                  <a:latin typeface="Consolas" pitchFamily="49" charset="0"/>
                  <a:cs typeface="Consolas" pitchFamily="49" charset="0"/>
                </a:rPr>
                <a:t>)</a:t>
              </a:r>
            </a:p>
          </p:txBody>
        </p:sp>
        <p:sp>
          <p:nvSpPr>
            <p:cNvPr id="220178" name="Text Box 18"/>
            <p:cNvSpPr txBox="1">
              <a:spLocks noChangeArrowheads="1"/>
            </p:cNvSpPr>
            <p:nvPr/>
          </p:nvSpPr>
          <p:spPr bwMode="auto">
            <a:xfrm>
              <a:off x="1474" y="3452"/>
              <a:ext cx="454" cy="233"/>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1800">
                  <a:solidFill>
                    <a:srgbClr val="0000FF"/>
                  </a:solidFill>
                  <a:latin typeface="Consolas" pitchFamily="49" charset="0"/>
                  <a:cs typeface="Consolas" pitchFamily="49" charset="0"/>
                </a:rPr>
                <a:t>ee(</a:t>
              </a:r>
              <a:r>
                <a:rPr lang="en-US" altLang="zh-CN" sz="1800" i="1">
                  <a:solidFill>
                    <a:srgbClr val="0000FF"/>
                  </a:solidFill>
                  <a:latin typeface="Consolas" pitchFamily="49" charset="0"/>
                  <a:cs typeface="Consolas" pitchFamily="49" charset="0"/>
                </a:rPr>
                <a:t>z</a:t>
              </a:r>
              <a:r>
                <a:rPr lang="en-US" altLang="zh-CN" sz="1800">
                  <a:solidFill>
                    <a:srgbClr val="0000FF"/>
                  </a:solidFill>
                  <a:latin typeface="Consolas" pitchFamily="49" charset="0"/>
                  <a:cs typeface="Consolas" pitchFamily="49" charset="0"/>
                </a:rPr>
                <a:t>)</a:t>
              </a:r>
            </a:p>
          </p:txBody>
        </p:sp>
      </p:grpSp>
      <p:sp>
        <p:nvSpPr>
          <p:cNvPr id="220179" name="Text Box 19"/>
          <p:cNvSpPr txBox="1">
            <a:spLocks noChangeArrowheads="1"/>
          </p:cNvSpPr>
          <p:nvPr/>
        </p:nvSpPr>
        <p:spPr bwMode="auto">
          <a:xfrm>
            <a:off x="5500694" y="4714884"/>
            <a:ext cx="3103588" cy="861774"/>
          </a:xfrm>
          <a:prstGeom prst="rect">
            <a:avLst/>
          </a:prstGeom>
          <a:noFill/>
          <a:ln w="19050" algn="ctr">
            <a:noFill/>
            <a:miter lim="800000"/>
            <a:headEnd/>
            <a:tailEnd type="none" w="med" len="lg"/>
          </a:ln>
          <a:effectLst/>
        </p:spPr>
        <p:txBody>
          <a:bodyPr wrap="square">
            <a:spAutoFit/>
          </a:bodyPr>
          <a:lstStyle/>
          <a:p>
            <a:pPr>
              <a:spcBef>
                <a:spcPct val="50000"/>
              </a:spcBef>
            </a:pPr>
            <a:r>
              <a:rPr lang="zh-CN" altLang="en-US" sz="2000" dirty="0">
                <a:solidFill>
                  <a:srgbClr val="0000FF"/>
                </a:solidFill>
                <a:latin typeface="仿宋" pitchFamily="49" charset="-122"/>
                <a:ea typeface="仿宋" pitchFamily="49" charset="-122"/>
                <a:cs typeface="Times New Roman" pitchFamily="18" charset="0"/>
              </a:rPr>
              <a:t>从左向右推进计算</a:t>
            </a:r>
          </a:p>
          <a:p>
            <a:pPr>
              <a:spcBef>
                <a:spcPct val="50000"/>
              </a:spcBef>
            </a:pPr>
            <a:r>
              <a:rPr lang="zh-CN" altLang="en-US" sz="2000" dirty="0">
                <a:solidFill>
                  <a:srgbClr val="0000FF"/>
                </a:solidFill>
                <a:latin typeface="仿宋" pitchFamily="49" charset="-122"/>
                <a:ea typeface="仿宋" pitchFamily="49" charset="-122"/>
                <a:cs typeface="Times New Roman" pitchFamily="18" charset="0"/>
              </a:rPr>
              <a:t>这是为什么</a:t>
            </a:r>
            <a:r>
              <a:rPr lang="zh-CN" altLang="en-US" sz="2000" dirty="0">
                <a:solidFill>
                  <a:srgbClr val="FF00FF"/>
                </a:solidFill>
                <a:latin typeface="仿宋" pitchFamily="49" charset="-122"/>
                <a:ea typeface="仿宋" pitchFamily="49" charset="-122"/>
                <a:cs typeface="Times New Roman" pitchFamily="18" charset="0"/>
              </a:rPr>
              <a:t>源点</a:t>
            </a:r>
            <a:r>
              <a:rPr lang="zh-CN" altLang="en-US" sz="2000">
                <a:solidFill>
                  <a:srgbClr val="0000FF"/>
                </a:solidFill>
                <a:latin typeface="仿宋" pitchFamily="49" charset="-122"/>
                <a:ea typeface="仿宋" pitchFamily="49" charset="-122"/>
                <a:cs typeface="Times New Roman" pitchFamily="18" charset="0"/>
              </a:rPr>
              <a:t>要</a:t>
            </a:r>
            <a:r>
              <a:rPr lang="zh-CN" altLang="en-US" sz="2000" smtClean="0">
                <a:solidFill>
                  <a:srgbClr val="0000FF"/>
                </a:solidFill>
                <a:latin typeface="仿宋" pitchFamily="49" charset="-122"/>
                <a:ea typeface="仿宋" pitchFamily="49" charset="-122"/>
                <a:cs typeface="Times New Roman" pitchFamily="18" charset="0"/>
              </a:rPr>
              <a:t>唯一！</a:t>
            </a:r>
            <a:endParaRPr lang="zh-CN" altLang="en-US" sz="2000" dirty="0">
              <a:solidFill>
                <a:srgbClr val="0000FF"/>
              </a:solidFill>
              <a:latin typeface="仿宋" pitchFamily="49" charset="-122"/>
              <a:ea typeface="仿宋" pitchFamily="49" charset="-122"/>
              <a:cs typeface="Times New Roman" pitchFamily="18" charset="0"/>
            </a:endParaRPr>
          </a:p>
        </p:txBody>
      </p:sp>
      <p:sp>
        <p:nvSpPr>
          <p:cNvPr id="21" name="TextBox 20"/>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1233494" y="142852"/>
            <a:ext cx="7481910" cy="1631216"/>
          </a:xfrm>
          <a:prstGeom prst="rect">
            <a:avLst/>
          </a:prstGeom>
          <a:noFill/>
          <a:ln w="9525">
            <a:noFill/>
            <a:miter lim="800000"/>
            <a:headEnd/>
            <a:tailEnd/>
          </a:ln>
          <a:effectLst/>
        </p:spPr>
        <p:txBody>
          <a:bodyPr wrap="square">
            <a:spAutoFit/>
          </a:bodyPr>
          <a:lstStyle/>
          <a:p>
            <a:pPr algn="just">
              <a:lnSpc>
                <a:spcPts val="3000"/>
              </a:lnSpc>
              <a:spcBef>
                <a:spcPts val="0"/>
              </a:spcBef>
            </a:pP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000" smtClean="0">
                <a:solidFill>
                  <a:srgbClr val="FF0000"/>
                </a:solidFill>
                <a:latin typeface="Consolas" pitchFamily="49" charset="0"/>
                <a:ea typeface="楷体" pitchFamily="49"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2</a:t>
            </a:r>
            <a:r>
              <a:rPr kumimoji="1" lang="zh-CN" altLang="en-US" sz="2000" dirty="0">
                <a:solidFill>
                  <a:srgbClr val="FF0000"/>
                </a:solidFill>
                <a:latin typeface="Consolas" pitchFamily="49" charset="0"/>
                <a:ea typeface="楷体" pitchFamily="49" charset="-122"/>
                <a:cs typeface="Consolas" pitchFamily="49" charset="0"/>
              </a:rPr>
              <a:t>）事件</a:t>
            </a:r>
            <a:r>
              <a:rPr kumimoji="1" lang="en-US" altLang="zh-CN" sz="2000" i="1" dirty="0">
                <a:solidFill>
                  <a:srgbClr val="FF0000"/>
                </a:solidFill>
                <a:latin typeface="Consolas" pitchFamily="49" charset="0"/>
                <a:ea typeface="楷体" pitchFamily="49" charset="-122"/>
                <a:cs typeface="Consolas" pitchFamily="49" charset="0"/>
              </a:rPr>
              <a:t>v</a:t>
            </a:r>
            <a:r>
              <a:rPr kumimoji="1" lang="zh-CN" altLang="en-US" sz="2000" dirty="0">
                <a:solidFill>
                  <a:srgbClr val="FF0000"/>
                </a:solidFill>
                <a:latin typeface="Consolas" pitchFamily="49" charset="0"/>
                <a:ea typeface="楷体" pitchFamily="49" charset="-122"/>
                <a:cs typeface="Consolas" pitchFamily="49" charset="0"/>
              </a:rPr>
              <a:t>的最迟开始时间</a:t>
            </a:r>
            <a:r>
              <a:rPr kumimoji="1" lang="zh-CN" altLang="en-US" sz="2000" dirty="0">
                <a:solidFill>
                  <a:srgbClr val="0000FF"/>
                </a:solidFill>
                <a:latin typeface="Consolas" pitchFamily="49" charset="0"/>
                <a:ea typeface="楷体" pitchFamily="49" charset="-122"/>
                <a:cs typeface="Consolas" pitchFamily="49" charset="0"/>
              </a:rPr>
              <a:t>：定义在不影响整个工程进度的前提下，事件</a:t>
            </a:r>
            <a:r>
              <a:rPr kumimoji="1" lang="en-US" altLang="zh-CN" sz="2000" i="1" dirty="0">
                <a:solidFill>
                  <a:srgbClr val="0000FF"/>
                </a:solidFill>
                <a:latin typeface="Consolas" pitchFamily="49" charset="0"/>
                <a:ea typeface="楷体" pitchFamily="49" charset="-122"/>
                <a:cs typeface="Consolas" pitchFamily="49" charset="0"/>
              </a:rPr>
              <a:t>v</a:t>
            </a:r>
            <a:r>
              <a:rPr kumimoji="1" lang="zh-CN" altLang="en-US" sz="2000" dirty="0">
                <a:solidFill>
                  <a:srgbClr val="0000FF"/>
                </a:solidFill>
                <a:latin typeface="Consolas" pitchFamily="49" charset="0"/>
                <a:ea typeface="楷体" pitchFamily="49" charset="-122"/>
                <a:cs typeface="Consolas" pitchFamily="49" charset="0"/>
              </a:rPr>
              <a:t>必须发生的时间称为</a:t>
            </a:r>
            <a:r>
              <a:rPr kumimoji="1" lang="en-US" altLang="zh-CN" sz="2000" i="1" dirty="0">
                <a:solidFill>
                  <a:srgbClr val="0000FF"/>
                </a:solidFill>
                <a:latin typeface="Consolas" pitchFamily="49" charset="0"/>
                <a:ea typeface="楷体" pitchFamily="49" charset="-122"/>
                <a:cs typeface="Consolas" pitchFamily="49" charset="0"/>
              </a:rPr>
              <a:t>v</a:t>
            </a:r>
            <a:r>
              <a:rPr kumimoji="1" lang="zh-CN" altLang="en-US" sz="2000" dirty="0">
                <a:solidFill>
                  <a:srgbClr val="0000FF"/>
                </a:solidFill>
                <a:latin typeface="Consolas" pitchFamily="49" charset="0"/>
                <a:ea typeface="楷体" pitchFamily="49" charset="-122"/>
                <a:cs typeface="Consolas" pitchFamily="49" charset="0"/>
              </a:rPr>
              <a:t>的最迟开始时间（</a:t>
            </a:r>
            <a:r>
              <a:rPr kumimoji="1" lang="en-US" altLang="zh-CN" sz="2000" dirty="0">
                <a:solidFill>
                  <a:srgbClr val="0000FF"/>
                </a:solidFill>
                <a:latin typeface="Consolas" pitchFamily="49" charset="0"/>
                <a:ea typeface="楷体" pitchFamily="49" charset="-122"/>
                <a:cs typeface="Consolas" pitchFamily="49" charset="0"/>
              </a:rPr>
              <a:t>late event</a:t>
            </a:r>
            <a:r>
              <a:rPr kumimoji="1" lang="zh-CN" altLang="en-US" sz="2000" dirty="0">
                <a:solidFill>
                  <a:srgbClr val="0000FF"/>
                </a:solidFill>
                <a:latin typeface="Consolas" pitchFamily="49" charset="0"/>
                <a:ea typeface="楷体" pitchFamily="49" charset="-122"/>
                <a:cs typeface="Consolas" pitchFamily="49" charset="0"/>
              </a:rPr>
              <a:t>） ，记作</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v</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v</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应等于</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y</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与</a:t>
            </a:r>
            <a:r>
              <a:rPr kumimoji="1" lang="en-US" altLang="zh-CN" sz="2000" i="1" dirty="0">
                <a:solidFill>
                  <a:srgbClr val="0000FF"/>
                </a:solidFill>
                <a:latin typeface="Consolas" pitchFamily="49" charset="0"/>
                <a:ea typeface="楷体" pitchFamily="49" charset="-122"/>
                <a:cs typeface="Consolas" pitchFamily="49" charset="0"/>
              </a:rPr>
              <a:t>v</a:t>
            </a:r>
            <a:r>
              <a:rPr kumimoji="1" lang="zh-CN" altLang="en-US" sz="2000" dirty="0">
                <a:solidFill>
                  <a:srgbClr val="0000FF"/>
                </a:solidFill>
                <a:latin typeface="Consolas" pitchFamily="49" charset="0"/>
                <a:ea typeface="楷体" pitchFamily="49" charset="-122"/>
                <a:cs typeface="Consolas" pitchFamily="49" charset="0"/>
              </a:rPr>
              <a:t>到汇点的最长路径长度之差，即： </a:t>
            </a:r>
          </a:p>
        </p:txBody>
      </p:sp>
      <p:grpSp>
        <p:nvGrpSpPr>
          <p:cNvPr id="221187" name="Group 3"/>
          <p:cNvGrpSpPr>
            <a:grpSpLocks/>
          </p:cNvGrpSpPr>
          <p:nvPr/>
        </p:nvGrpSpPr>
        <p:grpSpPr bwMode="auto">
          <a:xfrm>
            <a:off x="1220822" y="3644900"/>
            <a:ext cx="3767137" cy="2232025"/>
            <a:chOff x="1247" y="1888"/>
            <a:chExt cx="2373" cy="1406"/>
          </a:xfrm>
        </p:grpSpPr>
        <p:sp>
          <p:nvSpPr>
            <p:cNvPr id="221188" name="Oval 4"/>
            <p:cNvSpPr>
              <a:spLocks noChangeArrowheads="1"/>
            </p:cNvSpPr>
            <p:nvPr/>
          </p:nvSpPr>
          <p:spPr bwMode="auto">
            <a:xfrm>
              <a:off x="2064" y="2477"/>
              <a:ext cx="272" cy="318"/>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v</a:t>
              </a:r>
            </a:p>
          </p:txBody>
        </p:sp>
        <p:sp>
          <p:nvSpPr>
            <p:cNvPr id="221189" name="Oval 5"/>
            <p:cNvSpPr>
              <a:spLocks noChangeArrowheads="1"/>
            </p:cNvSpPr>
            <p:nvPr/>
          </p:nvSpPr>
          <p:spPr bwMode="auto">
            <a:xfrm>
              <a:off x="2880" y="1888"/>
              <a:ext cx="272" cy="318"/>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x</a:t>
              </a:r>
            </a:p>
          </p:txBody>
        </p:sp>
        <p:sp>
          <p:nvSpPr>
            <p:cNvPr id="221190" name="Oval 6"/>
            <p:cNvSpPr>
              <a:spLocks noChangeArrowheads="1"/>
            </p:cNvSpPr>
            <p:nvPr/>
          </p:nvSpPr>
          <p:spPr bwMode="auto">
            <a:xfrm>
              <a:off x="2880" y="2432"/>
              <a:ext cx="272" cy="318"/>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y</a:t>
              </a:r>
            </a:p>
          </p:txBody>
        </p:sp>
        <p:sp>
          <p:nvSpPr>
            <p:cNvPr id="221191" name="Oval 7"/>
            <p:cNvSpPr>
              <a:spLocks noChangeArrowheads="1"/>
            </p:cNvSpPr>
            <p:nvPr/>
          </p:nvSpPr>
          <p:spPr bwMode="auto">
            <a:xfrm>
              <a:off x="2880" y="2976"/>
              <a:ext cx="272" cy="318"/>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z</a:t>
              </a:r>
            </a:p>
          </p:txBody>
        </p:sp>
        <p:sp>
          <p:nvSpPr>
            <p:cNvPr id="221192" name="Line 8"/>
            <p:cNvSpPr>
              <a:spLocks noChangeShapeType="1"/>
            </p:cNvSpPr>
            <p:nvPr/>
          </p:nvSpPr>
          <p:spPr bwMode="auto">
            <a:xfrm flipV="1">
              <a:off x="2290" y="2069"/>
              <a:ext cx="590" cy="454"/>
            </a:xfrm>
            <a:prstGeom prst="line">
              <a:avLst/>
            </a:prstGeom>
            <a:noFill/>
            <a:ln w="19050">
              <a:solidFill>
                <a:srgbClr val="3333FF"/>
              </a:solidFill>
              <a:round/>
              <a:headEnd/>
              <a:tailEnd type="stealth" w="med" len="lg"/>
            </a:ln>
            <a:effectLst/>
          </p:spPr>
          <p:txBody>
            <a:bodyPr wrap="none"/>
            <a:lstStyle/>
            <a:p>
              <a:endParaRPr lang="zh-CN" altLang="en-US" sz="2000">
                <a:solidFill>
                  <a:srgbClr val="0000FF"/>
                </a:solidFill>
                <a:latin typeface="Consolas" pitchFamily="49" charset="0"/>
                <a:cs typeface="Consolas" pitchFamily="49" charset="0"/>
              </a:endParaRPr>
            </a:p>
          </p:txBody>
        </p:sp>
        <p:sp>
          <p:nvSpPr>
            <p:cNvPr id="221193" name="Freeform 9"/>
            <p:cNvSpPr>
              <a:spLocks/>
            </p:cNvSpPr>
            <p:nvPr/>
          </p:nvSpPr>
          <p:spPr bwMode="auto">
            <a:xfrm>
              <a:off x="2336" y="2620"/>
              <a:ext cx="544" cy="4"/>
            </a:xfrm>
            <a:custGeom>
              <a:avLst/>
              <a:gdLst/>
              <a:ahLst/>
              <a:cxnLst>
                <a:cxn ang="0">
                  <a:pos x="0" y="4"/>
                </a:cxn>
                <a:cxn ang="0">
                  <a:pos x="544" y="0"/>
                </a:cxn>
              </a:cxnLst>
              <a:rect l="0" t="0" r="r" b="b"/>
              <a:pathLst>
                <a:path w="544" h="4">
                  <a:moveTo>
                    <a:pt x="0" y="4"/>
                  </a:moveTo>
                  <a:lnTo>
                    <a:pt x="544"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sz="2000">
                <a:solidFill>
                  <a:srgbClr val="0000FF"/>
                </a:solidFill>
                <a:latin typeface="Consolas" pitchFamily="49" charset="0"/>
                <a:cs typeface="Consolas" pitchFamily="49" charset="0"/>
              </a:endParaRPr>
            </a:p>
          </p:txBody>
        </p:sp>
        <p:sp>
          <p:nvSpPr>
            <p:cNvPr id="221194" name="Freeform 10"/>
            <p:cNvSpPr>
              <a:spLocks/>
            </p:cNvSpPr>
            <p:nvPr/>
          </p:nvSpPr>
          <p:spPr bwMode="auto">
            <a:xfrm>
              <a:off x="2312" y="2744"/>
              <a:ext cx="576" cy="336"/>
            </a:xfrm>
            <a:custGeom>
              <a:avLst/>
              <a:gdLst/>
              <a:ahLst/>
              <a:cxnLst>
                <a:cxn ang="0">
                  <a:pos x="0" y="0"/>
                </a:cxn>
                <a:cxn ang="0">
                  <a:pos x="576" y="336"/>
                </a:cxn>
              </a:cxnLst>
              <a:rect l="0" t="0" r="r" b="b"/>
              <a:pathLst>
                <a:path w="576" h="336">
                  <a:moveTo>
                    <a:pt x="0" y="0"/>
                  </a:moveTo>
                  <a:lnTo>
                    <a:pt x="576" y="336"/>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sz="2000">
                <a:solidFill>
                  <a:srgbClr val="0000FF"/>
                </a:solidFill>
                <a:latin typeface="Consolas" pitchFamily="49" charset="0"/>
                <a:cs typeface="Consolas" pitchFamily="49" charset="0"/>
              </a:endParaRPr>
            </a:p>
          </p:txBody>
        </p:sp>
        <p:sp>
          <p:nvSpPr>
            <p:cNvPr id="221195" name="Text Box 11"/>
            <p:cNvSpPr txBox="1">
              <a:spLocks noChangeArrowheads="1"/>
            </p:cNvSpPr>
            <p:nvPr/>
          </p:nvSpPr>
          <p:spPr bwMode="auto">
            <a:xfrm>
              <a:off x="2426" y="2046"/>
              <a:ext cx="272" cy="250"/>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2000" i="1">
                  <a:solidFill>
                    <a:srgbClr val="0000FF"/>
                  </a:solidFill>
                  <a:latin typeface="Consolas" pitchFamily="49" charset="0"/>
                  <a:cs typeface="Consolas" pitchFamily="49" charset="0"/>
                </a:rPr>
                <a:t>a</a:t>
              </a:r>
            </a:p>
          </p:txBody>
        </p:sp>
        <p:sp>
          <p:nvSpPr>
            <p:cNvPr id="221196" name="Text Box 12"/>
            <p:cNvSpPr txBox="1">
              <a:spLocks noChangeArrowheads="1"/>
            </p:cNvSpPr>
            <p:nvPr/>
          </p:nvSpPr>
          <p:spPr bwMode="auto">
            <a:xfrm>
              <a:off x="2472" y="2387"/>
              <a:ext cx="272" cy="250"/>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2000" i="1">
                  <a:solidFill>
                    <a:srgbClr val="0000FF"/>
                  </a:solidFill>
                  <a:latin typeface="Consolas" pitchFamily="49" charset="0"/>
                  <a:cs typeface="Consolas" pitchFamily="49" charset="0"/>
                </a:rPr>
                <a:t>b</a:t>
              </a:r>
            </a:p>
          </p:txBody>
        </p:sp>
        <p:sp>
          <p:nvSpPr>
            <p:cNvPr id="221197" name="Text Box 13"/>
            <p:cNvSpPr txBox="1">
              <a:spLocks noChangeArrowheads="1"/>
            </p:cNvSpPr>
            <p:nvPr/>
          </p:nvSpPr>
          <p:spPr bwMode="auto">
            <a:xfrm>
              <a:off x="2517" y="2710"/>
              <a:ext cx="272" cy="250"/>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2000" i="1">
                  <a:solidFill>
                    <a:srgbClr val="0000FF"/>
                  </a:solidFill>
                  <a:latin typeface="Consolas" pitchFamily="49" charset="0"/>
                  <a:cs typeface="Consolas" pitchFamily="49" charset="0"/>
                </a:rPr>
                <a:t>c</a:t>
              </a:r>
            </a:p>
          </p:txBody>
        </p:sp>
        <p:sp>
          <p:nvSpPr>
            <p:cNvPr id="221198" name="Text Box 14"/>
            <p:cNvSpPr txBox="1">
              <a:spLocks noChangeArrowheads="1"/>
            </p:cNvSpPr>
            <p:nvPr/>
          </p:nvSpPr>
          <p:spPr bwMode="auto">
            <a:xfrm>
              <a:off x="1247" y="2500"/>
              <a:ext cx="817" cy="250"/>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2000" smtClean="0">
                  <a:solidFill>
                    <a:srgbClr val="0000FF"/>
                  </a:solidFill>
                  <a:latin typeface="Consolas" pitchFamily="49" charset="0"/>
                  <a:cs typeface="Consolas" pitchFamily="49" charset="0"/>
                </a:rPr>
                <a:t>le(</a:t>
              </a:r>
              <a:r>
                <a:rPr lang="en-US" altLang="zh-CN" sz="2000" i="1" smtClean="0">
                  <a:solidFill>
                    <a:srgbClr val="0000FF"/>
                  </a:solidFill>
                  <a:latin typeface="Consolas" pitchFamily="49" charset="0"/>
                  <a:cs typeface="Consolas" pitchFamily="49" charset="0"/>
                </a:rPr>
                <a:t>v</a:t>
              </a:r>
              <a:r>
                <a:rPr lang="en-US" altLang="zh-CN" sz="2000" smtClean="0">
                  <a:solidFill>
                    <a:srgbClr val="0000FF"/>
                  </a:solidFill>
                  <a:latin typeface="Consolas" pitchFamily="49" charset="0"/>
                  <a:cs typeface="Consolas" pitchFamily="49" charset="0"/>
                </a:rPr>
                <a:t>)=?</a:t>
              </a:r>
              <a:endParaRPr lang="en-US" altLang="zh-CN" sz="2000">
                <a:solidFill>
                  <a:srgbClr val="0000FF"/>
                </a:solidFill>
                <a:latin typeface="Consolas" pitchFamily="49" charset="0"/>
                <a:cs typeface="Consolas" pitchFamily="49" charset="0"/>
              </a:endParaRPr>
            </a:p>
          </p:txBody>
        </p:sp>
        <p:sp>
          <p:nvSpPr>
            <p:cNvPr id="221199" name="Text Box 15"/>
            <p:cNvSpPr txBox="1">
              <a:spLocks noChangeArrowheads="1"/>
            </p:cNvSpPr>
            <p:nvPr/>
          </p:nvSpPr>
          <p:spPr bwMode="auto">
            <a:xfrm>
              <a:off x="3152" y="1888"/>
              <a:ext cx="454" cy="233"/>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1800">
                  <a:solidFill>
                    <a:srgbClr val="0000FF"/>
                  </a:solidFill>
                  <a:latin typeface="Consolas" pitchFamily="49" charset="0"/>
                  <a:cs typeface="Consolas" pitchFamily="49" charset="0"/>
                </a:rPr>
                <a:t>le(</a:t>
              </a:r>
              <a:r>
                <a:rPr lang="en-US" altLang="zh-CN" sz="1800" i="1">
                  <a:solidFill>
                    <a:srgbClr val="0000FF"/>
                  </a:solidFill>
                  <a:latin typeface="Consolas" pitchFamily="49" charset="0"/>
                  <a:cs typeface="Consolas" pitchFamily="49" charset="0"/>
                </a:rPr>
                <a:t>x</a:t>
              </a:r>
              <a:r>
                <a:rPr lang="en-US" altLang="zh-CN" sz="1800">
                  <a:solidFill>
                    <a:srgbClr val="0000FF"/>
                  </a:solidFill>
                  <a:latin typeface="Consolas" pitchFamily="49" charset="0"/>
                  <a:cs typeface="Consolas" pitchFamily="49" charset="0"/>
                </a:rPr>
                <a:t>)</a:t>
              </a:r>
            </a:p>
          </p:txBody>
        </p:sp>
        <p:sp>
          <p:nvSpPr>
            <p:cNvPr id="221200" name="Text Box 16"/>
            <p:cNvSpPr txBox="1">
              <a:spLocks noChangeArrowheads="1"/>
            </p:cNvSpPr>
            <p:nvPr/>
          </p:nvSpPr>
          <p:spPr bwMode="auto">
            <a:xfrm>
              <a:off x="3153" y="2454"/>
              <a:ext cx="454" cy="233"/>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1800">
                  <a:solidFill>
                    <a:srgbClr val="0000FF"/>
                  </a:solidFill>
                  <a:latin typeface="Consolas" pitchFamily="49" charset="0"/>
                  <a:cs typeface="Consolas" pitchFamily="49" charset="0"/>
                </a:rPr>
                <a:t>le(</a:t>
              </a:r>
              <a:r>
                <a:rPr lang="en-US" altLang="zh-CN" sz="1800" i="1">
                  <a:solidFill>
                    <a:srgbClr val="0000FF"/>
                  </a:solidFill>
                  <a:latin typeface="Consolas" pitchFamily="49" charset="0"/>
                  <a:cs typeface="Consolas" pitchFamily="49" charset="0"/>
                </a:rPr>
                <a:t>y</a:t>
              </a:r>
              <a:r>
                <a:rPr lang="en-US" altLang="zh-CN" sz="1800">
                  <a:solidFill>
                    <a:srgbClr val="0000FF"/>
                  </a:solidFill>
                  <a:latin typeface="Consolas" pitchFamily="49" charset="0"/>
                  <a:cs typeface="Consolas" pitchFamily="49" charset="0"/>
                </a:rPr>
                <a:t>)</a:t>
              </a:r>
            </a:p>
          </p:txBody>
        </p:sp>
        <p:sp>
          <p:nvSpPr>
            <p:cNvPr id="221201" name="Text Box 17"/>
            <p:cNvSpPr txBox="1">
              <a:spLocks noChangeArrowheads="1"/>
            </p:cNvSpPr>
            <p:nvPr/>
          </p:nvSpPr>
          <p:spPr bwMode="auto">
            <a:xfrm>
              <a:off x="3166" y="2976"/>
              <a:ext cx="454" cy="233"/>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1800">
                  <a:solidFill>
                    <a:srgbClr val="0000FF"/>
                  </a:solidFill>
                  <a:latin typeface="Consolas" pitchFamily="49" charset="0"/>
                  <a:cs typeface="Consolas" pitchFamily="49" charset="0"/>
                </a:rPr>
                <a:t>le(</a:t>
              </a:r>
              <a:r>
                <a:rPr lang="en-US" altLang="zh-CN" sz="1800" i="1">
                  <a:solidFill>
                    <a:srgbClr val="0000FF"/>
                  </a:solidFill>
                  <a:latin typeface="Consolas" pitchFamily="49" charset="0"/>
                  <a:cs typeface="Consolas" pitchFamily="49" charset="0"/>
                </a:rPr>
                <a:t>z</a:t>
              </a:r>
              <a:r>
                <a:rPr lang="en-US" altLang="zh-CN" sz="1800">
                  <a:solidFill>
                    <a:srgbClr val="0000FF"/>
                  </a:solidFill>
                  <a:latin typeface="Consolas" pitchFamily="49" charset="0"/>
                  <a:cs typeface="Consolas" pitchFamily="49" charset="0"/>
                </a:rPr>
                <a:t>)</a:t>
              </a:r>
            </a:p>
          </p:txBody>
        </p:sp>
      </p:grpSp>
      <p:sp>
        <p:nvSpPr>
          <p:cNvPr id="221202" name="Text Box 18"/>
          <p:cNvSpPr txBox="1">
            <a:spLocks noChangeArrowheads="1"/>
          </p:cNvSpPr>
          <p:nvPr/>
        </p:nvSpPr>
        <p:spPr bwMode="auto">
          <a:xfrm>
            <a:off x="1285852" y="1928802"/>
            <a:ext cx="7572428" cy="987551"/>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square" lIns="180000" tIns="108000" bIns="108000">
            <a:spAutoFit/>
          </a:bodyPr>
          <a:lstStyle/>
          <a:p>
            <a:pPr>
              <a:spcBef>
                <a:spcPct val="50000"/>
              </a:spcBef>
            </a:pPr>
            <a:r>
              <a:rPr lang="en-US" altLang="zh-CN" sz="2000" dirty="0">
                <a:solidFill>
                  <a:srgbClr val="0000FF"/>
                </a:solidFill>
                <a:latin typeface="Consolas" pitchFamily="49" charset="0"/>
                <a:ea typeface="仿宋" pitchFamily="49" charset="-122"/>
                <a:cs typeface="Consolas" pitchFamily="49" charset="0"/>
              </a:rPr>
              <a:t>le(</a:t>
            </a:r>
            <a:r>
              <a:rPr lang="en-US" altLang="zh-CN" sz="2000" i="1" dirty="0">
                <a:solidFill>
                  <a:srgbClr val="0000FF"/>
                </a:solidFill>
                <a:latin typeface="Consolas" pitchFamily="49" charset="0"/>
                <a:ea typeface="仿宋" pitchFamily="49" charset="-122"/>
                <a:cs typeface="Consolas" pitchFamily="49" charset="0"/>
              </a:rPr>
              <a:t>v</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ee</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v</a:t>
            </a:r>
            <a:r>
              <a:rPr lang="en-US" altLang="zh-CN" sz="2000" dirty="0">
                <a:solidFill>
                  <a:srgbClr val="0000FF"/>
                </a:solidFill>
                <a:latin typeface="Consolas" pitchFamily="49" charset="0"/>
                <a:ea typeface="仿宋" pitchFamily="49" charset="-122"/>
                <a:cs typeface="Consolas" pitchFamily="49" charset="0"/>
              </a:rPr>
              <a:t>)					</a:t>
            </a:r>
            <a:r>
              <a:rPr lang="zh-CN" altLang="en-US" sz="2000" dirty="0">
                <a:solidFill>
                  <a:srgbClr val="00B050"/>
                </a:solidFill>
                <a:latin typeface="Consolas" pitchFamily="49" charset="0"/>
                <a:ea typeface="仿宋" pitchFamily="49" charset="-122"/>
                <a:cs typeface="Consolas" pitchFamily="49" charset="0"/>
              </a:rPr>
              <a:t>当</a:t>
            </a:r>
            <a:r>
              <a:rPr lang="en-US" altLang="zh-CN" sz="2000" i="1" dirty="0">
                <a:solidFill>
                  <a:srgbClr val="00B050"/>
                </a:solidFill>
                <a:latin typeface="Consolas" pitchFamily="49" charset="0"/>
                <a:ea typeface="仿宋" pitchFamily="49" charset="-122"/>
                <a:cs typeface="Consolas" pitchFamily="49" charset="0"/>
              </a:rPr>
              <a:t>v</a:t>
            </a:r>
            <a:r>
              <a:rPr lang="zh-CN" altLang="en-US" sz="2000" dirty="0">
                <a:solidFill>
                  <a:srgbClr val="00B050"/>
                </a:solidFill>
                <a:latin typeface="Consolas" pitchFamily="49" charset="0"/>
                <a:ea typeface="仿宋" pitchFamily="49" charset="-122"/>
                <a:cs typeface="Consolas" pitchFamily="49" charset="0"/>
              </a:rPr>
              <a:t>为汇点时</a:t>
            </a:r>
          </a:p>
          <a:p>
            <a:pPr>
              <a:spcBef>
                <a:spcPct val="50000"/>
              </a:spcBef>
            </a:pPr>
            <a:r>
              <a:rPr lang="en-US" altLang="zh-CN" sz="2000" dirty="0">
                <a:solidFill>
                  <a:srgbClr val="0000FF"/>
                </a:solidFill>
                <a:latin typeface="Consolas" pitchFamily="49" charset="0"/>
                <a:ea typeface="仿宋" pitchFamily="49" charset="-122"/>
                <a:cs typeface="Consolas" pitchFamily="49" charset="0"/>
              </a:rPr>
              <a:t>le(</a:t>
            </a:r>
            <a:r>
              <a:rPr lang="en-US" altLang="zh-CN" sz="2000" i="1" dirty="0">
                <a:solidFill>
                  <a:srgbClr val="0000FF"/>
                </a:solidFill>
                <a:latin typeface="Consolas" pitchFamily="49" charset="0"/>
                <a:ea typeface="仿宋" pitchFamily="49" charset="-122"/>
                <a:cs typeface="Consolas" pitchFamily="49" charset="0"/>
              </a:rPr>
              <a:t>v</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FF0000"/>
                </a:solidFill>
                <a:latin typeface="Consolas" pitchFamily="49" charset="0"/>
                <a:ea typeface="仿宋" pitchFamily="49" charset="-122"/>
                <a:cs typeface="Consolas" pitchFamily="49" charset="0"/>
              </a:rPr>
              <a:t>MIN</a:t>
            </a:r>
            <a:r>
              <a:rPr lang="en-US" altLang="zh-CN" sz="2000" dirty="0">
                <a:solidFill>
                  <a:srgbClr val="0000FF"/>
                </a:solidFill>
                <a:latin typeface="Consolas" pitchFamily="49" charset="0"/>
                <a:ea typeface="仿宋" pitchFamily="49" charset="-122"/>
                <a:cs typeface="Consolas" pitchFamily="49" charset="0"/>
              </a:rPr>
              <a:t>{le(</a:t>
            </a:r>
            <a:r>
              <a:rPr lang="en-US" altLang="zh-CN" sz="2000" i="1" dirty="0">
                <a:solidFill>
                  <a:srgbClr val="0000FF"/>
                </a:solidFill>
                <a:latin typeface="Consolas" pitchFamily="49" charset="0"/>
                <a:ea typeface="仿宋" pitchFamily="49" charset="-122"/>
                <a:cs typeface="Consolas" pitchFamily="49" charset="0"/>
              </a:rPr>
              <a:t>x</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a</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le(</a:t>
            </a:r>
            <a:r>
              <a:rPr lang="en-US" altLang="zh-CN" sz="2000" i="1" dirty="0">
                <a:solidFill>
                  <a:srgbClr val="0000FF"/>
                </a:solidFill>
                <a:latin typeface="Consolas" pitchFamily="49" charset="0"/>
                <a:ea typeface="仿宋" pitchFamily="49" charset="-122"/>
                <a:cs typeface="Consolas" pitchFamily="49" charset="0"/>
              </a:rPr>
              <a:t>y</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b</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le(</a:t>
            </a:r>
            <a:r>
              <a:rPr lang="en-US" altLang="zh-CN" sz="2000" i="1" dirty="0">
                <a:solidFill>
                  <a:srgbClr val="0000FF"/>
                </a:solidFill>
                <a:latin typeface="Consolas" pitchFamily="49" charset="0"/>
                <a:ea typeface="仿宋" pitchFamily="49" charset="-122"/>
                <a:cs typeface="Consolas" pitchFamily="49" charset="0"/>
              </a:rPr>
              <a:t>z</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c</a:t>
            </a:r>
            <a:r>
              <a:rPr lang="en-US" altLang="zh-CN" sz="2000" dirty="0">
                <a:solidFill>
                  <a:srgbClr val="0000FF"/>
                </a:solidFill>
                <a:latin typeface="Consolas" pitchFamily="49" charset="0"/>
                <a:ea typeface="仿宋" pitchFamily="49" charset="-122"/>
                <a:cs typeface="Consolas" pitchFamily="49" charset="0"/>
              </a:rPr>
              <a:t>}	</a:t>
            </a:r>
            <a:r>
              <a:rPr lang="zh-CN" altLang="en-US" sz="2000" dirty="0">
                <a:solidFill>
                  <a:srgbClr val="00B050"/>
                </a:solidFill>
                <a:latin typeface="Consolas" pitchFamily="49" charset="0"/>
                <a:ea typeface="仿宋" pitchFamily="49" charset="-122"/>
                <a:cs typeface="Consolas" pitchFamily="49" charset="0"/>
              </a:rPr>
              <a:t>否则</a:t>
            </a:r>
          </a:p>
        </p:txBody>
      </p:sp>
      <p:sp>
        <p:nvSpPr>
          <p:cNvPr id="221203" name="Text Box 19"/>
          <p:cNvSpPr txBox="1">
            <a:spLocks noChangeArrowheads="1"/>
          </p:cNvSpPr>
          <p:nvPr/>
        </p:nvSpPr>
        <p:spPr bwMode="auto">
          <a:xfrm>
            <a:off x="5286380" y="4286256"/>
            <a:ext cx="3286148" cy="861774"/>
          </a:xfrm>
          <a:prstGeom prst="rect">
            <a:avLst/>
          </a:prstGeom>
          <a:noFill/>
          <a:ln w="19050" algn="ctr">
            <a:noFill/>
            <a:miter lim="800000"/>
            <a:headEnd/>
            <a:tailEnd type="none" w="med" len="lg"/>
          </a:ln>
          <a:effectLst/>
        </p:spPr>
        <p:txBody>
          <a:bodyPr wrap="square">
            <a:spAutoFit/>
          </a:bodyPr>
          <a:lstStyle/>
          <a:p>
            <a:pPr>
              <a:spcBef>
                <a:spcPct val="50000"/>
              </a:spcBef>
            </a:pPr>
            <a:r>
              <a:rPr lang="zh-CN" altLang="en-US" sz="2000" dirty="0">
                <a:solidFill>
                  <a:srgbClr val="0000FF"/>
                </a:solidFill>
                <a:latin typeface="仿宋" pitchFamily="49" charset="-122"/>
                <a:ea typeface="仿宋" pitchFamily="49" charset="-122"/>
                <a:cs typeface="Times New Roman" pitchFamily="18" charset="0"/>
              </a:rPr>
              <a:t>从右向左推进计算</a:t>
            </a:r>
          </a:p>
          <a:p>
            <a:pPr>
              <a:spcBef>
                <a:spcPct val="50000"/>
              </a:spcBef>
            </a:pPr>
            <a:r>
              <a:rPr lang="zh-CN" altLang="en-US" sz="2000" dirty="0">
                <a:solidFill>
                  <a:srgbClr val="0000FF"/>
                </a:solidFill>
                <a:latin typeface="仿宋" pitchFamily="49" charset="-122"/>
                <a:ea typeface="仿宋" pitchFamily="49" charset="-122"/>
                <a:cs typeface="Times New Roman" pitchFamily="18" charset="0"/>
              </a:rPr>
              <a:t>这是为什么</a:t>
            </a:r>
            <a:r>
              <a:rPr lang="zh-CN" altLang="en-US" sz="2000" dirty="0">
                <a:solidFill>
                  <a:srgbClr val="FF00FF"/>
                </a:solidFill>
                <a:latin typeface="仿宋" pitchFamily="49" charset="-122"/>
                <a:ea typeface="仿宋" pitchFamily="49" charset="-122"/>
                <a:cs typeface="Times New Roman" pitchFamily="18" charset="0"/>
              </a:rPr>
              <a:t>汇点</a:t>
            </a:r>
            <a:r>
              <a:rPr lang="zh-CN" altLang="en-US" sz="2000">
                <a:solidFill>
                  <a:srgbClr val="0000FF"/>
                </a:solidFill>
                <a:latin typeface="仿宋" pitchFamily="49" charset="-122"/>
                <a:ea typeface="仿宋" pitchFamily="49" charset="-122"/>
                <a:cs typeface="Times New Roman" pitchFamily="18" charset="0"/>
              </a:rPr>
              <a:t>要</a:t>
            </a:r>
            <a:r>
              <a:rPr lang="zh-CN" altLang="en-US" sz="2000" smtClean="0">
                <a:solidFill>
                  <a:srgbClr val="0000FF"/>
                </a:solidFill>
                <a:latin typeface="仿宋" pitchFamily="49" charset="-122"/>
                <a:ea typeface="仿宋" pitchFamily="49" charset="-122"/>
                <a:cs typeface="Times New Roman" pitchFamily="18" charset="0"/>
              </a:rPr>
              <a:t>唯一！</a:t>
            </a:r>
            <a:endParaRPr lang="zh-CN" altLang="en-US" sz="2000" dirty="0">
              <a:solidFill>
                <a:srgbClr val="0000FF"/>
              </a:solidFill>
              <a:latin typeface="仿宋" pitchFamily="49" charset="-122"/>
              <a:ea typeface="仿宋" pitchFamily="49" charset="-122"/>
              <a:cs typeface="Times New Roman" pitchFamily="18" charset="0"/>
            </a:endParaRPr>
          </a:p>
        </p:txBody>
      </p:sp>
      <p:sp>
        <p:nvSpPr>
          <p:cNvPr id="21" name="TextBox 20"/>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1071538" y="214290"/>
            <a:ext cx="6553200" cy="400110"/>
          </a:xfrm>
          <a:prstGeom prst="rect">
            <a:avLst/>
          </a:prstGeom>
          <a:noFill/>
          <a:ln w="19050" algn="ctr">
            <a:noFill/>
            <a:miter lim="800000"/>
            <a:headEnd/>
            <a:tailEnd type="none" w="med" len="lg"/>
          </a:ln>
          <a:effectLst/>
        </p:spPr>
        <p:txBody>
          <a:bodyPr>
            <a:spAutoFit/>
          </a:bodyPr>
          <a:lstStyle/>
          <a:p>
            <a:pPr>
              <a:spcBef>
                <a:spcPct val="50000"/>
              </a:spcBef>
            </a:pPr>
            <a:r>
              <a:rPr lang="zh-CN" altLang="en-US" sz="2000" dirty="0">
                <a:solidFill>
                  <a:srgbClr val="FF0000"/>
                </a:solidFill>
                <a:latin typeface="微软雅黑" pitchFamily="34" charset="-122"/>
                <a:ea typeface="微软雅黑" pitchFamily="34" charset="-122"/>
                <a:cs typeface="Times New Roman" pitchFamily="18" charset="0"/>
              </a:rPr>
              <a:t>活动的最早开始时间和最迟开始时间</a:t>
            </a:r>
          </a:p>
        </p:txBody>
      </p:sp>
      <p:sp>
        <p:nvSpPr>
          <p:cNvPr id="222211" name="Text Box 3"/>
          <p:cNvSpPr txBox="1">
            <a:spLocks noChangeArrowheads="1"/>
          </p:cNvSpPr>
          <p:nvPr/>
        </p:nvSpPr>
        <p:spPr bwMode="auto">
          <a:xfrm>
            <a:off x="1079532" y="765175"/>
            <a:ext cx="7421558" cy="1400383"/>
          </a:xfrm>
          <a:prstGeom prst="rect">
            <a:avLst/>
          </a:prstGeom>
          <a:noFill/>
          <a:ln w="19050" algn="ctr">
            <a:noFill/>
            <a:miter lim="800000"/>
            <a:headEnd/>
            <a:tailEnd type="none" w="med" len="lg"/>
          </a:ln>
          <a:effectLst/>
        </p:spPr>
        <p:txBody>
          <a:bodyPr wrap="square">
            <a:spAutoFit/>
          </a:bodyPr>
          <a:lstStyle/>
          <a:p>
            <a:pPr>
              <a:lnSpc>
                <a:spcPts val="3000"/>
              </a:lnSpc>
              <a:spcBef>
                <a:spcPct val="50000"/>
              </a:spcBef>
            </a:pPr>
            <a:r>
              <a:rPr lang="en-US" altLang="zh-CN" sz="2000">
                <a:solidFill>
                  <a:srgbClr val="0000FF"/>
                </a:solidFill>
                <a:latin typeface="Consolas" pitchFamily="49" charset="0"/>
                <a:ea typeface="楷体" pitchFamily="49" charset="-122"/>
                <a:cs typeface="Consolas" pitchFamily="49" charset="0"/>
              </a:rPr>
              <a:t>  </a:t>
            </a:r>
            <a:r>
              <a:rPr lang="zh-CN" altLang="en-US" sz="2000" smtClean="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3</a:t>
            </a:r>
            <a:r>
              <a:rPr lang="zh-CN" altLang="en-US" sz="2000" dirty="0">
                <a:solidFill>
                  <a:srgbClr val="FF0000"/>
                </a:solidFill>
                <a:latin typeface="Consolas" pitchFamily="49" charset="0"/>
                <a:ea typeface="楷体" pitchFamily="49" charset="-122"/>
                <a:cs typeface="Consolas" pitchFamily="49" charset="0"/>
              </a:rPr>
              <a:t>）活动</a:t>
            </a:r>
            <a:r>
              <a:rPr lang="en-US" altLang="zh-CN" sz="2000" i="1" dirty="0">
                <a:solidFill>
                  <a:srgbClr val="FF0000"/>
                </a:solidFill>
                <a:latin typeface="Consolas" pitchFamily="49" charset="0"/>
                <a:ea typeface="楷体" pitchFamily="49" charset="-122"/>
                <a:cs typeface="Consolas" pitchFamily="49" charset="0"/>
              </a:rPr>
              <a:t>a</a:t>
            </a:r>
            <a:r>
              <a:rPr lang="zh-CN" altLang="en-US" sz="2000" dirty="0">
                <a:solidFill>
                  <a:srgbClr val="FF0000"/>
                </a:solidFill>
                <a:latin typeface="Consolas" pitchFamily="49" charset="0"/>
                <a:ea typeface="楷体" pitchFamily="49" charset="-122"/>
                <a:cs typeface="Consolas" pitchFamily="49" charset="0"/>
              </a:rPr>
              <a:t>的最早开始时间</a:t>
            </a:r>
            <a:r>
              <a:rPr lang="en-US" altLang="zh-CN" sz="2000">
                <a:solidFill>
                  <a:srgbClr val="FF0000"/>
                </a:solidFill>
                <a:latin typeface="Consolas" pitchFamily="49" charset="0"/>
                <a:ea typeface="楷体" pitchFamily="49" charset="-122"/>
                <a:cs typeface="Consolas" pitchFamily="49" charset="0"/>
              </a:rPr>
              <a:t>e(</a:t>
            </a:r>
            <a:r>
              <a:rPr lang="en-US" altLang="zh-CN" sz="2000" i="1">
                <a:solidFill>
                  <a:srgbClr val="FF0000"/>
                </a:solidFill>
                <a:latin typeface="Consolas" pitchFamily="49" charset="0"/>
                <a:ea typeface="楷体" pitchFamily="49" charset="-122"/>
                <a:cs typeface="Consolas" pitchFamily="49" charset="0"/>
              </a:rPr>
              <a:t>a</a:t>
            </a:r>
            <a:r>
              <a:rPr lang="en-US" altLang="zh-CN" sz="20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：指</a:t>
            </a:r>
            <a:r>
              <a:rPr lang="zh-CN" altLang="en-US" sz="2000" dirty="0">
                <a:solidFill>
                  <a:srgbClr val="0000FF"/>
                </a:solidFill>
                <a:latin typeface="Consolas" pitchFamily="49" charset="0"/>
                <a:ea typeface="楷体" pitchFamily="49" charset="-122"/>
                <a:cs typeface="Consolas" pitchFamily="49" charset="0"/>
              </a:rPr>
              <a:t>该活动起点</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事件的最早开始时间，即：</a:t>
            </a:r>
          </a:p>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6600"/>
                </a:solidFill>
                <a:latin typeface="Consolas" pitchFamily="49" charset="0"/>
                <a:ea typeface="楷体" pitchFamily="49" charset="-122"/>
                <a:cs typeface="Consolas" pitchFamily="49" charset="0"/>
              </a:rPr>
              <a:t>e(</a:t>
            </a:r>
            <a:r>
              <a:rPr lang="en-US" altLang="zh-CN" sz="2000" i="1" dirty="0">
                <a:solidFill>
                  <a:srgbClr val="006600"/>
                </a:solidFill>
                <a:latin typeface="Consolas" pitchFamily="49" charset="0"/>
                <a:ea typeface="楷体" pitchFamily="49" charset="-122"/>
                <a:cs typeface="Consolas" pitchFamily="49" charset="0"/>
              </a:rPr>
              <a:t>a</a:t>
            </a:r>
            <a:r>
              <a:rPr lang="en-US" altLang="zh-CN" sz="2000" dirty="0">
                <a:solidFill>
                  <a:srgbClr val="006600"/>
                </a:solidFill>
                <a:latin typeface="Consolas" pitchFamily="49" charset="0"/>
                <a:ea typeface="楷体" pitchFamily="49" charset="-122"/>
                <a:cs typeface="Consolas" pitchFamily="49" charset="0"/>
              </a:rPr>
              <a:t>)=</a:t>
            </a:r>
            <a:r>
              <a:rPr lang="en-US" altLang="zh-CN" sz="2000" dirty="0" err="1">
                <a:solidFill>
                  <a:srgbClr val="006600"/>
                </a:solidFill>
                <a:latin typeface="Consolas" pitchFamily="49" charset="0"/>
                <a:ea typeface="楷体" pitchFamily="49" charset="-122"/>
                <a:cs typeface="Consolas" pitchFamily="49" charset="0"/>
              </a:rPr>
              <a:t>ee</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a:solidFill>
                  <a:srgbClr val="006600"/>
                </a:solidFill>
                <a:latin typeface="Consolas" pitchFamily="49" charset="0"/>
                <a:ea typeface="楷体" pitchFamily="49" charset="-122"/>
                <a:cs typeface="Consolas" pitchFamily="49" charset="0"/>
              </a:rPr>
              <a:t>x</a:t>
            </a:r>
            <a:r>
              <a:rPr lang="en-US" altLang="zh-CN" sz="2000" dirty="0" smtClean="0">
                <a:solidFill>
                  <a:srgbClr val="006600"/>
                </a:solidFill>
                <a:latin typeface="Consolas" pitchFamily="49" charset="0"/>
                <a:ea typeface="楷体" pitchFamily="49" charset="-122"/>
                <a:cs typeface="Consolas" pitchFamily="49" charset="0"/>
              </a:rPr>
              <a:t>)      </a:t>
            </a:r>
            <a:endParaRPr lang="en-US" altLang="zh-CN" sz="2000" dirty="0">
              <a:solidFill>
                <a:srgbClr val="006600"/>
              </a:solidFill>
              <a:latin typeface="Consolas" pitchFamily="49" charset="0"/>
              <a:ea typeface="楷体" pitchFamily="49" charset="-122"/>
              <a:cs typeface="Consolas" pitchFamily="49" charset="0"/>
            </a:endParaRPr>
          </a:p>
        </p:txBody>
      </p:sp>
      <p:grpSp>
        <p:nvGrpSpPr>
          <p:cNvPr id="222212" name="Group 4"/>
          <p:cNvGrpSpPr>
            <a:grpSpLocks/>
          </p:cNvGrpSpPr>
          <p:nvPr/>
        </p:nvGrpSpPr>
        <p:grpSpPr bwMode="auto">
          <a:xfrm>
            <a:off x="2714612" y="2428868"/>
            <a:ext cx="3025775" cy="1223962"/>
            <a:chOff x="929" y="2659"/>
            <a:chExt cx="1906" cy="771"/>
          </a:xfrm>
        </p:grpSpPr>
        <p:sp>
          <p:nvSpPr>
            <p:cNvPr id="222213" name="Oval 5"/>
            <p:cNvSpPr>
              <a:spLocks noChangeArrowheads="1"/>
            </p:cNvSpPr>
            <p:nvPr/>
          </p:nvSpPr>
          <p:spPr bwMode="auto">
            <a:xfrm>
              <a:off x="1111" y="2953"/>
              <a:ext cx="272" cy="318"/>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x</a:t>
              </a:r>
            </a:p>
          </p:txBody>
        </p:sp>
        <p:sp>
          <p:nvSpPr>
            <p:cNvPr id="222214" name="Oval 6"/>
            <p:cNvSpPr>
              <a:spLocks noChangeArrowheads="1"/>
            </p:cNvSpPr>
            <p:nvPr/>
          </p:nvSpPr>
          <p:spPr bwMode="auto">
            <a:xfrm>
              <a:off x="2517" y="2953"/>
              <a:ext cx="272" cy="318"/>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y</a:t>
              </a:r>
            </a:p>
          </p:txBody>
        </p:sp>
        <p:sp>
          <p:nvSpPr>
            <p:cNvPr id="222215" name="Line 7"/>
            <p:cNvSpPr>
              <a:spLocks noChangeShapeType="1"/>
            </p:cNvSpPr>
            <p:nvPr/>
          </p:nvSpPr>
          <p:spPr bwMode="auto">
            <a:xfrm>
              <a:off x="1383" y="3102"/>
              <a:ext cx="1134" cy="0"/>
            </a:xfrm>
            <a:prstGeom prst="line">
              <a:avLst/>
            </a:prstGeom>
            <a:noFill/>
            <a:ln w="19050">
              <a:solidFill>
                <a:srgbClr val="3333FF"/>
              </a:solidFill>
              <a:round/>
              <a:headEnd/>
              <a:tailEnd type="stealth" w="med" len="lg"/>
            </a:ln>
            <a:effectLst/>
          </p:spPr>
          <p:txBody>
            <a:bodyPr wrap="none"/>
            <a:lstStyle/>
            <a:p>
              <a:endParaRPr lang="zh-CN" altLang="en-US" sz="2000">
                <a:solidFill>
                  <a:srgbClr val="0000FF"/>
                </a:solidFill>
                <a:latin typeface="Consolas" pitchFamily="49" charset="0"/>
                <a:cs typeface="Consolas" pitchFamily="49" charset="0"/>
              </a:endParaRPr>
            </a:p>
          </p:txBody>
        </p:sp>
        <p:sp>
          <p:nvSpPr>
            <p:cNvPr id="222216" name="Text Box 8"/>
            <p:cNvSpPr txBox="1">
              <a:spLocks noChangeArrowheads="1"/>
            </p:cNvSpPr>
            <p:nvPr/>
          </p:nvSpPr>
          <p:spPr bwMode="auto">
            <a:xfrm>
              <a:off x="1474" y="2817"/>
              <a:ext cx="907" cy="250"/>
            </a:xfrm>
            <a:prstGeom prst="rect">
              <a:avLst/>
            </a:prstGeom>
            <a:noFill/>
            <a:ln w="19050" algn="ctr">
              <a:noFill/>
              <a:miter lim="800000"/>
              <a:headEnd/>
              <a:tailEnd type="none" w="med" len="lg"/>
            </a:ln>
            <a:effectLst/>
          </p:spPr>
          <p:txBody>
            <a:bodyPr>
              <a:spAutoFit/>
            </a:bodyPr>
            <a:lstStyle/>
            <a:p>
              <a:pPr algn="ctr">
                <a:spcBef>
                  <a:spcPct val="50000"/>
                </a:spcBef>
              </a:pPr>
              <a:r>
                <a:rPr lang="zh-CN" altLang="en-US" sz="2000" dirty="0">
                  <a:solidFill>
                    <a:srgbClr val="0000FF"/>
                  </a:solidFill>
                  <a:latin typeface="Consolas" pitchFamily="49" charset="0"/>
                  <a:ea typeface="楷体" pitchFamily="49" charset="-122"/>
                  <a:cs typeface="Consolas" pitchFamily="49" charset="0"/>
                </a:rPr>
                <a:t>活动</a:t>
              </a:r>
              <a:r>
                <a:rPr lang="en-US" altLang="zh-CN" sz="2000" i="1" dirty="0">
                  <a:solidFill>
                    <a:srgbClr val="0000FF"/>
                  </a:solidFill>
                  <a:latin typeface="Consolas" pitchFamily="49" charset="0"/>
                  <a:ea typeface="楷体" pitchFamily="49" charset="-122"/>
                  <a:cs typeface="Consolas" pitchFamily="49" charset="0"/>
                </a:rPr>
                <a:t>a</a:t>
              </a:r>
            </a:p>
          </p:txBody>
        </p:sp>
        <p:sp>
          <p:nvSpPr>
            <p:cNvPr id="222217" name="Text Box 9"/>
            <p:cNvSpPr txBox="1">
              <a:spLocks noChangeArrowheads="1"/>
            </p:cNvSpPr>
            <p:nvPr/>
          </p:nvSpPr>
          <p:spPr bwMode="auto">
            <a:xfrm>
              <a:off x="1474" y="3180"/>
              <a:ext cx="907" cy="250"/>
            </a:xfrm>
            <a:prstGeom prst="rect">
              <a:avLst/>
            </a:prstGeom>
            <a:noFill/>
            <a:ln w="19050" algn="ctr">
              <a:noFill/>
              <a:miter lim="800000"/>
              <a:headEnd/>
              <a:tailEnd type="none" w="med" len="lg"/>
            </a:ln>
            <a:effectLst/>
          </p:spPr>
          <p:txBody>
            <a:bodyPr>
              <a:spAutoFit/>
            </a:bodyPr>
            <a:lstStyle/>
            <a:p>
              <a:pPr algn="ctr">
                <a:spcBef>
                  <a:spcPct val="50000"/>
                </a:spcBef>
              </a:pPr>
              <a:r>
                <a:rPr lang="zh-CN" altLang="en-US" sz="2000" dirty="0">
                  <a:solidFill>
                    <a:srgbClr val="0000FF"/>
                  </a:solidFill>
                  <a:latin typeface="Consolas" pitchFamily="49" charset="0"/>
                  <a:ea typeface="楷体" pitchFamily="49" charset="-122"/>
                  <a:cs typeface="Consolas" pitchFamily="49" charset="0"/>
                </a:rPr>
                <a:t>时间为</a:t>
              </a:r>
              <a:r>
                <a:rPr lang="en-US" altLang="zh-CN" sz="2000" i="1" dirty="0">
                  <a:solidFill>
                    <a:srgbClr val="0000FF"/>
                  </a:solidFill>
                  <a:latin typeface="Consolas" pitchFamily="49" charset="0"/>
                  <a:ea typeface="楷体" pitchFamily="49" charset="-122"/>
                  <a:cs typeface="Consolas" pitchFamily="49" charset="0"/>
                </a:rPr>
                <a:t>c</a:t>
              </a:r>
            </a:p>
          </p:txBody>
        </p:sp>
        <p:sp>
          <p:nvSpPr>
            <p:cNvPr id="222218" name="Text Box 10"/>
            <p:cNvSpPr txBox="1">
              <a:spLocks noChangeArrowheads="1"/>
            </p:cNvSpPr>
            <p:nvPr/>
          </p:nvSpPr>
          <p:spPr bwMode="auto">
            <a:xfrm>
              <a:off x="929" y="2659"/>
              <a:ext cx="454" cy="233"/>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1800">
                  <a:solidFill>
                    <a:srgbClr val="0000FF"/>
                  </a:solidFill>
                  <a:latin typeface="Consolas" pitchFamily="49" charset="0"/>
                  <a:cs typeface="Consolas" pitchFamily="49" charset="0"/>
                </a:rPr>
                <a:t>ee(</a:t>
              </a:r>
              <a:r>
                <a:rPr lang="en-US" altLang="zh-CN" sz="1800" i="1">
                  <a:solidFill>
                    <a:srgbClr val="0000FF"/>
                  </a:solidFill>
                  <a:latin typeface="Consolas" pitchFamily="49" charset="0"/>
                  <a:cs typeface="Consolas" pitchFamily="49" charset="0"/>
                </a:rPr>
                <a:t>x</a:t>
              </a:r>
              <a:r>
                <a:rPr lang="en-US" altLang="zh-CN" sz="1800">
                  <a:solidFill>
                    <a:srgbClr val="0000FF"/>
                  </a:solidFill>
                  <a:latin typeface="Consolas" pitchFamily="49" charset="0"/>
                  <a:cs typeface="Consolas" pitchFamily="49" charset="0"/>
                </a:rPr>
                <a:t>)</a:t>
              </a:r>
            </a:p>
          </p:txBody>
        </p:sp>
        <p:sp>
          <p:nvSpPr>
            <p:cNvPr id="222219" name="Text Box 11"/>
            <p:cNvSpPr txBox="1">
              <a:spLocks noChangeArrowheads="1"/>
            </p:cNvSpPr>
            <p:nvPr/>
          </p:nvSpPr>
          <p:spPr bwMode="auto">
            <a:xfrm>
              <a:off x="2381" y="2659"/>
              <a:ext cx="454" cy="233"/>
            </a:xfrm>
            <a:prstGeom prst="rect">
              <a:avLst/>
            </a:prstGeom>
            <a:noFill/>
            <a:ln w="19050" algn="ctr">
              <a:noFill/>
              <a:miter lim="800000"/>
              <a:headEnd/>
              <a:tailEnd type="none" w="med" len="lg"/>
            </a:ln>
            <a:effectLst/>
          </p:spPr>
          <p:txBody>
            <a:bodyPr>
              <a:spAutoFit/>
            </a:bodyPr>
            <a:lstStyle/>
            <a:p>
              <a:pPr algn="ctr">
                <a:spcBef>
                  <a:spcPct val="50000"/>
                </a:spcBef>
              </a:pPr>
              <a:r>
                <a:rPr lang="en-US" altLang="zh-CN" sz="1800">
                  <a:solidFill>
                    <a:srgbClr val="0000FF"/>
                  </a:solidFill>
                  <a:latin typeface="Consolas" pitchFamily="49" charset="0"/>
                  <a:cs typeface="Consolas" pitchFamily="49" charset="0"/>
                </a:rPr>
                <a:t>le(</a:t>
              </a:r>
              <a:r>
                <a:rPr lang="en-US" altLang="zh-CN" sz="1800" i="1">
                  <a:solidFill>
                    <a:srgbClr val="0000FF"/>
                  </a:solidFill>
                  <a:latin typeface="Consolas" pitchFamily="49" charset="0"/>
                  <a:cs typeface="Consolas" pitchFamily="49" charset="0"/>
                </a:rPr>
                <a:t>y</a:t>
              </a:r>
              <a:r>
                <a:rPr lang="en-US" altLang="zh-CN" sz="1800">
                  <a:solidFill>
                    <a:srgbClr val="0000FF"/>
                  </a:solidFill>
                  <a:latin typeface="Consolas" pitchFamily="49" charset="0"/>
                  <a:cs typeface="Consolas" pitchFamily="49" charset="0"/>
                </a:rPr>
                <a:t>)</a:t>
              </a:r>
            </a:p>
          </p:txBody>
        </p:sp>
      </p:grpSp>
      <p:sp>
        <p:nvSpPr>
          <p:cNvPr id="12" name="TextBox 11"/>
          <p:cNvSpPr txBox="1"/>
          <p:nvPr/>
        </p:nvSpPr>
        <p:spPr>
          <a:xfrm>
            <a:off x="1214414" y="4071942"/>
            <a:ext cx="7500990" cy="1400383"/>
          </a:xfrm>
          <a:prstGeom prst="rect">
            <a:avLst/>
          </a:prstGeom>
          <a:noFill/>
        </p:spPr>
        <p:txBody>
          <a:bodyPr wrap="square" rtlCol="0">
            <a:spAutoFit/>
          </a:bodyPr>
          <a:lstStyle/>
          <a:p>
            <a:pPr>
              <a:lnSpc>
                <a:spcPts val="3000"/>
              </a:lnSpc>
              <a:spcBef>
                <a:spcPct val="50000"/>
              </a:spcBef>
            </a:pPr>
            <a:r>
              <a:rPr lang="zh-CN" altLang="en-US" sz="2000" smtClean="0">
                <a:solidFill>
                  <a:srgbClr val="0000FF"/>
                </a:solidFill>
                <a:latin typeface="Consolas" pitchFamily="49" charset="0"/>
                <a:ea typeface="楷体" pitchFamily="49" charset="-122"/>
                <a:cs typeface="Consolas" pitchFamily="49" charset="0"/>
              </a:rPr>
              <a:t>  </a:t>
            </a:r>
            <a:r>
              <a:rPr lang="zh-CN" altLang="en-US" sz="2000" smtClean="0">
                <a:solidFill>
                  <a:srgbClr val="FF0000"/>
                </a:solidFill>
                <a:latin typeface="Consolas" pitchFamily="49" charset="0"/>
                <a:ea typeface="楷体" pitchFamily="49" charset="-122"/>
                <a:cs typeface="Consolas" pitchFamily="49" charset="0"/>
              </a:rPr>
              <a:t>（</a:t>
            </a:r>
            <a:r>
              <a:rPr lang="en-US" altLang="zh-CN" sz="2000" dirty="0" smtClean="0">
                <a:solidFill>
                  <a:srgbClr val="FF0000"/>
                </a:solidFill>
                <a:latin typeface="Consolas" pitchFamily="49" charset="0"/>
                <a:ea typeface="楷体" pitchFamily="49" charset="-122"/>
                <a:cs typeface="Consolas" pitchFamily="49" charset="0"/>
              </a:rPr>
              <a:t>4</a:t>
            </a:r>
            <a:r>
              <a:rPr lang="zh-CN" altLang="en-US" sz="2000" dirty="0" smtClean="0">
                <a:solidFill>
                  <a:srgbClr val="FF0000"/>
                </a:solidFill>
                <a:latin typeface="Consolas" pitchFamily="49" charset="0"/>
                <a:ea typeface="楷体" pitchFamily="49" charset="-122"/>
                <a:cs typeface="Consolas" pitchFamily="49" charset="0"/>
              </a:rPr>
              <a:t>）活动</a:t>
            </a:r>
            <a:r>
              <a:rPr lang="en-US" altLang="zh-CN" sz="2000" i="1" dirty="0" smtClean="0">
                <a:solidFill>
                  <a:srgbClr val="FF0000"/>
                </a:solidFill>
                <a:latin typeface="Consolas" pitchFamily="49" charset="0"/>
                <a:ea typeface="楷体" pitchFamily="49" charset="-122"/>
                <a:cs typeface="Consolas" pitchFamily="49" charset="0"/>
              </a:rPr>
              <a:t>a</a:t>
            </a:r>
            <a:r>
              <a:rPr lang="zh-CN" altLang="en-US" sz="2000" dirty="0" smtClean="0">
                <a:solidFill>
                  <a:srgbClr val="FF0000"/>
                </a:solidFill>
                <a:latin typeface="Consolas" pitchFamily="49" charset="0"/>
                <a:ea typeface="楷体" pitchFamily="49" charset="-122"/>
                <a:cs typeface="Consolas" pitchFamily="49" charset="0"/>
              </a:rPr>
              <a:t>的最迟开始时间</a:t>
            </a:r>
            <a:r>
              <a:rPr lang="en-US" altLang="zh-CN" sz="2000" smtClean="0">
                <a:solidFill>
                  <a:srgbClr val="FF0000"/>
                </a:solidFill>
                <a:latin typeface="Consolas" pitchFamily="49" charset="0"/>
                <a:ea typeface="楷体" pitchFamily="49" charset="-122"/>
                <a:cs typeface="Consolas" pitchFamily="49" charset="0"/>
              </a:rPr>
              <a:t>l(</a:t>
            </a:r>
            <a:r>
              <a:rPr lang="en-US" altLang="zh-CN" sz="2000" i="1" smtClean="0">
                <a:solidFill>
                  <a:srgbClr val="FF0000"/>
                </a:solidFill>
                <a:latin typeface="Consolas" pitchFamily="49" charset="0"/>
                <a:ea typeface="楷体" pitchFamily="49" charset="-122"/>
                <a:cs typeface="Consolas" pitchFamily="49" charset="0"/>
              </a:rPr>
              <a:t>a</a:t>
            </a:r>
            <a:r>
              <a:rPr lang="en-US" altLang="zh-CN" sz="20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：指</a:t>
            </a:r>
            <a:r>
              <a:rPr lang="zh-CN" altLang="en-US" sz="2000" dirty="0" smtClean="0">
                <a:solidFill>
                  <a:srgbClr val="0000FF"/>
                </a:solidFill>
                <a:latin typeface="Consolas" pitchFamily="49" charset="0"/>
                <a:ea typeface="楷体" pitchFamily="49" charset="-122"/>
                <a:cs typeface="Consolas" pitchFamily="49" charset="0"/>
              </a:rPr>
              <a:t>该活动终点</a:t>
            </a:r>
            <a:r>
              <a:rPr lang="en-US" altLang="zh-CN" sz="2000" i="1" dirty="0" smtClean="0">
                <a:solidFill>
                  <a:srgbClr val="0000FF"/>
                </a:solidFill>
                <a:latin typeface="Consolas" pitchFamily="49" charset="0"/>
                <a:ea typeface="楷体" pitchFamily="49" charset="-122"/>
                <a:cs typeface="Consolas" pitchFamily="49" charset="0"/>
              </a:rPr>
              <a:t>y</a:t>
            </a:r>
            <a:r>
              <a:rPr lang="zh-CN" altLang="en-US" sz="2000" dirty="0" smtClean="0">
                <a:solidFill>
                  <a:srgbClr val="0000FF"/>
                </a:solidFill>
                <a:latin typeface="Consolas" pitchFamily="49" charset="0"/>
                <a:ea typeface="楷体" pitchFamily="49" charset="-122"/>
                <a:cs typeface="Consolas" pitchFamily="49" charset="0"/>
              </a:rPr>
              <a:t>事件的最迟开始时间与该活动所需时间之差，即：</a:t>
            </a:r>
          </a:p>
          <a:p>
            <a:pPr>
              <a:lnSpc>
                <a:spcPts val="3000"/>
              </a:lnSpc>
              <a:spcBef>
                <a:spcPct val="50000"/>
              </a:spcBef>
            </a:pPr>
            <a:r>
              <a:rPr lang="zh-CN" altLang="en-US" sz="2000" dirty="0" smtClean="0">
                <a:solidFill>
                  <a:srgbClr val="0000FF"/>
                </a:solidFill>
                <a:latin typeface="Consolas" pitchFamily="49" charset="0"/>
                <a:ea typeface="楷体" pitchFamily="49" charset="-122"/>
                <a:cs typeface="Consolas" pitchFamily="49" charset="0"/>
              </a:rPr>
              <a:t>　　</a:t>
            </a:r>
            <a:r>
              <a:rPr lang="en-US" altLang="zh-CN" sz="2000" dirty="0" smtClean="0">
                <a:solidFill>
                  <a:srgbClr val="006600"/>
                </a:solidFill>
                <a:latin typeface="Consolas" pitchFamily="49" charset="0"/>
                <a:ea typeface="楷体" pitchFamily="49" charset="-122"/>
                <a:cs typeface="Consolas" pitchFamily="49" charset="0"/>
              </a:rPr>
              <a:t>l(</a:t>
            </a:r>
            <a:r>
              <a:rPr lang="en-US" altLang="zh-CN" sz="2000" i="1" dirty="0" smtClean="0">
                <a:solidFill>
                  <a:srgbClr val="006600"/>
                </a:solidFill>
                <a:latin typeface="Consolas" pitchFamily="49" charset="0"/>
                <a:ea typeface="楷体" pitchFamily="49" charset="-122"/>
                <a:cs typeface="Consolas" pitchFamily="49" charset="0"/>
              </a:rPr>
              <a:t>a</a:t>
            </a:r>
            <a:r>
              <a:rPr lang="en-US" altLang="zh-CN" sz="2000" dirty="0" smtClean="0">
                <a:solidFill>
                  <a:srgbClr val="006600"/>
                </a:solidFill>
                <a:latin typeface="Consolas" pitchFamily="49" charset="0"/>
                <a:ea typeface="楷体" pitchFamily="49" charset="-122"/>
                <a:cs typeface="Consolas" pitchFamily="49" charset="0"/>
              </a:rPr>
              <a:t>)=le(</a:t>
            </a:r>
            <a:r>
              <a:rPr lang="en-US" altLang="zh-CN" sz="2000" i="1" dirty="0" smtClean="0">
                <a:solidFill>
                  <a:srgbClr val="006600"/>
                </a:solidFill>
                <a:latin typeface="Consolas" pitchFamily="49" charset="0"/>
                <a:ea typeface="楷体" pitchFamily="49" charset="-122"/>
                <a:cs typeface="Consolas" pitchFamily="49" charset="0"/>
              </a:rPr>
              <a:t>y</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dirty="0" smtClean="0">
                <a:solidFill>
                  <a:srgbClr val="006600"/>
                </a:solidFill>
                <a:latin typeface="Consolas" pitchFamily="49" charset="0"/>
                <a:ea typeface="宋体" pitchFamily="2" charset="-122"/>
                <a:cs typeface="Consolas" pitchFamily="49" charset="0"/>
              </a:rPr>
              <a:t>-</a:t>
            </a:r>
            <a:r>
              <a:rPr lang="en-US" altLang="zh-CN" sz="2000" i="1" dirty="0" smtClean="0">
                <a:solidFill>
                  <a:srgbClr val="006600"/>
                </a:solidFill>
                <a:latin typeface="Consolas" pitchFamily="49" charset="0"/>
                <a:ea typeface="楷体" pitchFamily="49" charset="-122"/>
                <a:cs typeface="Consolas" pitchFamily="49" charset="0"/>
              </a:rPr>
              <a:t>c</a:t>
            </a:r>
          </a:p>
        </p:txBody>
      </p:sp>
      <p:sp>
        <p:nvSpPr>
          <p:cNvPr id="14" name="TextBox 13"/>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1357290" y="1142984"/>
            <a:ext cx="7319984" cy="1015663"/>
          </a:xfrm>
          <a:prstGeom prst="rect">
            <a:avLst/>
          </a:prstGeom>
          <a:noFill/>
          <a:ln w="9525">
            <a:noFill/>
            <a:miter lim="800000"/>
            <a:headEnd/>
            <a:tailEnd/>
          </a:ln>
          <a:effectLst/>
        </p:spPr>
        <p:txBody>
          <a:bodyPr wrap="square">
            <a:spAutoFit/>
          </a:bodyPr>
          <a:lstStyle/>
          <a:p>
            <a:pPr algn="just">
              <a:lnSpc>
                <a:spcPct val="150000"/>
              </a:lnSpc>
              <a:spcBef>
                <a:spcPct val="50000"/>
              </a:spcBef>
            </a:pP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000" smtClean="0">
                <a:solidFill>
                  <a:srgbClr val="FF0000"/>
                </a:solidFill>
                <a:latin typeface="Consolas" pitchFamily="49" charset="0"/>
                <a:ea typeface="楷体" pitchFamily="49"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5</a:t>
            </a:r>
            <a:r>
              <a:rPr kumimoji="1" lang="zh-CN" altLang="en-US" sz="2000" dirty="0">
                <a:solidFill>
                  <a:srgbClr val="FF0000"/>
                </a:solidFill>
                <a:latin typeface="Consolas" pitchFamily="49" charset="0"/>
                <a:ea typeface="楷体" pitchFamily="49" charset="-122"/>
                <a:cs typeface="Consolas" pitchFamily="49" charset="0"/>
              </a:rPr>
              <a:t>）关键活动：</a:t>
            </a:r>
            <a:r>
              <a:rPr kumimoji="1" lang="zh-CN" altLang="en-US" sz="2000" dirty="0">
                <a:solidFill>
                  <a:srgbClr val="0000FF"/>
                </a:solidFill>
                <a:latin typeface="Consolas" pitchFamily="49" charset="0"/>
                <a:ea typeface="楷体" pitchFamily="49" charset="-122"/>
                <a:cs typeface="Consolas" pitchFamily="49" charset="0"/>
              </a:rPr>
              <a:t>对于每个活动</a:t>
            </a:r>
            <a:r>
              <a:rPr kumimoji="1" lang="en-US" altLang="zh-CN" sz="2000" i="1" dirty="0">
                <a:solidFill>
                  <a:srgbClr val="0000FF"/>
                </a:solidFill>
                <a:latin typeface="Consolas" pitchFamily="49" charset="0"/>
                <a:ea typeface="楷体" pitchFamily="49" charset="-122"/>
                <a:cs typeface="Consolas" pitchFamily="49" charset="0"/>
              </a:rPr>
              <a:t>a</a:t>
            </a:r>
            <a:r>
              <a:rPr kumimoji="1" lang="zh-CN" altLang="en-US" sz="2000" dirty="0">
                <a:solidFill>
                  <a:srgbClr val="0000FF"/>
                </a:solidFill>
                <a:latin typeface="Consolas" pitchFamily="49" charset="0"/>
                <a:ea typeface="楷体" pitchFamily="49" charset="-122"/>
                <a:cs typeface="Consolas" pitchFamily="49" charset="0"/>
              </a:rPr>
              <a:t>，求出</a:t>
            </a:r>
            <a:r>
              <a:rPr kumimoji="1" lang="en-US" altLang="zh-CN" sz="2000" dirty="0">
                <a:solidFill>
                  <a:srgbClr val="0000FF"/>
                </a:solidFill>
                <a:latin typeface="Consolas" pitchFamily="49" charset="0"/>
                <a:ea typeface="楷体" pitchFamily="49" charset="-122"/>
                <a:cs typeface="Consolas" pitchFamily="49" charset="0"/>
              </a:rPr>
              <a:t>d(</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宋体" pitchFamily="2"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e(</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，若</a:t>
            </a:r>
            <a:r>
              <a:rPr kumimoji="1" lang="en-US" altLang="zh-CN" sz="2000" dirty="0">
                <a:solidFill>
                  <a:srgbClr val="0000FF"/>
                </a:solidFill>
                <a:latin typeface="Consolas" pitchFamily="49" charset="0"/>
                <a:ea typeface="楷体" pitchFamily="49" charset="-122"/>
                <a:cs typeface="Consolas" pitchFamily="49" charset="0"/>
              </a:rPr>
              <a:t>d(</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为</a:t>
            </a:r>
            <a:r>
              <a:rPr kumimoji="1" lang="en-US" altLang="zh-CN" sz="2000" dirty="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，则称活动</a:t>
            </a:r>
            <a:r>
              <a:rPr kumimoji="1" lang="en-US" altLang="zh-CN" sz="2000" i="1" dirty="0">
                <a:solidFill>
                  <a:srgbClr val="0000FF"/>
                </a:solidFill>
                <a:latin typeface="Consolas" pitchFamily="49" charset="0"/>
                <a:ea typeface="楷体" pitchFamily="49" charset="-122"/>
                <a:cs typeface="Consolas" pitchFamily="49" charset="0"/>
              </a:rPr>
              <a:t>a</a:t>
            </a:r>
            <a:r>
              <a:rPr kumimoji="1" lang="zh-CN" altLang="en-US" sz="2000" dirty="0">
                <a:solidFill>
                  <a:srgbClr val="0000FF"/>
                </a:solidFill>
                <a:latin typeface="Consolas" pitchFamily="49" charset="0"/>
                <a:ea typeface="楷体" pitchFamily="49" charset="-122"/>
                <a:cs typeface="Consolas" pitchFamily="49" charset="0"/>
              </a:rPr>
              <a:t>为关键活动</a:t>
            </a:r>
            <a:r>
              <a:rPr kumimoji="1" lang="zh-CN" altLang="en-US" sz="2000">
                <a:solidFill>
                  <a:srgbClr val="0000FF"/>
                </a:solidFill>
                <a:latin typeface="Consolas" pitchFamily="49" charset="0"/>
                <a:ea typeface="楷体" pitchFamily="49" charset="-122"/>
                <a:cs typeface="Consolas" pitchFamily="49" charset="0"/>
              </a:rPr>
              <a:t>。 </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1142976" y="1428736"/>
            <a:ext cx="7677174" cy="2298065"/>
          </a:xfrm>
          <a:prstGeom prst="rect">
            <a:avLst/>
          </a:prstGeom>
          <a:noFill/>
          <a:ln w="9525">
            <a:noFill/>
            <a:miter lim="800000"/>
            <a:headEnd/>
            <a:tailEnd/>
          </a:ln>
          <a:effectLst/>
        </p:spPr>
        <p:txBody>
          <a:bodyPr wrap="square">
            <a:spAutoFit/>
          </a:bodyPr>
          <a:lstStyle/>
          <a:p>
            <a:pPr marL="457200" indent="-457200" algn="just">
              <a:lnSpc>
                <a:spcPts val="32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对</a:t>
            </a:r>
            <a:r>
              <a:rPr kumimoji="1" lang="zh-CN" altLang="en-US" sz="2000" dirty="0">
                <a:solidFill>
                  <a:srgbClr val="0000FF"/>
                </a:solidFill>
                <a:latin typeface="Consolas" pitchFamily="49" charset="0"/>
                <a:ea typeface="楷体" pitchFamily="49" charset="-122"/>
                <a:cs typeface="Consolas" pitchFamily="49" charset="0"/>
              </a:rPr>
              <a:t>关键活动来说，不存在富余时间。显然，关键路径上的活动都是关键</a:t>
            </a:r>
            <a:r>
              <a:rPr kumimoji="1" lang="zh-CN" altLang="en-US" sz="2000">
                <a:solidFill>
                  <a:srgbClr val="0000FF"/>
                </a:solidFill>
                <a:latin typeface="Consolas" pitchFamily="49" charset="0"/>
                <a:ea typeface="楷体" pitchFamily="49" charset="-122"/>
                <a:cs typeface="Consolas" pitchFamily="49" charset="0"/>
              </a:rPr>
              <a:t>活动</a:t>
            </a:r>
            <a:r>
              <a:rPr kumimoji="1" lang="zh-CN" altLang="en-US" sz="2000" smtClean="0">
                <a:solidFill>
                  <a:srgbClr val="0000FF"/>
                </a:solidFill>
                <a:latin typeface="Consolas" pitchFamily="49" charset="0"/>
                <a:ea typeface="楷体" pitchFamily="49" charset="-122"/>
                <a:cs typeface="Consolas" pitchFamily="49" charset="0"/>
              </a:rPr>
              <a:t>。</a:t>
            </a:r>
            <a:endParaRPr kumimoji="1" lang="en-US" altLang="zh-CN" sz="2000" smtClean="0">
              <a:solidFill>
                <a:srgbClr val="0000FF"/>
              </a:solidFill>
              <a:latin typeface="Consolas" pitchFamily="49" charset="0"/>
              <a:ea typeface="楷体" pitchFamily="49" charset="-122"/>
              <a:cs typeface="Consolas" pitchFamily="49" charset="0"/>
            </a:endParaRPr>
          </a:p>
          <a:p>
            <a:pPr marL="457200" indent="-457200" algn="just">
              <a:lnSpc>
                <a:spcPts val="32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找出</a:t>
            </a:r>
            <a:r>
              <a:rPr kumimoji="1" lang="zh-CN" altLang="en-US" sz="2000" dirty="0">
                <a:solidFill>
                  <a:srgbClr val="0000FF"/>
                </a:solidFill>
                <a:latin typeface="Consolas" pitchFamily="49" charset="0"/>
                <a:ea typeface="楷体" pitchFamily="49" charset="-122"/>
                <a:cs typeface="Consolas" pitchFamily="49" charset="0"/>
              </a:rPr>
              <a:t>关键活动的意义在于，可以适当地增加对关键活动的投资（人力、物力等），相应地减少对非关键活动的投资，从而减少关键活动的持续时间，缩短整个工程的工期。 </a:t>
            </a:r>
          </a:p>
        </p:txBody>
      </p:sp>
      <p:sp>
        <p:nvSpPr>
          <p:cNvPr id="4" name="TextBox 3"/>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1428728" y="3556062"/>
            <a:ext cx="7429552" cy="3016210"/>
          </a:xfrm>
          <a:prstGeom prst="rect">
            <a:avLst/>
          </a:prstGeom>
          <a:noFill/>
          <a:ln w="9525">
            <a:noFill/>
            <a:miter lim="800000"/>
            <a:headEnd/>
            <a:tailEnd/>
          </a:ln>
          <a:effectLst/>
        </p:spPr>
        <p:txBody>
          <a:bodyPr wrap="square">
            <a:spAutoFit/>
          </a:bodyPr>
          <a:lstStyle/>
          <a:p>
            <a:pPr algn="just">
              <a:lnSpc>
                <a:spcPts val="2800"/>
              </a:lnSpc>
              <a:spcBef>
                <a:spcPct val="50000"/>
              </a:spcBef>
            </a:pPr>
            <a:r>
              <a:rPr kumimoji="1" lang="zh-CN" altLang="en-US" sz="2000" dirty="0" smtClean="0">
                <a:solidFill>
                  <a:srgbClr val="0000FF"/>
                </a:solidFill>
                <a:latin typeface="Consolas" pitchFamily="49" charset="0"/>
                <a:ea typeface="楷体" pitchFamily="49" charset="-122"/>
                <a:cs typeface="Consolas" pitchFamily="49" charset="0"/>
              </a:rPr>
              <a:t>按</a:t>
            </a:r>
            <a:r>
              <a:rPr lang="zh-CN" altLang="en-US" sz="2000" dirty="0" smtClean="0">
                <a:solidFill>
                  <a:srgbClr val="0000FF"/>
                </a:solidFill>
                <a:latin typeface="Consolas" pitchFamily="49" charset="0"/>
                <a:ea typeface="楷体" pitchFamily="49" charset="-122"/>
                <a:cs typeface="Consolas" pitchFamily="49" charset="0"/>
              </a:rPr>
              <a:t>拓扑序列</a:t>
            </a:r>
            <a:r>
              <a:rPr kumimoji="1" lang="zh-CN" altLang="en-US" sz="2000" dirty="0" smtClean="0">
                <a:solidFill>
                  <a:srgbClr val="0000FF"/>
                </a:solidFill>
                <a:latin typeface="Consolas" pitchFamily="49" charset="0"/>
                <a:ea typeface="楷体" pitchFamily="49" charset="-122"/>
                <a:cs typeface="Consolas" pitchFamily="49" charset="0"/>
              </a:rPr>
              <a:t>计算</a:t>
            </a:r>
            <a:r>
              <a:rPr kumimoji="1" lang="zh-CN" altLang="en-US" sz="2000" dirty="0">
                <a:solidFill>
                  <a:srgbClr val="0000FF"/>
                </a:solidFill>
                <a:latin typeface="Consolas" pitchFamily="49" charset="0"/>
                <a:ea typeface="楷体" pitchFamily="49" charset="-122"/>
                <a:cs typeface="Consolas" pitchFamily="49" charset="0"/>
              </a:rPr>
              <a:t>各事件的</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v</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如下：</a:t>
            </a:r>
          </a:p>
          <a:p>
            <a:pPr marL="457200" indent="-457200" algn="just">
              <a:lnSpc>
                <a:spcPts val="2800"/>
              </a:lnSpc>
              <a:spcBef>
                <a:spcPct val="50000"/>
              </a:spcBef>
              <a:buBlip>
                <a:blip r:embed="rId2"/>
              </a:buBlip>
            </a:pP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)=0</a:t>
            </a:r>
          </a:p>
          <a:p>
            <a:pPr marL="457200" indent="-457200" algn="just">
              <a:lnSpc>
                <a:spcPts val="2800"/>
              </a:lnSpc>
              <a:spcBef>
                <a:spcPct val="50000"/>
              </a:spcBef>
              <a:buBlip>
                <a:blip r:embed="rId2"/>
              </a:buBlip>
            </a:pP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B</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a:t>
            </a:r>
            <a:r>
              <a:rPr kumimoji="1" lang="en-US" altLang="zh-CN" sz="2000" dirty="0">
                <a:solidFill>
                  <a:srgbClr val="0000FF"/>
                </a:solidFill>
                <a:latin typeface="Consolas" pitchFamily="49" charset="0"/>
                <a:ea typeface="楷体" pitchFamily="49" charset="-122"/>
                <a:cs typeface="Consolas" pitchFamily="49" charset="0"/>
              </a:rPr>
              <a:t>)=6</a:t>
            </a:r>
          </a:p>
          <a:p>
            <a:pPr marL="457200" indent="-457200" algn="just">
              <a:lnSpc>
                <a:spcPts val="2800"/>
              </a:lnSpc>
              <a:spcBef>
                <a:spcPct val="50000"/>
              </a:spcBef>
              <a:buBlip>
                <a:blip r:embed="rId2"/>
              </a:buBlip>
            </a:pP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C</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2</a:t>
            </a:r>
            <a:r>
              <a:rPr kumimoji="1" lang="en-US" altLang="zh-CN" sz="2000" dirty="0">
                <a:solidFill>
                  <a:srgbClr val="0000FF"/>
                </a:solidFill>
                <a:latin typeface="Consolas" pitchFamily="49" charset="0"/>
                <a:ea typeface="楷体" pitchFamily="49" charset="-122"/>
                <a:cs typeface="Consolas" pitchFamily="49" charset="0"/>
              </a:rPr>
              <a:t>)=4</a:t>
            </a:r>
          </a:p>
          <a:p>
            <a:pPr marL="457200" indent="-457200" algn="just">
              <a:lnSpc>
                <a:spcPts val="2800"/>
              </a:lnSpc>
              <a:spcBef>
                <a:spcPct val="50000"/>
              </a:spcBef>
              <a:buBlip>
                <a:blip r:embed="rId2"/>
              </a:buBlip>
            </a:pP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D</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3</a:t>
            </a:r>
            <a:r>
              <a:rPr kumimoji="1" lang="en-US" altLang="zh-CN" sz="2000" dirty="0">
                <a:solidFill>
                  <a:srgbClr val="0000FF"/>
                </a:solidFill>
                <a:latin typeface="Consolas" pitchFamily="49" charset="0"/>
                <a:ea typeface="楷体" pitchFamily="49" charset="-122"/>
                <a:cs typeface="Consolas" pitchFamily="49" charset="0"/>
              </a:rPr>
              <a:t>)=5</a:t>
            </a:r>
          </a:p>
          <a:p>
            <a:pPr marL="457200" indent="-457200" algn="just">
              <a:lnSpc>
                <a:spcPts val="2800"/>
              </a:lnSpc>
              <a:spcBef>
                <a:spcPct val="50000"/>
              </a:spcBef>
              <a:buBlip>
                <a:blip r:embed="rId2"/>
              </a:buBlip>
            </a:pP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MAX</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B</a:t>
            </a:r>
            <a:r>
              <a:rPr kumimoji="1" lang="en-US" altLang="zh-CN" sz="2000"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4</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C</a:t>
            </a:r>
            <a:r>
              <a:rPr kumimoji="1" lang="en-US" altLang="zh-CN" sz="2000"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5</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MAX</a:t>
            </a:r>
            <a:r>
              <a:rPr kumimoji="1" lang="en-US" altLang="zh-CN" sz="2000" dirty="0">
                <a:solidFill>
                  <a:srgbClr val="0000FF"/>
                </a:solidFill>
                <a:latin typeface="Consolas" pitchFamily="49" charset="0"/>
                <a:ea typeface="楷体" pitchFamily="49" charset="-122"/>
                <a:cs typeface="Consolas" pitchFamily="49" charset="0"/>
              </a:rPr>
              <a:t>{7</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5}=7</a:t>
            </a:r>
          </a:p>
        </p:txBody>
      </p:sp>
      <p:sp>
        <p:nvSpPr>
          <p:cNvPr id="224259" name="Text Box 3"/>
          <p:cNvSpPr txBox="1">
            <a:spLocks noChangeArrowheads="1"/>
          </p:cNvSpPr>
          <p:nvPr/>
        </p:nvSpPr>
        <p:spPr bwMode="auto">
          <a:xfrm>
            <a:off x="1285852" y="357166"/>
            <a:ext cx="1571636" cy="430887"/>
          </a:xfrm>
          <a:prstGeom prst="rect">
            <a:avLst/>
          </a:prstGeom>
          <a:noFill/>
          <a:ln w="19050" algn="ctr">
            <a:noFill/>
            <a:miter lim="800000"/>
            <a:headEnd/>
            <a:tailEnd type="none" w="med" len="lg"/>
          </a:ln>
          <a:effectLst/>
        </p:spPr>
        <p:txBody>
          <a:bodyPr wrap="square">
            <a:spAutoFit/>
          </a:bodyPr>
          <a:lstStyle/>
          <a:p>
            <a:pPr algn="ctr">
              <a:spcBef>
                <a:spcPct val="50000"/>
              </a:spcBef>
            </a:pP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7.15】</a:t>
            </a:r>
            <a:endParaRPr lang="zh-CN" altLang="en-US" sz="2200" dirty="0">
              <a:solidFill>
                <a:srgbClr val="FF0000"/>
              </a:solidFill>
              <a:latin typeface="Consolas" pitchFamily="49" charset="0"/>
              <a:ea typeface="楷体" pitchFamily="49" charset="-122"/>
              <a:cs typeface="Consolas" pitchFamily="49" charset="0"/>
            </a:endParaRPr>
          </a:p>
        </p:txBody>
      </p:sp>
      <p:sp>
        <p:nvSpPr>
          <p:cNvPr id="5" name="TextBox 4"/>
          <p:cNvSpPr txBox="1"/>
          <p:nvPr/>
        </p:nvSpPr>
        <p:spPr>
          <a:xfrm>
            <a:off x="1428727" y="2913120"/>
            <a:ext cx="6215106" cy="430887"/>
          </a:xfrm>
          <a:prstGeom prst="rect">
            <a:avLst/>
          </a:prstGeom>
          <a:noFill/>
        </p:spPr>
        <p:txBody>
          <a:bodyPr wrap="square" rtlCol="0">
            <a:spAutoFit/>
          </a:bodyPr>
          <a:lstStyle/>
          <a:p>
            <a:r>
              <a:rPr lang="zh-CN" altLang="en-US" sz="2200" smtClean="0">
                <a:solidFill>
                  <a:srgbClr val="FF0000"/>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产生</a:t>
            </a:r>
            <a:r>
              <a:rPr lang="zh-CN" altLang="en-US" sz="2000" dirty="0" smtClean="0">
                <a:solidFill>
                  <a:srgbClr val="0000FF"/>
                </a:solidFill>
                <a:latin typeface="Consolas" pitchFamily="49" charset="0"/>
                <a:ea typeface="楷体" pitchFamily="49" charset="-122"/>
                <a:cs typeface="Consolas" pitchFamily="49" charset="0"/>
              </a:rPr>
              <a:t>一个拓扑序列：</a:t>
            </a:r>
            <a:r>
              <a:rPr lang="en-US" altLang="zh-CN" sz="2000" i="1" dirty="0" err="1" smtClean="0">
                <a:solidFill>
                  <a:srgbClr val="0000FF"/>
                </a:solidFill>
                <a:latin typeface="Consolas" pitchFamily="49" charset="0"/>
                <a:ea typeface="楷体" pitchFamily="49" charset="-122"/>
                <a:cs typeface="Consolas" pitchFamily="49" charset="0"/>
              </a:rPr>
              <a:t>ABCDEFGHI</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7" name="组合 6"/>
          <p:cNvGrpSpPr/>
          <p:nvPr/>
        </p:nvGrpSpPr>
        <p:grpSpPr>
          <a:xfrm>
            <a:off x="3071802" y="214290"/>
            <a:ext cx="5286412" cy="2428892"/>
            <a:chOff x="1857356" y="3357562"/>
            <a:chExt cx="5286412" cy="2428892"/>
          </a:xfrm>
        </p:grpSpPr>
        <p:sp>
          <p:nvSpPr>
            <p:cNvPr id="8" name="Oval 5"/>
            <p:cNvSpPr>
              <a:spLocks noChangeArrowheads="1"/>
            </p:cNvSpPr>
            <p:nvPr/>
          </p:nvSpPr>
          <p:spPr bwMode="auto">
            <a:xfrm>
              <a:off x="1857356" y="4268434"/>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A</a:t>
              </a:r>
            </a:p>
          </p:txBody>
        </p:sp>
        <p:sp>
          <p:nvSpPr>
            <p:cNvPr id="9" name="Oval 5"/>
            <p:cNvSpPr>
              <a:spLocks noChangeArrowheads="1"/>
            </p:cNvSpPr>
            <p:nvPr/>
          </p:nvSpPr>
          <p:spPr bwMode="auto">
            <a:xfrm>
              <a:off x="2925754" y="342900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B</a:t>
              </a:r>
              <a:endParaRPr lang="en-US" altLang="zh-CN" sz="2000" i="1">
                <a:solidFill>
                  <a:srgbClr val="0000FF"/>
                </a:solidFill>
                <a:latin typeface="Consolas" pitchFamily="49" charset="0"/>
                <a:cs typeface="Consolas" pitchFamily="49" charset="0"/>
              </a:endParaRPr>
            </a:p>
          </p:txBody>
        </p:sp>
        <p:sp>
          <p:nvSpPr>
            <p:cNvPr id="10" name="Oval 5"/>
            <p:cNvSpPr>
              <a:spLocks noChangeArrowheads="1"/>
            </p:cNvSpPr>
            <p:nvPr/>
          </p:nvSpPr>
          <p:spPr bwMode="auto">
            <a:xfrm>
              <a:off x="2928926" y="4281497"/>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C</a:t>
              </a:r>
              <a:endParaRPr lang="en-US" altLang="zh-CN" sz="2000" i="1">
                <a:solidFill>
                  <a:srgbClr val="0000FF"/>
                </a:solidFill>
                <a:latin typeface="Consolas" pitchFamily="49" charset="0"/>
                <a:cs typeface="Consolas" pitchFamily="49" charset="0"/>
              </a:endParaRPr>
            </a:p>
          </p:txBody>
        </p:sp>
        <p:sp>
          <p:nvSpPr>
            <p:cNvPr id="11" name="Oval 5"/>
            <p:cNvSpPr>
              <a:spLocks noChangeArrowheads="1"/>
            </p:cNvSpPr>
            <p:nvPr/>
          </p:nvSpPr>
          <p:spPr bwMode="auto">
            <a:xfrm>
              <a:off x="2928926"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D</a:t>
              </a:r>
              <a:endParaRPr lang="en-US" altLang="zh-CN" sz="2000" i="1">
                <a:solidFill>
                  <a:srgbClr val="0000FF"/>
                </a:solidFill>
                <a:latin typeface="Consolas" pitchFamily="49" charset="0"/>
                <a:cs typeface="Consolas" pitchFamily="49" charset="0"/>
              </a:endParaRPr>
            </a:p>
          </p:txBody>
        </p:sp>
        <p:sp>
          <p:nvSpPr>
            <p:cNvPr id="12" name="Oval 5"/>
            <p:cNvSpPr>
              <a:spLocks noChangeArrowheads="1"/>
            </p:cNvSpPr>
            <p:nvPr/>
          </p:nvSpPr>
          <p:spPr bwMode="auto">
            <a:xfrm>
              <a:off x="5286380" y="3357562"/>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F</a:t>
              </a:r>
              <a:endParaRPr lang="en-US" altLang="zh-CN" sz="2000" i="1">
                <a:solidFill>
                  <a:srgbClr val="0000FF"/>
                </a:solidFill>
                <a:latin typeface="Consolas" pitchFamily="49" charset="0"/>
                <a:cs typeface="Consolas" pitchFamily="49" charset="0"/>
              </a:endParaRPr>
            </a:p>
          </p:txBody>
        </p:sp>
        <p:sp>
          <p:nvSpPr>
            <p:cNvPr id="13" name="Oval 5"/>
            <p:cNvSpPr>
              <a:spLocks noChangeArrowheads="1"/>
            </p:cNvSpPr>
            <p:nvPr/>
          </p:nvSpPr>
          <p:spPr bwMode="auto">
            <a:xfrm>
              <a:off x="5289552" y="4210059"/>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G</a:t>
              </a:r>
              <a:endParaRPr lang="en-US" altLang="zh-CN" sz="2000" i="1">
                <a:solidFill>
                  <a:srgbClr val="0000FF"/>
                </a:solidFill>
                <a:latin typeface="Consolas" pitchFamily="49" charset="0"/>
                <a:cs typeface="Consolas" pitchFamily="49" charset="0"/>
              </a:endParaRPr>
            </a:p>
          </p:txBody>
        </p:sp>
        <p:sp>
          <p:nvSpPr>
            <p:cNvPr id="14" name="Oval 5"/>
            <p:cNvSpPr>
              <a:spLocks noChangeArrowheads="1"/>
            </p:cNvSpPr>
            <p:nvPr/>
          </p:nvSpPr>
          <p:spPr bwMode="auto">
            <a:xfrm>
              <a:off x="5289552"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H</a:t>
              </a:r>
              <a:endParaRPr lang="en-US" altLang="zh-CN" sz="2000" i="1">
                <a:solidFill>
                  <a:srgbClr val="0000FF"/>
                </a:solidFill>
                <a:latin typeface="Consolas" pitchFamily="49" charset="0"/>
                <a:cs typeface="Consolas" pitchFamily="49" charset="0"/>
              </a:endParaRPr>
            </a:p>
          </p:txBody>
        </p:sp>
        <p:sp>
          <p:nvSpPr>
            <p:cNvPr id="15" name="Oval 5"/>
            <p:cNvSpPr>
              <a:spLocks noChangeArrowheads="1"/>
            </p:cNvSpPr>
            <p:nvPr/>
          </p:nvSpPr>
          <p:spPr bwMode="auto">
            <a:xfrm>
              <a:off x="4140200" y="378619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E</a:t>
              </a:r>
              <a:endParaRPr lang="en-US" altLang="zh-CN" sz="2000" i="1">
                <a:solidFill>
                  <a:srgbClr val="0000FF"/>
                </a:solidFill>
                <a:latin typeface="Consolas" pitchFamily="49" charset="0"/>
                <a:cs typeface="Consolas" pitchFamily="49" charset="0"/>
              </a:endParaRPr>
            </a:p>
          </p:txBody>
        </p:sp>
        <p:sp>
          <p:nvSpPr>
            <p:cNvPr id="16" name="Oval 5"/>
            <p:cNvSpPr>
              <a:spLocks noChangeArrowheads="1"/>
            </p:cNvSpPr>
            <p:nvPr/>
          </p:nvSpPr>
          <p:spPr bwMode="auto">
            <a:xfrm>
              <a:off x="6711968" y="4210059"/>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I</a:t>
              </a:r>
              <a:endParaRPr lang="en-US" altLang="zh-CN" sz="2000" i="1">
                <a:solidFill>
                  <a:srgbClr val="0000FF"/>
                </a:solidFill>
                <a:latin typeface="Consolas" pitchFamily="49" charset="0"/>
                <a:cs typeface="Consolas" pitchFamily="49" charset="0"/>
              </a:endParaRPr>
            </a:p>
          </p:txBody>
        </p:sp>
        <p:cxnSp>
          <p:nvCxnSpPr>
            <p:cNvPr id="17" name="直接箭头连接符 16"/>
            <p:cNvCxnSpPr>
              <a:stCxn id="8" idx="7"/>
              <a:endCxn id="9" idx="2"/>
            </p:cNvCxnSpPr>
            <p:nvPr/>
          </p:nvCxnSpPr>
          <p:spPr>
            <a:xfrm rot="5400000" flipH="1" flipV="1">
              <a:off x="2245362" y="3661972"/>
              <a:ext cx="660951" cy="69983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6"/>
              <a:endCxn id="10" idx="2"/>
            </p:cNvCxnSpPr>
            <p:nvPr/>
          </p:nvCxnSpPr>
          <p:spPr>
            <a:xfrm>
              <a:off x="2289156" y="4520847"/>
              <a:ext cx="639770" cy="1306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5"/>
              <a:endCxn id="11" idx="2"/>
            </p:cNvCxnSpPr>
            <p:nvPr/>
          </p:nvCxnSpPr>
          <p:spPr>
            <a:xfrm rot="16200000" flipH="1">
              <a:off x="2195786" y="4729463"/>
              <a:ext cx="763275" cy="70300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6"/>
              <a:endCxn id="15" idx="1"/>
            </p:cNvCxnSpPr>
            <p:nvPr/>
          </p:nvCxnSpPr>
          <p:spPr>
            <a:xfrm>
              <a:off x="3357554" y="3681413"/>
              <a:ext cx="845882" cy="17870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6"/>
              <a:endCxn id="15" idx="3"/>
            </p:cNvCxnSpPr>
            <p:nvPr/>
          </p:nvCxnSpPr>
          <p:spPr>
            <a:xfrm flipV="1">
              <a:off x="3360726" y="4217085"/>
              <a:ext cx="842710" cy="31682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5" idx="7"/>
              <a:endCxn id="12" idx="2"/>
            </p:cNvCxnSpPr>
            <p:nvPr/>
          </p:nvCxnSpPr>
          <p:spPr>
            <a:xfrm rot="5400000" flipH="1" flipV="1">
              <a:off x="4772500" y="3346240"/>
              <a:ext cx="250145" cy="77761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5"/>
              <a:endCxn id="13" idx="2"/>
            </p:cNvCxnSpPr>
            <p:nvPr/>
          </p:nvCxnSpPr>
          <p:spPr>
            <a:xfrm rot="16200000" flipH="1">
              <a:off x="4776465" y="3949384"/>
              <a:ext cx="245387" cy="7807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6"/>
              <a:endCxn id="16" idx="1"/>
            </p:cNvCxnSpPr>
            <p:nvPr/>
          </p:nvCxnSpPr>
          <p:spPr>
            <a:xfrm>
              <a:off x="5718180" y="3609975"/>
              <a:ext cx="1057024" cy="67401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6"/>
              <a:endCxn id="16" idx="2"/>
            </p:cNvCxnSpPr>
            <p:nvPr/>
          </p:nvCxnSpPr>
          <p:spPr>
            <a:xfrm>
              <a:off x="5721352" y="4462472"/>
              <a:ext cx="99061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4" idx="6"/>
              <a:endCxn id="16" idx="3"/>
            </p:cNvCxnSpPr>
            <p:nvPr/>
          </p:nvCxnSpPr>
          <p:spPr>
            <a:xfrm flipV="1">
              <a:off x="5721352" y="4640954"/>
              <a:ext cx="1053852" cy="82165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1" idx="6"/>
              <a:endCxn id="14" idx="2"/>
            </p:cNvCxnSpPr>
            <p:nvPr/>
          </p:nvCxnSpPr>
          <p:spPr>
            <a:xfrm>
              <a:off x="3360726" y="5462604"/>
              <a:ext cx="192882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9383624">
              <a:off x="2130045" y="369311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a:off x="2357422" y="421481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rot="2757042">
              <a:off x="2115591" y="5040495"/>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rot="469021">
              <a:off x="3545618" y="3453221"/>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4</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2" name="TextBox 31"/>
            <p:cNvSpPr txBox="1"/>
            <p:nvPr/>
          </p:nvSpPr>
          <p:spPr>
            <a:xfrm rot="20509548">
              <a:off x="3428992"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4033562" y="550070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6</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4" name="TextBox 33"/>
            <p:cNvSpPr txBox="1"/>
            <p:nvPr/>
          </p:nvSpPr>
          <p:spPr>
            <a:xfrm rot="20667393">
              <a:off x="4572000" y="337674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7</a:t>
              </a: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rot="1112542">
              <a:off x="4724400"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8</a:t>
              </a: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36" name="TextBox 35"/>
            <p:cNvSpPr txBox="1"/>
            <p:nvPr/>
          </p:nvSpPr>
          <p:spPr>
            <a:xfrm rot="1766307">
              <a:off x="6072198" y="3656813"/>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10</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7" name="TextBox 36"/>
            <p:cNvSpPr txBox="1"/>
            <p:nvPr/>
          </p:nvSpPr>
          <p:spPr>
            <a:xfrm>
              <a:off x="5857884" y="4143380"/>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11</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8" name="TextBox 37"/>
            <p:cNvSpPr txBox="1"/>
            <p:nvPr/>
          </p:nvSpPr>
          <p:spPr>
            <a:xfrm rot="19700045">
              <a:off x="6072198" y="5024437"/>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9</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grpSp>
      <p:sp>
        <p:nvSpPr>
          <p:cNvPr id="39" name="TextBox 38"/>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1357290" y="3295650"/>
            <a:ext cx="7429552" cy="2442848"/>
          </a:xfrm>
          <a:prstGeom prst="rect">
            <a:avLst/>
          </a:prstGeom>
          <a:noFill/>
          <a:ln w="9525">
            <a:noFill/>
            <a:miter lim="800000"/>
            <a:headEnd/>
            <a:tailEnd/>
          </a:ln>
          <a:effectLst/>
        </p:spPr>
        <p:txBody>
          <a:bodyPr wrap="square">
            <a:spAutoFit/>
          </a:bodyPr>
          <a:lstStyle/>
          <a:p>
            <a:pPr marL="457200" indent="-457200" algn="just">
              <a:lnSpc>
                <a:spcPts val="3000"/>
              </a:lnSpc>
              <a:spcBef>
                <a:spcPct val="50000"/>
              </a:spcBef>
              <a:buBlip>
                <a:blip r:embed="rId2"/>
              </a:buBlip>
            </a:pPr>
            <a:r>
              <a:rPr kumimoji="1" lang="en-US" altLang="zh-CN" sz="2000" dirty="0" err="1">
                <a:solidFill>
                  <a:srgbClr val="0000FF"/>
                </a:solidFill>
                <a:latin typeface="Consolas" pitchFamily="49" charset="0"/>
                <a:cs typeface="Consolas" pitchFamily="49" charset="0"/>
              </a:rPr>
              <a:t>ee</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0000FF"/>
                </a:solidFill>
                <a:latin typeface="Consolas" pitchFamily="49" charset="0"/>
                <a:cs typeface="Consolas" pitchFamily="49" charset="0"/>
              </a:rPr>
              <a:t>F</a:t>
            </a:r>
            <a:r>
              <a:rPr kumimoji="1" lang="en-US" altLang="zh-CN" sz="2000" dirty="0">
                <a:solidFill>
                  <a:srgbClr val="0000FF"/>
                </a:solidFill>
                <a:latin typeface="Consolas" pitchFamily="49" charset="0"/>
                <a:cs typeface="Consolas" pitchFamily="49" charset="0"/>
              </a:rPr>
              <a:t>)=</a:t>
            </a:r>
            <a:r>
              <a:rPr kumimoji="1" lang="en-US" altLang="zh-CN" sz="2000" dirty="0" err="1">
                <a:solidFill>
                  <a:srgbClr val="0000FF"/>
                </a:solidFill>
                <a:latin typeface="Consolas" pitchFamily="49" charset="0"/>
                <a:cs typeface="Consolas" pitchFamily="49" charset="0"/>
              </a:rPr>
              <a:t>ee</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0000FF"/>
                </a:solidFill>
                <a:latin typeface="Consolas" pitchFamily="49" charset="0"/>
                <a:cs typeface="Consolas" pitchFamily="49" charset="0"/>
              </a:rPr>
              <a:t>E</a:t>
            </a:r>
            <a:r>
              <a:rPr kumimoji="1" lang="en-US" altLang="zh-CN" sz="2000" dirty="0">
                <a:solidFill>
                  <a:srgbClr val="0000FF"/>
                </a:solidFill>
                <a:latin typeface="Consolas" pitchFamily="49" charset="0"/>
                <a:cs typeface="Consolas" pitchFamily="49" charset="0"/>
              </a:rPr>
              <a:t>)+c(</a:t>
            </a:r>
            <a:r>
              <a:rPr kumimoji="1" lang="en-US" altLang="zh-CN" sz="2000" i="1" dirty="0" err="1">
                <a:solidFill>
                  <a:srgbClr val="0000FF"/>
                </a:solidFill>
                <a:latin typeface="Consolas" pitchFamily="49" charset="0"/>
                <a:cs typeface="Consolas" pitchFamily="49" charset="0"/>
              </a:rPr>
              <a:t>a</a:t>
            </a:r>
            <a:r>
              <a:rPr kumimoji="1" lang="en-US" altLang="zh-CN" sz="2000" baseline="-25000" dirty="0" err="1">
                <a:solidFill>
                  <a:srgbClr val="0000FF"/>
                </a:solidFill>
                <a:latin typeface="Consolas" pitchFamily="49" charset="0"/>
                <a:cs typeface="Consolas" pitchFamily="49" charset="0"/>
              </a:rPr>
              <a:t>7</a:t>
            </a:r>
            <a:r>
              <a:rPr kumimoji="1" lang="en-US" altLang="zh-CN" sz="2000" dirty="0">
                <a:solidFill>
                  <a:srgbClr val="0000FF"/>
                </a:solidFill>
                <a:latin typeface="Consolas" pitchFamily="49" charset="0"/>
                <a:cs typeface="Consolas" pitchFamily="49" charset="0"/>
              </a:rPr>
              <a:t>)=16</a:t>
            </a:r>
          </a:p>
          <a:p>
            <a:pPr marL="457200" indent="-457200" algn="just">
              <a:lnSpc>
                <a:spcPts val="3000"/>
              </a:lnSpc>
              <a:spcBef>
                <a:spcPct val="50000"/>
              </a:spcBef>
              <a:buBlip>
                <a:blip r:embed="rId2"/>
              </a:buBlip>
            </a:pPr>
            <a:r>
              <a:rPr kumimoji="1" lang="en-US" altLang="zh-CN" sz="2000" dirty="0" err="1">
                <a:solidFill>
                  <a:srgbClr val="0000FF"/>
                </a:solidFill>
                <a:latin typeface="Consolas" pitchFamily="49" charset="0"/>
                <a:cs typeface="Consolas" pitchFamily="49" charset="0"/>
              </a:rPr>
              <a:t>ee</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0000FF"/>
                </a:solidFill>
                <a:latin typeface="Consolas" pitchFamily="49" charset="0"/>
                <a:cs typeface="Consolas" pitchFamily="49" charset="0"/>
              </a:rPr>
              <a:t>G</a:t>
            </a:r>
            <a:r>
              <a:rPr kumimoji="1" lang="en-US" altLang="zh-CN" sz="2000" dirty="0">
                <a:solidFill>
                  <a:srgbClr val="0000FF"/>
                </a:solidFill>
                <a:latin typeface="Consolas" pitchFamily="49" charset="0"/>
                <a:cs typeface="Consolas" pitchFamily="49" charset="0"/>
              </a:rPr>
              <a:t>)=</a:t>
            </a:r>
            <a:r>
              <a:rPr kumimoji="1" lang="en-US" altLang="zh-CN" sz="2000" dirty="0" err="1">
                <a:solidFill>
                  <a:srgbClr val="0000FF"/>
                </a:solidFill>
                <a:latin typeface="Consolas" pitchFamily="49" charset="0"/>
                <a:cs typeface="Consolas" pitchFamily="49" charset="0"/>
              </a:rPr>
              <a:t>ee</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0000FF"/>
                </a:solidFill>
                <a:latin typeface="Consolas" pitchFamily="49" charset="0"/>
                <a:cs typeface="Consolas" pitchFamily="49" charset="0"/>
              </a:rPr>
              <a:t>E</a:t>
            </a:r>
            <a:r>
              <a:rPr kumimoji="1" lang="en-US" altLang="zh-CN" sz="2000" dirty="0">
                <a:solidFill>
                  <a:srgbClr val="0000FF"/>
                </a:solidFill>
                <a:latin typeface="Consolas" pitchFamily="49" charset="0"/>
                <a:cs typeface="Consolas" pitchFamily="49" charset="0"/>
              </a:rPr>
              <a:t>)+c(</a:t>
            </a:r>
            <a:r>
              <a:rPr kumimoji="1" lang="en-US" altLang="zh-CN" sz="2000" i="1" dirty="0" err="1">
                <a:solidFill>
                  <a:srgbClr val="0000FF"/>
                </a:solidFill>
                <a:latin typeface="Consolas" pitchFamily="49" charset="0"/>
                <a:cs typeface="Consolas" pitchFamily="49" charset="0"/>
              </a:rPr>
              <a:t>a</a:t>
            </a:r>
            <a:r>
              <a:rPr kumimoji="1" lang="en-US" altLang="zh-CN" sz="2000" baseline="-25000" dirty="0" err="1">
                <a:solidFill>
                  <a:srgbClr val="0000FF"/>
                </a:solidFill>
                <a:latin typeface="Consolas" pitchFamily="49" charset="0"/>
                <a:cs typeface="Consolas" pitchFamily="49" charset="0"/>
              </a:rPr>
              <a:t>8</a:t>
            </a:r>
            <a:r>
              <a:rPr kumimoji="1" lang="en-US" altLang="zh-CN" sz="2000" dirty="0">
                <a:solidFill>
                  <a:srgbClr val="0000FF"/>
                </a:solidFill>
                <a:latin typeface="Consolas" pitchFamily="49" charset="0"/>
                <a:cs typeface="Consolas" pitchFamily="49" charset="0"/>
              </a:rPr>
              <a:t>)=14</a:t>
            </a:r>
          </a:p>
          <a:p>
            <a:pPr marL="457200" indent="-457200" algn="just">
              <a:lnSpc>
                <a:spcPts val="3000"/>
              </a:lnSpc>
              <a:spcBef>
                <a:spcPct val="50000"/>
              </a:spcBef>
              <a:buBlip>
                <a:blip r:embed="rId2"/>
              </a:buBlip>
            </a:pPr>
            <a:r>
              <a:rPr kumimoji="1" lang="en-US" altLang="zh-CN" sz="2000" dirty="0" err="1">
                <a:solidFill>
                  <a:srgbClr val="0000FF"/>
                </a:solidFill>
                <a:latin typeface="Consolas" pitchFamily="49" charset="0"/>
                <a:cs typeface="Consolas" pitchFamily="49" charset="0"/>
              </a:rPr>
              <a:t>ee</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0000FF"/>
                </a:solidFill>
                <a:latin typeface="Consolas" pitchFamily="49" charset="0"/>
                <a:cs typeface="Consolas" pitchFamily="49" charset="0"/>
              </a:rPr>
              <a:t>H</a:t>
            </a:r>
            <a:r>
              <a:rPr kumimoji="1" lang="en-US" altLang="zh-CN" sz="2000" dirty="0">
                <a:solidFill>
                  <a:srgbClr val="0000FF"/>
                </a:solidFill>
                <a:latin typeface="Consolas" pitchFamily="49" charset="0"/>
                <a:cs typeface="Consolas" pitchFamily="49" charset="0"/>
              </a:rPr>
              <a:t>)=</a:t>
            </a:r>
            <a:r>
              <a:rPr kumimoji="1" lang="en-US" altLang="zh-CN" sz="2000" dirty="0" err="1">
                <a:solidFill>
                  <a:srgbClr val="0000FF"/>
                </a:solidFill>
                <a:latin typeface="Consolas" pitchFamily="49" charset="0"/>
                <a:cs typeface="Consolas" pitchFamily="49" charset="0"/>
              </a:rPr>
              <a:t>ee</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0000FF"/>
                </a:solidFill>
                <a:latin typeface="Consolas" pitchFamily="49" charset="0"/>
                <a:cs typeface="Consolas" pitchFamily="49" charset="0"/>
              </a:rPr>
              <a:t>D</a:t>
            </a:r>
            <a:r>
              <a:rPr kumimoji="1" lang="en-US" altLang="zh-CN" sz="2000" dirty="0">
                <a:solidFill>
                  <a:srgbClr val="0000FF"/>
                </a:solidFill>
                <a:latin typeface="Consolas" pitchFamily="49" charset="0"/>
                <a:cs typeface="Consolas" pitchFamily="49" charset="0"/>
              </a:rPr>
              <a:t>)+c(</a:t>
            </a:r>
            <a:r>
              <a:rPr kumimoji="1" lang="en-US" altLang="zh-CN" sz="2000" i="1" dirty="0" err="1">
                <a:solidFill>
                  <a:srgbClr val="0000FF"/>
                </a:solidFill>
                <a:latin typeface="Consolas" pitchFamily="49" charset="0"/>
                <a:cs typeface="Consolas" pitchFamily="49" charset="0"/>
              </a:rPr>
              <a:t>a</a:t>
            </a:r>
            <a:r>
              <a:rPr kumimoji="1" lang="en-US" altLang="zh-CN" sz="2000" baseline="-25000" dirty="0" err="1">
                <a:solidFill>
                  <a:srgbClr val="0000FF"/>
                </a:solidFill>
                <a:latin typeface="Consolas" pitchFamily="49" charset="0"/>
                <a:cs typeface="Consolas" pitchFamily="49" charset="0"/>
              </a:rPr>
              <a:t>6</a:t>
            </a:r>
            <a:r>
              <a:rPr kumimoji="1" lang="en-US" altLang="zh-CN" sz="2000" dirty="0">
                <a:solidFill>
                  <a:srgbClr val="0000FF"/>
                </a:solidFill>
                <a:latin typeface="Consolas" pitchFamily="49" charset="0"/>
                <a:cs typeface="Consolas" pitchFamily="49" charset="0"/>
              </a:rPr>
              <a:t>)=7</a:t>
            </a:r>
          </a:p>
          <a:p>
            <a:pPr marL="457200" indent="-457200" algn="just">
              <a:lnSpc>
                <a:spcPts val="3000"/>
              </a:lnSpc>
              <a:spcBef>
                <a:spcPct val="50000"/>
              </a:spcBef>
              <a:buBlip>
                <a:blip r:embed="rId2"/>
              </a:buBlip>
            </a:pPr>
            <a:r>
              <a:rPr kumimoji="1" lang="en-US" altLang="zh-CN" sz="2000" dirty="0" err="1">
                <a:solidFill>
                  <a:srgbClr val="0000FF"/>
                </a:solidFill>
                <a:latin typeface="Consolas" pitchFamily="49" charset="0"/>
                <a:cs typeface="Consolas" pitchFamily="49" charset="0"/>
              </a:rPr>
              <a:t>ee</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0000FF"/>
                </a:solidFill>
                <a:latin typeface="Consolas" pitchFamily="49" charset="0"/>
                <a:cs typeface="Consolas" pitchFamily="49" charset="0"/>
              </a:rPr>
              <a:t>I</a:t>
            </a:r>
            <a:r>
              <a:rPr kumimoji="1" lang="en-US" altLang="zh-CN" sz="2000" dirty="0">
                <a:solidFill>
                  <a:srgbClr val="0000FF"/>
                </a:solidFill>
                <a:latin typeface="Consolas" pitchFamily="49" charset="0"/>
                <a:cs typeface="Consolas" pitchFamily="49" charset="0"/>
              </a:rPr>
              <a:t>)=</a:t>
            </a:r>
            <a:r>
              <a:rPr kumimoji="1" lang="en-US" altLang="zh-CN" sz="2000" dirty="0">
                <a:solidFill>
                  <a:srgbClr val="FF0000"/>
                </a:solidFill>
                <a:latin typeface="Consolas" pitchFamily="49" charset="0"/>
                <a:cs typeface="Consolas" pitchFamily="49" charset="0"/>
              </a:rPr>
              <a:t>MAX</a:t>
            </a:r>
            <a:r>
              <a:rPr kumimoji="1" lang="en-US" altLang="zh-CN" sz="2000" dirty="0">
                <a:solidFill>
                  <a:srgbClr val="0000FF"/>
                </a:solidFill>
                <a:latin typeface="Consolas" pitchFamily="49" charset="0"/>
                <a:cs typeface="Consolas" pitchFamily="49" charset="0"/>
              </a:rPr>
              <a:t>{</a:t>
            </a:r>
            <a:r>
              <a:rPr kumimoji="1" lang="en-US" altLang="zh-CN" sz="2000" dirty="0" err="1">
                <a:solidFill>
                  <a:srgbClr val="0000FF"/>
                </a:solidFill>
                <a:latin typeface="Consolas" pitchFamily="49" charset="0"/>
                <a:cs typeface="Consolas" pitchFamily="49" charset="0"/>
              </a:rPr>
              <a:t>ee</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0000FF"/>
                </a:solidFill>
                <a:latin typeface="Consolas" pitchFamily="49" charset="0"/>
                <a:cs typeface="Consolas" pitchFamily="49" charset="0"/>
              </a:rPr>
              <a:t>F</a:t>
            </a:r>
            <a:r>
              <a:rPr kumimoji="1" lang="en-US" altLang="zh-CN" sz="2000" dirty="0">
                <a:solidFill>
                  <a:srgbClr val="0000FF"/>
                </a:solidFill>
                <a:latin typeface="Consolas" pitchFamily="49" charset="0"/>
                <a:cs typeface="Consolas" pitchFamily="49" charset="0"/>
              </a:rPr>
              <a:t>)+c(</a:t>
            </a:r>
            <a:r>
              <a:rPr kumimoji="1" lang="en-US" altLang="zh-CN" sz="2000" i="1" dirty="0" err="1">
                <a:solidFill>
                  <a:srgbClr val="0000FF"/>
                </a:solidFill>
                <a:latin typeface="Consolas" pitchFamily="49" charset="0"/>
                <a:cs typeface="Consolas" pitchFamily="49" charset="0"/>
              </a:rPr>
              <a:t>a</a:t>
            </a:r>
            <a:r>
              <a:rPr kumimoji="1" lang="en-US" altLang="zh-CN" sz="2000" baseline="-25000" dirty="0" err="1">
                <a:solidFill>
                  <a:srgbClr val="0000FF"/>
                </a:solidFill>
                <a:latin typeface="Consolas" pitchFamily="49" charset="0"/>
                <a:cs typeface="Consolas" pitchFamily="49" charset="0"/>
              </a:rPr>
              <a:t>10</a:t>
            </a:r>
            <a:r>
              <a:rPr kumimoji="1" lang="en-US" altLang="zh-CN" sz="2000" dirty="0">
                <a:solidFill>
                  <a:srgbClr val="0000FF"/>
                </a:solidFill>
                <a:latin typeface="Consolas" pitchFamily="49" charset="0"/>
                <a:cs typeface="Consolas" pitchFamily="49" charset="0"/>
              </a:rPr>
              <a:t>)</a:t>
            </a:r>
            <a:r>
              <a:rPr kumimoji="1" lang="zh-CN" altLang="en-US" sz="2000" dirty="0">
                <a:solidFill>
                  <a:srgbClr val="0000FF"/>
                </a:solidFill>
                <a:latin typeface="Consolas" pitchFamily="49" charset="0"/>
                <a:cs typeface="Consolas" pitchFamily="49" charset="0"/>
              </a:rPr>
              <a:t>，</a:t>
            </a:r>
            <a:r>
              <a:rPr kumimoji="1" lang="en-US" altLang="zh-CN" sz="2000" dirty="0" err="1">
                <a:solidFill>
                  <a:srgbClr val="0000FF"/>
                </a:solidFill>
                <a:latin typeface="Consolas" pitchFamily="49" charset="0"/>
                <a:cs typeface="Consolas" pitchFamily="49" charset="0"/>
              </a:rPr>
              <a:t>ee</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0000FF"/>
                </a:solidFill>
                <a:latin typeface="Consolas" pitchFamily="49" charset="0"/>
                <a:cs typeface="Consolas" pitchFamily="49" charset="0"/>
              </a:rPr>
              <a:t>G</a:t>
            </a:r>
            <a:r>
              <a:rPr kumimoji="1" lang="en-US" altLang="zh-CN" sz="2000" dirty="0">
                <a:solidFill>
                  <a:srgbClr val="0000FF"/>
                </a:solidFill>
                <a:latin typeface="Consolas" pitchFamily="49" charset="0"/>
                <a:cs typeface="Consolas" pitchFamily="49" charset="0"/>
              </a:rPr>
              <a:t>)+c(</a:t>
            </a:r>
            <a:r>
              <a:rPr kumimoji="1" lang="en-US" altLang="zh-CN" sz="2000" i="1" dirty="0" err="1">
                <a:solidFill>
                  <a:srgbClr val="0000FF"/>
                </a:solidFill>
                <a:latin typeface="Consolas" pitchFamily="49" charset="0"/>
                <a:cs typeface="Consolas" pitchFamily="49" charset="0"/>
              </a:rPr>
              <a:t>a</a:t>
            </a:r>
            <a:r>
              <a:rPr kumimoji="1" lang="en-US" altLang="zh-CN" sz="2000" baseline="-25000" dirty="0" err="1">
                <a:solidFill>
                  <a:srgbClr val="0000FF"/>
                </a:solidFill>
                <a:latin typeface="Consolas" pitchFamily="49" charset="0"/>
                <a:cs typeface="Consolas" pitchFamily="49" charset="0"/>
              </a:rPr>
              <a:t>11</a:t>
            </a:r>
            <a:r>
              <a:rPr kumimoji="1" lang="en-US" altLang="zh-CN" sz="2000" dirty="0">
                <a:solidFill>
                  <a:srgbClr val="0000FF"/>
                </a:solidFill>
                <a:latin typeface="Consolas" pitchFamily="49" charset="0"/>
                <a:cs typeface="Consolas" pitchFamily="49" charset="0"/>
              </a:rPr>
              <a:t>)</a:t>
            </a:r>
            <a:r>
              <a:rPr kumimoji="1" lang="zh-CN" altLang="en-US" sz="2000" dirty="0">
                <a:solidFill>
                  <a:srgbClr val="0000FF"/>
                </a:solidFill>
                <a:latin typeface="Consolas" pitchFamily="49" charset="0"/>
                <a:cs typeface="Consolas" pitchFamily="49" charset="0"/>
              </a:rPr>
              <a:t>，</a:t>
            </a:r>
            <a:r>
              <a:rPr kumimoji="1" lang="en-US" altLang="zh-CN" sz="2000" i="1" dirty="0" err="1">
                <a:solidFill>
                  <a:srgbClr val="0000FF"/>
                </a:solidFill>
                <a:latin typeface="Consolas" pitchFamily="49" charset="0"/>
                <a:cs typeface="Consolas" pitchFamily="49" charset="0"/>
              </a:rPr>
              <a:t>ee</a:t>
            </a:r>
            <a:r>
              <a:rPr kumimoji="1" lang="en-US" altLang="zh-CN" sz="2000" i="1" dirty="0">
                <a:solidFill>
                  <a:srgbClr val="0000FF"/>
                </a:solidFill>
                <a:latin typeface="Consolas" pitchFamily="49" charset="0"/>
                <a:cs typeface="Consolas" pitchFamily="49" charset="0"/>
              </a:rPr>
              <a:t>(H</a:t>
            </a:r>
            <a:r>
              <a:rPr kumimoji="1" lang="en-US" altLang="zh-CN" sz="2000" dirty="0">
                <a:solidFill>
                  <a:srgbClr val="0000FF"/>
                </a:solidFill>
                <a:latin typeface="Consolas" pitchFamily="49" charset="0"/>
                <a:cs typeface="Consolas" pitchFamily="49" charset="0"/>
              </a:rPr>
              <a:t>)+</a:t>
            </a:r>
            <a:r>
              <a:rPr kumimoji="1" lang="en-US" altLang="zh-CN" sz="2000" i="1">
                <a:solidFill>
                  <a:srgbClr val="0000FF"/>
                </a:solidFill>
                <a:latin typeface="Consolas" pitchFamily="49" charset="0"/>
                <a:cs typeface="Consolas" pitchFamily="49" charset="0"/>
              </a:rPr>
              <a:t>c(</a:t>
            </a:r>
            <a:r>
              <a:rPr kumimoji="1" lang="en-US" altLang="zh-CN" sz="2000" i="1" err="1">
                <a:solidFill>
                  <a:srgbClr val="0000FF"/>
                </a:solidFill>
                <a:latin typeface="Consolas" pitchFamily="49" charset="0"/>
                <a:cs typeface="Consolas" pitchFamily="49" charset="0"/>
              </a:rPr>
              <a:t>a</a:t>
            </a:r>
            <a:r>
              <a:rPr kumimoji="1" lang="en-US" altLang="zh-CN" sz="2000" i="1" baseline="-25000" err="1">
                <a:solidFill>
                  <a:srgbClr val="0000FF"/>
                </a:solidFill>
                <a:latin typeface="Consolas" pitchFamily="49" charset="0"/>
                <a:cs typeface="Consolas" pitchFamily="49" charset="0"/>
              </a:rPr>
              <a:t>9</a:t>
            </a:r>
            <a:r>
              <a:rPr kumimoji="1" lang="en-US" altLang="zh-CN" sz="2000" smtClean="0">
                <a:solidFill>
                  <a:srgbClr val="0000FF"/>
                </a:solidFill>
                <a:latin typeface="Consolas" pitchFamily="49" charset="0"/>
                <a:cs typeface="Consolas" pitchFamily="49" charset="0"/>
              </a:rPr>
              <a:t>)}  =</a:t>
            </a:r>
            <a:r>
              <a:rPr kumimoji="1" lang="en-US" altLang="zh-CN" sz="2000" dirty="0">
                <a:solidFill>
                  <a:srgbClr val="FF0000"/>
                </a:solidFill>
                <a:latin typeface="Consolas" pitchFamily="49" charset="0"/>
                <a:cs typeface="Consolas" pitchFamily="49" charset="0"/>
              </a:rPr>
              <a:t>MAX</a:t>
            </a:r>
            <a:r>
              <a:rPr kumimoji="1" lang="en-US" altLang="zh-CN" sz="2000" dirty="0">
                <a:solidFill>
                  <a:srgbClr val="0000FF"/>
                </a:solidFill>
                <a:latin typeface="Consolas" pitchFamily="49" charset="0"/>
                <a:cs typeface="Consolas" pitchFamily="49" charset="0"/>
              </a:rPr>
              <a:t>(18</a:t>
            </a:r>
            <a:r>
              <a:rPr kumimoji="1" lang="zh-CN" altLang="en-US" sz="2000" dirty="0">
                <a:solidFill>
                  <a:srgbClr val="0000FF"/>
                </a:solidFill>
                <a:latin typeface="Consolas" pitchFamily="49" charset="0"/>
                <a:cs typeface="Consolas" pitchFamily="49" charset="0"/>
              </a:rPr>
              <a:t>，</a:t>
            </a:r>
            <a:r>
              <a:rPr kumimoji="1" lang="en-US" altLang="zh-CN" sz="2000" dirty="0">
                <a:solidFill>
                  <a:srgbClr val="0000FF"/>
                </a:solidFill>
                <a:latin typeface="Consolas" pitchFamily="49" charset="0"/>
                <a:cs typeface="Consolas" pitchFamily="49" charset="0"/>
              </a:rPr>
              <a:t>18</a:t>
            </a:r>
            <a:r>
              <a:rPr kumimoji="1" lang="zh-CN" altLang="en-US" sz="2000" dirty="0">
                <a:solidFill>
                  <a:srgbClr val="0000FF"/>
                </a:solidFill>
                <a:latin typeface="Consolas" pitchFamily="49" charset="0"/>
                <a:cs typeface="Consolas" pitchFamily="49" charset="0"/>
              </a:rPr>
              <a:t>，</a:t>
            </a:r>
            <a:r>
              <a:rPr kumimoji="1" lang="en-US" altLang="zh-CN" sz="2000" dirty="0">
                <a:solidFill>
                  <a:srgbClr val="0000FF"/>
                </a:solidFill>
                <a:latin typeface="Consolas" pitchFamily="49" charset="0"/>
                <a:cs typeface="Consolas" pitchFamily="49" charset="0"/>
              </a:rPr>
              <a:t>11}=18</a:t>
            </a:r>
          </a:p>
        </p:txBody>
      </p:sp>
      <p:grpSp>
        <p:nvGrpSpPr>
          <p:cNvPr id="5" name="组合 4"/>
          <p:cNvGrpSpPr/>
          <p:nvPr/>
        </p:nvGrpSpPr>
        <p:grpSpPr>
          <a:xfrm>
            <a:off x="2000232" y="357166"/>
            <a:ext cx="5286412" cy="2428892"/>
            <a:chOff x="1857356" y="3357562"/>
            <a:chExt cx="5286412" cy="2428892"/>
          </a:xfrm>
        </p:grpSpPr>
        <p:sp>
          <p:nvSpPr>
            <p:cNvPr id="6" name="Oval 5"/>
            <p:cNvSpPr>
              <a:spLocks noChangeArrowheads="1"/>
            </p:cNvSpPr>
            <p:nvPr/>
          </p:nvSpPr>
          <p:spPr bwMode="auto">
            <a:xfrm>
              <a:off x="1857356" y="4268434"/>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A</a:t>
              </a:r>
            </a:p>
          </p:txBody>
        </p:sp>
        <p:sp>
          <p:nvSpPr>
            <p:cNvPr id="7" name="Oval 5"/>
            <p:cNvSpPr>
              <a:spLocks noChangeArrowheads="1"/>
            </p:cNvSpPr>
            <p:nvPr/>
          </p:nvSpPr>
          <p:spPr bwMode="auto">
            <a:xfrm>
              <a:off x="2925754" y="342900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B</a:t>
              </a:r>
              <a:endParaRPr lang="en-US" altLang="zh-CN" sz="2000" i="1">
                <a:solidFill>
                  <a:srgbClr val="0000FF"/>
                </a:solidFill>
                <a:latin typeface="Consolas" pitchFamily="49" charset="0"/>
                <a:cs typeface="Consolas" pitchFamily="49" charset="0"/>
              </a:endParaRPr>
            </a:p>
          </p:txBody>
        </p:sp>
        <p:sp>
          <p:nvSpPr>
            <p:cNvPr id="8" name="Oval 5"/>
            <p:cNvSpPr>
              <a:spLocks noChangeArrowheads="1"/>
            </p:cNvSpPr>
            <p:nvPr/>
          </p:nvSpPr>
          <p:spPr bwMode="auto">
            <a:xfrm>
              <a:off x="2928926" y="4281497"/>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C</a:t>
              </a:r>
              <a:endParaRPr lang="en-US" altLang="zh-CN" sz="2000" i="1">
                <a:solidFill>
                  <a:srgbClr val="0000FF"/>
                </a:solidFill>
                <a:latin typeface="Consolas" pitchFamily="49" charset="0"/>
                <a:cs typeface="Consolas" pitchFamily="49" charset="0"/>
              </a:endParaRPr>
            </a:p>
          </p:txBody>
        </p:sp>
        <p:sp>
          <p:nvSpPr>
            <p:cNvPr id="9" name="Oval 5"/>
            <p:cNvSpPr>
              <a:spLocks noChangeArrowheads="1"/>
            </p:cNvSpPr>
            <p:nvPr/>
          </p:nvSpPr>
          <p:spPr bwMode="auto">
            <a:xfrm>
              <a:off x="2928926"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D</a:t>
              </a:r>
              <a:endParaRPr lang="en-US" altLang="zh-CN" sz="2000" i="1">
                <a:solidFill>
                  <a:srgbClr val="0000FF"/>
                </a:solidFill>
                <a:latin typeface="Consolas" pitchFamily="49" charset="0"/>
                <a:cs typeface="Consolas" pitchFamily="49" charset="0"/>
              </a:endParaRPr>
            </a:p>
          </p:txBody>
        </p:sp>
        <p:sp>
          <p:nvSpPr>
            <p:cNvPr id="10" name="Oval 5"/>
            <p:cNvSpPr>
              <a:spLocks noChangeArrowheads="1"/>
            </p:cNvSpPr>
            <p:nvPr/>
          </p:nvSpPr>
          <p:spPr bwMode="auto">
            <a:xfrm>
              <a:off x="5286380" y="3357562"/>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F</a:t>
              </a:r>
              <a:endParaRPr lang="en-US" altLang="zh-CN" sz="2000" i="1">
                <a:solidFill>
                  <a:srgbClr val="0000FF"/>
                </a:solidFill>
                <a:latin typeface="Consolas" pitchFamily="49" charset="0"/>
                <a:cs typeface="Consolas" pitchFamily="49" charset="0"/>
              </a:endParaRPr>
            </a:p>
          </p:txBody>
        </p:sp>
        <p:sp>
          <p:nvSpPr>
            <p:cNvPr id="11" name="Oval 5"/>
            <p:cNvSpPr>
              <a:spLocks noChangeArrowheads="1"/>
            </p:cNvSpPr>
            <p:nvPr/>
          </p:nvSpPr>
          <p:spPr bwMode="auto">
            <a:xfrm>
              <a:off x="5289552" y="4210059"/>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G</a:t>
              </a:r>
              <a:endParaRPr lang="en-US" altLang="zh-CN" sz="2000" i="1">
                <a:solidFill>
                  <a:srgbClr val="0000FF"/>
                </a:solidFill>
                <a:latin typeface="Consolas" pitchFamily="49" charset="0"/>
                <a:cs typeface="Consolas" pitchFamily="49" charset="0"/>
              </a:endParaRPr>
            </a:p>
          </p:txBody>
        </p:sp>
        <p:sp>
          <p:nvSpPr>
            <p:cNvPr id="12" name="Oval 5"/>
            <p:cNvSpPr>
              <a:spLocks noChangeArrowheads="1"/>
            </p:cNvSpPr>
            <p:nvPr/>
          </p:nvSpPr>
          <p:spPr bwMode="auto">
            <a:xfrm>
              <a:off x="5289552"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H</a:t>
              </a:r>
              <a:endParaRPr lang="en-US" altLang="zh-CN" sz="2000" i="1">
                <a:solidFill>
                  <a:srgbClr val="0000FF"/>
                </a:solidFill>
                <a:latin typeface="Consolas" pitchFamily="49" charset="0"/>
                <a:cs typeface="Consolas" pitchFamily="49" charset="0"/>
              </a:endParaRPr>
            </a:p>
          </p:txBody>
        </p:sp>
        <p:sp>
          <p:nvSpPr>
            <p:cNvPr id="13" name="Oval 5"/>
            <p:cNvSpPr>
              <a:spLocks noChangeArrowheads="1"/>
            </p:cNvSpPr>
            <p:nvPr/>
          </p:nvSpPr>
          <p:spPr bwMode="auto">
            <a:xfrm>
              <a:off x="4140200" y="378619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E</a:t>
              </a:r>
              <a:endParaRPr lang="en-US" altLang="zh-CN" sz="2000" i="1">
                <a:solidFill>
                  <a:srgbClr val="0000FF"/>
                </a:solidFill>
                <a:latin typeface="Consolas" pitchFamily="49" charset="0"/>
                <a:cs typeface="Consolas" pitchFamily="49" charset="0"/>
              </a:endParaRPr>
            </a:p>
          </p:txBody>
        </p:sp>
        <p:sp>
          <p:nvSpPr>
            <p:cNvPr id="14" name="Oval 5"/>
            <p:cNvSpPr>
              <a:spLocks noChangeArrowheads="1"/>
            </p:cNvSpPr>
            <p:nvPr/>
          </p:nvSpPr>
          <p:spPr bwMode="auto">
            <a:xfrm>
              <a:off x="6711968" y="4210059"/>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I</a:t>
              </a:r>
              <a:endParaRPr lang="en-US" altLang="zh-CN" sz="2000" i="1">
                <a:solidFill>
                  <a:srgbClr val="0000FF"/>
                </a:solidFill>
                <a:latin typeface="Consolas" pitchFamily="49" charset="0"/>
                <a:cs typeface="Consolas" pitchFamily="49" charset="0"/>
              </a:endParaRPr>
            </a:p>
          </p:txBody>
        </p:sp>
        <p:cxnSp>
          <p:nvCxnSpPr>
            <p:cNvPr id="15" name="直接箭头连接符 14"/>
            <p:cNvCxnSpPr>
              <a:stCxn id="6" idx="7"/>
              <a:endCxn id="7" idx="2"/>
            </p:cNvCxnSpPr>
            <p:nvPr/>
          </p:nvCxnSpPr>
          <p:spPr>
            <a:xfrm rot="5400000" flipH="1" flipV="1">
              <a:off x="2245362" y="3661972"/>
              <a:ext cx="660951" cy="69983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8" idx="2"/>
            </p:cNvCxnSpPr>
            <p:nvPr/>
          </p:nvCxnSpPr>
          <p:spPr>
            <a:xfrm>
              <a:off x="2289156" y="4520847"/>
              <a:ext cx="639770" cy="1306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5"/>
              <a:endCxn id="9" idx="2"/>
            </p:cNvCxnSpPr>
            <p:nvPr/>
          </p:nvCxnSpPr>
          <p:spPr>
            <a:xfrm rot="16200000" flipH="1">
              <a:off x="2195786" y="4729463"/>
              <a:ext cx="763275" cy="70300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6"/>
              <a:endCxn id="13" idx="1"/>
            </p:cNvCxnSpPr>
            <p:nvPr/>
          </p:nvCxnSpPr>
          <p:spPr>
            <a:xfrm>
              <a:off x="3357554" y="3681413"/>
              <a:ext cx="845882" cy="17870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13" idx="3"/>
            </p:cNvCxnSpPr>
            <p:nvPr/>
          </p:nvCxnSpPr>
          <p:spPr>
            <a:xfrm flipV="1">
              <a:off x="3360726" y="4217085"/>
              <a:ext cx="842710" cy="31682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7"/>
              <a:endCxn id="10" idx="2"/>
            </p:cNvCxnSpPr>
            <p:nvPr/>
          </p:nvCxnSpPr>
          <p:spPr>
            <a:xfrm rot="5400000" flipH="1" flipV="1">
              <a:off x="4772500" y="3346240"/>
              <a:ext cx="250145" cy="77761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 idx="5"/>
              <a:endCxn id="11" idx="2"/>
            </p:cNvCxnSpPr>
            <p:nvPr/>
          </p:nvCxnSpPr>
          <p:spPr>
            <a:xfrm rot="16200000" flipH="1">
              <a:off x="4776465" y="3949384"/>
              <a:ext cx="245387" cy="7807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6"/>
              <a:endCxn id="14" idx="1"/>
            </p:cNvCxnSpPr>
            <p:nvPr/>
          </p:nvCxnSpPr>
          <p:spPr>
            <a:xfrm>
              <a:off x="5718180" y="3609975"/>
              <a:ext cx="1057024" cy="67401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6"/>
              <a:endCxn id="14" idx="2"/>
            </p:cNvCxnSpPr>
            <p:nvPr/>
          </p:nvCxnSpPr>
          <p:spPr>
            <a:xfrm>
              <a:off x="5721352" y="4462472"/>
              <a:ext cx="99061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6"/>
              <a:endCxn id="14" idx="3"/>
            </p:cNvCxnSpPr>
            <p:nvPr/>
          </p:nvCxnSpPr>
          <p:spPr>
            <a:xfrm flipV="1">
              <a:off x="5721352" y="4640954"/>
              <a:ext cx="1053852" cy="82165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6"/>
              <a:endCxn id="12" idx="2"/>
            </p:cNvCxnSpPr>
            <p:nvPr/>
          </p:nvCxnSpPr>
          <p:spPr>
            <a:xfrm>
              <a:off x="3360726" y="5462604"/>
              <a:ext cx="192882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9383624">
              <a:off x="2130045" y="369311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7" name="TextBox 26"/>
            <p:cNvSpPr txBox="1"/>
            <p:nvPr/>
          </p:nvSpPr>
          <p:spPr>
            <a:xfrm>
              <a:off x="2357422" y="421481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rot="2757042">
              <a:off x="2115591" y="5040495"/>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rot="469021">
              <a:off x="3545618" y="3453221"/>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4</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rot="20509548">
              <a:off x="3428992"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a:off x="4033562" y="550070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6</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2" name="TextBox 31"/>
            <p:cNvSpPr txBox="1"/>
            <p:nvPr/>
          </p:nvSpPr>
          <p:spPr>
            <a:xfrm rot="20667393">
              <a:off x="4572000" y="337674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7</a:t>
              </a: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rot="1112542">
              <a:off x="4724400"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8</a:t>
              </a: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34" name="TextBox 33"/>
            <p:cNvSpPr txBox="1"/>
            <p:nvPr/>
          </p:nvSpPr>
          <p:spPr>
            <a:xfrm rot="1766307">
              <a:off x="6072198" y="3656813"/>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10</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5857884" y="4143380"/>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11</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6" name="TextBox 35"/>
            <p:cNvSpPr txBox="1"/>
            <p:nvPr/>
          </p:nvSpPr>
          <p:spPr>
            <a:xfrm rot="19700045">
              <a:off x="6072198" y="5024437"/>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9</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grpSp>
      <p:sp>
        <p:nvSpPr>
          <p:cNvPr id="37" name="TextBox 36"/>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1357290" y="285728"/>
            <a:ext cx="5464183"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采用普里姆算法求最小生成树的过程 </a:t>
            </a:r>
          </a:p>
        </p:txBody>
      </p:sp>
      <p:grpSp>
        <p:nvGrpSpPr>
          <p:cNvPr id="70" name="组合 69"/>
          <p:cNvGrpSpPr/>
          <p:nvPr/>
        </p:nvGrpSpPr>
        <p:grpSpPr>
          <a:xfrm>
            <a:off x="1928794" y="785794"/>
            <a:ext cx="3286148" cy="2214578"/>
            <a:chOff x="1928794" y="928670"/>
            <a:chExt cx="3286148" cy="2214578"/>
          </a:xfrm>
        </p:grpSpPr>
        <p:sp>
          <p:nvSpPr>
            <p:cNvPr id="13" name="椭圆 12"/>
            <p:cNvSpPr/>
            <p:nvPr/>
          </p:nvSpPr>
          <p:spPr>
            <a:xfrm>
              <a:off x="2786050" y="92867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14" name="椭圆 13"/>
            <p:cNvSpPr/>
            <p:nvPr/>
          </p:nvSpPr>
          <p:spPr>
            <a:xfrm>
              <a:off x="192879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15" name="椭圆 14"/>
            <p:cNvSpPr/>
            <p:nvPr/>
          </p:nvSpPr>
          <p:spPr>
            <a:xfrm>
              <a:off x="2786050" y="271462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16" name="椭圆 15"/>
            <p:cNvSpPr/>
            <p:nvPr/>
          </p:nvSpPr>
          <p:spPr>
            <a:xfrm>
              <a:off x="478631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17" name="椭圆 16"/>
            <p:cNvSpPr/>
            <p:nvPr/>
          </p:nvSpPr>
          <p:spPr>
            <a:xfrm>
              <a:off x="371474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cxnSp>
          <p:nvCxnSpPr>
            <p:cNvPr id="25" name="直接连接符 24"/>
            <p:cNvCxnSpPr>
              <a:stCxn id="13" idx="3"/>
              <a:endCxn id="14" idx="7"/>
            </p:cNvCxnSpPr>
            <p:nvPr/>
          </p:nvCxnSpPr>
          <p:spPr>
            <a:xfrm rot="5400000">
              <a:off x="2258932" y="1330246"/>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4" idx="5"/>
              <a:endCxn id="15" idx="1"/>
            </p:cNvCxnSpPr>
            <p:nvPr/>
          </p:nvCxnSpPr>
          <p:spPr>
            <a:xfrm rot="16200000" flipH="1">
              <a:off x="2294651" y="2223221"/>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3" idx="4"/>
              <a:endCxn id="15" idx="0"/>
            </p:cNvCxnSpPr>
            <p:nvPr/>
          </p:nvCxnSpPr>
          <p:spPr>
            <a:xfrm rot="5400000">
              <a:off x="2321703" y="2035959"/>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3" idx="5"/>
              <a:endCxn id="17" idx="1"/>
            </p:cNvCxnSpPr>
            <p:nvPr/>
          </p:nvCxnSpPr>
          <p:spPr>
            <a:xfrm rot="16200000" flipH="1">
              <a:off x="3151907" y="1294527"/>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7" idx="3"/>
              <a:endCxn id="15" idx="7"/>
            </p:cNvCxnSpPr>
            <p:nvPr/>
          </p:nvCxnSpPr>
          <p:spPr>
            <a:xfrm rot="5400000">
              <a:off x="3187626" y="2187502"/>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7" idx="6"/>
              <a:endCxn id="16" idx="2"/>
            </p:cNvCxnSpPr>
            <p:nvPr/>
          </p:nvCxnSpPr>
          <p:spPr>
            <a:xfrm>
              <a:off x="4143372" y="2071678"/>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3" idx="6"/>
              <a:endCxn id="16" idx="1"/>
            </p:cNvCxnSpPr>
            <p:nvPr/>
          </p:nvCxnSpPr>
          <p:spPr>
            <a:xfrm>
              <a:off x="3214678" y="1142984"/>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5" idx="6"/>
              <a:endCxn id="16" idx="3"/>
            </p:cNvCxnSpPr>
            <p:nvPr/>
          </p:nvCxnSpPr>
          <p:spPr>
            <a:xfrm flipV="1">
              <a:off x="3214678" y="2223221"/>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5984" y="1345156"/>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42" name="TextBox 41"/>
            <p:cNvSpPr txBox="1"/>
            <p:nvPr/>
          </p:nvSpPr>
          <p:spPr>
            <a:xfrm>
              <a:off x="2285984" y="2357430"/>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43" name="TextBox 42"/>
            <p:cNvSpPr txBox="1"/>
            <p:nvPr/>
          </p:nvSpPr>
          <p:spPr>
            <a:xfrm>
              <a:off x="2714612" y="1845222"/>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44" name="TextBox 43"/>
            <p:cNvSpPr txBox="1"/>
            <p:nvPr/>
          </p:nvSpPr>
          <p:spPr>
            <a:xfrm>
              <a:off x="3214678" y="2202412"/>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45" name="TextBox 44"/>
            <p:cNvSpPr txBox="1"/>
            <p:nvPr/>
          </p:nvSpPr>
          <p:spPr>
            <a:xfrm>
              <a:off x="3143240" y="1428736"/>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46" name="TextBox 45"/>
            <p:cNvSpPr txBox="1"/>
            <p:nvPr/>
          </p:nvSpPr>
          <p:spPr>
            <a:xfrm>
              <a:off x="4214810" y="1714488"/>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47" name="TextBox 46"/>
            <p:cNvSpPr txBox="1"/>
            <p:nvPr/>
          </p:nvSpPr>
          <p:spPr>
            <a:xfrm>
              <a:off x="4000496" y="2559602"/>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48" name="TextBox 47"/>
            <p:cNvSpPr txBox="1"/>
            <p:nvPr/>
          </p:nvSpPr>
          <p:spPr>
            <a:xfrm>
              <a:off x="4000496" y="1214422"/>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grpSp>
      <p:grpSp>
        <p:nvGrpSpPr>
          <p:cNvPr id="72" name="组合 71"/>
          <p:cNvGrpSpPr/>
          <p:nvPr/>
        </p:nvGrpSpPr>
        <p:grpSpPr>
          <a:xfrm>
            <a:off x="2000232" y="3857628"/>
            <a:ext cx="3286148" cy="2214578"/>
            <a:chOff x="2000232" y="3857628"/>
            <a:chExt cx="3286148" cy="2214578"/>
          </a:xfrm>
        </p:grpSpPr>
        <p:sp>
          <p:nvSpPr>
            <p:cNvPr id="49" name="椭圆 48"/>
            <p:cNvSpPr/>
            <p:nvPr/>
          </p:nvSpPr>
          <p:spPr>
            <a:xfrm>
              <a:off x="2857488" y="3857628"/>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50" name="椭圆 49"/>
            <p:cNvSpPr/>
            <p:nvPr/>
          </p:nvSpPr>
          <p:spPr>
            <a:xfrm>
              <a:off x="200023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51" name="椭圆 50"/>
            <p:cNvSpPr/>
            <p:nvPr/>
          </p:nvSpPr>
          <p:spPr>
            <a:xfrm>
              <a:off x="2857488" y="564357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52" name="椭圆 51"/>
            <p:cNvSpPr/>
            <p:nvPr/>
          </p:nvSpPr>
          <p:spPr>
            <a:xfrm>
              <a:off x="485775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53" name="椭圆 52"/>
            <p:cNvSpPr/>
            <p:nvPr/>
          </p:nvSpPr>
          <p:spPr>
            <a:xfrm>
              <a:off x="378618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cxnSp>
          <p:nvCxnSpPr>
            <p:cNvPr id="54" name="直接连接符 53"/>
            <p:cNvCxnSpPr>
              <a:stCxn id="49" idx="3"/>
              <a:endCxn id="50" idx="7"/>
            </p:cNvCxnSpPr>
            <p:nvPr/>
          </p:nvCxnSpPr>
          <p:spPr>
            <a:xfrm rot="5400000">
              <a:off x="2330370" y="4259204"/>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0" idx="5"/>
              <a:endCxn id="51" idx="1"/>
            </p:cNvCxnSpPr>
            <p:nvPr/>
          </p:nvCxnSpPr>
          <p:spPr>
            <a:xfrm rot="16200000" flipH="1">
              <a:off x="2366089" y="5152179"/>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9" idx="4"/>
              <a:endCxn id="51" idx="0"/>
            </p:cNvCxnSpPr>
            <p:nvPr/>
          </p:nvCxnSpPr>
          <p:spPr>
            <a:xfrm rot="5400000">
              <a:off x="2393141" y="4964917"/>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9" idx="5"/>
              <a:endCxn id="53" idx="1"/>
            </p:cNvCxnSpPr>
            <p:nvPr/>
          </p:nvCxnSpPr>
          <p:spPr>
            <a:xfrm rot="16200000" flipH="1">
              <a:off x="3223345" y="4223485"/>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3"/>
              <a:endCxn id="51" idx="7"/>
            </p:cNvCxnSpPr>
            <p:nvPr/>
          </p:nvCxnSpPr>
          <p:spPr>
            <a:xfrm rot="5400000">
              <a:off x="3259064" y="5116460"/>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3" idx="6"/>
              <a:endCxn id="52" idx="2"/>
            </p:cNvCxnSpPr>
            <p:nvPr/>
          </p:nvCxnSpPr>
          <p:spPr>
            <a:xfrm>
              <a:off x="4214810" y="5000636"/>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9" idx="6"/>
              <a:endCxn id="52" idx="1"/>
            </p:cNvCxnSpPr>
            <p:nvPr/>
          </p:nvCxnSpPr>
          <p:spPr>
            <a:xfrm>
              <a:off x="3286116" y="4071942"/>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1" idx="6"/>
              <a:endCxn id="52" idx="3"/>
            </p:cNvCxnSpPr>
            <p:nvPr/>
          </p:nvCxnSpPr>
          <p:spPr>
            <a:xfrm flipV="1">
              <a:off x="3286116" y="5152179"/>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357422" y="4274114"/>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63" name="TextBox 62"/>
            <p:cNvSpPr txBox="1"/>
            <p:nvPr/>
          </p:nvSpPr>
          <p:spPr>
            <a:xfrm>
              <a:off x="2357422" y="5286388"/>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64" name="TextBox 63"/>
            <p:cNvSpPr txBox="1"/>
            <p:nvPr/>
          </p:nvSpPr>
          <p:spPr>
            <a:xfrm>
              <a:off x="2786050" y="4643446"/>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65" name="TextBox 64"/>
            <p:cNvSpPr txBox="1"/>
            <p:nvPr/>
          </p:nvSpPr>
          <p:spPr>
            <a:xfrm>
              <a:off x="3286116" y="5131370"/>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66" name="TextBox 65"/>
            <p:cNvSpPr txBox="1"/>
            <p:nvPr/>
          </p:nvSpPr>
          <p:spPr>
            <a:xfrm>
              <a:off x="3332245" y="4488324"/>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67" name="TextBox 66"/>
            <p:cNvSpPr txBox="1"/>
            <p:nvPr/>
          </p:nvSpPr>
          <p:spPr>
            <a:xfrm>
              <a:off x="4286248" y="4643446"/>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68" name="TextBox 67"/>
            <p:cNvSpPr txBox="1"/>
            <p:nvPr/>
          </p:nvSpPr>
          <p:spPr>
            <a:xfrm>
              <a:off x="4071934" y="5488560"/>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69" name="TextBox 68"/>
            <p:cNvSpPr txBox="1"/>
            <p:nvPr/>
          </p:nvSpPr>
          <p:spPr>
            <a:xfrm>
              <a:off x="4071934" y="4143380"/>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grpSp>
      <p:sp>
        <p:nvSpPr>
          <p:cNvPr id="71" name="下箭头 70"/>
          <p:cNvSpPr/>
          <p:nvPr/>
        </p:nvSpPr>
        <p:spPr>
          <a:xfrm>
            <a:off x="2928926" y="3143248"/>
            <a:ext cx="214314" cy="285752"/>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81" name="组合 80"/>
          <p:cNvGrpSpPr/>
          <p:nvPr/>
        </p:nvGrpSpPr>
        <p:grpSpPr>
          <a:xfrm>
            <a:off x="1214414" y="3571876"/>
            <a:ext cx="4337300" cy="2920779"/>
            <a:chOff x="1214414" y="3571876"/>
            <a:chExt cx="4337300" cy="2920779"/>
          </a:xfrm>
        </p:grpSpPr>
        <p:sp>
          <p:nvSpPr>
            <p:cNvPr id="74" name="椭圆 73"/>
            <p:cNvSpPr/>
            <p:nvPr/>
          </p:nvSpPr>
          <p:spPr>
            <a:xfrm>
              <a:off x="2526424" y="3571876"/>
              <a:ext cx="1071570" cy="1071570"/>
            </a:xfrm>
            <a:prstGeom prst="ellipse">
              <a:avLst/>
            </a:prstGeom>
            <a:solidFill>
              <a:schemeClr val="accent1">
                <a:alpha val="14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77" name="任意多边形 76"/>
            <p:cNvSpPr/>
            <p:nvPr/>
          </p:nvSpPr>
          <p:spPr>
            <a:xfrm>
              <a:off x="1722120" y="4500570"/>
              <a:ext cx="3829594" cy="1992085"/>
            </a:xfrm>
            <a:custGeom>
              <a:avLst/>
              <a:gdLst>
                <a:gd name="connsiteX0" fmla="*/ 158931 w 3829594"/>
                <a:gd name="connsiteY0" fmla="*/ 161108 h 1992085"/>
                <a:gd name="connsiteX1" fmla="*/ 185057 w 3829594"/>
                <a:gd name="connsiteY1" fmla="*/ 1049382 h 1992085"/>
                <a:gd name="connsiteX2" fmla="*/ 1269274 w 3829594"/>
                <a:gd name="connsiteY2" fmla="*/ 1898468 h 1992085"/>
                <a:gd name="connsiteX3" fmla="*/ 2314303 w 3829594"/>
                <a:gd name="connsiteY3" fmla="*/ 1611085 h 1992085"/>
                <a:gd name="connsiteX4" fmla="*/ 3646714 w 3829594"/>
                <a:gd name="connsiteY4" fmla="*/ 840377 h 1992085"/>
                <a:gd name="connsiteX5" fmla="*/ 3411583 w 3829594"/>
                <a:gd name="connsiteY5" fmla="*/ 108857 h 1992085"/>
                <a:gd name="connsiteX6" fmla="*/ 2235926 w 3829594"/>
                <a:gd name="connsiteY6" fmla="*/ 187234 h 1992085"/>
                <a:gd name="connsiteX7" fmla="*/ 1595846 w 3829594"/>
                <a:gd name="connsiteY7" fmla="*/ 487679 h 1992085"/>
                <a:gd name="connsiteX8" fmla="*/ 994954 w 3829594"/>
                <a:gd name="connsiteY8" fmla="*/ 396239 h 1992085"/>
                <a:gd name="connsiteX9" fmla="*/ 341811 w 3829594"/>
                <a:gd name="connsiteY9" fmla="*/ 108857 h 1992085"/>
                <a:gd name="connsiteX10" fmla="*/ 158931 w 3829594"/>
                <a:gd name="connsiteY10" fmla="*/ 161108 h 199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9594" h="1992085">
                  <a:moveTo>
                    <a:pt x="158931" y="161108"/>
                  </a:moveTo>
                  <a:cubicBezTo>
                    <a:pt x="132805" y="317862"/>
                    <a:pt x="0" y="759822"/>
                    <a:pt x="185057" y="1049382"/>
                  </a:cubicBezTo>
                  <a:cubicBezTo>
                    <a:pt x="370114" y="1338942"/>
                    <a:pt x="914400" y="1804851"/>
                    <a:pt x="1269274" y="1898468"/>
                  </a:cubicBezTo>
                  <a:cubicBezTo>
                    <a:pt x="1624148" y="1992085"/>
                    <a:pt x="1918063" y="1787433"/>
                    <a:pt x="2314303" y="1611085"/>
                  </a:cubicBezTo>
                  <a:cubicBezTo>
                    <a:pt x="2710543" y="1434737"/>
                    <a:pt x="3463834" y="1090748"/>
                    <a:pt x="3646714" y="840377"/>
                  </a:cubicBezTo>
                  <a:cubicBezTo>
                    <a:pt x="3829594" y="590006"/>
                    <a:pt x="3646714" y="217714"/>
                    <a:pt x="3411583" y="108857"/>
                  </a:cubicBezTo>
                  <a:cubicBezTo>
                    <a:pt x="3176452" y="0"/>
                    <a:pt x="2538549" y="124097"/>
                    <a:pt x="2235926" y="187234"/>
                  </a:cubicBezTo>
                  <a:cubicBezTo>
                    <a:pt x="1933303" y="250371"/>
                    <a:pt x="1802675" y="452845"/>
                    <a:pt x="1595846" y="487679"/>
                  </a:cubicBezTo>
                  <a:cubicBezTo>
                    <a:pt x="1389017" y="522513"/>
                    <a:pt x="1203960" y="459376"/>
                    <a:pt x="994954" y="396239"/>
                  </a:cubicBezTo>
                  <a:cubicBezTo>
                    <a:pt x="785948" y="333102"/>
                    <a:pt x="476794" y="150223"/>
                    <a:pt x="341811" y="108857"/>
                  </a:cubicBezTo>
                  <a:cubicBezTo>
                    <a:pt x="206828" y="67491"/>
                    <a:pt x="185057" y="4354"/>
                    <a:pt x="158931" y="161108"/>
                  </a:cubicBezTo>
                  <a:close/>
                </a:path>
              </a:pathLst>
            </a:custGeom>
            <a:solidFill>
              <a:schemeClr val="accent1">
                <a:alpha val="30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79" name="TextBox 78"/>
            <p:cNvSpPr txBox="1"/>
            <p:nvPr/>
          </p:nvSpPr>
          <p:spPr>
            <a:xfrm>
              <a:off x="2214546" y="3643314"/>
              <a:ext cx="35719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U</a:t>
              </a:r>
              <a:endParaRPr lang="zh-CN" altLang="en-US" sz="2000">
                <a:solidFill>
                  <a:srgbClr val="0000FF"/>
                </a:solidFill>
                <a:latin typeface="Consolas" pitchFamily="49" charset="0"/>
                <a:cs typeface="Consolas" pitchFamily="49" charset="0"/>
              </a:endParaRPr>
            </a:p>
          </p:txBody>
        </p:sp>
        <p:sp>
          <p:nvSpPr>
            <p:cNvPr id="80" name="TextBox 79"/>
            <p:cNvSpPr txBox="1"/>
            <p:nvPr/>
          </p:nvSpPr>
          <p:spPr>
            <a:xfrm>
              <a:off x="1214414" y="4671964"/>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V-U</a:t>
              </a:r>
              <a:endParaRPr lang="zh-CN" altLang="en-US" sz="2000">
                <a:solidFill>
                  <a:srgbClr val="0000FF"/>
                </a:solidFill>
                <a:latin typeface="Consolas" pitchFamily="49" charset="0"/>
                <a:cs typeface="Consolas" pitchFamily="49" charset="0"/>
              </a:endParaRPr>
            </a:p>
          </p:txBody>
        </p:sp>
      </p:grpSp>
      <p:cxnSp>
        <p:nvCxnSpPr>
          <p:cNvPr id="82" name="直接连接符 81"/>
          <p:cNvCxnSpPr/>
          <p:nvPr/>
        </p:nvCxnSpPr>
        <p:spPr>
          <a:xfrm rot="5400000">
            <a:off x="2339037" y="4241745"/>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1357290" y="3286124"/>
            <a:ext cx="7215238" cy="3016210"/>
          </a:xfrm>
          <a:prstGeom prst="rect">
            <a:avLst/>
          </a:prstGeom>
          <a:noFill/>
          <a:ln w="9525">
            <a:noFill/>
            <a:miter lim="800000"/>
            <a:headEnd/>
            <a:tailEnd/>
          </a:ln>
          <a:effectLst/>
        </p:spPr>
        <p:txBody>
          <a:bodyPr wrap="square">
            <a:spAutoFit/>
          </a:bodyPr>
          <a:lstStyle/>
          <a:p>
            <a:pPr algn="just">
              <a:lnSpc>
                <a:spcPts val="3000"/>
              </a:lnSpc>
              <a:spcBef>
                <a:spcPct val="50000"/>
              </a:spcBef>
            </a:pPr>
            <a:r>
              <a:rPr kumimoji="1" lang="zh-CN" altLang="en-US" sz="2000" smtClean="0">
                <a:solidFill>
                  <a:srgbClr val="0000FF"/>
                </a:solidFill>
                <a:latin typeface="Consolas" pitchFamily="49" charset="0"/>
                <a:ea typeface="楷体" pitchFamily="49" charset="-122"/>
                <a:cs typeface="Consolas" pitchFamily="49" charset="0"/>
              </a:rPr>
              <a:t>    按</a:t>
            </a:r>
            <a:r>
              <a:rPr lang="zh-CN" altLang="en-US" sz="2000" dirty="0" smtClean="0">
                <a:solidFill>
                  <a:srgbClr val="0000FF"/>
                </a:solidFill>
                <a:latin typeface="Consolas" pitchFamily="49" charset="0"/>
                <a:ea typeface="楷体" pitchFamily="49" charset="-122"/>
                <a:cs typeface="Consolas" pitchFamily="49" charset="0"/>
              </a:rPr>
              <a:t>拓扑序列</a:t>
            </a:r>
            <a:r>
              <a:rPr lang="en-US" altLang="zh-CN" sz="2000" i="1" dirty="0" err="1" smtClean="0">
                <a:solidFill>
                  <a:srgbClr val="0000FF"/>
                </a:solidFill>
                <a:latin typeface="Consolas" pitchFamily="49" charset="0"/>
                <a:ea typeface="楷体" pitchFamily="49" charset="-122"/>
                <a:cs typeface="Consolas" pitchFamily="49" charset="0"/>
              </a:rPr>
              <a:t>ABCDEFGHI</a:t>
            </a:r>
            <a:r>
              <a:rPr lang="zh-CN" altLang="en-US" sz="2000" dirty="0" smtClean="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反序</a:t>
            </a:r>
            <a:r>
              <a:rPr lang="en-US" altLang="zh-CN" sz="2000" i="1" smtClean="0">
                <a:solidFill>
                  <a:srgbClr val="FF00FF"/>
                </a:solidFill>
                <a:latin typeface="Consolas" pitchFamily="49" charset="0"/>
                <a:ea typeface="楷体" pitchFamily="49" charset="-122"/>
                <a:cs typeface="Consolas" pitchFamily="49" charset="0"/>
              </a:rPr>
              <a:t>IHGFEDCBA</a:t>
            </a:r>
            <a:r>
              <a:rPr kumimoji="1" lang="zh-CN" altLang="en-US" sz="2000" smtClean="0">
                <a:solidFill>
                  <a:srgbClr val="0000FF"/>
                </a:solidFill>
                <a:latin typeface="Consolas" pitchFamily="49" charset="0"/>
                <a:ea typeface="楷体" pitchFamily="49" charset="-122"/>
                <a:cs typeface="Consolas" pitchFamily="49" charset="0"/>
              </a:rPr>
              <a:t>计算</a:t>
            </a:r>
            <a:r>
              <a:rPr kumimoji="1" lang="zh-CN" altLang="en-US" sz="2000" dirty="0">
                <a:solidFill>
                  <a:srgbClr val="0000FF"/>
                </a:solidFill>
                <a:latin typeface="Consolas" pitchFamily="49" charset="0"/>
                <a:ea typeface="楷体" pitchFamily="49" charset="-122"/>
                <a:cs typeface="Consolas" pitchFamily="49" charset="0"/>
              </a:rPr>
              <a:t>各事件的</a:t>
            </a:r>
            <a:r>
              <a:rPr kumimoji="1" lang="en-US" altLang="zh-CN" sz="2000" dirty="0">
                <a:solidFill>
                  <a:srgbClr val="0000FF"/>
                </a:solidFill>
                <a:latin typeface="Consolas" pitchFamily="49" charset="0"/>
                <a:ea typeface="楷体" pitchFamily="49" charset="-122"/>
                <a:cs typeface="Consolas" pitchFamily="49" charset="0"/>
              </a:rPr>
              <a:t>le(v)</a:t>
            </a:r>
            <a:r>
              <a:rPr kumimoji="1" lang="zh-CN" altLang="en-US" sz="2000" dirty="0">
                <a:solidFill>
                  <a:srgbClr val="0000FF"/>
                </a:solidFill>
                <a:latin typeface="Consolas" pitchFamily="49" charset="0"/>
                <a:ea typeface="楷体" pitchFamily="49" charset="-122"/>
                <a:cs typeface="Consolas" pitchFamily="49" charset="0"/>
              </a:rPr>
              <a:t>如下：</a:t>
            </a:r>
          </a:p>
          <a:p>
            <a:pPr marL="457200" indent="-457200" algn="just">
              <a:lnSpc>
                <a:spcPts val="3000"/>
              </a:lnSpc>
              <a:spcBef>
                <a:spcPct val="50000"/>
              </a:spcBef>
              <a:buBlip>
                <a:blip r:embed="rId2"/>
              </a:buBlip>
            </a:pP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ee</a:t>
            </a:r>
            <a:r>
              <a:rPr kumimoji="1" lang="en-US" altLang="zh-CN" sz="2000" i="1" dirty="0">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楷体" pitchFamily="49" charset="-122"/>
                <a:cs typeface="Consolas" pitchFamily="49" charset="0"/>
              </a:rPr>
              <a:t>)=18</a:t>
            </a:r>
          </a:p>
          <a:p>
            <a:pPr marL="457200" indent="-457200" algn="just">
              <a:lnSpc>
                <a:spcPts val="3000"/>
              </a:lnSpc>
              <a:spcBef>
                <a:spcPct val="50000"/>
              </a:spcBef>
              <a:buBlip>
                <a:blip r:embed="rId2"/>
              </a:buBlip>
            </a:pP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F</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10</a:t>
            </a:r>
            <a:r>
              <a:rPr kumimoji="1" lang="en-US" altLang="zh-CN" sz="2000" dirty="0">
                <a:solidFill>
                  <a:srgbClr val="0000FF"/>
                </a:solidFill>
                <a:latin typeface="Consolas" pitchFamily="49" charset="0"/>
                <a:ea typeface="楷体" pitchFamily="49" charset="-122"/>
                <a:cs typeface="Consolas" pitchFamily="49" charset="0"/>
              </a:rPr>
              <a:t>)=16</a:t>
            </a:r>
          </a:p>
          <a:p>
            <a:pPr marL="457200" indent="-457200" algn="just">
              <a:lnSpc>
                <a:spcPts val="3000"/>
              </a:lnSpc>
              <a:spcBef>
                <a:spcPct val="50000"/>
              </a:spcBef>
              <a:buBlip>
                <a:blip r:embed="rId2"/>
              </a:buBlip>
            </a:pP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G</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11</a:t>
            </a:r>
            <a:r>
              <a:rPr kumimoji="1" lang="en-US" altLang="zh-CN" sz="2000" dirty="0">
                <a:solidFill>
                  <a:srgbClr val="0000FF"/>
                </a:solidFill>
                <a:latin typeface="Consolas" pitchFamily="49" charset="0"/>
                <a:ea typeface="楷体" pitchFamily="49" charset="-122"/>
                <a:cs typeface="Consolas" pitchFamily="49" charset="0"/>
              </a:rPr>
              <a:t>)=14</a:t>
            </a:r>
          </a:p>
          <a:p>
            <a:pPr marL="457200" indent="-457200" algn="just">
              <a:lnSpc>
                <a:spcPts val="3000"/>
              </a:lnSpc>
              <a:spcBef>
                <a:spcPct val="50000"/>
              </a:spcBef>
              <a:buBlip>
                <a:blip r:embed="rId2"/>
              </a:buBlip>
            </a:pP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H</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i="1" baseline="-25000" dirty="0" err="1">
                <a:solidFill>
                  <a:srgbClr val="0000FF"/>
                </a:solidFill>
                <a:latin typeface="Consolas" pitchFamily="49" charset="0"/>
                <a:ea typeface="楷体" pitchFamily="49" charset="-122"/>
                <a:cs typeface="Consolas" pitchFamily="49" charset="0"/>
              </a:rPr>
              <a:t>9</a:t>
            </a:r>
            <a:r>
              <a:rPr kumimoji="1" lang="en-US" altLang="zh-CN" sz="2000" dirty="0">
                <a:solidFill>
                  <a:srgbClr val="0000FF"/>
                </a:solidFill>
                <a:latin typeface="Consolas" pitchFamily="49" charset="0"/>
                <a:ea typeface="楷体" pitchFamily="49" charset="-122"/>
                <a:cs typeface="Consolas" pitchFamily="49" charset="0"/>
              </a:rPr>
              <a:t>)=14</a:t>
            </a:r>
          </a:p>
        </p:txBody>
      </p:sp>
      <p:grpSp>
        <p:nvGrpSpPr>
          <p:cNvPr id="5" name="组合 4"/>
          <p:cNvGrpSpPr/>
          <p:nvPr/>
        </p:nvGrpSpPr>
        <p:grpSpPr>
          <a:xfrm>
            <a:off x="1928794" y="357166"/>
            <a:ext cx="5286412" cy="2428892"/>
            <a:chOff x="1857356" y="3357562"/>
            <a:chExt cx="5286412" cy="2428892"/>
          </a:xfrm>
        </p:grpSpPr>
        <p:sp>
          <p:nvSpPr>
            <p:cNvPr id="6" name="Oval 5"/>
            <p:cNvSpPr>
              <a:spLocks noChangeArrowheads="1"/>
            </p:cNvSpPr>
            <p:nvPr/>
          </p:nvSpPr>
          <p:spPr bwMode="auto">
            <a:xfrm>
              <a:off x="1857356" y="4268434"/>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A</a:t>
              </a:r>
            </a:p>
          </p:txBody>
        </p:sp>
        <p:sp>
          <p:nvSpPr>
            <p:cNvPr id="7" name="Oval 5"/>
            <p:cNvSpPr>
              <a:spLocks noChangeArrowheads="1"/>
            </p:cNvSpPr>
            <p:nvPr/>
          </p:nvSpPr>
          <p:spPr bwMode="auto">
            <a:xfrm>
              <a:off x="2925754" y="342900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B</a:t>
              </a:r>
              <a:endParaRPr lang="en-US" altLang="zh-CN" sz="2000" i="1">
                <a:solidFill>
                  <a:srgbClr val="0000FF"/>
                </a:solidFill>
                <a:latin typeface="Consolas" pitchFamily="49" charset="0"/>
                <a:cs typeface="Consolas" pitchFamily="49" charset="0"/>
              </a:endParaRPr>
            </a:p>
          </p:txBody>
        </p:sp>
        <p:sp>
          <p:nvSpPr>
            <p:cNvPr id="8" name="Oval 5"/>
            <p:cNvSpPr>
              <a:spLocks noChangeArrowheads="1"/>
            </p:cNvSpPr>
            <p:nvPr/>
          </p:nvSpPr>
          <p:spPr bwMode="auto">
            <a:xfrm>
              <a:off x="2928926" y="4281497"/>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C</a:t>
              </a:r>
              <a:endParaRPr lang="en-US" altLang="zh-CN" sz="2000" i="1">
                <a:solidFill>
                  <a:srgbClr val="0000FF"/>
                </a:solidFill>
                <a:latin typeface="Consolas" pitchFamily="49" charset="0"/>
                <a:cs typeface="Consolas" pitchFamily="49" charset="0"/>
              </a:endParaRPr>
            </a:p>
          </p:txBody>
        </p:sp>
        <p:sp>
          <p:nvSpPr>
            <p:cNvPr id="9" name="Oval 5"/>
            <p:cNvSpPr>
              <a:spLocks noChangeArrowheads="1"/>
            </p:cNvSpPr>
            <p:nvPr/>
          </p:nvSpPr>
          <p:spPr bwMode="auto">
            <a:xfrm>
              <a:off x="2928926"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D</a:t>
              </a:r>
              <a:endParaRPr lang="en-US" altLang="zh-CN" sz="2000" i="1">
                <a:solidFill>
                  <a:srgbClr val="0000FF"/>
                </a:solidFill>
                <a:latin typeface="Consolas" pitchFamily="49" charset="0"/>
                <a:cs typeface="Consolas" pitchFamily="49" charset="0"/>
              </a:endParaRPr>
            </a:p>
          </p:txBody>
        </p:sp>
        <p:sp>
          <p:nvSpPr>
            <p:cNvPr id="10" name="Oval 5"/>
            <p:cNvSpPr>
              <a:spLocks noChangeArrowheads="1"/>
            </p:cNvSpPr>
            <p:nvPr/>
          </p:nvSpPr>
          <p:spPr bwMode="auto">
            <a:xfrm>
              <a:off x="5286380" y="3357562"/>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F</a:t>
              </a:r>
              <a:endParaRPr lang="en-US" altLang="zh-CN" sz="2000" i="1">
                <a:solidFill>
                  <a:srgbClr val="0000FF"/>
                </a:solidFill>
                <a:latin typeface="Consolas" pitchFamily="49" charset="0"/>
                <a:cs typeface="Consolas" pitchFamily="49" charset="0"/>
              </a:endParaRPr>
            </a:p>
          </p:txBody>
        </p:sp>
        <p:sp>
          <p:nvSpPr>
            <p:cNvPr id="11" name="Oval 5"/>
            <p:cNvSpPr>
              <a:spLocks noChangeArrowheads="1"/>
            </p:cNvSpPr>
            <p:nvPr/>
          </p:nvSpPr>
          <p:spPr bwMode="auto">
            <a:xfrm>
              <a:off x="5289552" y="4210059"/>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G</a:t>
              </a:r>
              <a:endParaRPr lang="en-US" altLang="zh-CN" sz="2000" i="1">
                <a:solidFill>
                  <a:srgbClr val="0000FF"/>
                </a:solidFill>
                <a:latin typeface="Consolas" pitchFamily="49" charset="0"/>
                <a:cs typeface="Consolas" pitchFamily="49" charset="0"/>
              </a:endParaRPr>
            </a:p>
          </p:txBody>
        </p:sp>
        <p:sp>
          <p:nvSpPr>
            <p:cNvPr id="12" name="Oval 5"/>
            <p:cNvSpPr>
              <a:spLocks noChangeArrowheads="1"/>
            </p:cNvSpPr>
            <p:nvPr/>
          </p:nvSpPr>
          <p:spPr bwMode="auto">
            <a:xfrm>
              <a:off x="5289552"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H</a:t>
              </a:r>
              <a:endParaRPr lang="en-US" altLang="zh-CN" sz="2000" i="1">
                <a:solidFill>
                  <a:srgbClr val="0000FF"/>
                </a:solidFill>
                <a:latin typeface="Consolas" pitchFamily="49" charset="0"/>
                <a:cs typeface="Consolas" pitchFamily="49" charset="0"/>
              </a:endParaRPr>
            </a:p>
          </p:txBody>
        </p:sp>
        <p:sp>
          <p:nvSpPr>
            <p:cNvPr id="13" name="Oval 5"/>
            <p:cNvSpPr>
              <a:spLocks noChangeArrowheads="1"/>
            </p:cNvSpPr>
            <p:nvPr/>
          </p:nvSpPr>
          <p:spPr bwMode="auto">
            <a:xfrm>
              <a:off x="4140200" y="378619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E</a:t>
              </a:r>
              <a:endParaRPr lang="en-US" altLang="zh-CN" sz="2000" i="1">
                <a:solidFill>
                  <a:srgbClr val="0000FF"/>
                </a:solidFill>
                <a:latin typeface="Consolas" pitchFamily="49" charset="0"/>
                <a:cs typeface="Consolas" pitchFamily="49" charset="0"/>
              </a:endParaRPr>
            </a:p>
          </p:txBody>
        </p:sp>
        <p:sp>
          <p:nvSpPr>
            <p:cNvPr id="14" name="Oval 5"/>
            <p:cNvSpPr>
              <a:spLocks noChangeArrowheads="1"/>
            </p:cNvSpPr>
            <p:nvPr/>
          </p:nvSpPr>
          <p:spPr bwMode="auto">
            <a:xfrm>
              <a:off x="6711968" y="4210059"/>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I</a:t>
              </a:r>
              <a:endParaRPr lang="en-US" altLang="zh-CN" sz="2000" i="1">
                <a:solidFill>
                  <a:srgbClr val="0000FF"/>
                </a:solidFill>
                <a:latin typeface="Consolas" pitchFamily="49" charset="0"/>
                <a:cs typeface="Consolas" pitchFamily="49" charset="0"/>
              </a:endParaRPr>
            </a:p>
          </p:txBody>
        </p:sp>
        <p:cxnSp>
          <p:nvCxnSpPr>
            <p:cNvPr id="15" name="直接箭头连接符 14"/>
            <p:cNvCxnSpPr>
              <a:stCxn id="6" idx="7"/>
              <a:endCxn id="7" idx="2"/>
            </p:cNvCxnSpPr>
            <p:nvPr/>
          </p:nvCxnSpPr>
          <p:spPr>
            <a:xfrm rot="5400000" flipH="1" flipV="1">
              <a:off x="2245362" y="3661972"/>
              <a:ext cx="660951" cy="69983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8" idx="2"/>
            </p:cNvCxnSpPr>
            <p:nvPr/>
          </p:nvCxnSpPr>
          <p:spPr>
            <a:xfrm>
              <a:off x="2289156" y="4520847"/>
              <a:ext cx="639770" cy="1306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5"/>
              <a:endCxn id="9" idx="2"/>
            </p:cNvCxnSpPr>
            <p:nvPr/>
          </p:nvCxnSpPr>
          <p:spPr>
            <a:xfrm rot="16200000" flipH="1">
              <a:off x="2195786" y="4729463"/>
              <a:ext cx="763275" cy="70300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6"/>
              <a:endCxn id="13" idx="1"/>
            </p:cNvCxnSpPr>
            <p:nvPr/>
          </p:nvCxnSpPr>
          <p:spPr>
            <a:xfrm>
              <a:off x="3357554" y="3681413"/>
              <a:ext cx="845882" cy="17870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13" idx="3"/>
            </p:cNvCxnSpPr>
            <p:nvPr/>
          </p:nvCxnSpPr>
          <p:spPr>
            <a:xfrm flipV="1">
              <a:off x="3360726" y="4217085"/>
              <a:ext cx="842710" cy="31682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7"/>
              <a:endCxn id="10" idx="2"/>
            </p:cNvCxnSpPr>
            <p:nvPr/>
          </p:nvCxnSpPr>
          <p:spPr>
            <a:xfrm rot="5400000" flipH="1" flipV="1">
              <a:off x="4772500" y="3346240"/>
              <a:ext cx="250145" cy="77761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 idx="5"/>
              <a:endCxn id="11" idx="2"/>
            </p:cNvCxnSpPr>
            <p:nvPr/>
          </p:nvCxnSpPr>
          <p:spPr>
            <a:xfrm rot="16200000" flipH="1">
              <a:off x="4776465" y="3949384"/>
              <a:ext cx="245387" cy="7807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6"/>
              <a:endCxn id="14" idx="1"/>
            </p:cNvCxnSpPr>
            <p:nvPr/>
          </p:nvCxnSpPr>
          <p:spPr>
            <a:xfrm>
              <a:off x="5718180" y="3609975"/>
              <a:ext cx="1057024" cy="67401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6"/>
              <a:endCxn id="14" idx="2"/>
            </p:cNvCxnSpPr>
            <p:nvPr/>
          </p:nvCxnSpPr>
          <p:spPr>
            <a:xfrm>
              <a:off x="5721352" y="4462472"/>
              <a:ext cx="99061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6"/>
              <a:endCxn id="14" idx="3"/>
            </p:cNvCxnSpPr>
            <p:nvPr/>
          </p:nvCxnSpPr>
          <p:spPr>
            <a:xfrm flipV="1">
              <a:off x="5721352" y="4640954"/>
              <a:ext cx="1053852" cy="82165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6"/>
              <a:endCxn id="12" idx="2"/>
            </p:cNvCxnSpPr>
            <p:nvPr/>
          </p:nvCxnSpPr>
          <p:spPr>
            <a:xfrm>
              <a:off x="3360726" y="5462604"/>
              <a:ext cx="192882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9383624">
              <a:off x="2130045" y="369311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7" name="TextBox 26"/>
            <p:cNvSpPr txBox="1"/>
            <p:nvPr/>
          </p:nvSpPr>
          <p:spPr>
            <a:xfrm>
              <a:off x="2357422" y="421481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rot="2757042">
              <a:off x="2115591" y="5040495"/>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rot="469021">
              <a:off x="3545618" y="3453221"/>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4</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rot="20509548">
              <a:off x="3428992"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a:off x="4033562" y="550070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6</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2" name="TextBox 31"/>
            <p:cNvSpPr txBox="1"/>
            <p:nvPr/>
          </p:nvSpPr>
          <p:spPr>
            <a:xfrm rot="20667393">
              <a:off x="4572000" y="337674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7</a:t>
              </a: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rot="1112542">
              <a:off x="4724400"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8</a:t>
              </a: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34" name="TextBox 33"/>
            <p:cNvSpPr txBox="1"/>
            <p:nvPr/>
          </p:nvSpPr>
          <p:spPr>
            <a:xfrm rot="1766307">
              <a:off x="6072198" y="3656813"/>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10</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5857884" y="4143380"/>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11</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6" name="TextBox 35"/>
            <p:cNvSpPr txBox="1"/>
            <p:nvPr/>
          </p:nvSpPr>
          <p:spPr>
            <a:xfrm rot="19700045">
              <a:off x="6072198" y="5024437"/>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9</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grpSp>
      <p:sp>
        <p:nvSpPr>
          <p:cNvPr id="37" name="TextBox 36"/>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1285852" y="3357562"/>
            <a:ext cx="7358114" cy="3016210"/>
          </a:xfrm>
          <a:prstGeom prst="rect">
            <a:avLst/>
          </a:prstGeom>
          <a:noFill/>
          <a:ln w="9525">
            <a:noFill/>
            <a:miter lim="800000"/>
            <a:headEnd/>
            <a:tailEnd/>
          </a:ln>
          <a:effectLst/>
        </p:spPr>
        <p:txBody>
          <a:bodyPr wrap="square">
            <a:spAutoFit/>
          </a:bodyPr>
          <a:lstStyle/>
          <a:p>
            <a:pPr marL="457200" indent="-457200" algn="just">
              <a:lnSpc>
                <a:spcPts val="3000"/>
              </a:lnSpc>
              <a:spcBef>
                <a:spcPct val="50000"/>
              </a:spcBef>
              <a:buBlip>
                <a:blip r:embed="rId2"/>
              </a:buBlip>
            </a:pP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MIN</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F</a:t>
            </a:r>
            <a:r>
              <a:rPr kumimoji="1" lang="en-US" altLang="zh-CN" sz="2000"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7</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G</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c(</a:t>
            </a:r>
            <a:r>
              <a:rPr kumimoji="1" lang="en-US" altLang="zh-CN" sz="2000" i="1" err="1">
                <a:solidFill>
                  <a:srgbClr val="0000FF"/>
                </a:solidFill>
                <a:latin typeface="Consolas" pitchFamily="49" charset="0"/>
                <a:ea typeface="楷体" pitchFamily="49" charset="-122"/>
                <a:cs typeface="Consolas" pitchFamily="49" charset="0"/>
              </a:rPr>
              <a:t>a</a:t>
            </a:r>
            <a:r>
              <a:rPr kumimoji="1" lang="en-US" altLang="zh-CN" sz="2000" baseline="-25000" err="1">
                <a:solidFill>
                  <a:srgbClr val="0000FF"/>
                </a:solidFill>
                <a:latin typeface="Consolas" pitchFamily="49" charset="0"/>
                <a:ea typeface="楷体" pitchFamily="49" charset="-122"/>
                <a:cs typeface="Consolas" pitchFamily="49" charset="0"/>
              </a:rPr>
              <a:t>8</a:t>
            </a:r>
            <a:r>
              <a:rPr kumimoji="1" lang="en-US" altLang="zh-CN"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FF0000"/>
                </a:solidFill>
                <a:latin typeface="Consolas" pitchFamily="49" charset="0"/>
                <a:ea typeface="楷体" pitchFamily="49" charset="-122"/>
                <a:cs typeface="Consolas" pitchFamily="49" charset="0"/>
              </a:rPr>
              <a:t>MIN</a:t>
            </a:r>
            <a:r>
              <a:rPr kumimoji="1" lang="en-US" altLang="zh-CN" sz="2000" smtClean="0">
                <a:solidFill>
                  <a:srgbClr val="0000FF"/>
                </a:solidFill>
                <a:latin typeface="Consolas" pitchFamily="49" charset="0"/>
                <a:ea typeface="楷体" pitchFamily="49" charset="-122"/>
                <a:cs typeface="Consolas" pitchFamily="49" charset="0"/>
              </a:rPr>
              <a:t>{7</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7}=7</a:t>
            </a:r>
          </a:p>
          <a:p>
            <a:pPr marL="457200" indent="-457200" algn="just">
              <a:lnSpc>
                <a:spcPts val="3000"/>
              </a:lnSpc>
              <a:spcBef>
                <a:spcPct val="50000"/>
              </a:spcBef>
              <a:buBlip>
                <a:blip r:embed="rId2"/>
              </a:buBlip>
            </a:pP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D</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H</a:t>
            </a:r>
            <a:r>
              <a:rPr kumimoji="1" lang="en-US" altLang="zh-CN" sz="2000"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6</a:t>
            </a:r>
            <a:r>
              <a:rPr kumimoji="1" lang="en-US" altLang="zh-CN" sz="2000" dirty="0">
                <a:solidFill>
                  <a:srgbClr val="0000FF"/>
                </a:solidFill>
                <a:latin typeface="Consolas" pitchFamily="49" charset="0"/>
                <a:ea typeface="楷体" pitchFamily="49" charset="-122"/>
                <a:cs typeface="Consolas" pitchFamily="49" charset="0"/>
              </a:rPr>
              <a:t>)=12</a:t>
            </a:r>
          </a:p>
          <a:p>
            <a:pPr marL="457200" indent="-457200" algn="just">
              <a:lnSpc>
                <a:spcPts val="3000"/>
              </a:lnSpc>
              <a:spcBef>
                <a:spcPct val="50000"/>
              </a:spcBef>
              <a:buBlip>
                <a:blip r:embed="rId2"/>
              </a:buBlip>
            </a:pP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C</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E</a:t>
            </a:r>
            <a:r>
              <a:rPr kumimoji="1" lang="en-US" altLang="zh-CN" sz="2000"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5</a:t>
            </a:r>
            <a:r>
              <a:rPr kumimoji="1" lang="en-US" altLang="zh-CN" sz="2000" dirty="0">
                <a:solidFill>
                  <a:srgbClr val="0000FF"/>
                </a:solidFill>
                <a:latin typeface="Consolas" pitchFamily="49" charset="0"/>
                <a:ea typeface="楷体" pitchFamily="49" charset="-122"/>
                <a:cs typeface="Consolas" pitchFamily="49" charset="0"/>
              </a:rPr>
              <a:t>)=6</a:t>
            </a:r>
          </a:p>
          <a:p>
            <a:pPr marL="457200" indent="-457200" algn="just">
              <a:lnSpc>
                <a:spcPts val="3000"/>
              </a:lnSpc>
              <a:spcBef>
                <a:spcPct val="50000"/>
              </a:spcBef>
              <a:buBlip>
                <a:blip r:embed="rId2"/>
              </a:buBlip>
            </a:pP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B</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E</a:t>
            </a:r>
            <a:r>
              <a:rPr kumimoji="1" lang="en-US" altLang="zh-CN" sz="2000"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4</a:t>
            </a:r>
            <a:r>
              <a:rPr kumimoji="1" lang="en-US" altLang="zh-CN" sz="2000" dirty="0">
                <a:solidFill>
                  <a:srgbClr val="0000FF"/>
                </a:solidFill>
                <a:latin typeface="Consolas" pitchFamily="49" charset="0"/>
                <a:ea typeface="楷体" pitchFamily="49" charset="-122"/>
                <a:cs typeface="Consolas" pitchFamily="49" charset="0"/>
              </a:rPr>
              <a:t>)=6</a:t>
            </a:r>
          </a:p>
          <a:p>
            <a:pPr marL="457200" indent="-457200" algn="just">
              <a:lnSpc>
                <a:spcPts val="3000"/>
              </a:lnSpc>
              <a:spcBef>
                <a:spcPct val="50000"/>
              </a:spcBef>
              <a:buBlip>
                <a:blip r:embed="rId2"/>
              </a:buBlip>
            </a:pP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MIN</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B</a:t>
            </a:r>
            <a:r>
              <a:rPr kumimoji="1" lang="en-US" altLang="zh-CN" sz="2000"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C</a:t>
            </a:r>
            <a:r>
              <a:rPr kumimoji="1" lang="en-US" altLang="zh-CN" sz="2000" dirty="0">
                <a:solidFill>
                  <a:srgbClr val="0000FF"/>
                </a:solidFill>
                <a:latin typeface="Consolas" pitchFamily="49" charset="0"/>
                <a:ea typeface="楷体" pitchFamily="49" charset="-122"/>
                <a:cs typeface="Consolas" pitchFamily="49" charset="0"/>
              </a:rPr>
              <a:t>)-c(</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2</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D</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c(</a:t>
            </a:r>
            <a:r>
              <a:rPr kumimoji="1" lang="en-US" altLang="zh-CN" sz="2000" i="1" err="1">
                <a:solidFill>
                  <a:srgbClr val="0000FF"/>
                </a:solidFill>
                <a:latin typeface="Consolas" pitchFamily="49" charset="0"/>
                <a:ea typeface="楷体" pitchFamily="49" charset="-122"/>
                <a:cs typeface="Consolas" pitchFamily="49" charset="0"/>
              </a:rPr>
              <a:t>a</a:t>
            </a:r>
            <a:r>
              <a:rPr kumimoji="1" lang="en-US" altLang="zh-CN" sz="2000" baseline="-25000" err="1">
                <a:solidFill>
                  <a:srgbClr val="0000FF"/>
                </a:solidFill>
                <a:latin typeface="Consolas" pitchFamily="49" charset="0"/>
                <a:ea typeface="楷体" pitchFamily="49" charset="-122"/>
                <a:cs typeface="Consolas" pitchFamily="49" charset="0"/>
              </a:rPr>
              <a:t>3</a:t>
            </a:r>
            <a:r>
              <a:rPr kumimoji="1" lang="en-US" altLang="zh-CN" sz="2000" smtClean="0">
                <a:solidFill>
                  <a:srgbClr val="0000FF"/>
                </a:solidFill>
                <a:latin typeface="Consolas" pitchFamily="49" charset="0"/>
                <a:ea typeface="楷体" pitchFamily="49" charset="-122"/>
                <a:cs typeface="Consolas" pitchFamily="49" charset="0"/>
              </a:rPr>
              <a:t>)} =</a:t>
            </a:r>
            <a:r>
              <a:rPr kumimoji="1" lang="en-US" altLang="zh-CN" sz="2000" smtClean="0">
                <a:solidFill>
                  <a:srgbClr val="FF0000"/>
                </a:solidFill>
                <a:latin typeface="Consolas" pitchFamily="49" charset="0"/>
                <a:ea typeface="楷体" pitchFamily="49" charset="-122"/>
                <a:cs typeface="Consolas" pitchFamily="49" charset="0"/>
              </a:rPr>
              <a:t>MIN</a:t>
            </a:r>
            <a:r>
              <a:rPr kumimoji="1" lang="en-US" altLang="zh-CN" sz="2000" smtClean="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2</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7}=0</a:t>
            </a:r>
          </a:p>
        </p:txBody>
      </p:sp>
      <p:grpSp>
        <p:nvGrpSpPr>
          <p:cNvPr id="5" name="组合 4"/>
          <p:cNvGrpSpPr/>
          <p:nvPr/>
        </p:nvGrpSpPr>
        <p:grpSpPr>
          <a:xfrm>
            <a:off x="1928794" y="357166"/>
            <a:ext cx="5286412" cy="2428892"/>
            <a:chOff x="1857356" y="3357562"/>
            <a:chExt cx="5286412" cy="2428892"/>
          </a:xfrm>
        </p:grpSpPr>
        <p:sp>
          <p:nvSpPr>
            <p:cNvPr id="6" name="Oval 5"/>
            <p:cNvSpPr>
              <a:spLocks noChangeArrowheads="1"/>
            </p:cNvSpPr>
            <p:nvPr/>
          </p:nvSpPr>
          <p:spPr bwMode="auto">
            <a:xfrm>
              <a:off x="1857356" y="4268434"/>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A</a:t>
              </a:r>
            </a:p>
          </p:txBody>
        </p:sp>
        <p:sp>
          <p:nvSpPr>
            <p:cNvPr id="7" name="Oval 5"/>
            <p:cNvSpPr>
              <a:spLocks noChangeArrowheads="1"/>
            </p:cNvSpPr>
            <p:nvPr/>
          </p:nvSpPr>
          <p:spPr bwMode="auto">
            <a:xfrm>
              <a:off x="2925754" y="342900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B</a:t>
              </a:r>
              <a:endParaRPr lang="en-US" altLang="zh-CN" sz="2000" i="1">
                <a:solidFill>
                  <a:srgbClr val="0000FF"/>
                </a:solidFill>
                <a:latin typeface="Consolas" pitchFamily="49" charset="0"/>
                <a:cs typeface="Consolas" pitchFamily="49" charset="0"/>
              </a:endParaRPr>
            </a:p>
          </p:txBody>
        </p:sp>
        <p:sp>
          <p:nvSpPr>
            <p:cNvPr id="8" name="Oval 5"/>
            <p:cNvSpPr>
              <a:spLocks noChangeArrowheads="1"/>
            </p:cNvSpPr>
            <p:nvPr/>
          </p:nvSpPr>
          <p:spPr bwMode="auto">
            <a:xfrm>
              <a:off x="2928926" y="4281497"/>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C</a:t>
              </a:r>
              <a:endParaRPr lang="en-US" altLang="zh-CN" sz="2000" i="1">
                <a:solidFill>
                  <a:srgbClr val="0000FF"/>
                </a:solidFill>
                <a:latin typeface="Consolas" pitchFamily="49" charset="0"/>
                <a:cs typeface="Consolas" pitchFamily="49" charset="0"/>
              </a:endParaRPr>
            </a:p>
          </p:txBody>
        </p:sp>
        <p:sp>
          <p:nvSpPr>
            <p:cNvPr id="9" name="Oval 5"/>
            <p:cNvSpPr>
              <a:spLocks noChangeArrowheads="1"/>
            </p:cNvSpPr>
            <p:nvPr/>
          </p:nvSpPr>
          <p:spPr bwMode="auto">
            <a:xfrm>
              <a:off x="2928926"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D</a:t>
              </a:r>
              <a:endParaRPr lang="en-US" altLang="zh-CN" sz="2000" i="1">
                <a:solidFill>
                  <a:srgbClr val="0000FF"/>
                </a:solidFill>
                <a:latin typeface="Consolas" pitchFamily="49" charset="0"/>
                <a:cs typeface="Consolas" pitchFamily="49" charset="0"/>
              </a:endParaRPr>
            </a:p>
          </p:txBody>
        </p:sp>
        <p:sp>
          <p:nvSpPr>
            <p:cNvPr id="10" name="Oval 5"/>
            <p:cNvSpPr>
              <a:spLocks noChangeArrowheads="1"/>
            </p:cNvSpPr>
            <p:nvPr/>
          </p:nvSpPr>
          <p:spPr bwMode="auto">
            <a:xfrm>
              <a:off x="5286380" y="3357562"/>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F</a:t>
              </a:r>
              <a:endParaRPr lang="en-US" altLang="zh-CN" sz="2000" i="1">
                <a:solidFill>
                  <a:srgbClr val="0000FF"/>
                </a:solidFill>
                <a:latin typeface="Consolas" pitchFamily="49" charset="0"/>
                <a:cs typeface="Consolas" pitchFamily="49" charset="0"/>
              </a:endParaRPr>
            </a:p>
          </p:txBody>
        </p:sp>
        <p:sp>
          <p:nvSpPr>
            <p:cNvPr id="11" name="Oval 5"/>
            <p:cNvSpPr>
              <a:spLocks noChangeArrowheads="1"/>
            </p:cNvSpPr>
            <p:nvPr/>
          </p:nvSpPr>
          <p:spPr bwMode="auto">
            <a:xfrm>
              <a:off x="5289552" y="4210059"/>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G</a:t>
              </a:r>
              <a:endParaRPr lang="en-US" altLang="zh-CN" sz="2000" i="1">
                <a:solidFill>
                  <a:srgbClr val="0000FF"/>
                </a:solidFill>
                <a:latin typeface="Consolas" pitchFamily="49" charset="0"/>
                <a:cs typeface="Consolas" pitchFamily="49" charset="0"/>
              </a:endParaRPr>
            </a:p>
          </p:txBody>
        </p:sp>
        <p:sp>
          <p:nvSpPr>
            <p:cNvPr id="12" name="Oval 5"/>
            <p:cNvSpPr>
              <a:spLocks noChangeArrowheads="1"/>
            </p:cNvSpPr>
            <p:nvPr/>
          </p:nvSpPr>
          <p:spPr bwMode="auto">
            <a:xfrm>
              <a:off x="5289552"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H</a:t>
              </a:r>
              <a:endParaRPr lang="en-US" altLang="zh-CN" sz="2000" i="1">
                <a:solidFill>
                  <a:srgbClr val="0000FF"/>
                </a:solidFill>
                <a:latin typeface="Consolas" pitchFamily="49" charset="0"/>
                <a:cs typeface="Consolas" pitchFamily="49" charset="0"/>
              </a:endParaRPr>
            </a:p>
          </p:txBody>
        </p:sp>
        <p:sp>
          <p:nvSpPr>
            <p:cNvPr id="13" name="Oval 5"/>
            <p:cNvSpPr>
              <a:spLocks noChangeArrowheads="1"/>
            </p:cNvSpPr>
            <p:nvPr/>
          </p:nvSpPr>
          <p:spPr bwMode="auto">
            <a:xfrm>
              <a:off x="4140200" y="378619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E</a:t>
              </a:r>
              <a:endParaRPr lang="en-US" altLang="zh-CN" sz="2000" i="1">
                <a:solidFill>
                  <a:srgbClr val="0000FF"/>
                </a:solidFill>
                <a:latin typeface="Consolas" pitchFamily="49" charset="0"/>
                <a:cs typeface="Consolas" pitchFamily="49" charset="0"/>
              </a:endParaRPr>
            </a:p>
          </p:txBody>
        </p:sp>
        <p:sp>
          <p:nvSpPr>
            <p:cNvPr id="14" name="Oval 5"/>
            <p:cNvSpPr>
              <a:spLocks noChangeArrowheads="1"/>
            </p:cNvSpPr>
            <p:nvPr/>
          </p:nvSpPr>
          <p:spPr bwMode="auto">
            <a:xfrm>
              <a:off x="6711968" y="4210059"/>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I</a:t>
              </a:r>
              <a:endParaRPr lang="en-US" altLang="zh-CN" sz="2000" i="1">
                <a:solidFill>
                  <a:srgbClr val="0000FF"/>
                </a:solidFill>
                <a:latin typeface="Consolas" pitchFamily="49" charset="0"/>
                <a:cs typeface="Consolas" pitchFamily="49" charset="0"/>
              </a:endParaRPr>
            </a:p>
          </p:txBody>
        </p:sp>
        <p:cxnSp>
          <p:nvCxnSpPr>
            <p:cNvPr id="15" name="直接箭头连接符 14"/>
            <p:cNvCxnSpPr>
              <a:stCxn id="6" idx="7"/>
              <a:endCxn id="7" idx="2"/>
            </p:cNvCxnSpPr>
            <p:nvPr/>
          </p:nvCxnSpPr>
          <p:spPr>
            <a:xfrm rot="5400000" flipH="1" flipV="1">
              <a:off x="2245362" y="3661972"/>
              <a:ext cx="660951" cy="69983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8" idx="2"/>
            </p:cNvCxnSpPr>
            <p:nvPr/>
          </p:nvCxnSpPr>
          <p:spPr>
            <a:xfrm>
              <a:off x="2289156" y="4520847"/>
              <a:ext cx="639770" cy="1306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5"/>
              <a:endCxn id="9" idx="2"/>
            </p:cNvCxnSpPr>
            <p:nvPr/>
          </p:nvCxnSpPr>
          <p:spPr>
            <a:xfrm rot="16200000" flipH="1">
              <a:off x="2195786" y="4729463"/>
              <a:ext cx="763275" cy="70300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6"/>
              <a:endCxn id="13" idx="1"/>
            </p:cNvCxnSpPr>
            <p:nvPr/>
          </p:nvCxnSpPr>
          <p:spPr>
            <a:xfrm>
              <a:off x="3357554" y="3681413"/>
              <a:ext cx="845882" cy="17870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13" idx="3"/>
            </p:cNvCxnSpPr>
            <p:nvPr/>
          </p:nvCxnSpPr>
          <p:spPr>
            <a:xfrm flipV="1">
              <a:off x="3360726" y="4217085"/>
              <a:ext cx="842710" cy="31682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7"/>
              <a:endCxn id="10" idx="2"/>
            </p:cNvCxnSpPr>
            <p:nvPr/>
          </p:nvCxnSpPr>
          <p:spPr>
            <a:xfrm rot="5400000" flipH="1" flipV="1">
              <a:off x="4772500" y="3346240"/>
              <a:ext cx="250145" cy="77761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 idx="5"/>
              <a:endCxn id="11" idx="2"/>
            </p:cNvCxnSpPr>
            <p:nvPr/>
          </p:nvCxnSpPr>
          <p:spPr>
            <a:xfrm rot="16200000" flipH="1">
              <a:off x="4776465" y="3949384"/>
              <a:ext cx="245387" cy="7807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6"/>
              <a:endCxn id="14" idx="1"/>
            </p:cNvCxnSpPr>
            <p:nvPr/>
          </p:nvCxnSpPr>
          <p:spPr>
            <a:xfrm>
              <a:off x="5718180" y="3609975"/>
              <a:ext cx="1057024" cy="67401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6"/>
              <a:endCxn id="14" idx="2"/>
            </p:cNvCxnSpPr>
            <p:nvPr/>
          </p:nvCxnSpPr>
          <p:spPr>
            <a:xfrm>
              <a:off x="5721352" y="4462472"/>
              <a:ext cx="99061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6"/>
              <a:endCxn id="14" idx="3"/>
            </p:cNvCxnSpPr>
            <p:nvPr/>
          </p:nvCxnSpPr>
          <p:spPr>
            <a:xfrm flipV="1">
              <a:off x="5721352" y="4640954"/>
              <a:ext cx="1053852" cy="82165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6"/>
              <a:endCxn id="12" idx="2"/>
            </p:cNvCxnSpPr>
            <p:nvPr/>
          </p:nvCxnSpPr>
          <p:spPr>
            <a:xfrm>
              <a:off x="3360726" y="5462604"/>
              <a:ext cx="192882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9383624">
              <a:off x="2130045" y="369311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7" name="TextBox 26"/>
            <p:cNvSpPr txBox="1"/>
            <p:nvPr/>
          </p:nvSpPr>
          <p:spPr>
            <a:xfrm>
              <a:off x="2357422" y="421481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rot="2757042">
              <a:off x="2115591" y="5040495"/>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rot="469021">
              <a:off x="3545618" y="3453221"/>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4</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rot="20509548">
              <a:off x="3428992"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a:off x="4033562" y="550070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6</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2" name="TextBox 31"/>
            <p:cNvSpPr txBox="1"/>
            <p:nvPr/>
          </p:nvSpPr>
          <p:spPr>
            <a:xfrm rot="20667393">
              <a:off x="4572000" y="337674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7</a:t>
              </a: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rot="1112542">
              <a:off x="4724400"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8</a:t>
              </a: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34" name="TextBox 33"/>
            <p:cNvSpPr txBox="1"/>
            <p:nvPr/>
          </p:nvSpPr>
          <p:spPr>
            <a:xfrm rot="1766307">
              <a:off x="6072198" y="3656813"/>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10</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5857884" y="4143380"/>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11</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6" name="TextBox 35"/>
            <p:cNvSpPr txBox="1"/>
            <p:nvPr/>
          </p:nvSpPr>
          <p:spPr>
            <a:xfrm rot="19700045">
              <a:off x="6072198" y="5024437"/>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9</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grpSp>
      <p:sp>
        <p:nvSpPr>
          <p:cNvPr id="37" name="TextBox 36"/>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1428728" y="3214686"/>
            <a:ext cx="7200926" cy="3170099"/>
          </a:xfrm>
          <a:prstGeom prst="rect">
            <a:avLst/>
          </a:prstGeom>
          <a:noFill/>
          <a:ln w="9525">
            <a:noFill/>
            <a:miter lim="800000"/>
            <a:headEnd/>
            <a:tailEnd/>
          </a:ln>
          <a:effectLst/>
        </p:spPr>
        <p:txBody>
          <a:bodyPr wrap="square">
            <a:spAutoFit/>
          </a:bodyPr>
          <a:lstStyle/>
          <a:p>
            <a:pPr algn="just">
              <a:lnSpc>
                <a:spcPts val="3000"/>
              </a:lnSpc>
              <a:spcBef>
                <a:spcPct val="50000"/>
              </a:spcBef>
            </a:pPr>
            <a:r>
              <a:rPr kumimoji="1" lang="zh-CN" altLang="en-US" sz="2000" dirty="0">
                <a:solidFill>
                  <a:srgbClr val="0000FF"/>
                </a:solidFill>
                <a:latin typeface="Consolas" pitchFamily="49" charset="0"/>
                <a:ea typeface="楷体" pitchFamily="49" charset="-122"/>
                <a:cs typeface="Consolas" pitchFamily="49" charset="0"/>
              </a:rPr>
              <a:t>计算各活动的</a:t>
            </a:r>
            <a:r>
              <a:rPr kumimoji="1" lang="en-US" altLang="zh-CN" sz="2000" dirty="0">
                <a:solidFill>
                  <a:srgbClr val="0000FF"/>
                </a:solidFill>
                <a:latin typeface="Consolas" pitchFamily="49" charset="0"/>
                <a:ea typeface="楷体" pitchFamily="49" charset="-122"/>
                <a:cs typeface="Consolas" pitchFamily="49" charset="0"/>
              </a:rPr>
              <a:t>e(</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和</a:t>
            </a:r>
            <a:r>
              <a:rPr kumimoji="1" lang="en-US" altLang="zh-CN" sz="2000" dirty="0">
                <a:solidFill>
                  <a:srgbClr val="0000FF"/>
                </a:solidFill>
                <a:latin typeface="Consolas" pitchFamily="49" charset="0"/>
                <a:ea typeface="楷体" pitchFamily="49" charset="-122"/>
                <a:cs typeface="Consolas" pitchFamily="49" charset="0"/>
              </a:rPr>
              <a:t>d(</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如下：</a:t>
            </a:r>
          </a:p>
          <a:p>
            <a:pPr marL="457200" indent="-457200" algn="just">
              <a:lnSpc>
                <a:spcPts val="3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活动</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e(</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B</a:t>
            </a:r>
            <a:r>
              <a:rPr kumimoji="1" lang="en-US" altLang="zh-CN" sz="2000" dirty="0">
                <a:solidFill>
                  <a:srgbClr val="0000FF"/>
                </a:solidFill>
                <a:latin typeface="Consolas" pitchFamily="49" charset="0"/>
                <a:ea typeface="楷体" pitchFamily="49" charset="-122"/>
                <a:cs typeface="Consolas" pitchFamily="49" charset="0"/>
              </a:rPr>
              <a:t>)-6=0</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d(</a:t>
            </a:r>
            <a:r>
              <a:rPr kumimoji="1" lang="en-US" altLang="zh-CN" sz="2000" i="1" dirty="0" err="1">
                <a:solidFill>
                  <a:srgbClr val="FF0000"/>
                </a:solidFill>
                <a:latin typeface="Consolas" pitchFamily="49" charset="0"/>
                <a:ea typeface="楷体" pitchFamily="49" charset="-122"/>
                <a:cs typeface="Consolas" pitchFamily="49" charset="0"/>
              </a:rPr>
              <a:t>a</a:t>
            </a:r>
            <a:r>
              <a:rPr kumimoji="1" lang="en-US" altLang="zh-CN" sz="2000" baseline="-25000" dirty="0" err="1">
                <a:solidFill>
                  <a:srgbClr val="FF0000"/>
                </a:solidFill>
                <a:latin typeface="Consolas" pitchFamily="49" charset="0"/>
                <a:ea typeface="楷体" pitchFamily="49" charset="-122"/>
                <a:cs typeface="Consolas" pitchFamily="49" charset="0"/>
              </a:rPr>
              <a:t>1</a:t>
            </a:r>
            <a:r>
              <a:rPr kumimoji="1" lang="en-US" altLang="zh-CN" sz="2000" dirty="0">
                <a:solidFill>
                  <a:srgbClr val="FF0000"/>
                </a:solidFill>
                <a:latin typeface="Consolas" pitchFamily="49" charset="0"/>
                <a:ea typeface="楷体" pitchFamily="49" charset="-122"/>
                <a:cs typeface="Consolas" pitchFamily="49" charset="0"/>
              </a:rPr>
              <a:t>)=0</a:t>
            </a:r>
          </a:p>
          <a:p>
            <a:pPr marL="457200" indent="-457200" algn="just">
              <a:lnSpc>
                <a:spcPts val="3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活动</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2</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e(</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2</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2</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C</a:t>
            </a:r>
            <a:r>
              <a:rPr kumimoji="1" lang="en-US" altLang="zh-CN" sz="2000" dirty="0">
                <a:solidFill>
                  <a:srgbClr val="0000FF"/>
                </a:solidFill>
                <a:latin typeface="Consolas" pitchFamily="49" charset="0"/>
                <a:ea typeface="楷体" pitchFamily="49" charset="-122"/>
                <a:cs typeface="Consolas" pitchFamily="49" charset="0"/>
              </a:rPr>
              <a:t>)-4=2</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d(</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2</a:t>
            </a:r>
            <a:r>
              <a:rPr kumimoji="1" lang="en-US" altLang="zh-CN" sz="2000" dirty="0">
                <a:solidFill>
                  <a:srgbClr val="0000FF"/>
                </a:solidFill>
                <a:latin typeface="Consolas" pitchFamily="49" charset="0"/>
                <a:ea typeface="楷体" pitchFamily="49" charset="-122"/>
                <a:cs typeface="Consolas" pitchFamily="49" charset="0"/>
              </a:rPr>
              <a:t>)=2</a:t>
            </a:r>
          </a:p>
          <a:p>
            <a:pPr marL="457200" indent="-457200" algn="just">
              <a:lnSpc>
                <a:spcPts val="3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活动</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3</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e(</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3</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A</a:t>
            </a:r>
            <a:r>
              <a:rPr kumimoji="1" lang="en-US" altLang="zh-CN" sz="2000" dirty="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3</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i="1" dirty="0">
                <a:solidFill>
                  <a:srgbClr val="0000FF"/>
                </a:solidFill>
                <a:latin typeface="Consolas" pitchFamily="49" charset="0"/>
                <a:ea typeface="楷体" pitchFamily="49" charset="-122"/>
                <a:cs typeface="Consolas" pitchFamily="49" charset="0"/>
              </a:rPr>
              <a:t>e(D</a:t>
            </a:r>
            <a:r>
              <a:rPr kumimoji="1" lang="en-US" altLang="zh-CN" sz="2000" dirty="0">
                <a:solidFill>
                  <a:srgbClr val="0000FF"/>
                </a:solidFill>
                <a:latin typeface="Consolas" pitchFamily="49" charset="0"/>
                <a:ea typeface="楷体" pitchFamily="49" charset="-122"/>
                <a:cs typeface="Consolas" pitchFamily="49" charset="0"/>
              </a:rPr>
              <a:t>)-5=7</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d(</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3</a:t>
            </a:r>
            <a:r>
              <a:rPr kumimoji="1" lang="en-US" altLang="zh-CN" sz="2000" dirty="0">
                <a:solidFill>
                  <a:srgbClr val="0000FF"/>
                </a:solidFill>
                <a:latin typeface="Consolas" pitchFamily="49" charset="0"/>
                <a:ea typeface="楷体" pitchFamily="49" charset="-122"/>
                <a:cs typeface="Consolas" pitchFamily="49" charset="0"/>
              </a:rPr>
              <a:t>)=7</a:t>
            </a:r>
          </a:p>
          <a:p>
            <a:pPr marL="457200" indent="-457200" algn="just">
              <a:lnSpc>
                <a:spcPts val="3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活动</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4</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e(</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4</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B</a:t>
            </a:r>
            <a:r>
              <a:rPr kumimoji="1" lang="en-US" altLang="zh-CN" sz="2000" dirty="0">
                <a:solidFill>
                  <a:srgbClr val="0000FF"/>
                </a:solidFill>
                <a:latin typeface="Consolas" pitchFamily="49" charset="0"/>
                <a:ea typeface="楷体" pitchFamily="49" charset="-122"/>
                <a:cs typeface="Consolas" pitchFamily="49" charset="0"/>
              </a:rPr>
              <a:t>)=6</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4</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E</a:t>
            </a:r>
            <a:r>
              <a:rPr kumimoji="1" lang="en-US" altLang="zh-CN" sz="2000" dirty="0">
                <a:solidFill>
                  <a:srgbClr val="0000FF"/>
                </a:solidFill>
                <a:latin typeface="Consolas" pitchFamily="49" charset="0"/>
                <a:ea typeface="楷体" pitchFamily="49" charset="-122"/>
                <a:cs typeface="Consolas" pitchFamily="49" charset="0"/>
              </a:rPr>
              <a:t>)-1=6</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d(</a:t>
            </a:r>
            <a:r>
              <a:rPr kumimoji="1" lang="en-US" altLang="zh-CN" sz="2000" i="1" dirty="0" err="1">
                <a:solidFill>
                  <a:srgbClr val="FF0000"/>
                </a:solidFill>
                <a:latin typeface="Consolas" pitchFamily="49" charset="0"/>
                <a:ea typeface="楷体" pitchFamily="49" charset="-122"/>
                <a:cs typeface="Consolas" pitchFamily="49" charset="0"/>
              </a:rPr>
              <a:t>a</a:t>
            </a:r>
            <a:r>
              <a:rPr kumimoji="1" lang="en-US" altLang="zh-CN" sz="2000" baseline="-25000" dirty="0" err="1">
                <a:solidFill>
                  <a:srgbClr val="FF0000"/>
                </a:solidFill>
                <a:latin typeface="Consolas" pitchFamily="49" charset="0"/>
                <a:ea typeface="楷体" pitchFamily="49" charset="-122"/>
                <a:cs typeface="Consolas" pitchFamily="49" charset="0"/>
              </a:rPr>
              <a:t>4</a:t>
            </a:r>
            <a:r>
              <a:rPr kumimoji="1" lang="en-US" altLang="zh-CN" sz="2000" dirty="0">
                <a:solidFill>
                  <a:srgbClr val="FF0000"/>
                </a:solidFill>
                <a:latin typeface="Consolas" pitchFamily="49" charset="0"/>
                <a:ea typeface="楷体" pitchFamily="49" charset="-122"/>
                <a:cs typeface="Consolas" pitchFamily="49" charset="0"/>
              </a:rPr>
              <a:t>)=0</a:t>
            </a:r>
          </a:p>
          <a:p>
            <a:pPr marL="457200" indent="-457200" algn="just">
              <a:lnSpc>
                <a:spcPts val="3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活动</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5</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e(</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5</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C</a:t>
            </a:r>
            <a:r>
              <a:rPr kumimoji="1" lang="en-US" altLang="zh-CN" sz="2000" dirty="0">
                <a:solidFill>
                  <a:srgbClr val="0000FF"/>
                </a:solidFill>
                <a:latin typeface="Consolas" pitchFamily="49" charset="0"/>
                <a:ea typeface="楷体" pitchFamily="49" charset="-122"/>
                <a:cs typeface="Consolas" pitchFamily="49" charset="0"/>
              </a:rPr>
              <a:t>)=4</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5</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E</a:t>
            </a:r>
            <a:r>
              <a:rPr kumimoji="1" lang="en-US" altLang="zh-CN" sz="2000" dirty="0">
                <a:solidFill>
                  <a:srgbClr val="0000FF"/>
                </a:solidFill>
                <a:latin typeface="Consolas" pitchFamily="49" charset="0"/>
                <a:ea typeface="楷体" pitchFamily="49" charset="-122"/>
                <a:cs typeface="Consolas" pitchFamily="49" charset="0"/>
              </a:rPr>
              <a:t>)-1=6</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d(</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5</a:t>
            </a:r>
            <a:r>
              <a:rPr kumimoji="1" lang="en-US" altLang="zh-CN" sz="2000" dirty="0">
                <a:solidFill>
                  <a:srgbClr val="0000FF"/>
                </a:solidFill>
                <a:latin typeface="Consolas" pitchFamily="49" charset="0"/>
                <a:ea typeface="楷体" pitchFamily="49" charset="-122"/>
                <a:cs typeface="Consolas" pitchFamily="49" charset="0"/>
              </a:rPr>
              <a:t>)=2</a:t>
            </a:r>
          </a:p>
        </p:txBody>
      </p:sp>
      <p:sp>
        <p:nvSpPr>
          <p:cNvPr id="228355" name="Rectangle 3"/>
          <p:cNvSpPr>
            <a:spLocks noChangeArrowheads="1"/>
          </p:cNvSpPr>
          <p:nvPr/>
        </p:nvSpPr>
        <p:spPr bwMode="auto">
          <a:xfrm>
            <a:off x="0" y="2824163"/>
            <a:ext cx="9144000" cy="0"/>
          </a:xfrm>
          <a:prstGeom prst="rect">
            <a:avLst/>
          </a:prstGeom>
          <a:noFill/>
          <a:ln w="19050" algn="ctr">
            <a:noFill/>
            <a:miter lim="800000"/>
            <a:headEnd/>
            <a:tailEnd type="none" w="med" len="lg"/>
          </a:ln>
          <a:effectLst/>
        </p:spPr>
        <p:txBody>
          <a:bodyPr wrap="none" anchor="ctr">
            <a:spAutoFit/>
          </a:bodyPr>
          <a:lstStyle/>
          <a:p>
            <a:endParaRPr lang="zh-CN" altLang="en-US"/>
          </a:p>
        </p:txBody>
      </p:sp>
      <p:grpSp>
        <p:nvGrpSpPr>
          <p:cNvPr id="6" name="组合 5"/>
          <p:cNvGrpSpPr/>
          <p:nvPr/>
        </p:nvGrpSpPr>
        <p:grpSpPr>
          <a:xfrm>
            <a:off x="1928794" y="357166"/>
            <a:ext cx="5286412" cy="2428892"/>
            <a:chOff x="1857356" y="3357562"/>
            <a:chExt cx="5286412" cy="2428892"/>
          </a:xfrm>
        </p:grpSpPr>
        <p:sp>
          <p:nvSpPr>
            <p:cNvPr id="7" name="Oval 5"/>
            <p:cNvSpPr>
              <a:spLocks noChangeArrowheads="1"/>
            </p:cNvSpPr>
            <p:nvPr/>
          </p:nvSpPr>
          <p:spPr bwMode="auto">
            <a:xfrm>
              <a:off x="1857356" y="4268434"/>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A</a:t>
              </a:r>
            </a:p>
          </p:txBody>
        </p:sp>
        <p:sp>
          <p:nvSpPr>
            <p:cNvPr id="8" name="Oval 5"/>
            <p:cNvSpPr>
              <a:spLocks noChangeArrowheads="1"/>
            </p:cNvSpPr>
            <p:nvPr/>
          </p:nvSpPr>
          <p:spPr bwMode="auto">
            <a:xfrm>
              <a:off x="2925754" y="342900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B</a:t>
              </a:r>
              <a:endParaRPr lang="en-US" altLang="zh-CN" sz="2000" i="1">
                <a:solidFill>
                  <a:srgbClr val="0000FF"/>
                </a:solidFill>
                <a:latin typeface="Consolas" pitchFamily="49" charset="0"/>
                <a:cs typeface="Consolas" pitchFamily="49" charset="0"/>
              </a:endParaRPr>
            </a:p>
          </p:txBody>
        </p:sp>
        <p:sp>
          <p:nvSpPr>
            <p:cNvPr id="9" name="Oval 5"/>
            <p:cNvSpPr>
              <a:spLocks noChangeArrowheads="1"/>
            </p:cNvSpPr>
            <p:nvPr/>
          </p:nvSpPr>
          <p:spPr bwMode="auto">
            <a:xfrm>
              <a:off x="2928926" y="4281497"/>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C</a:t>
              </a:r>
              <a:endParaRPr lang="en-US" altLang="zh-CN" sz="2000" i="1">
                <a:solidFill>
                  <a:srgbClr val="0000FF"/>
                </a:solidFill>
                <a:latin typeface="Consolas" pitchFamily="49" charset="0"/>
                <a:cs typeface="Consolas" pitchFamily="49" charset="0"/>
              </a:endParaRPr>
            </a:p>
          </p:txBody>
        </p:sp>
        <p:sp>
          <p:nvSpPr>
            <p:cNvPr id="10" name="Oval 5"/>
            <p:cNvSpPr>
              <a:spLocks noChangeArrowheads="1"/>
            </p:cNvSpPr>
            <p:nvPr/>
          </p:nvSpPr>
          <p:spPr bwMode="auto">
            <a:xfrm>
              <a:off x="2928926"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D</a:t>
              </a:r>
              <a:endParaRPr lang="en-US" altLang="zh-CN" sz="2000" i="1">
                <a:solidFill>
                  <a:srgbClr val="0000FF"/>
                </a:solidFill>
                <a:latin typeface="Consolas" pitchFamily="49" charset="0"/>
                <a:cs typeface="Consolas" pitchFamily="49" charset="0"/>
              </a:endParaRPr>
            </a:p>
          </p:txBody>
        </p:sp>
        <p:sp>
          <p:nvSpPr>
            <p:cNvPr id="11" name="Oval 5"/>
            <p:cNvSpPr>
              <a:spLocks noChangeArrowheads="1"/>
            </p:cNvSpPr>
            <p:nvPr/>
          </p:nvSpPr>
          <p:spPr bwMode="auto">
            <a:xfrm>
              <a:off x="5286380" y="3357562"/>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F</a:t>
              </a:r>
              <a:endParaRPr lang="en-US" altLang="zh-CN" sz="2000" i="1">
                <a:solidFill>
                  <a:srgbClr val="0000FF"/>
                </a:solidFill>
                <a:latin typeface="Consolas" pitchFamily="49" charset="0"/>
                <a:cs typeface="Consolas" pitchFamily="49" charset="0"/>
              </a:endParaRPr>
            </a:p>
          </p:txBody>
        </p:sp>
        <p:sp>
          <p:nvSpPr>
            <p:cNvPr id="12" name="Oval 5"/>
            <p:cNvSpPr>
              <a:spLocks noChangeArrowheads="1"/>
            </p:cNvSpPr>
            <p:nvPr/>
          </p:nvSpPr>
          <p:spPr bwMode="auto">
            <a:xfrm>
              <a:off x="5289552" y="4210059"/>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G</a:t>
              </a:r>
              <a:endParaRPr lang="en-US" altLang="zh-CN" sz="2000" i="1">
                <a:solidFill>
                  <a:srgbClr val="0000FF"/>
                </a:solidFill>
                <a:latin typeface="Consolas" pitchFamily="49" charset="0"/>
                <a:cs typeface="Consolas" pitchFamily="49" charset="0"/>
              </a:endParaRPr>
            </a:p>
          </p:txBody>
        </p:sp>
        <p:sp>
          <p:nvSpPr>
            <p:cNvPr id="13" name="Oval 5"/>
            <p:cNvSpPr>
              <a:spLocks noChangeArrowheads="1"/>
            </p:cNvSpPr>
            <p:nvPr/>
          </p:nvSpPr>
          <p:spPr bwMode="auto">
            <a:xfrm>
              <a:off x="5289552"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H</a:t>
              </a:r>
              <a:endParaRPr lang="en-US" altLang="zh-CN" sz="2000" i="1">
                <a:solidFill>
                  <a:srgbClr val="0000FF"/>
                </a:solidFill>
                <a:latin typeface="Consolas" pitchFamily="49" charset="0"/>
                <a:cs typeface="Consolas" pitchFamily="49" charset="0"/>
              </a:endParaRPr>
            </a:p>
          </p:txBody>
        </p:sp>
        <p:sp>
          <p:nvSpPr>
            <p:cNvPr id="14" name="Oval 5"/>
            <p:cNvSpPr>
              <a:spLocks noChangeArrowheads="1"/>
            </p:cNvSpPr>
            <p:nvPr/>
          </p:nvSpPr>
          <p:spPr bwMode="auto">
            <a:xfrm>
              <a:off x="4140200" y="378619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E</a:t>
              </a:r>
              <a:endParaRPr lang="en-US" altLang="zh-CN" sz="2000" i="1">
                <a:solidFill>
                  <a:srgbClr val="0000FF"/>
                </a:solidFill>
                <a:latin typeface="Consolas" pitchFamily="49" charset="0"/>
                <a:cs typeface="Consolas" pitchFamily="49" charset="0"/>
              </a:endParaRPr>
            </a:p>
          </p:txBody>
        </p:sp>
        <p:sp>
          <p:nvSpPr>
            <p:cNvPr id="15" name="Oval 5"/>
            <p:cNvSpPr>
              <a:spLocks noChangeArrowheads="1"/>
            </p:cNvSpPr>
            <p:nvPr/>
          </p:nvSpPr>
          <p:spPr bwMode="auto">
            <a:xfrm>
              <a:off x="6711968" y="4210059"/>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I</a:t>
              </a:r>
              <a:endParaRPr lang="en-US" altLang="zh-CN" sz="2000" i="1">
                <a:solidFill>
                  <a:srgbClr val="0000FF"/>
                </a:solidFill>
                <a:latin typeface="Consolas" pitchFamily="49" charset="0"/>
                <a:cs typeface="Consolas" pitchFamily="49" charset="0"/>
              </a:endParaRPr>
            </a:p>
          </p:txBody>
        </p:sp>
        <p:cxnSp>
          <p:nvCxnSpPr>
            <p:cNvPr id="16" name="直接箭头连接符 15"/>
            <p:cNvCxnSpPr>
              <a:stCxn id="7" idx="7"/>
              <a:endCxn id="8" idx="2"/>
            </p:cNvCxnSpPr>
            <p:nvPr/>
          </p:nvCxnSpPr>
          <p:spPr>
            <a:xfrm rot="5400000" flipH="1" flipV="1">
              <a:off x="2245362" y="3661972"/>
              <a:ext cx="660951" cy="69983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6"/>
              <a:endCxn id="9" idx="2"/>
            </p:cNvCxnSpPr>
            <p:nvPr/>
          </p:nvCxnSpPr>
          <p:spPr>
            <a:xfrm>
              <a:off x="2289156" y="4520847"/>
              <a:ext cx="639770" cy="1306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5"/>
              <a:endCxn id="10" idx="2"/>
            </p:cNvCxnSpPr>
            <p:nvPr/>
          </p:nvCxnSpPr>
          <p:spPr>
            <a:xfrm rot="16200000" flipH="1">
              <a:off x="2195786" y="4729463"/>
              <a:ext cx="763275" cy="70300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14" idx="1"/>
            </p:cNvCxnSpPr>
            <p:nvPr/>
          </p:nvCxnSpPr>
          <p:spPr>
            <a:xfrm>
              <a:off x="3357554" y="3681413"/>
              <a:ext cx="845882" cy="17870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6"/>
              <a:endCxn id="14" idx="3"/>
            </p:cNvCxnSpPr>
            <p:nvPr/>
          </p:nvCxnSpPr>
          <p:spPr>
            <a:xfrm flipV="1">
              <a:off x="3360726" y="4217085"/>
              <a:ext cx="842710" cy="31682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7"/>
              <a:endCxn id="11" idx="2"/>
            </p:cNvCxnSpPr>
            <p:nvPr/>
          </p:nvCxnSpPr>
          <p:spPr>
            <a:xfrm rot="5400000" flipH="1" flipV="1">
              <a:off x="4772500" y="3346240"/>
              <a:ext cx="250145" cy="77761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5"/>
              <a:endCxn id="12" idx="2"/>
            </p:cNvCxnSpPr>
            <p:nvPr/>
          </p:nvCxnSpPr>
          <p:spPr>
            <a:xfrm rot="16200000" flipH="1">
              <a:off x="4776465" y="3949384"/>
              <a:ext cx="245387" cy="7807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6"/>
              <a:endCxn id="15" idx="1"/>
            </p:cNvCxnSpPr>
            <p:nvPr/>
          </p:nvCxnSpPr>
          <p:spPr>
            <a:xfrm>
              <a:off x="5718180" y="3609975"/>
              <a:ext cx="1057024" cy="67401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6"/>
              <a:endCxn id="15" idx="2"/>
            </p:cNvCxnSpPr>
            <p:nvPr/>
          </p:nvCxnSpPr>
          <p:spPr>
            <a:xfrm>
              <a:off x="5721352" y="4462472"/>
              <a:ext cx="99061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6"/>
              <a:endCxn id="15" idx="3"/>
            </p:cNvCxnSpPr>
            <p:nvPr/>
          </p:nvCxnSpPr>
          <p:spPr>
            <a:xfrm flipV="1">
              <a:off x="5721352" y="4640954"/>
              <a:ext cx="1053852" cy="82165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6"/>
              <a:endCxn id="13" idx="2"/>
            </p:cNvCxnSpPr>
            <p:nvPr/>
          </p:nvCxnSpPr>
          <p:spPr>
            <a:xfrm>
              <a:off x="3360726" y="5462604"/>
              <a:ext cx="192882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9383624">
              <a:off x="2130045" y="369311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a:off x="2357422" y="421481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rot="2757042">
              <a:off x="2115591" y="5040495"/>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rot="469021">
              <a:off x="3545618" y="3453221"/>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4</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rot="20509548">
              <a:off x="3428992"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2" name="TextBox 31"/>
            <p:cNvSpPr txBox="1"/>
            <p:nvPr/>
          </p:nvSpPr>
          <p:spPr>
            <a:xfrm>
              <a:off x="4033562" y="550070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6</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rot="20667393">
              <a:off x="4572000" y="337674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7</a:t>
              </a: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34" name="TextBox 33"/>
            <p:cNvSpPr txBox="1"/>
            <p:nvPr/>
          </p:nvSpPr>
          <p:spPr>
            <a:xfrm rot="1112542">
              <a:off x="4724400"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8</a:t>
              </a: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rot="1766307">
              <a:off x="6072198" y="3656813"/>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10</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6" name="TextBox 35"/>
            <p:cNvSpPr txBox="1"/>
            <p:nvPr/>
          </p:nvSpPr>
          <p:spPr>
            <a:xfrm>
              <a:off x="5857884" y="4143380"/>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11</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7" name="TextBox 36"/>
            <p:cNvSpPr txBox="1"/>
            <p:nvPr/>
          </p:nvSpPr>
          <p:spPr>
            <a:xfrm rot="19700045">
              <a:off x="6072198" y="5024437"/>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9</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grpSp>
      <p:sp>
        <p:nvSpPr>
          <p:cNvPr id="38" name="TextBox 37"/>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1071539" y="3409950"/>
            <a:ext cx="7786742" cy="2339102"/>
          </a:xfrm>
          <a:prstGeom prst="rect">
            <a:avLst/>
          </a:prstGeom>
          <a:noFill/>
          <a:ln w="9525">
            <a:noFill/>
            <a:miter lim="800000"/>
            <a:headEnd/>
            <a:tailEnd/>
          </a:ln>
          <a:effectLst/>
        </p:spPr>
        <p:txBody>
          <a:bodyPr wrap="square">
            <a:spAutoFit/>
          </a:bodyPr>
          <a:lstStyle/>
          <a:p>
            <a:pPr marL="457200" indent="-457200" algn="just">
              <a:lnSpc>
                <a:spcPct val="80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活动</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6</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e(</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6</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D</a:t>
            </a:r>
            <a:r>
              <a:rPr kumimoji="1" lang="en-US" altLang="zh-CN" sz="2000" dirty="0">
                <a:solidFill>
                  <a:srgbClr val="0000FF"/>
                </a:solidFill>
                <a:latin typeface="Consolas" pitchFamily="49" charset="0"/>
                <a:ea typeface="楷体" pitchFamily="49" charset="-122"/>
                <a:cs typeface="Consolas" pitchFamily="49" charset="0"/>
              </a:rPr>
              <a:t>)=5</a:t>
            </a:r>
            <a:r>
              <a:rPr kumimoji="1" lang="zh-CN" altLang="en-US" sz="2000" dirty="0">
                <a:solidFill>
                  <a:srgbClr val="0000FF"/>
                </a:solidFill>
                <a:latin typeface="Consolas" pitchFamily="49" charset="0"/>
                <a:ea typeface="楷体" pitchFamily="49" charset="-122"/>
                <a:cs typeface="Consolas" pitchFamily="49" charset="0"/>
              </a:rPr>
              <a:t>，	</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6</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H</a:t>
            </a:r>
            <a:r>
              <a:rPr kumimoji="1" lang="en-US" altLang="zh-CN" sz="2000" dirty="0">
                <a:solidFill>
                  <a:srgbClr val="0000FF"/>
                </a:solidFill>
                <a:latin typeface="Consolas" pitchFamily="49" charset="0"/>
                <a:ea typeface="楷体" pitchFamily="49" charset="-122"/>
                <a:cs typeface="Consolas" pitchFamily="49" charset="0"/>
              </a:rPr>
              <a:t>)-2=12</a:t>
            </a:r>
            <a:r>
              <a:rPr kumimoji="1" lang="zh-CN" altLang="en-US" sz="2000" dirty="0">
                <a:solidFill>
                  <a:srgbClr val="0000FF"/>
                </a:solidFill>
                <a:latin typeface="Consolas" pitchFamily="49" charset="0"/>
                <a:ea typeface="楷体" pitchFamily="49" charset="-122"/>
                <a:cs typeface="Consolas" pitchFamily="49" charset="0"/>
              </a:rPr>
              <a:t>，	</a:t>
            </a:r>
            <a:r>
              <a:rPr kumimoji="1" lang="en-US" altLang="zh-CN" sz="2000" dirty="0">
                <a:solidFill>
                  <a:srgbClr val="0000FF"/>
                </a:solidFill>
                <a:latin typeface="Consolas" pitchFamily="49" charset="0"/>
                <a:ea typeface="楷体" pitchFamily="49" charset="-122"/>
                <a:cs typeface="Consolas" pitchFamily="49" charset="0"/>
              </a:rPr>
              <a:t>d(</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6</a:t>
            </a:r>
            <a:r>
              <a:rPr kumimoji="1" lang="en-US" altLang="zh-CN" sz="2000" dirty="0">
                <a:solidFill>
                  <a:srgbClr val="0000FF"/>
                </a:solidFill>
                <a:latin typeface="Consolas" pitchFamily="49" charset="0"/>
                <a:ea typeface="楷体" pitchFamily="49" charset="-122"/>
                <a:cs typeface="Consolas" pitchFamily="49" charset="0"/>
              </a:rPr>
              <a:t>)=7</a:t>
            </a:r>
          </a:p>
          <a:p>
            <a:pPr marL="457200" indent="-457200" algn="just">
              <a:lnSpc>
                <a:spcPct val="80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活动</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7</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e(</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7</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E</a:t>
            </a:r>
            <a:r>
              <a:rPr kumimoji="1" lang="en-US" altLang="zh-CN" sz="2000" dirty="0">
                <a:solidFill>
                  <a:srgbClr val="0000FF"/>
                </a:solidFill>
                <a:latin typeface="Consolas" pitchFamily="49" charset="0"/>
                <a:ea typeface="楷体" pitchFamily="49" charset="-122"/>
                <a:cs typeface="Consolas" pitchFamily="49" charset="0"/>
              </a:rPr>
              <a:t>)=7</a:t>
            </a:r>
            <a:r>
              <a:rPr kumimoji="1" lang="zh-CN" altLang="en-US" sz="2000" dirty="0">
                <a:solidFill>
                  <a:srgbClr val="0000FF"/>
                </a:solidFill>
                <a:latin typeface="Consolas" pitchFamily="49" charset="0"/>
                <a:ea typeface="楷体" pitchFamily="49" charset="-122"/>
                <a:cs typeface="Consolas" pitchFamily="49" charset="0"/>
              </a:rPr>
              <a:t>，	</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7</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F</a:t>
            </a:r>
            <a:r>
              <a:rPr kumimoji="1" lang="en-US" altLang="zh-CN" sz="2000" dirty="0">
                <a:solidFill>
                  <a:srgbClr val="0000FF"/>
                </a:solidFill>
                <a:latin typeface="Consolas" pitchFamily="49" charset="0"/>
                <a:ea typeface="楷体" pitchFamily="49" charset="-122"/>
                <a:cs typeface="Consolas" pitchFamily="49" charset="0"/>
              </a:rPr>
              <a:t>)-9=7</a:t>
            </a:r>
            <a:r>
              <a:rPr kumimoji="1" lang="zh-CN" altLang="en-US" sz="2000" dirty="0">
                <a:solidFill>
                  <a:srgbClr val="0000FF"/>
                </a:solidFill>
                <a:latin typeface="Consolas" pitchFamily="49" charset="0"/>
                <a:ea typeface="楷体" pitchFamily="49" charset="-122"/>
                <a:cs typeface="Consolas" pitchFamily="49" charset="0"/>
              </a:rPr>
              <a:t>，	</a:t>
            </a:r>
            <a:r>
              <a:rPr kumimoji="1" lang="en-US" altLang="zh-CN" sz="2000" i="1" dirty="0">
                <a:solidFill>
                  <a:srgbClr val="FF0000"/>
                </a:solidFill>
                <a:latin typeface="Consolas" pitchFamily="49" charset="0"/>
                <a:ea typeface="楷体" pitchFamily="49" charset="-122"/>
                <a:cs typeface="Consolas" pitchFamily="49" charset="0"/>
              </a:rPr>
              <a:t>d(</a:t>
            </a:r>
            <a:r>
              <a:rPr kumimoji="1" lang="en-US" altLang="zh-CN" sz="2000" i="1" dirty="0" err="1">
                <a:solidFill>
                  <a:srgbClr val="FF0000"/>
                </a:solidFill>
                <a:latin typeface="Consolas" pitchFamily="49" charset="0"/>
                <a:ea typeface="楷体" pitchFamily="49" charset="-122"/>
                <a:cs typeface="Consolas" pitchFamily="49" charset="0"/>
              </a:rPr>
              <a:t>a</a:t>
            </a:r>
            <a:r>
              <a:rPr kumimoji="1" lang="en-US" altLang="zh-CN" sz="2000" i="1" baseline="-25000" dirty="0" err="1">
                <a:solidFill>
                  <a:srgbClr val="FF0000"/>
                </a:solidFill>
                <a:latin typeface="Consolas" pitchFamily="49" charset="0"/>
                <a:ea typeface="楷体" pitchFamily="49" charset="-122"/>
                <a:cs typeface="Consolas" pitchFamily="49" charset="0"/>
              </a:rPr>
              <a:t>7</a:t>
            </a:r>
            <a:r>
              <a:rPr kumimoji="1" lang="en-US" altLang="zh-CN" sz="2000" dirty="0">
                <a:solidFill>
                  <a:srgbClr val="FF0000"/>
                </a:solidFill>
                <a:latin typeface="Consolas" pitchFamily="49" charset="0"/>
                <a:ea typeface="楷体" pitchFamily="49" charset="-122"/>
                <a:cs typeface="Consolas" pitchFamily="49" charset="0"/>
              </a:rPr>
              <a:t>)=0</a:t>
            </a:r>
          </a:p>
          <a:p>
            <a:pPr marL="457200" indent="-457200" algn="just">
              <a:lnSpc>
                <a:spcPct val="80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活动</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8</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e(</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8</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E</a:t>
            </a:r>
            <a:r>
              <a:rPr kumimoji="1" lang="en-US" altLang="zh-CN" sz="2000" dirty="0">
                <a:solidFill>
                  <a:srgbClr val="0000FF"/>
                </a:solidFill>
                <a:latin typeface="Consolas" pitchFamily="49" charset="0"/>
                <a:ea typeface="楷体" pitchFamily="49" charset="-122"/>
                <a:cs typeface="Consolas" pitchFamily="49" charset="0"/>
              </a:rPr>
              <a:t>)=7</a:t>
            </a:r>
            <a:r>
              <a:rPr kumimoji="1" lang="zh-CN" altLang="en-US" sz="2000" dirty="0">
                <a:solidFill>
                  <a:srgbClr val="0000FF"/>
                </a:solidFill>
                <a:latin typeface="Consolas" pitchFamily="49" charset="0"/>
                <a:ea typeface="楷体" pitchFamily="49" charset="-122"/>
                <a:cs typeface="Consolas" pitchFamily="49" charset="0"/>
              </a:rPr>
              <a:t>，	</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8</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G</a:t>
            </a:r>
            <a:r>
              <a:rPr kumimoji="1" lang="en-US" altLang="zh-CN" sz="2000" dirty="0">
                <a:solidFill>
                  <a:srgbClr val="0000FF"/>
                </a:solidFill>
                <a:latin typeface="Consolas" pitchFamily="49" charset="0"/>
                <a:ea typeface="楷体" pitchFamily="49" charset="-122"/>
                <a:cs typeface="Consolas" pitchFamily="49" charset="0"/>
              </a:rPr>
              <a:t>)-7=7</a:t>
            </a:r>
            <a:r>
              <a:rPr kumimoji="1" lang="zh-CN" altLang="en-US" sz="2000" dirty="0">
                <a:solidFill>
                  <a:srgbClr val="0000FF"/>
                </a:solidFill>
                <a:latin typeface="Consolas" pitchFamily="49" charset="0"/>
                <a:ea typeface="楷体" pitchFamily="49" charset="-122"/>
                <a:cs typeface="Consolas" pitchFamily="49" charset="0"/>
              </a:rPr>
              <a:t>，	</a:t>
            </a:r>
            <a:r>
              <a:rPr kumimoji="1" lang="en-US" altLang="zh-CN" sz="2000" dirty="0">
                <a:solidFill>
                  <a:srgbClr val="FF0000"/>
                </a:solidFill>
                <a:latin typeface="Consolas" pitchFamily="49" charset="0"/>
                <a:ea typeface="楷体" pitchFamily="49" charset="-122"/>
                <a:cs typeface="Consolas" pitchFamily="49" charset="0"/>
              </a:rPr>
              <a:t>d(</a:t>
            </a:r>
            <a:r>
              <a:rPr kumimoji="1" lang="en-US" altLang="zh-CN" sz="2000" i="1" dirty="0" err="1">
                <a:solidFill>
                  <a:srgbClr val="FF0000"/>
                </a:solidFill>
                <a:latin typeface="Consolas" pitchFamily="49" charset="0"/>
                <a:ea typeface="楷体" pitchFamily="49" charset="-122"/>
                <a:cs typeface="Consolas" pitchFamily="49" charset="0"/>
              </a:rPr>
              <a:t>a</a:t>
            </a:r>
            <a:r>
              <a:rPr kumimoji="1" lang="en-US" altLang="zh-CN" sz="2000" baseline="-25000" dirty="0" err="1">
                <a:solidFill>
                  <a:srgbClr val="FF0000"/>
                </a:solidFill>
                <a:latin typeface="Consolas" pitchFamily="49" charset="0"/>
                <a:ea typeface="楷体" pitchFamily="49" charset="-122"/>
                <a:cs typeface="Consolas" pitchFamily="49" charset="0"/>
              </a:rPr>
              <a:t>8</a:t>
            </a:r>
            <a:r>
              <a:rPr kumimoji="1" lang="en-US" altLang="zh-CN" sz="2000" dirty="0">
                <a:solidFill>
                  <a:srgbClr val="FF0000"/>
                </a:solidFill>
                <a:latin typeface="Consolas" pitchFamily="49" charset="0"/>
                <a:ea typeface="楷体" pitchFamily="49" charset="-122"/>
                <a:cs typeface="Consolas" pitchFamily="49" charset="0"/>
              </a:rPr>
              <a:t>)=0</a:t>
            </a:r>
          </a:p>
          <a:p>
            <a:pPr marL="457200" indent="-457200" algn="just">
              <a:lnSpc>
                <a:spcPct val="80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活动</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9</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e(</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9</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H</a:t>
            </a:r>
            <a:r>
              <a:rPr kumimoji="1" lang="en-US" altLang="zh-CN" sz="2000" dirty="0">
                <a:solidFill>
                  <a:srgbClr val="0000FF"/>
                </a:solidFill>
                <a:latin typeface="Consolas" pitchFamily="49" charset="0"/>
                <a:ea typeface="楷体" pitchFamily="49" charset="-122"/>
                <a:cs typeface="Consolas" pitchFamily="49" charset="0"/>
              </a:rPr>
              <a:t>)=7</a:t>
            </a:r>
            <a:r>
              <a:rPr kumimoji="1" lang="zh-CN" altLang="en-US" sz="2000" dirty="0">
                <a:solidFill>
                  <a:srgbClr val="0000FF"/>
                </a:solidFill>
                <a:latin typeface="Consolas" pitchFamily="49" charset="0"/>
                <a:ea typeface="楷体" pitchFamily="49" charset="-122"/>
                <a:cs typeface="Consolas" pitchFamily="49" charset="0"/>
              </a:rPr>
              <a:t>，	</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9</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G</a:t>
            </a:r>
            <a:r>
              <a:rPr kumimoji="1" lang="en-US" altLang="zh-CN" sz="2000" dirty="0">
                <a:solidFill>
                  <a:srgbClr val="0000FF"/>
                </a:solidFill>
                <a:latin typeface="Consolas" pitchFamily="49" charset="0"/>
                <a:ea typeface="楷体" pitchFamily="49" charset="-122"/>
                <a:cs typeface="Consolas" pitchFamily="49" charset="0"/>
              </a:rPr>
              <a:t>)-4=10</a:t>
            </a:r>
            <a:r>
              <a:rPr kumimoji="1" lang="zh-CN" altLang="en-US" sz="2000" dirty="0">
                <a:solidFill>
                  <a:srgbClr val="0000FF"/>
                </a:solidFill>
                <a:latin typeface="Consolas" pitchFamily="49" charset="0"/>
                <a:ea typeface="楷体" pitchFamily="49" charset="-122"/>
                <a:cs typeface="Consolas" pitchFamily="49" charset="0"/>
              </a:rPr>
              <a:t>，	</a:t>
            </a:r>
            <a:r>
              <a:rPr kumimoji="1" lang="en-US" altLang="zh-CN" sz="2000" dirty="0">
                <a:solidFill>
                  <a:srgbClr val="0000FF"/>
                </a:solidFill>
                <a:latin typeface="Consolas" pitchFamily="49" charset="0"/>
                <a:ea typeface="楷体" pitchFamily="49" charset="-122"/>
                <a:cs typeface="Consolas" pitchFamily="49" charset="0"/>
              </a:rPr>
              <a:t>d(</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9</a:t>
            </a:r>
            <a:r>
              <a:rPr kumimoji="1" lang="en-US" altLang="zh-CN" sz="2000" dirty="0">
                <a:solidFill>
                  <a:srgbClr val="0000FF"/>
                </a:solidFill>
                <a:latin typeface="Consolas" pitchFamily="49" charset="0"/>
                <a:ea typeface="楷体" pitchFamily="49" charset="-122"/>
                <a:cs typeface="Consolas" pitchFamily="49" charset="0"/>
              </a:rPr>
              <a:t>)=3</a:t>
            </a:r>
          </a:p>
          <a:p>
            <a:pPr marL="457200" indent="-457200" algn="just">
              <a:lnSpc>
                <a:spcPct val="80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活动</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10</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e(</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10</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F</a:t>
            </a:r>
            <a:r>
              <a:rPr kumimoji="1" lang="en-US" altLang="zh-CN" sz="2000" dirty="0">
                <a:solidFill>
                  <a:srgbClr val="0000FF"/>
                </a:solidFill>
                <a:latin typeface="Consolas" pitchFamily="49" charset="0"/>
                <a:ea typeface="楷体" pitchFamily="49" charset="-122"/>
                <a:cs typeface="Consolas" pitchFamily="49" charset="0"/>
              </a:rPr>
              <a:t>)=16</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10</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楷体" pitchFamily="49" charset="-122"/>
                <a:cs typeface="Consolas" pitchFamily="49" charset="0"/>
              </a:rPr>
              <a:t>)-2=16</a:t>
            </a:r>
            <a:r>
              <a:rPr kumimoji="1" lang="zh-CN" altLang="en-US"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FF0000"/>
                </a:solidFill>
                <a:latin typeface="Consolas" pitchFamily="49" charset="0"/>
                <a:ea typeface="楷体" pitchFamily="49" charset="-122"/>
                <a:cs typeface="Consolas" pitchFamily="49" charset="0"/>
              </a:rPr>
              <a:t>	</a:t>
            </a:r>
            <a:r>
              <a:rPr kumimoji="1" lang="en-US" altLang="zh-CN" sz="2000" dirty="0">
                <a:solidFill>
                  <a:srgbClr val="FF0000"/>
                </a:solidFill>
                <a:latin typeface="Consolas" pitchFamily="49" charset="0"/>
                <a:ea typeface="楷体" pitchFamily="49" charset="-122"/>
                <a:cs typeface="Consolas" pitchFamily="49" charset="0"/>
              </a:rPr>
              <a:t>d(</a:t>
            </a:r>
            <a:r>
              <a:rPr kumimoji="1" lang="en-US" altLang="zh-CN" sz="2000" i="1" dirty="0" err="1">
                <a:solidFill>
                  <a:srgbClr val="FF0000"/>
                </a:solidFill>
                <a:latin typeface="Consolas" pitchFamily="49" charset="0"/>
                <a:ea typeface="楷体" pitchFamily="49" charset="-122"/>
                <a:cs typeface="Consolas" pitchFamily="49" charset="0"/>
              </a:rPr>
              <a:t>a</a:t>
            </a:r>
            <a:r>
              <a:rPr kumimoji="1" lang="en-US" altLang="zh-CN" sz="2000" baseline="-25000" dirty="0" err="1">
                <a:solidFill>
                  <a:srgbClr val="FF0000"/>
                </a:solidFill>
                <a:latin typeface="Consolas" pitchFamily="49" charset="0"/>
                <a:ea typeface="楷体" pitchFamily="49" charset="-122"/>
                <a:cs typeface="Consolas" pitchFamily="49" charset="0"/>
              </a:rPr>
              <a:t>10</a:t>
            </a:r>
            <a:r>
              <a:rPr kumimoji="1" lang="en-US" altLang="zh-CN" sz="2000" dirty="0">
                <a:solidFill>
                  <a:srgbClr val="FF0000"/>
                </a:solidFill>
                <a:latin typeface="Consolas" pitchFamily="49" charset="0"/>
                <a:ea typeface="楷体" pitchFamily="49" charset="-122"/>
                <a:cs typeface="Consolas" pitchFamily="49" charset="0"/>
              </a:rPr>
              <a:t>)=0</a:t>
            </a:r>
          </a:p>
          <a:p>
            <a:pPr marL="457200" indent="-457200" algn="just">
              <a:lnSpc>
                <a:spcPct val="80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活动</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11</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e(</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11</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ee</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G</a:t>
            </a:r>
            <a:r>
              <a:rPr kumimoji="1" lang="en-US" altLang="zh-CN" sz="2000" dirty="0">
                <a:solidFill>
                  <a:srgbClr val="0000FF"/>
                </a:solidFill>
                <a:latin typeface="Consolas" pitchFamily="49" charset="0"/>
                <a:ea typeface="楷体" pitchFamily="49" charset="-122"/>
                <a:cs typeface="Consolas" pitchFamily="49" charset="0"/>
              </a:rPr>
              <a:t>)=14</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l(</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11</a:t>
            </a:r>
            <a:r>
              <a:rPr kumimoji="1" lang="en-US" altLang="zh-CN" sz="2000" dirty="0">
                <a:solidFill>
                  <a:srgbClr val="0000FF"/>
                </a:solidFill>
                <a:latin typeface="Consolas" pitchFamily="49" charset="0"/>
                <a:ea typeface="楷体" pitchFamily="49" charset="-122"/>
                <a:cs typeface="Consolas" pitchFamily="49" charset="0"/>
              </a:rPr>
              <a:t>)=le(</a:t>
            </a:r>
            <a:r>
              <a:rPr kumimoji="1" lang="en-US" altLang="zh-CN" sz="2000" i="1" dirty="0">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楷体" pitchFamily="49" charset="-122"/>
                <a:cs typeface="Consolas" pitchFamily="49" charset="0"/>
              </a:rPr>
              <a:t>)-4=14</a:t>
            </a:r>
            <a:r>
              <a:rPr kumimoji="1" lang="zh-CN" altLang="en-US"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FF0000"/>
                </a:solidFill>
                <a:latin typeface="Consolas" pitchFamily="49" charset="0"/>
                <a:ea typeface="楷体" pitchFamily="49" charset="-122"/>
                <a:cs typeface="Consolas" pitchFamily="49" charset="0"/>
              </a:rPr>
              <a:t>	</a:t>
            </a:r>
            <a:r>
              <a:rPr kumimoji="1" lang="en-US" altLang="zh-CN" sz="2000" dirty="0">
                <a:solidFill>
                  <a:srgbClr val="FF0000"/>
                </a:solidFill>
                <a:latin typeface="Consolas" pitchFamily="49" charset="0"/>
                <a:ea typeface="楷体" pitchFamily="49" charset="-122"/>
                <a:cs typeface="Consolas" pitchFamily="49" charset="0"/>
              </a:rPr>
              <a:t>d(</a:t>
            </a:r>
            <a:r>
              <a:rPr kumimoji="1" lang="en-US" altLang="zh-CN" sz="2000" i="1" dirty="0" err="1">
                <a:solidFill>
                  <a:srgbClr val="FF0000"/>
                </a:solidFill>
                <a:latin typeface="Consolas" pitchFamily="49" charset="0"/>
                <a:ea typeface="楷体" pitchFamily="49" charset="-122"/>
                <a:cs typeface="Consolas" pitchFamily="49" charset="0"/>
              </a:rPr>
              <a:t>a</a:t>
            </a:r>
            <a:r>
              <a:rPr kumimoji="1" lang="en-US" altLang="zh-CN" sz="2000" baseline="-25000" dirty="0" err="1">
                <a:solidFill>
                  <a:srgbClr val="FF0000"/>
                </a:solidFill>
                <a:latin typeface="Consolas" pitchFamily="49" charset="0"/>
                <a:ea typeface="楷体" pitchFamily="49" charset="-122"/>
                <a:cs typeface="Consolas" pitchFamily="49" charset="0"/>
              </a:rPr>
              <a:t>11</a:t>
            </a:r>
            <a:r>
              <a:rPr kumimoji="1" lang="en-US" altLang="zh-CN" sz="2000" dirty="0">
                <a:solidFill>
                  <a:srgbClr val="FF0000"/>
                </a:solidFill>
                <a:latin typeface="Consolas" pitchFamily="49" charset="0"/>
                <a:ea typeface="楷体" pitchFamily="49" charset="-122"/>
                <a:cs typeface="Consolas" pitchFamily="49" charset="0"/>
              </a:rPr>
              <a:t>)=0    </a:t>
            </a:r>
          </a:p>
        </p:txBody>
      </p:sp>
      <p:grpSp>
        <p:nvGrpSpPr>
          <p:cNvPr id="5" name="组合 4"/>
          <p:cNvGrpSpPr/>
          <p:nvPr/>
        </p:nvGrpSpPr>
        <p:grpSpPr>
          <a:xfrm>
            <a:off x="1928794" y="357166"/>
            <a:ext cx="5286412" cy="2428892"/>
            <a:chOff x="1857356" y="3357562"/>
            <a:chExt cx="5286412" cy="2428892"/>
          </a:xfrm>
        </p:grpSpPr>
        <p:sp>
          <p:nvSpPr>
            <p:cNvPr id="6" name="Oval 5"/>
            <p:cNvSpPr>
              <a:spLocks noChangeArrowheads="1"/>
            </p:cNvSpPr>
            <p:nvPr/>
          </p:nvSpPr>
          <p:spPr bwMode="auto">
            <a:xfrm>
              <a:off x="1857356" y="4268434"/>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A</a:t>
              </a:r>
            </a:p>
          </p:txBody>
        </p:sp>
        <p:sp>
          <p:nvSpPr>
            <p:cNvPr id="7" name="Oval 5"/>
            <p:cNvSpPr>
              <a:spLocks noChangeArrowheads="1"/>
            </p:cNvSpPr>
            <p:nvPr/>
          </p:nvSpPr>
          <p:spPr bwMode="auto">
            <a:xfrm>
              <a:off x="2925754" y="342900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B</a:t>
              </a:r>
              <a:endParaRPr lang="en-US" altLang="zh-CN" sz="2000" i="1">
                <a:solidFill>
                  <a:srgbClr val="0000FF"/>
                </a:solidFill>
                <a:latin typeface="Consolas" pitchFamily="49" charset="0"/>
                <a:cs typeface="Consolas" pitchFamily="49" charset="0"/>
              </a:endParaRPr>
            </a:p>
          </p:txBody>
        </p:sp>
        <p:sp>
          <p:nvSpPr>
            <p:cNvPr id="8" name="Oval 5"/>
            <p:cNvSpPr>
              <a:spLocks noChangeArrowheads="1"/>
            </p:cNvSpPr>
            <p:nvPr/>
          </p:nvSpPr>
          <p:spPr bwMode="auto">
            <a:xfrm>
              <a:off x="2928926" y="4281497"/>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C</a:t>
              </a:r>
              <a:endParaRPr lang="en-US" altLang="zh-CN" sz="2000" i="1">
                <a:solidFill>
                  <a:srgbClr val="0000FF"/>
                </a:solidFill>
                <a:latin typeface="Consolas" pitchFamily="49" charset="0"/>
                <a:cs typeface="Consolas" pitchFamily="49" charset="0"/>
              </a:endParaRPr>
            </a:p>
          </p:txBody>
        </p:sp>
        <p:sp>
          <p:nvSpPr>
            <p:cNvPr id="9" name="Oval 5"/>
            <p:cNvSpPr>
              <a:spLocks noChangeArrowheads="1"/>
            </p:cNvSpPr>
            <p:nvPr/>
          </p:nvSpPr>
          <p:spPr bwMode="auto">
            <a:xfrm>
              <a:off x="2928926"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D</a:t>
              </a:r>
              <a:endParaRPr lang="en-US" altLang="zh-CN" sz="2000" i="1">
                <a:solidFill>
                  <a:srgbClr val="0000FF"/>
                </a:solidFill>
                <a:latin typeface="Consolas" pitchFamily="49" charset="0"/>
                <a:cs typeface="Consolas" pitchFamily="49" charset="0"/>
              </a:endParaRPr>
            </a:p>
          </p:txBody>
        </p:sp>
        <p:sp>
          <p:nvSpPr>
            <p:cNvPr id="10" name="Oval 5"/>
            <p:cNvSpPr>
              <a:spLocks noChangeArrowheads="1"/>
            </p:cNvSpPr>
            <p:nvPr/>
          </p:nvSpPr>
          <p:spPr bwMode="auto">
            <a:xfrm>
              <a:off x="5286380" y="3357562"/>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F</a:t>
              </a:r>
              <a:endParaRPr lang="en-US" altLang="zh-CN" sz="2000" i="1">
                <a:solidFill>
                  <a:srgbClr val="0000FF"/>
                </a:solidFill>
                <a:latin typeface="Consolas" pitchFamily="49" charset="0"/>
                <a:cs typeface="Consolas" pitchFamily="49" charset="0"/>
              </a:endParaRPr>
            </a:p>
          </p:txBody>
        </p:sp>
        <p:sp>
          <p:nvSpPr>
            <p:cNvPr id="11" name="Oval 5"/>
            <p:cNvSpPr>
              <a:spLocks noChangeArrowheads="1"/>
            </p:cNvSpPr>
            <p:nvPr/>
          </p:nvSpPr>
          <p:spPr bwMode="auto">
            <a:xfrm>
              <a:off x="5289552" y="4210059"/>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G</a:t>
              </a:r>
              <a:endParaRPr lang="en-US" altLang="zh-CN" sz="2000" i="1">
                <a:solidFill>
                  <a:srgbClr val="0000FF"/>
                </a:solidFill>
                <a:latin typeface="Consolas" pitchFamily="49" charset="0"/>
                <a:cs typeface="Consolas" pitchFamily="49" charset="0"/>
              </a:endParaRPr>
            </a:p>
          </p:txBody>
        </p:sp>
        <p:sp>
          <p:nvSpPr>
            <p:cNvPr id="12" name="Oval 5"/>
            <p:cNvSpPr>
              <a:spLocks noChangeArrowheads="1"/>
            </p:cNvSpPr>
            <p:nvPr/>
          </p:nvSpPr>
          <p:spPr bwMode="auto">
            <a:xfrm>
              <a:off x="5289552"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H</a:t>
              </a:r>
              <a:endParaRPr lang="en-US" altLang="zh-CN" sz="2000" i="1">
                <a:solidFill>
                  <a:srgbClr val="0000FF"/>
                </a:solidFill>
                <a:latin typeface="Consolas" pitchFamily="49" charset="0"/>
                <a:cs typeface="Consolas" pitchFamily="49" charset="0"/>
              </a:endParaRPr>
            </a:p>
          </p:txBody>
        </p:sp>
        <p:sp>
          <p:nvSpPr>
            <p:cNvPr id="13" name="Oval 5"/>
            <p:cNvSpPr>
              <a:spLocks noChangeArrowheads="1"/>
            </p:cNvSpPr>
            <p:nvPr/>
          </p:nvSpPr>
          <p:spPr bwMode="auto">
            <a:xfrm>
              <a:off x="4140200" y="378619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E</a:t>
              </a:r>
              <a:endParaRPr lang="en-US" altLang="zh-CN" sz="2000" i="1">
                <a:solidFill>
                  <a:srgbClr val="0000FF"/>
                </a:solidFill>
                <a:latin typeface="Consolas" pitchFamily="49" charset="0"/>
                <a:cs typeface="Consolas" pitchFamily="49" charset="0"/>
              </a:endParaRPr>
            </a:p>
          </p:txBody>
        </p:sp>
        <p:sp>
          <p:nvSpPr>
            <p:cNvPr id="14" name="Oval 5"/>
            <p:cNvSpPr>
              <a:spLocks noChangeArrowheads="1"/>
            </p:cNvSpPr>
            <p:nvPr/>
          </p:nvSpPr>
          <p:spPr bwMode="auto">
            <a:xfrm>
              <a:off x="6711968" y="4210059"/>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I</a:t>
              </a:r>
              <a:endParaRPr lang="en-US" altLang="zh-CN" sz="2000" i="1">
                <a:solidFill>
                  <a:srgbClr val="0000FF"/>
                </a:solidFill>
                <a:latin typeface="Consolas" pitchFamily="49" charset="0"/>
                <a:cs typeface="Consolas" pitchFamily="49" charset="0"/>
              </a:endParaRPr>
            </a:p>
          </p:txBody>
        </p:sp>
        <p:cxnSp>
          <p:nvCxnSpPr>
            <p:cNvPr id="15" name="直接箭头连接符 14"/>
            <p:cNvCxnSpPr>
              <a:stCxn id="6" idx="7"/>
              <a:endCxn id="7" idx="2"/>
            </p:cNvCxnSpPr>
            <p:nvPr/>
          </p:nvCxnSpPr>
          <p:spPr>
            <a:xfrm rot="5400000" flipH="1" flipV="1">
              <a:off x="2245362" y="3661972"/>
              <a:ext cx="660951" cy="69983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8" idx="2"/>
            </p:cNvCxnSpPr>
            <p:nvPr/>
          </p:nvCxnSpPr>
          <p:spPr>
            <a:xfrm>
              <a:off x="2289156" y="4520847"/>
              <a:ext cx="639770" cy="1306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5"/>
              <a:endCxn id="9" idx="2"/>
            </p:cNvCxnSpPr>
            <p:nvPr/>
          </p:nvCxnSpPr>
          <p:spPr>
            <a:xfrm rot="16200000" flipH="1">
              <a:off x="2195786" y="4729463"/>
              <a:ext cx="763275" cy="70300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6"/>
              <a:endCxn id="13" idx="1"/>
            </p:cNvCxnSpPr>
            <p:nvPr/>
          </p:nvCxnSpPr>
          <p:spPr>
            <a:xfrm>
              <a:off x="3357554" y="3681413"/>
              <a:ext cx="845882" cy="17870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13" idx="3"/>
            </p:cNvCxnSpPr>
            <p:nvPr/>
          </p:nvCxnSpPr>
          <p:spPr>
            <a:xfrm flipV="1">
              <a:off x="3360726" y="4217085"/>
              <a:ext cx="842710" cy="31682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7"/>
              <a:endCxn id="10" idx="2"/>
            </p:cNvCxnSpPr>
            <p:nvPr/>
          </p:nvCxnSpPr>
          <p:spPr>
            <a:xfrm rot="5400000" flipH="1" flipV="1">
              <a:off x="4772500" y="3346240"/>
              <a:ext cx="250145" cy="77761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 idx="5"/>
              <a:endCxn id="11" idx="2"/>
            </p:cNvCxnSpPr>
            <p:nvPr/>
          </p:nvCxnSpPr>
          <p:spPr>
            <a:xfrm rot="16200000" flipH="1">
              <a:off x="4776465" y="3949384"/>
              <a:ext cx="245387" cy="7807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6"/>
              <a:endCxn id="14" idx="1"/>
            </p:cNvCxnSpPr>
            <p:nvPr/>
          </p:nvCxnSpPr>
          <p:spPr>
            <a:xfrm>
              <a:off x="5718180" y="3609975"/>
              <a:ext cx="1057024" cy="67401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6"/>
              <a:endCxn id="14" idx="2"/>
            </p:cNvCxnSpPr>
            <p:nvPr/>
          </p:nvCxnSpPr>
          <p:spPr>
            <a:xfrm>
              <a:off x="5721352" y="4462472"/>
              <a:ext cx="99061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6"/>
              <a:endCxn id="14" idx="3"/>
            </p:cNvCxnSpPr>
            <p:nvPr/>
          </p:nvCxnSpPr>
          <p:spPr>
            <a:xfrm flipV="1">
              <a:off x="5721352" y="4640954"/>
              <a:ext cx="1053852" cy="82165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6"/>
              <a:endCxn id="12" idx="2"/>
            </p:cNvCxnSpPr>
            <p:nvPr/>
          </p:nvCxnSpPr>
          <p:spPr>
            <a:xfrm>
              <a:off x="3360726" y="5462604"/>
              <a:ext cx="192882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9383624">
              <a:off x="2130045" y="369311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7" name="TextBox 26"/>
            <p:cNvSpPr txBox="1"/>
            <p:nvPr/>
          </p:nvSpPr>
          <p:spPr>
            <a:xfrm>
              <a:off x="2357422" y="421481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rot="2757042">
              <a:off x="2115591" y="5040495"/>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rot="469021">
              <a:off x="3545618" y="3453221"/>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4</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rot="20509548">
              <a:off x="3428992"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a:off x="4033562" y="550070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6</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2" name="TextBox 31"/>
            <p:cNvSpPr txBox="1"/>
            <p:nvPr/>
          </p:nvSpPr>
          <p:spPr>
            <a:xfrm rot="20667393">
              <a:off x="4572000" y="337674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7</a:t>
              </a: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rot="1112542">
              <a:off x="4724400"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8</a:t>
              </a: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34" name="TextBox 33"/>
            <p:cNvSpPr txBox="1"/>
            <p:nvPr/>
          </p:nvSpPr>
          <p:spPr>
            <a:xfrm rot="1766307">
              <a:off x="6072198" y="3656813"/>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10</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5857884" y="4143380"/>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11</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6" name="TextBox 35"/>
            <p:cNvSpPr txBox="1"/>
            <p:nvPr/>
          </p:nvSpPr>
          <p:spPr>
            <a:xfrm rot="19700045">
              <a:off x="6072198" y="5024437"/>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9</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grpSp>
      <p:sp>
        <p:nvSpPr>
          <p:cNvPr id="37" name="TextBox 36"/>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1428728" y="3505200"/>
            <a:ext cx="7386662" cy="1938992"/>
          </a:xfrm>
          <a:prstGeom prst="rect">
            <a:avLst/>
          </a:prstGeom>
          <a:noFill/>
          <a:ln w="9525">
            <a:noFill/>
            <a:miter lim="800000"/>
            <a:headEnd/>
            <a:tailEnd/>
          </a:ln>
          <a:effectLst/>
        </p:spPr>
        <p:txBody>
          <a:bodyPr wrap="square">
            <a:spAutoFit/>
          </a:bodyPr>
          <a:lstStyle/>
          <a:p>
            <a:pPr>
              <a:lnSpc>
                <a:spcPts val="3000"/>
              </a:lnSpc>
              <a:spcBef>
                <a:spcPct val="50000"/>
              </a:spcBef>
            </a:pPr>
            <a:r>
              <a:rPr kumimoji="1" lang="zh-CN" altLang="en-US" sz="2000" smtClean="0">
                <a:solidFill>
                  <a:srgbClr val="0000FF"/>
                </a:solidFill>
                <a:latin typeface="Consolas" pitchFamily="49" charset="0"/>
                <a:ea typeface="楷体" pitchFamily="49" charset="-122"/>
                <a:cs typeface="Consolas" pitchFamily="49" charset="0"/>
              </a:rPr>
              <a:t>   由此可知</a:t>
            </a:r>
            <a:r>
              <a:rPr kumimoji="1" lang="zh-CN" altLang="en-US" sz="2000" dirty="0">
                <a:solidFill>
                  <a:srgbClr val="0000FF"/>
                </a:solidFill>
                <a:latin typeface="Consolas" pitchFamily="49" charset="0"/>
                <a:ea typeface="楷体" pitchFamily="49" charset="-122"/>
                <a:cs typeface="Consolas" pitchFamily="49" charset="0"/>
              </a:rPr>
              <a:t>，关键活动有</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11</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10</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8</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7</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4</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a</a:t>
            </a:r>
            <a:r>
              <a:rPr kumimoji="1" lang="en-US" altLang="zh-CN" sz="2000" baseline="-25000" dirty="0" err="1">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，因此关键路径有两条</a:t>
            </a:r>
            <a:r>
              <a:rPr kumimoji="1" lang="zh-CN" altLang="en-US" sz="2000" dirty="0" smtClean="0">
                <a:solidFill>
                  <a:srgbClr val="0000FF"/>
                </a:solidFill>
                <a:latin typeface="Consolas" pitchFamily="49" charset="0"/>
                <a:ea typeface="楷体" pitchFamily="49" charset="-122"/>
                <a:cs typeface="Consolas" pitchFamily="49" charset="0"/>
              </a:rPr>
              <a:t>：</a:t>
            </a:r>
            <a:endParaRPr kumimoji="1" lang="en-US" altLang="zh-CN" sz="2000" dirty="0" smtClean="0">
              <a:solidFill>
                <a:srgbClr val="0000FF"/>
              </a:solidFill>
              <a:latin typeface="Consolas" pitchFamily="49" charset="0"/>
              <a:ea typeface="楷体" pitchFamily="49" charset="-122"/>
              <a:cs typeface="Consolas" pitchFamily="49" charset="0"/>
            </a:endParaRPr>
          </a:p>
          <a:p>
            <a:pPr>
              <a:lnSpc>
                <a:spcPts val="3000"/>
              </a:lnSpc>
              <a:spcBef>
                <a:spcPct val="50000"/>
              </a:spcBef>
            </a:pPr>
            <a:r>
              <a:rPr kumimoji="1" lang="en-US" altLang="zh-CN" sz="2000" dirty="0" smtClean="0">
                <a:solidFill>
                  <a:srgbClr val="FF00FF"/>
                </a:solidFill>
                <a:latin typeface="Consolas" pitchFamily="49" charset="0"/>
                <a:ea typeface="楷体" pitchFamily="49" charset="-122"/>
                <a:cs typeface="Consolas" pitchFamily="49" charset="0"/>
              </a:rPr>
              <a:t>      A</a:t>
            </a:r>
            <a:r>
              <a:rPr kumimoji="1" lang="zh-CN" altLang="en-US" sz="2000" dirty="0">
                <a:solidFill>
                  <a:srgbClr val="FF00FF"/>
                </a:solidFill>
                <a:latin typeface="Consolas" pitchFamily="49" charset="0"/>
                <a:ea typeface="楷体" pitchFamily="49" charset="-122"/>
                <a:cs typeface="Consolas" pitchFamily="49" charset="0"/>
              </a:rPr>
              <a:t>－</a:t>
            </a:r>
            <a:r>
              <a:rPr kumimoji="1" lang="en-US" altLang="zh-CN" sz="2000" dirty="0">
                <a:solidFill>
                  <a:srgbClr val="FF00FF"/>
                </a:solidFill>
                <a:latin typeface="Consolas" pitchFamily="49" charset="0"/>
                <a:ea typeface="楷体" pitchFamily="49" charset="-122"/>
                <a:cs typeface="Consolas" pitchFamily="49" charset="0"/>
              </a:rPr>
              <a:t>B</a:t>
            </a:r>
            <a:r>
              <a:rPr kumimoji="1" lang="zh-CN" altLang="en-US" sz="2000" dirty="0">
                <a:solidFill>
                  <a:srgbClr val="FF00FF"/>
                </a:solidFill>
                <a:latin typeface="Consolas" pitchFamily="49" charset="0"/>
                <a:ea typeface="楷体" pitchFamily="49" charset="-122"/>
                <a:cs typeface="Consolas" pitchFamily="49" charset="0"/>
              </a:rPr>
              <a:t>－</a:t>
            </a:r>
            <a:r>
              <a:rPr kumimoji="1" lang="en-US" altLang="zh-CN" sz="2000" dirty="0">
                <a:solidFill>
                  <a:srgbClr val="FF00FF"/>
                </a:solidFill>
                <a:latin typeface="Consolas" pitchFamily="49" charset="0"/>
                <a:ea typeface="楷体" pitchFamily="49" charset="-122"/>
                <a:cs typeface="Consolas" pitchFamily="49" charset="0"/>
              </a:rPr>
              <a:t>E</a:t>
            </a:r>
            <a:r>
              <a:rPr kumimoji="1" lang="zh-CN" altLang="en-US" sz="2000" dirty="0">
                <a:solidFill>
                  <a:srgbClr val="FF00FF"/>
                </a:solidFill>
                <a:latin typeface="Consolas" pitchFamily="49" charset="0"/>
                <a:ea typeface="楷体" pitchFamily="49" charset="-122"/>
                <a:cs typeface="Consolas" pitchFamily="49" charset="0"/>
              </a:rPr>
              <a:t>－</a:t>
            </a:r>
            <a:r>
              <a:rPr kumimoji="1" lang="en-US" altLang="zh-CN" sz="2000" dirty="0">
                <a:solidFill>
                  <a:srgbClr val="FF00FF"/>
                </a:solidFill>
                <a:latin typeface="Consolas" pitchFamily="49" charset="0"/>
                <a:ea typeface="楷体" pitchFamily="49" charset="-122"/>
                <a:cs typeface="Consolas" pitchFamily="49" charset="0"/>
              </a:rPr>
              <a:t>F</a:t>
            </a:r>
            <a:r>
              <a:rPr kumimoji="1" lang="zh-CN" altLang="en-US" sz="2000" dirty="0">
                <a:solidFill>
                  <a:srgbClr val="FF00FF"/>
                </a:solidFill>
                <a:latin typeface="Consolas" pitchFamily="49" charset="0"/>
                <a:ea typeface="楷体" pitchFamily="49" charset="-122"/>
                <a:cs typeface="Consolas" pitchFamily="49" charset="0"/>
              </a:rPr>
              <a:t>－</a:t>
            </a:r>
            <a:r>
              <a:rPr kumimoji="1" lang="en-US" altLang="zh-CN" sz="2000" dirty="0" smtClean="0">
                <a:solidFill>
                  <a:srgbClr val="FF00FF"/>
                </a:solidFill>
                <a:latin typeface="Consolas" pitchFamily="49" charset="0"/>
                <a:ea typeface="楷体" pitchFamily="49" charset="-122"/>
                <a:cs typeface="Consolas" pitchFamily="49" charset="0"/>
              </a:rPr>
              <a:t>I</a:t>
            </a:r>
          </a:p>
          <a:p>
            <a:pPr>
              <a:lnSpc>
                <a:spcPts val="3000"/>
              </a:lnSpc>
              <a:spcBef>
                <a:spcPct val="50000"/>
              </a:spcBef>
            </a:pPr>
            <a:r>
              <a:rPr kumimoji="1" lang="en-US" altLang="zh-CN" sz="2000" dirty="0" smtClean="0">
                <a:solidFill>
                  <a:srgbClr val="FF00FF"/>
                </a:solidFill>
                <a:latin typeface="Consolas" pitchFamily="49" charset="0"/>
                <a:ea typeface="楷体" pitchFamily="49" charset="-122"/>
                <a:cs typeface="Consolas" pitchFamily="49" charset="0"/>
              </a:rPr>
              <a:t>      A</a:t>
            </a:r>
            <a:r>
              <a:rPr kumimoji="1" lang="zh-CN" altLang="en-US" sz="2000" dirty="0">
                <a:solidFill>
                  <a:srgbClr val="FF00FF"/>
                </a:solidFill>
                <a:latin typeface="Consolas" pitchFamily="49" charset="0"/>
                <a:ea typeface="楷体" pitchFamily="49" charset="-122"/>
                <a:cs typeface="Consolas" pitchFamily="49" charset="0"/>
              </a:rPr>
              <a:t>－</a:t>
            </a:r>
            <a:r>
              <a:rPr kumimoji="1" lang="en-US" altLang="zh-CN" sz="2000" dirty="0">
                <a:solidFill>
                  <a:srgbClr val="FF00FF"/>
                </a:solidFill>
                <a:latin typeface="Consolas" pitchFamily="49" charset="0"/>
                <a:ea typeface="楷体" pitchFamily="49" charset="-122"/>
                <a:cs typeface="Consolas" pitchFamily="49" charset="0"/>
              </a:rPr>
              <a:t>B</a:t>
            </a:r>
            <a:r>
              <a:rPr kumimoji="1" lang="zh-CN" altLang="en-US" sz="2000" dirty="0">
                <a:solidFill>
                  <a:srgbClr val="FF00FF"/>
                </a:solidFill>
                <a:latin typeface="Consolas" pitchFamily="49" charset="0"/>
                <a:ea typeface="楷体" pitchFamily="49" charset="-122"/>
                <a:cs typeface="Consolas" pitchFamily="49" charset="0"/>
              </a:rPr>
              <a:t>－</a:t>
            </a:r>
            <a:r>
              <a:rPr kumimoji="1" lang="en-US" altLang="zh-CN" sz="2000" dirty="0">
                <a:solidFill>
                  <a:srgbClr val="FF00FF"/>
                </a:solidFill>
                <a:latin typeface="Consolas" pitchFamily="49" charset="0"/>
                <a:ea typeface="楷体" pitchFamily="49" charset="-122"/>
                <a:cs typeface="Consolas" pitchFamily="49" charset="0"/>
              </a:rPr>
              <a:t>E</a:t>
            </a:r>
            <a:r>
              <a:rPr kumimoji="1" lang="zh-CN" altLang="en-US" sz="2000" dirty="0">
                <a:solidFill>
                  <a:srgbClr val="FF00FF"/>
                </a:solidFill>
                <a:latin typeface="Consolas" pitchFamily="49" charset="0"/>
                <a:ea typeface="楷体" pitchFamily="49" charset="-122"/>
                <a:cs typeface="Consolas" pitchFamily="49" charset="0"/>
              </a:rPr>
              <a:t>－</a:t>
            </a:r>
            <a:r>
              <a:rPr kumimoji="1" lang="en-US" altLang="zh-CN" sz="2000" dirty="0">
                <a:solidFill>
                  <a:srgbClr val="FF00FF"/>
                </a:solidFill>
                <a:latin typeface="Consolas" pitchFamily="49" charset="0"/>
                <a:ea typeface="楷体" pitchFamily="49" charset="-122"/>
                <a:cs typeface="Consolas" pitchFamily="49" charset="0"/>
              </a:rPr>
              <a:t>G</a:t>
            </a:r>
            <a:r>
              <a:rPr kumimoji="1" lang="zh-CN" altLang="en-US" sz="2000" dirty="0">
                <a:solidFill>
                  <a:srgbClr val="FF00FF"/>
                </a:solidFill>
                <a:latin typeface="Consolas" pitchFamily="49" charset="0"/>
                <a:ea typeface="楷体" pitchFamily="49" charset="-122"/>
                <a:cs typeface="Consolas" pitchFamily="49" charset="0"/>
              </a:rPr>
              <a:t>－</a:t>
            </a:r>
            <a:r>
              <a:rPr kumimoji="1" lang="en-US" altLang="zh-CN" sz="2000" dirty="0" smtClean="0">
                <a:solidFill>
                  <a:srgbClr val="FF00FF"/>
                </a:solidFill>
                <a:latin typeface="Consolas" pitchFamily="49" charset="0"/>
                <a:ea typeface="楷体" pitchFamily="49" charset="-122"/>
                <a:cs typeface="Consolas" pitchFamily="49" charset="0"/>
              </a:rPr>
              <a:t>I</a:t>
            </a:r>
            <a:r>
              <a:rPr kumimoji="1" lang="zh-CN" altLang="en-US" sz="2000" dirty="0" smtClean="0">
                <a:solidFill>
                  <a:srgbClr val="FF00FF"/>
                </a:solidFill>
                <a:latin typeface="Consolas" pitchFamily="49" charset="0"/>
                <a:ea typeface="楷体" pitchFamily="49" charset="-122"/>
                <a:cs typeface="Consolas" pitchFamily="49" charset="0"/>
              </a:rPr>
              <a:t> </a:t>
            </a:r>
            <a:endParaRPr kumimoji="1" lang="zh-CN" altLang="en-US" sz="2000" dirty="0">
              <a:solidFill>
                <a:srgbClr val="FF00FF"/>
              </a:solidFill>
              <a:latin typeface="Consolas" pitchFamily="49" charset="0"/>
              <a:ea typeface="楷体" pitchFamily="49" charset="-122"/>
              <a:cs typeface="Consolas" pitchFamily="49" charset="0"/>
            </a:endParaRPr>
          </a:p>
        </p:txBody>
      </p:sp>
      <p:grpSp>
        <p:nvGrpSpPr>
          <p:cNvPr id="5" name="组合 4"/>
          <p:cNvGrpSpPr/>
          <p:nvPr/>
        </p:nvGrpSpPr>
        <p:grpSpPr>
          <a:xfrm>
            <a:off x="1928794" y="357166"/>
            <a:ext cx="5286412" cy="2428892"/>
            <a:chOff x="1857356" y="3357562"/>
            <a:chExt cx="5286412" cy="2428892"/>
          </a:xfrm>
        </p:grpSpPr>
        <p:sp>
          <p:nvSpPr>
            <p:cNvPr id="6" name="Oval 5"/>
            <p:cNvSpPr>
              <a:spLocks noChangeArrowheads="1"/>
            </p:cNvSpPr>
            <p:nvPr/>
          </p:nvSpPr>
          <p:spPr bwMode="auto">
            <a:xfrm>
              <a:off x="1857356" y="4268434"/>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A</a:t>
              </a:r>
            </a:p>
          </p:txBody>
        </p:sp>
        <p:sp>
          <p:nvSpPr>
            <p:cNvPr id="7" name="Oval 5"/>
            <p:cNvSpPr>
              <a:spLocks noChangeArrowheads="1"/>
            </p:cNvSpPr>
            <p:nvPr/>
          </p:nvSpPr>
          <p:spPr bwMode="auto">
            <a:xfrm>
              <a:off x="2925754" y="342900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B</a:t>
              </a:r>
              <a:endParaRPr lang="en-US" altLang="zh-CN" sz="2000" i="1">
                <a:solidFill>
                  <a:srgbClr val="0000FF"/>
                </a:solidFill>
                <a:latin typeface="Consolas" pitchFamily="49" charset="0"/>
                <a:cs typeface="Consolas" pitchFamily="49" charset="0"/>
              </a:endParaRPr>
            </a:p>
          </p:txBody>
        </p:sp>
        <p:sp>
          <p:nvSpPr>
            <p:cNvPr id="8" name="Oval 5"/>
            <p:cNvSpPr>
              <a:spLocks noChangeArrowheads="1"/>
            </p:cNvSpPr>
            <p:nvPr/>
          </p:nvSpPr>
          <p:spPr bwMode="auto">
            <a:xfrm>
              <a:off x="2928926" y="4281497"/>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C</a:t>
              </a:r>
              <a:endParaRPr lang="en-US" altLang="zh-CN" sz="2000" i="1">
                <a:solidFill>
                  <a:srgbClr val="0000FF"/>
                </a:solidFill>
                <a:latin typeface="Consolas" pitchFamily="49" charset="0"/>
                <a:cs typeface="Consolas" pitchFamily="49" charset="0"/>
              </a:endParaRPr>
            </a:p>
          </p:txBody>
        </p:sp>
        <p:sp>
          <p:nvSpPr>
            <p:cNvPr id="9" name="Oval 5"/>
            <p:cNvSpPr>
              <a:spLocks noChangeArrowheads="1"/>
            </p:cNvSpPr>
            <p:nvPr/>
          </p:nvSpPr>
          <p:spPr bwMode="auto">
            <a:xfrm>
              <a:off x="2928926"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D</a:t>
              </a:r>
              <a:endParaRPr lang="en-US" altLang="zh-CN" sz="2000" i="1">
                <a:solidFill>
                  <a:srgbClr val="0000FF"/>
                </a:solidFill>
                <a:latin typeface="Consolas" pitchFamily="49" charset="0"/>
                <a:cs typeface="Consolas" pitchFamily="49" charset="0"/>
              </a:endParaRPr>
            </a:p>
          </p:txBody>
        </p:sp>
        <p:sp>
          <p:nvSpPr>
            <p:cNvPr id="10" name="Oval 5"/>
            <p:cNvSpPr>
              <a:spLocks noChangeArrowheads="1"/>
            </p:cNvSpPr>
            <p:nvPr/>
          </p:nvSpPr>
          <p:spPr bwMode="auto">
            <a:xfrm>
              <a:off x="5286380" y="3357562"/>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F</a:t>
              </a:r>
              <a:endParaRPr lang="en-US" altLang="zh-CN" sz="2000" i="1">
                <a:solidFill>
                  <a:srgbClr val="0000FF"/>
                </a:solidFill>
                <a:latin typeface="Consolas" pitchFamily="49" charset="0"/>
                <a:cs typeface="Consolas" pitchFamily="49" charset="0"/>
              </a:endParaRPr>
            </a:p>
          </p:txBody>
        </p:sp>
        <p:sp>
          <p:nvSpPr>
            <p:cNvPr id="11" name="Oval 5"/>
            <p:cNvSpPr>
              <a:spLocks noChangeArrowheads="1"/>
            </p:cNvSpPr>
            <p:nvPr/>
          </p:nvSpPr>
          <p:spPr bwMode="auto">
            <a:xfrm>
              <a:off x="5289552" y="4210059"/>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G</a:t>
              </a:r>
              <a:endParaRPr lang="en-US" altLang="zh-CN" sz="2000" i="1">
                <a:solidFill>
                  <a:srgbClr val="0000FF"/>
                </a:solidFill>
                <a:latin typeface="Consolas" pitchFamily="49" charset="0"/>
                <a:cs typeface="Consolas" pitchFamily="49" charset="0"/>
              </a:endParaRPr>
            </a:p>
          </p:txBody>
        </p:sp>
        <p:sp>
          <p:nvSpPr>
            <p:cNvPr id="12" name="Oval 5"/>
            <p:cNvSpPr>
              <a:spLocks noChangeArrowheads="1"/>
            </p:cNvSpPr>
            <p:nvPr/>
          </p:nvSpPr>
          <p:spPr bwMode="auto">
            <a:xfrm>
              <a:off x="5289552" y="5210191"/>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H</a:t>
              </a:r>
              <a:endParaRPr lang="en-US" altLang="zh-CN" sz="2000" i="1">
                <a:solidFill>
                  <a:srgbClr val="0000FF"/>
                </a:solidFill>
                <a:latin typeface="Consolas" pitchFamily="49" charset="0"/>
                <a:cs typeface="Consolas" pitchFamily="49" charset="0"/>
              </a:endParaRPr>
            </a:p>
          </p:txBody>
        </p:sp>
        <p:sp>
          <p:nvSpPr>
            <p:cNvPr id="13" name="Oval 5"/>
            <p:cNvSpPr>
              <a:spLocks noChangeArrowheads="1"/>
            </p:cNvSpPr>
            <p:nvPr/>
          </p:nvSpPr>
          <p:spPr bwMode="auto">
            <a:xfrm>
              <a:off x="4140200" y="3786190"/>
              <a:ext cx="431800" cy="504825"/>
            </a:xfrm>
            <a:prstGeom prst="ellipse">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E</a:t>
              </a:r>
              <a:endParaRPr lang="en-US" altLang="zh-CN" sz="2000" i="1">
                <a:solidFill>
                  <a:srgbClr val="0000FF"/>
                </a:solidFill>
                <a:latin typeface="Consolas" pitchFamily="49" charset="0"/>
                <a:cs typeface="Consolas" pitchFamily="49" charset="0"/>
              </a:endParaRPr>
            </a:p>
          </p:txBody>
        </p:sp>
        <p:sp>
          <p:nvSpPr>
            <p:cNvPr id="14" name="Oval 5"/>
            <p:cNvSpPr>
              <a:spLocks noChangeArrowheads="1"/>
            </p:cNvSpPr>
            <p:nvPr/>
          </p:nvSpPr>
          <p:spPr bwMode="auto">
            <a:xfrm>
              <a:off x="6711968" y="4210059"/>
              <a:ext cx="4318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i="1" smtClean="0">
                  <a:solidFill>
                    <a:srgbClr val="0000FF"/>
                  </a:solidFill>
                  <a:latin typeface="Consolas" pitchFamily="49" charset="0"/>
                  <a:cs typeface="Consolas" pitchFamily="49" charset="0"/>
                </a:rPr>
                <a:t>I</a:t>
              </a:r>
              <a:endParaRPr lang="en-US" altLang="zh-CN" sz="2000" i="1">
                <a:solidFill>
                  <a:srgbClr val="0000FF"/>
                </a:solidFill>
                <a:latin typeface="Consolas" pitchFamily="49" charset="0"/>
                <a:cs typeface="Consolas" pitchFamily="49" charset="0"/>
              </a:endParaRPr>
            </a:p>
          </p:txBody>
        </p:sp>
        <p:cxnSp>
          <p:nvCxnSpPr>
            <p:cNvPr id="15" name="直接箭头连接符 14"/>
            <p:cNvCxnSpPr>
              <a:stCxn id="6" idx="7"/>
              <a:endCxn id="7" idx="2"/>
            </p:cNvCxnSpPr>
            <p:nvPr/>
          </p:nvCxnSpPr>
          <p:spPr>
            <a:xfrm rot="5400000" flipH="1" flipV="1">
              <a:off x="2245362" y="3661972"/>
              <a:ext cx="660951" cy="69983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8" idx="2"/>
            </p:cNvCxnSpPr>
            <p:nvPr/>
          </p:nvCxnSpPr>
          <p:spPr>
            <a:xfrm>
              <a:off x="2289156" y="4520847"/>
              <a:ext cx="639770" cy="1306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5"/>
              <a:endCxn id="9" idx="2"/>
            </p:cNvCxnSpPr>
            <p:nvPr/>
          </p:nvCxnSpPr>
          <p:spPr>
            <a:xfrm rot="16200000" flipH="1">
              <a:off x="2195786" y="4729463"/>
              <a:ext cx="763275" cy="70300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6"/>
              <a:endCxn id="13" idx="1"/>
            </p:cNvCxnSpPr>
            <p:nvPr/>
          </p:nvCxnSpPr>
          <p:spPr>
            <a:xfrm>
              <a:off x="3357554" y="3681413"/>
              <a:ext cx="845882" cy="178707"/>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13" idx="3"/>
            </p:cNvCxnSpPr>
            <p:nvPr/>
          </p:nvCxnSpPr>
          <p:spPr>
            <a:xfrm flipV="1">
              <a:off x="3360726" y="4217085"/>
              <a:ext cx="842710" cy="31682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7"/>
              <a:endCxn id="10" idx="2"/>
            </p:cNvCxnSpPr>
            <p:nvPr/>
          </p:nvCxnSpPr>
          <p:spPr>
            <a:xfrm rot="5400000" flipH="1" flipV="1">
              <a:off x="4772500" y="3346240"/>
              <a:ext cx="250145" cy="77761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 idx="5"/>
              <a:endCxn id="11" idx="2"/>
            </p:cNvCxnSpPr>
            <p:nvPr/>
          </p:nvCxnSpPr>
          <p:spPr>
            <a:xfrm rot="16200000" flipH="1">
              <a:off x="4776465" y="3949384"/>
              <a:ext cx="245387" cy="7807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6"/>
              <a:endCxn id="14" idx="1"/>
            </p:cNvCxnSpPr>
            <p:nvPr/>
          </p:nvCxnSpPr>
          <p:spPr>
            <a:xfrm>
              <a:off x="5718180" y="3609975"/>
              <a:ext cx="1057024" cy="67401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6"/>
              <a:endCxn id="14" idx="2"/>
            </p:cNvCxnSpPr>
            <p:nvPr/>
          </p:nvCxnSpPr>
          <p:spPr>
            <a:xfrm>
              <a:off x="5721352" y="4462472"/>
              <a:ext cx="990616"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6"/>
              <a:endCxn id="14" idx="3"/>
            </p:cNvCxnSpPr>
            <p:nvPr/>
          </p:nvCxnSpPr>
          <p:spPr>
            <a:xfrm flipV="1">
              <a:off x="5721352" y="4640954"/>
              <a:ext cx="1053852" cy="82165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6"/>
              <a:endCxn id="12" idx="2"/>
            </p:cNvCxnSpPr>
            <p:nvPr/>
          </p:nvCxnSpPr>
          <p:spPr>
            <a:xfrm>
              <a:off x="3360726" y="5462604"/>
              <a:ext cx="192882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9383624">
              <a:off x="2130045" y="369311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7" name="TextBox 26"/>
            <p:cNvSpPr txBox="1"/>
            <p:nvPr/>
          </p:nvSpPr>
          <p:spPr>
            <a:xfrm>
              <a:off x="2357422" y="421481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rot="2757042">
              <a:off x="2115591" y="5040495"/>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rot="469021">
              <a:off x="3545618" y="3453221"/>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4</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rot="20509548">
              <a:off x="3428992"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a:off x="4033562" y="5500702"/>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6</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2" name="TextBox 31"/>
            <p:cNvSpPr txBox="1"/>
            <p:nvPr/>
          </p:nvSpPr>
          <p:spPr>
            <a:xfrm rot="20667393">
              <a:off x="4572000" y="3376748"/>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7</a:t>
              </a: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rot="1112542">
              <a:off x="4724400" y="4000504"/>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8</a:t>
              </a: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34" name="TextBox 33"/>
            <p:cNvSpPr txBox="1"/>
            <p:nvPr/>
          </p:nvSpPr>
          <p:spPr>
            <a:xfrm rot="1766307">
              <a:off x="6072198" y="3656813"/>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10</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5857884" y="4143380"/>
              <a:ext cx="64294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11</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6" name="TextBox 35"/>
            <p:cNvSpPr txBox="1"/>
            <p:nvPr/>
          </p:nvSpPr>
          <p:spPr>
            <a:xfrm rot="19700045">
              <a:off x="6072198" y="5024437"/>
              <a:ext cx="642942" cy="285752"/>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9</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grpSp>
      <p:sp>
        <p:nvSpPr>
          <p:cNvPr id="37" name="TextBox 36"/>
          <p:cNvSpPr txBox="1"/>
          <p:nvPr/>
        </p:nvSpPr>
        <p:spPr>
          <a:xfrm>
            <a:off x="303235" y="1500174"/>
            <a:ext cx="553998" cy="3500462"/>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7.7  </a:t>
            </a:r>
            <a:r>
              <a:rPr lang="en-US" altLang="zh-CN" dirty="0" err="1"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AOE</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网与关键路径</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2163526" y="545469"/>
            <a:ext cx="3286148" cy="2214578"/>
            <a:chOff x="2163526" y="714356"/>
            <a:chExt cx="3286148" cy="2214578"/>
          </a:xfrm>
        </p:grpSpPr>
        <p:sp>
          <p:nvSpPr>
            <p:cNvPr id="49" name="椭圆 48"/>
            <p:cNvSpPr/>
            <p:nvPr/>
          </p:nvSpPr>
          <p:spPr>
            <a:xfrm>
              <a:off x="3020782" y="71435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50" name="椭圆 49"/>
            <p:cNvSpPr/>
            <p:nvPr/>
          </p:nvSpPr>
          <p:spPr>
            <a:xfrm>
              <a:off x="216352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51" name="椭圆 50"/>
            <p:cNvSpPr/>
            <p:nvPr/>
          </p:nvSpPr>
          <p:spPr>
            <a:xfrm>
              <a:off x="3020782" y="250030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52" name="椭圆 51"/>
            <p:cNvSpPr/>
            <p:nvPr/>
          </p:nvSpPr>
          <p:spPr>
            <a:xfrm>
              <a:off x="502104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53" name="椭圆 52"/>
            <p:cNvSpPr/>
            <p:nvPr/>
          </p:nvSpPr>
          <p:spPr>
            <a:xfrm>
              <a:off x="394947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cxnSp>
          <p:nvCxnSpPr>
            <p:cNvPr id="55" name="直接连接符 54"/>
            <p:cNvCxnSpPr>
              <a:stCxn id="50" idx="5"/>
              <a:endCxn id="51" idx="1"/>
            </p:cNvCxnSpPr>
            <p:nvPr/>
          </p:nvCxnSpPr>
          <p:spPr>
            <a:xfrm rot="16200000" flipH="1">
              <a:off x="2529383" y="2008907"/>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9" idx="4"/>
              <a:endCxn id="51" idx="0"/>
            </p:cNvCxnSpPr>
            <p:nvPr/>
          </p:nvCxnSpPr>
          <p:spPr>
            <a:xfrm rot="5400000">
              <a:off x="2556435" y="1821645"/>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9" idx="5"/>
              <a:endCxn id="53" idx="1"/>
            </p:cNvCxnSpPr>
            <p:nvPr/>
          </p:nvCxnSpPr>
          <p:spPr>
            <a:xfrm rot="16200000" flipH="1">
              <a:off x="3386639" y="1080213"/>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3"/>
              <a:endCxn id="51" idx="7"/>
            </p:cNvCxnSpPr>
            <p:nvPr/>
          </p:nvCxnSpPr>
          <p:spPr>
            <a:xfrm rot="5400000">
              <a:off x="3422358" y="1973188"/>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3" idx="6"/>
              <a:endCxn id="52" idx="2"/>
            </p:cNvCxnSpPr>
            <p:nvPr/>
          </p:nvCxnSpPr>
          <p:spPr>
            <a:xfrm>
              <a:off x="4378104" y="1857364"/>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9" idx="6"/>
              <a:endCxn id="52" idx="1"/>
            </p:cNvCxnSpPr>
            <p:nvPr/>
          </p:nvCxnSpPr>
          <p:spPr>
            <a:xfrm>
              <a:off x="3449410" y="928670"/>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1" idx="6"/>
              <a:endCxn id="52" idx="3"/>
            </p:cNvCxnSpPr>
            <p:nvPr/>
          </p:nvCxnSpPr>
          <p:spPr>
            <a:xfrm flipV="1">
              <a:off x="3449410" y="2008907"/>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520716" y="1130842"/>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63" name="TextBox 62"/>
            <p:cNvSpPr txBox="1"/>
            <p:nvPr/>
          </p:nvSpPr>
          <p:spPr>
            <a:xfrm>
              <a:off x="2428860" y="2143116"/>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64" name="TextBox 63"/>
            <p:cNvSpPr txBox="1"/>
            <p:nvPr/>
          </p:nvSpPr>
          <p:spPr>
            <a:xfrm>
              <a:off x="2949344" y="1773784"/>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65" name="TextBox 64"/>
            <p:cNvSpPr txBox="1"/>
            <p:nvPr/>
          </p:nvSpPr>
          <p:spPr>
            <a:xfrm>
              <a:off x="3449410" y="1988098"/>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66" name="TextBox 65"/>
            <p:cNvSpPr txBox="1"/>
            <p:nvPr/>
          </p:nvSpPr>
          <p:spPr>
            <a:xfrm>
              <a:off x="3495539" y="1345052"/>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67" name="TextBox 66"/>
            <p:cNvSpPr txBox="1"/>
            <p:nvPr/>
          </p:nvSpPr>
          <p:spPr>
            <a:xfrm>
              <a:off x="4449542" y="1500174"/>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68" name="TextBox 67"/>
            <p:cNvSpPr txBox="1"/>
            <p:nvPr/>
          </p:nvSpPr>
          <p:spPr>
            <a:xfrm>
              <a:off x="4235228" y="2345288"/>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69" name="TextBox 68"/>
            <p:cNvSpPr txBox="1"/>
            <p:nvPr/>
          </p:nvSpPr>
          <p:spPr>
            <a:xfrm>
              <a:off x="3857620" y="857232"/>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cxnSp>
          <p:nvCxnSpPr>
            <p:cNvPr id="82" name="直接连接符 81"/>
            <p:cNvCxnSpPr/>
            <p:nvPr/>
          </p:nvCxnSpPr>
          <p:spPr>
            <a:xfrm rot="5400000">
              <a:off x="2474973" y="1078470"/>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2037806" y="214290"/>
            <a:ext cx="3587931" cy="2945867"/>
            <a:chOff x="2037806" y="383177"/>
            <a:chExt cx="3587931" cy="2945867"/>
          </a:xfrm>
        </p:grpSpPr>
        <p:sp>
          <p:nvSpPr>
            <p:cNvPr id="79" name="TextBox 78"/>
            <p:cNvSpPr txBox="1"/>
            <p:nvPr/>
          </p:nvSpPr>
          <p:spPr>
            <a:xfrm>
              <a:off x="2377840" y="457122"/>
              <a:ext cx="35719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U</a:t>
              </a:r>
              <a:endParaRPr lang="zh-CN" altLang="en-US" sz="2000">
                <a:solidFill>
                  <a:srgbClr val="0000FF"/>
                </a:solidFill>
                <a:latin typeface="Consolas" pitchFamily="49" charset="0"/>
                <a:cs typeface="Consolas" pitchFamily="49" charset="0"/>
              </a:endParaRPr>
            </a:p>
          </p:txBody>
        </p:sp>
        <p:sp>
          <p:nvSpPr>
            <p:cNvPr id="80" name="TextBox 79"/>
            <p:cNvSpPr txBox="1"/>
            <p:nvPr/>
          </p:nvSpPr>
          <p:spPr>
            <a:xfrm>
              <a:off x="2214546" y="2928934"/>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V-U</a:t>
              </a:r>
              <a:endParaRPr lang="zh-CN" altLang="en-US" sz="2000">
                <a:solidFill>
                  <a:srgbClr val="0000FF"/>
                </a:solidFill>
                <a:latin typeface="Consolas" pitchFamily="49" charset="0"/>
                <a:cs typeface="Consolas" pitchFamily="49" charset="0"/>
              </a:endParaRPr>
            </a:p>
          </p:txBody>
        </p:sp>
        <p:sp>
          <p:nvSpPr>
            <p:cNvPr id="72" name="任意多边形 71"/>
            <p:cNvSpPr/>
            <p:nvPr/>
          </p:nvSpPr>
          <p:spPr>
            <a:xfrm>
              <a:off x="2037806" y="383177"/>
              <a:ext cx="1765662" cy="1928949"/>
            </a:xfrm>
            <a:custGeom>
              <a:avLst/>
              <a:gdLst>
                <a:gd name="connsiteX0" fmla="*/ 862148 w 1765662"/>
                <a:gd name="connsiteY0" fmla="*/ 230777 h 1928949"/>
                <a:gd name="connsiteX1" fmla="*/ 130628 w 1765662"/>
                <a:gd name="connsiteY1" fmla="*/ 975360 h 1928949"/>
                <a:gd name="connsiteX2" fmla="*/ 104503 w 1765662"/>
                <a:gd name="connsiteY2" fmla="*/ 1824446 h 1928949"/>
                <a:gd name="connsiteX3" fmla="*/ 757645 w 1765662"/>
                <a:gd name="connsiteY3" fmla="*/ 1602377 h 1928949"/>
                <a:gd name="connsiteX4" fmla="*/ 1685108 w 1765662"/>
                <a:gd name="connsiteY4" fmla="*/ 583474 h 1928949"/>
                <a:gd name="connsiteX5" fmla="*/ 1240971 w 1765662"/>
                <a:gd name="connsiteY5" fmla="*/ 60960 h 1928949"/>
                <a:gd name="connsiteX6" fmla="*/ 862148 w 1765662"/>
                <a:gd name="connsiteY6" fmla="*/ 230777 h 19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662" h="1928949">
                  <a:moveTo>
                    <a:pt x="862148" y="230777"/>
                  </a:moveTo>
                  <a:cubicBezTo>
                    <a:pt x="677091" y="383177"/>
                    <a:pt x="256902" y="709749"/>
                    <a:pt x="130628" y="975360"/>
                  </a:cubicBezTo>
                  <a:cubicBezTo>
                    <a:pt x="4354" y="1240971"/>
                    <a:pt x="0" y="1719943"/>
                    <a:pt x="104503" y="1824446"/>
                  </a:cubicBezTo>
                  <a:cubicBezTo>
                    <a:pt x="209006" y="1928949"/>
                    <a:pt x="494211" y="1809206"/>
                    <a:pt x="757645" y="1602377"/>
                  </a:cubicBezTo>
                  <a:cubicBezTo>
                    <a:pt x="1021079" y="1395548"/>
                    <a:pt x="1604554" y="840377"/>
                    <a:pt x="1685108" y="583474"/>
                  </a:cubicBezTo>
                  <a:cubicBezTo>
                    <a:pt x="1765662" y="326571"/>
                    <a:pt x="1378131" y="121920"/>
                    <a:pt x="1240971" y="60960"/>
                  </a:cubicBezTo>
                  <a:cubicBezTo>
                    <a:pt x="1103811" y="0"/>
                    <a:pt x="1047205" y="78377"/>
                    <a:pt x="862148" y="230777"/>
                  </a:cubicBezTo>
                  <a:close/>
                </a:path>
              </a:pathLst>
            </a:custGeom>
            <a:solidFill>
              <a:schemeClr val="accent1">
                <a:alpha val="23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695303" y="1143000"/>
              <a:ext cx="2930434" cy="2050868"/>
            </a:xfrm>
            <a:custGeom>
              <a:avLst/>
              <a:gdLst>
                <a:gd name="connsiteX0" fmla="*/ 335280 w 2930434"/>
                <a:gd name="connsiteY0" fmla="*/ 1952897 h 2050868"/>
                <a:gd name="connsiteX1" fmla="*/ 870857 w 2930434"/>
                <a:gd name="connsiteY1" fmla="*/ 1939834 h 2050868"/>
                <a:gd name="connsiteX2" fmla="*/ 2555966 w 2930434"/>
                <a:gd name="connsiteY2" fmla="*/ 1286691 h 2050868"/>
                <a:gd name="connsiteX3" fmla="*/ 2895600 w 2930434"/>
                <a:gd name="connsiteY3" fmla="*/ 581297 h 2050868"/>
                <a:gd name="connsiteX4" fmla="*/ 2346960 w 2930434"/>
                <a:gd name="connsiteY4" fmla="*/ 137160 h 2050868"/>
                <a:gd name="connsiteX5" fmla="*/ 1785257 w 2930434"/>
                <a:gd name="connsiteY5" fmla="*/ 71846 h 2050868"/>
                <a:gd name="connsiteX6" fmla="*/ 1053737 w 2930434"/>
                <a:gd name="connsiteY6" fmla="*/ 568234 h 2050868"/>
                <a:gd name="connsiteX7" fmla="*/ 243840 w 2930434"/>
                <a:gd name="connsiteY7" fmla="*/ 1208314 h 2050868"/>
                <a:gd name="connsiteX8" fmla="*/ 21771 w 2930434"/>
                <a:gd name="connsiteY8" fmla="*/ 1665514 h 2050868"/>
                <a:gd name="connsiteX9" fmla="*/ 335280 w 2930434"/>
                <a:gd name="connsiteY9" fmla="*/ 1952897 h 205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30434" h="2050868">
                  <a:moveTo>
                    <a:pt x="335280" y="1952897"/>
                  </a:moveTo>
                  <a:cubicBezTo>
                    <a:pt x="476794" y="1998617"/>
                    <a:pt x="500743" y="2050868"/>
                    <a:pt x="870857" y="1939834"/>
                  </a:cubicBezTo>
                  <a:cubicBezTo>
                    <a:pt x="1240971" y="1828800"/>
                    <a:pt x="2218509" y="1513114"/>
                    <a:pt x="2555966" y="1286691"/>
                  </a:cubicBezTo>
                  <a:cubicBezTo>
                    <a:pt x="2893423" y="1060268"/>
                    <a:pt x="2930434" y="772885"/>
                    <a:pt x="2895600" y="581297"/>
                  </a:cubicBezTo>
                  <a:cubicBezTo>
                    <a:pt x="2860766" y="389709"/>
                    <a:pt x="2532017" y="222068"/>
                    <a:pt x="2346960" y="137160"/>
                  </a:cubicBezTo>
                  <a:cubicBezTo>
                    <a:pt x="2161903" y="52252"/>
                    <a:pt x="2000794" y="0"/>
                    <a:pt x="1785257" y="71846"/>
                  </a:cubicBezTo>
                  <a:cubicBezTo>
                    <a:pt x="1569720" y="143692"/>
                    <a:pt x="1310640" y="378823"/>
                    <a:pt x="1053737" y="568234"/>
                  </a:cubicBezTo>
                  <a:cubicBezTo>
                    <a:pt x="796834" y="757645"/>
                    <a:pt x="415834" y="1025434"/>
                    <a:pt x="243840" y="1208314"/>
                  </a:cubicBezTo>
                  <a:cubicBezTo>
                    <a:pt x="71846" y="1391194"/>
                    <a:pt x="0" y="1541417"/>
                    <a:pt x="21771" y="1665514"/>
                  </a:cubicBezTo>
                  <a:cubicBezTo>
                    <a:pt x="43542" y="1789611"/>
                    <a:pt x="193766" y="1907177"/>
                    <a:pt x="335280" y="1952897"/>
                  </a:cubicBezTo>
                  <a:close/>
                </a:path>
              </a:pathLst>
            </a:custGeom>
            <a:solidFill>
              <a:schemeClr val="accent1">
                <a:alpha val="26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6" name="直接连接符 75"/>
          <p:cNvCxnSpPr/>
          <p:nvPr/>
        </p:nvCxnSpPr>
        <p:spPr>
          <a:xfrm rot="16200000" flipH="1">
            <a:off x="2539487" y="1831354"/>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109" name="组合 108"/>
          <p:cNvGrpSpPr/>
          <p:nvPr/>
        </p:nvGrpSpPr>
        <p:grpSpPr>
          <a:xfrm>
            <a:off x="2197390" y="3886146"/>
            <a:ext cx="3286148" cy="2214578"/>
            <a:chOff x="2197390" y="3886146"/>
            <a:chExt cx="3286148" cy="2214578"/>
          </a:xfrm>
        </p:grpSpPr>
        <p:sp>
          <p:nvSpPr>
            <p:cNvPr id="81" name="椭圆 80"/>
            <p:cNvSpPr/>
            <p:nvPr/>
          </p:nvSpPr>
          <p:spPr>
            <a:xfrm>
              <a:off x="3054646" y="388614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83" name="椭圆 82"/>
            <p:cNvSpPr/>
            <p:nvPr/>
          </p:nvSpPr>
          <p:spPr>
            <a:xfrm>
              <a:off x="219739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84" name="椭圆 83"/>
            <p:cNvSpPr/>
            <p:nvPr/>
          </p:nvSpPr>
          <p:spPr>
            <a:xfrm>
              <a:off x="3054646" y="567209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85" name="椭圆 84"/>
            <p:cNvSpPr/>
            <p:nvPr/>
          </p:nvSpPr>
          <p:spPr>
            <a:xfrm>
              <a:off x="505491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86" name="椭圆 85"/>
            <p:cNvSpPr/>
            <p:nvPr/>
          </p:nvSpPr>
          <p:spPr>
            <a:xfrm>
              <a:off x="398334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cxnSp>
          <p:nvCxnSpPr>
            <p:cNvPr id="88" name="直接连接符 87"/>
            <p:cNvCxnSpPr>
              <a:stCxn id="81" idx="4"/>
              <a:endCxn id="84" idx="0"/>
            </p:cNvCxnSpPr>
            <p:nvPr/>
          </p:nvCxnSpPr>
          <p:spPr>
            <a:xfrm rot="5400000">
              <a:off x="2590299" y="4993435"/>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1" idx="5"/>
              <a:endCxn id="86" idx="1"/>
            </p:cNvCxnSpPr>
            <p:nvPr/>
          </p:nvCxnSpPr>
          <p:spPr>
            <a:xfrm rot="16200000" flipH="1">
              <a:off x="3420503" y="4252003"/>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6" idx="3"/>
              <a:endCxn id="84" idx="7"/>
            </p:cNvCxnSpPr>
            <p:nvPr/>
          </p:nvCxnSpPr>
          <p:spPr>
            <a:xfrm rot="5400000">
              <a:off x="3456222" y="5144978"/>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6" idx="6"/>
              <a:endCxn id="85" idx="2"/>
            </p:cNvCxnSpPr>
            <p:nvPr/>
          </p:nvCxnSpPr>
          <p:spPr>
            <a:xfrm>
              <a:off x="4411968" y="5029154"/>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1" idx="6"/>
              <a:endCxn id="85" idx="1"/>
            </p:cNvCxnSpPr>
            <p:nvPr/>
          </p:nvCxnSpPr>
          <p:spPr>
            <a:xfrm>
              <a:off x="3483274" y="4100460"/>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4" idx="6"/>
              <a:endCxn id="85" idx="3"/>
            </p:cNvCxnSpPr>
            <p:nvPr/>
          </p:nvCxnSpPr>
          <p:spPr>
            <a:xfrm flipV="1">
              <a:off x="3483274" y="5180697"/>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554580" y="4302632"/>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95" name="TextBox 94"/>
            <p:cNvSpPr txBox="1"/>
            <p:nvPr/>
          </p:nvSpPr>
          <p:spPr>
            <a:xfrm>
              <a:off x="2462724" y="5314906"/>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96" name="TextBox 95"/>
            <p:cNvSpPr txBox="1"/>
            <p:nvPr/>
          </p:nvSpPr>
          <p:spPr>
            <a:xfrm>
              <a:off x="2983208" y="4945574"/>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97" name="TextBox 96"/>
            <p:cNvSpPr txBox="1"/>
            <p:nvPr/>
          </p:nvSpPr>
          <p:spPr>
            <a:xfrm>
              <a:off x="3483274" y="5159888"/>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98" name="TextBox 97"/>
            <p:cNvSpPr txBox="1"/>
            <p:nvPr/>
          </p:nvSpPr>
          <p:spPr>
            <a:xfrm>
              <a:off x="3500430" y="4572008"/>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99" name="TextBox 98"/>
            <p:cNvSpPr txBox="1"/>
            <p:nvPr/>
          </p:nvSpPr>
          <p:spPr>
            <a:xfrm>
              <a:off x="4483406" y="4671964"/>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100" name="TextBox 99"/>
            <p:cNvSpPr txBox="1"/>
            <p:nvPr/>
          </p:nvSpPr>
          <p:spPr>
            <a:xfrm>
              <a:off x="4000496" y="5559998"/>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101" name="TextBox 100"/>
            <p:cNvSpPr txBox="1"/>
            <p:nvPr/>
          </p:nvSpPr>
          <p:spPr>
            <a:xfrm>
              <a:off x="3891484" y="4029022"/>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cxnSp>
          <p:nvCxnSpPr>
            <p:cNvPr id="102" name="直接连接符 101"/>
            <p:cNvCxnSpPr/>
            <p:nvPr/>
          </p:nvCxnSpPr>
          <p:spPr>
            <a:xfrm rot="5400000">
              <a:off x="2508837" y="4250260"/>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16200000" flipH="1">
              <a:off x="2562944" y="5202704"/>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1996440" y="3672841"/>
            <a:ext cx="3786051" cy="2723605"/>
            <a:chOff x="1996440" y="3672841"/>
            <a:chExt cx="3786051" cy="2723605"/>
          </a:xfrm>
        </p:grpSpPr>
        <p:sp>
          <p:nvSpPr>
            <p:cNvPr id="104" name="TextBox 103"/>
            <p:cNvSpPr txBox="1"/>
            <p:nvPr/>
          </p:nvSpPr>
          <p:spPr>
            <a:xfrm>
              <a:off x="2285984" y="3743270"/>
              <a:ext cx="35719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U</a:t>
              </a:r>
              <a:endParaRPr lang="zh-CN" altLang="en-US" sz="2000">
                <a:solidFill>
                  <a:srgbClr val="0000FF"/>
                </a:solidFill>
                <a:latin typeface="Consolas" pitchFamily="49" charset="0"/>
                <a:cs typeface="Consolas" pitchFamily="49" charset="0"/>
              </a:endParaRPr>
            </a:p>
          </p:txBody>
        </p:sp>
        <p:sp>
          <p:nvSpPr>
            <p:cNvPr id="105" name="TextBox 104"/>
            <p:cNvSpPr txBox="1"/>
            <p:nvPr/>
          </p:nvSpPr>
          <p:spPr>
            <a:xfrm>
              <a:off x="4857752" y="5572140"/>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V-U</a:t>
              </a:r>
              <a:endParaRPr lang="zh-CN" altLang="en-US" sz="2000">
                <a:solidFill>
                  <a:srgbClr val="0000FF"/>
                </a:solidFill>
                <a:latin typeface="Consolas" pitchFamily="49" charset="0"/>
                <a:cs typeface="Consolas" pitchFamily="49" charset="0"/>
              </a:endParaRPr>
            </a:p>
          </p:txBody>
        </p:sp>
        <p:sp>
          <p:nvSpPr>
            <p:cNvPr id="112" name="任意多边形 111"/>
            <p:cNvSpPr/>
            <p:nvPr/>
          </p:nvSpPr>
          <p:spPr>
            <a:xfrm>
              <a:off x="1996440" y="3672841"/>
              <a:ext cx="1800497" cy="2723605"/>
            </a:xfrm>
            <a:custGeom>
              <a:avLst/>
              <a:gdLst>
                <a:gd name="connsiteX0" fmla="*/ 942703 w 1800497"/>
                <a:gd name="connsiteY0" fmla="*/ 180702 h 2723605"/>
                <a:gd name="connsiteX1" fmla="*/ 158931 w 1800497"/>
                <a:gd name="connsiteY1" fmla="*/ 1016725 h 2723605"/>
                <a:gd name="connsiteX2" fmla="*/ 171994 w 1800497"/>
                <a:gd name="connsiteY2" fmla="*/ 1682930 h 2723605"/>
                <a:gd name="connsiteX3" fmla="*/ 1190897 w 1800497"/>
                <a:gd name="connsiteY3" fmla="*/ 2623456 h 2723605"/>
                <a:gd name="connsiteX4" fmla="*/ 1700349 w 1800497"/>
                <a:gd name="connsiteY4" fmla="*/ 2283822 h 2723605"/>
                <a:gd name="connsiteX5" fmla="*/ 1478280 w 1800497"/>
                <a:gd name="connsiteY5" fmla="*/ 1774370 h 2723605"/>
                <a:gd name="connsiteX6" fmla="*/ 1412966 w 1800497"/>
                <a:gd name="connsiteY6" fmla="*/ 925285 h 2723605"/>
                <a:gd name="connsiteX7" fmla="*/ 1778726 w 1800497"/>
                <a:gd name="connsiteY7" fmla="*/ 350519 h 2723605"/>
                <a:gd name="connsiteX8" fmla="*/ 1282337 w 1800497"/>
                <a:gd name="connsiteY8" fmla="*/ 23948 h 2723605"/>
                <a:gd name="connsiteX9" fmla="*/ 942703 w 1800497"/>
                <a:gd name="connsiteY9" fmla="*/ 180702 h 272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497" h="2723605">
                  <a:moveTo>
                    <a:pt x="942703" y="180702"/>
                  </a:moveTo>
                  <a:cubicBezTo>
                    <a:pt x="755469" y="346165"/>
                    <a:pt x="287382" y="766354"/>
                    <a:pt x="158931" y="1016725"/>
                  </a:cubicBezTo>
                  <a:cubicBezTo>
                    <a:pt x="30480" y="1267096"/>
                    <a:pt x="0" y="1415142"/>
                    <a:pt x="171994" y="1682930"/>
                  </a:cubicBezTo>
                  <a:cubicBezTo>
                    <a:pt x="343988" y="1950719"/>
                    <a:pt x="936171" y="2523307"/>
                    <a:pt x="1190897" y="2623456"/>
                  </a:cubicBezTo>
                  <a:cubicBezTo>
                    <a:pt x="1445623" y="2723605"/>
                    <a:pt x="1652452" y="2425336"/>
                    <a:pt x="1700349" y="2283822"/>
                  </a:cubicBezTo>
                  <a:cubicBezTo>
                    <a:pt x="1748246" y="2142308"/>
                    <a:pt x="1526177" y="2000793"/>
                    <a:pt x="1478280" y="1774370"/>
                  </a:cubicBezTo>
                  <a:cubicBezTo>
                    <a:pt x="1430383" y="1547947"/>
                    <a:pt x="1362892" y="1162594"/>
                    <a:pt x="1412966" y="925285"/>
                  </a:cubicBezTo>
                  <a:cubicBezTo>
                    <a:pt x="1463040" y="687977"/>
                    <a:pt x="1800497" y="500742"/>
                    <a:pt x="1778726" y="350519"/>
                  </a:cubicBezTo>
                  <a:cubicBezTo>
                    <a:pt x="1756955" y="200296"/>
                    <a:pt x="1426029" y="47897"/>
                    <a:pt x="1282337" y="23948"/>
                  </a:cubicBezTo>
                  <a:cubicBezTo>
                    <a:pt x="1138646" y="0"/>
                    <a:pt x="1129937" y="15239"/>
                    <a:pt x="942703" y="180702"/>
                  </a:cubicBezTo>
                  <a:close/>
                </a:path>
              </a:pathLst>
            </a:custGeom>
            <a:solidFill>
              <a:schemeClr val="accent1">
                <a:alpha val="21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112"/>
            <p:cNvSpPr/>
            <p:nvPr/>
          </p:nvSpPr>
          <p:spPr>
            <a:xfrm>
              <a:off x="3836126" y="4386943"/>
              <a:ext cx="1946365" cy="1134292"/>
            </a:xfrm>
            <a:custGeom>
              <a:avLst/>
              <a:gdLst>
                <a:gd name="connsiteX0" fmla="*/ 853440 w 1946365"/>
                <a:gd name="connsiteY0" fmla="*/ 15240 h 1134292"/>
                <a:gd name="connsiteX1" fmla="*/ 174171 w 1946365"/>
                <a:gd name="connsiteY1" fmla="*/ 263434 h 1134292"/>
                <a:gd name="connsiteX2" fmla="*/ 4354 w 1946365"/>
                <a:gd name="connsiteY2" fmla="*/ 681446 h 1134292"/>
                <a:gd name="connsiteX3" fmla="*/ 200297 w 1946365"/>
                <a:gd name="connsiteY3" fmla="*/ 994954 h 1134292"/>
                <a:gd name="connsiteX4" fmla="*/ 1010194 w 1946365"/>
                <a:gd name="connsiteY4" fmla="*/ 1125583 h 1134292"/>
                <a:gd name="connsiteX5" fmla="*/ 1702525 w 1946365"/>
                <a:gd name="connsiteY5" fmla="*/ 942703 h 1134292"/>
                <a:gd name="connsiteX6" fmla="*/ 1807028 w 1946365"/>
                <a:gd name="connsiteY6" fmla="*/ 354874 h 1134292"/>
                <a:gd name="connsiteX7" fmla="*/ 853440 w 1946365"/>
                <a:gd name="connsiteY7" fmla="*/ 15240 h 113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6365" h="1134292">
                  <a:moveTo>
                    <a:pt x="853440" y="15240"/>
                  </a:moveTo>
                  <a:cubicBezTo>
                    <a:pt x="581297" y="0"/>
                    <a:pt x="315685" y="152400"/>
                    <a:pt x="174171" y="263434"/>
                  </a:cubicBezTo>
                  <a:cubicBezTo>
                    <a:pt x="32657" y="374468"/>
                    <a:pt x="0" y="559526"/>
                    <a:pt x="4354" y="681446"/>
                  </a:cubicBezTo>
                  <a:cubicBezTo>
                    <a:pt x="8708" y="803366"/>
                    <a:pt x="32657" y="920931"/>
                    <a:pt x="200297" y="994954"/>
                  </a:cubicBezTo>
                  <a:cubicBezTo>
                    <a:pt x="367937" y="1068977"/>
                    <a:pt x="759823" y="1134292"/>
                    <a:pt x="1010194" y="1125583"/>
                  </a:cubicBezTo>
                  <a:cubicBezTo>
                    <a:pt x="1260565" y="1116875"/>
                    <a:pt x="1569719" y="1071154"/>
                    <a:pt x="1702525" y="942703"/>
                  </a:cubicBezTo>
                  <a:cubicBezTo>
                    <a:pt x="1835331" y="814252"/>
                    <a:pt x="1946365" y="511628"/>
                    <a:pt x="1807028" y="354874"/>
                  </a:cubicBezTo>
                  <a:cubicBezTo>
                    <a:pt x="1667691" y="198120"/>
                    <a:pt x="1125583" y="30480"/>
                    <a:pt x="853440" y="15240"/>
                  </a:cubicBezTo>
                  <a:close/>
                </a:path>
              </a:pathLst>
            </a:custGeom>
            <a:solidFill>
              <a:schemeClr val="accent1">
                <a:alpha val="27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4" name="直接连接符 113"/>
          <p:cNvCxnSpPr/>
          <p:nvPr/>
        </p:nvCxnSpPr>
        <p:spPr>
          <a:xfrm rot="16200000" flipH="1">
            <a:off x="3442055" y="4260131"/>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15" name="下箭头 114"/>
          <p:cNvSpPr/>
          <p:nvPr/>
        </p:nvSpPr>
        <p:spPr>
          <a:xfrm>
            <a:off x="3571868" y="3143248"/>
            <a:ext cx="214314"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17" name="TextBox 116"/>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0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2197390" y="641909"/>
            <a:ext cx="3286148" cy="2214578"/>
            <a:chOff x="2197390" y="641909"/>
            <a:chExt cx="3286148" cy="2214578"/>
          </a:xfrm>
        </p:grpSpPr>
        <p:sp>
          <p:nvSpPr>
            <p:cNvPr id="81" name="椭圆 80"/>
            <p:cNvSpPr/>
            <p:nvPr/>
          </p:nvSpPr>
          <p:spPr>
            <a:xfrm>
              <a:off x="3054646" y="641909"/>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83" name="椭圆 82"/>
            <p:cNvSpPr/>
            <p:nvPr/>
          </p:nvSpPr>
          <p:spPr>
            <a:xfrm>
              <a:off x="219739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84" name="椭圆 83"/>
            <p:cNvSpPr/>
            <p:nvPr/>
          </p:nvSpPr>
          <p:spPr>
            <a:xfrm>
              <a:off x="3054646" y="2427859"/>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85" name="椭圆 84"/>
            <p:cNvSpPr/>
            <p:nvPr/>
          </p:nvSpPr>
          <p:spPr>
            <a:xfrm>
              <a:off x="505491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86" name="椭圆 85"/>
            <p:cNvSpPr/>
            <p:nvPr/>
          </p:nvSpPr>
          <p:spPr>
            <a:xfrm>
              <a:off x="398334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cxnSp>
          <p:nvCxnSpPr>
            <p:cNvPr id="88" name="直接连接符 87"/>
            <p:cNvCxnSpPr>
              <a:stCxn id="81" idx="4"/>
              <a:endCxn id="84" idx="0"/>
            </p:cNvCxnSpPr>
            <p:nvPr/>
          </p:nvCxnSpPr>
          <p:spPr>
            <a:xfrm rot="5400000">
              <a:off x="2590299" y="1749198"/>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6" idx="3"/>
              <a:endCxn id="84" idx="7"/>
            </p:cNvCxnSpPr>
            <p:nvPr/>
          </p:nvCxnSpPr>
          <p:spPr>
            <a:xfrm rot="5400000">
              <a:off x="3456222" y="1900741"/>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6" idx="6"/>
              <a:endCxn id="85" idx="2"/>
            </p:cNvCxnSpPr>
            <p:nvPr/>
          </p:nvCxnSpPr>
          <p:spPr>
            <a:xfrm>
              <a:off x="4411968" y="1784917"/>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1" idx="6"/>
              <a:endCxn id="85" idx="1"/>
            </p:cNvCxnSpPr>
            <p:nvPr/>
          </p:nvCxnSpPr>
          <p:spPr>
            <a:xfrm>
              <a:off x="3483274" y="856223"/>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4" idx="6"/>
              <a:endCxn id="85" idx="3"/>
            </p:cNvCxnSpPr>
            <p:nvPr/>
          </p:nvCxnSpPr>
          <p:spPr>
            <a:xfrm flipV="1">
              <a:off x="3483274" y="1936460"/>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554580" y="1058395"/>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95" name="TextBox 94"/>
            <p:cNvSpPr txBox="1"/>
            <p:nvPr/>
          </p:nvSpPr>
          <p:spPr>
            <a:xfrm>
              <a:off x="2462724" y="2070669"/>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96" name="TextBox 95"/>
            <p:cNvSpPr txBox="1"/>
            <p:nvPr/>
          </p:nvSpPr>
          <p:spPr>
            <a:xfrm>
              <a:off x="2983208" y="1701337"/>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97" name="TextBox 96"/>
            <p:cNvSpPr txBox="1"/>
            <p:nvPr/>
          </p:nvSpPr>
          <p:spPr>
            <a:xfrm>
              <a:off x="3483274" y="1915651"/>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98" name="TextBox 97"/>
            <p:cNvSpPr txBox="1"/>
            <p:nvPr/>
          </p:nvSpPr>
          <p:spPr>
            <a:xfrm>
              <a:off x="3500430" y="1214422"/>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99" name="TextBox 98"/>
            <p:cNvSpPr txBox="1"/>
            <p:nvPr/>
          </p:nvSpPr>
          <p:spPr>
            <a:xfrm>
              <a:off x="4483406" y="1416594"/>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100" name="TextBox 99"/>
            <p:cNvSpPr txBox="1"/>
            <p:nvPr/>
          </p:nvSpPr>
          <p:spPr>
            <a:xfrm>
              <a:off x="4286248" y="2285992"/>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101" name="TextBox 100"/>
            <p:cNvSpPr txBox="1"/>
            <p:nvPr/>
          </p:nvSpPr>
          <p:spPr>
            <a:xfrm>
              <a:off x="4214810" y="845090"/>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cxnSp>
          <p:nvCxnSpPr>
            <p:cNvPr id="102" name="直接连接符 101"/>
            <p:cNvCxnSpPr/>
            <p:nvPr/>
          </p:nvCxnSpPr>
          <p:spPr>
            <a:xfrm rot="5400000">
              <a:off x="2508837" y="1006023"/>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16200000" flipH="1">
              <a:off x="2562944" y="1958467"/>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6200000" flipH="1">
              <a:off x="3442872" y="1002831"/>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1924595" y="343988"/>
            <a:ext cx="3861851" cy="2836818"/>
            <a:chOff x="1924595" y="343988"/>
            <a:chExt cx="3861851" cy="2836818"/>
          </a:xfrm>
        </p:grpSpPr>
        <p:sp>
          <p:nvSpPr>
            <p:cNvPr id="104" name="TextBox 103"/>
            <p:cNvSpPr txBox="1"/>
            <p:nvPr/>
          </p:nvSpPr>
          <p:spPr>
            <a:xfrm>
              <a:off x="2285984" y="499033"/>
              <a:ext cx="35719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U</a:t>
              </a:r>
              <a:endParaRPr lang="zh-CN" altLang="en-US" sz="2000">
                <a:solidFill>
                  <a:srgbClr val="0000FF"/>
                </a:solidFill>
                <a:latin typeface="Consolas" pitchFamily="49" charset="0"/>
                <a:cs typeface="Consolas" pitchFamily="49" charset="0"/>
              </a:endParaRPr>
            </a:p>
          </p:txBody>
        </p:sp>
        <p:sp>
          <p:nvSpPr>
            <p:cNvPr id="105" name="TextBox 104"/>
            <p:cNvSpPr txBox="1"/>
            <p:nvPr/>
          </p:nvSpPr>
          <p:spPr>
            <a:xfrm>
              <a:off x="5072066" y="571480"/>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V-U</a:t>
              </a:r>
              <a:endParaRPr lang="zh-CN" altLang="en-US" sz="2000">
                <a:solidFill>
                  <a:srgbClr val="0000FF"/>
                </a:solidFill>
                <a:latin typeface="Consolas" pitchFamily="49" charset="0"/>
                <a:cs typeface="Consolas" pitchFamily="49" charset="0"/>
              </a:endParaRPr>
            </a:p>
          </p:txBody>
        </p:sp>
        <p:sp>
          <p:nvSpPr>
            <p:cNvPr id="71" name="任意多边形 70"/>
            <p:cNvSpPr/>
            <p:nvPr/>
          </p:nvSpPr>
          <p:spPr>
            <a:xfrm>
              <a:off x="1924595" y="343988"/>
              <a:ext cx="2680062" cy="2836818"/>
            </a:xfrm>
            <a:custGeom>
              <a:avLst/>
              <a:gdLst>
                <a:gd name="connsiteX0" fmla="*/ 1314994 w 2680062"/>
                <a:gd name="connsiteY0" fmla="*/ 87086 h 2836818"/>
                <a:gd name="connsiteX1" fmla="*/ 583474 w 2680062"/>
                <a:gd name="connsiteY1" fmla="*/ 727166 h 2836818"/>
                <a:gd name="connsiteX2" fmla="*/ 113211 w 2680062"/>
                <a:gd name="connsiteY2" fmla="*/ 1419498 h 2836818"/>
                <a:gd name="connsiteX3" fmla="*/ 1262742 w 2680062"/>
                <a:gd name="connsiteY3" fmla="*/ 2686595 h 2836818"/>
                <a:gd name="connsiteX4" fmla="*/ 1837508 w 2680062"/>
                <a:gd name="connsiteY4" fmla="*/ 2320835 h 2836818"/>
                <a:gd name="connsiteX5" fmla="*/ 2569028 w 2680062"/>
                <a:gd name="connsiteY5" fmla="*/ 1680755 h 2836818"/>
                <a:gd name="connsiteX6" fmla="*/ 2503714 w 2680062"/>
                <a:gd name="connsiteY6" fmla="*/ 1236618 h 2836818"/>
                <a:gd name="connsiteX7" fmla="*/ 1628502 w 2680062"/>
                <a:gd name="connsiteY7" fmla="*/ 204652 h 2836818"/>
                <a:gd name="connsiteX8" fmla="*/ 1314994 w 2680062"/>
                <a:gd name="connsiteY8" fmla="*/ 87086 h 2836818"/>
                <a:gd name="connsiteX0" fmla="*/ 1314994 w 2680062"/>
                <a:gd name="connsiteY0" fmla="*/ 87086 h 2836818"/>
                <a:gd name="connsiteX1" fmla="*/ 583474 w 2680062"/>
                <a:gd name="connsiteY1" fmla="*/ 727166 h 2836818"/>
                <a:gd name="connsiteX2" fmla="*/ 113211 w 2680062"/>
                <a:gd name="connsiteY2" fmla="*/ 1419498 h 2836818"/>
                <a:gd name="connsiteX3" fmla="*/ 1262742 w 2680062"/>
                <a:gd name="connsiteY3" fmla="*/ 2686595 h 2836818"/>
                <a:gd name="connsiteX4" fmla="*/ 1837508 w 2680062"/>
                <a:gd name="connsiteY4" fmla="*/ 2320835 h 2836818"/>
                <a:gd name="connsiteX5" fmla="*/ 2569028 w 2680062"/>
                <a:gd name="connsiteY5" fmla="*/ 1680755 h 2836818"/>
                <a:gd name="connsiteX6" fmla="*/ 2503714 w 2680062"/>
                <a:gd name="connsiteY6" fmla="*/ 1236618 h 2836818"/>
                <a:gd name="connsiteX7" fmla="*/ 1628502 w 2680062"/>
                <a:gd name="connsiteY7" fmla="*/ 204652 h 2836818"/>
                <a:gd name="connsiteX8" fmla="*/ 1314994 w 2680062"/>
                <a:gd name="connsiteY8" fmla="*/ 87086 h 2836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062" h="2836818">
                  <a:moveTo>
                    <a:pt x="1314994" y="87086"/>
                  </a:moveTo>
                  <a:cubicBezTo>
                    <a:pt x="1140823" y="174172"/>
                    <a:pt x="783771" y="505097"/>
                    <a:pt x="583474" y="727166"/>
                  </a:cubicBezTo>
                  <a:cubicBezTo>
                    <a:pt x="383177" y="949235"/>
                    <a:pt x="0" y="1092927"/>
                    <a:pt x="113211" y="1419498"/>
                  </a:cubicBezTo>
                  <a:cubicBezTo>
                    <a:pt x="226422" y="1746070"/>
                    <a:pt x="975359" y="2536372"/>
                    <a:pt x="1262742" y="2686595"/>
                  </a:cubicBezTo>
                  <a:cubicBezTo>
                    <a:pt x="1550125" y="2836818"/>
                    <a:pt x="1619794" y="2488475"/>
                    <a:pt x="1837508" y="2320835"/>
                  </a:cubicBezTo>
                  <a:cubicBezTo>
                    <a:pt x="2055222" y="2153195"/>
                    <a:pt x="2457994" y="1861458"/>
                    <a:pt x="2569028" y="1680755"/>
                  </a:cubicBezTo>
                  <a:cubicBezTo>
                    <a:pt x="2680062" y="1500052"/>
                    <a:pt x="2660468" y="1482635"/>
                    <a:pt x="2503714" y="1236618"/>
                  </a:cubicBezTo>
                  <a:cubicBezTo>
                    <a:pt x="2346960" y="990601"/>
                    <a:pt x="1824445" y="391886"/>
                    <a:pt x="1628502" y="204652"/>
                  </a:cubicBezTo>
                  <a:cubicBezTo>
                    <a:pt x="1432559" y="17418"/>
                    <a:pt x="1489165" y="0"/>
                    <a:pt x="1314994" y="87086"/>
                  </a:cubicBezTo>
                  <a:close/>
                </a:path>
              </a:pathLst>
            </a:custGeom>
            <a:solidFill>
              <a:schemeClr val="accent1">
                <a:alpha val="23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786314" y="1071546"/>
              <a:ext cx="1000132" cy="1428760"/>
            </a:xfrm>
            <a:prstGeom prst="ellipse">
              <a:avLst/>
            </a:prstGeom>
            <a:solidFill>
              <a:schemeClr val="accent1">
                <a:alpha val="22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5" name="直接连接符 74"/>
          <p:cNvCxnSpPr/>
          <p:nvPr/>
        </p:nvCxnSpPr>
        <p:spPr>
          <a:xfrm>
            <a:off x="4429124" y="1785926"/>
            <a:ext cx="642942" cy="158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132" name="组合 131"/>
          <p:cNvGrpSpPr/>
          <p:nvPr/>
        </p:nvGrpSpPr>
        <p:grpSpPr>
          <a:xfrm>
            <a:off x="2349790" y="3071810"/>
            <a:ext cx="3286148" cy="3471944"/>
            <a:chOff x="2349790" y="3071810"/>
            <a:chExt cx="3286148" cy="3471944"/>
          </a:xfrm>
        </p:grpSpPr>
        <p:sp>
          <p:nvSpPr>
            <p:cNvPr id="78" name="下箭头 77"/>
            <p:cNvSpPr/>
            <p:nvPr/>
          </p:nvSpPr>
          <p:spPr>
            <a:xfrm>
              <a:off x="4071934" y="3071810"/>
              <a:ext cx="214314"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03" name="椭圆 102"/>
            <p:cNvSpPr/>
            <p:nvPr/>
          </p:nvSpPr>
          <p:spPr>
            <a:xfrm>
              <a:off x="3207046" y="378619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106" name="椭圆 105"/>
            <p:cNvSpPr/>
            <p:nvPr/>
          </p:nvSpPr>
          <p:spPr>
            <a:xfrm>
              <a:off x="234979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107" name="椭圆 106"/>
            <p:cNvSpPr/>
            <p:nvPr/>
          </p:nvSpPr>
          <p:spPr>
            <a:xfrm>
              <a:off x="3207046" y="55721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109" name="椭圆 108"/>
            <p:cNvSpPr/>
            <p:nvPr/>
          </p:nvSpPr>
          <p:spPr>
            <a:xfrm>
              <a:off x="520731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110" name="椭圆 109"/>
            <p:cNvSpPr/>
            <p:nvPr/>
          </p:nvSpPr>
          <p:spPr>
            <a:xfrm>
              <a:off x="413574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cxnSp>
          <p:nvCxnSpPr>
            <p:cNvPr id="117" name="直接连接符 116"/>
            <p:cNvCxnSpPr>
              <a:stCxn id="110" idx="6"/>
              <a:endCxn id="109" idx="2"/>
            </p:cNvCxnSpPr>
            <p:nvPr/>
          </p:nvCxnSpPr>
          <p:spPr>
            <a:xfrm>
              <a:off x="4564368" y="4929198"/>
              <a:ext cx="642942" cy="158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2706980" y="4202676"/>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121" name="TextBox 120"/>
            <p:cNvSpPr txBox="1"/>
            <p:nvPr/>
          </p:nvSpPr>
          <p:spPr>
            <a:xfrm>
              <a:off x="2615124" y="5214950"/>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124" name="TextBox 123"/>
            <p:cNvSpPr txBox="1"/>
            <p:nvPr/>
          </p:nvSpPr>
          <p:spPr>
            <a:xfrm>
              <a:off x="3652830" y="4358703"/>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125" name="TextBox 124"/>
            <p:cNvSpPr txBox="1"/>
            <p:nvPr/>
          </p:nvSpPr>
          <p:spPr>
            <a:xfrm>
              <a:off x="4635806" y="4560875"/>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cxnSp>
          <p:nvCxnSpPr>
            <p:cNvPr id="128" name="直接连接符 127"/>
            <p:cNvCxnSpPr/>
            <p:nvPr/>
          </p:nvCxnSpPr>
          <p:spPr>
            <a:xfrm rot="5400000">
              <a:off x="2661237" y="4150304"/>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rot="16200000" flipH="1">
              <a:off x="2715344" y="5102748"/>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rot="16200000" flipH="1">
              <a:off x="3595272" y="4147112"/>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143240" y="6143644"/>
              <a:ext cx="178595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最小生成树</a:t>
              </a:r>
              <a:endParaRPr lang="zh-CN" altLang="en-US" sz="2000"/>
            </a:p>
          </p:txBody>
        </p:sp>
      </p:grpSp>
      <p:sp>
        <p:nvSpPr>
          <p:cNvPr id="133" name="TextBox 132"/>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lnDef>
      <a:spPr>
        <a:ln w="28575">
          <a:solidFill>
            <a:srgbClr val="00B05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1155</TotalTime>
  <Words>5398</Words>
  <Application>Microsoft Office PowerPoint</Application>
  <PresentationFormat>全屏显示(4:3)</PresentationFormat>
  <Paragraphs>1744</Paragraphs>
  <Slides>74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76" baseType="lpstr">
      <vt:lpstr>夏至</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微软用户</cp:lastModifiedBy>
  <cp:revision>294</cp:revision>
  <dcterms:created xsi:type="dcterms:W3CDTF">2012-11-28T00:02:12Z</dcterms:created>
  <dcterms:modified xsi:type="dcterms:W3CDTF">2018-02-20T09:17:14Z</dcterms:modified>
</cp:coreProperties>
</file>