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7" r:id="rId2"/>
    <p:sldId id="377" r:id="rId3"/>
    <p:sldId id="259" r:id="rId4"/>
    <p:sldId id="378" r:id="rId5"/>
    <p:sldId id="260" r:id="rId6"/>
    <p:sldId id="261" r:id="rId7"/>
    <p:sldId id="262" r:id="rId8"/>
    <p:sldId id="263" r:id="rId9"/>
    <p:sldId id="391" r:id="rId10"/>
    <p:sldId id="264" r:id="rId11"/>
    <p:sldId id="265" r:id="rId12"/>
    <p:sldId id="380" r:id="rId13"/>
    <p:sldId id="379" r:id="rId14"/>
    <p:sldId id="381" r:id="rId15"/>
    <p:sldId id="267" r:id="rId16"/>
    <p:sldId id="268" r:id="rId17"/>
    <p:sldId id="269" r:id="rId18"/>
    <p:sldId id="270" r:id="rId19"/>
    <p:sldId id="271" r:id="rId20"/>
    <p:sldId id="272" r:id="rId21"/>
    <p:sldId id="392" r:id="rId22"/>
    <p:sldId id="273" r:id="rId23"/>
    <p:sldId id="274" r:id="rId24"/>
    <p:sldId id="275" r:id="rId25"/>
    <p:sldId id="276" r:id="rId26"/>
    <p:sldId id="394" r:id="rId27"/>
    <p:sldId id="393" r:id="rId28"/>
    <p:sldId id="395" r:id="rId29"/>
    <p:sldId id="277" r:id="rId30"/>
    <p:sldId id="396" r:id="rId31"/>
    <p:sldId id="319" r:id="rId32"/>
    <p:sldId id="278" r:id="rId33"/>
    <p:sldId id="279" r:id="rId34"/>
    <p:sldId id="280" r:id="rId35"/>
    <p:sldId id="281" r:id="rId36"/>
    <p:sldId id="282" r:id="rId37"/>
    <p:sldId id="397" r:id="rId38"/>
    <p:sldId id="283" r:id="rId39"/>
    <p:sldId id="284" r:id="rId40"/>
    <p:sldId id="285" r:id="rId41"/>
    <p:sldId id="286" r:id="rId42"/>
    <p:sldId id="287" r:id="rId43"/>
    <p:sldId id="399" r:id="rId44"/>
    <p:sldId id="400" r:id="rId45"/>
    <p:sldId id="406" r:id="rId46"/>
    <p:sldId id="288" r:id="rId47"/>
    <p:sldId id="289" r:id="rId48"/>
    <p:sldId id="290" r:id="rId49"/>
    <p:sldId id="382" r:id="rId50"/>
    <p:sldId id="291" r:id="rId51"/>
    <p:sldId id="292" r:id="rId52"/>
    <p:sldId id="293" r:id="rId53"/>
    <p:sldId id="294" r:id="rId54"/>
    <p:sldId id="403" r:id="rId55"/>
    <p:sldId id="295" r:id="rId56"/>
    <p:sldId id="296" r:id="rId57"/>
    <p:sldId id="401" r:id="rId58"/>
    <p:sldId id="402"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407" r:id="rId72"/>
    <p:sldId id="408" r:id="rId73"/>
    <p:sldId id="409" r:id="rId74"/>
    <p:sldId id="410" r:id="rId75"/>
    <p:sldId id="412" r:id="rId76"/>
    <p:sldId id="333" r:id="rId77"/>
    <p:sldId id="334" r:id="rId78"/>
    <p:sldId id="413" r:id="rId79"/>
    <p:sldId id="335" r:id="rId80"/>
    <p:sldId id="414" r:id="rId8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6600"/>
    <a:srgbClr val="CC3300"/>
    <a:srgbClr val="0033CC"/>
    <a:srgbClr val="FF0000"/>
    <a:srgbClr val="FF9900"/>
    <a:srgbClr val="996633"/>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02" y="-1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solidFill>
                  <a:schemeClr val="tx1"/>
                </a:solidFill>
                <a:latin typeface="Arial" charset="0"/>
                <a:ea typeface="宋体" pitchFamily="2" charset="-122"/>
              </a:defRPr>
            </a:lvl1pPr>
          </a:lstStyle>
          <a:p>
            <a:pPr>
              <a:defRPr/>
            </a:pPr>
            <a:endParaRPr lang="en-US" altLang="zh-CN"/>
          </a:p>
        </p:txBody>
      </p:sp>
      <p:sp>
        <p:nvSpPr>
          <p:cNvPr id="192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latin typeface="Arial" charset="0"/>
                <a:ea typeface="宋体" pitchFamily="2" charset="-122"/>
              </a:defRPr>
            </a:lvl1pPr>
          </a:lstStyle>
          <a:p>
            <a:pPr>
              <a:defRPr/>
            </a:pPr>
            <a:endParaRPr lang="en-US" altLang="zh-CN"/>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2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2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solidFill>
                  <a:schemeClr val="tx1"/>
                </a:solidFill>
                <a:latin typeface="Arial" charset="0"/>
                <a:ea typeface="宋体" pitchFamily="2" charset="-122"/>
              </a:defRPr>
            </a:lvl1pPr>
          </a:lstStyle>
          <a:p>
            <a:pPr>
              <a:defRPr/>
            </a:pPr>
            <a:endParaRPr lang="en-US" altLang="zh-CN"/>
          </a:p>
        </p:txBody>
      </p:sp>
      <p:sp>
        <p:nvSpPr>
          <p:cNvPr id="192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latin typeface="Arial" charset="0"/>
                <a:ea typeface="宋体" pitchFamily="2" charset="-122"/>
              </a:defRPr>
            </a:lvl1pPr>
          </a:lstStyle>
          <a:p>
            <a:pPr>
              <a:defRPr/>
            </a:pPr>
            <a:fld id="{95220CDC-0727-4E3E-B04A-4A8788BFCD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5220CDC-0727-4E3E-B04A-4A8788BFCD02}" type="slidenum">
              <a:rPr lang="en-US" altLang="zh-CN" smtClean="0"/>
              <a:pPr>
                <a:defRPr/>
              </a:pPr>
              <a:t>55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20" name="页脚占位符 19"/>
          <p:cNvSpPr>
            <a:spLocks noGrp="1"/>
          </p:cNvSpPr>
          <p:nvPr>
            <p:ph type="ftr" sz="quarter" idx="11"/>
          </p:nvPr>
        </p:nvSpPr>
        <p:spPr/>
        <p:txBody>
          <a:bodyPr/>
          <a:lstStyle>
            <a:extLst/>
          </a:lstStyle>
          <a:p>
            <a:pPr>
              <a:defRPr/>
            </a:pPr>
            <a:endParaRPr lang="en-US" altLang="zh-CN"/>
          </a:p>
        </p:txBody>
      </p:sp>
      <p:sp>
        <p:nvSpPr>
          <p:cNvPr id="10" name="灯片编号占位符 9"/>
          <p:cNvSpPr>
            <a:spLocks noGrp="1"/>
          </p:cNvSpPr>
          <p:nvPr>
            <p:ph type="sldNum" sz="quarter" idx="12"/>
          </p:nvPr>
        </p:nvSpPr>
        <p:spPr/>
        <p:txBody>
          <a:bodyPr/>
          <a:lstStyle>
            <a:extLst/>
          </a:lstStyle>
          <a:p>
            <a:pPr>
              <a:defRPr/>
            </a:pPr>
            <a:fld id="{3C6FCF9E-D103-4879-8624-D6A400497D67}" type="slidenum">
              <a:rPr lang="en-US" altLang="zh-CN" smtClean="0"/>
              <a:pPr>
                <a:defRPr/>
              </a:pPr>
              <a:t>‹#›</a:t>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A187670A-3930-4744-B129-2512B5EDF1C4}"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9652ED43-7A76-4F30-B253-272A2C72C4BA}"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A5732846-64B2-4DB5-91FF-4244FE62240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850291D7-55EE-4358-9AF5-9D26EB00FD8F}" type="slidenum">
              <a:rPr lang="en-US" altLang="zh-CN" smtClean="0"/>
              <a:pPr>
                <a:defRPr/>
              </a:pPr>
              <a:t>‹#›</a:t>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9CA0F838-F1FE-4322-82D0-5329C992027E}"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8" name="页脚占位符 7"/>
          <p:cNvSpPr>
            <a:spLocks noGrp="1"/>
          </p:cNvSpPr>
          <p:nvPr>
            <p:ph type="ftr" sz="quarter" idx="11"/>
          </p:nvPr>
        </p:nvSpPr>
        <p:spPr/>
        <p:txBody>
          <a:bodyPr/>
          <a:lstStyle>
            <a:extLst/>
          </a:lstStyle>
          <a:p>
            <a:pPr>
              <a:defRPr/>
            </a:pPr>
            <a:endParaRPr lang="en-US" altLang="zh-CN"/>
          </a:p>
        </p:txBody>
      </p:sp>
      <p:sp>
        <p:nvSpPr>
          <p:cNvPr id="9" name="灯片编号占位符 8"/>
          <p:cNvSpPr>
            <a:spLocks noGrp="1"/>
          </p:cNvSpPr>
          <p:nvPr>
            <p:ph type="sldNum" sz="quarter" idx="12"/>
          </p:nvPr>
        </p:nvSpPr>
        <p:spPr/>
        <p:txBody>
          <a:bodyPr/>
          <a:lstStyle>
            <a:extLst/>
          </a:lstStyle>
          <a:p>
            <a:pPr>
              <a:defRPr/>
            </a:pPr>
            <a:fld id="{2C490F51-266B-4019-8B52-1790F3DC3C2A}"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pPr>
              <a:defRPr/>
            </a:pPr>
            <a:endParaRPr lang="en-US" altLang="zh-CN"/>
          </a:p>
        </p:txBody>
      </p:sp>
      <p:sp>
        <p:nvSpPr>
          <p:cNvPr id="4" name="页脚占位符 3"/>
          <p:cNvSpPr>
            <a:spLocks noGrp="1"/>
          </p:cNvSpPr>
          <p:nvPr>
            <p:ph type="ftr" sz="quarter" idx="11"/>
          </p:nvPr>
        </p:nvSpPr>
        <p:spPr/>
        <p:txBody>
          <a:bodyPr/>
          <a:lstStyle>
            <a:extLst/>
          </a:lstStyle>
          <a:p>
            <a:pPr>
              <a:defRPr/>
            </a:pPr>
            <a:endParaRPr lang="en-US" altLang="zh-CN"/>
          </a:p>
        </p:txBody>
      </p:sp>
      <p:sp>
        <p:nvSpPr>
          <p:cNvPr id="5" name="灯片编号占位符 4"/>
          <p:cNvSpPr>
            <a:spLocks noGrp="1"/>
          </p:cNvSpPr>
          <p:nvPr>
            <p:ph type="sldNum" sz="quarter" idx="12"/>
          </p:nvPr>
        </p:nvSpPr>
        <p:spPr/>
        <p:txBody>
          <a:bodyPr/>
          <a:lstStyle>
            <a:extLst/>
          </a:lstStyle>
          <a:p>
            <a:pPr>
              <a:defRPr/>
            </a:pPr>
            <a:fld id="{CD124276-4F34-4C94-9D5B-4C78C67B82FB}"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pPr>
              <a:defRPr/>
            </a:pPr>
            <a:endParaRPr lang="en-US" altLang="zh-CN"/>
          </a:p>
        </p:txBody>
      </p:sp>
      <p:sp>
        <p:nvSpPr>
          <p:cNvPr id="3" name="页脚占位符 2"/>
          <p:cNvSpPr>
            <a:spLocks noGrp="1"/>
          </p:cNvSpPr>
          <p:nvPr>
            <p:ph type="ftr" sz="quarter" idx="11"/>
          </p:nvPr>
        </p:nvSpPr>
        <p:spPr/>
        <p:txBody>
          <a:bodyPr/>
          <a:lstStyle>
            <a:extLst/>
          </a:lstStyle>
          <a:p>
            <a:pPr>
              <a:defRPr/>
            </a:pPr>
            <a:endParaRPr lang="en-US" altLang="zh-CN"/>
          </a:p>
        </p:txBody>
      </p:sp>
      <p:sp>
        <p:nvSpPr>
          <p:cNvPr id="4" name="灯片编号占位符 3"/>
          <p:cNvSpPr>
            <a:spLocks noGrp="1"/>
          </p:cNvSpPr>
          <p:nvPr>
            <p:ph type="sldNum" sz="quarter" idx="12"/>
          </p:nvPr>
        </p:nvSpPr>
        <p:spPr/>
        <p:txBody>
          <a:bodyPr/>
          <a:lstStyle>
            <a:extLst/>
          </a:lstStyle>
          <a:p>
            <a:pPr>
              <a:defRPr/>
            </a:pPr>
            <a:fld id="{89AE2CAB-124B-4BC0-AA38-1537C0711481}" type="slidenum">
              <a:rPr lang="en-US" altLang="zh-CN" smtClean="0"/>
              <a:pPr>
                <a:defRPr/>
              </a:pPr>
              <a:t>‹#›</a:t>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FC8C3B3E-506E-45AD-B7B0-7F6B75F01B03}"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DAD977FB-B3D0-465B-B9E3-6EA3F296CEF7}" type="slidenum">
              <a:rPr lang="en-US" altLang="zh-CN" smtClean="0"/>
              <a:pPr>
                <a:defRPr/>
              </a:pPr>
              <a:t>‹#›</a:t>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406D8ADA-14AA-461C-9C3D-5D433A160EE3}" type="slidenum">
              <a:rPr lang="en-US" altLang="zh-CN" smtClean="0"/>
              <a:pPr>
                <a:defRPr/>
              </a:pPr>
              <a:t>‹#›</a:t>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428860" y="1142984"/>
            <a:ext cx="4824413" cy="701675"/>
          </a:xfrm>
          <a:prstGeom prst="rect">
            <a:avLst/>
          </a:prstGeom>
          <a:noFill/>
          <a:ln w="9525">
            <a:noFill/>
            <a:miter lim="800000"/>
            <a:headEnd/>
            <a:tailEnd/>
          </a:ln>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sz="4000"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第</a:t>
            </a:r>
            <a:r>
              <a:rPr lang="en-US" altLang="zh-CN" sz="4000"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8</a:t>
            </a:r>
            <a:r>
              <a:rPr lang="zh-CN" altLang="en-US" sz="4000"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章  查找</a:t>
            </a:r>
          </a:p>
        </p:txBody>
      </p:sp>
      <p:sp>
        <p:nvSpPr>
          <p:cNvPr id="20483" name="Text Box 8"/>
          <p:cNvSpPr txBox="1">
            <a:spLocks noChangeArrowheads="1"/>
          </p:cNvSpPr>
          <p:nvPr/>
        </p:nvSpPr>
        <p:spPr bwMode="auto">
          <a:xfrm>
            <a:off x="2285984" y="2214554"/>
            <a:ext cx="4786346" cy="2806098"/>
          </a:xfrm>
          <a:prstGeom prst="rect">
            <a:avLst/>
          </a:prstGeom>
          <a:ln>
            <a:headEnd/>
            <a:tailEnd/>
          </a:ln>
          <a:effectLst>
            <a:glow rad="101600">
              <a:schemeClr val="accent3">
                <a:satMod val="175000"/>
                <a:alpha val="40000"/>
              </a:schemeClr>
            </a:glow>
            <a:outerShdw blurRad="63500" dist="25400" dir="5400000"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wrap="square" tIns="216000" bIns="21600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spcBef>
                <a:spcPct val="50000"/>
              </a:spcBef>
            </a:pPr>
            <a:r>
              <a:rPr lang="en-US" altLang="zh-CN" sz="2800" dirty="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8.1 </a:t>
            </a: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查找</a:t>
            </a:r>
            <a:r>
              <a:rPr lang="zh-CN" altLang="en-US" sz="2800" dirty="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的</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概念</a:t>
            </a:r>
            <a:endPar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8.2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静态查找表</a:t>
            </a:r>
            <a:endPar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8.3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 动态查找表</a:t>
            </a:r>
            <a:endPar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kumimoji="1" lang="en-US" altLang="zh-CN" sz="2800" dirty="0" smtClean="0">
                <a:ln w="11430"/>
                <a:solidFill>
                  <a:srgbClr val="00B0F0"/>
                </a:solidFill>
                <a:effectLst>
                  <a:outerShdw blurRad="50800" dist="39000" dir="5460000" algn="tl">
                    <a:srgbClr val="000000">
                      <a:alpha val="38000"/>
                    </a:srgbClr>
                  </a:outerShdw>
                </a:effectLst>
                <a:latin typeface="黑体" pitchFamily="49" charset="-122"/>
                <a:ea typeface="黑体" pitchFamily="49" charset="-122"/>
              </a:rPr>
              <a:t>8.4  </a:t>
            </a:r>
            <a:r>
              <a:rPr kumimoji="1" lang="zh-CN" altLang="en-US" sz="2800" dirty="0" smtClean="0">
                <a:ln w="11430"/>
                <a:solidFill>
                  <a:srgbClr val="00B0F0"/>
                </a:solidFill>
                <a:effectLst>
                  <a:outerShdw blurRad="50800" dist="39000" dir="5460000" algn="tl">
                    <a:srgbClr val="000000">
                      <a:alpha val="38000"/>
                    </a:srgbClr>
                  </a:outerShdw>
                </a:effectLst>
                <a:latin typeface="黑体" pitchFamily="49" charset="-122"/>
                <a:ea typeface="黑体" pitchFamily="49" charset="-122"/>
              </a:rPr>
              <a:t>哈希表查找</a:t>
            </a:r>
          </a:p>
        </p:txBody>
      </p:sp>
      <p:sp>
        <p:nvSpPr>
          <p:cNvPr id="4" name="Text Box 2"/>
          <p:cNvSpPr txBox="1">
            <a:spLocks noChangeArrowheads="1"/>
          </p:cNvSpPr>
          <p:nvPr/>
        </p:nvSpPr>
        <p:spPr bwMode="auto">
          <a:xfrm>
            <a:off x="357190" y="1928802"/>
            <a:ext cx="428596" cy="2308324"/>
          </a:xfrm>
          <a:prstGeom prst="rect">
            <a:avLst/>
          </a:prstGeom>
          <a:noFill/>
          <a:ln w="9525">
            <a:noFill/>
            <a:miter lim="800000"/>
            <a:headEnd/>
            <a:tailEnd/>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第</a:t>
            </a:r>
            <a:r>
              <a:rPr lang="en-US" altLang="zh-CN"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8</a:t>
            </a:r>
            <a:r>
              <a:rPr lang="zh-CN" altLang="en-US"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章  查找</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071538" y="357166"/>
            <a:ext cx="7820050" cy="957250"/>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顺序查找算法如下（在顺序表</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中查找关键字为</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的元素，成功时返回找到的元素的逻辑序号，失败时返回</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p>
        </p:txBody>
      </p:sp>
      <p:sp>
        <p:nvSpPr>
          <p:cNvPr id="25603" name="Text Box 3"/>
          <p:cNvSpPr txBox="1">
            <a:spLocks noChangeArrowheads="1"/>
          </p:cNvSpPr>
          <p:nvPr/>
        </p:nvSpPr>
        <p:spPr bwMode="auto">
          <a:xfrm>
            <a:off x="1357290" y="1714488"/>
            <a:ext cx="7500990" cy="313350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SqSearch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n,KeyType</a:t>
            </a:r>
            <a:r>
              <a:rPr lang="en-US" altLang="zh-CN" sz="1800" dirty="0">
                <a:solidFill>
                  <a:srgbClr val="0000FF"/>
                </a:solidFill>
                <a:latin typeface="Consolas" pitchFamily="49" charset="0"/>
                <a:ea typeface="仿宋" pitchFamily="49" charset="-122"/>
                <a:cs typeface="Consolas" pitchFamily="49" charset="0"/>
              </a:rPr>
              <a:t> k)</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顺序查找算法</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&lt;n &amp;&amp; 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].key!=k)</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从表头往后找</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&gt;=n)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未找到返回</a:t>
            </a:r>
            <a:r>
              <a:rPr lang="en-US" altLang="zh-CN" sz="1800" dirty="0">
                <a:solidFill>
                  <a:srgbClr val="00B0F0"/>
                </a:solidFill>
                <a:latin typeface="Consolas" pitchFamily="49" charset="0"/>
                <a:ea typeface="仿宋" pitchFamily="49" charset="-122"/>
                <a:cs typeface="Consolas" pitchFamily="49" charset="0"/>
              </a:rPr>
              <a:t>0</a:t>
            </a:r>
          </a:p>
          <a:p>
            <a:r>
              <a:rPr lang="en-US" altLang="zh-CN" sz="1800" dirty="0">
                <a:solidFill>
                  <a:srgbClr val="0000FF"/>
                </a:solidFill>
                <a:latin typeface="Consolas" pitchFamily="49" charset="0"/>
                <a:ea typeface="仿宋" pitchFamily="49" charset="-122"/>
                <a:cs typeface="Consolas" pitchFamily="49" charset="0"/>
              </a:rPr>
              <a:t>	return 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找到后返回其逻辑序号</a:t>
            </a:r>
            <a:r>
              <a:rPr lang="en-US" altLang="zh-CN" sz="1800" dirty="0" err="1">
                <a:solidFill>
                  <a:srgbClr val="00B0F0"/>
                </a:solidFill>
                <a:latin typeface="Consolas" pitchFamily="49" charset="0"/>
                <a:ea typeface="仿宋" pitchFamily="49" charset="-122"/>
                <a:cs typeface="Consolas" pitchFamily="49" charset="0"/>
              </a:rPr>
              <a:t>i+1</a:t>
            </a:r>
            <a:endParaRPr lang="en-US"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181106" y="357166"/>
            <a:ext cx="7962926" cy="3507242"/>
          </a:xfrm>
          <a:prstGeom prst="rect">
            <a:avLst/>
          </a:prstGeom>
          <a:noFill/>
          <a:ln w="9525">
            <a:noFill/>
            <a:miter lim="800000"/>
            <a:headEnd/>
            <a:tailEnd/>
          </a:ln>
        </p:spPr>
        <p:txBody>
          <a:bodyPr wrap="square">
            <a:spAutoFit/>
          </a:bodyPr>
          <a:lstStyle/>
          <a:p>
            <a:pPr>
              <a:lnSpc>
                <a:spcPts val="26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微软雅黑" pitchFamily="34" charset="-122"/>
                <a:ea typeface="微软雅黑" pitchFamily="34" charset="-122"/>
                <a:cs typeface="Consolas" pitchFamily="49" charset="0"/>
              </a:rPr>
              <a:t>算法分析</a:t>
            </a:r>
            <a:r>
              <a:rPr lang="zh-CN" altLang="en-US" sz="2000" dirty="0">
                <a:solidFill>
                  <a:srgbClr val="0000FF"/>
                </a:solidFill>
                <a:latin typeface="Consolas" pitchFamily="49" charset="0"/>
                <a:ea typeface="黑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对于含有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个元素的顺序表，元素的查找在等概率的前提下，查找成功的概率</a:t>
            </a:r>
            <a:r>
              <a:rPr lang="en-US" altLang="zh-CN" sz="2000" i="1" dirty="0">
                <a:solidFill>
                  <a:srgbClr val="0000FF"/>
                </a:solidFill>
                <a:latin typeface="Consolas" pitchFamily="49" charset="0"/>
                <a:ea typeface="楷体" pitchFamily="49" charset="-122"/>
                <a:cs typeface="Consolas" pitchFamily="49" charset="0"/>
              </a:rPr>
              <a:t>p</a:t>
            </a:r>
            <a:r>
              <a:rPr lang="en-US" altLang="zh-CN" sz="2000"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26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个元素（序号为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的元素）查找成功需比较</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次</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26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个元素（序号为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的元素）查找成功需</a:t>
            </a:r>
            <a:r>
              <a:rPr lang="zh-CN" altLang="en-US" sz="2000" dirty="0" smtClean="0">
                <a:solidFill>
                  <a:srgbClr val="0000FF"/>
                </a:solidFill>
                <a:latin typeface="Consolas" pitchFamily="49" charset="0"/>
                <a:ea typeface="楷体" pitchFamily="49" charset="-122"/>
                <a:cs typeface="Consolas" pitchFamily="49" charset="0"/>
              </a:rPr>
              <a:t>比较</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次</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26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a:t>
            </a:r>
          </a:p>
          <a:p>
            <a:pPr>
              <a:lnSpc>
                <a:spcPts val="26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个元素（序号为</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的元素）查找成功需比较</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次</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26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即</a:t>
            </a:r>
            <a:r>
              <a:rPr lang="zh-CN" altLang="en-US" sz="2000" dirty="0">
                <a:solidFill>
                  <a:srgbClr val="0000FF"/>
                </a:solidFill>
                <a:latin typeface="Consolas" pitchFamily="49" charset="0"/>
                <a:ea typeface="楷体" pitchFamily="49" charset="-122"/>
                <a:cs typeface="Consolas" pitchFamily="49" charset="0"/>
              </a:rPr>
              <a:t>成功找到第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）个元素所需关键字比较次数</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，所以查找成功时的平均查找长度为：</a:t>
            </a:r>
          </a:p>
        </p:txBody>
      </p:sp>
      <p:sp>
        <p:nvSpPr>
          <p:cNvPr id="2053"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1857356" y="4214818"/>
          <a:ext cx="6048375" cy="728662"/>
        </p:xfrm>
        <a:graphic>
          <a:graphicData uri="http://schemas.openxmlformats.org/presentationml/2006/ole">
            <p:oleObj spid="_x0000_s2050" name="公式" r:id="rId3" imgW="3238500" imgH="393700" progId="Equation.3">
              <p:embed/>
            </p:oleObj>
          </a:graphicData>
        </a:graphic>
      </p:graphicFrame>
      <p:sp>
        <p:nvSpPr>
          <p:cNvPr id="7" name="TextBox 6"/>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3"/>
          <p:cNvSpPr txBox="1">
            <a:spLocks noChangeArrowheads="1"/>
          </p:cNvSpPr>
          <p:nvPr/>
        </p:nvSpPr>
        <p:spPr bwMode="auto">
          <a:xfrm>
            <a:off x="1579566" y="742733"/>
            <a:ext cx="7135838" cy="1400383"/>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任何一次不成功的查找，都需要和顺序表中</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个元素的关键字都比较一次，所以：</a:t>
            </a:r>
          </a:p>
          <a:p>
            <a:pPr>
              <a:lnSpc>
                <a:spcPts val="3000"/>
              </a:lnSpc>
              <a:spcBef>
                <a:spcPct val="50000"/>
              </a:spcBef>
            </a:pPr>
            <a:r>
              <a:rPr lang="zh-CN" altLang="en-US" sz="2000" i="1" dirty="0">
                <a:solidFill>
                  <a:srgbClr val="0000FF"/>
                </a:solidFill>
                <a:latin typeface="Consolas" pitchFamily="49" charset="0"/>
                <a:ea typeface="楷体" pitchFamily="49" charset="-122"/>
                <a:cs typeface="Consolas" pitchFamily="49" charset="0"/>
              </a:rPr>
              <a:t>　　</a:t>
            </a:r>
            <a:r>
              <a:rPr lang="en-US" altLang="zh-CN" sz="2000" i="1" dirty="0" err="1">
                <a:solidFill>
                  <a:srgbClr val="FF00FF"/>
                </a:solidFill>
                <a:latin typeface="Consolas" pitchFamily="49" charset="0"/>
                <a:ea typeface="楷体" pitchFamily="49" charset="-122"/>
                <a:cs typeface="Consolas" pitchFamily="49" charset="0"/>
              </a:rPr>
              <a:t>ASL</a:t>
            </a:r>
            <a:r>
              <a:rPr lang="en-US" altLang="zh-CN" sz="2000" baseline="-25000" dirty="0" err="1">
                <a:solidFill>
                  <a:srgbClr val="FF00FF"/>
                </a:solidFill>
                <a:latin typeface="Consolas" pitchFamily="49" charset="0"/>
                <a:ea typeface="楷体" pitchFamily="49" charset="-122"/>
                <a:cs typeface="Consolas" pitchFamily="49" charset="0"/>
              </a:rPr>
              <a:t>unsucc</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n</a:t>
            </a:r>
            <a:r>
              <a:rPr lang="zh-CN" altLang="en-US" sz="2000" dirty="0">
                <a:solidFill>
                  <a:srgbClr val="FF00FF"/>
                </a:solidFill>
                <a:latin typeface="Consolas" pitchFamily="49" charset="0"/>
                <a:ea typeface="楷体" pitchFamily="49" charset="-122"/>
                <a:cs typeface="Consolas" pitchFamily="49" charset="0"/>
              </a:rPr>
              <a:t>。</a:t>
            </a:r>
          </a:p>
        </p:txBody>
      </p:sp>
      <p:sp>
        <p:nvSpPr>
          <p:cNvPr id="2053"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428728" y="571480"/>
            <a:ext cx="339089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8.2.2 </a:t>
            </a:r>
            <a:r>
              <a:rPr lang="zh-CN" altLang="en-US" sz="2800" dirty="0">
                <a:solidFill>
                  <a:srgbClr val="FF0000"/>
                </a:solidFill>
                <a:latin typeface="Consolas" pitchFamily="49" charset="0"/>
                <a:ea typeface="微软雅黑" pitchFamily="34" charset="-122"/>
                <a:cs typeface="Consolas" pitchFamily="49" charset="0"/>
              </a:rPr>
              <a:t>折半查找</a:t>
            </a:r>
          </a:p>
        </p:txBody>
      </p:sp>
      <p:sp>
        <p:nvSpPr>
          <p:cNvPr id="26627" name="Text Box 3"/>
          <p:cNvSpPr txBox="1">
            <a:spLocks noChangeArrowheads="1"/>
          </p:cNvSpPr>
          <p:nvPr/>
        </p:nvSpPr>
        <p:spPr bwMode="auto">
          <a:xfrm>
            <a:off x="1142976" y="1451606"/>
            <a:ext cx="7572428" cy="1477328"/>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ea typeface="楷体" pitchFamily="49" charset="-122"/>
                <a:cs typeface="Times New Roman" pitchFamily="18" charset="0"/>
              </a:rPr>
              <a:t>折半</a:t>
            </a:r>
            <a:r>
              <a:rPr lang="zh-CN" altLang="en-US" sz="2000" dirty="0">
                <a:solidFill>
                  <a:srgbClr val="0000FF"/>
                </a:solidFill>
                <a:ea typeface="楷体" pitchFamily="49" charset="-122"/>
                <a:cs typeface="Times New Roman" pitchFamily="18" charset="0"/>
              </a:rPr>
              <a:t>查找又称二分查找，它是一种效率较高的查找</a:t>
            </a:r>
            <a:r>
              <a:rPr lang="zh-CN" altLang="en-US" sz="2000">
                <a:solidFill>
                  <a:srgbClr val="0000FF"/>
                </a:solidFill>
                <a:ea typeface="楷体" pitchFamily="49" charset="-122"/>
                <a:cs typeface="Times New Roman" pitchFamily="18" charset="0"/>
              </a:rPr>
              <a:t>方法</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nSpc>
                <a:spcPts val="3200"/>
              </a:lnSpc>
              <a:spcBef>
                <a:spcPts val="1200"/>
              </a:spcBef>
              <a:buBlip>
                <a:blip r:embed="rId2"/>
              </a:buBlip>
            </a:pPr>
            <a:r>
              <a:rPr lang="zh-CN" altLang="en-US" sz="2000" smtClean="0">
                <a:solidFill>
                  <a:srgbClr val="0000FF"/>
                </a:solidFill>
                <a:ea typeface="楷体" pitchFamily="49" charset="-122"/>
                <a:cs typeface="Times New Roman" pitchFamily="18" charset="0"/>
              </a:rPr>
              <a:t>折半</a:t>
            </a:r>
            <a:r>
              <a:rPr lang="zh-CN" altLang="en-US" sz="2000" dirty="0">
                <a:solidFill>
                  <a:srgbClr val="0000FF"/>
                </a:solidFill>
                <a:ea typeface="楷体" pitchFamily="49" charset="-122"/>
                <a:cs typeface="Times New Roman" pitchFamily="18" charset="0"/>
              </a:rPr>
              <a:t>查找要求</a:t>
            </a:r>
            <a:r>
              <a:rPr lang="zh-CN" altLang="en-US" sz="2000" dirty="0">
                <a:solidFill>
                  <a:srgbClr val="FF00FF"/>
                </a:solidFill>
                <a:ea typeface="楷体" pitchFamily="49" charset="-122"/>
                <a:cs typeface="Times New Roman" pitchFamily="18" charset="0"/>
              </a:rPr>
              <a:t>顺序表</a:t>
            </a:r>
            <a:r>
              <a:rPr lang="zh-CN" altLang="en-US" sz="2000" dirty="0">
                <a:solidFill>
                  <a:srgbClr val="0000FF"/>
                </a:solidFill>
                <a:ea typeface="楷体" pitchFamily="49" charset="-122"/>
                <a:cs typeface="Times New Roman" pitchFamily="18" charset="0"/>
              </a:rPr>
              <a:t>中元素是</a:t>
            </a:r>
            <a:r>
              <a:rPr lang="zh-CN" altLang="en-US" sz="2000" dirty="0">
                <a:solidFill>
                  <a:srgbClr val="FF00FF"/>
                </a:solidFill>
                <a:ea typeface="楷体" pitchFamily="49" charset="-122"/>
                <a:cs typeface="Times New Roman" pitchFamily="18" charset="0"/>
              </a:rPr>
              <a:t>有序</a:t>
            </a:r>
            <a:r>
              <a:rPr lang="zh-CN" altLang="en-US" sz="2000" dirty="0">
                <a:solidFill>
                  <a:srgbClr val="0000FF"/>
                </a:solidFill>
                <a:ea typeface="楷体" pitchFamily="49" charset="-122"/>
                <a:cs typeface="Times New Roman" pitchFamily="18" charset="0"/>
              </a:rPr>
              <a:t>的，即表中元素按关键字有序，假设有序顺序表是递增有序的</a:t>
            </a:r>
            <a:r>
              <a:rPr lang="zh-CN" altLang="en-US" sz="2000" dirty="0" smtClean="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　　</a:t>
            </a:r>
          </a:p>
        </p:txBody>
      </p:sp>
      <p:sp>
        <p:nvSpPr>
          <p:cNvPr id="5" name="TextBox 4"/>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1142976" y="428604"/>
            <a:ext cx="7569257" cy="1323439"/>
          </a:xfrm>
          <a:prstGeom prst="rect">
            <a:avLst/>
          </a:prstGeom>
          <a:noFill/>
          <a:ln w="9525">
            <a:noFill/>
            <a:miter lim="800000"/>
            <a:headEnd/>
            <a:tailEnd/>
          </a:ln>
        </p:spPr>
        <p:txBody>
          <a:bodyPr wrap="square">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FF0000"/>
                </a:solidFill>
                <a:latin typeface="微软雅黑" pitchFamily="34" charset="-122"/>
                <a:ea typeface="微软雅黑" pitchFamily="34" charset="-122"/>
                <a:cs typeface="Consolas" pitchFamily="49" charset="0"/>
              </a:rPr>
              <a:t>基本思路：</a:t>
            </a:r>
            <a:r>
              <a:rPr lang="zh-CN" altLang="en-US"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[low..high]</a:t>
            </a:r>
            <a:r>
              <a:rPr lang="zh-CN" altLang="en-US" sz="2000" dirty="0">
                <a:solidFill>
                  <a:srgbClr val="0000FF"/>
                </a:solidFill>
                <a:latin typeface="Consolas" pitchFamily="49" charset="0"/>
                <a:ea typeface="楷体" pitchFamily="49" charset="-122"/>
                <a:cs typeface="Consolas" pitchFamily="49" charset="0"/>
              </a:rPr>
              <a:t>是当前的查找区间，首先确定该区间的中点位置</a:t>
            </a:r>
            <a:r>
              <a:rPr lang="en-US" altLang="zh-CN" sz="2000" dirty="0">
                <a:solidFill>
                  <a:srgbClr val="0000FF"/>
                </a:solidFill>
                <a:latin typeface="Consolas" pitchFamily="49" charset="0"/>
                <a:ea typeface="楷体" pitchFamily="49" charset="-122"/>
                <a:cs typeface="Consolas" pitchFamily="49" charset="0"/>
              </a:rPr>
              <a:t>mid=</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low+high</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；然后将待查的</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值与</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[mid].key</a:t>
            </a:r>
            <a:r>
              <a:rPr lang="zh-CN" altLang="en-US" sz="2000">
                <a:solidFill>
                  <a:srgbClr val="0000FF"/>
                </a:solidFill>
                <a:latin typeface="Consolas" pitchFamily="49" charset="0"/>
                <a:ea typeface="楷体" pitchFamily="49" charset="-122"/>
                <a:cs typeface="Consolas" pitchFamily="49" charset="0"/>
              </a:rPr>
              <a:t>比较</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643042" y="1839667"/>
            <a:ext cx="7286676" cy="3375283"/>
          </a:xfrm>
          <a:prstGeom prst="rect">
            <a:avLst/>
          </a:prstGeom>
          <a:noFill/>
        </p:spPr>
        <p:txBody>
          <a:bodyPr wrap="square" rtlCol="0">
            <a:spAutoFit/>
          </a:bodyPr>
          <a:lstStyle/>
          <a:p>
            <a:pPr marL="457200" indent="-457200">
              <a:lnSpc>
                <a:spcPts val="3200"/>
              </a:lnSpc>
              <a:buBlip>
                <a:blip r:embed="rId2"/>
              </a:buBlip>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[mid].key=</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，则查找成功并返回该元素的逻辑序号；</a:t>
            </a:r>
          </a:p>
          <a:p>
            <a:pPr marL="457200" indent="-457200">
              <a:lnSpc>
                <a:spcPts val="3200"/>
              </a:lnSpc>
              <a:buBlip>
                <a:blip r:embed="rId2"/>
              </a:buBlip>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[mid].key&gt;</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，则由表的有序性可知</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[mid..</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-1].key</a:t>
            </a:r>
            <a:r>
              <a:rPr lang="zh-CN" altLang="en-US" sz="2000" smtClean="0">
                <a:solidFill>
                  <a:srgbClr val="0000FF"/>
                </a:solidFill>
                <a:latin typeface="Consolas" pitchFamily="49" charset="0"/>
                <a:ea typeface="仿宋" pitchFamily="49" charset="-122"/>
                <a:cs typeface="Consolas" pitchFamily="49" charset="0"/>
              </a:rPr>
              <a:t>均大于</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，因此若表中存在关键字等于</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的元素，则该元素必定在位置</a:t>
            </a:r>
            <a:r>
              <a:rPr lang="en-US" altLang="zh-CN" sz="2000" smtClean="0">
                <a:solidFill>
                  <a:srgbClr val="0000FF"/>
                </a:solidFill>
                <a:latin typeface="Consolas" pitchFamily="49" charset="0"/>
                <a:ea typeface="仿宋" pitchFamily="49" charset="-122"/>
                <a:cs typeface="Consolas" pitchFamily="49" charset="0"/>
              </a:rPr>
              <a:t>mid</a:t>
            </a:r>
            <a:r>
              <a:rPr lang="zh-CN" altLang="en-US" sz="2000" smtClean="0">
                <a:solidFill>
                  <a:srgbClr val="0000FF"/>
                </a:solidFill>
                <a:latin typeface="Consolas" pitchFamily="49" charset="0"/>
                <a:ea typeface="仿宋" pitchFamily="49" charset="-122"/>
                <a:cs typeface="Consolas" pitchFamily="49" charset="0"/>
              </a:rPr>
              <a:t>左子表</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[0..mid-1]</a:t>
            </a:r>
            <a:r>
              <a:rPr lang="zh-CN" altLang="en-US" sz="2000" smtClean="0">
                <a:solidFill>
                  <a:srgbClr val="0000FF"/>
                </a:solidFill>
                <a:latin typeface="Consolas" pitchFamily="49" charset="0"/>
                <a:ea typeface="仿宋" pitchFamily="49" charset="-122"/>
                <a:cs typeface="Consolas" pitchFamily="49" charset="0"/>
              </a:rPr>
              <a:t>中，故新的查找区间是左子表</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[0..mid-1]</a:t>
            </a:r>
            <a:r>
              <a:rPr lang="zh-CN" altLang="en-US" sz="2000" smtClean="0">
                <a:solidFill>
                  <a:srgbClr val="0000FF"/>
                </a:solidFill>
                <a:latin typeface="Consolas" pitchFamily="49" charset="0"/>
                <a:ea typeface="仿宋" pitchFamily="49" charset="-122"/>
                <a:cs typeface="Consolas" pitchFamily="49" charset="0"/>
              </a:rPr>
              <a:t>；</a:t>
            </a:r>
          </a:p>
          <a:p>
            <a:pPr marL="457200" indent="-457200">
              <a:lnSpc>
                <a:spcPts val="3200"/>
              </a:lnSpc>
              <a:buBlip>
                <a:blip r:embed="rId2"/>
              </a:buBlip>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[mid].key&lt;</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，则要查找的</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必在位置</a:t>
            </a:r>
            <a:r>
              <a:rPr lang="en-US" altLang="zh-CN" sz="2000" smtClean="0">
                <a:solidFill>
                  <a:srgbClr val="0000FF"/>
                </a:solidFill>
                <a:latin typeface="Consolas" pitchFamily="49" charset="0"/>
                <a:ea typeface="仿宋" pitchFamily="49" charset="-122"/>
                <a:cs typeface="Consolas" pitchFamily="49" charset="0"/>
              </a:rPr>
              <a:t>mid</a:t>
            </a:r>
            <a:r>
              <a:rPr lang="zh-CN" altLang="en-US" sz="2000" smtClean="0">
                <a:solidFill>
                  <a:srgbClr val="0000FF"/>
                </a:solidFill>
                <a:latin typeface="Consolas" pitchFamily="49" charset="0"/>
                <a:ea typeface="仿宋" pitchFamily="49" charset="-122"/>
                <a:cs typeface="Consolas" pitchFamily="49" charset="0"/>
              </a:rPr>
              <a:t>的右子表</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[mid+1..</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中，即新的查找区间是右子表</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[mid+1..</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1500166" y="5429264"/>
            <a:ext cx="5786478"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下一次查找是针对新的查找区间进行的。</a:t>
            </a:r>
            <a:endParaRPr lang="zh-CN" altLang="en-US" sz="2000" smtClean="0">
              <a:solidFill>
                <a:srgbClr val="0000FF"/>
              </a:solidFill>
            </a:endParaRPr>
          </a:p>
        </p:txBody>
      </p:sp>
      <p:sp>
        <p:nvSpPr>
          <p:cNvPr id="7" name="TextBox 6"/>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038231" y="142852"/>
            <a:ext cx="8034363" cy="1415772"/>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8.2</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关键字</a:t>
            </a:r>
            <a:r>
              <a:rPr lang="zh-CN" altLang="en-US" sz="2000">
                <a:solidFill>
                  <a:srgbClr val="0000FF"/>
                </a:solidFill>
                <a:latin typeface="Consolas" pitchFamily="49" charset="0"/>
                <a:ea typeface="楷体" pitchFamily="49" charset="-122"/>
                <a:cs typeface="Consolas" pitchFamily="49" charset="0"/>
              </a:rPr>
              <a:t>有序</a:t>
            </a:r>
            <a:r>
              <a:rPr lang="zh-CN" altLang="en-US" sz="2000" smtClean="0">
                <a:solidFill>
                  <a:srgbClr val="0000FF"/>
                </a:solidFill>
                <a:latin typeface="Consolas" pitchFamily="49" charset="0"/>
                <a:ea typeface="楷体" pitchFamily="49" charset="-122"/>
                <a:cs typeface="Consolas" pitchFamily="49" charset="0"/>
              </a:rPr>
              <a:t>序列（</a:t>
            </a:r>
            <a:r>
              <a:rPr lang="en-US" altLang="zh-CN" sz="2000" smtClean="0">
                <a:solidFill>
                  <a:srgbClr val="0000FF"/>
                </a:solidFill>
                <a:latin typeface="Consolas" pitchFamily="49" charset="0"/>
                <a:ea typeface="楷体" pitchFamily="49" charset="-122"/>
                <a:cs typeface="Consolas" pitchFamily="49" charset="0"/>
              </a:rPr>
              <a:t>2,4,7,9,10,14,18,26,32,40</a:t>
            </a:r>
            <a:r>
              <a:rPr lang="zh-CN" altLang="en-US" sz="2000" smtClean="0">
                <a:solidFill>
                  <a:srgbClr val="0000FF"/>
                </a:solidFill>
                <a:latin typeface="Consolas" pitchFamily="49" charset="0"/>
                <a:ea typeface="楷体" pitchFamily="49" charset="-122"/>
                <a:cs typeface="Consolas" pitchFamily="49" charset="0"/>
              </a:rPr>
              <a:t>）中</a:t>
            </a:r>
            <a:r>
              <a:rPr lang="zh-CN" altLang="en-US" sz="2000" dirty="0">
                <a:solidFill>
                  <a:srgbClr val="0000FF"/>
                </a:solidFill>
                <a:latin typeface="Consolas" pitchFamily="49" charset="0"/>
                <a:ea typeface="楷体" pitchFamily="49" charset="-122"/>
                <a:cs typeface="Consolas" pitchFamily="49" charset="0"/>
              </a:rPr>
              <a:t>采用折半查找方法查找关键字为</a:t>
            </a:r>
            <a:r>
              <a:rPr lang="en-US" altLang="zh-CN" sz="2000" dirty="0">
                <a:solidFill>
                  <a:srgbClr val="FF0000"/>
                </a:solidFill>
                <a:latin typeface="Consolas" pitchFamily="49" charset="0"/>
                <a:ea typeface="楷体" pitchFamily="49" charset="-122"/>
                <a:cs typeface="Consolas" pitchFamily="49" charset="0"/>
              </a:rPr>
              <a:t>7</a:t>
            </a:r>
            <a:r>
              <a:rPr lang="zh-CN" altLang="en-US" sz="2000" dirty="0">
                <a:solidFill>
                  <a:srgbClr val="0000FF"/>
                </a:solidFill>
                <a:latin typeface="Consolas" pitchFamily="49" charset="0"/>
                <a:ea typeface="楷体" pitchFamily="49" charset="-122"/>
                <a:cs typeface="Consolas" pitchFamily="49" charset="0"/>
              </a:rPr>
              <a:t>的元素。</a:t>
            </a:r>
          </a:p>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折半查找过程如下：</a:t>
            </a:r>
          </a:p>
        </p:txBody>
      </p:sp>
      <p:grpSp>
        <p:nvGrpSpPr>
          <p:cNvPr id="37" name="组合 36"/>
          <p:cNvGrpSpPr/>
          <p:nvPr/>
        </p:nvGrpSpPr>
        <p:grpSpPr>
          <a:xfrm>
            <a:off x="1857356" y="1643050"/>
            <a:ext cx="4701845" cy="1214446"/>
            <a:chOff x="1857356" y="1643050"/>
            <a:chExt cx="4701845" cy="1214446"/>
          </a:xfrm>
        </p:grpSpPr>
        <p:sp>
          <p:nvSpPr>
            <p:cNvPr id="5" name="TextBox 4"/>
            <p:cNvSpPr txBox="1"/>
            <p:nvPr/>
          </p:nvSpPr>
          <p:spPr>
            <a:xfrm>
              <a:off x="2143108" y="1643050"/>
              <a:ext cx="4143404" cy="400110"/>
            </a:xfrm>
            <a:prstGeom prst="rect">
              <a:avLst/>
            </a:prstGeom>
            <a:noFill/>
          </p:spPr>
          <p:txBody>
            <a:bodyPr wrap="square" rtlCol="0">
              <a:spAutoFit/>
            </a:bodyPr>
            <a:lstStyle/>
            <a:p>
              <a:r>
                <a:rPr lang="en-US" altLang="zh-CN" sz="2000" smtClean="0">
                  <a:solidFill>
                    <a:srgbClr val="00B0F0"/>
                  </a:solidFill>
                  <a:latin typeface="Consolas" pitchFamily="49" charset="0"/>
                  <a:ea typeface="楷体" pitchFamily="49" charset="-122"/>
                  <a:cs typeface="Consolas" pitchFamily="49" charset="0"/>
                </a:rPr>
                <a:t>0  1  2  3  4  5  6  7  8  9</a:t>
              </a:r>
              <a:endParaRPr lang="zh-CN" altLang="en-US" sz="2000">
                <a:solidFill>
                  <a:srgbClr val="00B0F0"/>
                </a:solidFill>
              </a:endParaRPr>
            </a:p>
          </p:txBody>
        </p:sp>
        <p:sp>
          <p:nvSpPr>
            <p:cNvPr id="6" name="TextBox 5"/>
            <p:cNvSpPr txBox="1"/>
            <p:nvPr/>
          </p:nvSpPr>
          <p:spPr>
            <a:xfrm>
              <a:off x="1857356" y="2488164"/>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low=0</a:t>
              </a:r>
              <a:endParaRPr lang="zh-CN" altLang="en-US" sz="1800">
                <a:solidFill>
                  <a:srgbClr val="0000FF"/>
                </a:solidFill>
                <a:latin typeface="Consolas" pitchFamily="49" charset="0"/>
                <a:cs typeface="Consolas" pitchFamily="49" charset="0"/>
              </a:endParaRPr>
            </a:p>
          </p:txBody>
        </p:sp>
        <p:sp>
          <p:nvSpPr>
            <p:cNvPr id="7" name="TextBox 6"/>
            <p:cNvSpPr txBox="1"/>
            <p:nvPr/>
          </p:nvSpPr>
          <p:spPr>
            <a:xfrm>
              <a:off x="2143108" y="1885882"/>
              <a:ext cx="4143404" cy="400110"/>
            </a:xfrm>
            <a:prstGeom prst="rect">
              <a:avLst/>
            </a:prstGeom>
            <a:noFill/>
          </p:spPr>
          <p:txBody>
            <a:bodyPr wrap="square" rtlCol="0">
              <a:spAutoFit/>
            </a:bodyPr>
            <a:lstStyle/>
            <a:p>
              <a:r>
                <a:rPr lang="en-US" altLang="zh-CN" sz="2000" smtClean="0">
                  <a:solidFill>
                    <a:srgbClr val="FF00FF"/>
                  </a:solidFill>
                  <a:latin typeface="Consolas" pitchFamily="49" charset="0"/>
                  <a:ea typeface="楷体" pitchFamily="49" charset="-122"/>
                  <a:cs typeface="Consolas" pitchFamily="49" charset="0"/>
                </a:rPr>
                <a:t>2  4  7  9 10 14 18 26 32 40</a:t>
              </a:r>
              <a:endParaRPr lang="zh-CN" altLang="en-US" sz="2000">
                <a:solidFill>
                  <a:srgbClr val="FF00FF"/>
                </a:solidFill>
              </a:endParaRPr>
            </a:p>
          </p:txBody>
        </p:sp>
        <p:cxnSp>
          <p:nvCxnSpPr>
            <p:cNvPr id="9" name="直接箭头连接符 8"/>
            <p:cNvCxnSpPr/>
            <p:nvPr/>
          </p:nvCxnSpPr>
          <p:spPr>
            <a:xfrm rot="5400000" flipH="1" flipV="1">
              <a:off x="2141984" y="2357760"/>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59069" y="2488164"/>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high=9</a:t>
              </a:r>
              <a:endParaRPr lang="zh-CN" altLang="en-US" sz="1800">
                <a:solidFill>
                  <a:srgbClr val="0000FF"/>
                </a:solidFill>
                <a:latin typeface="Consolas" pitchFamily="49" charset="0"/>
                <a:cs typeface="Consolas" pitchFamily="49" charset="0"/>
              </a:endParaRPr>
            </a:p>
          </p:txBody>
        </p:sp>
        <p:cxnSp>
          <p:nvCxnSpPr>
            <p:cNvPr id="11" name="直接箭头连接符 10"/>
            <p:cNvCxnSpPr/>
            <p:nvPr/>
          </p:nvCxnSpPr>
          <p:spPr>
            <a:xfrm rot="5400000" flipH="1" flipV="1">
              <a:off x="5843697" y="2357760"/>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3500430" y="2214554"/>
            <a:ext cx="1000132" cy="616816"/>
            <a:chOff x="3500430" y="2214554"/>
            <a:chExt cx="1000132" cy="616816"/>
          </a:xfrm>
        </p:grpSpPr>
        <p:sp>
          <p:nvSpPr>
            <p:cNvPr id="12" name="TextBox 11"/>
            <p:cNvSpPr txBox="1"/>
            <p:nvPr/>
          </p:nvSpPr>
          <p:spPr>
            <a:xfrm>
              <a:off x="3500430" y="2462038"/>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mid=4</a:t>
              </a:r>
              <a:endParaRPr lang="zh-CN" altLang="en-US" sz="1800">
                <a:solidFill>
                  <a:srgbClr val="0000FF"/>
                </a:solidFill>
                <a:latin typeface="Consolas" pitchFamily="49" charset="0"/>
                <a:cs typeface="Consolas" pitchFamily="49" charset="0"/>
              </a:endParaRPr>
            </a:p>
          </p:txBody>
        </p:sp>
        <p:cxnSp>
          <p:nvCxnSpPr>
            <p:cNvPr id="13" name="直接箭头连接符 12"/>
            <p:cNvCxnSpPr/>
            <p:nvPr/>
          </p:nvCxnSpPr>
          <p:spPr>
            <a:xfrm rot="5400000" flipH="1" flipV="1">
              <a:off x="3785058" y="2357760"/>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857356" y="2818307"/>
            <a:ext cx="4429156" cy="1610825"/>
            <a:chOff x="1857356" y="2818307"/>
            <a:chExt cx="4429156" cy="1610825"/>
          </a:xfrm>
        </p:grpSpPr>
        <p:sp>
          <p:nvSpPr>
            <p:cNvPr id="14" name="TextBox 13"/>
            <p:cNvSpPr txBox="1"/>
            <p:nvPr/>
          </p:nvSpPr>
          <p:spPr>
            <a:xfrm>
              <a:off x="3968247" y="2818307"/>
              <a:ext cx="928694"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7</a:t>
              </a:r>
              <a:r>
                <a:rPr lang="en-US" altLang="zh-CN" sz="2000" smtClean="0">
                  <a:solidFill>
                    <a:srgbClr val="0000FF"/>
                  </a:solidFill>
                  <a:latin typeface="Consolas" pitchFamily="49" charset="0"/>
                  <a:cs typeface="Consolas" pitchFamily="49" charset="0"/>
                </a:rPr>
                <a:t>&lt;10</a:t>
              </a:r>
              <a:endParaRPr lang="zh-CN" altLang="en-US" sz="2000">
                <a:solidFill>
                  <a:srgbClr val="0000FF"/>
                </a:solidFill>
                <a:latin typeface="Consolas" pitchFamily="49" charset="0"/>
                <a:cs typeface="Consolas" pitchFamily="49" charset="0"/>
              </a:endParaRPr>
            </a:p>
          </p:txBody>
        </p:sp>
        <p:sp>
          <p:nvSpPr>
            <p:cNvPr id="15" name="下箭头 14"/>
            <p:cNvSpPr/>
            <p:nvPr/>
          </p:nvSpPr>
          <p:spPr>
            <a:xfrm>
              <a:off x="3857620" y="2857496"/>
              <a:ext cx="142876" cy="360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TextBox 15"/>
            <p:cNvSpPr txBox="1"/>
            <p:nvPr/>
          </p:nvSpPr>
          <p:spPr>
            <a:xfrm>
              <a:off x="2143108" y="3214686"/>
              <a:ext cx="4143404" cy="400110"/>
            </a:xfrm>
            <a:prstGeom prst="rect">
              <a:avLst/>
            </a:prstGeom>
            <a:noFill/>
          </p:spPr>
          <p:txBody>
            <a:bodyPr wrap="square" rtlCol="0">
              <a:spAutoFit/>
            </a:bodyPr>
            <a:lstStyle/>
            <a:p>
              <a:r>
                <a:rPr lang="en-US" altLang="zh-CN" sz="2000" smtClean="0">
                  <a:solidFill>
                    <a:srgbClr val="00B0F0"/>
                  </a:solidFill>
                  <a:latin typeface="Consolas" pitchFamily="49" charset="0"/>
                  <a:ea typeface="楷体" pitchFamily="49" charset="-122"/>
                  <a:cs typeface="Consolas" pitchFamily="49" charset="0"/>
                </a:rPr>
                <a:t>0  1  2  3  4  5  6  7  8  9</a:t>
              </a:r>
              <a:endParaRPr lang="zh-CN" altLang="en-US" sz="2000">
                <a:solidFill>
                  <a:srgbClr val="00B0F0"/>
                </a:solidFill>
              </a:endParaRPr>
            </a:p>
          </p:txBody>
        </p:sp>
        <p:sp>
          <p:nvSpPr>
            <p:cNvPr id="17" name="TextBox 16"/>
            <p:cNvSpPr txBox="1"/>
            <p:nvPr/>
          </p:nvSpPr>
          <p:spPr>
            <a:xfrm>
              <a:off x="1857356" y="4059800"/>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low=0</a:t>
              </a:r>
              <a:endParaRPr lang="zh-CN" altLang="en-US" sz="1800">
                <a:solidFill>
                  <a:srgbClr val="0000FF"/>
                </a:solidFill>
                <a:latin typeface="Consolas" pitchFamily="49" charset="0"/>
                <a:cs typeface="Consolas" pitchFamily="49" charset="0"/>
              </a:endParaRPr>
            </a:p>
          </p:txBody>
        </p:sp>
        <p:sp>
          <p:nvSpPr>
            <p:cNvPr id="18" name="TextBox 17"/>
            <p:cNvSpPr txBox="1"/>
            <p:nvPr/>
          </p:nvSpPr>
          <p:spPr>
            <a:xfrm>
              <a:off x="2143108" y="3457518"/>
              <a:ext cx="4143404" cy="400110"/>
            </a:xfrm>
            <a:prstGeom prst="rect">
              <a:avLst/>
            </a:prstGeom>
            <a:noFill/>
          </p:spPr>
          <p:txBody>
            <a:bodyPr wrap="square" rtlCol="0">
              <a:spAutoFit/>
            </a:bodyPr>
            <a:lstStyle/>
            <a:p>
              <a:r>
                <a:rPr lang="en-US" altLang="zh-CN" sz="2000" smtClean="0">
                  <a:solidFill>
                    <a:srgbClr val="FF00FF"/>
                  </a:solidFill>
                  <a:latin typeface="Consolas" pitchFamily="49" charset="0"/>
                  <a:ea typeface="楷体" pitchFamily="49" charset="-122"/>
                  <a:cs typeface="Consolas" pitchFamily="49" charset="0"/>
                </a:rPr>
                <a:t>2  4  7  9 </a:t>
              </a:r>
              <a:r>
                <a:rPr lang="en-US" altLang="zh-CN" sz="2000" smtClean="0">
                  <a:solidFill>
                    <a:srgbClr val="00B050"/>
                  </a:solidFill>
                  <a:latin typeface="Consolas" pitchFamily="49" charset="0"/>
                  <a:ea typeface="楷体" pitchFamily="49" charset="-122"/>
                  <a:cs typeface="Consolas" pitchFamily="49" charset="0"/>
                </a:rPr>
                <a:t>10 14 18 26 32 40</a:t>
              </a:r>
              <a:endParaRPr lang="zh-CN" altLang="en-US" sz="2000">
                <a:solidFill>
                  <a:srgbClr val="00B050"/>
                </a:solidFill>
              </a:endParaRPr>
            </a:p>
          </p:txBody>
        </p:sp>
        <p:cxnSp>
          <p:nvCxnSpPr>
            <p:cNvPr id="19" name="直接箭头连接符 18"/>
            <p:cNvCxnSpPr/>
            <p:nvPr/>
          </p:nvCxnSpPr>
          <p:spPr>
            <a:xfrm rot="5400000" flipH="1" flipV="1">
              <a:off x="2141984" y="3929396"/>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17114" y="4059800"/>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high=3</a:t>
              </a:r>
              <a:endParaRPr lang="zh-CN" altLang="en-US" sz="1800">
                <a:solidFill>
                  <a:srgbClr val="0000FF"/>
                </a:solidFill>
                <a:latin typeface="Consolas" pitchFamily="49" charset="0"/>
                <a:cs typeface="Consolas" pitchFamily="49" charset="0"/>
              </a:endParaRPr>
            </a:p>
          </p:txBody>
        </p:sp>
        <p:cxnSp>
          <p:nvCxnSpPr>
            <p:cNvPr id="21" name="直接箭头连接符 20"/>
            <p:cNvCxnSpPr/>
            <p:nvPr/>
          </p:nvCxnSpPr>
          <p:spPr>
            <a:xfrm rot="5400000" flipH="1" flipV="1">
              <a:off x="3401742" y="3929396"/>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2285984" y="3818439"/>
            <a:ext cx="1000132" cy="1039321"/>
            <a:chOff x="2285984" y="3818439"/>
            <a:chExt cx="1000132" cy="1039321"/>
          </a:xfrm>
        </p:grpSpPr>
        <p:sp>
          <p:nvSpPr>
            <p:cNvPr id="22" name="TextBox 21"/>
            <p:cNvSpPr txBox="1"/>
            <p:nvPr/>
          </p:nvSpPr>
          <p:spPr>
            <a:xfrm>
              <a:off x="2285984" y="4488428"/>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mid=1</a:t>
              </a:r>
              <a:endParaRPr lang="zh-CN" altLang="en-US" sz="1800">
                <a:solidFill>
                  <a:srgbClr val="0000FF"/>
                </a:solidFill>
                <a:latin typeface="Consolas" pitchFamily="49" charset="0"/>
                <a:cs typeface="Consolas" pitchFamily="49" charset="0"/>
              </a:endParaRPr>
            </a:p>
          </p:txBody>
        </p:sp>
        <p:cxnSp>
          <p:nvCxnSpPr>
            <p:cNvPr id="23" name="直接箭头连接符 22"/>
            <p:cNvCxnSpPr/>
            <p:nvPr/>
          </p:nvCxnSpPr>
          <p:spPr>
            <a:xfrm rot="5400000" flipH="1" flipV="1">
              <a:off x="2354612" y="4177645"/>
              <a:ext cx="720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143108" y="4429132"/>
            <a:ext cx="4143404" cy="1643074"/>
            <a:chOff x="2143108" y="4429132"/>
            <a:chExt cx="4143404" cy="1643074"/>
          </a:xfrm>
        </p:grpSpPr>
        <p:sp>
          <p:nvSpPr>
            <p:cNvPr id="26" name="TextBox 25"/>
            <p:cNvSpPr txBox="1"/>
            <p:nvPr/>
          </p:nvSpPr>
          <p:spPr>
            <a:xfrm>
              <a:off x="2143108" y="4857760"/>
              <a:ext cx="4143404" cy="400110"/>
            </a:xfrm>
            <a:prstGeom prst="rect">
              <a:avLst/>
            </a:prstGeom>
            <a:noFill/>
          </p:spPr>
          <p:txBody>
            <a:bodyPr wrap="square" rtlCol="0">
              <a:spAutoFit/>
            </a:bodyPr>
            <a:lstStyle/>
            <a:p>
              <a:r>
                <a:rPr lang="en-US" altLang="zh-CN" sz="2000" smtClean="0">
                  <a:solidFill>
                    <a:srgbClr val="00B0F0"/>
                  </a:solidFill>
                  <a:latin typeface="Consolas" pitchFamily="49" charset="0"/>
                  <a:ea typeface="楷体" pitchFamily="49" charset="-122"/>
                  <a:cs typeface="Consolas" pitchFamily="49" charset="0"/>
                </a:rPr>
                <a:t>0  1  2  3  4  5  6  7  8  9</a:t>
              </a:r>
              <a:endParaRPr lang="zh-CN" altLang="en-US" sz="2000">
                <a:solidFill>
                  <a:srgbClr val="00B0F0"/>
                </a:solidFill>
              </a:endParaRPr>
            </a:p>
          </p:txBody>
        </p:sp>
        <p:grpSp>
          <p:nvGrpSpPr>
            <p:cNvPr id="41" name="组合 40"/>
            <p:cNvGrpSpPr/>
            <p:nvPr/>
          </p:nvGrpSpPr>
          <p:grpSpPr>
            <a:xfrm>
              <a:off x="2143108" y="4429132"/>
              <a:ext cx="4143404" cy="1643074"/>
              <a:chOff x="2143108" y="4429132"/>
              <a:chExt cx="4143404" cy="1643074"/>
            </a:xfrm>
          </p:grpSpPr>
          <p:sp>
            <p:nvSpPr>
              <p:cNvPr id="24" name="TextBox 23"/>
              <p:cNvSpPr txBox="1"/>
              <p:nvPr/>
            </p:nvSpPr>
            <p:spPr>
              <a:xfrm>
                <a:off x="3981310" y="4429132"/>
                <a:ext cx="714380"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7</a:t>
                </a:r>
                <a:r>
                  <a:rPr lang="en-US" altLang="zh-CN" sz="2000" smtClean="0">
                    <a:solidFill>
                      <a:srgbClr val="006600"/>
                    </a:solidFill>
                    <a:latin typeface="Consolas" pitchFamily="49" charset="0"/>
                    <a:cs typeface="Consolas" pitchFamily="49" charset="0"/>
                  </a:rPr>
                  <a:t>&gt;4</a:t>
                </a:r>
                <a:endParaRPr lang="zh-CN" altLang="en-US" sz="2000">
                  <a:solidFill>
                    <a:srgbClr val="FF0000"/>
                  </a:solidFill>
                  <a:latin typeface="Consolas" pitchFamily="49" charset="0"/>
                  <a:cs typeface="Consolas" pitchFamily="49" charset="0"/>
                </a:endParaRPr>
              </a:p>
            </p:txBody>
          </p:sp>
          <p:sp>
            <p:nvSpPr>
              <p:cNvPr id="25" name="下箭头 24"/>
              <p:cNvSpPr/>
              <p:nvPr/>
            </p:nvSpPr>
            <p:spPr>
              <a:xfrm>
                <a:off x="3857620" y="4500570"/>
                <a:ext cx="142876" cy="360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7" name="TextBox 26"/>
              <p:cNvSpPr txBox="1"/>
              <p:nvPr/>
            </p:nvSpPr>
            <p:spPr>
              <a:xfrm>
                <a:off x="2285984" y="5702874"/>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low=2</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2143108" y="5100592"/>
                <a:ext cx="4143404" cy="400110"/>
              </a:xfrm>
              <a:prstGeom prst="rect">
                <a:avLst/>
              </a:prstGeom>
              <a:noFill/>
            </p:spPr>
            <p:txBody>
              <a:bodyPr wrap="square" rtlCol="0">
                <a:spAutoFit/>
              </a:bodyPr>
              <a:lstStyle/>
              <a:p>
                <a:r>
                  <a:rPr lang="en-US" altLang="zh-CN" sz="2000" smtClean="0">
                    <a:solidFill>
                      <a:srgbClr val="00B050"/>
                    </a:solidFill>
                    <a:latin typeface="Consolas" pitchFamily="49" charset="0"/>
                    <a:ea typeface="楷体" pitchFamily="49" charset="-122"/>
                    <a:cs typeface="Consolas" pitchFamily="49" charset="0"/>
                  </a:rPr>
                  <a:t>2</a:t>
                </a:r>
                <a:r>
                  <a:rPr lang="en-US" altLang="zh-CN" sz="2000" smtClean="0">
                    <a:solidFill>
                      <a:srgbClr val="FF00FF"/>
                    </a:solidFill>
                    <a:latin typeface="Consolas" pitchFamily="49" charset="0"/>
                    <a:ea typeface="楷体" pitchFamily="49" charset="-122"/>
                    <a:cs typeface="Consolas" pitchFamily="49" charset="0"/>
                  </a:rPr>
                  <a:t>  </a:t>
                </a:r>
                <a:r>
                  <a:rPr lang="en-US" altLang="zh-CN" sz="2000" smtClean="0">
                    <a:solidFill>
                      <a:srgbClr val="00B050"/>
                    </a:solidFill>
                    <a:latin typeface="Consolas" pitchFamily="49" charset="0"/>
                    <a:ea typeface="楷体" pitchFamily="49" charset="-122"/>
                    <a:cs typeface="Consolas" pitchFamily="49" charset="0"/>
                  </a:rPr>
                  <a:t>4</a:t>
                </a:r>
                <a:r>
                  <a:rPr lang="en-US" altLang="zh-CN" sz="2000" smtClean="0">
                    <a:solidFill>
                      <a:srgbClr val="FF00FF"/>
                    </a:solidFill>
                    <a:latin typeface="Consolas" pitchFamily="49" charset="0"/>
                    <a:ea typeface="楷体" pitchFamily="49" charset="-122"/>
                    <a:cs typeface="Consolas" pitchFamily="49" charset="0"/>
                  </a:rPr>
                  <a:t>  7  9 </a:t>
                </a:r>
                <a:r>
                  <a:rPr lang="en-US" altLang="zh-CN" sz="2000" smtClean="0">
                    <a:solidFill>
                      <a:srgbClr val="00B050"/>
                    </a:solidFill>
                    <a:latin typeface="Consolas" pitchFamily="49" charset="0"/>
                    <a:ea typeface="楷体" pitchFamily="49" charset="-122"/>
                    <a:cs typeface="Consolas" pitchFamily="49" charset="0"/>
                  </a:rPr>
                  <a:t>10 14 18 26 32 40</a:t>
                </a:r>
                <a:endParaRPr lang="zh-CN" altLang="en-US" sz="2000">
                  <a:solidFill>
                    <a:srgbClr val="00B050"/>
                  </a:solidFill>
                </a:endParaRPr>
              </a:p>
            </p:txBody>
          </p:sp>
          <p:cxnSp>
            <p:nvCxnSpPr>
              <p:cNvPr id="29" name="直接箭头连接符 28"/>
              <p:cNvCxnSpPr/>
              <p:nvPr/>
            </p:nvCxnSpPr>
            <p:spPr>
              <a:xfrm rot="5400000" flipH="1" flipV="1">
                <a:off x="2713488" y="5430388"/>
                <a:ext cx="288000" cy="285752"/>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17114" y="5702874"/>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high=3</a:t>
                </a:r>
                <a:endParaRPr lang="zh-CN" altLang="en-US" sz="1800">
                  <a:solidFill>
                    <a:srgbClr val="0000FF"/>
                  </a:solidFill>
                  <a:latin typeface="Consolas" pitchFamily="49" charset="0"/>
                  <a:cs typeface="Consolas" pitchFamily="49" charset="0"/>
                </a:endParaRPr>
              </a:p>
            </p:txBody>
          </p:sp>
          <p:cxnSp>
            <p:nvCxnSpPr>
              <p:cNvPr id="31" name="直接箭头连接符 30"/>
              <p:cNvCxnSpPr/>
              <p:nvPr/>
            </p:nvCxnSpPr>
            <p:spPr>
              <a:xfrm rot="5400000" flipH="1" flipV="1">
                <a:off x="3401742" y="5572470"/>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2" name="组合 41"/>
          <p:cNvGrpSpPr/>
          <p:nvPr/>
        </p:nvGrpSpPr>
        <p:grpSpPr>
          <a:xfrm>
            <a:off x="2688486" y="5461513"/>
            <a:ext cx="4383844" cy="1039321"/>
            <a:chOff x="2688486" y="5461513"/>
            <a:chExt cx="4383844" cy="1039321"/>
          </a:xfrm>
        </p:grpSpPr>
        <p:sp>
          <p:nvSpPr>
            <p:cNvPr id="32" name="TextBox 31"/>
            <p:cNvSpPr txBox="1"/>
            <p:nvPr/>
          </p:nvSpPr>
          <p:spPr>
            <a:xfrm>
              <a:off x="2688486" y="6131502"/>
              <a:ext cx="100013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mid=2</a:t>
              </a:r>
              <a:endParaRPr lang="zh-CN" altLang="en-US" sz="1800">
                <a:solidFill>
                  <a:srgbClr val="0000FF"/>
                </a:solidFill>
                <a:latin typeface="Consolas" pitchFamily="49" charset="0"/>
                <a:cs typeface="Consolas" pitchFamily="49" charset="0"/>
              </a:endParaRPr>
            </a:p>
          </p:txBody>
        </p:sp>
        <p:cxnSp>
          <p:nvCxnSpPr>
            <p:cNvPr id="33" name="直接箭头连接符 32"/>
            <p:cNvCxnSpPr/>
            <p:nvPr/>
          </p:nvCxnSpPr>
          <p:spPr>
            <a:xfrm rot="5400000" flipH="1" flipV="1">
              <a:off x="2757114" y="5820719"/>
              <a:ext cx="720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143504" y="5857892"/>
              <a:ext cx="1928826" cy="400110"/>
            </a:xfrm>
            <a:prstGeom prst="rect">
              <a:avLst/>
            </a:prstGeom>
            <a:noFill/>
          </p:spPr>
          <p:txBody>
            <a:bodyPr wrap="square" rtlCol="0">
              <a:spAutoFit/>
            </a:bodyPr>
            <a:lstStyle/>
            <a:p>
              <a:r>
                <a:rPr lang="en-US" altLang="zh-CN" sz="2000" smtClean="0">
                  <a:solidFill>
                    <a:srgbClr val="006600"/>
                  </a:solidFill>
                  <a:latin typeface="Consolas" pitchFamily="49" charset="0"/>
                  <a:ea typeface="微软雅黑" pitchFamily="34" charset="-122"/>
                  <a:cs typeface="Consolas" pitchFamily="49" charset="0"/>
                </a:rPr>
                <a:t>7=</a:t>
              </a:r>
              <a:r>
                <a:rPr lang="en-US" altLang="zh-CN" sz="2000" smtClean="0">
                  <a:solidFill>
                    <a:srgbClr val="FF0000"/>
                  </a:solidFill>
                  <a:latin typeface="Consolas" pitchFamily="49" charset="0"/>
                  <a:ea typeface="微软雅黑" pitchFamily="34" charset="-122"/>
                  <a:cs typeface="Consolas" pitchFamily="49" charset="0"/>
                </a:rPr>
                <a:t>7 </a:t>
              </a:r>
              <a:r>
                <a:rPr lang="zh-CN" altLang="en-US" sz="2000" smtClean="0">
                  <a:solidFill>
                    <a:srgbClr val="FF0000"/>
                  </a:solidFill>
                  <a:latin typeface="Consolas" pitchFamily="49" charset="0"/>
                  <a:ea typeface="微软雅黑" pitchFamily="34" charset="-122"/>
                  <a:cs typeface="Consolas" pitchFamily="49" charset="0"/>
                </a:rPr>
                <a:t>成功！</a:t>
              </a:r>
              <a:endParaRPr lang="zh-CN" altLang="en-US" sz="2000">
                <a:solidFill>
                  <a:srgbClr val="FF0000"/>
                </a:solidFill>
                <a:latin typeface="Consolas" pitchFamily="49" charset="0"/>
                <a:ea typeface="微软雅黑" pitchFamily="34" charset="-122"/>
                <a:cs typeface="Consolas" pitchFamily="49" charset="0"/>
              </a:endParaRPr>
            </a:p>
          </p:txBody>
        </p:sp>
        <p:sp>
          <p:nvSpPr>
            <p:cNvPr id="36" name="右箭头 35"/>
            <p:cNvSpPr/>
            <p:nvPr/>
          </p:nvSpPr>
          <p:spPr>
            <a:xfrm>
              <a:off x="4500562" y="5929330"/>
              <a:ext cx="571504"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44" name="TextBox 43"/>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071538" y="311987"/>
            <a:ext cx="7891488"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折半查找算法如下（在有序顺序表</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中进行折半查找，成功时返回元素的逻辑序号，失败时返回</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p>
        </p:txBody>
      </p:sp>
      <p:sp>
        <p:nvSpPr>
          <p:cNvPr id="28675" name="Text Box 3"/>
          <p:cNvSpPr txBox="1">
            <a:spLocks noChangeArrowheads="1"/>
          </p:cNvSpPr>
          <p:nvPr/>
        </p:nvSpPr>
        <p:spPr bwMode="auto">
          <a:xfrm>
            <a:off x="1182692" y="1285860"/>
            <a:ext cx="7747026" cy="467405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ts val="26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BinSearch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n,KeyType</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拆半查找算法</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low=</a:t>
            </a:r>
            <a:r>
              <a:rPr lang="en-US" altLang="zh-CN" sz="1800" dirty="0" err="1">
                <a:solidFill>
                  <a:srgbClr val="0000FF"/>
                </a:solidFill>
                <a:latin typeface="Consolas" pitchFamily="49" charset="0"/>
                <a:ea typeface="仿宋" pitchFamily="49" charset="-122"/>
                <a:cs typeface="Consolas" pitchFamily="49" charset="0"/>
              </a:rPr>
              <a:t>0,high</a:t>
            </a:r>
            <a:r>
              <a:rPr lang="en-US" altLang="zh-CN" sz="1800" dirty="0">
                <a:solidFill>
                  <a:srgbClr val="0000FF"/>
                </a:solidFill>
                <a:latin typeface="Consolas" pitchFamily="49" charset="0"/>
                <a:ea typeface="仿宋" pitchFamily="49" charset="-122"/>
                <a:cs typeface="Consolas" pitchFamily="49" charset="0"/>
              </a:rPr>
              <a:t>=n-</a:t>
            </a:r>
            <a:r>
              <a:rPr lang="en-US" altLang="zh-CN" sz="1800" dirty="0" err="1">
                <a:solidFill>
                  <a:srgbClr val="0000FF"/>
                </a:solidFill>
                <a:latin typeface="Consolas" pitchFamily="49" charset="0"/>
                <a:ea typeface="仿宋" pitchFamily="49" charset="-122"/>
                <a:cs typeface="Consolas" pitchFamily="49" charset="0"/>
              </a:rPr>
              <a:t>1,mid</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(low&lt;=high)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当前区间存在元素时循环</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mid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求查找区间的中间位置</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(R[mid].key==</a:t>
            </a:r>
            <a:r>
              <a:rPr lang="en-US" altLang="zh-CN" sz="180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B0F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mid+1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找到后返回其逻辑序号</a:t>
            </a:r>
            <a:r>
              <a:rPr lang="en-US" altLang="zh-CN" sz="1800" dirty="0" err="1">
                <a:solidFill>
                  <a:srgbClr val="00B0F0"/>
                </a:solidFill>
                <a:latin typeface="Consolas" pitchFamily="49" charset="0"/>
                <a:ea typeface="仿宋" pitchFamily="49" charset="-122"/>
                <a:cs typeface="Consolas" pitchFamily="49" charset="0"/>
              </a:rPr>
              <a:t>mid+1</a:t>
            </a:r>
            <a:endParaRPr lang="en-US" altLang="zh-CN" sz="1800" dirty="0">
              <a:solidFill>
                <a:srgbClr val="00B0F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 if </a:t>
            </a:r>
            <a:r>
              <a:rPr lang="en-US" altLang="zh-CN" sz="1800" dirty="0">
                <a:solidFill>
                  <a:srgbClr val="0000FF"/>
                </a:solidFill>
                <a:latin typeface="Consolas" pitchFamily="49" charset="0"/>
                <a:ea typeface="仿宋" pitchFamily="49" charset="-122"/>
                <a:cs typeface="Consolas" pitchFamily="49" charset="0"/>
              </a:rPr>
              <a:t>(R[mid].key&gt;k)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继续在</a:t>
            </a:r>
            <a:r>
              <a:rPr lang="en-US" altLang="zh-CN" sz="1800" dirty="0">
                <a:solidFill>
                  <a:srgbClr val="00B0F0"/>
                </a:solidFill>
                <a:latin typeface="Consolas" pitchFamily="49" charset="0"/>
                <a:ea typeface="仿宋" pitchFamily="49" charset="-122"/>
                <a:cs typeface="Consolas" pitchFamily="49" charset="0"/>
              </a:rPr>
              <a:t>R[low..mid-1]</a:t>
            </a:r>
            <a:r>
              <a:rPr lang="zh-CN" altLang="en-US" sz="1800" dirty="0">
                <a:solidFill>
                  <a:srgbClr val="00B0F0"/>
                </a:solidFill>
                <a:latin typeface="Consolas" pitchFamily="49" charset="0"/>
                <a:ea typeface="仿宋" pitchFamily="49" charset="-122"/>
                <a:cs typeface="Consolas" pitchFamily="49" charset="0"/>
              </a:rPr>
              <a:t>中查找</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high=mid-1</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//R[mid].key&lt;k</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low=mid+1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继续在</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mid+1..high</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中查找</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 </a:t>
            </a:r>
            <a:r>
              <a:rPr lang="en-US" altLang="zh-CN" sz="1800" dirty="0">
                <a:solidFill>
                  <a:srgbClr val="0000FF"/>
                </a:solidFill>
                <a:latin typeface="Consolas" pitchFamily="49" charset="0"/>
                <a:ea typeface="仿宋" pitchFamily="49" charset="-122"/>
                <a:cs typeface="Consolas" pitchFamily="49" charset="0"/>
              </a:rPr>
              <a:t>0;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若当前查找区间没有元素时返回</a:t>
            </a:r>
            <a:r>
              <a:rPr lang="en-US" altLang="zh-CN" sz="1800" dirty="0">
                <a:solidFill>
                  <a:srgbClr val="00B0F0"/>
                </a:solidFill>
                <a:latin typeface="Consolas" pitchFamily="49" charset="0"/>
                <a:ea typeface="仿宋" pitchFamily="49" charset="-122"/>
                <a:cs typeface="Consolas" pitchFamily="49" charset="0"/>
              </a:rPr>
              <a:t>0</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071538" y="198759"/>
            <a:ext cx="7637491" cy="1477328"/>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Consolas" pitchFamily="49" charset="0"/>
                <a:ea typeface="微软雅黑" pitchFamily="34" charset="-122"/>
                <a:cs typeface="Consolas" pitchFamily="49" charset="0"/>
              </a:rPr>
              <a:t>算法分析：</a:t>
            </a:r>
            <a:r>
              <a:rPr lang="zh-CN" altLang="en-US" sz="2000" dirty="0">
                <a:solidFill>
                  <a:srgbClr val="0000FF"/>
                </a:solidFill>
                <a:latin typeface="Consolas" pitchFamily="49" charset="0"/>
                <a:ea typeface="楷体" pitchFamily="49" charset="-122"/>
                <a:cs typeface="Consolas" pitchFamily="49" charset="0"/>
              </a:rPr>
              <a:t>折半查找过程构成一个判定树，把当前查找区间的中间位置上的记录作为根，左子表和右子表中的记录分别作为根的左子树和右子</a:t>
            </a:r>
            <a:r>
              <a:rPr lang="zh-CN" altLang="en-US" sz="2000">
                <a:solidFill>
                  <a:srgbClr val="0000FF"/>
                </a:solidFill>
                <a:latin typeface="Consolas" pitchFamily="49" charset="0"/>
                <a:ea typeface="楷体" pitchFamily="49" charset="-122"/>
                <a:cs typeface="Consolas" pitchFamily="49" charset="0"/>
              </a:rPr>
              <a:t>树</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R</a:t>
            </a:r>
            <a:r>
              <a:rPr lang="en-US" altLang="zh-CN" sz="2000" smtClean="0">
                <a:solidFill>
                  <a:srgbClr val="0000FF"/>
                </a:solidFill>
                <a:latin typeface="Consolas" pitchFamily="49" charset="0"/>
                <a:ea typeface="楷体" pitchFamily="49" charset="-122"/>
                <a:cs typeface="Consolas" pitchFamily="49" charset="0"/>
              </a:rPr>
              <a:t>[0..9]</a:t>
            </a:r>
            <a:r>
              <a:rPr lang="zh-CN" altLang="en-US" sz="2000" smtClean="0">
                <a:solidFill>
                  <a:srgbClr val="0000FF"/>
                </a:solidFill>
                <a:latin typeface="Consolas" pitchFamily="49" charset="0"/>
                <a:ea typeface="楷体" pitchFamily="49" charset="-122"/>
                <a:cs typeface="Consolas" pitchFamily="49" charset="0"/>
              </a:rPr>
              <a:t>的全部查找情况：</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90" name="组合 89"/>
          <p:cNvGrpSpPr/>
          <p:nvPr/>
        </p:nvGrpSpPr>
        <p:grpSpPr>
          <a:xfrm>
            <a:off x="4403350" y="1928802"/>
            <a:ext cx="785818" cy="940836"/>
            <a:chOff x="4403350" y="1928802"/>
            <a:chExt cx="785818" cy="940836"/>
          </a:xfrm>
        </p:grpSpPr>
        <p:sp>
          <p:nvSpPr>
            <p:cNvPr id="6" name="椭圆 5"/>
            <p:cNvSpPr/>
            <p:nvPr/>
          </p:nvSpPr>
          <p:spPr>
            <a:xfrm>
              <a:off x="4403350" y="222669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7" name="TextBox 6"/>
            <p:cNvSpPr txBox="1"/>
            <p:nvPr/>
          </p:nvSpPr>
          <p:spPr>
            <a:xfrm>
              <a:off x="4403350" y="1928802"/>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0</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9</a:t>
              </a:r>
              <a:endParaRPr lang="zh-CN" altLang="en-US" sz="1800">
                <a:solidFill>
                  <a:srgbClr val="00B0F0"/>
                </a:solidFill>
                <a:latin typeface="Consolas" pitchFamily="49" charset="0"/>
                <a:cs typeface="Consolas" pitchFamily="49" charset="0"/>
              </a:endParaRPr>
            </a:p>
          </p:txBody>
        </p:sp>
      </p:grpSp>
      <p:grpSp>
        <p:nvGrpSpPr>
          <p:cNvPr id="93" name="组合 92"/>
          <p:cNvGrpSpPr/>
          <p:nvPr/>
        </p:nvGrpSpPr>
        <p:grpSpPr>
          <a:xfrm>
            <a:off x="1442698" y="3573441"/>
            <a:ext cx="1051095" cy="1010709"/>
            <a:chOff x="1442698" y="3573441"/>
            <a:chExt cx="1051095" cy="1010709"/>
          </a:xfrm>
        </p:grpSpPr>
        <p:sp>
          <p:nvSpPr>
            <p:cNvPr id="10" name="椭圆 9"/>
            <p:cNvSpPr/>
            <p:nvPr/>
          </p:nvSpPr>
          <p:spPr>
            <a:xfrm>
              <a:off x="1442698" y="3941208"/>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 name="TextBox 10"/>
            <p:cNvSpPr txBox="1"/>
            <p:nvPr/>
          </p:nvSpPr>
          <p:spPr>
            <a:xfrm>
              <a:off x="1442698" y="3643314"/>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0</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0</a:t>
              </a:r>
              <a:endParaRPr lang="zh-CN" altLang="en-US" sz="1800">
                <a:solidFill>
                  <a:srgbClr val="00B0F0"/>
                </a:solidFill>
                <a:latin typeface="Consolas" pitchFamily="49" charset="0"/>
                <a:cs typeface="Consolas" pitchFamily="49" charset="0"/>
              </a:endParaRPr>
            </a:p>
          </p:txBody>
        </p:sp>
        <p:cxnSp>
          <p:nvCxnSpPr>
            <p:cNvPr id="29" name="直接连接符 28"/>
            <p:cNvCxnSpPr>
              <a:stCxn id="8" idx="3"/>
              <a:endCxn id="10" idx="7"/>
            </p:cNvCxnSpPr>
            <p:nvPr/>
          </p:nvCxnSpPr>
          <p:spPr>
            <a:xfrm rot="5400000">
              <a:off x="2042164" y="3583736"/>
              <a:ext cx="461924" cy="4413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2998935" y="3573440"/>
            <a:ext cx="1053316" cy="1082148"/>
            <a:chOff x="2998935" y="3573440"/>
            <a:chExt cx="1053316" cy="1082148"/>
          </a:xfrm>
        </p:grpSpPr>
        <p:sp>
          <p:nvSpPr>
            <p:cNvPr id="12" name="椭圆 11"/>
            <p:cNvSpPr/>
            <p:nvPr/>
          </p:nvSpPr>
          <p:spPr>
            <a:xfrm>
              <a:off x="3266433" y="401264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3266433" y="3714752"/>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ea typeface="宋体"/>
                  <a:cs typeface="Consolas" pitchFamily="49" charset="0"/>
                </a:rPr>
                <a:t>2</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3</a:t>
              </a:r>
              <a:endParaRPr lang="zh-CN" altLang="en-US" sz="1800">
                <a:solidFill>
                  <a:srgbClr val="00B0F0"/>
                </a:solidFill>
                <a:latin typeface="Consolas" pitchFamily="49" charset="0"/>
                <a:cs typeface="Consolas" pitchFamily="49" charset="0"/>
              </a:endParaRPr>
            </a:p>
          </p:txBody>
        </p:sp>
        <p:cxnSp>
          <p:nvCxnSpPr>
            <p:cNvPr id="31" name="直接连接符 30"/>
            <p:cNvCxnSpPr>
              <a:stCxn id="8" idx="5"/>
            </p:cNvCxnSpPr>
            <p:nvPr/>
          </p:nvCxnSpPr>
          <p:spPr>
            <a:xfrm rot="16200000" flipH="1">
              <a:off x="2938799" y="3633576"/>
              <a:ext cx="510643" cy="3903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2389174" y="2548167"/>
            <a:ext cx="2014177" cy="1119431"/>
            <a:chOff x="2389174" y="2548167"/>
            <a:chExt cx="2014177" cy="1119431"/>
          </a:xfrm>
        </p:grpSpPr>
        <p:sp>
          <p:nvSpPr>
            <p:cNvPr id="8" name="椭圆 7"/>
            <p:cNvSpPr/>
            <p:nvPr/>
          </p:nvSpPr>
          <p:spPr>
            <a:xfrm>
              <a:off x="2389174" y="302465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 name="TextBox 8"/>
            <p:cNvSpPr txBox="1"/>
            <p:nvPr/>
          </p:nvSpPr>
          <p:spPr>
            <a:xfrm>
              <a:off x="2411398" y="2714062"/>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0</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3</a:t>
              </a:r>
              <a:endParaRPr lang="zh-CN" altLang="en-US" sz="1800">
                <a:solidFill>
                  <a:srgbClr val="00B0F0"/>
                </a:solidFill>
                <a:latin typeface="Consolas" pitchFamily="49" charset="0"/>
                <a:cs typeface="Consolas" pitchFamily="49" charset="0"/>
              </a:endParaRPr>
            </a:p>
          </p:txBody>
        </p:sp>
        <p:cxnSp>
          <p:nvCxnSpPr>
            <p:cNvPr id="33" name="直接连接符 32"/>
            <p:cNvCxnSpPr>
              <a:stCxn id="6" idx="2"/>
              <a:endCxn id="8" idx="7"/>
            </p:cNvCxnSpPr>
            <p:nvPr/>
          </p:nvCxnSpPr>
          <p:spPr>
            <a:xfrm rot="10800000" flipV="1">
              <a:off x="2998936" y="2548167"/>
              <a:ext cx="1404415" cy="57064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a:off x="5117730" y="2548167"/>
            <a:ext cx="1993292" cy="1119431"/>
            <a:chOff x="5117730" y="2548167"/>
            <a:chExt cx="1993292" cy="1119431"/>
          </a:xfrm>
        </p:grpSpPr>
        <p:sp>
          <p:nvSpPr>
            <p:cNvPr id="16" name="椭圆 15"/>
            <p:cNvSpPr/>
            <p:nvPr/>
          </p:nvSpPr>
          <p:spPr>
            <a:xfrm>
              <a:off x="6325204" y="302465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17" name="TextBox 16"/>
            <p:cNvSpPr txBox="1"/>
            <p:nvPr/>
          </p:nvSpPr>
          <p:spPr>
            <a:xfrm>
              <a:off x="6325204" y="2726762"/>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5</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9</a:t>
              </a:r>
              <a:endParaRPr lang="zh-CN" altLang="en-US" sz="1800">
                <a:solidFill>
                  <a:srgbClr val="00B0F0"/>
                </a:solidFill>
                <a:latin typeface="Consolas" pitchFamily="49" charset="0"/>
                <a:cs typeface="Consolas" pitchFamily="49" charset="0"/>
              </a:endParaRPr>
            </a:p>
          </p:txBody>
        </p:sp>
        <p:cxnSp>
          <p:nvCxnSpPr>
            <p:cNvPr id="35" name="直接连接符 34"/>
            <p:cNvCxnSpPr>
              <a:stCxn id="6" idx="6"/>
              <a:endCxn id="16" idx="1"/>
            </p:cNvCxnSpPr>
            <p:nvPr/>
          </p:nvCxnSpPr>
          <p:spPr>
            <a:xfrm>
              <a:off x="5117730" y="2548167"/>
              <a:ext cx="1312093" cy="57064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5396510" y="3573441"/>
            <a:ext cx="1033313" cy="1082147"/>
            <a:chOff x="5396510" y="3573441"/>
            <a:chExt cx="1033313" cy="1082147"/>
          </a:xfrm>
        </p:grpSpPr>
        <p:sp>
          <p:nvSpPr>
            <p:cNvPr id="18" name="椭圆 17"/>
            <p:cNvSpPr/>
            <p:nvPr/>
          </p:nvSpPr>
          <p:spPr>
            <a:xfrm>
              <a:off x="5396510" y="401264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19" name="TextBox 18"/>
            <p:cNvSpPr txBox="1"/>
            <p:nvPr/>
          </p:nvSpPr>
          <p:spPr>
            <a:xfrm>
              <a:off x="5396510" y="3714752"/>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ea typeface="宋体"/>
                  <a:cs typeface="Consolas" pitchFamily="49" charset="0"/>
                </a:rPr>
                <a:t>5</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6</a:t>
              </a:r>
              <a:endParaRPr lang="zh-CN" altLang="en-US" sz="1800">
                <a:solidFill>
                  <a:srgbClr val="00B0F0"/>
                </a:solidFill>
                <a:latin typeface="Consolas" pitchFamily="49" charset="0"/>
                <a:cs typeface="Consolas" pitchFamily="49" charset="0"/>
              </a:endParaRPr>
            </a:p>
          </p:txBody>
        </p:sp>
        <p:cxnSp>
          <p:nvCxnSpPr>
            <p:cNvPr id="37" name="直接连接符 36"/>
            <p:cNvCxnSpPr>
              <a:stCxn id="16" idx="3"/>
              <a:endCxn id="18" idx="7"/>
            </p:cNvCxnSpPr>
            <p:nvPr/>
          </p:nvCxnSpPr>
          <p:spPr>
            <a:xfrm rot="5400000">
              <a:off x="5951366" y="3628346"/>
              <a:ext cx="533362" cy="4235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5896576" y="4561430"/>
            <a:ext cx="1071570" cy="1237166"/>
            <a:chOff x="5896576" y="4561430"/>
            <a:chExt cx="1071570" cy="1237166"/>
          </a:xfrm>
        </p:grpSpPr>
        <p:sp>
          <p:nvSpPr>
            <p:cNvPr id="22" name="椭圆 21"/>
            <p:cNvSpPr/>
            <p:nvPr/>
          </p:nvSpPr>
          <p:spPr>
            <a:xfrm>
              <a:off x="5896576" y="5155654"/>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6182328" y="4869902"/>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6</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6</a:t>
              </a:r>
              <a:endParaRPr lang="zh-CN" altLang="en-US" sz="1800">
                <a:solidFill>
                  <a:srgbClr val="00B0F0"/>
                </a:solidFill>
                <a:latin typeface="Consolas" pitchFamily="49" charset="0"/>
                <a:cs typeface="Consolas" pitchFamily="49" charset="0"/>
              </a:endParaRPr>
            </a:p>
          </p:txBody>
        </p:sp>
        <p:cxnSp>
          <p:nvCxnSpPr>
            <p:cNvPr id="39" name="直接连接符 38"/>
            <p:cNvCxnSpPr>
              <a:stCxn id="18" idx="5"/>
              <a:endCxn id="22" idx="0"/>
            </p:cNvCxnSpPr>
            <p:nvPr/>
          </p:nvCxnSpPr>
          <p:spPr>
            <a:xfrm rot="16200000" flipH="1">
              <a:off x="5832907" y="4734794"/>
              <a:ext cx="594223" cy="24749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6934965" y="3573441"/>
            <a:ext cx="1104751" cy="1094289"/>
            <a:chOff x="6934965" y="3573441"/>
            <a:chExt cx="1104751" cy="1094289"/>
          </a:xfrm>
        </p:grpSpPr>
        <p:sp>
          <p:nvSpPr>
            <p:cNvPr id="20" name="椭圆 19"/>
            <p:cNvSpPr/>
            <p:nvPr/>
          </p:nvSpPr>
          <p:spPr>
            <a:xfrm>
              <a:off x="7253898" y="4024788"/>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7253898" y="3726894"/>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ea typeface="宋体"/>
                  <a:cs typeface="Consolas" pitchFamily="49" charset="0"/>
                </a:rPr>
                <a:t>8</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9</a:t>
              </a:r>
              <a:endParaRPr lang="zh-CN" altLang="en-US" sz="1800">
                <a:solidFill>
                  <a:srgbClr val="00B0F0"/>
                </a:solidFill>
                <a:latin typeface="Consolas" pitchFamily="49" charset="0"/>
                <a:cs typeface="Consolas" pitchFamily="49" charset="0"/>
              </a:endParaRPr>
            </a:p>
          </p:txBody>
        </p:sp>
        <p:cxnSp>
          <p:nvCxnSpPr>
            <p:cNvPr id="41" name="直接连接符 40"/>
            <p:cNvCxnSpPr>
              <a:stCxn id="16" idx="5"/>
              <a:endCxn id="20" idx="1"/>
            </p:cNvCxnSpPr>
            <p:nvPr/>
          </p:nvCxnSpPr>
          <p:spPr>
            <a:xfrm rot="16200000" flipH="1">
              <a:off x="6873989" y="3634417"/>
              <a:ext cx="545504" cy="4235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7863658" y="4573573"/>
            <a:ext cx="1104752" cy="1237165"/>
            <a:chOff x="7863658" y="4573573"/>
            <a:chExt cx="1104752" cy="1237165"/>
          </a:xfrm>
        </p:grpSpPr>
        <p:sp>
          <p:nvSpPr>
            <p:cNvPr id="24" name="椭圆 23"/>
            <p:cNvSpPr/>
            <p:nvPr/>
          </p:nvSpPr>
          <p:spPr>
            <a:xfrm>
              <a:off x="8039716" y="516779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25" name="TextBox 24"/>
            <p:cNvSpPr txBox="1"/>
            <p:nvPr/>
          </p:nvSpPr>
          <p:spPr>
            <a:xfrm>
              <a:off x="8182592" y="4798464"/>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9</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9</a:t>
              </a:r>
              <a:endParaRPr lang="zh-CN" altLang="en-US" sz="1800">
                <a:solidFill>
                  <a:srgbClr val="00B0F0"/>
                </a:solidFill>
                <a:latin typeface="Consolas" pitchFamily="49" charset="0"/>
                <a:cs typeface="Consolas" pitchFamily="49" charset="0"/>
              </a:endParaRPr>
            </a:p>
          </p:txBody>
        </p:sp>
        <p:cxnSp>
          <p:nvCxnSpPr>
            <p:cNvPr id="43" name="直接连接符 42"/>
            <p:cNvCxnSpPr>
              <a:stCxn id="20" idx="5"/>
            </p:cNvCxnSpPr>
            <p:nvPr/>
          </p:nvCxnSpPr>
          <p:spPr>
            <a:xfrm rot="16200000" flipH="1">
              <a:off x="7696366" y="4740865"/>
              <a:ext cx="653518" cy="31893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1571604" y="1698957"/>
            <a:ext cx="2214578" cy="1015663"/>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C00000"/>
                </a:solidFill>
                <a:latin typeface="Consolas" pitchFamily="49" charset="0"/>
                <a:ea typeface="仿宋" pitchFamily="49" charset="-122"/>
                <a:cs typeface="Consolas" pitchFamily="49" charset="0"/>
              </a:rPr>
              <a:t>查找成功</a:t>
            </a:r>
            <a:endParaRPr lang="en-US" altLang="zh-CN" sz="2000" smtClean="0">
              <a:solidFill>
                <a:srgbClr val="C00000"/>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C00000"/>
                </a:solidFill>
                <a:latin typeface="Consolas" pitchFamily="49" charset="0"/>
                <a:ea typeface="仿宋" pitchFamily="49" charset="-122"/>
                <a:cs typeface="Consolas" pitchFamily="49" charset="0"/>
              </a:rPr>
              <a:t>查找不成功</a:t>
            </a:r>
            <a:endParaRPr lang="zh-CN" altLang="en-US" sz="2000">
              <a:solidFill>
                <a:srgbClr val="C00000"/>
              </a:solidFill>
              <a:latin typeface="Consolas" pitchFamily="49" charset="0"/>
              <a:ea typeface="仿宋" pitchFamily="49" charset="-122"/>
              <a:cs typeface="Consolas" pitchFamily="49" charset="0"/>
            </a:endParaRPr>
          </a:p>
        </p:txBody>
      </p:sp>
      <p:sp>
        <p:nvSpPr>
          <p:cNvPr id="57" name="TextBox 56"/>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grpSp>
        <p:nvGrpSpPr>
          <p:cNvPr id="95" name="组合 94"/>
          <p:cNvGrpSpPr/>
          <p:nvPr/>
        </p:nvGrpSpPr>
        <p:grpSpPr>
          <a:xfrm>
            <a:off x="3876195" y="4561430"/>
            <a:ext cx="1163125" cy="1258362"/>
            <a:chOff x="3876195" y="4561430"/>
            <a:chExt cx="1163125" cy="1258362"/>
          </a:xfrm>
        </p:grpSpPr>
        <p:sp>
          <p:nvSpPr>
            <p:cNvPr id="14" name="椭圆 13"/>
            <p:cNvSpPr/>
            <p:nvPr/>
          </p:nvSpPr>
          <p:spPr>
            <a:xfrm>
              <a:off x="3999182" y="5176850"/>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5" name="TextBox 14"/>
            <p:cNvSpPr txBox="1"/>
            <p:nvPr/>
          </p:nvSpPr>
          <p:spPr>
            <a:xfrm>
              <a:off x="4253502" y="4786322"/>
              <a:ext cx="785818" cy="369332"/>
            </a:xfrm>
            <a:prstGeom prst="rect">
              <a:avLst/>
            </a:prstGeom>
            <a:noFill/>
          </p:spPr>
          <p:txBody>
            <a:bodyPr wrap="square" rtlCol="0">
              <a:spAutoFit/>
            </a:bodyPr>
            <a:lstStyle/>
            <a:p>
              <a:r>
                <a:rPr lang="en-US" altLang="zh-CN" sz="1800" smtClean="0">
                  <a:solidFill>
                    <a:srgbClr val="00B0F0"/>
                  </a:solidFill>
                  <a:latin typeface="Consolas" pitchFamily="49" charset="0"/>
                  <a:ea typeface="宋体"/>
                  <a:cs typeface="Consolas" pitchFamily="49" charset="0"/>
                </a:rPr>
                <a:t>3</a:t>
              </a:r>
              <a:r>
                <a:rPr lang="zh-CN" altLang="en-US" sz="1800" smtClean="0">
                  <a:solidFill>
                    <a:srgbClr val="00B0F0"/>
                  </a:solidFill>
                  <a:latin typeface="Consolas" pitchFamily="49" charset="0"/>
                  <a:ea typeface="宋体"/>
                  <a:cs typeface="Consolas" pitchFamily="49" charset="0"/>
                </a:rPr>
                <a:t>～</a:t>
              </a:r>
              <a:r>
                <a:rPr lang="en-US" altLang="zh-CN" sz="1800" smtClean="0">
                  <a:solidFill>
                    <a:srgbClr val="00B0F0"/>
                  </a:solidFill>
                  <a:latin typeface="Consolas" pitchFamily="49" charset="0"/>
                  <a:ea typeface="宋体"/>
                  <a:cs typeface="Consolas" pitchFamily="49" charset="0"/>
                </a:rPr>
                <a:t>3</a:t>
              </a:r>
              <a:endParaRPr lang="zh-CN" altLang="en-US" sz="1800">
                <a:solidFill>
                  <a:srgbClr val="00B0F0"/>
                </a:solidFill>
                <a:latin typeface="Consolas" pitchFamily="49" charset="0"/>
                <a:cs typeface="Consolas" pitchFamily="49" charset="0"/>
              </a:endParaRPr>
            </a:p>
          </p:txBody>
        </p:sp>
        <p:cxnSp>
          <p:nvCxnSpPr>
            <p:cNvPr id="59" name="直接连接符 58"/>
            <p:cNvCxnSpPr>
              <a:stCxn id="12" idx="5"/>
              <a:endCxn id="14" idx="0"/>
            </p:cNvCxnSpPr>
            <p:nvPr/>
          </p:nvCxnSpPr>
          <p:spPr>
            <a:xfrm rot="16200000" flipH="1">
              <a:off x="3808574" y="4629051"/>
              <a:ext cx="615419" cy="4801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a:xfrm>
            <a:off x="1142976" y="4489992"/>
            <a:ext cx="7896872" cy="1902828"/>
            <a:chOff x="1142976" y="4489992"/>
            <a:chExt cx="7896872" cy="1902828"/>
          </a:xfrm>
        </p:grpSpPr>
        <p:sp>
          <p:nvSpPr>
            <p:cNvPr id="49" name="矩形 48"/>
            <p:cNvSpPr/>
            <p:nvPr/>
          </p:nvSpPr>
          <p:spPr>
            <a:xfrm>
              <a:off x="1142976"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0" name="矩形 49"/>
            <p:cNvSpPr/>
            <p:nvPr/>
          </p:nvSpPr>
          <p:spPr>
            <a:xfrm>
              <a:off x="3753436" y="6034106"/>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1" name="矩形 50"/>
            <p:cNvSpPr/>
            <p:nvPr/>
          </p:nvSpPr>
          <p:spPr>
            <a:xfrm>
              <a:off x="4610692" y="6034106"/>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4" name="矩形 53"/>
            <p:cNvSpPr/>
            <p:nvPr/>
          </p:nvSpPr>
          <p:spPr>
            <a:xfrm>
              <a:off x="5110758"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5" name="矩形 54"/>
            <p:cNvSpPr/>
            <p:nvPr/>
          </p:nvSpPr>
          <p:spPr>
            <a:xfrm>
              <a:off x="6896708"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60" name="直接连接符 59"/>
            <p:cNvCxnSpPr>
              <a:stCxn id="10" idx="3"/>
              <a:endCxn id="49" idx="0"/>
            </p:cNvCxnSpPr>
            <p:nvPr/>
          </p:nvCxnSpPr>
          <p:spPr>
            <a:xfrm rot="5400000">
              <a:off x="1036247" y="4775317"/>
              <a:ext cx="796395" cy="22574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0" idx="3"/>
              <a:endCxn id="55" idx="0"/>
            </p:cNvCxnSpPr>
            <p:nvPr/>
          </p:nvCxnSpPr>
          <p:spPr>
            <a:xfrm rot="5400000">
              <a:off x="6860503" y="4788373"/>
              <a:ext cx="712815" cy="2832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8" idx="3"/>
              <a:endCxn id="54" idx="0"/>
            </p:cNvCxnSpPr>
            <p:nvPr/>
          </p:nvCxnSpPr>
          <p:spPr>
            <a:xfrm rot="5400000">
              <a:off x="5032763" y="4818021"/>
              <a:ext cx="724957" cy="21177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4" idx="3"/>
              <a:endCxn id="50" idx="0"/>
            </p:cNvCxnSpPr>
            <p:nvPr/>
          </p:nvCxnSpPr>
          <p:spPr>
            <a:xfrm rot="5400000">
              <a:off x="3863681" y="5793985"/>
              <a:ext cx="308471" cy="1717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4" idx="5"/>
              <a:endCxn id="51" idx="0"/>
            </p:cNvCxnSpPr>
            <p:nvPr/>
          </p:nvCxnSpPr>
          <p:spPr>
            <a:xfrm rot="16200000" flipH="1">
              <a:off x="4544880" y="5789698"/>
              <a:ext cx="308471" cy="18034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682262" y="6035630"/>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77" name="矩形 76"/>
            <p:cNvSpPr/>
            <p:nvPr/>
          </p:nvSpPr>
          <p:spPr>
            <a:xfrm>
              <a:off x="6539518" y="6035630"/>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78" name="直接连接符 77"/>
            <p:cNvCxnSpPr>
              <a:endCxn id="76" idx="0"/>
            </p:cNvCxnSpPr>
            <p:nvPr/>
          </p:nvCxnSpPr>
          <p:spPr>
            <a:xfrm rot="5400000">
              <a:off x="5792507" y="5795509"/>
              <a:ext cx="308471" cy="1717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7" idx="0"/>
            </p:cNvCxnSpPr>
            <p:nvPr/>
          </p:nvCxnSpPr>
          <p:spPr>
            <a:xfrm rot="16200000" flipH="1">
              <a:off x="6473706" y="5791222"/>
              <a:ext cx="308471" cy="18034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825402" y="6035630"/>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1" name="矩形 80"/>
            <p:cNvSpPr/>
            <p:nvPr/>
          </p:nvSpPr>
          <p:spPr>
            <a:xfrm>
              <a:off x="8682658" y="6035630"/>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82" name="直接连接符 81"/>
            <p:cNvCxnSpPr>
              <a:endCxn id="80" idx="0"/>
            </p:cNvCxnSpPr>
            <p:nvPr/>
          </p:nvCxnSpPr>
          <p:spPr>
            <a:xfrm rot="5400000">
              <a:off x="7935647" y="5795509"/>
              <a:ext cx="308471" cy="1717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81" idx="0"/>
            </p:cNvCxnSpPr>
            <p:nvPr/>
          </p:nvCxnSpPr>
          <p:spPr>
            <a:xfrm rot="16200000" flipH="1">
              <a:off x="8616846" y="5791222"/>
              <a:ext cx="308471" cy="18034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753304"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71" name="直接连接符 70"/>
            <p:cNvCxnSpPr>
              <a:stCxn id="12" idx="3"/>
              <a:endCxn id="70" idx="0"/>
            </p:cNvCxnSpPr>
            <p:nvPr/>
          </p:nvCxnSpPr>
          <p:spPr>
            <a:xfrm rot="5400000">
              <a:off x="2788998" y="4704333"/>
              <a:ext cx="724957" cy="43915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2069086"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88" name="直接连接符 87"/>
            <p:cNvCxnSpPr>
              <a:stCxn id="10" idx="5"/>
              <a:endCxn id="74" idx="0"/>
            </p:cNvCxnSpPr>
            <p:nvPr/>
          </p:nvCxnSpPr>
          <p:spPr>
            <a:xfrm rot="16200000" flipH="1">
              <a:off x="1751873" y="4790579"/>
              <a:ext cx="796395" cy="1952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1292228" y="214290"/>
            <a:ext cx="7566052" cy="1477328"/>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当折半查找表中元素个数</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较大时，可以将整个判定树近似看成是</a:t>
            </a:r>
            <a:r>
              <a:rPr lang="zh-CN" altLang="en-US" sz="2000" dirty="0">
                <a:solidFill>
                  <a:srgbClr val="FF0000"/>
                </a:solidFill>
                <a:latin typeface="Consolas" pitchFamily="49" charset="0"/>
                <a:ea typeface="楷体" pitchFamily="49" charset="-122"/>
                <a:cs typeface="Consolas" pitchFamily="49" charset="0"/>
              </a:rPr>
              <a:t>一棵满二叉树</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所有</a:t>
            </a:r>
            <a:r>
              <a:rPr lang="zh-CN" altLang="en-US" sz="2000" smtClean="0">
                <a:solidFill>
                  <a:srgbClr val="0000FF"/>
                </a:solidFill>
                <a:latin typeface="Consolas" pitchFamily="49" charset="0"/>
                <a:ea typeface="楷体" pitchFamily="49" charset="-122"/>
                <a:cs typeface="Consolas" pitchFamily="49" charset="0"/>
              </a:rPr>
              <a:t>的叶子结点</a:t>
            </a:r>
            <a:r>
              <a:rPr lang="zh-CN" altLang="en-US" sz="2000" dirty="0">
                <a:solidFill>
                  <a:srgbClr val="0000FF"/>
                </a:solidFill>
                <a:latin typeface="Consolas" pitchFamily="49" charset="0"/>
                <a:ea typeface="楷体" pitchFamily="49" charset="-122"/>
                <a:cs typeface="Consolas" pitchFamily="49" charset="0"/>
              </a:rPr>
              <a:t>集中在同一层。不考虑外部结点，树的高度</a:t>
            </a:r>
            <a:r>
              <a:rPr lang="en-US" altLang="zh-CN" sz="2000" i="1" dirty="0" smtClean="0">
                <a:solidFill>
                  <a:srgbClr val="0000FF"/>
                </a:solidFill>
                <a:latin typeface="Consolas" pitchFamily="49" charset="0"/>
                <a:ea typeface="楷体" pitchFamily="49" charset="-122"/>
                <a:cs typeface="Consolas" pitchFamily="49" charset="0"/>
              </a:rPr>
              <a:t>h</a:t>
            </a:r>
            <a:r>
              <a:rPr lang="en-US" altLang="zh-CN" sz="2000" dirty="0" smtClean="0">
                <a:solidFill>
                  <a:srgbClr val="0000FF"/>
                </a:solidFill>
                <a:latin typeface="Consolas" pitchFamily="49" charset="0"/>
                <a:ea typeface="楷体" pitchFamily="49" charset="-122"/>
                <a:cs typeface="Consolas" pitchFamily="49" charset="0"/>
              </a:rPr>
              <a:t>=</a:t>
            </a:r>
            <a:r>
              <a:rPr lang="en-US" sz="2000" dirty="0" smtClean="0">
                <a:solidFill>
                  <a:srgbClr val="0000FF"/>
                </a:solidFill>
                <a:latin typeface="Consolas" pitchFamily="49" charset="0"/>
                <a:cs typeface="Consolas" pitchFamily="49" charset="0"/>
                <a:sym typeface="Symbol"/>
              </a:rPr>
              <a:t> </a:t>
            </a:r>
            <a:r>
              <a:rPr lang="en-US" altLang="zh-CN" sz="2000" err="1" smtClean="0">
                <a:solidFill>
                  <a:srgbClr val="0000FF"/>
                </a:solidFill>
                <a:latin typeface="Consolas" pitchFamily="49" charset="0"/>
                <a:ea typeface="楷体" pitchFamily="49" charset="-122"/>
                <a:cs typeface="Consolas" pitchFamily="49" charset="0"/>
              </a:rPr>
              <a:t>log</a:t>
            </a:r>
            <a:r>
              <a:rPr lang="en-US" altLang="zh-CN" sz="2000" baseline="-25000" err="1"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err="1" smtClean="0">
                <a:solidFill>
                  <a:srgbClr val="0000FF"/>
                </a:solidFill>
                <a:latin typeface="Consolas" pitchFamily="49" charset="0"/>
                <a:ea typeface="楷体" pitchFamily="49" charset="-122"/>
                <a:cs typeface="Consolas" pitchFamily="49" charset="0"/>
              </a:rPr>
              <a:t>n</a:t>
            </a:r>
            <a:r>
              <a:rPr lang="en-US" altLang="zh-CN" sz="2000" err="1"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cs typeface="Consolas" pitchFamily="49" charset="0"/>
                <a:sym typeface="Symbol"/>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所以有：</a:t>
            </a:r>
          </a:p>
        </p:txBody>
      </p:sp>
      <p:sp>
        <p:nvSpPr>
          <p:cNvPr id="4100" name="Text Box 3"/>
          <p:cNvSpPr txBox="1">
            <a:spLocks noChangeArrowheads="1"/>
          </p:cNvSpPr>
          <p:nvPr/>
        </p:nvSpPr>
        <p:spPr bwMode="auto">
          <a:xfrm>
            <a:off x="2000232" y="2928934"/>
            <a:ext cx="4357718" cy="400110"/>
          </a:xfrm>
          <a:prstGeom prst="rect">
            <a:avLst/>
          </a:prstGeom>
          <a:noFill/>
          <a:ln w="9525">
            <a:noFill/>
            <a:miter lim="800000"/>
            <a:headEnd/>
            <a:tailEnd/>
          </a:ln>
        </p:spPr>
        <p:txBody>
          <a:bodyPr wrap="square">
            <a:spAutoFit/>
          </a:bodyPr>
          <a:lstStyle/>
          <a:p>
            <a:pPr>
              <a:spcBef>
                <a:spcPct val="50000"/>
              </a:spcBef>
            </a:pPr>
            <a:r>
              <a:rPr lang="en-US" altLang="zh-CN" sz="2000" i="1" smtClean="0">
                <a:solidFill>
                  <a:srgbClr val="0000FF"/>
                </a:solidFill>
                <a:latin typeface="Consolas" pitchFamily="49" charset="0"/>
                <a:cs typeface="Consolas" pitchFamily="49" charset="0"/>
              </a:rPr>
              <a:t>ASL</a:t>
            </a:r>
            <a:r>
              <a:rPr lang="en-US" altLang="zh-CN" sz="2000" baseline="-25000" smtClean="0">
                <a:solidFill>
                  <a:srgbClr val="0000FF"/>
                </a:solidFill>
                <a:latin typeface="Consolas" pitchFamily="49" charset="0"/>
                <a:cs typeface="Consolas" pitchFamily="49" charset="0"/>
              </a:rPr>
              <a:t>unsucc </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h </a:t>
            </a:r>
            <a:r>
              <a:rPr lang="en-US" altLang="zh-CN" sz="2000" smtClean="0">
                <a:solidFill>
                  <a:srgbClr val="0000FF"/>
                </a:solidFill>
                <a:latin typeface="Consolas" pitchFamily="49" charset="0"/>
                <a:cs typeface="Consolas" pitchFamily="49" charset="0"/>
              </a:rPr>
              <a:t>=</a:t>
            </a:r>
            <a:r>
              <a:rPr lang="en-US" sz="2000" smtClean="0">
                <a:solidFill>
                  <a:srgbClr val="0000FF"/>
                </a:solidFill>
                <a:latin typeface="Consolas" pitchFamily="49" charset="0"/>
                <a:cs typeface="Consolas" pitchFamily="49" charset="0"/>
                <a:sym typeface="Symbol"/>
              </a:rPr>
              <a:t> </a:t>
            </a:r>
            <a:r>
              <a:rPr lang="en-US" sz="2000" dirty="0" smtClean="0">
                <a:solidFill>
                  <a:srgbClr val="0000FF"/>
                </a:solidFill>
                <a:latin typeface="Consolas" pitchFamily="49" charset="0"/>
                <a:cs typeface="Consolas" pitchFamily="49" charset="0"/>
                <a:sym typeface="Symbol"/>
              </a:rPr>
              <a:t></a:t>
            </a:r>
            <a:r>
              <a:rPr lang="en-US" altLang="zh-CN" sz="2000" err="1" smtClean="0">
                <a:solidFill>
                  <a:srgbClr val="0000FF"/>
                </a:solidFill>
                <a:latin typeface="Consolas" pitchFamily="49" charset="0"/>
                <a:cs typeface="Consolas" pitchFamily="49" charset="0"/>
              </a:rPr>
              <a:t>log</a:t>
            </a:r>
            <a:r>
              <a:rPr lang="en-US" altLang="zh-CN" sz="2000" baseline="-25000" err="1" smtClean="0">
                <a:solidFill>
                  <a:srgbClr val="0000FF"/>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a:t>
            </a:r>
            <a:r>
              <a:rPr lang="en-US" altLang="zh-CN" sz="2000" i="1" err="1" smtClean="0">
                <a:solidFill>
                  <a:srgbClr val="0000FF"/>
                </a:solidFill>
                <a:latin typeface="Consolas" pitchFamily="49" charset="0"/>
                <a:cs typeface="Consolas" pitchFamily="49" charset="0"/>
              </a:rPr>
              <a:t>n</a:t>
            </a:r>
            <a:r>
              <a:rPr lang="en-US" altLang="zh-CN" sz="2000" err="1"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a:t>
            </a:r>
            <a:r>
              <a:rPr lang="en-US" sz="2000" smtClean="0">
                <a:solidFill>
                  <a:srgbClr val="0000FF"/>
                </a:solidFill>
                <a:latin typeface="Consolas" pitchFamily="49" charset="0"/>
                <a:cs typeface="Consolas" pitchFamily="49" charset="0"/>
                <a:sym typeface="Symbol"/>
              </a:rPr>
              <a:t></a:t>
            </a:r>
            <a:endParaRPr lang="en-US" altLang="zh-CN" sz="2000" dirty="0">
              <a:solidFill>
                <a:srgbClr val="0000FF"/>
              </a:solidFill>
              <a:latin typeface="Consolas" pitchFamily="49" charset="0"/>
              <a:cs typeface="Consolas" pitchFamily="49" charset="0"/>
            </a:endParaRPr>
          </a:p>
        </p:txBody>
      </p:sp>
      <p:sp>
        <p:nvSpPr>
          <p:cNvPr id="4101"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4"/>
          <p:cNvGraphicFramePr>
            <a:graphicFrameLocks noChangeAspect="1"/>
          </p:cNvGraphicFramePr>
          <p:nvPr/>
        </p:nvGraphicFramePr>
        <p:xfrm>
          <a:off x="1785918" y="1857364"/>
          <a:ext cx="5761038" cy="711200"/>
        </p:xfrm>
        <a:graphic>
          <a:graphicData uri="http://schemas.openxmlformats.org/presentationml/2006/ole">
            <p:oleObj spid="_x0000_s4098" name="公式" r:id="rId3" imgW="3162300" imgH="393700" progId="Equation.3">
              <p:embed/>
            </p:oleObj>
          </a:graphicData>
        </a:graphic>
      </p:graphicFrame>
      <p:sp>
        <p:nvSpPr>
          <p:cNvPr id="7" name="TextBox 6"/>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323982" y="357166"/>
            <a:ext cx="7677174" cy="1985159"/>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8.3】 </a:t>
            </a:r>
            <a:r>
              <a:rPr lang="zh-CN" altLang="en-US" sz="2000" dirty="0">
                <a:solidFill>
                  <a:srgbClr val="0000FF"/>
                </a:solidFill>
                <a:latin typeface="Consolas" pitchFamily="49" charset="0"/>
                <a:ea typeface="楷体" pitchFamily="49" charset="-122"/>
                <a:cs typeface="Consolas" pitchFamily="49" charset="0"/>
              </a:rPr>
              <a:t>已知一个长度为</a:t>
            </a:r>
            <a:r>
              <a:rPr lang="en-US" altLang="zh-CN" sz="2000" dirty="0">
                <a:solidFill>
                  <a:srgbClr val="0000FF"/>
                </a:solidFill>
                <a:latin typeface="Consolas" pitchFamily="49" charset="0"/>
                <a:ea typeface="楷体" pitchFamily="49" charset="-122"/>
                <a:cs typeface="Consolas" pitchFamily="49" charset="0"/>
              </a:rPr>
              <a:t>16</a:t>
            </a:r>
            <a:r>
              <a:rPr lang="zh-CN" altLang="en-US" sz="2000" dirty="0">
                <a:solidFill>
                  <a:srgbClr val="0000FF"/>
                </a:solidFill>
                <a:latin typeface="Consolas" pitchFamily="49" charset="0"/>
                <a:ea typeface="楷体" pitchFamily="49" charset="-122"/>
                <a:cs typeface="Consolas" pitchFamily="49" charset="0"/>
              </a:rPr>
              <a:t>的顺序表，其元素按关键字有序排序，若采用折半查找法查找一个不存在的元素，则比较的次数最多</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A. 4	</a:t>
            </a: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B. 5		C. 6	</a:t>
            </a: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D. 7</a:t>
            </a:r>
          </a:p>
        </p:txBody>
      </p:sp>
      <p:sp>
        <p:nvSpPr>
          <p:cNvPr id="4" name="TextBox 3"/>
          <p:cNvSpPr txBox="1"/>
          <p:nvPr/>
        </p:nvSpPr>
        <p:spPr>
          <a:xfrm>
            <a:off x="285724" y="1785926"/>
            <a:ext cx="553998" cy="235745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ea typeface="隶书" pitchFamily="49" charset="-122"/>
              </a:rPr>
              <a:t>8.2  </a:t>
            </a:r>
            <a:r>
              <a:rPr lang="zh-CN" altLang="en-US" dirty="0" smtClean="0">
                <a:ln w="11430"/>
                <a:solidFill>
                  <a:srgbClr val="FF0000"/>
                </a:solidFill>
                <a:effectLst>
                  <a:outerShdw blurRad="50800" dist="39000" dir="5460000" algn="tl">
                    <a:srgbClr val="000000">
                      <a:alpha val="38000"/>
                    </a:srgbClr>
                  </a:outerShdw>
                </a:effectLst>
                <a:ea typeface="隶书" pitchFamily="49" charset="-122"/>
              </a:rPr>
              <a:t>静态查找表</a:t>
            </a:r>
            <a:endParaRPr lang="zh-CN" altLang="en-US" dirty="0">
              <a:ln w="11430"/>
              <a:solidFill>
                <a:srgbClr val="FF0000"/>
              </a:solidFill>
              <a:effectLst>
                <a:outerShdw blurRad="50800" dist="39000" dir="5460000" algn="tl">
                  <a:srgbClr val="000000">
                    <a:alpha val="38000"/>
                  </a:srgbClr>
                </a:outerShdw>
              </a:effectLst>
              <a:ea typeface="隶书" pitchFamily="49" charset="-122"/>
            </a:endParaRPr>
          </a:p>
        </p:txBody>
      </p:sp>
      <p:sp>
        <p:nvSpPr>
          <p:cNvPr id="5" name="TextBox 4"/>
          <p:cNvSpPr txBox="1"/>
          <p:nvPr/>
        </p:nvSpPr>
        <p:spPr>
          <a:xfrm>
            <a:off x="2214546" y="2857496"/>
            <a:ext cx="4857784" cy="400110"/>
          </a:xfrm>
          <a:prstGeom prst="rect">
            <a:avLst/>
          </a:prstGeom>
          <a:noFill/>
        </p:spPr>
        <p:txBody>
          <a:bodyPr wrap="square" rtlCol="0">
            <a:spAutoFit/>
          </a:bodyPr>
          <a:lstStyle/>
          <a:p>
            <a:r>
              <a:rPr lang="en-US" altLang="zh-CN" sz="2000" i="1" dirty="0" smtClean="0">
                <a:solidFill>
                  <a:srgbClr val="0000FF"/>
                </a:solidFill>
                <a:latin typeface="Consolas" pitchFamily="49" charset="0"/>
                <a:ea typeface="楷体" pitchFamily="49" charset="-122"/>
                <a:cs typeface="Consolas" pitchFamily="49" charset="0"/>
              </a:rPr>
              <a:t>h</a:t>
            </a:r>
            <a:r>
              <a:rPr lang="en-US" altLang="zh-CN" sz="2000" dirty="0" smtClean="0">
                <a:solidFill>
                  <a:srgbClr val="0000FF"/>
                </a:solidFill>
                <a:latin typeface="Consolas" pitchFamily="49" charset="0"/>
                <a:ea typeface="楷体" pitchFamily="49" charset="-122"/>
                <a:cs typeface="Consolas" pitchFamily="49" charset="0"/>
              </a:rPr>
              <a:t>=</a:t>
            </a:r>
            <a:r>
              <a:rPr lang="en-US" sz="2000" dirty="0" smtClean="0">
                <a:solidFill>
                  <a:srgbClr val="0000FF"/>
                </a:solidFill>
                <a:latin typeface="Consolas" pitchFamily="49" charset="0"/>
                <a:cs typeface="Consolas" pitchFamily="49" charset="0"/>
                <a:sym typeface="Symbol"/>
              </a:rPr>
              <a:t> </a:t>
            </a:r>
            <a:r>
              <a:rPr lang="en-US" altLang="zh-CN" sz="2000" err="1" smtClean="0">
                <a:solidFill>
                  <a:srgbClr val="0000FF"/>
                </a:solidFill>
                <a:latin typeface="Consolas" pitchFamily="49" charset="0"/>
                <a:ea typeface="楷体" pitchFamily="49" charset="-122"/>
                <a:cs typeface="Consolas" pitchFamily="49" charset="0"/>
              </a:rPr>
              <a:t>log</a:t>
            </a:r>
            <a:r>
              <a:rPr lang="en-US" altLang="zh-CN" sz="2000" baseline="-25000" err="1"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err="1" smtClean="0">
                <a:solidFill>
                  <a:srgbClr val="0000FF"/>
                </a:solidFill>
                <a:latin typeface="Consolas" pitchFamily="49" charset="0"/>
                <a:ea typeface="楷体" pitchFamily="49" charset="-122"/>
                <a:cs typeface="Consolas" pitchFamily="49" charset="0"/>
              </a:rPr>
              <a:t>n</a:t>
            </a:r>
            <a:r>
              <a:rPr lang="en-US" altLang="zh-CN" sz="2000" err="1"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cs typeface="Consolas" pitchFamily="49" charset="0"/>
                <a:sym typeface="Symbol"/>
              </a:rPr>
              <a:t> </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 h</a:t>
            </a:r>
            <a:r>
              <a:rPr lang="en-US" altLang="zh-CN" sz="2000" dirty="0" smtClean="0">
                <a:solidFill>
                  <a:srgbClr val="0000FF"/>
                </a:solidFill>
                <a:latin typeface="Consolas" pitchFamily="49" charset="0"/>
                <a:ea typeface="楷体" pitchFamily="49" charset="-122"/>
                <a:cs typeface="Consolas" pitchFamily="49" charset="0"/>
              </a:rPr>
              <a:t>=</a:t>
            </a:r>
            <a:r>
              <a:rPr lang="en-US" sz="2000" dirty="0" smtClean="0">
                <a:solidFill>
                  <a:srgbClr val="0000FF"/>
                </a:solidFill>
                <a:latin typeface="Consolas" pitchFamily="49" charset="0"/>
                <a:cs typeface="Consolas" pitchFamily="49" charset="0"/>
                <a:sym typeface="Symbol"/>
              </a:rPr>
              <a:t> </a:t>
            </a:r>
            <a:r>
              <a:rPr lang="en-US" sz="2000" smtClean="0">
                <a:solidFill>
                  <a:srgbClr val="0000FF"/>
                </a:solidFill>
                <a:latin typeface="Consolas" pitchFamily="49" charset="0"/>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17</a:t>
            </a:r>
            <a:r>
              <a:rPr lang="en-US" sz="2000" smtClean="0">
                <a:solidFill>
                  <a:srgbClr val="0000FF"/>
                </a:solidFill>
                <a:latin typeface="Consolas" pitchFamily="49" charset="0"/>
                <a:cs typeface="Consolas" pitchFamily="49" charset="0"/>
                <a:sym typeface="Symbol"/>
              </a:rPr>
              <a:t> </a:t>
            </a:r>
            <a:r>
              <a:rPr lang="en-US" altLang="zh-CN" sz="2000" dirty="0" smtClean="0">
                <a:solidFill>
                  <a:srgbClr val="0000FF"/>
                </a:solidFill>
                <a:latin typeface="Consolas" pitchFamily="49" charset="0"/>
                <a:ea typeface="楷体" pitchFamily="49" charset="-122"/>
                <a:cs typeface="Consolas" pitchFamily="49" charset="0"/>
              </a:rPr>
              <a:t>=5</a:t>
            </a:r>
            <a:endParaRPr lang="zh-CN" altLang="en-US" sz="2000" dirty="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8"/>
          <p:cNvSpPr txBox="1">
            <a:spLocks noChangeArrowheads="1"/>
          </p:cNvSpPr>
          <p:nvPr/>
        </p:nvSpPr>
        <p:spPr bwMode="auto">
          <a:xfrm>
            <a:off x="2357422" y="428604"/>
            <a:ext cx="4143404"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8.1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查找的概念</a:t>
            </a:r>
          </a:p>
        </p:txBody>
      </p:sp>
      <p:sp>
        <p:nvSpPr>
          <p:cNvPr id="20484" name="Text Box 9"/>
          <p:cNvSpPr txBox="1">
            <a:spLocks noChangeArrowheads="1"/>
          </p:cNvSpPr>
          <p:nvPr/>
        </p:nvSpPr>
        <p:spPr bwMode="auto">
          <a:xfrm>
            <a:off x="1142976" y="1643050"/>
            <a:ext cx="7605736" cy="3443122"/>
          </a:xfrm>
          <a:prstGeom prst="rect">
            <a:avLst/>
          </a:prstGeom>
          <a:noFill/>
          <a:ln w="9525">
            <a:noFill/>
            <a:miter lim="800000"/>
            <a:headEnd/>
            <a:tailEnd/>
          </a:ln>
        </p:spPr>
        <p:txBody>
          <a:bodyPr wrap="square">
            <a:spAutoFit/>
          </a:bodyPr>
          <a:lstStyle/>
          <a:p>
            <a:pPr marL="457200" indent="-457200" algn="just">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查找</a:t>
            </a:r>
            <a:r>
              <a:rPr lang="zh-CN" altLang="en-US" sz="2000" dirty="0">
                <a:solidFill>
                  <a:srgbClr val="0000FF"/>
                </a:solidFill>
                <a:latin typeface="Consolas" pitchFamily="49" charset="0"/>
                <a:ea typeface="楷体" pitchFamily="49" charset="-122"/>
                <a:cs typeface="Consolas" pitchFamily="49" charset="0"/>
              </a:rPr>
              <a:t>是对已存入计算机中的数据所进行的一种运算，采用何种查找方法，首先取决于使用哪种数据结构来表示“表”，即表中数据元素是按何种方式组织的。</a:t>
            </a:r>
          </a:p>
          <a:p>
            <a:pPr marL="457200" indent="-457200" algn="just">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为了</a:t>
            </a:r>
            <a:r>
              <a:rPr lang="zh-CN" altLang="en-US" sz="2000" dirty="0">
                <a:solidFill>
                  <a:srgbClr val="0000FF"/>
                </a:solidFill>
                <a:latin typeface="Consolas" pitchFamily="49" charset="0"/>
                <a:ea typeface="楷体" pitchFamily="49" charset="-122"/>
                <a:cs typeface="Consolas" pitchFamily="49" charset="0"/>
              </a:rPr>
              <a:t>提高查找速度，常常用某些特殊的数据结构来组织表，或对表事先进行诸如排序这样的</a:t>
            </a:r>
            <a:r>
              <a:rPr lang="zh-CN" altLang="en-US" sz="2000">
                <a:solidFill>
                  <a:srgbClr val="0000FF"/>
                </a:solidFill>
                <a:latin typeface="Consolas" pitchFamily="49" charset="0"/>
                <a:ea typeface="楷体" pitchFamily="49" charset="-122"/>
                <a:cs typeface="Consolas" pitchFamily="49" charset="0"/>
              </a:rPr>
              <a:t>运算</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just">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因此</a:t>
            </a:r>
            <a:r>
              <a:rPr lang="zh-CN" altLang="en-US" sz="2000" dirty="0">
                <a:solidFill>
                  <a:srgbClr val="0000FF"/>
                </a:solidFill>
                <a:latin typeface="Consolas" pitchFamily="49" charset="0"/>
                <a:ea typeface="楷体" pitchFamily="49" charset="-122"/>
                <a:cs typeface="Consolas" pitchFamily="49" charset="0"/>
              </a:rPr>
              <a:t>在研究各种查找方法时，必须弄清这些方法所需要的数据结构是什么？对表中关键字的次序有何要求，例如，是对无序表查找还是对有序表查找？</a:t>
            </a:r>
          </a:p>
        </p:txBody>
      </p:sp>
      <p:sp>
        <p:nvSpPr>
          <p:cNvPr id="5" name="TextBox 4"/>
          <p:cNvSpPr txBox="1"/>
          <p:nvPr/>
        </p:nvSpPr>
        <p:spPr>
          <a:xfrm>
            <a:off x="285724" y="1785926"/>
            <a:ext cx="553998" cy="271464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查找</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的概念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214414" y="214290"/>
            <a:ext cx="331945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8.2.3  </a:t>
            </a:r>
            <a:r>
              <a:rPr lang="zh-CN" altLang="en-US" sz="2800" dirty="0">
                <a:solidFill>
                  <a:srgbClr val="FF0000"/>
                </a:solidFill>
                <a:latin typeface="Consolas" pitchFamily="49" charset="0"/>
                <a:ea typeface="微软雅黑" pitchFamily="34" charset="-122"/>
                <a:cs typeface="Consolas" pitchFamily="49" charset="0"/>
              </a:rPr>
              <a:t>索引查找</a:t>
            </a:r>
          </a:p>
        </p:txBody>
      </p:sp>
      <p:sp>
        <p:nvSpPr>
          <p:cNvPr id="30723" name="Text Box 3"/>
          <p:cNvSpPr txBox="1">
            <a:spLocks noChangeArrowheads="1"/>
          </p:cNvSpPr>
          <p:nvPr/>
        </p:nvSpPr>
        <p:spPr bwMode="auto">
          <a:xfrm>
            <a:off x="1285852" y="1214422"/>
            <a:ext cx="3071834"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1. </a:t>
            </a:r>
            <a:r>
              <a:rPr lang="zh-CN" altLang="en-US" dirty="0">
                <a:solidFill>
                  <a:srgbClr val="FF0000"/>
                </a:solidFill>
                <a:latin typeface="Consolas" pitchFamily="49" charset="0"/>
                <a:ea typeface="楷体" pitchFamily="49" charset="-122"/>
                <a:cs typeface="Consolas" pitchFamily="49" charset="0"/>
              </a:rPr>
              <a:t>基本索引查找</a:t>
            </a:r>
          </a:p>
        </p:txBody>
      </p:sp>
      <p:sp>
        <p:nvSpPr>
          <p:cNvPr id="30724" name="Text Box 4"/>
          <p:cNvSpPr txBox="1">
            <a:spLocks noChangeArrowheads="1"/>
          </p:cNvSpPr>
          <p:nvPr/>
        </p:nvSpPr>
        <p:spPr bwMode="auto">
          <a:xfrm>
            <a:off x="1571604" y="1928802"/>
            <a:ext cx="7246991" cy="2092881"/>
          </a:xfrm>
          <a:prstGeom prst="rect">
            <a:avLst/>
          </a:prstGeom>
          <a:noFill/>
          <a:ln w="9525">
            <a:noFill/>
            <a:miter lim="800000"/>
            <a:headEnd/>
            <a:tailEnd/>
          </a:ln>
        </p:spPr>
        <p:txBody>
          <a:bodyPr wrap="square">
            <a:spAutoFit/>
          </a:bodyPr>
          <a:lstStyle/>
          <a:p>
            <a:pPr marL="457200" indent="-457200">
              <a:lnSpc>
                <a:spcPct val="150000"/>
              </a:lnSpc>
              <a:spcBef>
                <a:spcPct val="50000"/>
              </a:spcBef>
              <a:buBlip>
                <a:blip r:embed="rId2"/>
              </a:buBlip>
            </a:pPr>
            <a:r>
              <a:rPr lang="zh-CN" altLang="en-US" sz="2000" smtClean="0">
                <a:solidFill>
                  <a:srgbClr val="0000FF"/>
                </a:solidFill>
                <a:ea typeface="楷体" pitchFamily="49" charset="-122"/>
                <a:cs typeface="Times New Roman" pitchFamily="18" charset="0"/>
              </a:rPr>
              <a:t>一般</a:t>
            </a:r>
            <a:r>
              <a:rPr lang="zh-CN" altLang="en-US" sz="2000" dirty="0">
                <a:solidFill>
                  <a:srgbClr val="0000FF"/>
                </a:solidFill>
                <a:ea typeface="楷体" pitchFamily="49" charset="-122"/>
                <a:cs typeface="Times New Roman" pitchFamily="18" charset="0"/>
              </a:rPr>
              <a:t>地，索引存储结构需要在主数据表基础上建立一个关于索引项的</a:t>
            </a:r>
            <a:r>
              <a:rPr lang="zh-CN" altLang="en-US" sz="2000">
                <a:solidFill>
                  <a:srgbClr val="FF00FF"/>
                </a:solidFill>
                <a:ea typeface="楷体" pitchFamily="49" charset="-122"/>
                <a:cs typeface="Times New Roman" pitchFamily="18" charset="0"/>
              </a:rPr>
              <a:t>索引</a:t>
            </a:r>
            <a:r>
              <a:rPr lang="zh-CN" altLang="en-US" sz="2000" smtClean="0">
                <a:solidFill>
                  <a:srgbClr val="FF00FF"/>
                </a:solidFill>
                <a:ea typeface="楷体" pitchFamily="49" charset="-122"/>
                <a:cs typeface="Times New Roman" pitchFamily="18" charset="0"/>
              </a:rPr>
              <a:t>表</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nSpc>
                <a:spcPct val="150000"/>
              </a:lnSpc>
              <a:spcBef>
                <a:spcPct val="50000"/>
              </a:spcBef>
              <a:buBlip>
                <a:blip r:embed="rId2"/>
              </a:buBlip>
            </a:pPr>
            <a:r>
              <a:rPr lang="zh-CN" altLang="en-US" sz="2000" smtClean="0">
                <a:solidFill>
                  <a:srgbClr val="0000FF"/>
                </a:solidFill>
                <a:ea typeface="楷体" pitchFamily="49" charset="-122"/>
                <a:cs typeface="Times New Roman" pitchFamily="18" charset="0"/>
              </a:rPr>
              <a:t>索引</a:t>
            </a:r>
            <a:r>
              <a:rPr lang="zh-CN" altLang="en-US" sz="2000" dirty="0">
                <a:solidFill>
                  <a:srgbClr val="0000FF"/>
                </a:solidFill>
                <a:ea typeface="楷体" pitchFamily="49" charset="-122"/>
                <a:cs typeface="Times New Roman" pitchFamily="18" charset="0"/>
              </a:rPr>
              <a:t>表的结构为（索引关键字，该关键字记录在主数据表中的相对地址），其中索引关键字项有序</a:t>
            </a:r>
            <a:r>
              <a:rPr lang="zh-CN" altLang="en-US" sz="2000">
                <a:solidFill>
                  <a:srgbClr val="0000FF"/>
                </a:solidFill>
                <a:ea typeface="楷体" pitchFamily="49" charset="-122"/>
                <a:cs typeface="Times New Roman" pitchFamily="18" charset="0"/>
              </a:rPr>
              <a:t>排列</a:t>
            </a:r>
            <a:r>
              <a:rPr lang="zh-CN" altLang="en-US" sz="2000" smtClean="0">
                <a:solidFill>
                  <a:srgbClr val="0000FF"/>
                </a:solidFill>
                <a:ea typeface="楷体" pitchFamily="49" charset="-122"/>
                <a:cs typeface="Times New Roman" pitchFamily="18" charset="0"/>
              </a:rPr>
              <a:t>。</a:t>
            </a:r>
            <a:endParaRPr lang="zh-CN" altLang="en-US" sz="2000" dirty="0">
              <a:solidFill>
                <a:srgbClr val="0000FF"/>
              </a:solidFill>
              <a:ea typeface="楷体" pitchFamily="49" charset="-122"/>
              <a:cs typeface="Times New Roman" pitchFamily="18" charset="0"/>
            </a:endParaRPr>
          </a:p>
        </p:txBody>
      </p:sp>
      <p:sp>
        <p:nvSpPr>
          <p:cNvPr id="6" name="TextBox 5"/>
          <p:cNvSpPr txBox="1"/>
          <p:nvPr/>
        </p:nvSpPr>
        <p:spPr>
          <a:xfrm>
            <a:off x="285724" y="1785926"/>
            <a:ext cx="553998" cy="235745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ea typeface="隶书" pitchFamily="49" charset="-122"/>
              </a:rPr>
              <a:t>8.2  </a:t>
            </a:r>
            <a:r>
              <a:rPr lang="zh-CN" altLang="en-US" dirty="0" smtClean="0">
                <a:ln w="11430"/>
                <a:solidFill>
                  <a:srgbClr val="FF0000"/>
                </a:solidFill>
                <a:effectLst>
                  <a:outerShdw blurRad="50800" dist="39000" dir="5460000" algn="tl">
                    <a:srgbClr val="000000">
                      <a:alpha val="38000"/>
                    </a:srgbClr>
                  </a:outerShdw>
                </a:effectLst>
                <a:ea typeface="隶书" pitchFamily="49" charset="-122"/>
              </a:rPr>
              <a:t>静态查找表</a:t>
            </a:r>
            <a:endParaRPr lang="zh-CN" altLang="en-US" dirty="0">
              <a:ln w="11430"/>
              <a:solidFill>
                <a:srgbClr val="FF0000"/>
              </a:solidFill>
              <a:effectLst>
                <a:outerShdw blurRad="50800" dist="39000" dir="5460000" algn="tl">
                  <a:srgbClr val="000000">
                    <a:alpha val="38000"/>
                  </a:srgbClr>
                </a:outerShdw>
              </a:effectLst>
              <a:ea typeface="隶书"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4" y="1785926"/>
            <a:ext cx="553998" cy="235745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ea typeface="隶书" pitchFamily="49" charset="-122"/>
              </a:rPr>
              <a:t>8.2  </a:t>
            </a:r>
            <a:r>
              <a:rPr lang="zh-CN" altLang="en-US" dirty="0" smtClean="0">
                <a:ln w="11430"/>
                <a:solidFill>
                  <a:srgbClr val="FF0000"/>
                </a:solidFill>
                <a:effectLst>
                  <a:outerShdw blurRad="50800" dist="39000" dir="5460000" algn="tl">
                    <a:srgbClr val="000000">
                      <a:alpha val="38000"/>
                    </a:srgbClr>
                  </a:outerShdw>
                </a:effectLst>
                <a:ea typeface="隶书" pitchFamily="49" charset="-122"/>
              </a:rPr>
              <a:t>静态查找表</a:t>
            </a:r>
            <a:endParaRPr lang="zh-CN" altLang="en-US" dirty="0">
              <a:ln w="11430"/>
              <a:solidFill>
                <a:srgbClr val="FF0000"/>
              </a:solidFill>
              <a:effectLst>
                <a:outerShdw blurRad="50800" dist="39000" dir="5460000" algn="tl">
                  <a:srgbClr val="000000">
                    <a:alpha val="38000"/>
                  </a:srgbClr>
                </a:outerShdw>
              </a:effectLst>
              <a:ea typeface="隶书" pitchFamily="49" charset="-122"/>
            </a:endParaRPr>
          </a:p>
        </p:txBody>
      </p:sp>
      <p:graphicFrame>
        <p:nvGraphicFramePr>
          <p:cNvPr id="9" name="表格 8"/>
          <p:cNvGraphicFramePr>
            <a:graphicFrameLocks noGrp="1"/>
          </p:cNvGraphicFramePr>
          <p:nvPr/>
        </p:nvGraphicFramePr>
        <p:xfrm>
          <a:off x="1285852" y="1397000"/>
          <a:ext cx="3333752" cy="1854200"/>
        </p:xfrm>
        <a:graphic>
          <a:graphicData uri="http://schemas.openxmlformats.org/drawingml/2006/table">
            <a:tbl>
              <a:tblPr firstRow="1" bandRow="1">
                <a:tableStyleId>{5C22544A-7EE6-4342-B048-85BDC9FD1C3A}</a:tableStyleId>
              </a:tblPr>
              <a:tblGrid>
                <a:gridCol w="855543"/>
                <a:gridCol w="1366958"/>
                <a:gridCol w="1111251"/>
              </a:tblGrid>
              <a:tr h="370840">
                <a:tc>
                  <a:txBody>
                    <a:bodyPr/>
                    <a:lstStyle/>
                    <a:p>
                      <a:r>
                        <a:rPr lang="zh-CN" altLang="en-US" smtClean="0">
                          <a:solidFill>
                            <a:srgbClr val="FF0000"/>
                          </a:solidFill>
                          <a:latin typeface="Consolas" pitchFamily="49" charset="0"/>
                          <a:ea typeface="楷体" pitchFamily="49" charset="-122"/>
                          <a:cs typeface="Consolas" pitchFamily="49" charset="0"/>
                        </a:rPr>
                        <a:t>地址</a:t>
                      </a:r>
                      <a:endParaRPr lang="zh-CN" altLang="en-US">
                        <a:solidFill>
                          <a:srgbClr val="FF000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r>
                        <a:rPr lang="zh-CN" altLang="en-US" smtClean="0">
                          <a:solidFill>
                            <a:srgbClr val="FF0000"/>
                          </a:solidFill>
                          <a:latin typeface="Consolas" pitchFamily="49" charset="0"/>
                          <a:ea typeface="楷体" pitchFamily="49" charset="-122"/>
                          <a:cs typeface="Consolas" pitchFamily="49" charset="0"/>
                        </a:rPr>
                        <a:t>索引关键字</a:t>
                      </a:r>
                      <a:endParaRPr lang="zh-CN" altLang="en-US">
                        <a:solidFill>
                          <a:srgbClr val="FF0000"/>
                        </a:solidFill>
                        <a:latin typeface="Consolas" pitchFamily="49" charset="0"/>
                        <a:ea typeface="楷体" pitchFamily="49" charset="-122"/>
                        <a:cs typeface="Consolas" pitchFamily="49" charset="0"/>
                      </a:endParaRPr>
                    </a:p>
                  </a:txBody>
                  <a:tcPr/>
                </a:tc>
                <a:tc>
                  <a:txBody>
                    <a:bodyPr/>
                    <a:lstStyle/>
                    <a:p>
                      <a:r>
                        <a:rPr lang="zh-CN" altLang="en-US" smtClean="0">
                          <a:solidFill>
                            <a:srgbClr val="FF0000"/>
                          </a:solidFill>
                          <a:latin typeface="Consolas" pitchFamily="49" charset="0"/>
                          <a:ea typeface="楷体" pitchFamily="49" charset="-122"/>
                          <a:cs typeface="Consolas" pitchFamily="49" charset="0"/>
                        </a:rPr>
                        <a:t>对应地址</a:t>
                      </a:r>
                      <a:endParaRPr lang="zh-CN" altLang="en-US">
                        <a:solidFill>
                          <a:srgbClr val="FF0000"/>
                        </a:solidFill>
                        <a:latin typeface="Consolas" pitchFamily="49" charset="0"/>
                        <a:ea typeface="楷体" pitchFamily="49" charset="-122"/>
                        <a:cs typeface="Consolas" pitchFamily="49" charset="0"/>
                      </a:endParaRPr>
                    </a:p>
                  </a:txBody>
                  <a:tcPr/>
                </a:tc>
              </a:tr>
              <a:tr h="370840">
                <a:tc>
                  <a:txBody>
                    <a:bodyPr/>
                    <a:lstStyle/>
                    <a:p>
                      <a:pPr algn="ctr"/>
                      <a:r>
                        <a:rPr lang="en-US" altLang="zh-CN" b="1" smtClean="0">
                          <a:solidFill>
                            <a:srgbClr val="00B050"/>
                          </a:solidFill>
                          <a:latin typeface="Consolas" pitchFamily="49" charset="0"/>
                          <a:ea typeface="楷体" pitchFamily="49" charset="-122"/>
                          <a:cs typeface="Consolas" pitchFamily="49" charset="0"/>
                        </a:rPr>
                        <a:t>0</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baseline="-25000" smtClean="0">
                          <a:solidFill>
                            <a:srgbClr val="0000FF"/>
                          </a:solidFill>
                          <a:latin typeface="Consolas" pitchFamily="49" charset="0"/>
                          <a:ea typeface="楷体" pitchFamily="49" charset="-122"/>
                          <a:cs typeface="Consolas" pitchFamily="49" charset="0"/>
                        </a:rPr>
                        <a:t>1</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1</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en-US" altLang="zh-CN" b="1" smtClean="0">
                          <a:solidFill>
                            <a:srgbClr val="00B050"/>
                          </a:solidFill>
                          <a:latin typeface="Consolas" pitchFamily="49" charset="0"/>
                          <a:ea typeface="楷体" pitchFamily="49" charset="-122"/>
                          <a:cs typeface="Consolas" pitchFamily="49" charset="0"/>
                        </a:rPr>
                        <a:t>1</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baseline="-25000" smtClean="0">
                          <a:solidFill>
                            <a:srgbClr val="0000FF"/>
                          </a:solidFill>
                          <a:latin typeface="Consolas" pitchFamily="49" charset="0"/>
                          <a:ea typeface="楷体" pitchFamily="49" charset="-122"/>
                          <a:cs typeface="Consolas" pitchFamily="49" charset="0"/>
                        </a:rPr>
                        <a:t>2</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0</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zh-CN" altLang="en-US" b="1" smtClean="0">
                          <a:solidFill>
                            <a:srgbClr val="00B050"/>
                          </a:solidFill>
                          <a:latin typeface="Consolas" pitchFamily="49" charset="0"/>
                          <a:ea typeface="宋体"/>
                          <a:cs typeface="Consolas" pitchFamily="49" charset="0"/>
                        </a:rPr>
                        <a:t>┇</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zh-CN" altLang="en-US" b="1" smtClean="0">
                          <a:solidFill>
                            <a:srgbClr val="0000FF"/>
                          </a:solidFill>
                          <a:latin typeface="宋体"/>
                          <a:ea typeface="宋体"/>
                          <a:cs typeface="Consolas" pitchFamily="49" charset="0"/>
                        </a:rPr>
                        <a:t>┇</a:t>
                      </a:r>
                      <a:endParaRPr lang="zh-CN" altLang="en-US" b="1">
                        <a:solidFill>
                          <a:srgbClr val="0000FF"/>
                        </a:solidFill>
                        <a:latin typeface="Consolas" pitchFamily="49" charset="0"/>
                        <a:ea typeface="楷体" pitchFamily="49" charset="-122"/>
                        <a:cs typeface="Consolas" pitchFamily="49" charset="0"/>
                      </a:endParaRPr>
                    </a:p>
                  </a:txBody>
                  <a:tcPr/>
                </a:tc>
                <a:tc>
                  <a:txBody>
                    <a:bodyPr/>
                    <a:lstStyle/>
                    <a:p>
                      <a:pPr algn="ctr"/>
                      <a:r>
                        <a:rPr lang="zh-CN" altLang="en-US" b="1" smtClean="0">
                          <a:solidFill>
                            <a:srgbClr val="FF00FF"/>
                          </a:solidFill>
                          <a:latin typeface="宋体"/>
                          <a:ea typeface="宋体"/>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en-US" altLang="zh-CN" b="1" i="1" smtClean="0">
                          <a:solidFill>
                            <a:srgbClr val="00B050"/>
                          </a:solidFill>
                          <a:latin typeface="Consolas" pitchFamily="49" charset="0"/>
                          <a:ea typeface="楷体" pitchFamily="49" charset="-122"/>
                          <a:cs typeface="Consolas" pitchFamily="49" charset="0"/>
                        </a:rPr>
                        <a:t>n</a:t>
                      </a:r>
                      <a:r>
                        <a:rPr lang="en-US" altLang="zh-CN" b="1" smtClean="0">
                          <a:solidFill>
                            <a:srgbClr val="00B050"/>
                          </a:solidFill>
                          <a:latin typeface="Consolas" pitchFamily="49" charset="0"/>
                          <a:ea typeface="楷体" pitchFamily="49" charset="-122"/>
                          <a:cs typeface="Consolas" pitchFamily="49" charset="0"/>
                        </a:rPr>
                        <a:t>-1</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i="1" baseline="-25000" smtClean="0">
                          <a:solidFill>
                            <a:srgbClr val="0000FF"/>
                          </a:solidFill>
                          <a:latin typeface="Consolas" pitchFamily="49" charset="0"/>
                          <a:ea typeface="楷体" pitchFamily="49" charset="-122"/>
                          <a:cs typeface="Consolas" pitchFamily="49" charset="0"/>
                        </a:rPr>
                        <a:t>n</a:t>
                      </a:r>
                      <a:r>
                        <a:rPr lang="en-US" altLang="zh-CN" b="1" baseline="-25000" smtClean="0">
                          <a:solidFill>
                            <a:srgbClr val="0000FF"/>
                          </a:solidFill>
                          <a:latin typeface="Consolas" pitchFamily="49" charset="0"/>
                          <a:ea typeface="楷体" pitchFamily="49" charset="-122"/>
                          <a:cs typeface="Consolas" pitchFamily="49" charset="0"/>
                        </a:rPr>
                        <a:t>-1</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bl>
          </a:graphicData>
        </a:graphic>
      </p:graphicFrame>
      <p:sp>
        <p:nvSpPr>
          <p:cNvPr id="10" name="TextBox 9"/>
          <p:cNvSpPr txBox="1"/>
          <p:nvPr/>
        </p:nvSpPr>
        <p:spPr>
          <a:xfrm>
            <a:off x="2500298" y="714356"/>
            <a:ext cx="1071570"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索引表</a:t>
            </a:r>
            <a:endParaRPr lang="zh-CN" altLang="en-US" sz="2000">
              <a:solidFill>
                <a:srgbClr val="0000FF"/>
              </a:solidFill>
              <a:latin typeface="微软雅黑" pitchFamily="34" charset="-122"/>
              <a:ea typeface="微软雅黑" pitchFamily="34" charset="-122"/>
            </a:endParaRPr>
          </a:p>
        </p:txBody>
      </p:sp>
      <p:sp>
        <p:nvSpPr>
          <p:cNvPr id="11" name="TextBox 10"/>
          <p:cNvSpPr txBox="1"/>
          <p:nvPr/>
        </p:nvSpPr>
        <p:spPr>
          <a:xfrm>
            <a:off x="6476991" y="714356"/>
            <a:ext cx="1428760"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主数据表</a:t>
            </a:r>
            <a:endParaRPr lang="zh-CN" altLang="en-US" sz="2000">
              <a:solidFill>
                <a:srgbClr val="0000FF"/>
              </a:solidFill>
              <a:latin typeface="微软雅黑" pitchFamily="34" charset="-122"/>
              <a:ea typeface="微软雅黑" pitchFamily="34" charset="-122"/>
            </a:endParaRPr>
          </a:p>
        </p:txBody>
      </p:sp>
      <p:graphicFrame>
        <p:nvGraphicFramePr>
          <p:cNvPr id="12" name="表格 11"/>
          <p:cNvGraphicFramePr>
            <a:graphicFrameLocks noGrp="1"/>
          </p:cNvGraphicFramePr>
          <p:nvPr/>
        </p:nvGraphicFramePr>
        <p:xfrm>
          <a:off x="4976794" y="1428736"/>
          <a:ext cx="3929057" cy="1854200"/>
        </p:xfrm>
        <a:graphic>
          <a:graphicData uri="http://schemas.openxmlformats.org/drawingml/2006/table">
            <a:tbl>
              <a:tblPr firstRow="1" bandRow="1">
                <a:tableStyleId>{5C22544A-7EE6-4342-B048-85BDC9FD1C3A}</a:tableStyleId>
              </a:tblPr>
              <a:tblGrid>
                <a:gridCol w="857255"/>
                <a:gridCol w="1500198"/>
                <a:gridCol w="1571604"/>
              </a:tblGrid>
              <a:tr h="370840">
                <a:tc>
                  <a:txBody>
                    <a:bodyPr/>
                    <a:lstStyle/>
                    <a:p>
                      <a:r>
                        <a:rPr lang="zh-CN" altLang="en-US" smtClean="0">
                          <a:solidFill>
                            <a:srgbClr val="FF0000"/>
                          </a:solidFill>
                          <a:latin typeface="Consolas" pitchFamily="49" charset="0"/>
                          <a:ea typeface="楷体" pitchFamily="49" charset="-122"/>
                          <a:cs typeface="Consolas" pitchFamily="49" charset="0"/>
                        </a:rPr>
                        <a:t>地址</a:t>
                      </a:r>
                      <a:endParaRPr lang="zh-CN" altLang="en-US">
                        <a:solidFill>
                          <a:srgbClr val="FF000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r>
                        <a:rPr lang="zh-CN" altLang="en-US" smtClean="0">
                          <a:solidFill>
                            <a:srgbClr val="FF0000"/>
                          </a:solidFill>
                          <a:latin typeface="Consolas" pitchFamily="49" charset="0"/>
                          <a:ea typeface="楷体" pitchFamily="49" charset="-122"/>
                          <a:cs typeface="Consolas" pitchFamily="49" charset="0"/>
                        </a:rPr>
                        <a:t>索引关键字</a:t>
                      </a:r>
                      <a:endParaRPr lang="zh-CN" altLang="en-US">
                        <a:solidFill>
                          <a:srgbClr val="FF0000"/>
                        </a:solidFill>
                        <a:latin typeface="Consolas" pitchFamily="49" charset="0"/>
                        <a:ea typeface="楷体" pitchFamily="49" charset="-122"/>
                        <a:cs typeface="Consolas" pitchFamily="49" charset="0"/>
                      </a:endParaRPr>
                    </a:p>
                  </a:txBody>
                  <a:tcPr/>
                </a:tc>
                <a:tc>
                  <a:txBody>
                    <a:bodyPr/>
                    <a:lstStyle/>
                    <a:p>
                      <a:r>
                        <a:rPr lang="zh-CN" altLang="en-US" smtClean="0">
                          <a:solidFill>
                            <a:srgbClr val="FF0000"/>
                          </a:solidFill>
                          <a:latin typeface="Consolas" pitchFamily="49" charset="0"/>
                          <a:ea typeface="楷体" pitchFamily="49" charset="-122"/>
                          <a:cs typeface="Consolas" pitchFamily="49" charset="0"/>
                        </a:rPr>
                        <a:t>其他数据项</a:t>
                      </a:r>
                      <a:endParaRPr lang="zh-CN" altLang="en-US">
                        <a:solidFill>
                          <a:srgbClr val="FF0000"/>
                        </a:solidFill>
                        <a:latin typeface="Consolas" pitchFamily="49" charset="0"/>
                        <a:ea typeface="楷体" pitchFamily="49" charset="-122"/>
                        <a:cs typeface="Consolas" pitchFamily="49" charset="0"/>
                      </a:endParaRPr>
                    </a:p>
                  </a:txBody>
                  <a:tcPr/>
                </a:tc>
              </a:tr>
              <a:tr h="370840">
                <a:tc>
                  <a:txBody>
                    <a:bodyPr/>
                    <a:lstStyle/>
                    <a:p>
                      <a:pPr algn="ctr"/>
                      <a:r>
                        <a:rPr lang="en-US" altLang="zh-CN" b="1" smtClean="0">
                          <a:solidFill>
                            <a:srgbClr val="00B050"/>
                          </a:solidFill>
                          <a:latin typeface="Consolas" pitchFamily="49" charset="0"/>
                          <a:ea typeface="楷体" pitchFamily="49" charset="-122"/>
                          <a:cs typeface="Consolas" pitchFamily="49" charset="0"/>
                        </a:rPr>
                        <a:t>0</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i="0" baseline="-25000" smtClean="0">
                          <a:solidFill>
                            <a:srgbClr val="0000FF"/>
                          </a:solidFill>
                          <a:latin typeface="Consolas" pitchFamily="49" charset="0"/>
                          <a:ea typeface="楷体" pitchFamily="49" charset="-122"/>
                          <a:cs typeface="Consolas" pitchFamily="49" charset="0"/>
                        </a:rPr>
                        <a:t>2</a:t>
                      </a:r>
                      <a:endParaRPr lang="zh-CN" altLang="en-US" b="1" i="0"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en-US" altLang="zh-CN" b="1" smtClean="0">
                          <a:solidFill>
                            <a:srgbClr val="00B050"/>
                          </a:solidFill>
                          <a:latin typeface="Consolas" pitchFamily="49" charset="0"/>
                          <a:ea typeface="楷体" pitchFamily="49" charset="-122"/>
                          <a:cs typeface="Consolas" pitchFamily="49" charset="0"/>
                        </a:rPr>
                        <a:t>1</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baseline="-25000" smtClean="0">
                          <a:solidFill>
                            <a:srgbClr val="0000FF"/>
                          </a:solidFill>
                          <a:latin typeface="Consolas" pitchFamily="49" charset="0"/>
                          <a:ea typeface="楷体" pitchFamily="49" charset="-122"/>
                          <a:cs typeface="Consolas" pitchFamily="49" charset="0"/>
                        </a:rPr>
                        <a:t>1</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zh-CN" altLang="en-US" b="1" smtClean="0">
                          <a:solidFill>
                            <a:srgbClr val="00B050"/>
                          </a:solidFill>
                          <a:latin typeface="Consolas" pitchFamily="49" charset="0"/>
                          <a:ea typeface="宋体"/>
                          <a:cs typeface="Consolas" pitchFamily="49" charset="0"/>
                        </a:rPr>
                        <a:t>┇</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zh-CN" altLang="en-US" b="1" smtClean="0">
                          <a:solidFill>
                            <a:srgbClr val="0000FF"/>
                          </a:solidFill>
                          <a:latin typeface="宋体"/>
                          <a:ea typeface="宋体"/>
                          <a:cs typeface="Consolas" pitchFamily="49" charset="0"/>
                        </a:rPr>
                        <a:t>┇</a:t>
                      </a:r>
                      <a:endParaRPr lang="zh-CN" altLang="en-US" b="1">
                        <a:solidFill>
                          <a:srgbClr val="0000FF"/>
                        </a:solidFill>
                        <a:latin typeface="Consolas" pitchFamily="49" charset="0"/>
                        <a:ea typeface="楷体" pitchFamily="49" charset="-122"/>
                        <a:cs typeface="Consolas" pitchFamily="49" charset="0"/>
                      </a:endParaRPr>
                    </a:p>
                  </a:txBody>
                  <a:tcPr/>
                </a:tc>
                <a:tc>
                  <a:txBody>
                    <a:bodyPr/>
                    <a:lstStyle/>
                    <a:p>
                      <a:pPr algn="ctr"/>
                      <a:r>
                        <a:rPr lang="zh-CN" altLang="en-US" b="1" smtClean="0">
                          <a:solidFill>
                            <a:srgbClr val="FF00FF"/>
                          </a:solidFill>
                          <a:latin typeface="宋体"/>
                          <a:ea typeface="宋体"/>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en-US" altLang="zh-CN" b="1" i="1" smtClean="0">
                          <a:solidFill>
                            <a:srgbClr val="00B050"/>
                          </a:solidFill>
                          <a:latin typeface="Consolas" pitchFamily="49" charset="0"/>
                          <a:ea typeface="楷体" pitchFamily="49" charset="-122"/>
                          <a:cs typeface="Consolas" pitchFamily="49" charset="0"/>
                        </a:rPr>
                        <a:t>n</a:t>
                      </a:r>
                      <a:r>
                        <a:rPr lang="en-US" altLang="zh-CN" b="1" smtClean="0">
                          <a:solidFill>
                            <a:srgbClr val="00B050"/>
                          </a:solidFill>
                          <a:latin typeface="Consolas" pitchFamily="49" charset="0"/>
                          <a:ea typeface="楷体" pitchFamily="49" charset="-122"/>
                          <a:cs typeface="Consolas" pitchFamily="49" charset="0"/>
                        </a:rPr>
                        <a:t>-1</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i="1" baseline="-25000" smtClean="0">
                          <a:solidFill>
                            <a:srgbClr val="0000FF"/>
                          </a:solidFill>
                          <a:latin typeface="Consolas" pitchFamily="49" charset="0"/>
                          <a:ea typeface="楷体" pitchFamily="49" charset="-122"/>
                          <a:cs typeface="Consolas" pitchFamily="49" charset="0"/>
                        </a:rPr>
                        <a:t>n</a:t>
                      </a:r>
                      <a:r>
                        <a:rPr lang="en-US" altLang="zh-CN" b="1" baseline="-25000" smtClean="0">
                          <a:solidFill>
                            <a:srgbClr val="0000FF"/>
                          </a:solidFill>
                          <a:latin typeface="Consolas" pitchFamily="49" charset="0"/>
                          <a:ea typeface="楷体" pitchFamily="49" charset="-122"/>
                          <a:cs typeface="Consolas" pitchFamily="49" charset="0"/>
                        </a:rPr>
                        <a:t>-1</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bl>
          </a:graphicData>
        </a:graphic>
      </p:graphicFrame>
      <p:sp>
        <p:nvSpPr>
          <p:cNvPr id="13" name="TextBox 12"/>
          <p:cNvSpPr txBox="1"/>
          <p:nvPr/>
        </p:nvSpPr>
        <p:spPr>
          <a:xfrm>
            <a:off x="2857488" y="3714752"/>
            <a:ext cx="4286280"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索引存储结构</a:t>
            </a:r>
            <a:r>
              <a:rPr lang="en-US" altLang="zh-CN" sz="2000" smtClean="0">
                <a:solidFill>
                  <a:srgbClr val="0000FF"/>
                </a:solidFill>
                <a:latin typeface="微软雅黑" pitchFamily="34" charset="-122"/>
                <a:ea typeface="微软雅黑" pitchFamily="34" charset="-122"/>
              </a:rPr>
              <a:t>=</a:t>
            </a:r>
            <a:r>
              <a:rPr lang="zh-CN" altLang="en-US" sz="2000" smtClean="0">
                <a:solidFill>
                  <a:srgbClr val="0000FF"/>
                </a:solidFill>
                <a:latin typeface="微软雅黑" pitchFamily="34" charset="-122"/>
                <a:ea typeface="微软雅黑" pitchFamily="34" charset="-122"/>
              </a:rPr>
              <a:t>主数据表</a:t>
            </a:r>
            <a:r>
              <a:rPr lang="en-US" altLang="zh-CN" sz="2000" smtClean="0">
                <a:solidFill>
                  <a:srgbClr val="0000FF"/>
                </a:solidFill>
                <a:latin typeface="微软雅黑" pitchFamily="34" charset="-122"/>
                <a:ea typeface="微软雅黑" pitchFamily="34" charset="-122"/>
              </a:rPr>
              <a:t>+</a:t>
            </a:r>
            <a:r>
              <a:rPr lang="zh-CN" altLang="en-US" sz="2000" smtClean="0">
                <a:solidFill>
                  <a:srgbClr val="0000FF"/>
                </a:solidFill>
                <a:latin typeface="微软雅黑" pitchFamily="34" charset="-122"/>
                <a:ea typeface="微软雅黑" pitchFamily="34" charset="-122"/>
              </a:rPr>
              <a:t>索引表</a:t>
            </a:r>
            <a:endParaRPr lang="zh-CN" altLang="en-US" sz="2000">
              <a:solidFill>
                <a:srgbClr val="0000FF"/>
              </a:solidFill>
              <a:latin typeface="微软雅黑" pitchFamily="34" charset="-122"/>
              <a:ea typeface="微软雅黑" pitchFamily="34" charset="-122"/>
            </a:endParaRPr>
          </a:p>
        </p:txBody>
      </p:sp>
      <p:sp>
        <p:nvSpPr>
          <p:cNvPr id="14" name="任意多边形 13"/>
          <p:cNvSpPr/>
          <p:nvPr/>
        </p:nvSpPr>
        <p:spPr>
          <a:xfrm>
            <a:off x="4598126" y="1972491"/>
            <a:ext cx="391885" cy="326572"/>
          </a:xfrm>
          <a:custGeom>
            <a:avLst/>
            <a:gdLst>
              <a:gd name="connsiteX0" fmla="*/ 0 w 391885"/>
              <a:gd name="connsiteY0" fmla="*/ 0 h 326572"/>
              <a:gd name="connsiteX1" fmla="*/ 391885 w 391885"/>
              <a:gd name="connsiteY1" fmla="*/ 326572 h 326572"/>
            </a:gdLst>
            <a:ahLst/>
            <a:cxnLst>
              <a:cxn ang="0">
                <a:pos x="connsiteX0" y="connsiteY0"/>
              </a:cxn>
              <a:cxn ang="0">
                <a:pos x="connsiteX1" y="connsiteY1"/>
              </a:cxn>
            </a:cxnLst>
            <a:rect l="l" t="t" r="r" b="b"/>
            <a:pathLst>
              <a:path w="391885" h="326572">
                <a:moveTo>
                  <a:pt x="0" y="0"/>
                </a:moveTo>
                <a:lnTo>
                  <a:pt x="391885" y="326572"/>
                </a:lnTo>
              </a:path>
            </a:pathLst>
          </a:custGeom>
          <a:ln w="28575">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连接符 15"/>
          <p:cNvCxnSpPr/>
          <p:nvPr/>
        </p:nvCxnSpPr>
        <p:spPr>
          <a:xfrm flipV="1">
            <a:off x="4572000" y="2000240"/>
            <a:ext cx="428628" cy="357190"/>
          </a:xfrm>
          <a:prstGeom prst="line">
            <a:avLst/>
          </a:prstGeom>
          <a:ln w="28575">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252544" y="3429000"/>
            <a:ext cx="7605736" cy="1938992"/>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smtClean="0">
                <a:solidFill>
                  <a:srgbClr val="0000FF"/>
                </a:solidFill>
                <a:latin typeface="Consolas" pitchFamily="49" charset="0"/>
                <a:ea typeface="楷体" pitchFamily="49" charset="-122"/>
                <a:cs typeface="Consolas" pitchFamily="49" charset="0"/>
              </a:rPr>
              <a:t>  在</a:t>
            </a:r>
            <a:r>
              <a:rPr lang="zh-CN" altLang="en-US" sz="2000" dirty="0">
                <a:solidFill>
                  <a:srgbClr val="0000FF"/>
                </a:solidFill>
                <a:latin typeface="Consolas" pitchFamily="49" charset="0"/>
                <a:ea typeface="楷体" pitchFamily="49" charset="-122"/>
                <a:cs typeface="Consolas" pitchFamily="49" charset="0"/>
              </a:rPr>
              <a:t>索引存储结构中查找关键字为</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的记录</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过程：</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在</a:t>
            </a:r>
            <a:r>
              <a:rPr lang="zh-CN" altLang="en-US" sz="2000" dirty="0">
                <a:solidFill>
                  <a:srgbClr val="FF00FF"/>
                </a:solidFill>
                <a:latin typeface="Consolas" pitchFamily="49" charset="0"/>
                <a:ea typeface="楷体" pitchFamily="49" charset="-122"/>
                <a:cs typeface="Consolas" pitchFamily="49" charset="0"/>
              </a:rPr>
              <a:t>索引表</a:t>
            </a:r>
            <a:r>
              <a:rPr lang="zh-CN" altLang="en-US" sz="2000" dirty="0">
                <a:solidFill>
                  <a:srgbClr val="0000FF"/>
                </a:solidFill>
                <a:latin typeface="Consolas" pitchFamily="49" charset="0"/>
                <a:ea typeface="楷体" pitchFamily="49" charset="-122"/>
                <a:cs typeface="Consolas" pitchFamily="49" charset="0"/>
              </a:rPr>
              <a:t>中查找，由于索引表是按关键字有序排列的，所以可以采用</a:t>
            </a:r>
            <a:r>
              <a:rPr lang="zh-CN" altLang="en-US" sz="2000">
                <a:solidFill>
                  <a:srgbClr val="0000FF"/>
                </a:solidFill>
                <a:latin typeface="Consolas" pitchFamily="49" charset="0"/>
                <a:ea typeface="楷体" pitchFamily="49" charset="-122"/>
                <a:cs typeface="Consolas" pitchFamily="49" charset="0"/>
              </a:rPr>
              <a:t>折半</a:t>
            </a:r>
            <a:r>
              <a:rPr lang="zh-CN" altLang="en-US" sz="2000" smtClean="0">
                <a:solidFill>
                  <a:srgbClr val="0000FF"/>
                </a:solidFill>
                <a:latin typeface="Consolas" pitchFamily="49" charset="0"/>
                <a:ea typeface="楷体" pitchFamily="49" charset="-122"/>
                <a:cs typeface="Consolas" pitchFamily="49" charset="0"/>
              </a:rPr>
              <a:t>查找。</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当</a:t>
            </a:r>
            <a:r>
              <a:rPr lang="zh-CN" altLang="en-US" sz="2000" dirty="0">
                <a:solidFill>
                  <a:srgbClr val="0000FF"/>
                </a:solidFill>
                <a:latin typeface="Consolas" pitchFamily="49" charset="0"/>
                <a:ea typeface="楷体" pitchFamily="49" charset="-122"/>
                <a:cs typeface="Consolas" pitchFamily="49" charset="0"/>
              </a:rPr>
              <a:t>找到后</a:t>
            </a:r>
            <a:r>
              <a:rPr lang="zh-CN" altLang="en-US" sz="2000">
                <a:solidFill>
                  <a:srgbClr val="0000FF"/>
                </a:solidFill>
                <a:latin typeface="Consolas" pitchFamily="49" charset="0"/>
                <a:ea typeface="楷体" pitchFamily="49" charset="-122"/>
                <a:cs typeface="Consolas" pitchFamily="49" charset="0"/>
              </a:rPr>
              <a:t>通过</a:t>
            </a:r>
            <a:r>
              <a:rPr lang="zh-CN" altLang="en-US" sz="2000" smtClean="0">
                <a:solidFill>
                  <a:srgbClr val="0000FF"/>
                </a:solidFill>
                <a:latin typeface="Consolas" pitchFamily="49" charset="0"/>
                <a:ea typeface="楷体" pitchFamily="49" charset="-122"/>
                <a:cs typeface="Consolas" pitchFamily="49" charset="0"/>
              </a:rPr>
              <a:t>其对应地址</a:t>
            </a:r>
            <a:r>
              <a:rPr lang="zh-CN" altLang="en-US" sz="2000" dirty="0">
                <a:solidFill>
                  <a:srgbClr val="0000FF"/>
                </a:solidFill>
                <a:latin typeface="Consolas" pitchFamily="49" charset="0"/>
                <a:ea typeface="楷体" pitchFamily="49" charset="-122"/>
                <a:cs typeface="Consolas" pitchFamily="49" charset="0"/>
              </a:rPr>
              <a:t>直接在主数据表</a:t>
            </a:r>
            <a:r>
              <a:rPr lang="zh-CN" altLang="en-US" sz="2000">
                <a:solidFill>
                  <a:srgbClr val="0000FF"/>
                </a:solidFill>
                <a:latin typeface="Consolas" pitchFamily="49" charset="0"/>
                <a:ea typeface="楷体" pitchFamily="49" charset="-122"/>
                <a:cs typeface="Consolas" pitchFamily="49" charset="0"/>
              </a:rPr>
              <a:t>中</a:t>
            </a:r>
            <a:r>
              <a:rPr lang="zh-CN" altLang="en-US" sz="2000" smtClean="0">
                <a:solidFill>
                  <a:srgbClr val="0000FF"/>
                </a:solidFill>
                <a:latin typeface="Consolas" pitchFamily="49" charset="0"/>
                <a:ea typeface="楷体" pitchFamily="49" charset="-122"/>
                <a:cs typeface="Consolas" pitchFamily="49" charset="0"/>
              </a:rPr>
              <a:t>找到其记录</a:t>
            </a:r>
            <a:r>
              <a:rPr lang="zh-CN" altLang="en-US" sz="2000" dirty="0">
                <a:solidFill>
                  <a:srgbClr val="0000FF"/>
                </a:solidFill>
                <a:latin typeface="Consolas" pitchFamily="49" charset="0"/>
                <a:ea typeface="楷体" pitchFamily="49" charset="-122"/>
                <a:cs typeface="Consolas" pitchFamily="49" charset="0"/>
              </a:rPr>
              <a:t>。</a:t>
            </a:r>
          </a:p>
        </p:txBody>
      </p:sp>
      <p:graphicFrame>
        <p:nvGraphicFramePr>
          <p:cNvPr id="7" name="表格 6"/>
          <p:cNvGraphicFramePr>
            <a:graphicFrameLocks noGrp="1"/>
          </p:cNvGraphicFramePr>
          <p:nvPr/>
        </p:nvGraphicFramePr>
        <p:xfrm>
          <a:off x="1285852" y="1042998"/>
          <a:ext cx="3333752" cy="1854200"/>
        </p:xfrm>
        <a:graphic>
          <a:graphicData uri="http://schemas.openxmlformats.org/drawingml/2006/table">
            <a:tbl>
              <a:tblPr firstRow="1" bandRow="1">
                <a:tableStyleId>{5C22544A-7EE6-4342-B048-85BDC9FD1C3A}</a:tableStyleId>
              </a:tblPr>
              <a:tblGrid>
                <a:gridCol w="855543"/>
                <a:gridCol w="1366958"/>
                <a:gridCol w="1111251"/>
              </a:tblGrid>
              <a:tr h="370840">
                <a:tc>
                  <a:txBody>
                    <a:bodyPr/>
                    <a:lstStyle/>
                    <a:p>
                      <a:r>
                        <a:rPr lang="zh-CN" altLang="en-US" smtClean="0">
                          <a:solidFill>
                            <a:srgbClr val="FF0000"/>
                          </a:solidFill>
                          <a:latin typeface="Consolas" pitchFamily="49" charset="0"/>
                          <a:ea typeface="楷体" pitchFamily="49" charset="-122"/>
                          <a:cs typeface="Consolas" pitchFamily="49" charset="0"/>
                        </a:rPr>
                        <a:t>地址</a:t>
                      </a:r>
                      <a:endParaRPr lang="zh-CN" altLang="en-US">
                        <a:solidFill>
                          <a:srgbClr val="FF000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r>
                        <a:rPr lang="zh-CN" altLang="en-US" smtClean="0">
                          <a:solidFill>
                            <a:srgbClr val="FF0000"/>
                          </a:solidFill>
                          <a:latin typeface="Consolas" pitchFamily="49" charset="0"/>
                          <a:ea typeface="楷体" pitchFamily="49" charset="-122"/>
                          <a:cs typeface="Consolas" pitchFamily="49" charset="0"/>
                        </a:rPr>
                        <a:t>索引关键字</a:t>
                      </a:r>
                      <a:endParaRPr lang="zh-CN" altLang="en-US">
                        <a:solidFill>
                          <a:srgbClr val="FF0000"/>
                        </a:solidFill>
                        <a:latin typeface="Consolas" pitchFamily="49" charset="0"/>
                        <a:ea typeface="楷体" pitchFamily="49" charset="-122"/>
                        <a:cs typeface="Consolas" pitchFamily="49" charset="0"/>
                      </a:endParaRPr>
                    </a:p>
                  </a:txBody>
                  <a:tcPr/>
                </a:tc>
                <a:tc>
                  <a:txBody>
                    <a:bodyPr/>
                    <a:lstStyle/>
                    <a:p>
                      <a:r>
                        <a:rPr lang="zh-CN" altLang="en-US" smtClean="0">
                          <a:solidFill>
                            <a:srgbClr val="FF0000"/>
                          </a:solidFill>
                          <a:latin typeface="Consolas" pitchFamily="49" charset="0"/>
                          <a:ea typeface="楷体" pitchFamily="49" charset="-122"/>
                          <a:cs typeface="Consolas" pitchFamily="49" charset="0"/>
                        </a:rPr>
                        <a:t>对应地址</a:t>
                      </a:r>
                      <a:endParaRPr lang="zh-CN" altLang="en-US">
                        <a:solidFill>
                          <a:srgbClr val="FF0000"/>
                        </a:solidFill>
                        <a:latin typeface="Consolas" pitchFamily="49" charset="0"/>
                        <a:ea typeface="楷体" pitchFamily="49" charset="-122"/>
                        <a:cs typeface="Consolas" pitchFamily="49" charset="0"/>
                      </a:endParaRPr>
                    </a:p>
                  </a:txBody>
                  <a:tcPr/>
                </a:tc>
              </a:tr>
              <a:tr h="370840">
                <a:tc>
                  <a:txBody>
                    <a:bodyPr/>
                    <a:lstStyle/>
                    <a:p>
                      <a:pPr algn="ctr"/>
                      <a:r>
                        <a:rPr lang="en-US" altLang="zh-CN" b="1" smtClean="0">
                          <a:solidFill>
                            <a:srgbClr val="00B050"/>
                          </a:solidFill>
                          <a:latin typeface="Consolas" pitchFamily="49" charset="0"/>
                          <a:ea typeface="楷体" pitchFamily="49" charset="-122"/>
                          <a:cs typeface="Consolas" pitchFamily="49" charset="0"/>
                        </a:rPr>
                        <a:t>0</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baseline="-25000" smtClean="0">
                          <a:solidFill>
                            <a:srgbClr val="0000FF"/>
                          </a:solidFill>
                          <a:latin typeface="Consolas" pitchFamily="49" charset="0"/>
                          <a:ea typeface="楷体" pitchFamily="49" charset="-122"/>
                          <a:cs typeface="Consolas" pitchFamily="49" charset="0"/>
                        </a:rPr>
                        <a:t>1</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1</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en-US" altLang="zh-CN" b="1" smtClean="0">
                          <a:solidFill>
                            <a:srgbClr val="00B050"/>
                          </a:solidFill>
                          <a:latin typeface="Consolas" pitchFamily="49" charset="0"/>
                          <a:ea typeface="楷体" pitchFamily="49" charset="-122"/>
                          <a:cs typeface="Consolas" pitchFamily="49" charset="0"/>
                        </a:rPr>
                        <a:t>1</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baseline="-25000" smtClean="0">
                          <a:solidFill>
                            <a:srgbClr val="0000FF"/>
                          </a:solidFill>
                          <a:latin typeface="Consolas" pitchFamily="49" charset="0"/>
                          <a:ea typeface="楷体" pitchFamily="49" charset="-122"/>
                          <a:cs typeface="Consolas" pitchFamily="49" charset="0"/>
                        </a:rPr>
                        <a:t>2</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0</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zh-CN" altLang="en-US" b="1" smtClean="0">
                          <a:solidFill>
                            <a:srgbClr val="00B050"/>
                          </a:solidFill>
                          <a:latin typeface="Consolas" pitchFamily="49" charset="0"/>
                          <a:ea typeface="宋体"/>
                          <a:cs typeface="Consolas" pitchFamily="49" charset="0"/>
                        </a:rPr>
                        <a:t>┇</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zh-CN" altLang="en-US" b="1" smtClean="0">
                          <a:solidFill>
                            <a:srgbClr val="0000FF"/>
                          </a:solidFill>
                          <a:latin typeface="宋体"/>
                          <a:ea typeface="宋体"/>
                          <a:cs typeface="Consolas" pitchFamily="49" charset="0"/>
                        </a:rPr>
                        <a:t>┇</a:t>
                      </a:r>
                      <a:endParaRPr lang="zh-CN" altLang="en-US" b="1">
                        <a:solidFill>
                          <a:srgbClr val="0000FF"/>
                        </a:solidFill>
                        <a:latin typeface="Consolas" pitchFamily="49" charset="0"/>
                        <a:ea typeface="楷体" pitchFamily="49" charset="-122"/>
                        <a:cs typeface="Consolas" pitchFamily="49" charset="0"/>
                      </a:endParaRPr>
                    </a:p>
                  </a:txBody>
                  <a:tcPr/>
                </a:tc>
                <a:tc>
                  <a:txBody>
                    <a:bodyPr/>
                    <a:lstStyle/>
                    <a:p>
                      <a:pPr algn="ctr"/>
                      <a:r>
                        <a:rPr lang="zh-CN" altLang="en-US" b="1" smtClean="0">
                          <a:solidFill>
                            <a:srgbClr val="FF00FF"/>
                          </a:solidFill>
                          <a:latin typeface="宋体"/>
                          <a:ea typeface="宋体"/>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en-US" altLang="zh-CN" b="1" i="1" smtClean="0">
                          <a:solidFill>
                            <a:srgbClr val="00B050"/>
                          </a:solidFill>
                          <a:latin typeface="Consolas" pitchFamily="49" charset="0"/>
                          <a:ea typeface="楷体" pitchFamily="49" charset="-122"/>
                          <a:cs typeface="Consolas" pitchFamily="49" charset="0"/>
                        </a:rPr>
                        <a:t>n</a:t>
                      </a:r>
                      <a:r>
                        <a:rPr lang="en-US" altLang="zh-CN" b="1" smtClean="0">
                          <a:solidFill>
                            <a:srgbClr val="00B050"/>
                          </a:solidFill>
                          <a:latin typeface="Consolas" pitchFamily="49" charset="0"/>
                          <a:ea typeface="楷体" pitchFamily="49" charset="-122"/>
                          <a:cs typeface="Consolas" pitchFamily="49" charset="0"/>
                        </a:rPr>
                        <a:t>-1</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i="1" baseline="-25000" smtClean="0">
                          <a:solidFill>
                            <a:srgbClr val="0000FF"/>
                          </a:solidFill>
                          <a:latin typeface="Consolas" pitchFamily="49" charset="0"/>
                          <a:ea typeface="楷体" pitchFamily="49" charset="-122"/>
                          <a:cs typeface="Consolas" pitchFamily="49" charset="0"/>
                        </a:rPr>
                        <a:t>n</a:t>
                      </a:r>
                      <a:r>
                        <a:rPr lang="en-US" altLang="zh-CN" b="1" baseline="-25000" smtClean="0">
                          <a:solidFill>
                            <a:srgbClr val="0000FF"/>
                          </a:solidFill>
                          <a:latin typeface="Consolas" pitchFamily="49" charset="0"/>
                          <a:ea typeface="楷体" pitchFamily="49" charset="-122"/>
                          <a:cs typeface="Consolas" pitchFamily="49" charset="0"/>
                        </a:rPr>
                        <a:t>-1</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bl>
          </a:graphicData>
        </a:graphic>
      </p:graphicFrame>
      <p:sp>
        <p:nvSpPr>
          <p:cNvPr id="9" name="TextBox 8"/>
          <p:cNvSpPr txBox="1"/>
          <p:nvPr/>
        </p:nvSpPr>
        <p:spPr>
          <a:xfrm>
            <a:off x="2500298" y="360354"/>
            <a:ext cx="1071570"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索引表</a:t>
            </a:r>
            <a:endParaRPr lang="zh-CN" altLang="en-US" sz="2000">
              <a:solidFill>
                <a:srgbClr val="0000FF"/>
              </a:solidFill>
              <a:latin typeface="微软雅黑" pitchFamily="34" charset="-122"/>
              <a:ea typeface="微软雅黑" pitchFamily="34" charset="-122"/>
            </a:endParaRPr>
          </a:p>
        </p:txBody>
      </p:sp>
      <p:sp>
        <p:nvSpPr>
          <p:cNvPr id="10" name="TextBox 9"/>
          <p:cNvSpPr txBox="1"/>
          <p:nvPr/>
        </p:nvSpPr>
        <p:spPr>
          <a:xfrm>
            <a:off x="6476991" y="360354"/>
            <a:ext cx="1428760"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主数据表</a:t>
            </a:r>
            <a:endParaRPr lang="zh-CN" altLang="en-US" sz="2000">
              <a:solidFill>
                <a:srgbClr val="0000FF"/>
              </a:solidFill>
              <a:latin typeface="微软雅黑" pitchFamily="34" charset="-122"/>
              <a:ea typeface="微软雅黑" pitchFamily="34" charset="-122"/>
            </a:endParaRPr>
          </a:p>
        </p:txBody>
      </p:sp>
      <p:graphicFrame>
        <p:nvGraphicFramePr>
          <p:cNvPr id="11" name="表格 10"/>
          <p:cNvGraphicFramePr>
            <a:graphicFrameLocks noGrp="1"/>
          </p:cNvGraphicFramePr>
          <p:nvPr/>
        </p:nvGraphicFramePr>
        <p:xfrm>
          <a:off x="4976794" y="1074734"/>
          <a:ext cx="3929057" cy="1854200"/>
        </p:xfrm>
        <a:graphic>
          <a:graphicData uri="http://schemas.openxmlformats.org/drawingml/2006/table">
            <a:tbl>
              <a:tblPr firstRow="1" bandRow="1">
                <a:tableStyleId>{5C22544A-7EE6-4342-B048-85BDC9FD1C3A}</a:tableStyleId>
              </a:tblPr>
              <a:tblGrid>
                <a:gridCol w="857255"/>
                <a:gridCol w="1500198"/>
                <a:gridCol w="1571604"/>
              </a:tblGrid>
              <a:tr h="370840">
                <a:tc>
                  <a:txBody>
                    <a:bodyPr/>
                    <a:lstStyle/>
                    <a:p>
                      <a:r>
                        <a:rPr lang="zh-CN" altLang="en-US" smtClean="0">
                          <a:solidFill>
                            <a:srgbClr val="FF0000"/>
                          </a:solidFill>
                          <a:latin typeface="Consolas" pitchFamily="49" charset="0"/>
                          <a:ea typeface="楷体" pitchFamily="49" charset="-122"/>
                          <a:cs typeface="Consolas" pitchFamily="49" charset="0"/>
                        </a:rPr>
                        <a:t>地址</a:t>
                      </a:r>
                      <a:endParaRPr lang="zh-CN" altLang="en-US">
                        <a:solidFill>
                          <a:srgbClr val="FF000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r>
                        <a:rPr lang="zh-CN" altLang="en-US" smtClean="0">
                          <a:solidFill>
                            <a:srgbClr val="FF0000"/>
                          </a:solidFill>
                          <a:latin typeface="Consolas" pitchFamily="49" charset="0"/>
                          <a:ea typeface="楷体" pitchFamily="49" charset="-122"/>
                          <a:cs typeface="Consolas" pitchFamily="49" charset="0"/>
                        </a:rPr>
                        <a:t>索引关键字</a:t>
                      </a:r>
                      <a:endParaRPr lang="zh-CN" altLang="en-US">
                        <a:solidFill>
                          <a:srgbClr val="FF0000"/>
                        </a:solidFill>
                        <a:latin typeface="Consolas" pitchFamily="49" charset="0"/>
                        <a:ea typeface="楷体" pitchFamily="49" charset="-122"/>
                        <a:cs typeface="Consolas" pitchFamily="49" charset="0"/>
                      </a:endParaRPr>
                    </a:p>
                  </a:txBody>
                  <a:tcPr/>
                </a:tc>
                <a:tc>
                  <a:txBody>
                    <a:bodyPr/>
                    <a:lstStyle/>
                    <a:p>
                      <a:r>
                        <a:rPr lang="zh-CN" altLang="en-US" smtClean="0">
                          <a:solidFill>
                            <a:srgbClr val="FF0000"/>
                          </a:solidFill>
                          <a:latin typeface="Consolas" pitchFamily="49" charset="0"/>
                          <a:ea typeface="楷体" pitchFamily="49" charset="-122"/>
                          <a:cs typeface="Consolas" pitchFamily="49" charset="0"/>
                        </a:rPr>
                        <a:t>其他数据项</a:t>
                      </a:r>
                      <a:endParaRPr lang="zh-CN" altLang="en-US">
                        <a:solidFill>
                          <a:srgbClr val="FF0000"/>
                        </a:solidFill>
                        <a:latin typeface="Consolas" pitchFamily="49" charset="0"/>
                        <a:ea typeface="楷体" pitchFamily="49" charset="-122"/>
                        <a:cs typeface="Consolas" pitchFamily="49" charset="0"/>
                      </a:endParaRPr>
                    </a:p>
                  </a:txBody>
                  <a:tcPr/>
                </a:tc>
              </a:tr>
              <a:tr h="370840">
                <a:tc>
                  <a:txBody>
                    <a:bodyPr/>
                    <a:lstStyle/>
                    <a:p>
                      <a:pPr algn="ctr"/>
                      <a:r>
                        <a:rPr lang="en-US" altLang="zh-CN" b="1" smtClean="0">
                          <a:solidFill>
                            <a:srgbClr val="00B050"/>
                          </a:solidFill>
                          <a:latin typeface="Consolas" pitchFamily="49" charset="0"/>
                          <a:ea typeface="楷体" pitchFamily="49" charset="-122"/>
                          <a:cs typeface="Consolas" pitchFamily="49" charset="0"/>
                        </a:rPr>
                        <a:t>0</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i="0" baseline="-25000" smtClean="0">
                          <a:solidFill>
                            <a:srgbClr val="0000FF"/>
                          </a:solidFill>
                          <a:latin typeface="Consolas" pitchFamily="49" charset="0"/>
                          <a:ea typeface="楷体" pitchFamily="49" charset="-122"/>
                          <a:cs typeface="Consolas" pitchFamily="49" charset="0"/>
                        </a:rPr>
                        <a:t>2</a:t>
                      </a:r>
                      <a:endParaRPr lang="zh-CN" altLang="en-US" b="1" i="0"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en-US" altLang="zh-CN" b="1" smtClean="0">
                          <a:solidFill>
                            <a:srgbClr val="00B050"/>
                          </a:solidFill>
                          <a:latin typeface="Consolas" pitchFamily="49" charset="0"/>
                          <a:ea typeface="楷体" pitchFamily="49" charset="-122"/>
                          <a:cs typeface="Consolas" pitchFamily="49" charset="0"/>
                        </a:rPr>
                        <a:t>1</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baseline="-25000" smtClean="0">
                          <a:solidFill>
                            <a:srgbClr val="0000FF"/>
                          </a:solidFill>
                          <a:latin typeface="Consolas" pitchFamily="49" charset="0"/>
                          <a:ea typeface="楷体" pitchFamily="49" charset="-122"/>
                          <a:cs typeface="Consolas" pitchFamily="49" charset="0"/>
                        </a:rPr>
                        <a:t>1</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zh-CN" altLang="en-US" b="1" smtClean="0">
                          <a:solidFill>
                            <a:srgbClr val="00B050"/>
                          </a:solidFill>
                          <a:latin typeface="Consolas" pitchFamily="49" charset="0"/>
                          <a:ea typeface="宋体"/>
                          <a:cs typeface="Consolas" pitchFamily="49" charset="0"/>
                        </a:rPr>
                        <a:t>┇</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zh-CN" altLang="en-US" b="1" smtClean="0">
                          <a:solidFill>
                            <a:srgbClr val="0000FF"/>
                          </a:solidFill>
                          <a:latin typeface="宋体"/>
                          <a:ea typeface="宋体"/>
                          <a:cs typeface="Consolas" pitchFamily="49" charset="0"/>
                        </a:rPr>
                        <a:t>┇</a:t>
                      </a:r>
                      <a:endParaRPr lang="zh-CN" altLang="en-US" b="1">
                        <a:solidFill>
                          <a:srgbClr val="0000FF"/>
                        </a:solidFill>
                        <a:latin typeface="Consolas" pitchFamily="49" charset="0"/>
                        <a:ea typeface="楷体" pitchFamily="49" charset="-122"/>
                        <a:cs typeface="Consolas" pitchFamily="49" charset="0"/>
                      </a:endParaRPr>
                    </a:p>
                  </a:txBody>
                  <a:tcPr/>
                </a:tc>
                <a:tc>
                  <a:txBody>
                    <a:bodyPr/>
                    <a:lstStyle/>
                    <a:p>
                      <a:pPr algn="ctr"/>
                      <a:r>
                        <a:rPr lang="zh-CN" altLang="en-US" b="1" smtClean="0">
                          <a:solidFill>
                            <a:srgbClr val="FF00FF"/>
                          </a:solidFill>
                          <a:latin typeface="宋体"/>
                          <a:ea typeface="宋体"/>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r h="370840">
                <a:tc>
                  <a:txBody>
                    <a:bodyPr/>
                    <a:lstStyle/>
                    <a:p>
                      <a:pPr algn="ctr"/>
                      <a:r>
                        <a:rPr lang="en-US" altLang="zh-CN" b="1" i="1" smtClean="0">
                          <a:solidFill>
                            <a:srgbClr val="00B050"/>
                          </a:solidFill>
                          <a:latin typeface="Consolas" pitchFamily="49" charset="0"/>
                          <a:ea typeface="楷体" pitchFamily="49" charset="-122"/>
                          <a:cs typeface="Consolas" pitchFamily="49" charset="0"/>
                        </a:rPr>
                        <a:t>n</a:t>
                      </a:r>
                      <a:r>
                        <a:rPr lang="en-US" altLang="zh-CN" b="1" smtClean="0">
                          <a:solidFill>
                            <a:srgbClr val="00B050"/>
                          </a:solidFill>
                          <a:latin typeface="Consolas" pitchFamily="49" charset="0"/>
                          <a:ea typeface="楷体" pitchFamily="49" charset="-122"/>
                          <a:cs typeface="Consolas" pitchFamily="49" charset="0"/>
                        </a:rPr>
                        <a:t>-1</a:t>
                      </a:r>
                      <a:endParaRPr lang="zh-CN" altLang="en-US" b="1">
                        <a:solidFill>
                          <a:srgbClr val="00B050"/>
                        </a:solidFill>
                        <a:latin typeface="Consolas" pitchFamily="49" charset="0"/>
                        <a:ea typeface="楷体" pitchFamily="49" charset="-122"/>
                        <a:cs typeface="Consolas" pitchFamily="49" charset="0"/>
                      </a:endParaRPr>
                    </a:p>
                  </a:txBody>
                  <a:tcPr>
                    <a:solidFill>
                      <a:schemeClr val="bg1">
                        <a:lumMod val="95000"/>
                      </a:schemeClr>
                    </a:solidFill>
                  </a:tcPr>
                </a:tc>
                <a:tc>
                  <a:txBody>
                    <a:bodyPr/>
                    <a:lstStyle/>
                    <a:p>
                      <a:pPr algn="ctr"/>
                      <a:r>
                        <a:rPr lang="en-US" altLang="zh-CN" b="1" i="1" smtClean="0">
                          <a:solidFill>
                            <a:srgbClr val="0000FF"/>
                          </a:solidFill>
                          <a:latin typeface="Consolas" pitchFamily="49" charset="0"/>
                          <a:ea typeface="楷体" pitchFamily="49" charset="-122"/>
                          <a:cs typeface="Consolas" pitchFamily="49" charset="0"/>
                        </a:rPr>
                        <a:t>k</a:t>
                      </a:r>
                      <a:r>
                        <a:rPr lang="en-US" altLang="zh-CN" b="1" i="1" baseline="-25000" smtClean="0">
                          <a:solidFill>
                            <a:srgbClr val="0000FF"/>
                          </a:solidFill>
                          <a:latin typeface="Consolas" pitchFamily="49" charset="0"/>
                          <a:ea typeface="楷体" pitchFamily="49" charset="-122"/>
                          <a:cs typeface="Consolas" pitchFamily="49" charset="0"/>
                        </a:rPr>
                        <a:t>n</a:t>
                      </a:r>
                      <a:r>
                        <a:rPr lang="en-US" altLang="zh-CN" b="1" baseline="-25000" smtClean="0">
                          <a:solidFill>
                            <a:srgbClr val="0000FF"/>
                          </a:solidFill>
                          <a:latin typeface="Consolas" pitchFamily="49" charset="0"/>
                          <a:ea typeface="楷体" pitchFamily="49" charset="-122"/>
                          <a:cs typeface="Consolas" pitchFamily="49" charset="0"/>
                        </a:rPr>
                        <a:t>-1</a:t>
                      </a:r>
                      <a:endParaRPr lang="zh-CN" altLang="en-US" b="1" baseline="-25000">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b="1" smtClean="0">
                          <a:solidFill>
                            <a:srgbClr val="FF00FF"/>
                          </a:solidFill>
                          <a:latin typeface="Consolas" pitchFamily="49" charset="0"/>
                          <a:ea typeface="楷体" pitchFamily="49" charset="-122"/>
                          <a:cs typeface="Consolas" pitchFamily="49" charset="0"/>
                        </a:rPr>
                        <a:t>…</a:t>
                      </a:r>
                      <a:endParaRPr lang="zh-CN" altLang="en-US" b="1">
                        <a:solidFill>
                          <a:srgbClr val="FF00FF"/>
                        </a:solidFill>
                        <a:latin typeface="Consolas" pitchFamily="49" charset="0"/>
                        <a:ea typeface="楷体" pitchFamily="49" charset="-122"/>
                        <a:cs typeface="Consolas" pitchFamily="49" charset="0"/>
                      </a:endParaRPr>
                    </a:p>
                  </a:txBody>
                  <a:tcPr/>
                </a:tc>
              </a:tr>
            </a:tbl>
          </a:graphicData>
        </a:graphic>
      </p:graphicFrame>
      <p:sp>
        <p:nvSpPr>
          <p:cNvPr id="12" name="任意多边形 11"/>
          <p:cNvSpPr/>
          <p:nvPr/>
        </p:nvSpPr>
        <p:spPr>
          <a:xfrm>
            <a:off x="4598126" y="1618489"/>
            <a:ext cx="391885" cy="326572"/>
          </a:xfrm>
          <a:custGeom>
            <a:avLst/>
            <a:gdLst>
              <a:gd name="connsiteX0" fmla="*/ 0 w 391885"/>
              <a:gd name="connsiteY0" fmla="*/ 0 h 326572"/>
              <a:gd name="connsiteX1" fmla="*/ 391885 w 391885"/>
              <a:gd name="connsiteY1" fmla="*/ 326572 h 326572"/>
            </a:gdLst>
            <a:ahLst/>
            <a:cxnLst>
              <a:cxn ang="0">
                <a:pos x="connsiteX0" y="connsiteY0"/>
              </a:cxn>
              <a:cxn ang="0">
                <a:pos x="connsiteX1" y="connsiteY1"/>
              </a:cxn>
            </a:cxnLst>
            <a:rect l="l" t="t" r="r" b="b"/>
            <a:pathLst>
              <a:path w="391885" h="326572">
                <a:moveTo>
                  <a:pt x="0" y="0"/>
                </a:moveTo>
                <a:lnTo>
                  <a:pt x="391885" y="326572"/>
                </a:lnTo>
              </a:path>
            </a:pathLst>
          </a:custGeom>
          <a:ln w="28575">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flipV="1">
            <a:off x="4572000" y="1646238"/>
            <a:ext cx="428628" cy="357190"/>
          </a:xfrm>
          <a:prstGeom prst="line">
            <a:avLst/>
          </a:prstGeom>
          <a:ln w="28575">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85852" y="500042"/>
            <a:ext cx="2247886"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2</a:t>
            </a:r>
            <a:r>
              <a:rPr lang="en-US" altLang="zh-CN">
                <a:solidFill>
                  <a:srgbClr val="FF0000"/>
                </a:solidFill>
                <a:latin typeface="Consolas" pitchFamily="49" charset="0"/>
                <a:ea typeface="楷体" pitchFamily="49" charset="-122"/>
                <a:cs typeface="Consolas" pitchFamily="49" charset="0"/>
              </a:rPr>
              <a:t>. </a:t>
            </a:r>
            <a:r>
              <a:rPr lang="zh-CN" altLang="en-US" smtClean="0">
                <a:solidFill>
                  <a:srgbClr val="FF0000"/>
                </a:solidFill>
                <a:latin typeface="Consolas" pitchFamily="49" charset="0"/>
                <a:ea typeface="楷体" pitchFamily="49" charset="-122"/>
                <a:cs typeface="Consolas" pitchFamily="49" charset="0"/>
              </a:rPr>
              <a:t>分块</a:t>
            </a:r>
            <a:r>
              <a:rPr lang="zh-CN" altLang="en-US" dirty="0">
                <a:solidFill>
                  <a:srgbClr val="FF0000"/>
                </a:solidFill>
                <a:latin typeface="Consolas" pitchFamily="49" charset="0"/>
                <a:ea typeface="楷体" pitchFamily="49" charset="-122"/>
                <a:cs typeface="Consolas" pitchFamily="49" charset="0"/>
              </a:rPr>
              <a:t>查找</a:t>
            </a:r>
          </a:p>
        </p:txBody>
      </p:sp>
      <p:sp>
        <p:nvSpPr>
          <p:cNvPr id="32771" name="Text Box 3"/>
          <p:cNvSpPr txBox="1">
            <a:spLocks noChangeArrowheads="1"/>
          </p:cNvSpPr>
          <p:nvPr/>
        </p:nvSpPr>
        <p:spPr bwMode="auto">
          <a:xfrm>
            <a:off x="1214414" y="1285860"/>
            <a:ext cx="7572428" cy="1631216"/>
          </a:xfrm>
          <a:prstGeom prst="rect">
            <a:avLst/>
          </a:prstGeom>
          <a:noFill/>
          <a:ln w="9525">
            <a:noFill/>
            <a:miter lim="800000"/>
            <a:headEnd/>
            <a:tailEnd/>
          </a:ln>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ea typeface="楷体" pitchFamily="49" charset="-122"/>
                <a:cs typeface="Times New Roman" pitchFamily="18" charset="0"/>
              </a:rPr>
              <a:t>主</a:t>
            </a:r>
            <a:r>
              <a:rPr lang="zh-CN" altLang="en-US" sz="2000" dirty="0">
                <a:solidFill>
                  <a:srgbClr val="0000FF"/>
                </a:solidFill>
                <a:ea typeface="楷体" pitchFamily="49" charset="-122"/>
                <a:cs typeface="Times New Roman" pitchFamily="18" charset="0"/>
              </a:rPr>
              <a:t>数据表中的数据呈现这样的规律：主数据表可以分成若干块，每一块中的元素是无序的，但块与块之间元素是有序的，即前一块中的最大关键字小于（或大于）后一块中的最小（或最大）关键字值</a:t>
            </a:r>
            <a:r>
              <a:rPr lang="zh-CN" altLang="en-US" sz="2000" dirty="0" smtClean="0">
                <a:solidFill>
                  <a:srgbClr val="0000FF"/>
                </a:solidFill>
                <a:ea typeface="楷体" pitchFamily="49" charset="-122"/>
                <a:cs typeface="Times New Roman" pitchFamily="18" charset="0"/>
              </a:rPr>
              <a:t>。</a:t>
            </a:r>
            <a:endParaRPr lang="zh-CN" altLang="en-US" sz="2000" dirty="0">
              <a:solidFill>
                <a:srgbClr val="0000FF"/>
              </a:solidFill>
              <a:ea typeface="楷体" pitchFamily="49" charset="-122"/>
              <a:cs typeface="Times New Roman" pitchFamily="18" charset="0"/>
            </a:endParaRPr>
          </a:p>
        </p:txBody>
      </p:sp>
      <p:sp>
        <p:nvSpPr>
          <p:cNvPr id="5" name="TextBox 4"/>
          <p:cNvSpPr txBox="1"/>
          <p:nvPr/>
        </p:nvSpPr>
        <p:spPr>
          <a:xfrm>
            <a:off x="1142976" y="3704586"/>
            <a:ext cx="7643866" cy="2130648"/>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ea typeface="楷体" pitchFamily="49" charset="-122"/>
                <a:cs typeface="Times New Roman" pitchFamily="18" charset="0"/>
              </a:rPr>
              <a:t>索引</a:t>
            </a:r>
            <a:r>
              <a:rPr lang="zh-CN" altLang="en-US" sz="2000" dirty="0" smtClean="0">
                <a:solidFill>
                  <a:srgbClr val="0000FF"/>
                </a:solidFill>
                <a:ea typeface="楷体" pitchFamily="49" charset="-122"/>
                <a:cs typeface="Times New Roman" pitchFamily="18" charset="0"/>
              </a:rPr>
              <a:t>表中的一项对应主数据表中的一块，索引项由关键字域和链域组成，关键字域存放相应块的最大关键字，链域存放指向本块第一个元素的指针，索引表按关键字值递增（或递减）</a:t>
            </a:r>
            <a:r>
              <a:rPr lang="zh-CN" altLang="en-US" sz="2000" smtClean="0">
                <a:solidFill>
                  <a:srgbClr val="0000FF"/>
                </a:solidFill>
                <a:ea typeface="楷体" pitchFamily="49" charset="-122"/>
                <a:cs typeface="Times New Roman" pitchFamily="18" charset="0"/>
              </a:rPr>
              <a:t>顺序排列。</a:t>
            </a:r>
            <a:endParaRPr lang="en-US" altLang="zh-CN" sz="2000" smtClean="0">
              <a:solidFill>
                <a:srgbClr val="0000FF"/>
              </a:solidFill>
              <a:ea typeface="楷体" pitchFamily="49" charset="-122"/>
              <a:cs typeface="Times New Roman" pitchFamily="18" charset="0"/>
            </a:endParaRPr>
          </a:p>
          <a:p>
            <a:pPr marL="457200" indent="-457200">
              <a:lnSpc>
                <a:spcPts val="3000"/>
              </a:lnSpc>
              <a:spcBef>
                <a:spcPts val="1200"/>
              </a:spcBef>
              <a:buBlip>
                <a:blip r:embed="rId2"/>
              </a:buBlip>
            </a:pPr>
            <a:r>
              <a:rPr lang="zh-CN" altLang="en-US" sz="2000" smtClean="0">
                <a:solidFill>
                  <a:srgbClr val="0000FF"/>
                </a:solidFill>
                <a:ea typeface="楷体" pitchFamily="49" charset="-122"/>
                <a:cs typeface="Times New Roman" pitchFamily="18" charset="0"/>
              </a:rPr>
              <a:t>在</a:t>
            </a:r>
            <a:r>
              <a:rPr lang="zh-CN" altLang="en-US" sz="2000" dirty="0" smtClean="0">
                <a:solidFill>
                  <a:srgbClr val="0000FF"/>
                </a:solidFill>
                <a:ea typeface="楷体" pitchFamily="49" charset="-122"/>
                <a:cs typeface="Times New Roman" pitchFamily="18" charset="0"/>
              </a:rPr>
              <a:t>这种索引结构中的查找称为分块查找。</a:t>
            </a:r>
          </a:p>
        </p:txBody>
      </p:sp>
      <p:sp>
        <p:nvSpPr>
          <p:cNvPr id="6" name="下箭头 5"/>
          <p:cNvSpPr/>
          <p:nvPr/>
        </p:nvSpPr>
        <p:spPr>
          <a:xfrm>
            <a:off x="4143372" y="2857496"/>
            <a:ext cx="285752" cy="78581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TextBox 6"/>
          <p:cNvSpPr txBox="1"/>
          <p:nvPr/>
        </p:nvSpPr>
        <p:spPr>
          <a:xfrm>
            <a:off x="4500562" y="3000372"/>
            <a:ext cx="3214710" cy="400110"/>
          </a:xfrm>
          <a:prstGeom prst="rect">
            <a:avLst/>
          </a:prstGeom>
          <a:noFill/>
        </p:spPr>
        <p:txBody>
          <a:bodyPr wrap="square" rtlCol="0">
            <a:spAutoFit/>
          </a:bodyPr>
          <a:lstStyle/>
          <a:p>
            <a:r>
              <a:rPr lang="zh-CN" altLang="en-US" sz="2000" dirty="0" smtClean="0">
                <a:solidFill>
                  <a:srgbClr val="0000FF"/>
                </a:solidFill>
                <a:latin typeface="仿宋" pitchFamily="49" charset="-122"/>
                <a:ea typeface="仿宋" pitchFamily="49" charset="-122"/>
              </a:rPr>
              <a:t>用</a:t>
            </a:r>
            <a:r>
              <a:rPr lang="zh-CN" altLang="en-US" sz="2000" dirty="0" smtClean="0">
                <a:solidFill>
                  <a:srgbClr val="0000FF"/>
                </a:solidFill>
                <a:latin typeface="仿宋" pitchFamily="49" charset="-122"/>
                <a:ea typeface="仿宋" pitchFamily="49" charset="-122"/>
                <a:cs typeface="Times New Roman" pitchFamily="18" charset="0"/>
              </a:rPr>
              <a:t>索引表表示这种特性</a:t>
            </a:r>
            <a:endParaRPr lang="zh-CN" altLang="en-US" sz="2000" dirty="0">
              <a:solidFill>
                <a:srgbClr val="0000FF"/>
              </a:solidFill>
              <a:latin typeface="仿宋" pitchFamily="49" charset="-122"/>
              <a:ea typeface="仿宋" pitchFamily="49" charset="-122"/>
            </a:endParaRPr>
          </a:p>
        </p:txBody>
      </p:sp>
      <p:sp>
        <p:nvSpPr>
          <p:cNvPr id="8" name="TextBox 7"/>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214414" y="857232"/>
            <a:ext cx="7572428" cy="3247043"/>
          </a:xfrm>
          <a:prstGeom prst="rect">
            <a:avLst/>
          </a:prstGeom>
          <a:noFill/>
          <a:ln w="9525">
            <a:noFill/>
            <a:miter lim="800000"/>
            <a:headEnd/>
            <a:tailEnd/>
          </a:ln>
        </p:spPr>
        <p:txBody>
          <a:bodyPr wrap="square">
            <a:spAutoFit/>
          </a:bodyPr>
          <a:lstStyle/>
          <a:p>
            <a:pPr>
              <a:lnSpc>
                <a:spcPts val="3000"/>
              </a:lnSpc>
              <a:spcBef>
                <a:spcPts val="1200"/>
              </a:spcBef>
            </a:pPr>
            <a:r>
              <a:rPr lang="zh-CN" altLang="en-US" sz="2000" smtClean="0">
                <a:solidFill>
                  <a:srgbClr val="0000FF"/>
                </a:solidFill>
                <a:latin typeface="楷体" pitchFamily="49" charset="-122"/>
                <a:ea typeface="楷体" pitchFamily="49" charset="-122"/>
              </a:rPr>
              <a:t>分块</a:t>
            </a:r>
            <a:r>
              <a:rPr lang="zh-CN" altLang="en-US" sz="2000" dirty="0">
                <a:solidFill>
                  <a:srgbClr val="0000FF"/>
                </a:solidFill>
                <a:latin typeface="楷体" pitchFamily="49" charset="-122"/>
                <a:ea typeface="楷体" pitchFamily="49" charset="-122"/>
              </a:rPr>
              <a:t>查找过程分为两</a:t>
            </a:r>
            <a:r>
              <a:rPr lang="zh-CN" altLang="en-US" sz="2000">
                <a:solidFill>
                  <a:srgbClr val="0000FF"/>
                </a:solidFill>
                <a:latin typeface="楷体" pitchFamily="49" charset="-122"/>
                <a:ea typeface="楷体" pitchFamily="49" charset="-122"/>
              </a:rPr>
              <a:t>步</a:t>
            </a:r>
            <a:r>
              <a:rPr lang="zh-CN" altLang="en-US" sz="2000" smtClean="0">
                <a:solidFill>
                  <a:srgbClr val="0000FF"/>
                </a:solidFill>
                <a:latin typeface="楷体" pitchFamily="49" charset="-122"/>
                <a:ea typeface="楷体" pitchFamily="49" charset="-122"/>
              </a:rPr>
              <a:t>进行：</a:t>
            </a:r>
            <a:endParaRPr lang="en-US" altLang="zh-CN" sz="2000" smtClean="0">
              <a:solidFill>
                <a:srgbClr val="0000FF"/>
              </a:solidFill>
              <a:latin typeface="楷体" pitchFamily="49" charset="-122"/>
              <a:ea typeface="楷体" pitchFamily="49" charset="-122"/>
            </a:endParaRPr>
          </a:p>
          <a:p>
            <a:pPr marL="457200" indent="-457200">
              <a:lnSpc>
                <a:spcPts val="3000"/>
              </a:lnSpc>
              <a:spcBef>
                <a:spcPts val="1200"/>
              </a:spcBef>
              <a:buBlip>
                <a:blip r:embed="rId2"/>
              </a:buBlip>
            </a:pPr>
            <a:r>
              <a:rPr lang="zh-CN" altLang="en-US" sz="2000" smtClean="0">
                <a:solidFill>
                  <a:srgbClr val="0000FF"/>
                </a:solidFill>
                <a:latin typeface="仿宋" pitchFamily="49" charset="-122"/>
                <a:ea typeface="仿宋" pitchFamily="49" charset="-122"/>
              </a:rPr>
              <a:t>首先</a:t>
            </a:r>
            <a:r>
              <a:rPr lang="zh-CN" altLang="en-US" sz="2000" dirty="0">
                <a:solidFill>
                  <a:srgbClr val="0000FF"/>
                </a:solidFill>
                <a:latin typeface="仿宋" pitchFamily="49" charset="-122"/>
                <a:ea typeface="仿宋" pitchFamily="49" charset="-122"/>
              </a:rPr>
              <a:t>确定待查找的元素属于哪一块，即查找其所在</a:t>
            </a:r>
            <a:r>
              <a:rPr lang="zh-CN" altLang="en-US" sz="2000">
                <a:solidFill>
                  <a:srgbClr val="0000FF"/>
                </a:solidFill>
                <a:latin typeface="仿宋" pitchFamily="49" charset="-122"/>
                <a:ea typeface="仿宋" pitchFamily="49" charset="-122"/>
              </a:rPr>
              <a:t>的</a:t>
            </a:r>
            <a:r>
              <a:rPr lang="zh-CN" altLang="en-US" sz="2000" smtClean="0">
                <a:solidFill>
                  <a:srgbClr val="0000FF"/>
                </a:solidFill>
                <a:latin typeface="仿宋" pitchFamily="49" charset="-122"/>
                <a:ea typeface="仿宋" pitchFamily="49" charset="-122"/>
              </a:rPr>
              <a:t>块。</a:t>
            </a:r>
            <a:endParaRPr lang="en-US" altLang="zh-CN" sz="2000" smtClean="0">
              <a:solidFill>
                <a:srgbClr val="0000FF"/>
              </a:solidFill>
              <a:latin typeface="仿宋" pitchFamily="49" charset="-122"/>
              <a:ea typeface="仿宋" pitchFamily="49" charset="-122"/>
            </a:endParaRPr>
          </a:p>
          <a:p>
            <a:pPr marL="457200" indent="-457200">
              <a:lnSpc>
                <a:spcPts val="3000"/>
              </a:lnSpc>
              <a:spcBef>
                <a:spcPts val="1200"/>
              </a:spcBef>
              <a:buBlip>
                <a:blip r:embed="rId2"/>
              </a:buBlip>
            </a:pPr>
            <a:r>
              <a:rPr lang="zh-CN" altLang="en-US" sz="2000" smtClean="0">
                <a:solidFill>
                  <a:srgbClr val="0000FF"/>
                </a:solidFill>
                <a:latin typeface="仿宋" pitchFamily="49" charset="-122"/>
                <a:ea typeface="仿宋" pitchFamily="49" charset="-122"/>
              </a:rPr>
              <a:t>然后</a:t>
            </a:r>
            <a:r>
              <a:rPr lang="zh-CN" altLang="en-US" sz="2000" dirty="0">
                <a:solidFill>
                  <a:srgbClr val="0000FF"/>
                </a:solidFill>
                <a:latin typeface="仿宋" pitchFamily="49" charset="-122"/>
                <a:ea typeface="仿宋" pitchFamily="49" charset="-122"/>
              </a:rPr>
              <a:t>在块内查找相应的元素。</a:t>
            </a:r>
          </a:p>
          <a:p>
            <a:pPr marL="457200" indent="-457200">
              <a:lnSpc>
                <a:spcPts val="3000"/>
              </a:lnSpc>
              <a:spcBef>
                <a:spcPts val="1200"/>
              </a:spcBef>
              <a:buBlip>
                <a:blip r:embed="rId2"/>
              </a:buBlip>
            </a:pPr>
            <a:r>
              <a:rPr lang="zh-CN" altLang="en-US" sz="2000" smtClean="0">
                <a:solidFill>
                  <a:srgbClr val="0000FF"/>
                </a:solidFill>
                <a:latin typeface="仿宋" pitchFamily="49" charset="-122"/>
                <a:ea typeface="仿宋" pitchFamily="49" charset="-122"/>
              </a:rPr>
              <a:t>由于</a:t>
            </a:r>
            <a:r>
              <a:rPr lang="zh-CN" altLang="en-US" sz="2000" dirty="0">
                <a:solidFill>
                  <a:srgbClr val="0000FF"/>
                </a:solidFill>
                <a:latin typeface="仿宋" pitchFamily="49" charset="-122"/>
                <a:ea typeface="仿宋" pitchFamily="49" charset="-122"/>
              </a:rPr>
              <a:t>索引表是递增有序的，可以对索引表进行折半查找，当索引表中元素个数（即分块的块数）较少时，也可以对索引表采用顺序查找方法。在进行块内查找时，由于块内元素无序，所以只能采用顺序查找方法。</a:t>
            </a:r>
          </a:p>
        </p:txBody>
      </p:sp>
      <p:sp>
        <p:nvSpPr>
          <p:cNvPr id="4" name="TextBox 3"/>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357290" y="928670"/>
            <a:ext cx="7286676" cy="1477328"/>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例如，有一个关键字</a:t>
            </a:r>
            <a:r>
              <a:rPr lang="zh-CN" altLang="en-US" sz="2000">
                <a:solidFill>
                  <a:srgbClr val="0000FF"/>
                </a:solidFill>
                <a:latin typeface="Consolas" pitchFamily="49" charset="0"/>
                <a:ea typeface="楷体" pitchFamily="49" charset="-122"/>
                <a:cs typeface="Consolas" pitchFamily="49" charset="0"/>
              </a:rPr>
              <a:t>序列</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9,22,12,14,35,42,44,38,48,60,58,47,78,80,77,82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给出分块查找的索引结构和查找算法。</a:t>
            </a:r>
          </a:p>
        </p:txBody>
      </p:sp>
      <p:sp>
        <p:nvSpPr>
          <p:cNvPr id="5" name="TextBox 4"/>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214414" y="214290"/>
            <a:ext cx="7072362" cy="477054"/>
          </a:xfrm>
          <a:prstGeom prst="rect">
            <a:avLst/>
          </a:prstGeom>
          <a:noFill/>
          <a:ln w="9525">
            <a:noFill/>
            <a:miter lim="800000"/>
            <a:headEnd/>
            <a:tailEnd/>
          </a:ln>
        </p:spPr>
        <p:txBody>
          <a:bodyPr wrap="square">
            <a:spAutoFit/>
          </a:bodyPr>
          <a:lstStyle/>
          <a:p>
            <a:pPr>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9,22,12,14,35,42,44,38,48,60,58,47,78,80,77,82</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2143108" y="1714488"/>
            <a:ext cx="2357454" cy="1631216"/>
          </a:xfrm>
          <a:prstGeom prst="rect">
            <a:avLst/>
          </a:prstGeom>
          <a:noFill/>
        </p:spPr>
        <p:txBody>
          <a:bodyPr wrap="square" rtlCol="0">
            <a:spAutoFit/>
          </a:bodyPr>
          <a:lstStyle/>
          <a:p>
            <a:pPr marL="457200" indent="-457200">
              <a:lnSpc>
                <a:spcPts val="3000"/>
              </a:lnSpc>
              <a:buBlip>
                <a:blip r:embed="rId2"/>
              </a:buBlip>
            </a:pPr>
            <a:r>
              <a:rPr lang="en-US" altLang="zh-CN" sz="2000" smtClean="0">
                <a:solidFill>
                  <a:srgbClr val="0000FF"/>
                </a:solidFill>
                <a:latin typeface="Consolas" pitchFamily="49" charset="0"/>
                <a:ea typeface="楷体" pitchFamily="49" charset="-122"/>
                <a:cs typeface="Consolas" pitchFamily="49" charset="0"/>
              </a:rPr>
              <a:t>9,</a:t>
            </a:r>
            <a:r>
              <a:rPr lang="en-US" altLang="zh-CN" sz="2000" smtClean="0">
                <a:solidFill>
                  <a:srgbClr val="FF0000"/>
                </a:solidFill>
                <a:latin typeface="Consolas" pitchFamily="49" charset="0"/>
                <a:ea typeface="楷体" pitchFamily="49" charset="-122"/>
                <a:cs typeface="Consolas" pitchFamily="49" charset="0"/>
              </a:rPr>
              <a:t>22</a:t>
            </a:r>
            <a:r>
              <a:rPr lang="en-US" altLang="zh-CN" sz="2000" smtClean="0">
                <a:solidFill>
                  <a:srgbClr val="0000FF"/>
                </a:solidFill>
                <a:latin typeface="Consolas" pitchFamily="49" charset="0"/>
                <a:ea typeface="楷体" pitchFamily="49" charset="-122"/>
                <a:cs typeface="Consolas" pitchFamily="49" charset="0"/>
              </a:rPr>
              <a:t>,12,14</a:t>
            </a:r>
          </a:p>
          <a:p>
            <a:pPr marL="457200" indent="-457200">
              <a:lnSpc>
                <a:spcPts val="3000"/>
              </a:lnSpc>
              <a:buBlip>
                <a:blip r:embed="rId2"/>
              </a:buBlip>
            </a:pPr>
            <a:r>
              <a:rPr lang="en-US" altLang="zh-CN" sz="2000" smtClean="0">
                <a:solidFill>
                  <a:srgbClr val="0000FF"/>
                </a:solidFill>
                <a:latin typeface="Consolas" pitchFamily="49" charset="0"/>
                <a:ea typeface="楷体" pitchFamily="49" charset="-122"/>
                <a:cs typeface="Consolas" pitchFamily="49" charset="0"/>
              </a:rPr>
              <a:t>35,42,</a:t>
            </a:r>
            <a:r>
              <a:rPr lang="en-US" altLang="zh-CN" sz="2000" smtClean="0">
                <a:solidFill>
                  <a:srgbClr val="FF0000"/>
                </a:solidFill>
                <a:latin typeface="Consolas" pitchFamily="49" charset="0"/>
                <a:ea typeface="楷体" pitchFamily="49" charset="-122"/>
                <a:cs typeface="Consolas" pitchFamily="49" charset="0"/>
              </a:rPr>
              <a:t>44</a:t>
            </a:r>
            <a:r>
              <a:rPr lang="en-US" altLang="zh-CN" sz="2000" smtClean="0">
                <a:solidFill>
                  <a:srgbClr val="0000FF"/>
                </a:solidFill>
                <a:latin typeface="Consolas" pitchFamily="49" charset="0"/>
                <a:ea typeface="楷体" pitchFamily="49" charset="-122"/>
                <a:cs typeface="Consolas" pitchFamily="49" charset="0"/>
              </a:rPr>
              <a:t>,38</a:t>
            </a:r>
          </a:p>
          <a:p>
            <a:pPr marL="457200" indent="-457200">
              <a:lnSpc>
                <a:spcPts val="3000"/>
              </a:lnSpc>
              <a:buBlip>
                <a:blip r:embed="rId2"/>
              </a:buBlip>
            </a:pPr>
            <a:r>
              <a:rPr lang="en-US" altLang="zh-CN" sz="2000" smtClean="0">
                <a:solidFill>
                  <a:srgbClr val="0000FF"/>
                </a:solidFill>
                <a:latin typeface="Consolas" pitchFamily="49" charset="0"/>
                <a:ea typeface="楷体" pitchFamily="49" charset="-122"/>
                <a:cs typeface="Consolas" pitchFamily="49" charset="0"/>
              </a:rPr>
              <a:t>48,</a:t>
            </a:r>
            <a:r>
              <a:rPr lang="en-US" altLang="zh-CN" sz="2000" smtClean="0">
                <a:solidFill>
                  <a:srgbClr val="FF0000"/>
                </a:solidFill>
                <a:latin typeface="Consolas" pitchFamily="49" charset="0"/>
                <a:ea typeface="楷体" pitchFamily="49" charset="-122"/>
                <a:cs typeface="Consolas" pitchFamily="49" charset="0"/>
              </a:rPr>
              <a:t>60</a:t>
            </a:r>
            <a:r>
              <a:rPr lang="en-US" altLang="zh-CN" sz="2000" smtClean="0">
                <a:solidFill>
                  <a:srgbClr val="0000FF"/>
                </a:solidFill>
                <a:latin typeface="Consolas" pitchFamily="49" charset="0"/>
                <a:ea typeface="楷体" pitchFamily="49" charset="-122"/>
                <a:cs typeface="Consolas" pitchFamily="49" charset="0"/>
              </a:rPr>
              <a:t>,58,47</a:t>
            </a:r>
          </a:p>
          <a:p>
            <a:pPr marL="457200" indent="-457200">
              <a:lnSpc>
                <a:spcPts val="3000"/>
              </a:lnSpc>
              <a:buBlip>
                <a:blip r:embed="rId2"/>
              </a:buBlip>
            </a:pPr>
            <a:r>
              <a:rPr lang="en-US" altLang="zh-CN" sz="2000" smtClean="0">
                <a:solidFill>
                  <a:srgbClr val="0000FF"/>
                </a:solidFill>
                <a:latin typeface="Consolas" pitchFamily="49" charset="0"/>
                <a:ea typeface="楷体" pitchFamily="49" charset="-122"/>
                <a:cs typeface="Consolas" pitchFamily="49" charset="0"/>
              </a:rPr>
              <a:t>78,80,77,</a:t>
            </a:r>
            <a:r>
              <a:rPr lang="en-US" altLang="zh-CN" sz="2000" smtClean="0">
                <a:solidFill>
                  <a:srgbClr val="FF0000"/>
                </a:solidFill>
                <a:latin typeface="Consolas" pitchFamily="49" charset="0"/>
                <a:ea typeface="楷体" pitchFamily="49" charset="-122"/>
                <a:cs typeface="Consolas" pitchFamily="49" charset="0"/>
              </a:rPr>
              <a:t>82</a:t>
            </a:r>
            <a:endParaRPr lang="zh-CN" altLang="en-US" sz="2000">
              <a:solidFill>
                <a:srgbClr val="FF0000"/>
              </a:solidFill>
            </a:endParaRPr>
          </a:p>
        </p:txBody>
      </p:sp>
      <p:sp>
        <p:nvSpPr>
          <p:cNvPr id="13" name="TextBox 12"/>
          <p:cNvSpPr txBox="1"/>
          <p:nvPr/>
        </p:nvSpPr>
        <p:spPr>
          <a:xfrm>
            <a:off x="1928794" y="714356"/>
            <a:ext cx="3214710" cy="1015663"/>
          </a:xfrm>
          <a:prstGeom prst="rect">
            <a:avLst/>
          </a:prstGeom>
          <a:noFill/>
        </p:spPr>
        <p:txBody>
          <a:bodyPr wrap="square" rtlCol="0">
            <a:spAutoFit/>
          </a:bodyPr>
          <a:lstStyle/>
          <a:p>
            <a:pPr marL="457200" indent="-457200">
              <a:lnSpc>
                <a:spcPct val="150000"/>
              </a:lnSpc>
              <a:buBlip>
                <a:blip r:embed="rId3"/>
              </a:buBlip>
            </a:pPr>
            <a:r>
              <a:rPr lang="zh-CN" altLang="en-US" sz="2000" smtClean="0">
                <a:solidFill>
                  <a:srgbClr val="0000FF"/>
                </a:solidFill>
                <a:latin typeface="楷体" pitchFamily="49" charset="-122"/>
                <a:ea typeface="楷体" pitchFamily="49" charset="-122"/>
              </a:rPr>
              <a:t>整个数据是无序的</a:t>
            </a:r>
            <a:endParaRPr lang="en-US" altLang="zh-CN" sz="2000" smtClean="0">
              <a:solidFill>
                <a:srgbClr val="0000FF"/>
              </a:solidFill>
              <a:latin typeface="楷体" pitchFamily="49" charset="-122"/>
              <a:ea typeface="楷体" pitchFamily="49" charset="-122"/>
            </a:endParaRPr>
          </a:p>
          <a:p>
            <a:pPr marL="457200" indent="-457200">
              <a:lnSpc>
                <a:spcPct val="150000"/>
              </a:lnSpc>
              <a:buBlip>
                <a:blip r:embed="rId3"/>
              </a:buBlip>
            </a:pPr>
            <a:r>
              <a:rPr lang="zh-CN" altLang="en-US" sz="2000" smtClean="0">
                <a:solidFill>
                  <a:srgbClr val="0000FF"/>
                </a:solidFill>
                <a:latin typeface="楷体" pitchFamily="49" charset="-122"/>
                <a:ea typeface="楷体" pitchFamily="49" charset="-122"/>
              </a:rPr>
              <a:t>可以划分为</a:t>
            </a:r>
            <a:r>
              <a:rPr lang="en-US" altLang="zh-CN" sz="2000" smtClean="0">
                <a:solidFill>
                  <a:srgbClr val="0000FF"/>
                </a:solidFill>
                <a:latin typeface="楷体" pitchFamily="49" charset="-122"/>
                <a:ea typeface="楷体" pitchFamily="49" charset="-122"/>
              </a:rPr>
              <a:t>4</a:t>
            </a:r>
            <a:r>
              <a:rPr lang="zh-CN" altLang="en-US" sz="2000" smtClean="0">
                <a:solidFill>
                  <a:srgbClr val="0000FF"/>
                </a:solidFill>
                <a:latin typeface="楷体" pitchFamily="49" charset="-122"/>
                <a:ea typeface="楷体" pitchFamily="49" charset="-122"/>
              </a:rPr>
              <a:t>块：</a:t>
            </a:r>
            <a:endParaRPr lang="zh-CN" altLang="en-US" sz="2000">
              <a:solidFill>
                <a:srgbClr val="0000FF"/>
              </a:solidFill>
              <a:latin typeface="楷体" pitchFamily="49" charset="-122"/>
              <a:ea typeface="楷体" pitchFamily="49" charset="-122"/>
            </a:endParaRPr>
          </a:p>
        </p:txBody>
      </p:sp>
      <p:sp>
        <p:nvSpPr>
          <p:cNvPr id="16" name="右大括号 15"/>
          <p:cNvSpPr/>
          <p:nvPr/>
        </p:nvSpPr>
        <p:spPr>
          <a:xfrm>
            <a:off x="4286248" y="1928802"/>
            <a:ext cx="214314" cy="1214446"/>
          </a:xfrm>
          <a:prstGeom prst="rightBrac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4500562" y="2285992"/>
            <a:ext cx="2214578" cy="400110"/>
          </a:xfrm>
          <a:prstGeom prst="rect">
            <a:avLst/>
          </a:prstGeom>
          <a:noFill/>
        </p:spPr>
        <p:txBody>
          <a:bodyPr wrap="square" rtlCol="0">
            <a:spAutoFit/>
          </a:bodyPr>
          <a:lstStyle/>
          <a:p>
            <a:r>
              <a:rPr lang="zh-CN" altLang="en-US" sz="2000" smtClean="0">
                <a:solidFill>
                  <a:srgbClr val="FF00FF"/>
                </a:solidFill>
                <a:latin typeface="仿宋" pitchFamily="49" charset="-122"/>
                <a:ea typeface="仿宋" pitchFamily="49" charset="-122"/>
              </a:rPr>
              <a:t>块之间是有序的</a:t>
            </a:r>
            <a:endParaRPr lang="zh-CN" altLang="en-US" sz="2000">
              <a:solidFill>
                <a:srgbClr val="FF00FF"/>
              </a:solidFill>
              <a:latin typeface="仿宋" pitchFamily="49" charset="-122"/>
              <a:ea typeface="仿宋" pitchFamily="49" charset="-122"/>
            </a:endParaRPr>
          </a:p>
        </p:txBody>
      </p:sp>
      <p:graphicFrame>
        <p:nvGraphicFramePr>
          <p:cNvPr id="18" name="表格 17"/>
          <p:cNvGraphicFramePr>
            <a:graphicFrameLocks noGrp="1"/>
          </p:cNvGraphicFramePr>
          <p:nvPr/>
        </p:nvGraphicFramePr>
        <p:xfrm>
          <a:off x="1500166" y="5687716"/>
          <a:ext cx="7072368" cy="741680"/>
        </p:xfrm>
        <a:graphic>
          <a:graphicData uri="http://schemas.openxmlformats.org/drawingml/2006/table">
            <a:tbl>
              <a:tblPr firstRow="1" bandRow="1">
                <a:tableStyleId>{ED083AE6-46FA-4A59-8FB0-9F97EB10719F}</a:tableStyleId>
              </a:tblPr>
              <a:tblGrid>
                <a:gridCol w="442023"/>
                <a:gridCol w="442023"/>
                <a:gridCol w="442023"/>
                <a:gridCol w="442023"/>
                <a:gridCol w="442023"/>
                <a:gridCol w="442023"/>
                <a:gridCol w="442023"/>
                <a:gridCol w="442023"/>
                <a:gridCol w="442023"/>
                <a:gridCol w="442023"/>
                <a:gridCol w="442023"/>
                <a:gridCol w="442023"/>
                <a:gridCol w="442023"/>
                <a:gridCol w="442023"/>
                <a:gridCol w="442023"/>
                <a:gridCol w="442023"/>
              </a:tblGrid>
              <a:tr h="370840">
                <a:tc>
                  <a:txBody>
                    <a:bodyPr/>
                    <a:lstStyle/>
                    <a:p>
                      <a:pPr algn="ctr"/>
                      <a:r>
                        <a:rPr lang="en-US" altLang="zh-CN" sz="1600" b="0" smtClean="0">
                          <a:solidFill>
                            <a:srgbClr val="00B050"/>
                          </a:solidFill>
                        </a:rPr>
                        <a:t>0</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2</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3</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4</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5</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6</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7</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8</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9</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10</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11</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12</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13</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14</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15</a:t>
                      </a:r>
                      <a:endParaRPr lang="zh-CN" altLang="en-US" sz="1600" b="0">
                        <a:solidFill>
                          <a:srgbClr val="00B050"/>
                        </a:solidFill>
                        <a:latin typeface="Consolas" pitchFamily="49" charset="0"/>
                        <a:cs typeface="Consolas" pitchFamily="49" charset="0"/>
                      </a:endParaRPr>
                    </a:p>
                  </a:txBody>
                  <a:tcPr/>
                </a:tc>
              </a:tr>
              <a:tr h="370840">
                <a:tc>
                  <a:txBody>
                    <a:bodyPr/>
                    <a:lstStyle/>
                    <a:p>
                      <a:pPr algn="ctr"/>
                      <a:r>
                        <a:rPr lang="en-US" altLang="zh-CN" sz="1600" b="1" smtClean="0">
                          <a:solidFill>
                            <a:srgbClr val="0000FF"/>
                          </a:solidFill>
                          <a:latin typeface="Consolas" pitchFamily="49" charset="0"/>
                          <a:cs typeface="Consolas" pitchFamily="49" charset="0"/>
                        </a:rPr>
                        <a:t>9</a:t>
                      </a:r>
                      <a:endParaRPr lang="zh-CN" altLang="en-US" sz="1600" b="1">
                        <a:solidFill>
                          <a:srgbClr val="0000FF"/>
                        </a:solidFill>
                        <a:latin typeface="Consolas" pitchFamily="49" charset="0"/>
                        <a:cs typeface="Consolas" pitchFamily="49" charset="0"/>
                      </a:endParaRPr>
                    </a:p>
                  </a:txBody>
                  <a:tcPr>
                    <a:solidFill>
                      <a:srgbClr val="CC3300">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22</a:t>
                      </a:r>
                      <a:endParaRPr lang="zh-CN" altLang="en-US" sz="1600" b="1">
                        <a:solidFill>
                          <a:srgbClr val="0000FF"/>
                        </a:solidFill>
                        <a:latin typeface="Consolas" pitchFamily="49" charset="0"/>
                        <a:cs typeface="Consolas" pitchFamily="49" charset="0"/>
                      </a:endParaRPr>
                    </a:p>
                  </a:txBody>
                  <a:tcPr>
                    <a:solidFill>
                      <a:srgbClr val="CC3300">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12</a:t>
                      </a:r>
                      <a:endParaRPr lang="zh-CN" altLang="en-US" sz="1600" b="1">
                        <a:solidFill>
                          <a:srgbClr val="0000FF"/>
                        </a:solidFill>
                        <a:latin typeface="Consolas" pitchFamily="49" charset="0"/>
                        <a:cs typeface="Consolas" pitchFamily="49" charset="0"/>
                      </a:endParaRPr>
                    </a:p>
                  </a:txBody>
                  <a:tcPr>
                    <a:solidFill>
                      <a:srgbClr val="CC3300">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14</a:t>
                      </a:r>
                      <a:endParaRPr lang="zh-CN" altLang="en-US" sz="1600" b="1">
                        <a:solidFill>
                          <a:srgbClr val="0000FF"/>
                        </a:solidFill>
                        <a:latin typeface="Consolas" pitchFamily="49" charset="0"/>
                        <a:cs typeface="Consolas" pitchFamily="49" charset="0"/>
                      </a:endParaRPr>
                    </a:p>
                  </a:txBody>
                  <a:tcPr>
                    <a:solidFill>
                      <a:srgbClr val="CC3300">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35</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b="1" smtClean="0">
                          <a:solidFill>
                            <a:srgbClr val="0000FF"/>
                          </a:solidFill>
                          <a:latin typeface="Consolas" pitchFamily="49" charset="0"/>
                          <a:cs typeface="Consolas" pitchFamily="49" charset="0"/>
                        </a:rPr>
                        <a:t>42</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b="1" smtClean="0">
                          <a:solidFill>
                            <a:srgbClr val="0000FF"/>
                          </a:solidFill>
                          <a:latin typeface="Consolas" pitchFamily="49" charset="0"/>
                          <a:cs typeface="Consolas" pitchFamily="49" charset="0"/>
                        </a:rPr>
                        <a:t>44</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b="1" smtClean="0">
                          <a:solidFill>
                            <a:srgbClr val="0000FF"/>
                          </a:solidFill>
                          <a:latin typeface="Consolas" pitchFamily="49" charset="0"/>
                          <a:cs typeface="Consolas" pitchFamily="49" charset="0"/>
                        </a:rPr>
                        <a:t>38</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b="1" smtClean="0">
                          <a:solidFill>
                            <a:srgbClr val="0000FF"/>
                          </a:solidFill>
                          <a:latin typeface="Consolas" pitchFamily="49" charset="0"/>
                          <a:cs typeface="Consolas" pitchFamily="49" charset="0"/>
                        </a:rPr>
                        <a:t>48</a:t>
                      </a:r>
                      <a:endParaRPr lang="zh-CN" altLang="en-US" sz="1600" b="1">
                        <a:solidFill>
                          <a:srgbClr val="0000FF"/>
                        </a:solidFill>
                        <a:latin typeface="Consolas" pitchFamily="49" charset="0"/>
                        <a:cs typeface="Consolas" pitchFamily="49" charset="0"/>
                      </a:endParaRPr>
                    </a:p>
                  </a:txBody>
                  <a:tcPr>
                    <a:solidFill>
                      <a:srgbClr val="FF00FF">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60</a:t>
                      </a:r>
                      <a:endParaRPr lang="zh-CN" altLang="en-US" sz="1600" b="1">
                        <a:solidFill>
                          <a:srgbClr val="0000FF"/>
                        </a:solidFill>
                        <a:latin typeface="Consolas" pitchFamily="49" charset="0"/>
                        <a:cs typeface="Consolas" pitchFamily="49" charset="0"/>
                      </a:endParaRPr>
                    </a:p>
                  </a:txBody>
                  <a:tcPr>
                    <a:solidFill>
                      <a:srgbClr val="FF00FF">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58</a:t>
                      </a:r>
                      <a:endParaRPr lang="zh-CN" altLang="en-US" sz="1600" b="1">
                        <a:solidFill>
                          <a:srgbClr val="0000FF"/>
                        </a:solidFill>
                        <a:latin typeface="Consolas" pitchFamily="49" charset="0"/>
                        <a:cs typeface="Consolas" pitchFamily="49" charset="0"/>
                      </a:endParaRPr>
                    </a:p>
                  </a:txBody>
                  <a:tcPr>
                    <a:solidFill>
                      <a:srgbClr val="FF00FF">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47</a:t>
                      </a:r>
                      <a:endParaRPr lang="zh-CN" altLang="en-US" sz="1600" b="1">
                        <a:solidFill>
                          <a:srgbClr val="0000FF"/>
                        </a:solidFill>
                        <a:latin typeface="Consolas" pitchFamily="49" charset="0"/>
                        <a:cs typeface="Consolas" pitchFamily="49" charset="0"/>
                      </a:endParaRPr>
                    </a:p>
                  </a:txBody>
                  <a:tcPr>
                    <a:solidFill>
                      <a:srgbClr val="FF00FF">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78</a:t>
                      </a:r>
                      <a:endParaRPr lang="zh-CN" altLang="en-US" sz="1600" b="1">
                        <a:solidFill>
                          <a:srgbClr val="0000FF"/>
                        </a:solidFill>
                        <a:latin typeface="Consolas" pitchFamily="49" charset="0"/>
                        <a:cs typeface="Consolas" pitchFamily="49" charset="0"/>
                      </a:endParaRPr>
                    </a:p>
                  </a:txBody>
                  <a:tcPr>
                    <a:solidFill>
                      <a:schemeClr val="tx1">
                        <a:alpha val="20000"/>
                      </a:schemeClr>
                    </a:solidFill>
                  </a:tcPr>
                </a:tc>
                <a:tc>
                  <a:txBody>
                    <a:bodyPr/>
                    <a:lstStyle/>
                    <a:p>
                      <a:pPr algn="ctr"/>
                      <a:r>
                        <a:rPr lang="en-US" altLang="zh-CN" sz="1600" b="1" smtClean="0">
                          <a:solidFill>
                            <a:srgbClr val="0000FF"/>
                          </a:solidFill>
                          <a:latin typeface="Consolas" pitchFamily="49" charset="0"/>
                          <a:cs typeface="Consolas" pitchFamily="49" charset="0"/>
                        </a:rPr>
                        <a:t>80</a:t>
                      </a:r>
                      <a:endParaRPr lang="zh-CN" altLang="en-US" sz="1600" b="1">
                        <a:solidFill>
                          <a:srgbClr val="0000FF"/>
                        </a:solidFill>
                        <a:latin typeface="Consolas" pitchFamily="49" charset="0"/>
                        <a:cs typeface="Consolas" pitchFamily="49" charset="0"/>
                      </a:endParaRPr>
                    </a:p>
                  </a:txBody>
                  <a:tcPr>
                    <a:solidFill>
                      <a:schemeClr val="tx1">
                        <a:alpha val="20000"/>
                      </a:schemeClr>
                    </a:solidFill>
                  </a:tcPr>
                </a:tc>
                <a:tc>
                  <a:txBody>
                    <a:bodyPr/>
                    <a:lstStyle/>
                    <a:p>
                      <a:pPr algn="ctr"/>
                      <a:r>
                        <a:rPr lang="en-US" altLang="zh-CN" sz="1600" b="1" smtClean="0">
                          <a:solidFill>
                            <a:srgbClr val="0000FF"/>
                          </a:solidFill>
                          <a:latin typeface="Consolas" pitchFamily="49" charset="0"/>
                          <a:cs typeface="Consolas" pitchFamily="49" charset="0"/>
                        </a:rPr>
                        <a:t>77</a:t>
                      </a:r>
                      <a:endParaRPr lang="zh-CN" altLang="en-US" sz="1600" b="1">
                        <a:solidFill>
                          <a:srgbClr val="0000FF"/>
                        </a:solidFill>
                        <a:latin typeface="Consolas" pitchFamily="49" charset="0"/>
                        <a:cs typeface="Consolas" pitchFamily="49" charset="0"/>
                      </a:endParaRPr>
                    </a:p>
                  </a:txBody>
                  <a:tcPr>
                    <a:solidFill>
                      <a:schemeClr val="tx1">
                        <a:alpha val="20000"/>
                      </a:schemeClr>
                    </a:solidFill>
                  </a:tcPr>
                </a:tc>
                <a:tc>
                  <a:txBody>
                    <a:bodyPr/>
                    <a:lstStyle/>
                    <a:p>
                      <a:pPr algn="ctr"/>
                      <a:r>
                        <a:rPr lang="en-US" altLang="zh-CN" sz="1600" b="1" smtClean="0">
                          <a:solidFill>
                            <a:srgbClr val="0000FF"/>
                          </a:solidFill>
                          <a:latin typeface="Consolas" pitchFamily="49" charset="0"/>
                          <a:cs typeface="Consolas" pitchFamily="49" charset="0"/>
                        </a:rPr>
                        <a:t>82</a:t>
                      </a:r>
                      <a:endParaRPr lang="zh-CN" altLang="en-US" sz="1600" b="1">
                        <a:solidFill>
                          <a:srgbClr val="0000FF"/>
                        </a:solidFill>
                        <a:latin typeface="Consolas" pitchFamily="49" charset="0"/>
                        <a:cs typeface="Consolas" pitchFamily="49" charset="0"/>
                      </a:endParaRPr>
                    </a:p>
                  </a:txBody>
                  <a:tcPr>
                    <a:solidFill>
                      <a:schemeClr val="tx1">
                        <a:alpha val="20000"/>
                      </a:schemeClr>
                    </a:solidFill>
                  </a:tcPr>
                </a:tc>
              </a:tr>
            </a:tbl>
          </a:graphicData>
        </a:graphic>
      </p:graphicFrame>
      <p:graphicFrame>
        <p:nvGraphicFramePr>
          <p:cNvPr id="19" name="表格 18"/>
          <p:cNvGraphicFramePr>
            <a:graphicFrameLocks noGrp="1"/>
          </p:cNvGraphicFramePr>
          <p:nvPr/>
        </p:nvGraphicFramePr>
        <p:xfrm>
          <a:off x="3357554" y="3631456"/>
          <a:ext cx="2405058" cy="1483360"/>
        </p:xfrm>
        <a:graphic>
          <a:graphicData uri="http://schemas.openxmlformats.org/drawingml/2006/table">
            <a:tbl>
              <a:tblPr firstRow="1" bandRow="1">
                <a:tableStyleId>{5C22544A-7EE6-4342-B048-85BDC9FD1C3A}</a:tableStyleId>
              </a:tblPr>
              <a:tblGrid>
                <a:gridCol w="801686"/>
                <a:gridCol w="801686"/>
                <a:gridCol w="801686"/>
              </a:tblGrid>
              <a:tr h="370840">
                <a:tc>
                  <a:txBody>
                    <a:bodyPr/>
                    <a:lstStyle/>
                    <a:p>
                      <a:pPr algn="ctr"/>
                      <a:r>
                        <a:rPr lang="en-US" altLang="zh-CN" sz="1800" b="1" smtClean="0">
                          <a:solidFill>
                            <a:srgbClr val="FF0000"/>
                          </a:solidFill>
                          <a:latin typeface="Consolas" pitchFamily="49" charset="0"/>
                          <a:cs typeface="Consolas" pitchFamily="49" charset="0"/>
                        </a:rPr>
                        <a:t>22</a:t>
                      </a:r>
                      <a:endParaRPr lang="zh-CN" altLang="en-US" sz="1800" b="1">
                        <a:solidFill>
                          <a:srgbClr val="FF0000"/>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0</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3</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r>
              <a:tr h="370840">
                <a:tc>
                  <a:txBody>
                    <a:bodyPr/>
                    <a:lstStyle/>
                    <a:p>
                      <a:pPr algn="ctr"/>
                      <a:r>
                        <a:rPr lang="en-US" altLang="zh-CN" sz="1800" b="1" smtClean="0">
                          <a:solidFill>
                            <a:srgbClr val="FF0000"/>
                          </a:solidFill>
                          <a:latin typeface="Consolas" pitchFamily="49" charset="0"/>
                          <a:cs typeface="Consolas" pitchFamily="49" charset="0"/>
                        </a:rPr>
                        <a:t>44</a:t>
                      </a:r>
                      <a:endParaRPr lang="zh-CN" altLang="en-US" sz="1800" b="1">
                        <a:solidFill>
                          <a:srgbClr val="FF0000"/>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4</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7</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r>
              <a:tr h="370840">
                <a:tc>
                  <a:txBody>
                    <a:bodyPr/>
                    <a:lstStyle/>
                    <a:p>
                      <a:pPr algn="ctr"/>
                      <a:r>
                        <a:rPr lang="en-US" altLang="zh-CN" sz="1800" b="1" smtClean="0">
                          <a:solidFill>
                            <a:srgbClr val="FF0000"/>
                          </a:solidFill>
                          <a:latin typeface="Consolas" pitchFamily="49" charset="0"/>
                          <a:cs typeface="Consolas" pitchFamily="49" charset="0"/>
                        </a:rPr>
                        <a:t>60</a:t>
                      </a:r>
                      <a:endParaRPr lang="zh-CN" altLang="en-US" sz="1800" b="1">
                        <a:solidFill>
                          <a:srgbClr val="FF0000"/>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8</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11</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r>
              <a:tr h="370840">
                <a:tc>
                  <a:txBody>
                    <a:bodyPr/>
                    <a:lstStyle/>
                    <a:p>
                      <a:pPr algn="ctr"/>
                      <a:r>
                        <a:rPr lang="en-US" altLang="zh-CN" sz="1800" b="1" smtClean="0">
                          <a:solidFill>
                            <a:srgbClr val="FF0000"/>
                          </a:solidFill>
                          <a:latin typeface="Consolas" pitchFamily="49" charset="0"/>
                          <a:cs typeface="Consolas" pitchFamily="49" charset="0"/>
                        </a:rPr>
                        <a:t>82</a:t>
                      </a:r>
                      <a:endParaRPr lang="zh-CN" altLang="en-US" sz="1800" b="1">
                        <a:solidFill>
                          <a:srgbClr val="FF0000"/>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12</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15</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r>
            </a:tbl>
          </a:graphicData>
        </a:graphic>
      </p:graphicFrame>
      <p:cxnSp>
        <p:nvCxnSpPr>
          <p:cNvPr id="11" name="直接箭头连接符 10"/>
          <p:cNvCxnSpPr/>
          <p:nvPr/>
        </p:nvCxnSpPr>
        <p:spPr>
          <a:xfrm rot="5400000">
            <a:off x="-785850" y="3143248"/>
            <a:ext cx="4714908" cy="158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85918" y="5202808"/>
            <a:ext cx="1143008" cy="369332"/>
          </a:xfrm>
          <a:prstGeom prst="rect">
            <a:avLst/>
          </a:prstGeom>
          <a:noFill/>
        </p:spPr>
        <p:txBody>
          <a:bodyPr wrap="square" rtlCol="0">
            <a:spAutoFit/>
          </a:bodyPr>
          <a:lstStyle/>
          <a:p>
            <a:r>
              <a:rPr lang="zh-CN" altLang="en-US" sz="1800" smtClean="0">
                <a:solidFill>
                  <a:srgbClr val="0000FF"/>
                </a:solidFill>
                <a:latin typeface="微软雅黑" pitchFamily="34" charset="-122"/>
                <a:ea typeface="微软雅黑" pitchFamily="34" charset="-122"/>
              </a:rPr>
              <a:t>主数据表</a:t>
            </a:r>
            <a:endParaRPr lang="zh-CN" altLang="en-US" sz="1800">
              <a:solidFill>
                <a:srgbClr val="0000FF"/>
              </a:solidFill>
              <a:latin typeface="微软雅黑" pitchFamily="34" charset="-122"/>
              <a:ea typeface="微软雅黑" pitchFamily="34" charset="-122"/>
            </a:endParaRPr>
          </a:p>
        </p:txBody>
      </p:sp>
      <p:sp>
        <p:nvSpPr>
          <p:cNvPr id="15" name="TextBox 14"/>
          <p:cNvSpPr txBox="1"/>
          <p:nvPr/>
        </p:nvSpPr>
        <p:spPr>
          <a:xfrm>
            <a:off x="5929322" y="4071942"/>
            <a:ext cx="1143008" cy="369332"/>
          </a:xfrm>
          <a:prstGeom prst="rect">
            <a:avLst/>
          </a:prstGeom>
          <a:noFill/>
        </p:spPr>
        <p:txBody>
          <a:bodyPr wrap="square" rtlCol="0">
            <a:spAutoFit/>
          </a:bodyPr>
          <a:lstStyle/>
          <a:p>
            <a:r>
              <a:rPr lang="zh-CN" altLang="en-US" sz="1800" smtClean="0">
                <a:solidFill>
                  <a:srgbClr val="0000FF"/>
                </a:solidFill>
                <a:latin typeface="微软雅黑" pitchFamily="34" charset="-122"/>
                <a:ea typeface="微软雅黑" pitchFamily="34" charset="-122"/>
              </a:rPr>
              <a:t>索引表</a:t>
            </a:r>
            <a:endParaRPr lang="zh-CN" altLang="en-US" sz="1800">
              <a:solidFill>
                <a:srgbClr val="0000FF"/>
              </a:solidFill>
              <a:latin typeface="微软雅黑" pitchFamily="34" charset="-122"/>
              <a:ea typeface="微软雅黑" pitchFamily="34" charset="-122"/>
            </a:endParaRPr>
          </a:p>
        </p:txBody>
      </p:sp>
      <p:sp>
        <p:nvSpPr>
          <p:cNvPr id="20" name="下箭头 19"/>
          <p:cNvSpPr/>
          <p:nvPr/>
        </p:nvSpPr>
        <p:spPr>
          <a:xfrm>
            <a:off x="5214942" y="3000372"/>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1" name="TextBox 20"/>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P spid="17" grpId="0"/>
      <p:bldP spid="14" grpId="0"/>
      <p:bldP spid="15" grpId="0"/>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3786190"/>
            <a:ext cx="1143008"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查找</a:t>
            </a:r>
            <a:r>
              <a:rPr lang="en-US" altLang="zh-CN" sz="2000" dirty="0" smtClean="0">
                <a:solidFill>
                  <a:srgbClr val="FF0000"/>
                </a:solidFill>
                <a:latin typeface="Consolas" pitchFamily="49" charset="0"/>
                <a:ea typeface="楷体" pitchFamily="49" charset="-122"/>
                <a:cs typeface="Consolas" pitchFamily="49" charset="0"/>
              </a:rPr>
              <a:t>48</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2500298" y="3929066"/>
            <a:ext cx="6429420" cy="1015663"/>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仿宋" pitchFamily="49" charset="-122"/>
                <a:cs typeface="Consolas" pitchFamily="49" charset="0"/>
                <a:sym typeface="Wingdings"/>
              </a:rPr>
              <a:t> 在索引表中找到关键字恰好大于等于</a:t>
            </a:r>
            <a:r>
              <a:rPr lang="en-US" altLang="zh-CN" sz="2000" smtClean="0">
                <a:solidFill>
                  <a:srgbClr val="0000FF"/>
                </a:solidFill>
                <a:latin typeface="Consolas" pitchFamily="49" charset="0"/>
                <a:ea typeface="仿宋" pitchFamily="49" charset="-122"/>
                <a:cs typeface="Consolas" pitchFamily="49" charset="0"/>
                <a:sym typeface="Wingdings"/>
              </a:rPr>
              <a:t>48</a:t>
            </a:r>
            <a:r>
              <a:rPr lang="zh-CN" altLang="en-US" sz="2000" smtClean="0">
                <a:solidFill>
                  <a:srgbClr val="0000FF"/>
                </a:solidFill>
                <a:latin typeface="Consolas" pitchFamily="49" charset="0"/>
                <a:ea typeface="仿宋" pitchFamily="49" charset="-122"/>
                <a:cs typeface="Consolas" pitchFamily="49" charset="0"/>
                <a:sym typeface="Wingdings"/>
              </a:rPr>
              <a:t>的块：第</a:t>
            </a:r>
            <a:r>
              <a:rPr lang="en-US" altLang="zh-CN" sz="2000" smtClean="0">
                <a:solidFill>
                  <a:srgbClr val="0000FF"/>
                </a:solidFill>
                <a:latin typeface="Consolas" pitchFamily="49" charset="0"/>
                <a:ea typeface="仿宋" pitchFamily="49" charset="-122"/>
                <a:cs typeface="Consolas" pitchFamily="49" charset="0"/>
                <a:sym typeface="Wingdings"/>
              </a:rPr>
              <a:t>3</a:t>
            </a:r>
            <a:r>
              <a:rPr lang="zh-CN" altLang="en-US" sz="2000" smtClean="0">
                <a:solidFill>
                  <a:srgbClr val="0000FF"/>
                </a:solidFill>
                <a:latin typeface="Consolas" pitchFamily="49" charset="0"/>
                <a:ea typeface="仿宋" pitchFamily="49" charset="-122"/>
                <a:cs typeface="Consolas" pitchFamily="49" charset="0"/>
                <a:sym typeface="Wingdings"/>
              </a:rPr>
              <a:t>块</a:t>
            </a:r>
            <a:endParaRPr lang="en-US" altLang="zh-CN" sz="2000" smtClean="0">
              <a:solidFill>
                <a:srgbClr val="0000FF"/>
              </a:solidFill>
              <a:latin typeface="Consolas" pitchFamily="49" charset="0"/>
              <a:ea typeface="仿宋" pitchFamily="49" charset="-122"/>
              <a:cs typeface="Consolas" pitchFamily="49" charset="0"/>
              <a:sym typeface="Wingdings"/>
            </a:endParaRPr>
          </a:p>
          <a:p>
            <a:pPr>
              <a:lnSpc>
                <a:spcPct val="150000"/>
              </a:lnSpc>
            </a:pPr>
            <a:r>
              <a:rPr lang="zh-CN" altLang="en-US" sz="2000" smtClean="0">
                <a:solidFill>
                  <a:srgbClr val="0000FF"/>
                </a:solidFill>
                <a:latin typeface="Consolas" pitchFamily="49" charset="0"/>
                <a:ea typeface="仿宋" pitchFamily="49" charset="-122"/>
                <a:cs typeface="Consolas" pitchFamily="49" charset="0"/>
                <a:sym typeface="Wingdings"/>
              </a:rPr>
              <a:t> 在第</a:t>
            </a:r>
            <a:r>
              <a:rPr lang="en-US" altLang="zh-CN" sz="2000" smtClean="0">
                <a:solidFill>
                  <a:srgbClr val="0000FF"/>
                </a:solidFill>
                <a:latin typeface="Consolas" pitchFamily="49" charset="0"/>
                <a:ea typeface="仿宋" pitchFamily="49" charset="-122"/>
                <a:cs typeface="Consolas" pitchFamily="49" charset="0"/>
                <a:sym typeface="Wingdings"/>
              </a:rPr>
              <a:t>3</a:t>
            </a:r>
            <a:r>
              <a:rPr lang="zh-CN" altLang="en-US" sz="2000" smtClean="0">
                <a:solidFill>
                  <a:srgbClr val="0000FF"/>
                </a:solidFill>
                <a:latin typeface="Consolas" pitchFamily="49" charset="0"/>
                <a:ea typeface="仿宋" pitchFamily="49" charset="-122"/>
                <a:cs typeface="Consolas" pitchFamily="49" charset="0"/>
                <a:sym typeface="Wingdings"/>
              </a:rPr>
              <a:t>块中顺序查找：逻辑序号为</a:t>
            </a:r>
            <a:r>
              <a:rPr lang="en-US" altLang="zh-CN" sz="2000" smtClean="0">
                <a:solidFill>
                  <a:srgbClr val="0000FF"/>
                </a:solidFill>
                <a:latin typeface="Consolas" pitchFamily="49" charset="0"/>
                <a:ea typeface="仿宋" pitchFamily="49" charset="-122"/>
                <a:cs typeface="Consolas" pitchFamily="49" charset="0"/>
                <a:sym typeface="Wingdings"/>
              </a:rPr>
              <a:t>9</a:t>
            </a:r>
            <a:endParaRPr lang="zh-CN" altLang="en-US" sz="2000" dirty="0">
              <a:solidFill>
                <a:srgbClr val="0000FF"/>
              </a:solidFill>
              <a:latin typeface="Consolas" pitchFamily="49" charset="0"/>
              <a:ea typeface="仿宋" pitchFamily="49" charset="-122"/>
              <a:cs typeface="Consolas" pitchFamily="49" charset="0"/>
            </a:endParaRPr>
          </a:p>
        </p:txBody>
      </p:sp>
      <p:graphicFrame>
        <p:nvGraphicFramePr>
          <p:cNvPr id="12" name="表格 11"/>
          <p:cNvGraphicFramePr>
            <a:graphicFrameLocks noGrp="1"/>
          </p:cNvGraphicFramePr>
          <p:nvPr/>
        </p:nvGraphicFramePr>
        <p:xfrm>
          <a:off x="2500298" y="214290"/>
          <a:ext cx="2405058" cy="1483360"/>
        </p:xfrm>
        <a:graphic>
          <a:graphicData uri="http://schemas.openxmlformats.org/drawingml/2006/table">
            <a:tbl>
              <a:tblPr firstRow="1" bandRow="1">
                <a:tableStyleId>{5C22544A-7EE6-4342-B048-85BDC9FD1C3A}</a:tableStyleId>
              </a:tblPr>
              <a:tblGrid>
                <a:gridCol w="801686"/>
                <a:gridCol w="801686"/>
                <a:gridCol w="801686"/>
              </a:tblGrid>
              <a:tr h="370840">
                <a:tc>
                  <a:txBody>
                    <a:bodyPr/>
                    <a:lstStyle/>
                    <a:p>
                      <a:pPr algn="ctr"/>
                      <a:r>
                        <a:rPr lang="en-US" altLang="zh-CN" sz="1800" b="1" smtClean="0">
                          <a:solidFill>
                            <a:srgbClr val="FF0000"/>
                          </a:solidFill>
                          <a:latin typeface="Consolas" pitchFamily="49" charset="0"/>
                          <a:cs typeface="Consolas" pitchFamily="49" charset="0"/>
                        </a:rPr>
                        <a:t>22</a:t>
                      </a:r>
                      <a:endParaRPr lang="zh-CN" altLang="en-US" sz="1800" b="1">
                        <a:solidFill>
                          <a:srgbClr val="FF0000"/>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0</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3</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r>
              <a:tr h="370840">
                <a:tc>
                  <a:txBody>
                    <a:bodyPr/>
                    <a:lstStyle/>
                    <a:p>
                      <a:pPr algn="ctr"/>
                      <a:r>
                        <a:rPr lang="en-US" altLang="zh-CN" sz="1800" b="1" smtClean="0">
                          <a:solidFill>
                            <a:srgbClr val="FF0000"/>
                          </a:solidFill>
                          <a:latin typeface="Consolas" pitchFamily="49" charset="0"/>
                          <a:cs typeface="Consolas" pitchFamily="49" charset="0"/>
                        </a:rPr>
                        <a:t>44</a:t>
                      </a:r>
                      <a:endParaRPr lang="zh-CN" altLang="en-US" sz="1800" b="1">
                        <a:solidFill>
                          <a:srgbClr val="FF0000"/>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4</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7</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r>
              <a:tr h="370840">
                <a:tc>
                  <a:txBody>
                    <a:bodyPr/>
                    <a:lstStyle/>
                    <a:p>
                      <a:pPr algn="ctr"/>
                      <a:r>
                        <a:rPr lang="en-US" altLang="zh-CN" sz="1800" b="1" smtClean="0">
                          <a:solidFill>
                            <a:srgbClr val="FF0000"/>
                          </a:solidFill>
                          <a:latin typeface="Consolas" pitchFamily="49" charset="0"/>
                          <a:cs typeface="Consolas" pitchFamily="49" charset="0"/>
                        </a:rPr>
                        <a:t>60</a:t>
                      </a:r>
                      <a:endParaRPr lang="zh-CN" altLang="en-US" sz="1800" b="1">
                        <a:solidFill>
                          <a:srgbClr val="FF0000"/>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8</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11</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r>
              <a:tr h="370840">
                <a:tc>
                  <a:txBody>
                    <a:bodyPr/>
                    <a:lstStyle/>
                    <a:p>
                      <a:pPr algn="ctr"/>
                      <a:r>
                        <a:rPr lang="en-US" altLang="zh-CN" sz="1800" b="1" smtClean="0">
                          <a:solidFill>
                            <a:srgbClr val="FF0000"/>
                          </a:solidFill>
                          <a:latin typeface="Consolas" pitchFamily="49" charset="0"/>
                          <a:cs typeface="Consolas" pitchFamily="49" charset="0"/>
                        </a:rPr>
                        <a:t>82</a:t>
                      </a:r>
                      <a:endParaRPr lang="zh-CN" altLang="en-US" sz="1800" b="1">
                        <a:solidFill>
                          <a:srgbClr val="FF0000"/>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12</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c>
                  <a:txBody>
                    <a:bodyPr/>
                    <a:lstStyle/>
                    <a:p>
                      <a:pPr algn="ctr"/>
                      <a:r>
                        <a:rPr lang="en-US" altLang="zh-CN" sz="1800" b="1" smtClean="0">
                          <a:solidFill>
                            <a:srgbClr val="0000FF"/>
                          </a:solidFill>
                          <a:latin typeface="Consolas" pitchFamily="49" charset="0"/>
                          <a:cs typeface="Consolas" pitchFamily="49" charset="0"/>
                        </a:rPr>
                        <a:t>15</a:t>
                      </a:r>
                      <a:endParaRPr lang="zh-CN" altLang="en-US" sz="1800" b="1">
                        <a:solidFill>
                          <a:srgbClr val="0000FF"/>
                        </a:solidFill>
                        <a:latin typeface="Consolas" pitchFamily="49" charset="0"/>
                        <a:cs typeface="Consolas" pitchFamily="49" charset="0"/>
                      </a:endParaRPr>
                    </a:p>
                  </a:txBody>
                  <a:tcPr>
                    <a:solidFill>
                      <a:schemeClr val="accent4">
                        <a:lumMod val="40000"/>
                        <a:lumOff val="60000"/>
                      </a:schemeClr>
                    </a:solidFill>
                  </a:tcPr>
                </a:tc>
              </a:tr>
            </a:tbl>
          </a:graphicData>
        </a:graphic>
      </p:graphicFrame>
      <p:sp>
        <p:nvSpPr>
          <p:cNvPr id="13" name="TextBox 12"/>
          <p:cNvSpPr txBox="1"/>
          <p:nvPr/>
        </p:nvSpPr>
        <p:spPr>
          <a:xfrm>
            <a:off x="1500166" y="642918"/>
            <a:ext cx="1143008" cy="369332"/>
          </a:xfrm>
          <a:prstGeom prst="rect">
            <a:avLst/>
          </a:prstGeom>
          <a:noFill/>
        </p:spPr>
        <p:txBody>
          <a:bodyPr wrap="square" rtlCol="0">
            <a:spAutoFit/>
          </a:bodyPr>
          <a:lstStyle/>
          <a:p>
            <a:r>
              <a:rPr lang="zh-CN" altLang="en-US" sz="1800" smtClean="0">
                <a:solidFill>
                  <a:srgbClr val="0000FF"/>
                </a:solidFill>
                <a:latin typeface="微软雅黑" pitchFamily="34" charset="-122"/>
                <a:ea typeface="微软雅黑" pitchFamily="34" charset="-122"/>
              </a:rPr>
              <a:t>索引表</a:t>
            </a:r>
            <a:endParaRPr lang="zh-CN" altLang="en-US" sz="1800">
              <a:solidFill>
                <a:srgbClr val="0000FF"/>
              </a:solidFill>
              <a:latin typeface="微软雅黑" pitchFamily="34" charset="-122"/>
              <a:ea typeface="微软雅黑" pitchFamily="34" charset="-122"/>
            </a:endParaRPr>
          </a:p>
        </p:txBody>
      </p:sp>
      <p:graphicFrame>
        <p:nvGraphicFramePr>
          <p:cNvPr id="14" name="表格 13"/>
          <p:cNvGraphicFramePr>
            <a:graphicFrameLocks noGrp="1"/>
          </p:cNvGraphicFramePr>
          <p:nvPr/>
        </p:nvGraphicFramePr>
        <p:xfrm>
          <a:off x="1214414" y="2413710"/>
          <a:ext cx="7072368" cy="741680"/>
        </p:xfrm>
        <a:graphic>
          <a:graphicData uri="http://schemas.openxmlformats.org/drawingml/2006/table">
            <a:tbl>
              <a:tblPr firstRow="1" bandRow="1">
                <a:tableStyleId>{ED083AE6-46FA-4A59-8FB0-9F97EB10719F}</a:tableStyleId>
              </a:tblPr>
              <a:tblGrid>
                <a:gridCol w="442023"/>
                <a:gridCol w="442023"/>
                <a:gridCol w="442023"/>
                <a:gridCol w="442023"/>
                <a:gridCol w="442023"/>
                <a:gridCol w="442023"/>
                <a:gridCol w="442023"/>
                <a:gridCol w="442023"/>
                <a:gridCol w="442023"/>
                <a:gridCol w="442023"/>
                <a:gridCol w="442023"/>
                <a:gridCol w="442023"/>
                <a:gridCol w="442023"/>
                <a:gridCol w="442023"/>
                <a:gridCol w="442023"/>
                <a:gridCol w="442023"/>
              </a:tblGrid>
              <a:tr h="370840">
                <a:tc>
                  <a:txBody>
                    <a:bodyPr/>
                    <a:lstStyle/>
                    <a:p>
                      <a:pPr algn="ctr"/>
                      <a:r>
                        <a:rPr lang="en-US" altLang="zh-CN" sz="1600" b="0" smtClean="0">
                          <a:solidFill>
                            <a:srgbClr val="00B050"/>
                          </a:solidFill>
                        </a:rPr>
                        <a:t>0</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2</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3</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4</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5</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6</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7</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8</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9</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10</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11</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12</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13</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14</a:t>
                      </a:r>
                      <a:endParaRPr lang="zh-CN" altLang="en-US" sz="1600" b="0">
                        <a:solidFill>
                          <a:srgbClr val="00B050"/>
                        </a:solidFill>
                        <a:latin typeface="Consolas" pitchFamily="49" charset="0"/>
                        <a:cs typeface="Consolas" pitchFamily="49" charset="0"/>
                      </a:endParaRPr>
                    </a:p>
                  </a:txBody>
                  <a:tcPr/>
                </a:tc>
                <a:tc>
                  <a:txBody>
                    <a:bodyPr/>
                    <a:lstStyle/>
                    <a:p>
                      <a:pPr algn="ctr"/>
                      <a:r>
                        <a:rPr lang="en-US" altLang="zh-CN" sz="1600" b="0" smtClean="0">
                          <a:solidFill>
                            <a:srgbClr val="00B050"/>
                          </a:solidFill>
                        </a:rPr>
                        <a:t>15</a:t>
                      </a:r>
                      <a:endParaRPr lang="zh-CN" altLang="en-US" sz="1600" b="0">
                        <a:solidFill>
                          <a:srgbClr val="00B050"/>
                        </a:solidFill>
                        <a:latin typeface="Consolas" pitchFamily="49" charset="0"/>
                        <a:cs typeface="Consolas" pitchFamily="49" charset="0"/>
                      </a:endParaRPr>
                    </a:p>
                  </a:txBody>
                  <a:tcPr/>
                </a:tc>
              </a:tr>
              <a:tr h="370840">
                <a:tc>
                  <a:txBody>
                    <a:bodyPr/>
                    <a:lstStyle/>
                    <a:p>
                      <a:pPr algn="ctr"/>
                      <a:r>
                        <a:rPr lang="en-US" altLang="zh-CN" sz="1600" b="1" smtClean="0">
                          <a:solidFill>
                            <a:srgbClr val="0000FF"/>
                          </a:solidFill>
                          <a:latin typeface="Consolas" pitchFamily="49" charset="0"/>
                          <a:cs typeface="Consolas" pitchFamily="49" charset="0"/>
                        </a:rPr>
                        <a:t>9</a:t>
                      </a:r>
                      <a:endParaRPr lang="zh-CN" altLang="en-US" sz="1600" b="1">
                        <a:solidFill>
                          <a:srgbClr val="0000FF"/>
                        </a:solidFill>
                        <a:latin typeface="Consolas" pitchFamily="49" charset="0"/>
                        <a:cs typeface="Consolas" pitchFamily="49" charset="0"/>
                      </a:endParaRPr>
                    </a:p>
                  </a:txBody>
                  <a:tcPr>
                    <a:solidFill>
                      <a:srgbClr val="CC3300">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22</a:t>
                      </a:r>
                      <a:endParaRPr lang="zh-CN" altLang="en-US" sz="1600" b="1">
                        <a:solidFill>
                          <a:srgbClr val="0000FF"/>
                        </a:solidFill>
                        <a:latin typeface="Consolas" pitchFamily="49" charset="0"/>
                        <a:cs typeface="Consolas" pitchFamily="49" charset="0"/>
                      </a:endParaRPr>
                    </a:p>
                  </a:txBody>
                  <a:tcPr>
                    <a:solidFill>
                      <a:srgbClr val="CC3300">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12</a:t>
                      </a:r>
                      <a:endParaRPr lang="zh-CN" altLang="en-US" sz="1600" b="1">
                        <a:solidFill>
                          <a:srgbClr val="0000FF"/>
                        </a:solidFill>
                        <a:latin typeface="Consolas" pitchFamily="49" charset="0"/>
                        <a:cs typeface="Consolas" pitchFamily="49" charset="0"/>
                      </a:endParaRPr>
                    </a:p>
                  </a:txBody>
                  <a:tcPr>
                    <a:solidFill>
                      <a:srgbClr val="CC3300">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14</a:t>
                      </a:r>
                      <a:endParaRPr lang="zh-CN" altLang="en-US" sz="1600" b="1">
                        <a:solidFill>
                          <a:srgbClr val="0000FF"/>
                        </a:solidFill>
                        <a:latin typeface="Consolas" pitchFamily="49" charset="0"/>
                        <a:cs typeface="Consolas" pitchFamily="49" charset="0"/>
                      </a:endParaRPr>
                    </a:p>
                  </a:txBody>
                  <a:tcPr>
                    <a:solidFill>
                      <a:srgbClr val="CC3300">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35</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b="1" smtClean="0">
                          <a:solidFill>
                            <a:srgbClr val="0000FF"/>
                          </a:solidFill>
                          <a:latin typeface="Consolas" pitchFamily="49" charset="0"/>
                          <a:cs typeface="Consolas" pitchFamily="49" charset="0"/>
                        </a:rPr>
                        <a:t>42</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b="1" smtClean="0">
                          <a:solidFill>
                            <a:srgbClr val="0000FF"/>
                          </a:solidFill>
                          <a:latin typeface="Consolas" pitchFamily="49" charset="0"/>
                          <a:cs typeface="Consolas" pitchFamily="49" charset="0"/>
                        </a:rPr>
                        <a:t>44</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b="1" smtClean="0">
                          <a:solidFill>
                            <a:srgbClr val="0000FF"/>
                          </a:solidFill>
                          <a:latin typeface="Consolas" pitchFamily="49" charset="0"/>
                          <a:cs typeface="Consolas" pitchFamily="49" charset="0"/>
                        </a:rPr>
                        <a:t>38</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b="1" smtClean="0">
                          <a:solidFill>
                            <a:srgbClr val="0000FF"/>
                          </a:solidFill>
                          <a:latin typeface="Consolas" pitchFamily="49" charset="0"/>
                          <a:cs typeface="Consolas" pitchFamily="49" charset="0"/>
                        </a:rPr>
                        <a:t>48</a:t>
                      </a:r>
                      <a:endParaRPr lang="zh-CN" altLang="en-US" sz="1600" b="1">
                        <a:solidFill>
                          <a:srgbClr val="0000FF"/>
                        </a:solidFill>
                        <a:latin typeface="Consolas" pitchFamily="49" charset="0"/>
                        <a:cs typeface="Consolas" pitchFamily="49" charset="0"/>
                      </a:endParaRPr>
                    </a:p>
                  </a:txBody>
                  <a:tcPr>
                    <a:solidFill>
                      <a:srgbClr val="FF00FF">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60</a:t>
                      </a:r>
                      <a:endParaRPr lang="zh-CN" altLang="en-US" sz="1600" b="1">
                        <a:solidFill>
                          <a:srgbClr val="0000FF"/>
                        </a:solidFill>
                        <a:latin typeface="Consolas" pitchFamily="49" charset="0"/>
                        <a:cs typeface="Consolas" pitchFamily="49" charset="0"/>
                      </a:endParaRPr>
                    </a:p>
                  </a:txBody>
                  <a:tcPr>
                    <a:solidFill>
                      <a:srgbClr val="FF00FF">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58</a:t>
                      </a:r>
                      <a:endParaRPr lang="zh-CN" altLang="en-US" sz="1600" b="1">
                        <a:solidFill>
                          <a:srgbClr val="0000FF"/>
                        </a:solidFill>
                        <a:latin typeface="Consolas" pitchFamily="49" charset="0"/>
                        <a:cs typeface="Consolas" pitchFamily="49" charset="0"/>
                      </a:endParaRPr>
                    </a:p>
                  </a:txBody>
                  <a:tcPr>
                    <a:solidFill>
                      <a:srgbClr val="FF00FF">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47</a:t>
                      </a:r>
                      <a:endParaRPr lang="zh-CN" altLang="en-US" sz="1600" b="1">
                        <a:solidFill>
                          <a:srgbClr val="0000FF"/>
                        </a:solidFill>
                        <a:latin typeface="Consolas" pitchFamily="49" charset="0"/>
                        <a:cs typeface="Consolas" pitchFamily="49" charset="0"/>
                      </a:endParaRPr>
                    </a:p>
                  </a:txBody>
                  <a:tcPr>
                    <a:solidFill>
                      <a:srgbClr val="FF00FF">
                        <a:alpha val="20000"/>
                      </a:srgbClr>
                    </a:solidFill>
                  </a:tcPr>
                </a:tc>
                <a:tc>
                  <a:txBody>
                    <a:bodyPr/>
                    <a:lstStyle/>
                    <a:p>
                      <a:pPr algn="ctr"/>
                      <a:r>
                        <a:rPr lang="en-US" altLang="zh-CN" sz="1600" b="1" smtClean="0">
                          <a:solidFill>
                            <a:srgbClr val="0000FF"/>
                          </a:solidFill>
                          <a:latin typeface="Consolas" pitchFamily="49" charset="0"/>
                          <a:cs typeface="Consolas" pitchFamily="49" charset="0"/>
                        </a:rPr>
                        <a:t>78</a:t>
                      </a:r>
                      <a:endParaRPr lang="zh-CN" altLang="en-US" sz="1600" b="1">
                        <a:solidFill>
                          <a:srgbClr val="0000FF"/>
                        </a:solidFill>
                        <a:latin typeface="Consolas" pitchFamily="49" charset="0"/>
                        <a:cs typeface="Consolas" pitchFamily="49" charset="0"/>
                      </a:endParaRPr>
                    </a:p>
                  </a:txBody>
                  <a:tcPr>
                    <a:solidFill>
                      <a:schemeClr val="tx1">
                        <a:alpha val="20000"/>
                      </a:schemeClr>
                    </a:solidFill>
                  </a:tcPr>
                </a:tc>
                <a:tc>
                  <a:txBody>
                    <a:bodyPr/>
                    <a:lstStyle/>
                    <a:p>
                      <a:pPr algn="ctr"/>
                      <a:r>
                        <a:rPr lang="en-US" altLang="zh-CN" sz="1600" b="1" smtClean="0">
                          <a:solidFill>
                            <a:srgbClr val="0000FF"/>
                          </a:solidFill>
                          <a:latin typeface="Consolas" pitchFamily="49" charset="0"/>
                          <a:cs typeface="Consolas" pitchFamily="49" charset="0"/>
                        </a:rPr>
                        <a:t>80</a:t>
                      </a:r>
                      <a:endParaRPr lang="zh-CN" altLang="en-US" sz="1600" b="1">
                        <a:solidFill>
                          <a:srgbClr val="0000FF"/>
                        </a:solidFill>
                        <a:latin typeface="Consolas" pitchFamily="49" charset="0"/>
                        <a:cs typeface="Consolas" pitchFamily="49" charset="0"/>
                      </a:endParaRPr>
                    </a:p>
                  </a:txBody>
                  <a:tcPr>
                    <a:solidFill>
                      <a:schemeClr val="tx1">
                        <a:alpha val="20000"/>
                      </a:schemeClr>
                    </a:solidFill>
                  </a:tcPr>
                </a:tc>
                <a:tc>
                  <a:txBody>
                    <a:bodyPr/>
                    <a:lstStyle/>
                    <a:p>
                      <a:pPr algn="ctr"/>
                      <a:r>
                        <a:rPr lang="en-US" altLang="zh-CN" sz="1600" b="1" smtClean="0">
                          <a:solidFill>
                            <a:srgbClr val="0000FF"/>
                          </a:solidFill>
                          <a:latin typeface="Consolas" pitchFamily="49" charset="0"/>
                          <a:cs typeface="Consolas" pitchFamily="49" charset="0"/>
                        </a:rPr>
                        <a:t>77</a:t>
                      </a:r>
                      <a:endParaRPr lang="zh-CN" altLang="en-US" sz="1600" b="1">
                        <a:solidFill>
                          <a:srgbClr val="0000FF"/>
                        </a:solidFill>
                        <a:latin typeface="Consolas" pitchFamily="49" charset="0"/>
                        <a:cs typeface="Consolas" pitchFamily="49" charset="0"/>
                      </a:endParaRPr>
                    </a:p>
                  </a:txBody>
                  <a:tcPr>
                    <a:solidFill>
                      <a:schemeClr val="tx1">
                        <a:alpha val="20000"/>
                      </a:schemeClr>
                    </a:solidFill>
                  </a:tcPr>
                </a:tc>
                <a:tc>
                  <a:txBody>
                    <a:bodyPr/>
                    <a:lstStyle/>
                    <a:p>
                      <a:pPr algn="ctr"/>
                      <a:r>
                        <a:rPr lang="en-US" altLang="zh-CN" sz="1600" b="1" smtClean="0">
                          <a:solidFill>
                            <a:srgbClr val="0000FF"/>
                          </a:solidFill>
                          <a:latin typeface="Consolas" pitchFamily="49" charset="0"/>
                          <a:cs typeface="Consolas" pitchFamily="49" charset="0"/>
                        </a:rPr>
                        <a:t>82</a:t>
                      </a:r>
                      <a:endParaRPr lang="zh-CN" altLang="en-US" sz="1600" b="1">
                        <a:solidFill>
                          <a:srgbClr val="0000FF"/>
                        </a:solidFill>
                        <a:latin typeface="Consolas" pitchFamily="49" charset="0"/>
                        <a:cs typeface="Consolas" pitchFamily="49" charset="0"/>
                      </a:endParaRPr>
                    </a:p>
                  </a:txBody>
                  <a:tcPr>
                    <a:solidFill>
                      <a:schemeClr val="tx1">
                        <a:alpha val="20000"/>
                      </a:schemeClr>
                    </a:solidFill>
                  </a:tcPr>
                </a:tc>
              </a:tr>
            </a:tbl>
          </a:graphicData>
        </a:graphic>
      </p:graphicFrame>
      <p:sp>
        <p:nvSpPr>
          <p:cNvPr id="15" name="TextBox 14"/>
          <p:cNvSpPr txBox="1"/>
          <p:nvPr/>
        </p:nvSpPr>
        <p:spPr>
          <a:xfrm>
            <a:off x="1500166" y="1928802"/>
            <a:ext cx="1143008" cy="369332"/>
          </a:xfrm>
          <a:prstGeom prst="rect">
            <a:avLst/>
          </a:prstGeom>
          <a:noFill/>
        </p:spPr>
        <p:txBody>
          <a:bodyPr wrap="square" rtlCol="0">
            <a:spAutoFit/>
          </a:bodyPr>
          <a:lstStyle/>
          <a:p>
            <a:r>
              <a:rPr lang="zh-CN" altLang="en-US" sz="1800" smtClean="0">
                <a:solidFill>
                  <a:srgbClr val="0000FF"/>
                </a:solidFill>
                <a:latin typeface="微软雅黑" pitchFamily="34" charset="-122"/>
                <a:ea typeface="微软雅黑" pitchFamily="34" charset="-122"/>
              </a:rPr>
              <a:t>主数据表</a:t>
            </a:r>
            <a:endParaRPr lang="zh-CN" altLang="en-US" sz="1800">
              <a:solidFill>
                <a:srgbClr val="0000FF"/>
              </a:solidFill>
              <a:latin typeface="微软雅黑" pitchFamily="34" charset="-122"/>
              <a:ea typeface="微软雅黑" pitchFamily="34" charset="-122"/>
            </a:endParaRPr>
          </a:p>
        </p:txBody>
      </p:sp>
      <p:sp>
        <p:nvSpPr>
          <p:cNvPr id="16" name="TextBox 15"/>
          <p:cNvSpPr txBox="1"/>
          <p:nvPr/>
        </p:nvSpPr>
        <p:spPr>
          <a:xfrm>
            <a:off x="1285852" y="5214950"/>
            <a:ext cx="7643866" cy="400110"/>
          </a:xfrm>
          <a:prstGeom prst="rect">
            <a:avLst/>
          </a:prstGeom>
          <a:noFill/>
        </p:spPr>
        <p:txBody>
          <a:bodyPr wrap="square" rtlCol="0">
            <a:spAutoFit/>
          </a:bodyPr>
          <a:lstStyle/>
          <a:p>
            <a:r>
              <a:rPr lang="zh-CN" altLang="en-US" sz="2000" smtClean="0">
                <a:solidFill>
                  <a:srgbClr val="FF0000"/>
                </a:solidFill>
                <a:latin typeface="微软雅黑" pitchFamily="34" charset="-122"/>
                <a:ea typeface="微软雅黑" pitchFamily="34" charset="-122"/>
              </a:rPr>
              <a:t>分块查找实际上进行两次查找！</a:t>
            </a:r>
            <a:r>
              <a:rPr lang="zh-CN" altLang="en-US" sz="2000" smtClean="0">
                <a:solidFill>
                  <a:srgbClr val="0000FF"/>
                </a:solidFill>
                <a:latin typeface="楷体" pitchFamily="49" charset="-122"/>
                <a:ea typeface="楷体" pitchFamily="49" charset="-122"/>
              </a:rPr>
              <a:t>性能介于顺序查找和二分查找之间。</a:t>
            </a:r>
            <a:endParaRPr lang="zh-CN" altLang="en-US" sz="2000">
              <a:solidFill>
                <a:srgbClr val="0000FF"/>
              </a:solidFill>
              <a:latin typeface="楷体" pitchFamily="49" charset="-122"/>
              <a:ea typeface="楷体" pitchFamily="49" charset="-122"/>
            </a:endParaRPr>
          </a:p>
        </p:txBody>
      </p:sp>
      <p:sp>
        <p:nvSpPr>
          <p:cNvPr id="11" name="TextBox 10"/>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571480"/>
            <a:ext cx="7286676" cy="1785104"/>
          </a:xfrm>
          <a:prstGeom prst="rect">
            <a:avLst/>
          </a:prstGeom>
          <a:noFill/>
        </p:spPr>
        <p:txBody>
          <a:bodyPr wrap="square" rtlCol="0">
            <a:spAutoFit/>
          </a:bodyPr>
          <a:lstStyle/>
          <a:p>
            <a:pPr>
              <a:lnSpc>
                <a:spcPts val="3000"/>
              </a:lnSpc>
              <a:spcBef>
                <a:spcPts val="12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例</a:t>
            </a:r>
            <a:r>
              <a:rPr lang="en-US" sz="2000" smtClean="0">
                <a:solidFill>
                  <a:srgbClr val="0000FF"/>
                </a:solidFill>
                <a:latin typeface="Consolas" pitchFamily="49" charset="0"/>
                <a:ea typeface="楷体" pitchFamily="49" charset="-122"/>
                <a:cs typeface="Consolas" pitchFamily="49" charset="0"/>
              </a:rPr>
              <a:t>8.5</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设数据序列中有</a:t>
            </a:r>
            <a:r>
              <a:rPr lang="en-US" sz="2000" smtClean="0">
                <a:solidFill>
                  <a:srgbClr val="0000FF"/>
                </a:solidFill>
                <a:latin typeface="Consolas" pitchFamily="49" charset="0"/>
                <a:ea typeface="楷体" pitchFamily="49" charset="-122"/>
                <a:cs typeface="Consolas" pitchFamily="49" charset="0"/>
              </a:rPr>
              <a:t>100</a:t>
            </a:r>
            <a:r>
              <a:rPr lang="zh-CN" altLang="en-US" sz="2000" smtClean="0">
                <a:solidFill>
                  <a:srgbClr val="0000FF"/>
                </a:solidFill>
                <a:latin typeface="Consolas" pitchFamily="49" charset="0"/>
                <a:ea typeface="楷体" pitchFamily="49" charset="-122"/>
                <a:cs typeface="Consolas" pitchFamily="49" charset="0"/>
              </a:rPr>
              <a:t>个元素，待查找元素的关键字</a:t>
            </a:r>
            <a:r>
              <a:rPr lang="en-US" sz="2000" i="1" smtClean="0">
                <a:solidFill>
                  <a:srgbClr val="0000FF"/>
                </a:solidFill>
                <a:latin typeface="Consolas" pitchFamily="49" charset="0"/>
                <a:ea typeface="楷体" pitchFamily="49" charset="-122"/>
                <a:cs typeface="Consolas" pitchFamily="49" charset="0"/>
              </a:rPr>
              <a:t>k</a:t>
            </a:r>
            <a:r>
              <a:rPr lang="en-US" sz="2000" smtClean="0">
                <a:solidFill>
                  <a:srgbClr val="0000FF"/>
                </a:solidFill>
                <a:latin typeface="Consolas" pitchFamily="49" charset="0"/>
                <a:ea typeface="楷体" pitchFamily="49" charset="-122"/>
                <a:cs typeface="Consolas" pitchFamily="49" charset="0"/>
              </a:rPr>
              <a:t>=47</a:t>
            </a:r>
            <a:r>
              <a:rPr lang="zh-CN" altLang="en-US" sz="2000" smtClean="0">
                <a:solidFill>
                  <a:srgbClr val="0000FF"/>
                </a:solidFill>
                <a:latin typeface="Consolas" pitchFamily="49" charset="0"/>
                <a:ea typeface="楷体" pitchFamily="49" charset="-122"/>
                <a:cs typeface="Consolas" pitchFamily="49" charset="0"/>
              </a:rPr>
              <a:t>。如果在查找过程中，和</a:t>
            </a:r>
            <a:r>
              <a:rPr lang="en-US"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进行比较的元素依次是</a:t>
            </a:r>
            <a:r>
              <a:rPr lang="en-US" sz="2000" smtClean="0">
                <a:solidFill>
                  <a:srgbClr val="0000FF"/>
                </a:solidFill>
                <a:latin typeface="Consolas" pitchFamily="49" charset="0"/>
                <a:ea typeface="楷体" pitchFamily="49" charset="-122"/>
                <a:cs typeface="Consolas" pitchFamily="49" charset="0"/>
              </a:rPr>
              <a:t>27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47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16</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52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47</a:t>
            </a:r>
            <a:r>
              <a:rPr lang="zh-CN" altLang="en-US" sz="2000" smtClean="0">
                <a:solidFill>
                  <a:srgbClr val="0000FF"/>
                </a:solidFill>
                <a:latin typeface="Consolas" pitchFamily="49" charset="0"/>
                <a:ea typeface="楷体" pitchFamily="49" charset="-122"/>
                <a:cs typeface="Consolas" pitchFamily="49" charset="0"/>
              </a:rPr>
              <a:t>，则所采用的查找方法可能是（  ）。</a:t>
            </a:r>
          </a:p>
          <a:p>
            <a:pPr>
              <a:lnSpc>
                <a:spcPts val="3000"/>
              </a:lnSpc>
              <a:spcBef>
                <a:spcPts val="1200"/>
              </a:spcBef>
            </a:pPr>
            <a:r>
              <a:rPr lang="en-US" sz="2000" smtClean="0">
                <a:solidFill>
                  <a:srgbClr val="0000FF"/>
                </a:solidFill>
                <a:latin typeface="Consolas" pitchFamily="49" charset="0"/>
                <a:ea typeface="楷体" pitchFamily="49" charset="-122"/>
                <a:cs typeface="Consolas" pitchFamily="49" charset="0"/>
              </a:rPr>
              <a:t>   A.</a:t>
            </a:r>
            <a:r>
              <a:rPr lang="zh-CN" altLang="en-US" sz="2000" smtClean="0">
                <a:solidFill>
                  <a:srgbClr val="0000FF"/>
                </a:solidFill>
                <a:latin typeface="Consolas" pitchFamily="49" charset="0"/>
                <a:ea typeface="楷体" pitchFamily="49" charset="-122"/>
                <a:cs typeface="Consolas" pitchFamily="49" charset="0"/>
              </a:rPr>
              <a:t>顺序查找</a:t>
            </a:r>
            <a:r>
              <a:rPr lang="en-US" sz="2000" smtClean="0">
                <a:solidFill>
                  <a:srgbClr val="0000FF"/>
                </a:solidFill>
                <a:latin typeface="Consolas" pitchFamily="49" charset="0"/>
                <a:ea typeface="楷体" pitchFamily="49" charset="-122"/>
                <a:cs typeface="Consolas" pitchFamily="49" charset="0"/>
              </a:rPr>
              <a:t>	   B.</a:t>
            </a:r>
            <a:r>
              <a:rPr lang="zh-CN" altLang="en-US" sz="2000" smtClean="0">
                <a:solidFill>
                  <a:srgbClr val="0000FF"/>
                </a:solidFill>
                <a:latin typeface="Consolas" pitchFamily="49" charset="0"/>
                <a:ea typeface="楷体" pitchFamily="49" charset="-122"/>
                <a:cs typeface="Consolas" pitchFamily="49" charset="0"/>
              </a:rPr>
              <a:t>折半查找</a:t>
            </a:r>
            <a:r>
              <a:rPr lang="en-US" sz="2000" smtClean="0">
                <a:solidFill>
                  <a:srgbClr val="0000FF"/>
                </a:solidFill>
                <a:latin typeface="Consolas" pitchFamily="49" charset="0"/>
                <a:ea typeface="楷体" pitchFamily="49" charset="-122"/>
                <a:cs typeface="Consolas" pitchFamily="49" charset="0"/>
              </a:rPr>
              <a:t>	   C.</a:t>
            </a:r>
            <a:r>
              <a:rPr lang="zh-CN" altLang="en-US" sz="2000" smtClean="0">
                <a:solidFill>
                  <a:srgbClr val="0000FF"/>
                </a:solidFill>
                <a:latin typeface="Consolas" pitchFamily="49" charset="0"/>
                <a:ea typeface="楷体" pitchFamily="49" charset="-122"/>
                <a:cs typeface="Consolas" pitchFamily="49" charset="0"/>
              </a:rPr>
              <a:t>分块查找</a:t>
            </a:r>
            <a:r>
              <a:rPr lang="en-US" sz="2000" smtClean="0">
                <a:solidFill>
                  <a:srgbClr val="0000FF"/>
                </a:solidFill>
                <a:latin typeface="Consolas" pitchFamily="49" charset="0"/>
                <a:ea typeface="楷体" pitchFamily="49" charset="-122"/>
                <a:cs typeface="Consolas" pitchFamily="49" charset="0"/>
              </a:rPr>
              <a:t>	   D.</a:t>
            </a:r>
            <a:r>
              <a:rPr lang="zh-CN" altLang="en-US" sz="2000" smtClean="0">
                <a:solidFill>
                  <a:srgbClr val="0000FF"/>
                </a:solidFill>
                <a:latin typeface="Consolas" pitchFamily="49" charset="0"/>
                <a:ea typeface="楷体" pitchFamily="49" charset="-122"/>
                <a:cs typeface="Consolas" pitchFamily="49" charset="0"/>
              </a:rPr>
              <a:t>都不是</a:t>
            </a:r>
          </a:p>
        </p:txBody>
      </p:sp>
      <p:sp>
        <p:nvSpPr>
          <p:cNvPr id="5" name="TextBox 4"/>
          <p:cNvSpPr txBox="1"/>
          <p:nvPr/>
        </p:nvSpPr>
        <p:spPr>
          <a:xfrm>
            <a:off x="1643042" y="2857496"/>
            <a:ext cx="7000924" cy="1938992"/>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只有分块查找需要进行两次查找。</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第一次与</a:t>
            </a:r>
            <a:r>
              <a:rPr lang="en-US" sz="2000" smtClean="0">
                <a:solidFill>
                  <a:srgbClr val="0000FF"/>
                </a:solidFill>
                <a:latin typeface="Consolas" pitchFamily="49" charset="0"/>
                <a:ea typeface="仿宋" pitchFamily="49" charset="-122"/>
                <a:cs typeface="Consolas" pitchFamily="49" charset="0"/>
              </a:rPr>
              <a:t>47</a:t>
            </a:r>
            <a:r>
              <a:rPr lang="zh-CN" altLang="en-US" sz="2000" smtClean="0">
                <a:solidFill>
                  <a:srgbClr val="0000FF"/>
                </a:solidFill>
                <a:latin typeface="Consolas" pitchFamily="49" charset="0"/>
                <a:ea typeface="仿宋" pitchFamily="49" charset="-122"/>
                <a:cs typeface="Consolas" pitchFamily="49" charset="0"/>
              </a:rPr>
              <a:t>的比较是在索引表中查找，第</a:t>
            </a:r>
            <a:r>
              <a:rPr lang="en-US"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次与</a:t>
            </a:r>
            <a:r>
              <a:rPr lang="en-US" sz="2000" smtClean="0">
                <a:solidFill>
                  <a:srgbClr val="0000FF"/>
                </a:solidFill>
                <a:latin typeface="Consolas" pitchFamily="49" charset="0"/>
                <a:ea typeface="仿宋" pitchFamily="49" charset="-122"/>
                <a:cs typeface="Consolas" pitchFamily="49" charset="0"/>
              </a:rPr>
              <a:t>47</a:t>
            </a:r>
            <a:r>
              <a:rPr lang="zh-CN" altLang="en-US" sz="2000" smtClean="0">
                <a:solidFill>
                  <a:srgbClr val="0000FF"/>
                </a:solidFill>
                <a:latin typeface="Consolas" pitchFamily="49" charset="0"/>
                <a:ea typeface="仿宋" pitchFamily="49" charset="-122"/>
                <a:cs typeface="Consolas" pitchFamily="49" charset="0"/>
              </a:rPr>
              <a:t>的比较是在对应块中查找。</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en-US" altLang="zh-CN" sz="2000" smtClean="0">
                <a:solidFill>
                  <a:srgbClr val="0000FF"/>
                </a:solidFill>
                <a:latin typeface="Consolas" pitchFamily="49" charset="0"/>
                <a:ea typeface="仿宋" pitchFamily="49" charset="-122"/>
                <a:cs typeface="Consolas" pitchFamily="49" charset="0"/>
              </a:rPr>
              <a:t>C</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14546" y="249889"/>
            <a:ext cx="4748216"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 </a:t>
            </a:r>
            <a:r>
              <a:rPr lang="zh-CN" altLang="en-US" sz="320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动态</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查找表</a:t>
            </a:r>
          </a:p>
        </p:txBody>
      </p:sp>
      <p:sp>
        <p:nvSpPr>
          <p:cNvPr id="35843" name="Text Box 3"/>
          <p:cNvSpPr txBox="1">
            <a:spLocks noChangeArrowheads="1"/>
          </p:cNvSpPr>
          <p:nvPr/>
        </p:nvSpPr>
        <p:spPr bwMode="auto">
          <a:xfrm>
            <a:off x="1214414" y="1178583"/>
            <a:ext cx="3532183"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spcBef>
                <a:spcPct val="50000"/>
              </a:spcBef>
            </a:pPr>
            <a:r>
              <a:rPr lang="en-US" altLang="zh-CN" sz="2800" dirty="0">
                <a:solidFill>
                  <a:srgbClr val="FF0000"/>
                </a:solidFill>
                <a:latin typeface="Consolas" pitchFamily="49" charset="0"/>
                <a:ea typeface="黑体" pitchFamily="49" charset="-122"/>
                <a:cs typeface="Consolas" pitchFamily="49" charset="0"/>
              </a:rPr>
              <a:t>8.3.1 </a:t>
            </a:r>
            <a:r>
              <a:rPr lang="zh-CN" altLang="en-US" sz="2800" dirty="0">
                <a:solidFill>
                  <a:srgbClr val="FF0000"/>
                </a:solidFill>
                <a:latin typeface="Consolas" pitchFamily="49" charset="0"/>
                <a:ea typeface="黑体" pitchFamily="49" charset="-122"/>
                <a:cs typeface="Consolas" pitchFamily="49" charset="0"/>
              </a:rPr>
              <a:t>二叉排序树</a:t>
            </a:r>
          </a:p>
        </p:txBody>
      </p:sp>
      <p:sp>
        <p:nvSpPr>
          <p:cNvPr id="35844" name="Text Box 4"/>
          <p:cNvSpPr txBox="1">
            <a:spLocks noChangeArrowheads="1"/>
          </p:cNvSpPr>
          <p:nvPr/>
        </p:nvSpPr>
        <p:spPr bwMode="auto">
          <a:xfrm>
            <a:off x="1538264" y="3250285"/>
            <a:ext cx="7320016" cy="1750351"/>
          </a:xfrm>
          <a:prstGeom prst="rect">
            <a:avLst/>
          </a:prstGeom>
          <a:noFill/>
          <a:ln w="9525">
            <a:noFill/>
            <a:miter lim="800000"/>
            <a:headEnd/>
            <a:tailEnd/>
          </a:ln>
        </p:spPr>
        <p:txBody>
          <a:bodyPr wrap="square">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二</a:t>
            </a:r>
            <a:r>
              <a:rPr lang="zh-CN" altLang="en-US" sz="2000" dirty="0">
                <a:solidFill>
                  <a:srgbClr val="0000FF"/>
                </a:solidFill>
                <a:latin typeface="Consolas" pitchFamily="49" charset="0"/>
                <a:ea typeface="楷体" pitchFamily="49" charset="-122"/>
                <a:cs typeface="Consolas" pitchFamily="49" charset="0"/>
              </a:rPr>
              <a:t>叉排序树是一种特殊的二叉树，在一般二叉树中，区分左子树和右子树，但结点的值是无序</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二叉排序树中，不仅区分左子树和右子树，而且整个树的结点是有序</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285852" y="2250153"/>
            <a:ext cx="335758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dirty="0" smtClean="0">
                <a:solidFill>
                  <a:srgbClr val="FF0000"/>
                </a:solidFill>
                <a:latin typeface="Consolas" pitchFamily="49" charset="0"/>
                <a:ea typeface="楷体" pitchFamily="49" charset="-122"/>
                <a:cs typeface="Consolas" pitchFamily="49" charset="0"/>
              </a:rPr>
              <a:t>1.  </a:t>
            </a:r>
            <a:r>
              <a:rPr lang="zh-CN" altLang="en-US" dirty="0" smtClean="0">
                <a:solidFill>
                  <a:srgbClr val="FF0000"/>
                </a:solidFill>
                <a:latin typeface="Consolas" pitchFamily="49" charset="0"/>
                <a:ea typeface="楷体" pitchFamily="49" charset="-122"/>
                <a:cs typeface="Consolas" pitchFamily="49" charset="0"/>
              </a:rPr>
              <a:t>二叉排序树的定义</a:t>
            </a:r>
          </a:p>
        </p:txBody>
      </p:sp>
      <p:sp>
        <p:nvSpPr>
          <p:cNvPr id="6" name="TextBox 5"/>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4"/>
          <p:cNvSpPr txBox="1">
            <a:spLocks noChangeArrowheads="1"/>
          </p:cNvSpPr>
          <p:nvPr/>
        </p:nvSpPr>
        <p:spPr bwMode="auto">
          <a:xfrm>
            <a:off x="1285852" y="1428736"/>
            <a:ext cx="7391422" cy="1400383"/>
          </a:xfrm>
          <a:prstGeom prst="rect">
            <a:avLst/>
          </a:prstGeom>
          <a:noFill/>
          <a:ln w="9525">
            <a:noFill/>
            <a:miter lim="800000"/>
            <a:headEnd/>
            <a:tailEnd/>
          </a:ln>
        </p:spPr>
        <p:txBody>
          <a:bodyPr wrap="square">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若在查找的同时对表做修改运算（如插入和删除），合适这样操作的表称之为</a:t>
            </a:r>
            <a:r>
              <a:rPr lang="zh-CN" altLang="en-US" sz="2000" smtClean="0">
                <a:solidFill>
                  <a:srgbClr val="FF0000"/>
                </a:solidFill>
                <a:latin typeface="Consolas" pitchFamily="49" charset="0"/>
                <a:ea typeface="楷体" pitchFamily="49" charset="-122"/>
                <a:cs typeface="Consolas" pitchFamily="49" charset="0"/>
              </a:rPr>
              <a:t>动态查找表</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否则称之为</a:t>
            </a:r>
            <a:r>
              <a:rPr lang="zh-CN" altLang="en-US" sz="2000" smtClean="0">
                <a:solidFill>
                  <a:srgbClr val="FF0000"/>
                </a:solidFill>
                <a:latin typeface="Consolas" pitchFamily="49" charset="0"/>
                <a:ea typeface="楷体" pitchFamily="49" charset="-122"/>
                <a:cs typeface="Consolas" pitchFamily="49" charset="0"/>
              </a:rPr>
              <a:t>静态查找表</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029"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285724" y="1785926"/>
            <a:ext cx="553998" cy="271464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查找</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的概念</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1214414" y="857232"/>
            <a:ext cx="7605736" cy="1015663"/>
          </a:xfrm>
          <a:prstGeom prst="rect">
            <a:avLst/>
          </a:prstGeom>
          <a:noFill/>
          <a:ln w="9525">
            <a:noFill/>
            <a:miter lim="800000"/>
            <a:headEnd/>
            <a:tailEnd/>
          </a:ln>
        </p:spPr>
        <p:txBody>
          <a:bodyPr wrap="square">
            <a:spAutoFit/>
          </a:bodyPr>
          <a:lstStyle/>
          <a:p>
            <a:pPr>
              <a:lnSpc>
                <a:spcPct val="150000"/>
              </a:lnSpc>
            </a:pPr>
            <a:r>
              <a:rPr lang="zh-CN" altLang="en-US" sz="2000" smtClean="0">
                <a:solidFill>
                  <a:srgbClr val="0000FF"/>
                </a:solidFill>
                <a:ea typeface="楷体" pitchFamily="49" charset="-122"/>
                <a:cs typeface="Times New Roman" pitchFamily="18" charset="0"/>
              </a:rPr>
              <a:t>       </a:t>
            </a:r>
            <a:r>
              <a:rPr lang="zh-CN" altLang="en-US" sz="2000" smtClean="0">
                <a:solidFill>
                  <a:srgbClr val="FF0000"/>
                </a:solidFill>
                <a:latin typeface="微软雅黑" pitchFamily="34" charset="-122"/>
                <a:ea typeface="微软雅黑" pitchFamily="34" charset="-122"/>
                <a:cs typeface="Times New Roman" pitchFamily="18" charset="0"/>
              </a:rPr>
              <a:t>二</a:t>
            </a:r>
            <a:r>
              <a:rPr lang="zh-CN" altLang="en-US" sz="2000" dirty="0">
                <a:solidFill>
                  <a:srgbClr val="FF0000"/>
                </a:solidFill>
                <a:latin typeface="微软雅黑" pitchFamily="34" charset="-122"/>
                <a:ea typeface="微软雅黑" pitchFamily="34" charset="-122"/>
                <a:cs typeface="Times New Roman" pitchFamily="18" charset="0"/>
              </a:rPr>
              <a:t>叉排序树</a:t>
            </a:r>
            <a:r>
              <a:rPr lang="zh-CN" altLang="en-US" sz="2000" dirty="0">
                <a:solidFill>
                  <a:srgbClr val="0000FF"/>
                </a:solidFill>
                <a:ea typeface="楷体" pitchFamily="49" charset="-122"/>
                <a:cs typeface="Times New Roman" pitchFamily="18" charset="0"/>
              </a:rPr>
              <a:t>又称二叉查找树，它或者是一棵空树，或者是一棵具有如下特性的非空</a:t>
            </a:r>
            <a:r>
              <a:rPr lang="zh-CN" altLang="en-US" sz="2000">
                <a:solidFill>
                  <a:srgbClr val="0000FF"/>
                </a:solidFill>
                <a:ea typeface="楷体" pitchFamily="49" charset="-122"/>
                <a:cs typeface="Times New Roman" pitchFamily="18" charset="0"/>
              </a:rPr>
              <a:t>二叉树</a:t>
            </a:r>
            <a:r>
              <a:rPr lang="zh-CN" altLang="en-US" sz="2000" smtClean="0">
                <a:solidFill>
                  <a:srgbClr val="0000FF"/>
                </a:solidFill>
                <a:ea typeface="楷体" pitchFamily="49" charset="-122"/>
                <a:cs typeface="Times New Roman" pitchFamily="18" charset="0"/>
              </a:rPr>
              <a:t>：</a:t>
            </a:r>
            <a:endParaRPr lang="zh-CN" altLang="en-US" sz="2000" dirty="0">
              <a:solidFill>
                <a:srgbClr val="0000FF"/>
              </a:solidFill>
              <a:ea typeface="楷体" pitchFamily="49" charset="-122"/>
              <a:cs typeface="Times New Roman" pitchFamily="18" charset="0"/>
            </a:endParaRPr>
          </a:p>
        </p:txBody>
      </p:sp>
      <p:sp>
        <p:nvSpPr>
          <p:cNvPr id="7" name="TextBox 6"/>
          <p:cNvSpPr txBox="1"/>
          <p:nvPr/>
        </p:nvSpPr>
        <p:spPr>
          <a:xfrm>
            <a:off x="1714480" y="2071678"/>
            <a:ext cx="6929486" cy="2323713"/>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若它的左子树非空，则左子树上所有结点的关键字均小于根结点的关键字；</a:t>
            </a: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若它的右子树非空，则右子树上所有结点的关键字均大于根结点的关键字；</a:t>
            </a: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左、右子树本身又各是一棵二叉排序树。</a:t>
            </a:r>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5124" name="Text Box 6"/>
          <p:cNvSpPr txBox="1">
            <a:spLocks noChangeArrowheads="1"/>
          </p:cNvSpPr>
          <p:nvPr/>
        </p:nvSpPr>
        <p:spPr bwMode="auto">
          <a:xfrm>
            <a:off x="1357290" y="357166"/>
            <a:ext cx="3671887" cy="396875"/>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楷体" pitchFamily="49" charset="-122"/>
                <a:ea typeface="楷体" pitchFamily="49" charset="-122"/>
              </a:rPr>
              <a:t>一棵二叉</a:t>
            </a:r>
            <a:r>
              <a:rPr lang="zh-CN" altLang="en-US" sz="2000">
                <a:solidFill>
                  <a:srgbClr val="0000FF"/>
                </a:solidFill>
                <a:latin typeface="楷体" pitchFamily="49" charset="-122"/>
                <a:ea typeface="楷体" pitchFamily="49" charset="-122"/>
              </a:rPr>
              <a:t>排序</a:t>
            </a:r>
            <a:r>
              <a:rPr lang="zh-CN" altLang="en-US" sz="2000" smtClean="0">
                <a:solidFill>
                  <a:srgbClr val="0000FF"/>
                </a:solidFill>
                <a:latin typeface="楷体" pitchFamily="49" charset="-122"/>
                <a:ea typeface="楷体" pitchFamily="49" charset="-122"/>
              </a:rPr>
              <a:t>树示例： </a:t>
            </a:r>
            <a:endParaRPr lang="zh-CN" altLang="en-US" sz="2000" dirty="0">
              <a:solidFill>
                <a:srgbClr val="0000FF"/>
              </a:solidFill>
              <a:latin typeface="楷体" pitchFamily="49" charset="-122"/>
              <a:ea typeface="楷体" pitchFamily="49" charset="-122"/>
            </a:endParaRPr>
          </a:p>
        </p:txBody>
      </p:sp>
      <p:grpSp>
        <p:nvGrpSpPr>
          <p:cNvPr id="34" name="组合 33"/>
          <p:cNvGrpSpPr/>
          <p:nvPr/>
        </p:nvGrpSpPr>
        <p:grpSpPr>
          <a:xfrm>
            <a:off x="3500430" y="857232"/>
            <a:ext cx="3143272" cy="2824454"/>
            <a:chOff x="3214678" y="2857496"/>
            <a:chExt cx="3143272" cy="2824454"/>
          </a:xfrm>
        </p:grpSpPr>
        <p:sp>
          <p:nvSpPr>
            <p:cNvPr id="6" name="椭圆 5"/>
            <p:cNvSpPr/>
            <p:nvPr/>
          </p:nvSpPr>
          <p:spPr>
            <a:xfrm>
              <a:off x="4357686" y="28574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7" name="椭圆 6"/>
            <p:cNvSpPr/>
            <p:nvPr/>
          </p:nvSpPr>
          <p:spPr>
            <a:xfrm>
              <a:off x="3643306"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8" name="椭圆 7"/>
            <p:cNvSpPr/>
            <p:nvPr/>
          </p:nvSpPr>
          <p:spPr>
            <a:xfrm>
              <a:off x="3214678" y="439606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9" name="椭圆 8"/>
            <p:cNvSpPr/>
            <p:nvPr/>
          </p:nvSpPr>
          <p:spPr>
            <a:xfrm>
              <a:off x="4000496"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10" name="椭圆 9"/>
            <p:cNvSpPr/>
            <p:nvPr/>
          </p:nvSpPr>
          <p:spPr>
            <a:xfrm>
              <a:off x="5000628"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sp>
          <p:nvSpPr>
            <p:cNvPr id="11" name="椭圆 10"/>
            <p:cNvSpPr/>
            <p:nvPr/>
          </p:nvSpPr>
          <p:spPr>
            <a:xfrm>
              <a:off x="5605198"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itchFamily="49" charset="0"/>
                  <a:cs typeface="Consolas" pitchFamily="49" charset="0"/>
                </a:rPr>
                <a:t>7</a:t>
              </a:r>
              <a:endParaRPr lang="zh-CN" altLang="en-US" sz="2000" dirty="0">
                <a:solidFill>
                  <a:srgbClr val="0000FF"/>
                </a:solidFill>
                <a:latin typeface="Consolas" pitchFamily="49" charset="0"/>
                <a:cs typeface="Consolas" pitchFamily="49" charset="0"/>
              </a:endParaRPr>
            </a:p>
          </p:txBody>
        </p:sp>
        <p:sp>
          <p:nvSpPr>
            <p:cNvPr id="12" name="椭圆 11"/>
            <p:cNvSpPr/>
            <p:nvPr/>
          </p:nvSpPr>
          <p:spPr>
            <a:xfrm>
              <a:off x="5248008" y="5253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13" name="椭圆 12"/>
            <p:cNvSpPr/>
            <p:nvPr/>
          </p:nvSpPr>
          <p:spPr>
            <a:xfrm>
              <a:off x="5929322" y="5253322"/>
              <a:ext cx="428628"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cxnSp>
          <p:nvCxnSpPr>
            <p:cNvPr id="15" name="直接连接符 14"/>
            <p:cNvCxnSpPr>
              <a:stCxn id="6" idx="3"/>
              <a:endCxn id="7" idx="7"/>
            </p:cNvCxnSpPr>
            <p:nvPr/>
          </p:nvCxnSpPr>
          <p:spPr>
            <a:xfrm rot="5400000">
              <a:off x="3973444" y="3259072"/>
              <a:ext cx="482732" cy="4112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8" idx="0"/>
            </p:cNvCxnSpPr>
            <p:nvPr/>
          </p:nvCxnSpPr>
          <p:spPr>
            <a:xfrm rot="5400000">
              <a:off x="3374088" y="4064076"/>
              <a:ext cx="386895" cy="2770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5"/>
              <a:endCxn id="9" idx="0"/>
            </p:cNvCxnSpPr>
            <p:nvPr/>
          </p:nvCxnSpPr>
          <p:spPr>
            <a:xfrm rot="16200000" flipH="1">
              <a:off x="3918539" y="4099794"/>
              <a:ext cx="386895"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5"/>
              <a:endCxn id="10" idx="1"/>
            </p:cNvCxnSpPr>
            <p:nvPr/>
          </p:nvCxnSpPr>
          <p:spPr>
            <a:xfrm rot="16200000" flipH="1">
              <a:off x="4652105" y="3294791"/>
              <a:ext cx="482732" cy="33985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5"/>
              <a:endCxn id="11" idx="1"/>
            </p:cNvCxnSpPr>
            <p:nvPr/>
          </p:nvCxnSpPr>
          <p:spPr>
            <a:xfrm rot="16200000" flipH="1">
              <a:off x="5292394" y="4083262"/>
              <a:ext cx="449666" cy="3014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3"/>
              <a:endCxn id="12" idx="0"/>
            </p:cNvCxnSpPr>
            <p:nvPr/>
          </p:nvCxnSpPr>
          <p:spPr>
            <a:xfrm rot="5400000">
              <a:off x="5319447" y="4904799"/>
              <a:ext cx="491399"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1" idx="5"/>
              <a:endCxn id="13" idx="0"/>
            </p:cNvCxnSpPr>
            <p:nvPr/>
          </p:nvCxnSpPr>
          <p:spPr>
            <a:xfrm rot="16200000" flipH="1">
              <a:off x="5811646" y="4921331"/>
              <a:ext cx="491399" cy="1725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214414" y="2000240"/>
            <a:ext cx="2000264" cy="1015663"/>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rPr>
              <a:t>根结点最左下结点，即为关键字最小的结点</a:t>
            </a:r>
            <a:endParaRPr lang="zh-CN" altLang="en-US" sz="2000">
              <a:solidFill>
                <a:srgbClr val="0000FF"/>
              </a:solidFill>
              <a:latin typeface="仿宋" pitchFamily="49" charset="-122"/>
              <a:ea typeface="仿宋" pitchFamily="49" charset="-122"/>
            </a:endParaRPr>
          </a:p>
        </p:txBody>
      </p:sp>
      <p:sp>
        <p:nvSpPr>
          <p:cNvPr id="32" name="TextBox 31"/>
          <p:cNvSpPr txBox="1"/>
          <p:nvPr/>
        </p:nvSpPr>
        <p:spPr>
          <a:xfrm>
            <a:off x="6715140" y="2000240"/>
            <a:ext cx="2071702" cy="1015663"/>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根结点最右下结点，即为关键字最大的结点</a:t>
            </a:r>
            <a:endParaRPr lang="zh-CN" altLang="en-US" sz="200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2571736" y="3929066"/>
            <a:ext cx="5357850" cy="1092607"/>
          </a:xfrm>
          <a:prstGeom prst="rect">
            <a:avLst/>
          </a:prstGeom>
          <a:noFill/>
        </p:spPr>
        <p:txBody>
          <a:bodyPr wrap="square" rtlCol="0">
            <a:spAutoFit/>
          </a:bodyPr>
          <a:lstStyle/>
          <a:p>
            <a:pPr>
              <a:lnSpc>
                <a:spcPts val="2600"/>
              </a:lnSpc>
            </a:pPr>
            <a:r>
              <a:rPr lang="zh-CN" altLang="en-US" sz="2000" smtClean="0">
                <a:solidFill>
                  <a:srgbClr val="FF0000"/>
                </a:solidFill>
                <a:latin typeface="Consolas" pitchFamily="49" charset="0"/>
                <a:ea typeface="楷体" pitchFamily="49" charset="-122"/>
                <a:cs typeface="Consolas" pitchFamily="49" charset="0"/>
              </a:rPr>
              <a:t>特点</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lvl="1">
              <a:lnSpc>
                <a:spcPts val="2600"/>
              </a:lnSpc>
            </a:pPr>
            <a:r>
              <a:rPr lang="zh-CN" altLang="en-US" sz="2000" smtClean="0">
                <a:solidFill>
                  <a:srgbClr val="0000FF"/>
                </a:solidFill>
                <a:latin typeface="Consolas" pitchFamily="49" charset="0"/>
                <a:ea typeface="楷体" pitchFamily="49" charset="-122"/>
                <a:cs typeface="Consolas" pitchFamily="49" charset="0"/>
              </a:rPr>
              <a:t>中序序列：</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a:t>
            </a:r>
          </a:p>
          <a:p>
            <a:pPr lvl="1">
              <a:lnSpc>
                <a:spcPts val="2600"/>
              </a:lnSpc>
            </a:pPr>
            <a:r>
              <a:rPr lang="zh-CN" altLang="en-US" sz="2000" smtClean="0">
                <a:solidFill>
                  <a:srgbClr val="0000FF"/>
                </a:solidFill>
                <a:latin typeface="Consolas" pitchFamily="49" charset="0"/>
                <a:ea typeface="楷体" pitchFamily="49" charset="-122"/>
                <a:cs typeface="Consolas" pitchFamily="49" charset="0"/>
              </a:rPr>
              <a:t>中序序列是一个递增有序序列！</a:t>
            </a:r>
            <a:endParaRPr lang="zh-CN" altLang="en-US" sz="2000">
              <a:solidFill>
                <a:srgbClr val="0000FF"/>
              </a:solidFill>
              <a:latin typeface="Consolas" pitchFamily="49" charset="0"/>
              <a:ea typeface="楷体" pitchFamily="49" charset="-122"/>
              <a:cs typeface="Consolas" pitchFamily="49" charset="0"/>
            </a:endParaRPr>
          </a:p>
        </p:txBody>
      </p:sp>
      <p:cxnSp>
        <p:nvCxnSpPr>
          <p:cNvPr id="36" name="直接箭头连接符 35"/>
          <p:cNvCxnSpPr>
            <a:endCxn id="13" idx="7"/>
          </p:cNvCxnSpPr>
          <p:nvPr/>
        </p:nvCxnSpPr>
        <p:spPr>
          <a:xfrm rot="5400000">
            <a:off x="6561746" y="3019558"/>
            <a:ext cx="315457" cy="2770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1" idx="3"/>
            <a:endCxn id="8" idx="2"/>
          </p:cNvCxnSpPr>
          <p:nvPr/>
        </p:nvCxnSpPr>
        <p:spPr>
          <a:xfrm>
            <a:off x="3214678" y="2508072"/>
            <a:ext cx="285752" cy="1020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150969" y="571480"/>
            <a:ext cx="7921625"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ea typeface="楷体" pitchFamily="49" charset="-122"/>
                <a:cs typeface="Times New Roman" pitchFamily="18" charset="0"/>
              </a:rPr>
              <a:t>二叉排序树的二叉链存储结构的结点</a:t>
            </a:r>
            <a:r>
              <a:rPr lang="zh-CN" altLang="en-US" sz="2000">
                <a:solidFill>
                  <a:srgbClr val="0000FF"/>
                </a:solidFill>
                <a:ea typeface="楷体" pitchFamily="49" charset="-122"/>
                <a:cs typeface="Times New Roman" pitchFamily="18" charset="0"/>
              </a:rPr>
              <a:t>的</a:t>
            </a:r>
            <a:r>
              <a:rPr lang="zh-CN" altLang="en-US" sz="2000" smtClean="0">
                <a:solidFill>
                  <a:srgbClr val="0000FF"/>
                </a:solidFill>
                <a:ea typeface="楷体" pitchFamily="49" charset="-122"/>
                <a:cs typeface="Times New Roman" pitchFamily="18" charset="0"/>
              </a:rPr>
              <a:t>类型声明如下</a:t>
            </a:r>
            <a:r>
              <a:rPr lang="zh-CN" altLang="en-US" sz="2000" dirty="0">
                <a:solidFill>
                  <a:srgbClr val="0000FF"/>
                </a:solidFill>
                <a:ea typeface="楷体" pitchFamily="49" charset="-122"/>
                <a:cs typeface="Times New Roman" pitchFamily="18" charset="0"/>
              </a:rPr>
              <a:t>：</a:t>
            </a:r>
          </a:p>
        </p:txBody>
      </p:sp>
      <p:sp>
        <p:nvSpPr>
          <p:cNvPr id="36867" name="Text Box 3"/>
          <p:cNvSpPr txBox="1">
            <a:spLocks noChangeArrowheads="1"/>
          </p:cNvSpPr>
          <p:nvPr/>
        </p:nvSpPr>
        <p:spPr bwMode="auto">
          <a:xfrm>
            <a:off x="1254131" y="1384297"/>
            <a:ext cx="7604149" cy="193395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600"/>
              </a:lnSpc>
            </a:pPr>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bstnode</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KeyType </a:t>
            </a:r>
            <a:r>
              <a:rPr lang="en-US" altLang="zh-CN" sz="1800" dirty="0">
                <a:solidFill>
                  <a:srgbClr val="0000FF"/>
                </a:solidFill>
                <a:latin typeface="Consolas" pitchFamily="49" charset="0"/>
                <a:ea typeface="仿宋" pitchFamily="49" charset="-122"/>
                <a:cs typeface="Consolas" pitchFamily="49" charset="0"/>
              </a:rPr>
              <a:t>key;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存放关键字</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dirty="0">
                <a:solidFill>
                  <a:srgbClr val="0000FF"/>
                </a:solidFill>
                <a:latin typeface="Consolas" pitchFamily="49" charset="0"/>
                <a:ea typeface="仿宋" pitchFamily="49" charset="-122"/>
                <a:cs typeface="Consolas" pitchFamily="49" charset="0"/>
              </a:rPr>
              <a:t>data;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存放其他数据</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存放左、右孩子的指针</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214414" y="285728"/>
            <a:ext cx="4071966"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2. </a:t>
            </a:r>
            <a:r>
              <a:rPr lang="zh-CN" altLang="en-US" dirty="0">
                <a:solidFill>
                  <a:srgbClr val="FF0000"/>
                </a:solidFill>
                <a:latin typeface="Consolas" pitchFamily="49" charset="0"/>
                <a:ea typeface="楷体" pitchFamily="49" charset="-122"/>
                <a:cs typeface="Consolas" pitchFamily="49" charset="0"/>
              </a:rPr>
              <a:t>二叉排序树的基本运算</a:t>
            </a:r>
          </a:p>
        </p:txBody>
      </p:sp>
      <p:sp>
        <p:nvSpPr>
          <p:cNvPr id="37891" name="Text Box 3"/>
          <p:cNvSpPr txBox="1">
            <a:spLocks noChangeArrowheads="1"/>
          </p:cNvSpPr>
          <p:nvPr/>
        </p:nvSpPr>
        <p:spPr bwMode="auto">
          <a:xfrm>
            <a:off x="1142976" y="1071546"/>
            <a:ext cx="5137128" cy="400110"/>
          </a:xfrm>
          <a:prstGeom prst="rect">
            <a:avLst/>
          </a:prstGeom>
          <a:noFill/>
          <a:ln w="9525">
            <a:noFill/>
            <a:miter lim="800000"/>
            <a:headEnd/>
            <a:tailEnd/>
          </a:ln>
        </p:spPr>
        <p:txBody>
          <a:bodyPr wrap="square">
            <a:spAutoFit/>
          </a:bodyPr>
          <a:lstStyle/>
          <a:p>
            <a:r>
              <a:rPr lang="zh-CN" altLang="en-US" sz="2000" dirty="0">
                <a:solidFill>
                  <a:srgbClr val="0000FF"/>
                </a:solidFill>
                <a:ea typeface="楷体" pitchFamily="49" charset="-122"/>
                <a:cs typeface="Times New Roman" pitchFamily="18" charset="0"/>
              </a:rPr>
              <a:t>二叉排序树的基本运算如下：</a:t>
            </a:r>
          </a:p>
        </p:txBody>
      </p:sp>
      <p:sp>
        <p:nvSpPr>
          <p:cNvPr id="37892" name="Text Box 4"/>
          <p:cNvSpPr txBox="1">
            <a:spLocks noChangeArrowheads="1"/>
          </p:cNvSpPr>
          <p:nvPr/>
        </p:nvSpPr>
        <p:spPr bwMode="auto">
          <a:xfrm>
            <a:off x="1285852" y="1714488"/>
            <a:ext cx="7278681" cy="4372864"/>
          </a:xfrm>
          <a:prstGeom prst="rect">
            <a:avLst/>
          </a:prstGeom>
          <a:noFill/>
          <a:ln w="9525">
            <a:noFill/>
            <a:miter lim="800000"/>
            <a:headEnd/>
            <a:tailEnd/>
          </a:ln>
        </p:spPr>
        <p:txBody>
          <a:bodyPr wrap="square">
            <a:spAutoFit/>
          </a:bodyPr>
          <a:lstStyle/>
          <a:p>
            <a:pPr marL="457200" indent="-457200">
              <a:lnSpc>
                <a:spcPts val="2800"/>
              </a:lnSpc>
              <a:buBlip>
                <a:blip r:embed="rId2"/>
              </a:buBlip>
            </a:pPr>
            <a:r>
              <a:rPr lang="zh-CN" altLang="en-US" sz="2000" dirty="0" smtClean="0">
                <a:solidFill>
                  <a:srgbClr val="0000FF"/>
                </a:solidFill>
                <a:latin typeface="Consolas" pitchFamily="49" charset="0"/>
                <a:ea typeface="仿宋" pitchFamily="49" charset="-122"/>
                <a:cs typeface="Consolas" pitchFamily="49" charset="0"/>
              </a:rPr>
              <a:t>创建</a:t>
            </a:r>
            <a:r>
              <a:rPr lang="zh-CN" altLang="en-US" sz="2000" dirty="0">
                <a:solidFill>
                  <a:srgbClr val="0000FF"/>
                </a:solidFill>
                <a:latin typeface="Consolas" pitchFamily="49" charset="0"/>
                <a:ea typeface="仿宋" pitchFamily="49" charset="-122"/>
                <a:cs typeface="Consolas" pitchFamily="49" charset="0"/>
              </a:rPr>
              <a:t>二叉排序树</a:t>
            </a:r>
            <a:r>
              <a:rPr lang="en-US" altLang="zh-CN" sz="2000" dirty="0" err="1">
                <a:solidFill>
                  <a:srgbClr val="FF0000"/>
                </a:solidFill>
                <a:latin typeface="Consolas" pitchFamily="49" charset="0"/>
                <a:ea typeface="仿宋" pitchFamily="49" charset="-122"/>
                <a:cs typeface="Consolas" pitchFamily="49" charset="0"/>
              </a:rPr>
              <a:t>CreateBST</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bt,str,</a:t>
            </a:r>
            <a:r>
              <a:rPr lang="en-US" altLang="zh-CN" sz="2000" i="1" dirty="0" err="1">
                <a:solidFill>
                  <a:srgbClr val="FF0000"/>
                </a:solidFill>
                <a:latin typeface="Consolas" pitchFamily="49" charset="0"/>
                <a:ea typeface="仿宋" pitchFamily="49" charset="-122"/>
                <a:cs typeface="Consolas" pitchFamily="49" charset="0"/>
              </a:rPr>
              <a:t>n</a:t>
            </a:r>
            <a:r>
              <a:rPr lang="en-US" altLang="zh-CN" sz="2000" dirty="0">
                <a:solidFill>
                  <a:srgbClr val="FF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：由关键字数组</a:t>
            </a:r>
            <a:r>
              <a:rPr lang="en-US" altLang="zh-CN" sz="2000" dirty="0" err="1">
                <a:solidFill>
                  <a:srgbClr val="0000FF"/>
                </a:solidFill>
                <a:latin typeface="Consolas" pitchFamily="49" charset="0"/>
                <a:ea typeface="仿宋" pitchFamily="49" charset="-122"/>
                <a:cs typeface="Consolas" pitchFamily="49" charset="0"/>
              </a:rPr>
              <a:t>str</a:t>
            </a:r>
            <a:r>
              <a:rPr lang="zh-CN" altLang="en-US" sz="2000" dirty="0">
                <a:solidFill>
                  <a:srgbClr val="0000FF"/>
                </a:solidFill>
                <a:latin typeface="Consolas" pitchFamily="49" charset="0"/>
                <a:ea typeface="仿宋" pitchFamily="49" charset="-122"/>
                <a:cs typeface="Consolas" pitchFamily="49" charset="0"/>
              </a:rPr>
              <a:t>建立一棵二叉排序树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a:t>
            </a:r>
          </a:p>
          <a:p>
            <a:pPr marL="457200" indent="-457200">
              <a:lnSpc>
                <a:spcPts val="2800"/>
              </a:lnSpc>
              <a:buBlip>
                <a:blip r:embed="rId2"/>
              </a:buBlip>
            </a:pPr>
            <a:r>
              <a:rPr lang="zh-CN" altLang="en-US" sz="2000" dirty="0" smtClean="0">
                <a:solidFill>
                  <a:srgbClr val="0000FF"/>
                </a:solidFill>
                <a:latin typeface="Consolas" pitchFamily="49" charset="0"/>
                <a:ea typeface="仿宋" pitchFamily="49" charset="-122"/>
                <a:cs typeface="Consolas" pitchFamily="49" charset="0"/>
              </a:rPr>
              <a:t>销毁</a:t>
            </a:r>
            <a:r>
              <a:rPr lang="zh-CN" altLang="en-US" sz="2000" dirty="0">
                <a:solidFill>
                  <a:srgbClr val="0000FF"/>
                </a:solidFill>
                <a:latin typeface="Consolas" pitchFamily="49" charset="0"/>
                <a:ea typeface="仿宋" pitchFamily="49" charset="-122"/>
                <a:cs typeface="Consolas" pitchFamily="49" charset="0"/>
              </a:rPr>
              <a:t>二叉排序树</a:t>
            </a:r>
            <a:r>
              <a:rPr lang="en-US" altLang="zh-CN" sz="2000" dirty="0" err="1">
                <a:solidFill>
                  <a:srgbClr val="FF0000"/>
                </a:solidFill>
                <a:latin typeface="Consolas" pitchFamily="49" charset="0"/>
                <a:ea typeface="仿宋" pitchFamily="49" charset="-122"/>
                <a:cs typeface="Consolas" pitchFamily="49" charset="0"/>
              </a:rPr>
              <a:t>DestroyBST</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bt</a:t>
            </a:r>
            <a:r>
              <a:rPr lang="en-US" altLang="zh-CN" sz="2000" dirty="0">
                <a:solidFill>
                  <a:srgbClr val="FF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：释放二叉排序树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中所有结点的内存空间。</a:t>
            </a:r>
          </a:p>
          <a:p>
            <a:pPr marL="457200" indent="-457200">
              <a:lnSpc>
                <a:spcPts val="2800"/>
              </a:lnSpc>
              <a:buBlip>
                <a:blip r:embed="rId2"/>
              </a:buBlip>
            </a:pPr>
            <a:r>
              <a:rPr lang="zh-CN" altLang="en-US" sz="2000" dirty="0" smtClean="0">
                <a:solidFill>
                  <a:srgbClr val="0000FF"/>
                </a:solidFill>
                <a:latin typeface="Consolas" pitchFamily="49" charset="0"/>
                <a:ea typeface="仿宋" pitchFamily="49" charset="-122"/>
                <a:cs typeface="Consolas" pitchFamily="49" charset="0"/>
              </a:rPr>
              <a:t>查找</a:t>
            </a:r>
            <a:r>
              <a:rPr lang="zh-CN" altLang="en-US" sz="2000" dirty="0">
                <a:solidFill>
                  <a:srgbClr val="0000FF"/>
                </a:solidFill>
                <a:latin typeface="Consolas" pitchFamily="49" charset="0"/>
                <a:ea typeface="仿宋" pitchFamily="49" charset="-122"/>
                <a:cs typeface="Consolas" pitchFamily="49" charset="0"/>
              </a:rPr>
              <a:t>结点</a:t>
            </a:r>
            <a:r>
              <a:rPr lang="en-US" altLang="zh-CN" sz="2000" dirty="0" err="1">
                <a:solidFill>
                  <a:srgbClr val="FF0000"/>
                </a:solidFill>
                <a:latin typeface="Consolas" pitchFamily="49" charset="0"/>
                <a:ea typeface="仿宋" pitchFamily="49" charset="-122"/>
                <a:cs typeface="Consolas" pitchFamily="49" charset="0"/>
              </a:rPr>
              <a:t>BSTSearch</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bt,</a:t>
            </a:r>
            <a:r>
              <a:rPr lang="en-US" altLang="zh-CN" sz="2000" i="1" dirty="0" err="1">
                <a:solidFill>
                  <a:srgbClr val="FF0000"/>
                </a:solidFill>
                <a:latin typeface="Consolas" pitchFamily="49" charset="0"/>
                <a:ea typeface="仿宋" pitchFamily="49" charset="-122"/>
                <a:cs typeface="Consolas" pitchFamily="49" charset="0"/>
              </a:rPr>
              <a:t>k</a:t>
            </a:r>
            <a:r>
              <a:rPr lang="en-US" altLang="zh-CN" sz="2000" dirty="0">
                <a:solidFill>
                  <a:srgbClr val="FF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：在二叉排序树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中查找关键字为</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的结点；</a:t>
            </a:r>
          </a:p>
          <a:p>
            <a:pPr marL="457200" indent="-457200">
              <a:lnSpc>
                <a:spcPts val="2800"/>
              </a:lnSpc>
              <a:buBlip>
                <a:blip r:embed="rId2"/>
              </a:buBlip>
            </a:pPr>
            <a:r>
              <a:rPr lang="zh-CN" altLang="en-US" sz="2000" dirty="0" smtClean="0">
                <a:solidFill>
                  <a:srgbClr val="0000FF"/>
                </a:solidFill>
                <a:latin typeface="Consolas" pitchFamily="49" charset="0"/>
                <a:ea typeface="仿宋" pitchFamily="49" charset="-122"/>
                <a:cs typeface="Consolas" pitchFamily="49" charset="0"/>
              </a:rPr>
              <a:t>插入</a:t>
            </a:r>
            <a:r>
              <a:rPr lang="zh-CN" altLang="en-US" sz="2000" dirty="0">
                <a:solidFill>
                  <a:srgbClr val="0000FF"/>
                </a:solidFill>
                <a:latin typeface="Consolas" pitchFamily="49" charset="0"/>
                <a:ea typeface="仿宋" pitchFamily="49" charset="-122"/>
                <a:cs typeface="Consolas" pitchFamily="49" charset="0"/>
              </a:rPr>
              <a:t>结点</a:t>
            </a:r>
            <a:r>
              <a:rPr lang="en-US" altLang="zh-CN" sz="2000" dirty="0" err="1">
                <a:solidFill>
                  <a:srgbClr val="FF0000"/>
                </a:solidFill>
                <a:latin typeface="Consolas" pitchFamily="49" charset="0"/>
                <a:ea typeface="仿宋" pitchFamily="49" charset="-122"/>
                <a:cs typeface="Consolas" pitchFamily="49" charset="0"/>
              </a:rPr>
              <a:t>BSTInsert</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bt,</a:t>
            </a:r>
            <a:r>
              <a:rPr lang="en-US" altLang="zh-CN" sz="2000" i="1" dirty="0" err="1">
                <a:solidFill>
                  <a:srgbClr val="FF0000"/>
                </a:solidFill>
                <a:latin typeface="Consolas" pitchFamily="49" charset="0"/>
                <a:ea typeface="仿宋" pitchFamily="49" charset="-122"/>
                <a:cs typeface="Consolas" pitchFamily="49" charset="0"/>
              </a:rPr>
              <a:t>k</a:t>
            </a:r>
            <a:r>
              <a:rPr lang="en-US" altLang="zh-CN" sz="2000" dirty="0">
                <a:solidFill>
                  <a:srgbClr val="FF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：在二叉排序树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中插入关键字为</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的结点；</a:t>
            </a:r>
          </a:p>
          <a:p>
            <a:pPr marL="457200" indent="-457200">
              <a:lnSpc>
                <a:spcPts val="2800"/>
              </a:lnSpc>
              <a:buBlip>
                <a:blip r:embed="rId2"/>
              </a:buBlip>
            </a:pPr>
            <a:r>
              <a:rPr lang="zh-CN" altLang="en-US" sz="2000" dirty="0" smtClean="0">
                <a:solidFill>
                  <a:srgbClr val="0000FF"/>
                </a:solidFill>
                <a:latin typeface="Consolas" pitchFamily="49" charset="0"/>
                <a:ea typeface="仿宋" pitchFamily="49" charset="-122"/>
                <a:cs typeface="Consolas" pitchFamily="49" charset="0"/>
              </a:rPr>
              <a:t>输出</a:t>
            </a:r>
            <a:r>
              <a:rPr lang="zh-CN" altLang="en-US" sz="2000" dirty="0">
                <a:solidFill>
                  <a:srgbClr val="0000FF"/>
                </a:solidFill>
                <a:latin typeface="Consolas" pitchFamily="49" charset="0"/>
                <a:ea typeface="仿宋" pitchFamily="49" charset="-122"/>
                <a:cs typeface="Consolas" pitchFamily="49" charset="0"/>
              </a:rPr>
              <a:t>二叉排序树</a:t>
            </a:r>
            <a:r>
              <a:rPr lang="en-US" altLang="zh-CN" sz="2000" dirty="0" err="1">
                <a:solidFill>
                  <a:srgbClr val="FF0000"/>
                </a:solidFill>
                <a:latin typeface="Consolas" pitchFamily="49" charset="0"/>
                <a:ea typeface="仿宋" pitchFamily="49" charset="-122"/>
                <a:cs typeface="Consolas" pitchFamily="49" charset="0"/>
              </a:rPr>
              <a:t>DispBST</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bt</a:t>
            </a:r>
            <a:r>
              <a:rPr lang="en-US" altLang="zh-CN" sz="2000" dirty="0">
                <a:solidFill>
                  <a:srgbClr val="FF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：采用括号表示法输出二叉排序树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a:t>
            </a:r>
          </a:p>
          <a:p>
            <a:pPr marL="457200" indent="-457200">
              <a:lnSpc>
                <a:spcPts val="2800"/>
              </a:lnSpc>
              <a:buBlip>
                <a:blip r:embed="rId2"/>
              </a:buBlip>
            </a:pPr>
            <a:r>
              <a:rPr lang="zh-CN" altLang="en-US" sz="2000" dirty="0" smtClean="0">
                <a:solidFill>
                  <a:srgbClr val="0000FF"/>
                </a:solidFill>
                <a:latin typeface="Consolas" pitchFamily="49" charset="0"/>
                <a:ea typeface="仿宋" pitchFamily="49" charset="-122"/>
                <a:cs typeface="Consolas" pitchFamily="49" charset="0"/>
              </a:rPr>
              <a:t>删除</a:t>
            </a:r>
            <a:r>
              <a:rPr lang="zh-CN" altLang="en-US" sz="2000" dirty="0">
                <a:solidFill>
                  <a:srgbClr val="0000FF"/>
                </a:solidFill>
                <a:latin typeface="Consolas" pitchFamily="49" charset="0"/>
                <a:ea typeface="仿宋" pitchFamily="49" charset="-122"/>
                <a:cs typeface="Consolas" pitchFamily="49" charset="0"/>
              </a:rPr>
              <a:t>结点</a:t>
            </a:r>
            <a:r>
              <a:rPr lang="en-US" altLang="zh-CN" sz="2000" dirty="0" err="1">
                <a:solidFill>
                  <a:srgbClr val="FF0000"/>
                </a:solidFill>
                <a:latin typeface="Consolas" pitchFamily="49" charset="0"/>
                <a:ea typeface="仿宋" pitchFamily="49" charset="-122"/>
                <a:cs typeface="Consolas" pitchFamily="49" charset="0"/>
              </a:rPr>
              <a:t>BSTDelete</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bt,</a:t>
            </a:r>
            <a:r>
              <a:rPr lang="en-US" altLang="zh-CN" sz="2000" i="1" dirty="0" err="1">
                <a:solidFill>
                  <a:srgbClr val="FF0000"/>
                </a:solidFill>
                <a:latin typeface="Consolas" pitchFamily="49" charset="0"/>
                <a:ea typeface="仿宋" pitchFamily="49" charset="-122"/>
                <a:cs typeface="Consolas" pitchFamily="49" charset="0"/>
              </a:rPr>
              <a:t>k</a:t>
            </a:r>
            <a:r>
              <a:rPr lang="en-US" altLang="zh-CN" sz="2000" dirty="0">
                <a:solidFill>
                  <a:srgbClr val="FF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：在二叉排序树</a:t>
            </a:r>
            <a:r>
              <a:rPr lang="en-US" altLang="zh-CN" sz="2000" dirty="0" err="1">
                <a:solidFill>
                  <a:srgbClr val="0000FF"/>
                </a:solidFill>
                <a:latin typeface="Consolas" pitchFamily="49" charset="0"/>
                <a:ea typeface="仿宋" pitchFamily="49" charset="-122"/>
                <a:cs typeface="Consolas" pitchFamily="49" charset="0"/>
              </a:rPr>
              <a:t>bt</a:t>
            </a:r>
            <a:r>
              <a:rPr lang="zh-CN" altLang="en-US" sz="2000" dirty="0">
                <a:solidFill>
                  <a:srgbClr val="0000FF"/>
                </a:solidFill>
                <a:latin typeface="Consolas" pitchFamily="49" charset="0"/>
                <a:ea typeface="仿宋" pitchFamily="49" charset="-122"/>
                <a:cs typeface="Consolas" pitchFamily="49" charset="0"/>
              </a:rPr>
              <a:t>中删除关键字为</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的结点。</a:t>
            </a:r>
          </a:p>
        </p:txBody>
      </p:sp>
      <p:sp>
        <p:nvSpPr>
          <p:cNvPr id="6" name="TextBox 5"/>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214414" y="428604"/>
            <a:ext cx="500066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3. </a:t>
            </a:r>
            <a:r>
              <a:rPr lang="zh-CN" altLang="en-US" dirty="0">
                <a:solidFill>
                  <a:srgbClr val="FF0000"/>
                </a:solidFill>
                <a:latin typeface="Consolas" pitchFamily="49" charset="0"/>
                <a:ea typeface="楷体" pitchFamily="49" charset="-122"/>
                <a:cs typeface="Consolas" pitchFamily="49" charset="0"/>
              </a:rPr>
              <a:t>二叉排序树基本运算算法实现</a:t>
            </a:r>
          </a:p>
        </p:txBody>
      </p:sp>
      <p:sp>
        <p:nvSpPr>
          <p:cNvPr id="38915" name="Text Box 3"/>
          <p:cNvSpPr txBox="1">
            <a:spLocks noChangeArrowheads="1"/>
          </p:cNvSpPr>
          <p:nvPr/>
        </p:nvSpPr>
        <p:spPr bwMode="auto">
          <a:xfrm>
            <a:off x="1214414" y="1285860"/>
            <a:ext cx="7461274" cy="1523494"/>
          </a:xfrm>
          <a:prstGeom prst="rect">
            <a:avLst/>
          </a:prstGeom>
          <a:noFill/>
          <a:ln w="9525">
            <a:noFill/>
            <a:miter lim="800000"/>
            <a:headEnd/>
            <a:tailEnd/>
          </a:ln>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）查找结点运算算法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在二叉排序树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中查找关键字为</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的结点，找到后返回该结点的指针，找不到返回</a:t>
            </a:r>
            <a:r>
              <a:rPr lang="en-US" altLang="zh-CN" sz="2000">
                <a:solidFill>
                  <a:srgbClr val="0000FF"/>
                </a:solidFill>
                <a:latin typeface="Consolas" pitchFamily="49" charset="0"/>
                <a:ea typeface="楷体" pitchFamily="49" charset="-122"/>
                <a:cs typeface="Consolas" pitchFamily="49" charset="0"/>
              </a:rPr>
              <a:t>NULL</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500166" y="3000372"/>
            <a:ext cx="6786610" cy="1477328"/>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若当前结点</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的关键字等于</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，则返回</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否则若</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小于当前结点的关键字，则在左子树中查找。</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否则若</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大于当前结点的关键字，则在右子树中查找。 </a:t>
            </a:r>
          </a:p>
        </p:txBody>
      </p:sp>
      <p:sp>
        <p:nvSpPr>
          <p:cNvPr id="6" name="TextBox 5"/>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285852" y="642918"/>
            <a:ext cx="7034232" cy="4267927"/>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600"/>
              </a:lnSpc>
            </a:pP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BSTSearch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bt,KeyType</a:t>
            </a:r>
            <a:r>
              <a:rPr lang="en-US" altLang="zh-CN" sz="1800" dirty="0">
                <a:solidFill>
                  <a:srgbClr val="0000FF"/>
                </a:solidFill>
                <a:latin typeface="Consolas" pitchFamily="49" charset="0"/>
                <a:ea typeface="仿宋" pitchFamily="49" charset="-122"/>
                <a:cs typeface="Consolas" pitchFamily="49" charset="0"/>
              </a:rPr>
              <a:t> k)</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BSTNode </a:t>
            </a:r>
            <a:r>
              <a:rPr lang="en-US" altLang="zh-CN" sz="1800" dirty="0">
                <a:solidFill>
                  <a:srgbClr val="0000FF"/>
                </a:solidFill>
                <a:latin typeface="Consolas" pitchFamily="49" charset="0"/>
                <a:ea typeface="仿宋" pitchFamily="49" charset="-122"/>
                <a:cs typeface="Consolas" pitchFamily="49" charset="0"/>
              </a:rPr>
              <a:t>*p=</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p-&gt;key==k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找到关键字为</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的结点</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p;</a:t>
            </a:r>
          </a:p>
          <a:p>
            <a:pPr>
              <a:lnSpc>
                <a:spcPts val="2600"/>
              </a:lnSpc>
            </a:pPr>
            <a:r>
              <a:rPr lang="en-US" altLang="zh-CN" sz="1800" dirty="0">
                <a:solidFill>
                  <a:srgbClr val="0000FF"/>
                </a:solidFill>
                <a:latin typeface="Consolas" pitchFamily="49" charset="0"/>
                <a:ea typeface="仿宋" pitchFamily="49" charset="-122"/>
                <a:cs typeface="Consolas" pitchFamily="49" charset="0"/>
              </a:rPr>
              <a:t>	else if (k&lt;p-&gt;key)</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沿左子树查找</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沿右子树查找</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 </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未找到时返回</a:t>
            </a:r>
            <a:r>
              <a:rPr lang="en-US" altLang="zh-CN" sz="1800" dirty="0">
                <a:solidFill>
                  <a:srgbClr val="00B0F0"/>
                </a:solidFill>
                <a:latin typeface="Consolas" pitchFamily="49" charset="0"/>
                <a:ea typeface="仿宋" pitchFamily="49" charset="-122"/>
                <a:cs typeface="Consolas" pitchFamily="49" charset="0"/>
              </a:rPr>
              <a:t>NULL</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109668" y="763486"/>
            <a:ext cx="7748612" cy="1985159"/>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8.6】 </a:t>
            </a:r>
            <a:r>
              <a:rPr lang="zh-CN" altLang="en-US" sz="2000" dirty="0">
                <a:solidFill>
                  <a:srgbClr val="0000FF"/>
                </a:solidFill>
                <a:latin typeface="Consolas" pitchFamily="49" charset="0"/>
                <a:ea typeface="楷体" pitchFamily="49" charset="-122"/>
                <a:cs typeface="Consolas" pitchFamily="49" charset="0"/>
              </a:rPr>
              <a:t>在含有</a:t>
            </a:r>
            <a:r>
              <a:rPr lang="en-US" altLang="zh-CN" sz="2000" dirty="0">
                <a:solidFill>
                  <a:srgbClr val="0000FF"/>
                </a:solidFill>
                <a:latin typeface="Consolas" pitchFamily="49" charset="0"/>
                <a:ea typeface="楷体" pitchFamily="49" charset="-122"/>
                <a:cs typeface="Consolas" pitchFamily="49" charset="0"/>
              </a:rPr>
              <a:t>27</a:t>
            </a:r>
            <a:r>
              <a:rPr lang="zh-CN" altLang="en-US" sz="2000" dirty="0">
                <a:solidFill>
                  <a:srgbClr val="0000FF"/>
                </a:solidFill>
                <a:latin typeface="Consolas" pitchFamily="49" charset="0"/>
                <a:ea typeface="楷体" pitchFamily="49" charset="-122"/>
                <a:cs typeface="Consolas" pitchFamily="49" charset="0"/>
              </a:rPr>
              <a:t>个结点的二叉排序树上，查找关键字为</a:t>
            </a:r>
            <a:r>
              <a:rPr lang="en-US" altLang="zh-CN" sz="2000" dirty="0">
                <a:solidFill>
                  <a:srgbClr val="0000FF"/>
                </a:solidFill>
                <a:latin typeface="Consolas" pitchFamily="49" charset="0"/>
                <a:ea typeface="楷体" pitchFamily="49" charset="-122"/>
                <a:cs typeface="Consolas" pitchFamily="49" charset="0"/>
              </a:rPr>
              <a:t>35</a:t>
            </a:r>
            <a:r>
              <a:rPr lang="zh-CN" altLang="en-US" sz="2000" dirty="0">
                <a:solidFill>
                  <a:srgbClr val="0000FF"/>
                </a:solidFill>
                <a:latin typeface="Consolas" pitchFamily="49" charset="0"/>
                <a:ea typeface="楷体" pitchFamily="49" charset="-122"/>
                <a:cs typeface="Consolas" pitchFamily="49" charset="0"/>
              </a:rPr>
              <a:t>的结点，以下哪些是可能的关键字比较序列？</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A.28,36,18,46,35</a:t>
            </a:r>
            <a:r>
              <a:rPr lang="en-US" altLang="zh-CN" sz="200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B.18,36,28,46,35</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C.46,28,18,36,35</a:t>
            </a:r>
            <a:r>
              <a:rPr lang="en-US" altLang="zh-CN" sz="200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D.46,36,18,28,35</a:t>
            </a:r>
            <a:endParaRPr lang="en-US" altLang="zh-CN"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357290" y="3214686"/>
            <a:ext cx="7215238" cy="759182"/>
          </a:xfrm>
          <a:prstGeom prst="rect">
            <a:avLst/>
          </a:prstGeom>
          <a:noFill/>
        </p:spPr>
        <p:txBody>
          <a:bodyPr wrap="square" rtlCol="0">
            <a:spAutoFit/>
          </a:bodyPr>
          <a:lstStyle/>
          <a:p>
            <a:pPr>
              <a:lnSpc>
                <a:spcPts val="2600"/>
              </a:lnSpc>
            </a:pPr>
            <a:r>
              <a:rPr lang="zh-CN" altLang="en-US" sz="2000" smtClean="0">
                <a:solidFill>
                  <a:srgbClr val="FF0000"/>
                </a:solidFill>
                <a:latin typeface="微软雅黑" pitchFamily="34" charset="-122"/>
                <a:ea typeface="微软雅黑" pitchFamily="34" charset="-122"/>
                <a:cs typeface="Consolas" pitchFamily="49" charset="0"/>
              </a:rPr>
              <a:t>判断标准：</a:t>
            </a:r>
            <a:r>
              <a:rPr lang="zh-CN" altLang="en-US" sz="2000" smtClean="0">
                <a:solidFill>
                  <a:srgbClr val="0000FF"/>
                </a:solidFill>
                <a:latin typeface="Consolas" pitchFamily="49" charset="0"/>
                <a:ea typeface="仿宋" pitchFamily="49" charset="-122"/>
                <a:cs typeface="Consolas" pitchFamily="49" charset="0"/>
              </a:rPr>
              <a:t>在二叉排序树中的查找路径是原来二叉排序树的一部分，也一定构成一棵二叉排序树。</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571480"/>
            <a:ext cx="2571768"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A.28,36,18,46,35</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B.18,36,28,46,35</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C.46,28,18,36,35</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D.46,36,18,28,35</a:t>
            </a:r>
            <a:endParaRPr lang="zh-CN" altLang="en-US" sz="2000"/>
          </a:p>
        </p:txBody>
      </p:sp>
      <p:grpSp>
        <p:nvGrpSpPr>
          <p:cNvPr id="52" name="组合 51"/>
          <p:cNvGrpSpPr/>
          <p:nvPr/>
        </p:nvGrpSpPr>
        <p:grpSpPr>
          <a:xfrm>
            <a:off x="4500562" y="500042"/>
            <a:ext cx="1143008" cy="1785950"/>
            <a:chOff x="4214810" y="500042"/>
            <a:chExt cx="1143008" cy="1785950"/>
          </a:xfrm>
        </p:grpSpPr>
        <p:sp>
          <p:nvSpPr>
            <p:cNvPr id="5" name="椭圆 4"/>
            <p:cNvSpPr/>
            <p:nvPr/>
          </p:nvSpPr>
          <p:spPr>
            <a:xfrm>
              <a:off x="4214810" y="50004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28</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4786314" y="107154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36</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4214810" y="178592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cxnSp>
          <p:nvCxnSpPr>
            <p:cNvPr id="9" name="直接连接符 8"/>
            <p:cNvCxnSpPr>
              <a:stCxn id="5" idx="5"/>
              <a:endCxn id="6" idx="1"/>
            </p:cNvCxnSpPr>
            <p:nvPr/>
          </p:nvCxnSpPr>
          <p:spPr>
            <a:xfrm rot="16200000" flipH="1">
              <a:off x="4677362" y="952132"/>
              <a:ext cx="217904"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3"/>
              <a:endCxn id="7" idx="7"/>
            </p:cNvCxnSpPr>
            <p:nvPr/>
          </p:nvCxnSpPr>
          <p:spPr>
            <a:xfrm rot="5400000">
              <a:off x="4605924" y="1595074"/>
              <a:ext cx="360780"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6572264" y="285728"/>
            <a:ext cx="1214446" cy="2435015"/>
            <a:chOff x="6572264" y="500042"/>
            <a:chExt cx="1214446" cy="2435015"/>
          </a:xfrm>
        </p:grpSpPr>
        <p:sp>
          <p:nvSpPr>
            <p:cNvPr id="12" name="椭圆 11"/>
            <p:cNvSpPr/>
            <p:nvPr/>
          </p:nvSpPr>
          <p:spPr>
            <a:xfrm>
              <a:off x="6572264" y="50004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7143768" y="107154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36</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6572264" y="178592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28</a:t>
              </a:r>
              <a:endParaRPr lang="zh-CN" altLang="en-US" sz="1800">
                <a:solidFill>
                  <a:srgbClr val="0000FF"/>
                </a:solidFill>
                <a:latin typeface="Consolas" pitchFamily="49" charset="0"/>
                <a:cs typeface="Consolas" pitchFamily="49" charset="0"/>
              </a:endParaRPr>
            </a:p>
          </p:txBody>
        </p:sp>
        <p:cxnSp>
          <p:nvCxnSpPr>
            <p:cNvPr id="15" name="直接连接符 14"/>
            <p:cNvCxnSpPr>
              <a:stCxn id="12" idx="5"/>
              <a:endCxn id="13" idx="1"/>
            </p:cNvCxnSpPr>
            <p:nvPr/>
          </p:nvCxnSpPr>
          <p:spPr>
            <a:xfrm rot="16200000" flipH="1">
              <a:off x="7034816" y="952132"/>
              <a:ext cx="217904"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3"/>
              <a:endCxn id="14" idx="7"/>
            </p:cNvCxnSpPr>
            <p:nvPr/>
          </p:nvCxnSpPr>
          <p:spPr>
            <a:xfrm rot="5400000">
              <a:off x="6963378" y="1595074"/>
              <a:ext cx="360780"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215206" y="243499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cxnSp>
          <p:nvCxnSpPr>
            <p:cNvPr id="19" name="直接连接符 18"/>
            <p:cNvCxnSpPr>
              <a:stCxn id="14" idx="5"/>
              <a:endCxn id="17" idx="1"/>
            </p:cNvCxnSpPr>
            <p:nvPr/>
          </p:nvCxnSpPr>
          <p:spPr>
            <a:xfrm rot="16200000" flipH="1">
              <a:off x="7031755" y="2241077"/>
              <a:ext cx="295465"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1571604" y="3500438"/>
            <a:ext cx="1714512" cy="2500330"/>
            <a:chOff x="1214414" y="3286124"/>
            <a:chExt cx="1714512" cy="2500330"/>
          </a:xfrm>
        </p:grpSpPr>
        <p:sp>
          <p:nvSpPr>
            <p:cNvPr id="20" name="椭圆 19"/>
            <p:cNvSpPr/>
            <p:nvPr/>
          </p:nvSpPr>
          <p:spPr>
            <a:xfrm>
              <a:off x="2357422" y="328612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1785918" y="392294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28</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1214414" y="463732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25" name="椭圆 24"/>
            <p:cNvSpPr/>
            <p:nvPr/>
          </p:nvSpPr>
          <p:spPr>
            <a:xfrm>
              <a:off x="1785918" y="528638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36</a:t>
              </a:r>
              <a:endParaRPr lang="zh-CN" altLang="en-US" sz="1800">
                <a:solidFill>
                  <a:srgbClr val="0000FF"/>
                </a:solidFill>
                <a:latin typeface="Consolas" pitchFamily="49" charset="0"/>
                <a:cs typeface="Consolas" pitchFamily="49" charset="0"/>
              </a:endParaRPr>
            </a:p>
          </p:txBody>
        </p:sp>
        <p:cxnSp>
          <p:nvCxnSpPr>
            <p:cNvPr id="36" name="直接连接符 35"/>
            <p:cNvCxnSpPr>
              <a:stCxn id="20" idx="3"/>
              <a:endCxn id="21" idx="7"/>
            </p:cNvCxnSpPr>
            <p:nvPr/>
          </p:nvCxnSpPr>
          <p:spPr>
            <a:xfrm rot="5400000">
              <a:off x="2215813" y="3770871"/>
              <a:ext cx="283219"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1" idx="3"/>
            </p:cNvCxnSpPr>
            <p:nvPr/>
          </p:nvCxnSpPr>
          <p:spPr>
            <a:xfrm rot="5400000">
              <a:off x="1609493" y="4383326"/>
              <a:ext cx="293670"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2" idx="5"/>
              <a:endCxn id="25" idx="1"/>
            </p:cNvCxnSpPr>
            <p:nvPr/>
          </p:nvCxnSpPr>
          <p:spPr>
            <a:xfrm rot="16200000" flipH="1">
              <a:off x="1638186" y="5128193"/>
              <a:ext cx="295465"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4572000" y="3357562"/>
            <a:ext cx="1785950" cy="3143272"/>
            <a:chOff x="4572000" y="3357562"/>
            <a:chExt cx="1785950" cy="3143272"/>
          </a:xfrm>
        </p:grpSpPr>
        <p:sp>
          <p:nvSpPr>
            <p:cNvPr id="27" name="椭圆 26"/>
            <p:cNvSpPr/>
            <p:nvPr/>
          </p:nvSpPr>
          <p:spPr>
            <a:xfrm>
              <a:off x="5643570" y="335756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sp>
          <p:nvSpPr>
            <p:cNvPr id="28" name="椭圆 27"/>
            <p:cNvSpPr/>
            <p:nvPr/>
          </p:nvSpPr>
          <p:spPr>
            <a:xfrm>
              <a:off x="5000628" y="407194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36</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4572000" y="4857760"/>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32" name="椭圆 31"/>
            <p:cNvSpPr/>
            <p:nvPr/>
          </p:nvSpPr>
          <p:spPr>
            <a:xfrm>
              <a:off x="5143504" y="542926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26</a:t>
              </a:r>
              <a:endParaRPr lang="zh-CN" altLang="en-US" sz="1800">
                <a:solidFill>
                  <a:srgbClr val="0000FF"/>
                </a:solidFill>
                <a:latin typeface="Consolas" pitchFamily="49" charset="0"/>
                <a:cs typeface="Consolas" pitchFamily="49" charset="0"/>
              </a:endParaRPr>
            </a:p>
          </p:txBody>
        </p:sp>
        <p:sp>
          <p:nvSpPr>
            <p:cNvPr id="41" name="椭圆 40"/>
            <p:cNvSpPr/>
            <p:nvPr/>
          </p:nvSpPr>
          <p:spPr>
            <a:xfrm>
              <a:off x="5786446" y="600076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35</a:t>
              </a:r>
              <a:endParaRPr lang="zh-CN" altLang="en-US" sz="1800">
                <a:solidFill>
                  <a:srgbClr val="0000FF"/>
                </a:solidFill>
                <a:latin typeface="Consolas" pitchFamily="49" charset="0"/>
                <a:cs typeface="Consolas" pitchFamily="49" charset="0"/>
              </a:endParaRPr>
            </a:p>
          </p:txBody>
        </p:sp>
        <p:cxnSp>
          <p:nvCxnSpPr>
            <p:cNvPr id="43" name="直接连接符 42"/>
            <p:cNvCxnSpPr>
              <a:stCxn id="27" idx="3"/>
              <a:endCxn id="28" idx="7"/>
            </p:cNvCxnSpPr>
            <p:nvPr/>
          </p:nvCxnSpPr>
          <p:spPr>
            <a:xfrm rot="5400000">
              <a:off x="5427461" y="3845371"/>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8" idx="3"/>
              <a:endCxn id="29" idx="0"/>
            </p:cNvCxnSpPr>
            <p:nvPr/>
          </p:nvCxnSpPr>
          <p:spPr>
            <a:xfrm rot="5400000">
              <a:off x="4791546" y="4564982"/>
              <a:ext cx="358985"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9" idx="5"/>
              <a:endCxn id="32" idx="1"/>
            </p:cNvCxnSpPr>
            <p:nvPr/>
          </p:nvCxnSpPr>
          <p:spPr>
            <a:xfrm rot="16200000" flipH="1">
              <a:off x="5034552" y="5309850"/>
              <a:ext cx="217904"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2" idx="5"/>
              <a:endCxn id="41" idx="1"/>
            </p:cNvCxnSpPr>
            <p:nvPr/>
          </p:nvCxnSpPr>
          <p:spPr>
            <a:xfrm rot="16200000" flipH="1">
              <a:off x="5641775" y="5845635"/>
              <a:ext cx="217904"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55" name="Text Box 6"/>
          <p:cNvSpPr txBox="1">
            <a:spLocks noChangeArrowheads="1"/>
          </p:cNvSpPr>
          <p:nvPr/>
        </p:nvSpPr>
        <p:spPr bwMode="auto">
          <a:xfrm>
            <a:off x="6143636" y="4786322"/>
            <a:ext cx="2571768" cy="396875"/>
          </a:xfrm>
          <a:prstGeom prst="rect">
            <a:avLst/>
          </a:prstGeom>
          <a:noFill/>
          <a:ln w="9525">
            <a:noFill/>
            <a:miter lim="800000"/>
            <a:headEnd/>
            <a:tailEnd/>
          </a:ln>
        </p:spPr>
        <p:txBody>
          <a:bodyPr wrap="square">
            <a:spAutoFit/>
          </a:bodyPr>
          <a:lstStyle/>
          <a:p>
            <a:pPr>
              <a:spcBef>
                <a:spcPct val="50000"/>
              </a:spcBef>
            </a:pPr>
            <a:r>
              <a:rPr lang="zh-CN" altLang="en-US" sz="2000" smtClean="0">
                <a:solidFill>
                  <a:srgbClr val="0000FF"/>
                </a:solidFill>
                <a:latin typeface="楷体" pitchFamily="49" charset="-122"/>
                <a:ea typeface="楷体" pitchFamily="49" charset="-122"/>
              </a:rPr>
              <a:t>是一</a:t>
            </a:r>
            <a:r>
              <a:rPr lang="zh-CN" altLang="en-US" sz="2000" dirty="0">
                <a:solidFill>
                  <a:srgbClr val="0000FF"/>
                </a:solidFill>
                <a:latin typeface="楷体" pitchFamily="49" charset="-122"/>
                <a:ea typeface="楷体" pitchFamily="49" charset="-122"/>
              </a:rPr>
              <a:t>棵二</a:t>
            </a:r>
            <a:r>
              <a:rPr lang="zh-CN" altLang="en-US" sz="2000">
                <a:solidFill>
                  <a:srgbClr val="0000FF"/>
                </a:solidFill>
                <a:latin typeface="楷体" pitchFamily="49" charset="-122"/>
                <a:ea typeface="楷体" pitchFamily="49" charset="-122"/>
              </a:rPr>
              <a:t>叉</a:t>
            </a:r>
            <a:r>
              <a:rPr lang="zh-CN" altLang="en-US" sz="2000" smtClean="0">
                <a:solidFill>
                  <a:srgbClr val="0000FF"/>
                </a:solidFill>
                <a:latin typeface="楷体" pitchFamily="49" charset="-122"/>
                <a:ea typeface="楷体" pitchFamily="49" charset="-122"/>
              </a:rPr>
              <a:t>排序</a:t>
            </a:r>
            <a:r>
              <a:rPr lang="zh-CN" altLang="en-US" sz="2000" smtClean="0">
                <a:solidFill>
                  <a:srgbClr val="FF0000"/>
                </a:solidFill>
                <a:latin typeface="宋体"/>
                <a:ea typeface="宋体"/>
              </a:rPr>
              <a:t>√</a:t>
            </a:r>
            <a:r>
              <a:rPr lang="zh-CN" altLang="en-US" sz="2000" smtClean="0">
                <a:solidFill>
                  <a:srgbClr val="0000FF"/>
                </a:solidFill>
                <a:latin typeface="楷体" pitchFamily="49" charset="-122"/>
                <a:ea typeface="楷体" pitchFamily="49" charset="-122"/>
              </a:rPr>
              <a:t> </a:t>
            </a:r>
            <a:endParaRPr lang="zh-CN" altLang="en-US" sz="2000" dirty="0">
              <a:solidFill>
                <a:srgbClr val="0000FF"/>
              </a:solidFill>
              <a:latin typeface="楷体" pitchFamily="49" charset="-122"/>
              <a:ea typeface="楷体" pitchFamily="49" charset="-122"/>
            </a:endParaRPr>
          </a:p>
        </p:txBody>
      </p:sp>
      <p:sp>
        <p:nvSpPr>
          <p:cNvPr id="56" name="Text Box 6"/>
          <p:cNvSpPr txBox="1">
            <a:spLocks noChangeArrowheads="1"/>
          </p:cNvSpPr>
          <p:nvPr/>
        </p:nvSpPr>
        <p:spPr bwMode="auto">
          <a:xfrm>
            <a:off x="5357818" y="1785926"/>
            <a:ext cx="500066" cy="400110"/>
          </a:xfrm>
          <a:prstGeom prst="rect">
            <a:avLst/>
          </a:prstGeom>
          <a:noFill/>
          <a:ln w="9525">
            <a:noFill/>
            <a:miter lim="800000"/>
            <a:headEnd/>
            <a:tailEnd/>
          </a:ln>
        </p:spPr>
        <p:txBody>
          <a:bodyPr wrap="square">
            <a:spAutoFit/>
          </a:bodyPr>
          <a:lstStyle/>
          <a:p>
            <a:pPr>
              <a:spcBef>
                <a:spcPct val="50000"/>
              </a:spcBef>
            </a:pPr>
            <a:r>
              <a:rPr lang="en-US" altLang="zh-CN" sz="2000" smtClean="0">
                <a:solidFill>
                  <a:srgbClr val="FF0000"/>
                </a:solidFill>
                <a:latin typeface="微软雅黑" pitchFamily="34" charset="-122"/>
                <a:ea typeface="微软雅黑" pitchFamily="34" charset="-122"/>
                <a:cs typeface="Times New Roman" pitchFamily="18" charset="0"/>
              </a:rPr>
              <a:t>Ⅹ</a:t>
            </a:r>
            <a:endParaRPr lang="zh-CN" altLang="en-US" sz="2000" dirty="0">
              <a:solidFill>
                <a:srgbClr val="FF0000"/>
              </a:solidFill>
              <a:latin typeface="微软雅黑" pitchFamily="34" charset="-122"/>
              <a:ea typeface="微软雅黑" pitchFamily="34" charset="-122"/>
              <a:cs typeface="Times New Roman" pitchFamily="18" charset="0"/>
            </a:endParaRPr>
          </a:p>
        </p:txBody>
      </p:sp>
      <p:cxnSp>
        <p:nvCxnSpPr>
          <p:cNvPr id="58" name="直接箭头连接符 57"/>
          <p:cNvCxnSpPr/>
          <p:nvPr/>
        </p:nvCxnSpPr>
        <p:spPr>
          <a:xfrm>
            <a:off x="3643306" y="857232"/>
            <a:ext cx="71438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3631474" y="1319349"/>
            <a:ext cx="2847703" cy="1515291"/>
          </a:xfrm>
          <a:custGeom>
            <a:avLst/>
            <a:gdLst>
              <a:gd name="connsiteX0" fmla="*/ 0 w 2847703"/>
              <a:gd name="connsiteY0" fmla="*/ 0 h 1515291"/>
              <a:gd name="connsiteX1" fmla="*/ 457200 w 2847703"/>
              <a:gd name="connsiteY1" fmla="*/ 391885 h 1515291"/>
              <a:gd name="connsiteX2" fmla="*/ 992777 w 2847703"/>
              <a:gd name="connsiteY2" fmla="*/ 1358537 h 1515291"/>
              <a:gd name="connsiteX3" fmla="*/ 2286000 w 2847703"/>
              <a:gd name="connsiteY3" fmla="*/ 1332411 h 1515291"/>
              <a:gd name="connsiteX4" fmla="*/ 2847703 w 2847703"/>
              <a:gd name="connsiteY4" fmla="*/ 770708 h 1515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703" h="1515291">
                <a:moveTo>
                  <a:pt x="0" y="0"/>
                </a:moveTo>
                <a:cubicBezTo>
                  <a:pt x="145868" y="82731"/>
                  <a:pt x="291737" y="165462"/>
                  <a:pt x="457200" y="391885"/>
                </a:cubicBezTo>
                <a:cubicBezTo>
                  <a:pt x="622663" y="618308"/>
                  <a:pt x="687977" y="1201783"/>
                  <a:pt x="992777" y="1358537"/>
                </a:cubicBezTo>
                <a:cubicBezTo>
                  <a:pt x="1297577" y="1515291"/>
                  <a:pt x="1976846" y="1430382"/>
                  <a:pt x="2286000" y="1332411"/>
                </a:cubicBezTo>
                <a:cubicBezTo>
                  <a:pt x="2595154" y="1234440"/>
                  <a:pt x="2721428" y="1002574"/>
                  <a:pt x="2847703" y="770708"/>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任意多边形 59"/>
          <p:cNvSpPr/>
          <p:nvPr/>
        </p:nvSpPr>
        <p:spPr>
          <a:xfrm>
            <a:off x="1119051" y="1815737"/>
            <a:ext cx="866503" cy="2364377"/>
          </a:xfrm>
          <a:custGeom>
            <a:avLst/>
            <a:gdLst>
              <a:gd name="connsiteX0" fmla="*/ 226423 w 866503"/>
              <a:gd name="connsiteY0" fmla="*/ 0 h 2364377"/>
              <a:gd name="connsiteX1" fmla="*/ 30480 w 866503"/>
              <a:gd name="connsiteY1" fmla="*/ 365760 h 2364377"/>
              <a:gd name="connsiteX2" fmla="*/ 409303 w 866503"/>
              <a:gd name="connsiteY2" fmla="*/ 1802674 h 2364377"/>
              <a:gd name="connsiteX3" fmla="*/ 866503 w 866503"/>
              <a:gd name="connsiteY3" fmla="*/ 2364377 h 2364377"/>
            </a:gdLst>
            <a:ahLst/>
            <a:cxnLst>
              <a:cxn ang="0">
                <a:pos x="connsiteX0" y="connsiteY0"/>
              </a:cxn>
              <a:cxn ang="0">
                <a:pos x="connsiteX1" y="connsiteY1"/>
              </a:cxn>
              <a:cxn ang="0">
                <a:pos x="connsiteX2" y="connsiteY2"/>
              </a:cxn>
              <a:cxn ang="0">
                <a:pos x="connsiteX3" y="connsiteY3"/>
              </a:cxn>
            </a:cxnLst>
            <a:rect l="l" t="t" r="r" b="b"/>
            <a:pathLst>
              <a:path w="866503" h="2364377">
                <a:moveTo>
                  <a:pt x="226423" y="0"/>
                </a:moveTo>
                <a:cubicBezTo>
                  <a:pt x="113211" y="32657"/>
                  <a:pt x="0" y="65314"/>
                  <a:pt x="30480" y="365760"/>
                </a:cubicBezTo>
                <a:cubicBezTo>
                  <a:pt x="60960" y="666206"/>
                  <a:pt x="269966" y="1469571"/>
                  <a:pt x="409303" y="1802674"/>
                </a:cubicBezTo>
                <a:cubicBezTo>
                  <a:pt x="548640" y="2135777"/>
                  <a:pt x="707571" y="2250077"/>
                  <a:pt x="866503" y="236437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箭头连接符 61"/>
          <p:cNvCxnSpPr/>
          <p:nvPr/>
        </p:nvCxnSpPr>
        <p:spPr>
          <a:xfrm>
            <a:off x="2928926" y="2428868"/>
            <a:ext cx="1928826" cy="18573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 Box 6"/>
          <p:cNvSpPr txBox="1">
            <a:spLocks noChangeArrowheads="1"/>
          </p:cNvSpPr>
          <p:nvPr/>
        </p:nvSpPr>
        <p:spPr bwMode="auto">
          <a:xfrm>
            <a:off x="7786710" y="1785926"/>
            <a:ext cx="500066" cy="400110"/>
          </a:xfrm>
          <a:prstGeom prst="rect">
            <a:avLst/>
          </a:prstGeom>
          <a:noFill/>
          <a:ln w="9525">
            <a:noFill/>
            <a:miter lim="800000"/>
            <a:headEnd/>
            <a:tailEnd/>
          </a:ln>
        </p:spPr>
        <p:txBody>
          <a:bodyPr wrap="square">
            <a:spAutoFit/>
          </a:bodyPr>
          <a:lstStyle/>
          <a:p>
            <a:pPr>
              <a:spcBef>
                <a:spcPct val="50000"/>
              </a:spcBef>
            </a:pPr>
            <a:r>
              <a:rPr lang="en-US" altLang="zh-CN" sz="2000" smtClean="0">
                <a:solidFill>
                  <a:srgbClr val="FF0000"/>
                </a:solidFill>
                <a:latin typeface="微软雅黑" pitchFamily="34" charset="-122"/>
                <a:ea typeface="微软雅黑" pitchFamily="34" charset="-122"/>
                <a:cs typeface="Times New Roman" pitchFamily="18" charset="0"/>
              </a:rPr>
              <a:t>Ⅹ</a:t>
            </a:r>
            <a:endParaRPr lang="zh-CN" altLang="en-US" sz="2000" dirty="0">
              <a:solidFill>
                <a:srgbClr val="FF0000"/>
              </a:solidFill>
              <a:latin typeface="微软雅黑" pitchFamily="34" charset="-122"/>
              <a:ea typeface="微软雅黑" pitchFamily="34" charset="-122"/>
              <a:cs typeface="Times New Roman" pitchFamily="18" charset="0"/>
            </a:endParaRPr>
          </a:p>
        </p:txBody>
      </p:sp>
      <p:sp>
        <p:nvSpPr>
          <p:cNvPr id="64" name="Text Box 6"/>
          <p:cNvSpPr txBox="1">
            <a:spLocks noChangeArrowheads="1"/>
          </p:cNvSpPr>
          <p:nvPr/>
        </p:nvSpPr>
        <p:spPr bwMode="auto">
          <a:xfrm>
            <a:off x="2786050" y="4814840"/>
            <a:ext cx="500066" cy="400110"/>
          </a:xfrm>
          <a:prstGeom prst="rect">
            <a:avLst/>
          </a:prstGeom>
          <a:noFill/>
          <a:ln w="9525">
            <a:noFill/>
            <a:miter lim="800000"/>
            <a:headEnd/>
            <a:tailEnd/>
          </a:ln>
        </p:spPr>
        <p:txBody>
          <a:bodyPr wrap="square">
            <a:spAutoFit/>
          </a:bodyPr>
          <a:lstStyle/>
          <a:p>
            <a:pPr>
              <a:spcBef>
                <a:spcPct val="50000"/>
              </a:spcBef>
            </a:pPr>
            <a:r>
              <a:rPr lang="en-US" altLang="zh-CN" sz="2000" smtClean="0">
                <a:solidFill>
                  <a:srgbClr val="FF0000"/>
                </a:solidFill>
                <a:latin typeface="微软雅黑" pitchFamily="34" charset="-122"/>
                <a:ea typeface="微软雅黑" pitchFamily="34" charset="-122"/>
                <a:cs typeface="Times New Roman" pitchFamily="18" charset="0"/>
              </a:rPr>
              <a:t>Ⅹ</a:t>
            </a:r>
            <a:endParaRPr lang="zh-CN" altLang="en-US" sz="2000" dirty="0">
              <a:solidFill>
                <a:srgbClr val="FF0000"/>
              </a:solidFill>
              <a:latin typeface="微软雅黑" pitchFamily="34" charset="-122"/>
              <a:ea typeface="微软雅黑" pitchFamily="34" charset="-122"/>
              <a:cs typeface="Times New Roman" pitchFamily="18" charset="0"/>
            </a:endParaRPr>
          </a:p>
        </p:txBody>
      </p:sp>
      <p:sp>
        <p:nvSpPr>
          <p:cNvPr id="44" name="TextBox 43"/>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9" grpId="0" animBg="1"/>
      <p:bldP spid="60" grpId="0" animBg="1"/>
      <p:bldP spid="63" grpId="0"/>
      <p:bldP spid="6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214414" y="571480"/>
            <a:ext cx="3605208" cy="464230"/>
          </a:xfrm>
          <a:prstGeom prst="rect">
            <a:avLst/>
          </a:prstGeom>
          <a:noFill/>
          <a:ln w="9525">
            <a:noFill/>
            <a:miter lim="800000"/>
            <a:headEnd/>
            <a:tailEnd/>
          </a:ln>
        </p:spPr>
        <p:txBody>
          <a:bodyPr wrap="square">
            <a:spAutoFit/>
          </a:bodyPr>
          <a:lstStyle/>
          <a:p>
            <a:pPr>
              <a:lnSpc>
                <a:spcPts val="288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）插入结点</a:t>
            </a:r>
            <a:r>
              <a:rPr lang="zh-CN" altLang="en-US" sz="2200">
                <a:solidFill>
                  <a:srgbClr val="FF0000"/>
                </a:solidFill>
                <a:latin typeface="Consolas" pitchFamily="49" charset="0"/>
                <a:ea typeface="楷体" pitchFamily="49" charset="-122"/>
                <a:cs typeface="Consolas" pitchFamily="49" charset="0"/>
              </a:rPr>
              <a:t>运算</a:t>
            </a:r>
            <a:r>
              <a:rPr lang="zh-CN" altLang="en-US" sz="2200" smtClean="0">
                <a:solidFill>
                  <a:srgbClr val="FF0000"/>
                </a:solidFill>
                <a:latin typeface="Consolas" pitchFamily="49" charset="0"/>
                <a:ea typeface="楷体" pitchFamily="49" charset="-122"/>
                <a:cs typeface="Consolas" pitchFamily="49" charset="0"/>
              </a:rPr>
              <a:t>算法</a:t>
            </a:r>
            <a:endParaRPr lang="zh-CN" altLang="en-US" sz="2200" dirty="0">
              <a:solidFill>
                <a:srgbClr val="FF0000"/>
              </a:solidFill>
              <a:latin typeface="Consolas" pitchFamily="49" charset="0"/>
              <a:ea typeface="楷体" pitchFamily="49" charset="-122"/>
              <a:cs typeface="Consolas" pitchFamily="49" charset="0"/>
            </a:endParaRPr>
          </a:p>
        </p:txBody>
      </p:sp>
      <p:sp>
        <p:nvSpPr>
          <p:cNvPr id="4" name="TextBox 3"/>
          <p:cNvSpPr txBox="1"/>
          <p:nvPr/>
        </p:nvSpPr>
        <p:spPr>
          <a:xfrm>
            <a:off x="1357290" y="1357298"/>
            <a:ext cx="7143800" cy="3400931"/>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先在二叉排序树</a:t>
            </a:r>
            <a:r>
              <a:rPr lang="en-US" altLang="zh-CN" sz="2000" smtClean="0">
                <a:solidFill>
                  <a:srgbClr val="0000FF"/>
                </a:solidFill>
                <a:latin typeface="Consolas" pitchFamily="49" charset="0"/>
                <a:ea typeface="仿宋" pitchFamily="49" charset="-122"/>
                <a:cs typeface="Consolas" pitchFamily="49" charset="0"/>
              </a:rPr>
              <a:t>bt</a:t>
            </a:r>
            <a:r>
              <a:rPr lang="zh-CN" altLang="en-US" sz="2000" smtClean="0">
                <a:solidFill>
                  <a:srgbClr val="0000FF"/>
                </a:solidFill>
                <a:latin typeface="Consolas" pitchFamily="49" charset="0"/>
                <a:ea typeface="仿宋" pitchFamily="49" charset="-122"/>
                <a:cs typeface="Consolas" pitchFamily="49" charset="0"/>
              </a:rPr>
              <a:t>中查找插入新结点的位置，由于二叉排序树中</a:t>
            </a:r>
            <a:r>
              <a:rPr lang="zh-CN" altLang="en-US" sz="2000" smtClean="0">
                <a:solidFill>
                  <a:srgbClr val="FF00FF"/>
                </a:solidFill>
                <a:latin typeface="Consolas" pitchFamily="49" charset="0"/>
                <a:ea typeface="仿宋" pitchFamily="49" charset="-122"/>
                <a:cs typeface="Consolas" pitchFamily="49" charset="0"/>
              </a:rPr>
              <a:t>所有新结点都是作为叶子结点插入的</a:t>
            </a:r>
            <a:r>
              <a:rPr lang="zh-CN" altLang="en-US" sz="2000" smtClean="0">
                <a:solidFill>
                  <a:srgbClr val="0000FF"/>
                </a:solidFill>
                <a:latin typeface="Consolas" pitchFamily="49" charset="0"/>
                <a:ea typeface="仿宋" pitchFamily="49" charset="-122"/>
                <a:cs typeface="Consolas" pitchFamily="49" charset="0"/>
              </a:rPr>
              <a:t>，所以这里是查找插入新结点的双亲即</a:t>
            </a:r>
            <a:r>
              <a:rPr lang="en-US" altLang="zh-CN"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结点。</a:t>
            </a: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然后建立一个关键字为</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的结点</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bt</a:t>
            </a:r>
            <a:r>
              <a:rPr lang="zh-CN" altLang="en-US" sz="2000" smtClean="0">
                <a:solidFill>
                  <a:srgbClr val="0000FF"/>
                </a:solidFill>
                <a:latin typeface="Consolas" pitchFamily="49" charset="0"/>
                <a:ea typeface="仿宋" pitchFamily="49" charset="-122"/>
                <a:cs typeface="Consolas" pitchFamily="49" charset="0"/>
              </a:rPr>
              <a:t>为空树，则</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结点作为根结点。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f</a:t>
            </a:r>
            <a:r>
              <a:rPr lang="en-US" altLang="zh-CN" sz="2000" smtClean="0">
                <a:solidFill>
                  <a:srgbClr val="0000FF"/>
                </a:solidFill>
                <a:latin typeface="Consolas" pitchFamily="49" charset="0"/>
                <a:ea typeface="仿宋" pitchFamily="49" charset="-122"/>
                <a:cs typeface="Consolas" pitchFamily="49" charset="0"/>
              </a:rPr>
              <a:t>-&gt;key</a:t>
            </a:r>
            <a:r>
              <a:rPr lang="zh-CN" altLang="en-US" sz="2000" smtClean="0">
                <a:solidFill>
                  <a:srgbClr val="0000FF"/>
                </a:solidFill>
                <a:latin typeface="Consolas" pitchFamily="49" charset="0"/>
                <a:ea typeface="仿宋" pitchFamily="49" charset="-122"/>
                <a:cs typeface="Consolas" pitchFamily="49" charset="0"/>
              </a:rPr>
              <a:t>，将</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结点作为</a:t>
            </a:r>
            <a:r>
              <a:rPr lang="en-US" altLang="zh-CN"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结点的左孩子插入。</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&gt;</a:t>
            </a:r>
            <a:r>
              <a:rPr lang="en-US" altLang="zh-CN" sz="2000" i="1" smtClean="0">
                <a:solidFill>
                  <a:srgbClr val="0000FF"/>
                </a:solidFill>
                <a:latin typeface="Consolas" pitchFamily="49" charset="0"/>
                <a:ea typeface="仿宋" pitchFamily="49" charset="-122"/>
                <a:cs typeface="Consolas" pitchFamily="49" charset="0"/>
              </a:rPr>
              <a:t>f</a:t>
            </a:r>
            <a:r>
              <a:rPr lang="en-US" altLang="zh-CN" sz="2000" smtClean="0">
                <a:solidFill>
                  <a:srgbClr val="0000FF"/>
                </a:solidFill>
                <a:latin typeface="Consolas" pitchFamily="49" charset="0"/>
                <a:ea typeface="仿宋" pitchFamily="49" charset="-122"/>
                <a:cs typeface="Consolas" pitchFamily="49" charset="0"/>
              </a:rPr>
              <a:t>-&gt;key</a:t>
            </a:r>
            <a:r>
              <a:rPr lang="zh-CN" altLang="en-US" sz="2000" smtClean="0">
                <a:solidFill>
                  <a:srgbClr val="0000FF"/>
                </a:solidFill>
                <a:latin typeface="Consolas" pitchFamily="49" charset="0"/>
                <a:ea typeface="仿宋" pitchFamily="49" charset="-122"/>
                <a:cs typeface="Consolas" pitchFamily="49" charset="0"/>
              </a:rPr>
              <a:t>，将</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结点作为</a:t>
            </a:r>
            <a:r>
              <a:rPr lang="en-US" altLang="zh-CN"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结点的右孩子插入。 </a:t>
            </a:r>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179519" y="285728"/>
            <a:ext cx="7821637" cy="627398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90000"/>
              </a:lnSpc>
            </a:pPr>
            <a:r>
              <a:rPr lang="nb-NO" altLang="zh-CN" sz="1800" dirty="0">
                <a:solidFill>
                  <a:srgbClr val="0000FF"/>
                </a:solidFill>
                <a:latin typeface="Consolas" pitchFamily="49" charset="0"/>
                <a:ea typeface="仿宋" pitchFamily="49" charset="-122"/>
                <a:cs typeface="Consolas" pitchFamily="49" charset="0"/>
              </a:rPr>
              <a:t>int </a:t>
            </a:r>
            <a:r>
              <a:rPr lang="nb-NO" altLang="zh-CN" sz="1800" dirty="0">
                <a:solidFill>
                  <a:srgbClr val="FF0000"/>
                </a:solidFill>
                <a:latin typeface="Consolas" pitchFamily="49" charset="0"/>
                <a:ea typeface="仿宋" pitchFamily="49" charset="-122"/>
                <a:cs typeface="Consolas" pitchFamily="49" charset="0"/>
              </a:rPr>
              <a:t>BSTInsert</a:t>
            </a:r>
            <a:r>
              <a:rPr lang="nb-NO" altLang="zh-CN" sz="1800" dirty="0">
                <a:solidFill>
                  <a:srgbClr val="0000FF"/>
                </a:solidFill>
                <a:latin typeface="Consolas" pitchFamily="49" charset="0"/>
                <a:ea typeface="仿宋" pitchFamily="49" charset="-122"/>
                <a:cs typeface="Consolas" pitchFamily="49" charset="0"/>
              </a:rPr>
              <a:t>(BSTNode *&amp;bt,KeyType k)</a:t>
            </a:r>
          </a:p>
          <a:p>
            <a:pPr>
              <a:lnSpc>
                <a:spcPct val="90000"/>
              </a:lnSpc>
            </a:pPr>
            <a:r>
              <a:rPr lang="nb-NO" altLang="zh-CN" sz="1800" smtClean="0">
                <a:solidFill>
                  <a:srgbClr val="0000FF"/>
                </a:solidFill>
                <a:latin typeface="Consolas" pitchFamily="49" charset="0"/>
                <a:ea typeface="仿宋" pitchFamily="49" charset="-122"/>
                <a:cs typeface="Consolas" pitchFamily="49" charset="0"/>
              </a:rPr>
              <a:t>{  BSTNode </a:t>
            </a:r>
            <a:r>
              <a:rPr lang="nb-NO" altLang="zh-CN" sz="1800" dirty="0">
                <a:solidFill>
                  <a:srgbClr val="0000FF"/>
                </a:solidFill>
                <a:latin typeface="Consolas" pitchFamily="49" charset="0"/>
                <a:ea typeface="仿宋" pitchFamily="49" charset="-122"/>
                <a:cs typeface="Consolas" pitchFamily="49" charset="0"/>
              </a:rPr>
              <a:t>*f,*p=bt;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while </a:t>
            </a:r>
            <a:r>
              <a:rPr lang="nb-NO" altLang="zh-CN" sz="1800" dirty="0">
                <a:solidFill>
                  <a:srgbClr val="0000FF"/>
                </a:solidFill>
                <a:latin typeface="Consolas" pitchFamily="49" charset="0"/>
                <a:ea typeface="仿宋" pitchFamily="49" charset="-122"/>
                <a:cs typeface="Consolas" pitchFamily="49" charset="0"/>
              </a:rPr>
              <a:t>(p!=NULL)</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找插入位置</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即找插入新结点</a:t>
            </a:r>
            <a:r>
              <a:rPr lang="zh-CN" altLang="nb-NO" sz="1800">
                <a:solidFill>
                  <a:srgbClr val="00B0F0"/>
                </a:solidFill>
                <a:latin typeface="Consolas" pitchFamily="49" charset="0"/>
                <a:ea typeface="仿宋" pitchFamily="49" charset="-122"/>
                <a:cs typeface="Consolas" pitchFamily="49" charset="0"/>
              </a:rPr>
              <a:t>的</a:t>
            </a:r>
            <a:r>
              <a:rPr lang="zh-CN" altLang="nb-NO" sz="1800" smtClean="0">
                <a:solidFill>
                  <a:srgbClr val="00B0F0"/>
                </a:solidFill>
                <a:latin typeface="Consolas" pitchFamily="49" charset="0"/>
                <a:ea typeface="仿宋" pitchFamily="49" charset="-122"/>
                <a:cs typeface="Consolas" pitchFamily="49" charset="0"/>
              </a:rPr>
              <a:t>双亲</a:t>
            </a:r>
            <a:r>
              <a:rPr lang="nb-NO" altLang="zh-CN" sz="1800" smtClean="0">
                <a:solidFill>
                  <a:srgbClr val="00B0F0"/>
                </a:solidFill>
                <a:latin typeface="Consolas" pitchFamily="49" charset="0"/>
                <a:ea typeface="仿宋" pitchFamily="49" charset="-122"/>
                <a:cs typeface="Consolas" pitchFamily="49" charset="0"/>
              </a:rPr>
              <a:t>f</a:t>
            </a:r>
            <a:r>
              <a:rPr lang="zh-CN" altLang="nb-NO" sz="1800" dirty="0">
                <a:solidFill>
                  <a:srgbClr val="00B0F0"/>
                </a:solidFill>
                <a:latin typeface="Consolas" pitchFamily="49" charset="0"/>
                <a:ea typeface="仿宋" pitchFamily="49" charset="-122"/>
                <a:cs typeface="Consolas" pitchFamily="49" charset="0"/>
              </a:rPr>
              <a:t>结点</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if </a:t>
            </a:r>
            <a:r>
              <a:rPr lang="nb-NO" altLang="zh-CN" sz="1800" dirty="0">
                <a:solidFill>
                  <a:srgbClr val="0000FF"/>
                </a:solidFill>
                <a:latin typeface="Consolas" pitchFamily="49" charset="0"/>
                <a:ea typeface="仿宋" pitchFamily="49" charset="-122"/>
                <a:cs typeface="Consolas" pitchFamily="49" charset="0"/>
              </a:rPr>
              <a:t>(p-&gt;key==k)</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不能插入相同的关键字</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return </a:t>
            </a:r>
            <a:r>
              <a:rPr lang="nb-NO" altLang="zh-CN" sz="1800" dirty="0">
                <a:solidFill>
                  <a:srgbClr val="0000FF"/>
                </a:solidFill>
                <a:latin typeface="Consolas" pitchFamily="49" charset="0"/>
                <a:ea typeface="仿宋" pitchFamily="49" charset="-122"/>
                <a:cs typeface="Consolas" pitchFamily="49" charset="0"/>
              </a:rPr>
              <a:t>0;</a:t>
            </a:r>
          </a:p>
          <a:p>
            <a:pPr>
              <a:lnSpc>
                <a:spcPct val="90000"/>
              </a:lnSpc>
            </a:pP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f=p</a:t>
            </a:r>
            <a:r>
              <a:rPr lang="nb-NO" altLang="zh-CN" sz="1800" dirty="0">
                <a:solidFill>
                  <a:srgbClr val="0000FF"/>
                </a:solidFill>
                <a:latin typeface="Consolas" pitchFamily="49" charset="0"/>
                <a:ea typeface="仿宋" pitchFamily="49" charset="-122"/>
                <a:cs typeface="Consolas" pitchFamily="49" charset="0"/>
              </a:rPr>
              <a:t>;	</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nb-NO" altLang="zh-CN" sz="1800">
                <a:solidFill>
                  <a:srgbClr val="00B0F0"/>
                </a:solidFill>
                <a:latin typeface="Consolas" pitchFamily="49" charset="0"/>
                <a:ea typeface="仿宋" pitchFamily="49" charset="-122"/>
                <a:cs typeface="Consolas" pitchFamily="49" charset="0"/>
              </a:rPr>
              <a:t>f</a:t>
            </a:r>
            <a:r>
              <a:rPr lang="zh-CN" altLang="nb-NO" sz="1800" smtClean="0">
                <a:solidFill>
                  <a:srgbClr val="00B0F0"/>
                </a:solidFill>
                <a:latin typeface="Consolas" pitchFamily="49" charset="0"/>
                <a:ea typeface="仿宋" pitchFamily="49" charset="-122"/>
                <a:cs typeface="Consolas" pitchFamily="49" charset="0"/>
              </a:rPr>
              <a:t>指向</a:t>
            </a:r>
            <a:r>
              <a:rPr lang="nb-NO" altLang="zh-CN" sz="1800" smtClean="0">
                <a:solidFill>
                  <a:srgbClr val="00B0F0"/>
                </a:solidFill>
                <a:latin typeface="Consolas" pitchFamily="49" charset="0"/>
                <a:ea typeface="仿宋" pitchFamily="49" charset="-122"/>
                <a:cs typeface="Consolas" pitchFamily="49" charset="0"/>
              </a:rPr>
              <a:t>p</a:t>
            </a:r>
            <a:r>
              <a:rPr lang="zh-CN" altLang="nb-NO" sz="1800" dirty="0">
                <a:solidFill>
                  <a:srgbClr val="00B0F0"/>
                </a:solidFill>
                <a:latin typeface="Consolas" pitchFamily="49" charset="0"/>
                <a:ea typeface="仿宋" pitchFamily="49" charset="-122"/>
                <a:cs typeface="Consolas" pitchFamily="49" charset="0"/>
              </a:rPr>
              <a:t>结点的双亲结点</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if </a:t>
            </a:r>
            <a:r>
              <a:rPr lang="nb-NO" altLang="zh-CN" sz="1800" dirty="0">
                <a:solidFill>
                  <a:srgbClr val="0000FF"/>
                </a:solidFill>
                <a:latin typeface="Consolas" pitchFamily="49" charset="0"/>
                <a:ea typeface="仿宋" pitchFamily="49" charset="-122"/>
                <a:cs typeface="Consolas" pitchFamily="49" charset="0"/>
              </a:rPr>
              <a:t>(k&lt;p-&gt;key)</a:t>
            </a:r>
          </a:p>
          <a:p>
            <a:pPr>
              <a:lnSpc>
                <a:spcPct val="90000"/>
              </a:lnSpc>
            </a:pP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p=p-</a:t>
            </a:r>
            <a:r>
              <a:rPr lang="nb-NO" altLang="zh-CN" sz="1800" dirty="0">
                <a:solidFill>
                  <a:srgbClr val="0000FF"/>
                </a:solidFill>
                <a:latin typeface="Consolas" pitchFamily="49" charset="0"/>
                <a:ea typeface="仿宋" pitchFamily="49" charset="-122"/>
                <a:cs typeface="Consolas" pitchFamily="49" charset="0"/>
              </a:rPr>
              <a:t>&gt;lchild;</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在左子树中查找</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else</a:t>
            </a:r>
            <a:endParaRPr lang="nb-NO" altLang="zh-CN" sz="1800" dirty="0">
              <a:solidFill>
                <a:srgbClr val="0000FF"/>
              </a:solidFill>
              <a:latin typeface="Consolas" pitchFamily="49" charset="0"/>
              <a:ea typeface="仿宋" pitchFamily="49" charset="-122"/>
              <a:cs typeface="Consolas" pitchFamily="49" charset="0"/>
            </a:endParaRPr>
          </a:p>
          <a:p>
            <a:pPr>
              <a:lnSpc>
                <a:spcPct val="90000"/>
              </a:lnSpc>
            </a:pP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p=p-</a:t>
            </a:r>
            <a:r>
              <a:rPr lang="nb-NO" altLang="zh-CN" sz="1800" dirty="0">
                <a:solidFill>
                  <a:srgbClr val="0000FF"/>
                </a:solidFill>
                <a:latin typeface="Consolas" pitchFamily="49" charset="0"/>
                <a:ea typeface="仿宋" pitchFamily="49" charset="-122"/>
                <a:cs typeface="Consolas" pitchFamily="49" charset="0"/>
              </a:rPr>
              <a:t>&gt;rchild;</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在右子树中查找</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p-</a:t>
            </a:r>
            <a:r>
              <a:rPr lang="nb-NO" altLang="zh-CN" sz="1800" dirty="0">
                <a:solidFill>
                  <a:srgbClr val="0000FF"/>
                </a:solidFill>
                <a:latin typeface="Consolas" pitchFamily="49" charset="0"/>
                <a:ea typeface="仿宋" pitchFamily="49" charset="-122"/>
                <a:cs typeface="Consolas" pitchFamily="49" charset="0"/>
              </a:rPr>
              <a:t>&gt;key=k;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建立一个存放关键字</a:t>
            </a:r>
            <a:r>
              <a:rPr lang="nb-NO" altLang="zh-CN" sz="1800" dirty="0">
                <a:solidFill>
                  <a:srgbClr val="00B0F0"/>
                </a:solidFill>
                <a:latin typeface="Consolas" pitchFamily="49" charset="0"/>
                <a:ea typeface="仿宋" pitchFamily="49" charset="-122"/>
                <a:cs typeface="Consolas" pitchFamily="49" charset="0"/>
              </a:rPr>
              <a:t>k</a:t>
            </a:r>
            <a:r>
              <a:rPr lang="zh-CN" altLang="nb-NO" sz="1800" dirty="0">
                <a:solidFill>
                  <a:srgbClr val="00B0F0"/>
                </a:solidFill>
                <a:latin typeface="Consolas" pitchFamily="49" charset="0"/>
                <a:ea typeface="仿宋" pitchFamily="49" charset="-122"/>
                <a:cs typeface="Consolas" pitchFamily="49" charset="0"/>
              </a:rPr>
              <a:t>的新结点</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p-</a:t>
            </a:r>
            <a:r>
              <a:rPr lang="nb-NO" altLang="zh-CN" sz="1800" dirty="0">
                <a:solidFill>
                  <a:srgbClr val="0000FF"/>
                </a:solidFill>
                <a:latin typeface="Consolas" pitchFamily="49" charset="0"/>
                <a:ea typeface="仿宋" pitchFamily="49" charset="-122"/>
                <a:cs typeface="Consolas" pitchFamily="49" charset="0"/>
              </a:rPr>
              <a:t>&gt;lchild=p-&gt;rchild=NULL;	</a:t>
            </a:r>
            <a:r>
              <a:rPr lang="nb-NO" altLang="zh-CN" sz="1800" dirty="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新结点总是作为叶子结点插入的</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if </a:t>
            </a:r>
            <a:r>
              <a:rPr lang="nb-NO" altLang="zh-CN" sz="1800" dirty="0">
                <a:solidFill>
                  <a:srgbClr val="0000FF"/>
                </a:solidFill>
                <a:latin typeface="Consolas" pitchFamily="49" charset="0"/>
                <a:ea typeface="仿宋" pitchFamily="49" charset="-122"/>
                <a:cs typeface="Consolas" pitchFamily="49" charset="0"/>
              </a:rPr>
              <a:t>(bt==NULL)		</a:t>
            </a:r>
            <a:r>
              <a:rPr lang="nb-NO" altLang="zh-CN" sz="1800" dirty="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原树为空</a:t>
            </a:r>
            <a:r>
              <a:rPr lang="zh-CN" altLang="nb-NO" sz="1800">
                <a:solidFill>
                  <a:srgbClr val="00B0F0"/>
                </a:solidFill>
                <a:latin typeface="Consolas" pitchFamily="49" charset="0"/>
                <a:ea typeface="仿宋" pitchFamily="49" charset="-122"/>
                <a:cs typeface="Consolas" pitchFamily="49" charset="0"/>
              </a:rPr>
              <a:t>时</a:t>
            </a:r>
            <a:r>
              <a:rPr lang="nb-NO" altLang="zh-CN" sz="1800" smtClean="0">
                <a:solidFill>
                  <a:srgbClr val="00B0F0"/>
                </a:solidFill>
                <a:latin typeface="Consolas" pitchFamily="49" charset="0"/>
                <a:ea typeface="仿宋" pitchFamily="49" charset="-122"/>
                <a:cs typeface="Consolas" pitchFamily="49" charset="0"/>
              </a:rPr>
              <a:t>,p</a:t>
            </a:r>
            <a:r>
              <a:rPr lang="zh-CN" altLang="nb-NO" sz="1800" dirty="0">
                <a:solidFill>
                  <a:srgbClr val="00B0F0"/>
                </a:solidFill>
                <a:latin typeface="Consolas" pitchFamily="49" charset="0"/>
                <a:ea typeface="仿宋" pitchFamily="49" charset="-122"/>
                <a:cs typeface="Consolas" pitchFamily="49" charset="0"/>
              </a:rPr>
              <a:t>作为根结点插入</a:t>
            </a:r>
          </a:p>
          <a:p>
            <a:pPr>
              <a:lnSpc>
                <a:spcPct val="90000"/>
              </a:lnSpc>
            </a:pPr>
            <a:r>
              <a:rPr lang="zh-CN" altLang="nb-NO" sz="1800" dirty="0">
                <a:solidFill>
                  <a:srgbClr val="0000FF"/>
                </a:solidFill>
                <a:latin typeface="Consolas" pitchFamily="49" charset="0"/>
                <a:ea typeface="仿宋" pitchFamily="49" charset="-122"/>
                <a:cs typeface="Consolas" pitchFamily="49" charset="0"/>
              </a:rPr>
              <a:t>　</a:t>
            </a:r>
            <a:r>
              <a:rPr lang="zh-CN" altLang="nb-NO" sz="1800">
                <a:solidFill>
                  <a:srgbClr val="0000FF"/>
                </a:solidFill>
                <a:latin typeface="Consolas" pitchFamily="49" charset="0"/>
                <a:ea typeface="仿宋" pitchFamily="49" charset="-122"/>
                <a:cs typeface="Consolas" pitchFamily="49" charset="0"/>
              </a:rPr>
              <a:t>　</a:t>
            </a:r>
            <a:r>
              <a:rPr lang="zh-CN" altLang="nb-NO"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=p;</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if (k&lt;f-&gt;key)</a:t>
            </a:r>
          </a:p>
          <a:p>
            <a:pPr>
              <a:lnSpc>
                <a:spcPct val="90000"/>
              </a:lnSpc>
            </a:pPr>
            <a:r>
              <a:rPr lang="en-US" altLang="zh-CN" sz="1800" smtClean="0">
                <a:solidFill>
                  <a:srgbClr val="0000FF"/>
                </a:solidFill>
                <a:latin typeface="Consolas" pitchFamily="49" charset="0"/>
                <a:ea typeface="仿宋" pitchFamily="49" charset="-122"/>
                <a:cs typeface="Consolas" pitchFamily="49" charset="0"/>
              </a:rPr>
              <a:t>     f-</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=p;		</a:t>
            </a:r>
            <a:r>
              <a:rPr lang="en-US" altLang="zh-CN" sz="1800" smtClean="0">
                <a:solidFill>
                  <a:srgbClr val="00B0F0"/>
                </a:solidFill>
                <a:latin typeface="Consolas" pitchFamily="49" charset="0"/>
                <a:ea typeface="仿宋" pitchFamily="49" charset="-122"/>
                <a:cs typeface="Consolas" pitchFamily="49" charset="0"/>
              </a:rPr>
              <a:t>//</a:t>
            </a:r>
            <a:r>
              <a:rPr lang="zh-CN" altLang="nb-NO"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p</a:t>
            </a:r>
            <a:r>
              <a:rPr lang="zh-CN" altLang="nb-NO" sz="1800" smtClean="0">
                <a:solidFill>
                  <a:srgbClr val="00B0F0"/>
                </a:solidFill>
                <a:latin typeface="Consolas" pitchFamily="49" charset="0"/>
                <a:ea typeface="仿宋" pitchFamily="49" charset="-122"/>
                <a:cs typeface="Consolas" pitchFamily="49" charset="0"/>
              </a:rPr>
              <a:t>作为</a:t>
            </a:r>
            <a:r>
              <a:rPr lang="en-US" altLang="zh-CN" sz="1800" smtClean="0">
                <a:solidFill>
                  <a:srgbClr val="00B0F0"/>
                </a:solidFill>
                <a:latin typeface="Consolas" pitchFamily="49" charset="0"/>
                <a:ea typeface="仿宋" pitchFamily="49" charset="-122"/>
                <a:cs typeface="Consolas" pitchFamily="49" charset="0"/>
              </a:rPr>
              <a:t>f</a:t>
            </a:r>
            <a:r>
              <a:rPr lang="zh-CN" altLang="nb-NO" sz="1800" dirty="0">
                <a:solidFill>
                  <a:srgbClr val="00B0F0"/>
                </a:solidFill>
                <a:latin typeface="Consolas" pitchFamily="49" charset="0"/>
                <a:ea typeface="仿宋" pitchFamily="49" charset="-122"/>
                <a:cs typeface="Consolas" pitchFamily="49" charset="0"/>
              </a:rPr>
              <a:t>的左孩子</a:t>
            </a:r>
            <a:endParaRPr lang="zh-CN" altLang="en-US" sz="1800" dirty="0">
              <a:solidFill>
                <a:srgbClr val="00B0F0"/>
              </a:solidFill>
              <a:latin typeface="Consolas" pitchFamily="49" charset="0"/>
              <a:ea typeface="仿宋" pitchFamily="49" charset="-122"/>
              <a:cs typeface="Consolas" pitchFamily="49" charset="0"/>
            </a:endParaRP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pPr>
              <a:lnSpc>
                <a:spcPct val="90000"/>
              </a:lnSpc>
            </a:pPr>
            <a:r>
              <a:rPr lang="en-US" altLang="zh-CN" sz="1800" smtClean="0">
                <a:solidFill>
                  <a:srgbClr val="0000FF"/>
                </a:solidFill>
                <a:latin typeface="Consolas" pitchFamily="49" charset="0"/>
                <a:ea typeface="仿宋" pitchFamily="49" charset="-122"/>
                <a:cs typeface="Consolas" pitchFamily="49" charset="0"/>
              </a:rPr>
              <a:t>     f-</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=p;		</a:t>
            </a:r>
            <a:r>
              <a:rPr lang="en-US" altLang="zh-CN" sz="1800" smtClean="0">
                <a:solidFill>
                  <a:srgbClr val="00B0F0"/>
                </a:solidFill>
                <a:latin typeface="Consolas" pitchFamily="49" charset="0"/>
                <a:ea typeface="仿宋" pitchFamily="49" charset="-122"/>
                <a:cs typeface="Consolas" pitchFamily="49" charset="0"/>
              </a:rPr>
              <a:t>//</a:t>
            </a:r>
            <a:r>
              <a:rPr lang="zh-CN" altLang="nb-NO"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p</a:t>
            </a:r>
            <a:r>
              <a:rPr lang="zh-CN" altLang="nb-NO" sz="1800" smtClean="0">
                <a:solidFill>
                  <a:srgbClr val="00B0F0"/>
                </a:solidFill>
                <a:latin typeface="Consolas" pitchFamily="49" charset="0"/>
                <a:ea typeface="仿宋" pitchFamily="49" charset="-122"/>
                <a:cs typeface="Consolas" pitchFamily="49" charset="0"/>
              </a:rPr>
              <a:t>作为</a:t>
            </a:r>
            <a:r>
              <a:rPr lang="en-US" altLang="zh-CN" sz="1800" smtClean="0">
                <a:solidFill>
                  <a:srgbClr val="00B0F0"/>
                </a:solidFill>
                <a:latin typeface="Consolas" pitchFamily="49" charset="0"/>
                <a:ea typeface="仿宋" pitchFamily="49" charset="-122"/>
                <a:cs typeface="Consolas" pitchFamily="49" charset="0"/>
              </a:rPr>
              <a:t>f</a:t>
            </a:r>
            <a:r>
              <a:rPr lang="zh-CN" altLang="nb-NO" sz="1800" dirty="0">
                <a:solidFill>
                  <a:srgbClr val="00B0F0"/>
                </a:solidFill>
                <a:latin typeface="Consolas" pitchFamily="49" charset="0"/>
                <a:ea typeface="仿宋" pitchFamily="49" charset="-122"/>
                <a:cs typeface="Consolas" pitchFamily="49" charset="0"/>
              </a:rPr>
              <a:t>的右孩子</a:t>
            </a:r>
            <a:endParaRPr lang="zh-CN" altLang="en-US" sz="1800" dirty="0">
              <a:solidFill>
                <a:srgbClr val="00B0F0"/>
              </a:solidFill>
              <a:latin typeface="Consolas" pitchFamily="49" charset="0"/>
              <a:ea typeface="仿宋" pitchFamily="49" charset="-122"/>
              <a:cs typeface="Consolas" pitchFamily="49" charset="0"/>
            </a:endParaRP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return </a:t>
            </a:r>
            <a:r>
              <a:rPr lang="nb-NO" altLang="zh-CN" sz="1800" dirty="0">
                <a:solidFill>
                  <a:srgbClr val="0000FF"/>
                </a:solidFill>
                <a:latin typeface="Consolas" pitchFamily="49" charset="0"/>
                <a:ea typeface="仿宋" pitchFamily="49" charset="-122"/>
                <a:cs typeface="Consolas" pitchFamily="49" charset="0"/>
              </a:rPr>
              <a:t>1;			</a:t>
            </a:r>
            <a:r>
              <a:rPr lang="nb-NO" altLang="zh-CN" sz="1800" dirty="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插入成功返回</a:t>
            </a:r>
            <a:r>
              <a:rPr lang="nb-NO" altLang="zh-CN" sz="1800" dirty="0">
                <a:solidFill>
                  <a:srgbClr val="00B0F0"/>
                </a:solidFill>
                <a:latin typeface="Consolas" pitchFamily="49" charset="0"/>
                <a:ea typeface="仿宋" pitchFamily="49" charset="-122"/>
                <a:cs typeface="Consolas" pitchFamily="49" charset="0"/>
              </a:rPr>
              <a:t>1</a:t>
            </a:r>
          </a:p>
          <a:p>
            <a:pPr>
              <a:lnSpc>
                <a:spcPct val="90000"/>
              </a:lnSpc>
            </a:pPr>
            <a:r>
              <a:rPr lang="nb-NO"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0">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0">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0">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0">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0">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10">
                                            <p:txEl>
                                              <p:pRg st="18" end="1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0">
                                            <p:txEl>
                                              <p:pRg st="19" end="1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0">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5"/>
          <p:cNvSpPr txBox="1">
            <a:spLocks noChangeArrowheads="1"/>
          </p:cNvSpPr>
          <p:nvPr/>
        </p:nvSpPr>
        <p:spPr bwMode="auto">
          <a:xfrm>
            <a:off x="1142976" y="428604"/>
            <a:ext cx="7643866" cy="1631216"/>
          </a:xfrm>
          <a:prstGeom prst="rect">
            <a:avLst/>
          </a:prstGeom>
          <a:noFill/>
          <a:ln w="9525">
            <a:noFill/>
            <a:miter lim="800000"/>
            <a:headEnd/>
            <a:tailEnd/>
          </a:ln>
        </p:spPr>
        <p:txBody>
          <a:bodyPr wrap="square">
            <a:spAutoFit/>
          </a:bodyPr>
          <a:lstStyle/>
          <a:p>
            <a:pPr marL="457200" indent="-457200">
              <a:lnSpc>
                <a:spcPts val="3000"/>
              </a:lnSpc>
              <a:spcBef>
                <a:spcPts val="0"/>
              </a:spcBef>
              <a:buBlip>
                <a:blip r:embed="rId3"/>
              </a:buBlip>
            </a:pPr>
            <a:r>
              <a:rPr lang="zh-CN" altLang="en-US" sz="2000" smtClean="0">
                <a:solidFill>
                  <a:srgbClr val="0000FF"/>
                </a:solidFill>
                <a:latin typeface="Consolas" pitchFamily="49" charset="0"/>
                <a:ea typeface="楷体" pitchFamily="49" charset="-122"/>
                <a:cs typeface="Consolas" pitchFamily="49" charset="0"/>
              </a:rPr>
              <a:t>由于</a:t>
            </a:r>
            <a:r>
              <a:rPr lang="zh-CN" altLang="en-US" sz="2000" dirty="0">
                <a:solidFill>
                  <a:srgbClr val="0000FF"/>
                </a:solidFill>
                <a:latin typeface="Consolas" pitchFamily="49" charset="0"/>
                <a:ea typeface="楷体" pitchFamily="49" charset="-122"/>
                <a:cs typeface="Consolas" pitchFamily="49" charset="0"/>
              </a:rPr>
              <a:t>查找运算的主要运算是关键字的比较，所以通常把查找过程中对关键字执行的平均比较次数（也称为平均查找长度）作为衡量一个查找算法效率优劣的标准。</a:t>
            </a:r>
            <a:r>
              <a:rPr lang="zh-CN" altLang="en-US" sz="2000" dirty="0">
                <a:solidFill>
                  <a:srgbClr val="FF0000"/>
                </a:solidFill>
                <a:latin typeface="Consolas" pitchFamily="49" charset="0"/>
                <a:ea typeface="楷体" pitchFamily="49" charset="-122"/>
                <a:cs typeface="Consolas" pitchFamily="49" charset="0"/>
              </a:rPr>
              <a:t>平均查找长度</a:t>
            </a:r>
            <a:r>
              <a:rPr lang="en-US" altLang="zh-CN" sz="2000" i="1" dirty="0" err="1">
                <a:solidFill>
                  <a:srgbClr val="0000FF"/>
                </a:solidFill>
                <a:latin typeface="Consolas" pitchFamily="49" charset="0"/>
                <a:ea typeface="楷体" pitchFamily="49" charset="-122"/>
                <a:cs typeface="Consolas" pitchFamily="49" charset="0"/>
              </a:rPr>
              <a:t>ASL</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Average Search Length</a:t>
            </a:r>
            <a:r>
              <a:rPr lang="zh-CN" altLang="en-US" sz="2000" dirty="0">
                <a:solidFill>
                  <a:srgbClr val="0000FF"/>
                </a:solidFill>
                <a:latin typeface="Consolas" pitchFamily="49" charset="0"/>
                <a:ea typeface="楷体" pitchFamily="49" charset="-122"/>
                <a:cs typeface="Consolas" pitchFamily="49" charset="0"/>
              </a:rPr>
              <a:t>）定义为：</a:t>
            </a:r>
          </a:p>
        </p:txBody>
      </p:sp>
      <p:sp>
        <p:nvSpPr>
          <p:cNvPr id="1029"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6"/>
          <p:cNvGraphicFramePr>
            <a:graphicFrameLocks noChangeAspect="1"/>
          </p:cNvGraphicFramePr>
          <p:nvPr/>
        </p:nvGraphicFramePr>
        <p:xfrm>
          <a:off x="3929058" y="2214554"/>
          <a:ext cx="1757590" cy="857256"/>
        </p:xfrm>
        <a:graphic>
          <a:graphicData uri="http://schemas.openxmlformats.org/presentationml/2006/ole">
            <p:oleObj spid="_x0000_s112642" name="公式" r:id="rId4" imgW="799753" imgH="393529" progId="Equation.3">
              <p:embed/>
            </p:oleObj>
          </a:graphicData>
        </a:graphic>
      </p:graphicFrame>
      <p:sp>
        <p:nvSpPr>
          <p:cNvPr id="1030" name="Text Box 8"/>
          <p:cNvSpPr txBox="1">
            <a:spLocks noChangeArrowheads="1"/>
          </p:cNvSpPr>
          <p:nvPr/>
        </p:nvSpPr>
        <p:spPr bwMode="auto">
          <a:xfrm>
            <a:off x="1214414" y="3357562"/>
            <a:ext cx="7572428" cy="1211742"/>
          </a:xfrm>
          <a:prstGeom prst="rect">
            <a:avLst/>
          </a:prstGeom>
          <a:noFill/>
          <a:ln w="9525">
            <a:noFill/>
            <a:miter lim="800000"/>
            <a:headEnd/>
            <a:tailEnd/>
          </a:ln>
        </p:spPr>
        <p:txBody>
          <a:bodyPr wrap="square">
            <a:spAutoFit/>
          </a:bodyPr>
          <a:lstStyle/>
          <a:p>
            <a:pPr marL="457200" indent="-457200">
              <a:lnSpc>
                <a:spcPts val="3000"/>
              </a:lnSpc>
              <a:spcBef>
                <a:spcPts val="0"/>
              </a:spcBef>
              <a:buBlip>
                <a:blip r:embed="rId3"/>
              </a:buBlip>
            </a:pPr>
            <a:r>
              <a:rPr lang="zh-CN" altLang="en-US" sz="2000" smtClean="0">
                <a:solidFill>
                  <a:srgbClr val="0000FF"/>
                </a:solidFill>
                <a:latin typeface="Consolas" pitchFamily="49" charset="0"/>
                <a:ea typeface="楷体" pitchFamily="49" charset="-122"/>
                <a:cs typeface="Consolas" pitchFamily="49" charset="0"/>
              </a:rPr>
              <a:t>其中</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是查找表中元素的个数。</a:t>
            </a:r>
            <a:r>
              <a:rPr lang="en-US" altLang="zh-CN" sz="2000" i="1" dirty="0">
                <a:solidFill>
                  <a:srgbClr val="0000FF"/>
                </a:solidFill>
                <a:latin typeface="Consolas" pitchFamily="49" charset="0"/>
                <a:ea typeface="楷体" pitchFamily="49" charset="-122"/>
                <a:cs typeface="Consolas" pitchFamily="49" charset="0"/>
              </a:rPr>
              <a:t>p</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是查找第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）个元素的概率，一般地，除特别指出外，均认为每个元素的查找概率相等，即</a:t>
            </a:r>
            <a:r>
              <a:rPr lang="en-US" altLang="zh-CN" sz="2000" i="1" dirty="0">
                <a:solidFill>
                  <a:srgbClr val="0000FF"/>
                </a:solidFill>
                <a:latin typeface="Consolas" pitchFamily="49" charset="0"/>
                <a:ea typeface="楷体" pitchFamily="49" charset="-122"/>
                <a:cs typeface="Consolas" pitchFamily="49" charset="0"/>
              </a:rPr>
              <a:t>p</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是找到第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个元素所需进行的比较次数。</a:t>
            </a:r>
          </a:p>
        </p:txBody>
      </p:sp>
      <p:sp>
        <p:nvSpPr>
          <p:cNvPr id="8" name="TextBox 7"/>
          <p:cNvSpPr txBox="1"/>
          <p:nvPr/>
        </p:nvSpPr>
        <p:spPr>
          <a:xfrm>
            <a:off x="285724" y="1785926"/>
            <a:ext cx="553998" cy="271464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查找</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的概念</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038230" y="285728"/>
            <a:ext cx="7962926" cy="1400383"/>
          </a:xfrm>
          <a:prstGeom prst="rect">
            <a:avLst/>
          </a:prstGeom>
          <a:noFill/>
          <a:ln w="9525">
            <a:noFill/>
            <a:miter lim="800000"/>
            <a:headEnd/>
            <a:tailEnd/>
          </a:ln>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3</a:t>
            </a:r>
            <a:r>
              <a:rPr lang="zh-CN" altLang="en-US" sz="2200" dirty="0">
                <a:solidFill>
                  <a:srgbClr val="FF0000"/>
                </a:solidFill>
                <a:latin typeface="Consolas" pitchFamily="49" charset="0"/>
                <a:ea typeface="楷体" pitchFamily="49" charset="-122"/>
                <a:cs typeface="Consolas" pitchFamily="49" charset="0"/>
              </a:rPr>
              <a:t>）创建二叉排序树运算算法</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由包含</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个关键字的数组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建立相应的二叉排序树。依次扫描</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数组</a:t>
            </a:r>
            <a:r>
              <a:rPr lang="en-US" altLang="zh-CN" sz="2000" dirty="0">
                <a:solidFill>
                  <a:srgbClr val="0000FF"/>
                </a:solidFill>
                <a:latin typeface="Consolas" pitchFamily="49" charset="0"/>
                <a:ea typeface="楷体" pitchFamily="49" charset="-122"/>
                <a:cs typeface="Consolas" pitchFamily="49" charset="0"/>
              </a:rPr>
              <a:t>r</a:t>
            </a:r>
            <a:r>
              <a:rPr lang="zh-CN" altLang="en-US" sz="2000" dirty="0">
                <a:solidFill>
                  <a:srgbClr val="0000FF"/>
                </a:solidFill>
                <a:latin typeface="Consolas" pitchFamily="49" charset="0"/>
                <a:ea typeface="楷体" pitchFamily="49" charset="-122"/>
                <a:cs typeface="Consolas" pitchFamily="49" charset="0"/>
              </a:rPr>
              <a:t>的所有元素，调用</a:t>
            </a:r>
            <a:r>
              <a:rPr lang="en-US" altLang="zh-CN" sz="2000" dirty="0" err="1">
                <a:solidFill>
                  <a:srgbClr val="0000FF"/>
                </a:solidFill>
                <a:latin typeface="Consolas" pitchFamily="49" charset="0"/>
                <a:ea typeface="楷体" pitchFamily="49" charset="-122"/>
                <a:cs typeface="Consolas" pitchFamily="49" charset="0"/>
              </a:rPr>
              <a:t>BSTInsert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将其插入到二叉排序树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中。 </a:t>
            </a:r>
          </a:p>
        </p:txBody>
      </p:sp>
      <p:sp>
        <p:nvSpPr>
          <p:cNvPr id="44035" name="Text Box 3"/>
          <p:cNvSpPr txBox="1">
            <a:spLocks noChangeArrowheads="1"/>
          </p:cNvSpPr>
          <p:nvPr/>
        </p:nvSpPr>
        <p:spPr bwMode="auto">
          <a:xfrm>
            <a:off x="1214414" y="2065204"/>
            <a:ext cx="7746994" cy="293422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6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CreateBST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bt,KeyType</a:t>
            </a:r>
            <a:r>
              <a:rPr lang="en-US" altLang="zh-CN" sz="1800" dirty="0">
                <a:solidFill>
                  <a:srgbClr val="0000FF"/>
                </a:solidFill>
                <a:latin typeface="Consolas" pitchFamily="49" charset="0"/>
                <a:ea typeface="仿宋" pitchFamily="49" charset="-122"/>
                <a:cs typeface="Consolas" pitchFamily="49" charset="0"/>
              </a:rPr>
              <a:t> a[],</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bt=NULL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初始时</a:t>
            </a:r>
            <a:r>
              <a:rPr lang="en-US" altLang="zh-CN" sz="1800" dirty="0" err="1">
                <a:solidFill>
                  <a:srgbClr val="00B0F0"/>
                </a:solidFill>
                <a:latin typeface="Consolas" pitchFamily="49" charset="0"/>
                <a:ea typeface="仿宋" pitchFamily="49" charset="-122"/>
                <a:cs typeface="Consolas" pitchFamily="49" charset="0"/>
              </a:rPr>
              <a:t>bt</a:t>
            </a:r>
            <a:r>
              <a:rPr lang="zh-CN" altLang="en-US" sz="1800" dirty="0">
                <a:solidFill>
                  <a:srgbClr val="00B0F0"/>
                </a:solidFill>
                <a:latin typeface="Consolas" pitchFamily="49" charset="0"/>
                <a:ea typeface="仿宋" pitchFamily="49" charset="-122"/>
                <a:cs typeface="Consolas" pitchFamily="49" charset="0"/>
              </a:rPr>
              <a:t>为空树</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&lt;n) </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BSTInsert(bt,a[i]);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将关键字</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插入到二叉排序树</a:t>
            </a:r>
            <a:r>
              <a:rPr lang="en-US" altLang="zh-CN" sz="1800" dirty="0" err="1">
                <a:solidFill>
                  <a:srgbClr val="00B0F0"/>
                </a:solidFill>
                <a:latin typeface="Consolas" pitchFamily="49" charset="0"/>
                <a:ea typeface="仿宋" pitchFamily="49" charset="-122"/>
                <a:cs typeface="Consolas" pitchFamily="49" charset="0"/>
              </a:rPr>
              <a:t>bt</a:t>
            </a:r>
            <a:r>
              <a:rPr lang="zh-CN" altLang="en-US" sz="1800" dirty="0">
                <a:solidFill>
                  <a:srgbClr val="00B0F0"/>
                </a:solidFill>
                <a:latin typeface="Consolas" pitchFamily="49" charset="0"/>
                <a:ea typeface="仿宋" pitchFamily="49" charset="-122"/>
                <a:cs typeface="Consolas" pitchFamily="49" charset="0"/>
              </a:rPr>
              <a:t>中</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285852" y="785794"/>
            <a:ext cx="7462860" cy="2446824"/>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8.7】 </a:t>
            </a:r>
            <a:r>
              <a:rPr lang="zh-CN" altLang="en-US" sz="2000" dirty="0">
                <a:solidFill>
                  <a:srgbClr val="0000FF"/>
                </a:solidFill>
                <a:latin typeface="Consolas" pitchFamily="49" charset="0"/>
                <a:ea typeface="楷体" pitchFamily="49" charset="-122"/>
                <a:cs typeface="Consolas" pitchFamily="49" charset="0"/>
              </a:rPr>
              <a:t>已知一组关键字为</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25,18,46,2,53,39,32,4,74,67,60,11</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按表中的元素顺序依次插入到一棵初始为空的二叉排序树中，画出该二叉排序树，并求在等概率的情况下查找成功的平均查找长度和查找不成功的平均查找长度。</a:t>
            </a:r>
          </a:p>
        </p:txBody>
      </p:sp>
      <p:sp>
        <p:nvSpPr>
          <p:cNvPr id="45059" name="Rectangle 5"/>
          <p:cNvSpPr>
            <a:spLocks noChangeArrowheads="1"/>
          </p:cNvSpPr>
          <p:nvPr/>
        </p:nvSpPr>
        <p:spPr bwMode="auto">
          <a:xfrm>
            <a:off x="0" y="2647950"/>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1357290" y="357166"/>
            <a:ext cx="4429156" cy="430887"/>
          </a:xfrm>
          <a:prstGeom prst="rect">
            <a:avLst/>
          </a:prstGeom>
          <a:noFill/>
          <a:ln w="9525">
            <a:noFill/>
            <a:miter lim="800000"/>
            <a:headEnd/>
            <a:tailEnd/>
          </a:ln>
        </p:spPr>
        <p:txBody>
          <a:bodyPr wrap="square">
            <a:spAutoFit/>
          </a:bodyPr>
          <a:lstStyle/>
          <a:p>
            <a:pPr>
              <a:spcBef>
                <a:spcPct val="50000"/>
              </a:spcBef>
            </a:pPr>
            <a:r>
              <a:rPr lang="zh-CN" altLang="en-US" sz="2200" smtClean="0">
                <a:solidFill>
                  <a:srgbClr val="FF0000"/>
                </a:solidFill>
                <a:ea typeface="楷体" pitchFamily="49" charset="-122"/>
                <a:cs typeface="Times New Roman" pitchFamily="18" charset="0"/>
              </a:rPr>
              <a:t>解</a:t>
            </a:r>
            <a:r>
              <a:rPr lang="zh-CN" altLang="en-US" sz="2200" dirty="0">
                <a:solidFill>
                  <a:srgbClr val="FF0000"/>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生成的二叉排序树</a:t>
            </a:r>
            <a:r>
              <a:rPr lang="zh-CN" altLang="en-US" sz="2000">
                <a:solidFill>
                  <a:srgbClr val="0000FF"/>
                </a:solidFill>
                <a:ea typeface="楷体" pitchFamily="49" charset="-122"/>
                <a:cs typeface="Times New Roman" pitchFamily="18" charset="0"/>
              </a:rPr>
              <a:t>如</a:t>
            </a:r>
            <a:r>
              <a:rPr lang="zh-CN" altLang="en-US" sz="2000" smtClean="0">
                <a:solidFill>
                  <a:srgbClr val="0000FF"/>
                </a:solidFill>
                <a:ea typeface="楷体" pitchFamily="49" charset="-122"/>
                <a:cs typeface="Times New Roman" pitchFamily="18" charset="0"/>
              </a:rPr>
              <a:t>图所示。 </a:t>
            </a:r>
            <a:endParaRPr lang="zh-CN" altLang="en-US" sz="2000" dirty="0">
              <a:solidFill>
                <a:srgbClr val="0000FF"/>
              </a:solidFill>
              <a:ea typeface="楷体" pitchFamily="49" charset="-122"/>
              <a:cs typeface="Times New Roman" pitchFamily="18" charset="0"/>
            </a:endParaRPr>
          </a:p>
        </p:txBody>
      </p:sp>
      <p:sp>
        <p:nvSpPr>
          <p:cNvPr id="6152" name="Rectangle 7"/>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6153" name="Rectangle 9"/>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12" name="椭圆 11"/>
          <p:cNvSpPr/>
          <p:nvPr/>
        </p:nvSpPr>
        <p:spPr>
          <a:xfrm>
            <a:off x="4143372" y="178592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grpSp>
        <p:nvGrpSpPr>
          <p:cNvPr id="109" name="组合 108"/>
          <p:cNvGrpSpPr/>
          <p:nvPr/>
        </p:nvGrpSpPr>
        <p:grpSpPr>
          <a:xfrm>
            <a:off x="2857488" y="2035959"/>
            <a:ext cx="1285885" cy="1035851"/>
            <a:chOff x="2857488" y="2035959"/>
            <a:chExt cx="1285885" cy="1035851"/>
          </a:xfrm>
        </p:grpSpPr>
        <p:sp>
          <p:nvSpPr>
            <p:cNvPr id="11" name="椭圆 10"/>
            <p:cNvSpPr/>
            <p:nvPr/>
          </p:nvSpPr>
          <p:spPr>
            <a:xfrm>
              <a:off x="2857488" y="257174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cxnSp>
          <p:nvCxnSpPr>
            <p:cNvPr id="24" name="直接连接符 23"/>
            <p:cNvCxnSpPr>
              <a:stCxn id="12" idx="2"/>
              <a:endCxn id="11" idx="7"/>
            </p:cNvCxnSpPr>
            <p:nvPr/>
          </p:nvCxnSpPr>
          <p:spPr>
            <a:xfrm rot="10800000" flipV="1">
              <a:off x="3345298" y="2035959"/>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2357422" y="2998577"/>
            <a:ext cx="583762" cy="930489"/>
            <a:chOff x="2357422" y="2998577"/>
            <a:chExt cx="583762" cy="930489"/>
          </a:xfrm>
        </p:grpSpPr>
        <p:sp>
          <p:nvSpPr>
            <p:cNvPr id="13" name="椭圆 12"/>
            <p:cNvSpPr/>
            <p:nvPr/>
          </p:nvSpPr>
          <p:spPr>
            <a:xfrm>
              <a:off x="2357422" y="3429000"/>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26" name="直接连接符 25"/>
            <p:cNvCxnSpPr>
              <a:stCxn id="11" idx="3"/>
              <a:endCxn id="13" idx="0"/>
            </p:cNvCxnSpPr>
            <p:nvPr/>
          </p:nvCxnSpPr>
          <p:spPr>
            <a:xfrm rot="5400000">
              <a:off x="2576968" y="3064784"/>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4714876" y="2035959"/>
            <a:ext cx="1285884" cy="1035851"/>
            <a:chOff x="4714876" y="2035959"/>
            <a:chExt cx="1285884" cy="1035851"/>
          </a:xfrm>
        </p:grpSpPr>
        <p:sp>
          <p:nvSpPr>
            <p:cNvPr id="16" name="椭圆 15"/>
            <p:cNvSpPr/>
            <p:nvPr/>
          </p:nvSpPr>
          <p:spPr>
            <a:xfrm>
              <a:off x="5429256" y="257174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cxnSp>
          <p:nvCxnSpPr>
            <p:cNvPr id="30" name="直接连接符 29"/>
            <p:cNvCxnSpPr>
              <a:stCxn id="12" idx="6"/>
              <a:endCxn id="16" idx="1"/>
            </p:cNvCxnSpPr>
            <p:nvPr/>
          </p:nvCxnSpPr>
          <p:spPr>
            <a:xfrm>
              <a:off x="4714876" y="2035959"/>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2845231" y="3855833"/>
            <a:ext cx="655199" cy="930489"/>
            <a:chOff x="2845231" y="3855833"/>
            <a:chExt cx="655199" cy="930489"/>
          </a:xfrm>
        </p:grpSpPr>
        <p:sp>
          <p:nvSpPr>
            <p:cNvPr id="14" name="椭圆 13"/>
            <p:cNvSpPr/>
            <p:nvPr/>
          </p:nvSpPr>
          <p:spPr>
            <a:xfrm>
              <a:off x="2928926" y="428625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cxnSp>
          <p:nvCxnSpPr>
            <p:cNvPr id="32" name="直接连接符 31"/>
            <p:cNvCxnSpPr>
              <a:stCxn id="13" idx="5"/>
              <a:endCxn id="14" idx="1"/>
            </p:cNvCxnSpPr>
            <p:nvPr/>
          </p:nvCxnSpPr>
          <p:spPr>
            <a:xfrm rot="16200000" flipH="1">
              <a:off x="2677098" y="4023966"/>
              <a:ext cx="503656"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3416735" y="4713089"/>
            <a:ext cx="655199" cy="859051"/>
            <a:chOff x="3416735" y="4713089"/>
            <a:chExt cx="655199" cy="859051"/>
          </a:xfrm>
        </p:grpSpPr>
        <p:sp>
          <p:nvSpPr>
            <p:cNvPr id="15" name="椭圆 14"/>
            <p:cNvSpPr/>
            <p:nvPr/>
          </p:nvSpPr>
          <p:spPr>
            <a:xfrm>
              <a:off x="3500430" y="507207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cxnSp>
          <p:nvCxnSpPr>
            <p:cNvPr id="34" name="直接连接符 33"/>
            <p:cNvCxnSpPr>
              <a:stCxn id="14" idx="5"/>
              <a:endCxn id="15" idx="1"/>
            </p:cNvCxnSpPr>
            <p:nvPr/>
          </p:nvCxnSpPr>
          <p:spPr>
            <a:xfrm rot="16200000" flipH="1">
              <a:off x="3284321" y="4845503"/>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4929190" y="2998577"/>
            <a:ext cx="583762" cy="859051"/>
            <a:chOff x="4929190" y="2998577"/>
            <a:chExt cx="583762" cy="859051"/>
          </a:xfrm>
        </p:grpSpPr>
        <p:sp>
          <p:nvSpPr>
            <p:cNvPr id="17" name="椭圆 16"/>
            <p:cNvSpPr/>
            <p:nvPr/>
          </p:nvSpPr>
          <p:spPr>
            <a:xfrm>
              <a:off x="4929190" y="335756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39</a:t>
              </a:r>
              <a:endParaRPr lang="zh-CN" altLang="en-US" sz="1800">
                <a:solidFill>
                  <a:srgbClr val="0000FF"/>
                </a:solidFill>
                <a:latin typeface="Consolas" pitchFamily="49" charset="0"/>
                <a:cs typeface="Consolas" pitchFamily="49" charset="0"/>
              </a:endParaRPr>
            </a:p>
          </p:txBody>
        </p:sp>
        <p:cxnSp>
          <p:nvCxnSpPr>
            <p:cNvPr id="37" name="直接连接符 36"/>
            <p:cNvCxnSpPr>
              <a:stCxn id="16" idx="3"/>
              <a:endCxn id="17" idx="0"/>
            </p:cNvCxnSpPr>
            <p:nvPr/>
          </p:nvCxnSpPr>
          <p:spPr>
            <a:xfrm rot="5400000">
              <a:off x="5184455" y="3029065"/>
              <a:ext cx="358985"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5917065" y="2998576"/>
            <a:ext cx="726637" cy="859052"/>
            <a:chOff x="5917065" y="2998576"/>
            <a:chExt cx="726637" cy="859052"/>
          </a:xfrm>
        </p:grpSpPr>
        <p:sp>
          <p:nvSpPr>
            <p:cNvPr id="19" name="椭圆 18"/>
            <p:cNvSpPr/>
            <p:nvPr/>
          </p:nvSpPr>
          <p:spPr>
            <a:xfrm>
              <a:off x="6072198" y="335756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53</a:t>
              </a:r>
              <a:endParaRPr lang="zh-CN" altLang="en-US" sz="1800">
                <a:solidFill>
                  <a:srgbClr val="0000FF"/>
                </a:solidFill>
                <a:latin typeface="Consolas" pitchFamily="49" charset="0"/>
                <a:cs typeface="Consolas" pitchFamily="49" charset="0"/>
              </a:endParaRPr>
            </a:p>
          </p:txBody>
        </p:sp>
        <p:cxnSp>
          <p:nvCxnSpPr>
            <p:cNvPr id="39" name="直接连接符 38"/>
            <p:cNvCxnSpPr>
              <a:stCxn id="16" idx="5"/>
              <a:endCxn id="19" idx="0"/>
            </p:cNvCxnSpPr>
            <p:nvPr/>
          </p:nvCxnSpPr>
          <p:spPr>
            <a:xfrm rot="16200000" flipH="1">
              <a:off x="5958015" y="2957626"/>
              <a:ext cx="358985" cy="4408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4500562" y="3784395"/>
            <a:ext cx="571504" cy="930489"/>
            <a:chOff x="4500562" y="3784395"/>
            <a:chExt cx="571504" cy="930489"/>
          </a:xfrm>
        </p:grpSpPr>
        <p:sp>
          <p:nvSpPr>
            <p:cNvPr id="18" name="椭圆 17"/>
            <p:cNvSpPr/>
            <p:nvPr/>
          </p:nvSpPr>
          <p:spPr>
            <a:xfrm>
              <a:off x="4500562" y="421481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32</a:t>
              </a:r>
              <a:endParaRPr lang="zh-CN" altLang="en-US" sz="1800">
                <a:solidFill>
                  <a:srgbClr val="0000FF"/>
                </a:solidFill>
                <a:latin typeface="Consolas" pitchFamily="49" charset="0"/>
                <a:cs typeface="Consolas" pitchFamily="49" charset="0"/>
              </a:endParaRPr>
            </a:p>
          </p:txBody>
        </p:sp>
        <p:cxnSp>
          <p:nvCxnSpPr>
            <p:cNvPr id="41" name="直接连接符 40"/>
            <p:cNvCxnSpPr>
              <a:stCxn id="17" idx="3"/>
              <a:endCxn id="18" idx="0"/>
            </p:cNvCxnSpPr>
            <p:nvPr/>
          </p:nvCxnSpPr>
          <p:spPr>
            <a:xfrm rot="5400000">
              <a:off x="4684389" y="3886321"/>
              <a:ext cx="430423"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6560007" y="3784395"/>
            <a:ext cx="726637" cy="930489"/>
            <a:chOff x="6560007" y="3784395"/>
            <a:chExt cx="726637" cy="930489"/>
          </a:xfrm>
        </p:grpSpPr>
        <p:sp>
          <p:nvSpPr>
            <p:cNvPr id="20" name="椭圆 19"/>
            <p:cNvSpPr/>
            <p:nvPr/>
          </p:nvSpPr>
          <p:spPr>
            <a:xfrm>
              <a:off x="6715140" y="421481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74</a:t>
              </a:r>
              <a:endParaRPr lang="zh-CN" altLang="en-US" sz="1800">
                <a:solidFill>
                  <a:srgbClr val="0000FF"/>
                </a:solidFill>
                <a:latin typeface="Consolas" pitchFamily="49" charset="0"/>
                <a:cs typeface="Consolas" pitchFamily="49" charset="0"/>
              </a:endParaRPr>
            </a:p>
          </p:txBody>
        </p:sp>
        <p:cxnSp>
          <p:nvCxnSpPr>
            <p:cNvPr id="43" name="直接连接符 42"/>
            <p:cNvCxnSpPr>
              <a:stCxn id="19" idx="5"/>
              <a:endCxn id="20" idx="1"/>
            </p:cNvCxnSpPr>
            <p:nvPr/>
          </p:nvCxnSpPr>
          <p:spPr>
            <a:xfrm rot="16200000" flipH="1">
              <a:off x="6427593" y="3916809"/>
              <a:ext cx="503656"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6072198" y="4641651"/>
            <a:ext cx="726637" cy="787613"/>
            <a:chOff x="6072198" y="4641651"/>
            <a:chExt cx="726637" cy="787613"/>
          </a:xfrm>
        </p:grpSpPr>
        <p:sp>
          <p:nvSpPr>
            <p:cNvPr id="21" name="椭圆 20"/>
            <p:cNvSpPr/>
            <p:nvPr/>
          </p:nvSpPr>
          <p:spPr>
            <a:xfrm>
              <a:off x="6072198" y="492919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67</a:t>
              </a:r>
              <a:endParaRPr lang="zh-CN" altLang="en-US" sz="1800">
                <a:solidFill>
                  <a:srgbClr val="0000FF"/>
                </a:solidFill>
                <a:latin typeface="Consolas" pitchFamily="49" charset="0"/>
                <a:cs typeface="Consolas" pitchFamily="49" charset="0"/>
              </a:endParaRPr>
            </a:p>
          </p:txBody>
        </p:sp>
        <p:cxnSp>
          <p:nvCxnSpPr>
            <p:cNvPr id="45" name="直接连接符 44"/>
            <p:cNvCxnSpPr>
              <a:stCxn id="20" idx="3"/>
              <a:endCxn id="21" idx="7"/>
            </p:cNvCxnSpPr>
            <p:nvPr/>
          </p:nvCxnSpPr>
          <p:spPr>
            <a:xfrm rot="5400000">
              <a:off x="6499031" y="4702627"/>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5500694" y="5356031"/>
            <a:ext cx="655199" cy="859051"/>
            <a:chOff x="5500694" y="5356031"/>
            <a:chExt cx="655199" cy="859051"/>
          </a:xfrm>
        </p:grpSpPr>
        <p:sp>
          <p:nvSpPr>
            <p:cNvPr id="22" name="椭圆 21"/>
            <p:cNvSpPr/>
            <p:nvPr/>
          </p:nvSpPr>
          <p:spPr>
            <a:xfrm>
              <a:off x="5500694" y="571501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cxnSp>
          <p:nvCxnSpPr>
            <p:cNvPr id="47" name="直接连接符 46"/>
            <p:cNvCxnSpPr>
              <a:stCxn id="21" idx="3"/>
              <a:endCxn id="22" idx="7"/>
            </p:cNvCxnSpPr>
            <p:nvPr/>
          </p:nvCxnSpPr>
          <p:spPr>
            <a:xfrm rot="5400000">
              <a:off x="5856089" y="5488445"/>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2071670"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25</a:t>
            </a:r>
            <a:endParaRPr lang="zh-CN" altLang="en-US" sz="2000">
              <a:solidFill>
                <a:srgbClr val="0000FF"/>
              </a:solidFill>
              <a:latin typeface="Consolas" pitchFamily="49" charset="0"/>
              <a:cs typeface="Consolas" pitchFamily="49" charset="0"/>
            </a:endParaRPr>
          </a:p>
        </p:txBody>
      </p:sp>
      <p:sp>
        <p:nvSpPr>
          <p:cNvPr id="98" name="TextBox 97"/>
          <p:cNvSpPr txBox="1"/>
          <p:nvPr/>
        </p:nvSpPr>
        <p:spPr>
          <a:xfrm>
            <a:off x="2643174"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18</a:t>
            </a:r>
            <a:endParaRPr lang="zh-CN" altLang="en-US" sz="2000">
              <a:solidFill>
                <a:srgbClr val="0000FF"/>
              </a:solidFill>
              <a:latin typeface="Consolas" pitchFamily="49" charset="0"/>
              <a:cs typeface="Consolas" pitchFamily="49" charset="0"/>
            </a:endParaRPr>
          </a:p>
        </p:txBody>
      </p:sp>
      <p:sp>
        <p:nvSpPr>
          <p:cNvPr id="99" name="TextBox 98"/>
          <p:cNvSpPr txBox="1"/>
          <p:nvPr/>
        </p:nvSpPr>
        <p:spPr>
          <a:xfrm>
            <a:off x="3214678"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46</a:t>
            </a:r>
            <a:endParaRPr lang="zh-CN" altLang="en-US" sz="2000">
              <a:solidFill>
                <a:srgbClr val="0000FF"/>
              </a:solidFill>
              <a:latin typeface="Consolas" pitchFamily="49" charset="0"/>
              <a:cs typeface="Consolas" pitchFamily="49" charset="0"/>
            </a:endParaRPr>
          </a:p>
        </p:txBody>
      </p:sp>
      <p:sp>
        <p:nvSpPr>
          <p:cNvPr id="100" name="TextBox 99"/>
          <p:cNvSpPr txBox="1"/>
          <p:nvPr/>
        </p:nvSpPr>
        <p:spPr>
          <a:xfrm>
            <a:off x="3786182"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1" name="TextBox 100"/>
          <p:cNvSpPr txBox="1"/>
          <p:nvPr/>
        </p:nvSpPr>
        <p:spPr>
          <a:xfrm>
            <a:off x="4286248"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53</a:t>
            </a:r>
            <a:endParaRPr lang="zh-CN" altLang="en-US" sz="2000">
              <a:solidFill>
                <a:srgbClr val="0000FF"/>
              </a:solidFill>
              <a:latin typeface="Consolas" pitchFamily="49" charset="0"/>
              <a:cs typeface="Consolas" pitchFamily="49" charset="0"/>
            </a:endParaRPr>
          </a:p>
        </p:txBody>
      </p:sp>
      <p:sp>
        <p:nvSpPr>
          <p:cNvPr id="102" name="TextBox 101"/>
          <p:cNvSpPr txBox="1"/>
          <p:nvPr/>
        </p:nvSpPr>
        <p:spPr>
          <a:xfrm>
            <a:off x="4857752"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39</a:t>
            </a:r>
            <a:endParaRPr lang="zh-CN" altLang="en-US" sz="2000">
              <a:solidFill>
                <a:srgbClr val="0000FF"/>
              </a:solidFill>
              <a:latin typeface="Consolas" pitchFamily="49" charset="0"/>
              <a:cs typeface="Consolas" pitchFamily="49" charset="0"/>
            </a:endParaRPr>
          </a:p>
        </p:txBody>
      </p:sp>
      <p:sp>
        <p:nvSpPr>
          <p:cNvPr id="103" name="TextBox 102"/>
          <p:cNvSpPr txBox="1"/>
          <p:nvPr/>
        </p:nvSpPr>
        <p:spPr>
          <a:xfrm>
            <a:off x="5429256"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32</a:t>
            </a:r>
            <a:endParaRPr lang="zh-CN" altLang="en-US" sz="2000">
              <a:solidFill>
                <a:srgbClr val="0000FF"/>
              </a:solidFill>
              <a:latin typeface="Consolas" pitchFamily="49" charset="0"/>
              <a:cs typeface="Consolas" pitchFamily="49" charset="0"/>
            </a:endParaRPr>
          </a:p>
        </p:txBody>
      </p:sp>
      <p:sp>
        <p:nvSpPr>
          <p:cNvPr id="104" name="TextBox 103"/>
          <p:cNvSpPr txBox="1"/>
          <p:nvPr/>
        </p:nvSpPr>
        <p:spPr>
          <a:xfrm>
            <a:off x="6000760"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5" name="TextBox 104"/>
          <p:cNvSpPr txBox="1"/>
          <p:nvPr/>
        </p:nvSpPr>
        <p:spPr>
          <a:xfrm>
            <a:off x="6500826"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74</a:t>
            </a:r>
            <a:endParaRPr lang="zh-CN" altLang="en-US" sz="2000">
              <a:solidFill>
                <a:srgbClr val="0000FF"/>
              </a:solidFill>
              <a:latin typeface="Consolas" pitchFamily="49" charset="0"/>
              <a:cs typeface="Consolas" pitchFamily="49" charset="0"/>
            </a:endParaRPr>
          </a:p>
        </p:txBody>
      </p:sp>
      <p:sp>
        <p:nvSpPr>
          <p:cNvPr id="106" name="TextBox 105"/>
          <p:cNvSpPr txBox="1"/>
          <p:nvPr/>
        </p:nvSpPr>
        <p:spPr>
          <a:xfrm>
            <a:off x="7072330"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67</a:t>
            </a:r>
            <a:endParaRPr lang="zh-CN" altLang="en-US" sz="2000">
              <a:solidFill>
                <a:srgbClr val="0000FF"/>
              </a:solidFill>
              <a:latin typeface="Consolas" pitchFamily="49" charset="0"/>
              <a:cs typeface="Consolas" pitchFamily="49" charset="0"/>
            </a:endParaRPr>
          </a:p>
        </p:txBody>
      </p:sp>
      <p:sp>
        <p:nvSpPr>
          <p:cNvPr id="107" name="TextBox 106"/>
          <p:cNvSpPr txBox="1"/>
          <p:nvPr/>
        </p:nvSpPr>
        <p:spPr>
          <a:xfrm>
            <a:off x="7643834"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60</a:t>
            </a:r>
            <a:endParaRPr lang="zh-CN" altLang="en-US" sz="2000">
              <a:solidFill>
                <a:srgbClr val="0000FF"/>
              </a:solidFill>
              <a:latin typeface="Consolas" pitchFamily="49" charset="0"/>
              <a:cs typeface="Consolas" pitchFamily="49" charset="0"/>
            </a:endParaRPr>
          </a:p>
        </p:txBody>
      </p:sp>
      <p:sp>
        <p:nvSpPr>
          <p:cNvPr id="108" name="TextBox 107"/>
          <p:cNvSpPr txBox="1"/>
          <p:nvPr/>
        </p:nvSpPr>
        <p:spPr>
          <a:xfrm>
            <a:off x="8215338" y="857232"/>
            <a:ext cx="357190" cy="400110"/>
          </a:xfrm>
          <a:prstGeom prst="rect">
            <a:avLst/>
          </a:prstGeom>
          <a:noFill/>
        </p:spPr>
        <p:txBody>
          <a:bodyPr wrap="square" lIns="0" rIns="0" rtlCol="0">
            <a:spAutoFit/>
          </a:bodyPr>
          <a:lstStyle/>
          <a:p>
            <a:r>
              <a:rPr lang="en-US" altLang="zh-CN" sz="2000" smtClean="0">
                <a:solidFill>
                  <a:srgbClr val="0000FF"/>
                </a:solidFill>
                <a:latin typeface="Consolas" pitchFamily="49" charset="0"/>
                <a:cs typeface="Consolas" pitchFamily="49" charset="0"/>
              </a:rPr>
              <a:t>11</a:t>
            </a:r>
            <a:endParaRPr lang="zh-CN" altLang="en-US" sz="2000">
              <a:solidFill>
                <a:srgbClr val="0000FF"/>
              </a:solidFill>
              <a:latin typeface="Consolas" pitchFamily="49" charset="0"/>
              <a:cs typeface="Consolas" pitchFamily="49" charset="0"/>
            </a:endParaRPr>
          </a:p>
        </p:txBody>
      </p:sp>
      <p:sp>
        <p:nvSpPr>
          <p:cNvPr id="120" name="TextBox 119"/>
          <p:cNvSpPr txBox="1"/>
          <p:nvPr/>
        </p:nvSpPr>
        <p:spPr>
          <a:xfrm>
            <a:off x="7858148" y="3429000"/>
            <a:ext cx="1000132" cy="1015663"/>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cs typeface="Times New Roman" pitchFamily="18" charset="0"/>
              </a:rPr>
              <a:t>生成的二叉排序树</a:t>
            </a:r>
            <a:endParaRPr lang="zh-CN" altLang="en-US" sz="2000">
              <a:latin typeface="仿宋" pitchFamily="49" charset="-122"/>
              <a:ea typeface="仿宋" pitchFamily="49" charset="-122"/>
            </a:endParaRPr>
          </a:p>
        </p:txBody>
      </p:sp>
      <p:sp>
        <p:nvSpPr>
          <p:cNvPr id="121" name="左箭头 120"/>
          <p:cNvSpPr/>
          <p:nvPr/>
        </p:nvSpPr>
        <p:spPr>
          <a:xfrm>
            <a:off x="7358082" y="3857628"/>
            <a:ext cx="357190" cy="214314"/>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3" name="TextBox 52"/>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7" grpId="0"/>
      <p:bldP spid="98" grpId="0"/>
      <p:bldP spid="99" grpId="0"/>
      <p:bldP spid="100" grpId="0"/>
      <p:bldP spid="101" grpId="0"/>
      <p:bldP spid="102" grpId="0"/>
      <p:bldP spid="103" grpId="0"/>
      <p:bldP spid="104" grpId="0"/>
      <p:bldP spid="105" grpId="0"/>
      <p:bldP spid="106" grpId="0"/>
      <p:bldP spid="107" grpId="0"/>
      <p:bldP spid="108" grpId="0"/>
      <p:bldP spid="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7"/>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6153" name="Rectangle 9"/>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11" name="椭圆 10"/>
          <p:cNvSpPr/>
          <p:nvPr/>
        </p:nvSpPr>
        <p:spPr>
          <a:xfrm>
            <a:off x="2571736" y="94173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3857620" y="15591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2071670" y="1798989"/>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2643174" y="265624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3214678" y="344206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16" name="椭圆 15"/>
          <p:cNvSpPr/>
          <p:nvPr/>
        </p:nvSpPr>
        <p:spPr>
          <a:xfrm>
            <a:off x="5143504" y="94173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sp>
        <p:nvSpPr>
          <p:cNvPr id="17" name="椭圆 16"/>
          <p:cNvSpPr/>
          <p:nvPr/>
        </p:nvSpPr>
        <p:spPr>
          <a:xfrm>
            <a:off x="4643438" y="172755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39</a:t>
            </a:r>
            <a:endParaRPr lang="zh-CN" altLang="en-US" sz="1800">
              <a:solidFill>
                <a:srgbClr val="0000FF"/>
              </a:solidFill>
              <a:latin typeface="Consolas" pitchFamily="49" charset="0"/>
              <a:cs typeface="Consolas" pitchFamily="49" charset="0"/>
            </a:endParaRPr>
          </a:p>
        </p:txBody>
      </p:sp>
      <p:sp>
        <p:nvSpPr>
          <p:cNvPr id="18" name="椭圆 17"/>
          <p:cNvSpPr/>
          <p:nvPr/>
        </p:nvSpPr>
        <p:spPr>
          <a:xfrm>
            <a:off x="4214810" y="258480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32</a:t>
            </a:r>
            <a:endParaRPr lang="zh-CN" altLang="en-US" sz="1800">
              <a:solidFill>
                <a:srgbClr val="0000FF"/>
              </a:solidFill>
              <a:latin typeface="Consolas" pitchFamily="49" charset="0"/>
              <a:cs typeface="Consolas" pitchFamily="49" charset="0"/>
            </a:endParaRPr>
          </a:p>
        </p:txBody>
      </p:sp>
      <p:sp>
        <p:nvSpPr>
          <p:cNvPr id="19" name="椭圆 18"/>
          <p:cNvSpPr/>
          <p:nvPr/>
        </p:nvSpPr>
        <p:spPr>
          <a:xfrm>
            <a:off x="5786446" y="172755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53</a:t>
            </a:r>
            <a:endParaRPr lang="zh-CN" altLang="en-US" sz="1800">
              <a:solidFill>
                <a:srgbClr val="0000FF"/>
              </a:solidFill>
              <a:latin typeface="Consolas" pitchFamily="49" charset="0"/>
              <a:cs typeface="Consolas" pitchFamily="49" charset="0"/>
            </a:endParaRPr>
          </a:p>
        </p:txBody>
      </p:sp>
      <p:sp>
        <p:nvSpPr>
          <p:cNvPr id="20" name="椭圆 19"/>
          <p:cNvSpPr/>
          <p:nvPr/>
        </p:nvSpPr>
        <p:spPr>
          <a:xfrm>
            <a:off x="6429388" y="258480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74</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5786446" y="329918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67</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5214942" y="408500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cxnSp>
        <p:nvCxnSpPr>
          <p:cNvPr id="24" name="直接连接符 23"/>
          <p:cNvCxnSpPr>
            <a:stCxn id="12" idx="2"/>
            <a:endCxn id="11" idx="7"/>
          </p:cNvCxnSpPr>
          <p:nvPr/>
        </p:nvCxnSpPr>
        <p:spPr>
          <a:xfrm rot="10800000" flipV="1">
            <a:off x="3059546" y="405948"/>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3"/>
            <a:endCxn id="13" idx="0"/>
          </p:cNvCxnSpPr>
          <p:nvPr/>
        </p:nvCxnSpPr>
        <p:spPr>
          <a:xfrm rot="5400000">
            <a:off x="2291216" y="1434773"/>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6"/>
            <a:endCxn id="16" idx="1"/>
          </p:cNvCxnSpPr>
          <p:nvPr/>
        </p:nvCxnSpPr>
        <p:spPr>
          <a:xfrm>
            <a:off x="4429124" y="405948"/>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5"/>
            <a:endCxn id="14" idx="1"/>
          </p:cNvCxnSpPr>
          <p:nvPr/>
        </p:nvCxnSpPr>
        <p:spPr>
          <a:xfrm rot="16200000" flipH="1">
            <a:off x="2391346" y="2393955"/>
            <a:ext cx="503656"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4" idx="5"/>
            <a:endCxn id="15" idx="1"/>
          </p:cNvCxnSpPr>
          <p:nvPr/>
        </p:nvCxnSpPr>
        <p:spPr>
          <a:xfrm rot="16200000" flipH="1">
            <a:off x="2998569" y="3215492"/>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6" idx="3"/>
            <a:endCxn id="17" idx="0"/>
          </p:cNvCxnSpPr>
          <p:nvPr/>
        </p:nvCxnSpPr>
        <p:spPr>
          <a:xfrm rot="5400000">
            <a:off x="4898703" y="1399054"/>
            <a:ext cx="358985"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5"/>
            <a:endCxn id="19" idx="0"/>
          </p:cNvCxnSpPr>
          <p:nvPr/>
        </p:nvCxnSpPr>
        <p:spPr>
          <a:xfrm rot="16200000" flipH="1">
            <a:off x="5672263" y="1327615"/>
            <a:ext cx="358985" cy="4408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3"/>
            <a:endCxn id="18" idx="0"/>
          </p:cNvCxnSpPr>
          <p:nvPr/>
        </p:nvCxnSpPr>
        <p:spPr>
          <a:xfrm rot="5400000">
            <a:off x="4398637" y="2256310"/>
            <a:ext cx="430423"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5"/>
            <a:endCxn id="20" idx="1"/>
          </p:cNvCxnSpPr>
          <p:nvPr/>
        </p:nvCxnSpPr>
        <p:spPr>
          <a:xfrm rot="16200000" flipH="1">
            <a:off x="6141841" y="2286798"/>
            <a:ext cx="503656"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21" idx="7"/>
          </p:cNvCxnSpPr>
          <p:nvPr/>
        </p:nvCxnSpPr>
        <p:spPr>
          <a:xfrm rot="5400000">
            <a:off x="6213279" y="3072616"/>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1" idx="3"/>
            <a:endCxn id="22" idx="7"/>
          </p:cNvCxnSpPr>
          <p:nvPr/>
        </p:nvCxnSpPr>
        <p:spPr>
          <a:xfrm rot="5400000">
            <a:off x="5570337" y="3858434"/>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3" name="Text Box 3"/>
          <p:cNvSpPr txBox="1">
            <a:spLocks noChangeArrowheads="1"/>
          </p:cNvSpPr>
          <p:nvPr/>
        </p:nvSpPr>
        <p:spPr bwMode="auto">
          <a:xfrm>
            <a:off x="1428728" y="4714884"/>
            <a:ext cx="6215106" cy="400110"/>
          </a:xfrm>
          <a:prstGeom prst="rect">
            <a:avLst/>
          </a:prstGeom>
          <a:noFill/>
          <a:ln w="9525">
            <a:noFill/>
            <a:miter lim="800000"/>
            <a:headEnd/>
            <a:tailEnd/>
          </a:ln>
        </p:spPr>
        <p:txBody>
          <a:bodyPr wrap="square">
            <a:spAutoFit/>
          </a:bodyPr>
          <a:lstStyle/>
          <a:p>
            <a:r>
              <a:rPr lang="zh-CN" altLang="en-US" sz="2000" smtClean="0">
                <a:solidFill>
                  <a:srgbClr val="0000FF"/>
                </a:solidFill>
                <a:ea typeface="楷体" pitchFamily="49" charset="-122"/>
                <a:cs typeface="Times New Roman" pitchFamily="18" charset="0"/>
              </a:rPr>
              <a:t>在</a:t>
            </a:r>
            <a:r>
              <a:rPr lang="zh-CN" altLang="en-US" sz="2000" dirty="0">
                <a:solidFill>
                  <a:srgbClr val="0000FF"/>
                </a:solidFill>
                <a:ea typeface="楷体" pitchFamily="49" charset="-122"/>
                <a:cs typeface="Times New Roman" pitchFamily="18" charset="0"/>
              </a:rPr>
              <a:t>等概率的情况下，查找成功的平均查找长度为：</a:t>
            </a:r>
          </a:p>
        </p:txBody>
      </p:sp>
      <p:graphicFrame>
        <p:nvGraphicFramePr>
          <p:cNvPr id="223235" name="Object 6"/>
          <p:cNvGraphicFramePr>
            <a:graphicFrameLocks noChangeAspect="1"/>
          </p:cNvGraphicFramePr>
          <p:nvPr/>
        </p:nvGraphicFramePr>
        <p:xfrm>
          <a:off x="2143108" y="5286388"/>
          <a:ext cx="5425496" cy="642942"/>
        </p:xfrm>
        <a:graphic>
          <a:graphicData uri="http://schemas.openxmlformats.org/presentationml/2006/ole">
            <p:oleObj spid="_x0000_s223235" name="公式" r:id="rId3" imgW="2806700" imgH="330200" progId="Equation.3">
              <p:embed/>
            </p:oleObj>
          </a:graphicData>
        </a:graphic>
      </p:graphicFrame>
      <p:sp>
        <p:nvSpPr>
          <p:cNvPr id="29" name="TextBox 28"/>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7"/>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6153" name="Rectangle 9"/>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11" name="椭圆 10"/>
          <p:cNvSpPr/>
          <p:nvPr/>
        </p:nvSpPr>
        <p:spPr>
          <a:xfrm>
            <a:off x="2928926" y="94173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4214810" y="15591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2428860" y="1798989"/>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3000364" y="265624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3571868" y="344206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16" name="椭圆 15"/>
          <p:cNvSpPr/>
          <p:nvPr/>
        </p:nvSpPr>
        <p:spPr>
          <a:xfrm>
            <a:off x="5500694" y="94173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sp>
        <p:nvSpPr>
          <p:cNvPr id="17" name="椭圆 16"/>
          <p:cNvSpPr/>
          <p:nvPr/>
        </p:nvSpPr>
        <p:spPr>
          <a:xfrm>
            <a:off x="5000628" y="172755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39</a:t>
            </a:r>
            <a:endParaRPr lang="zh-CN" altLang="en-US" sz="1800">
              <a:solidFill>
                <a:srgbClr val="0000FF"/>
              </a:solidFill>
              <a:latin typeface="Consolas" pitchFamily="49" charset="0"/>
              <a:cs typeface="Consolas" pitchFamily="49" charset="0"/>
            </a:endParaRPr>
          </a:p>
        </p:txBody>
      </p:sp>
      <p:sp>
        <p:nvSpPr>
          <p:cNvPr id="18" name="椭圆 17"/>
          <p:cNvSpPr/>
          <p:nvPr/>
        </p:nvSpPr>
        <p:spPr>
          <a:xfrm>
            <a:off x="4572000" y="258480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32</a:t>
            </a:r>
            <a:endParaRPr lang="zh-CN" altLang="en-US" sz="1800">
              <a:solidFill>
                <a:srgbClr val="0000FF"/>
              </a:solidFill>
              <a:latin typeface="Consolas" pitchFamily="49" charset="0"/>
              <a:cs typeface="Consolas" pitchFamily="49" charset="0"/>
            </a:endParaRPr>
          </a:p>
        </p:txBody>
      </p:sp>
      <p:sp>
        <p:nvSpPr>
          <p:cNvPr id="19" name="椭圆 18"/>
          <p:cNvSpPr/>
          <p:nvPr/>
        </p:nvSpPr>
        <p:spPr>
          <a:xfrm>
            <a:off x="6143636" y="172755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53</a:t>
            </a:r>
            <a:endParaRPr lang="zh-CN" altLang="en-US" sz="1800">
              <a:solidFill>
                <a:srgbClr val="0000FF"/>
              </a:solidFill>
              <a:latin typeface="Consolas" pitchFamily="49" charset="0"/>
              <a:cs typeface="Consolas" pitchFamily="49" charset="0"/>
            </a:endParaRPr>
          </a:p>
        </p:txBody>
      </p:sp>
      <p:sp>
        <p:nvSpPr>
          <p:cNvPr id="20" name="椭圆 19"/>
          <p:cNvSpPr/>
          <p:nvPr/>
        </p:nvSpPr>
        <p:spPr>
          <a:xfrm>
            <a:off x="6786578" y="258480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74</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6143636" y="329918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67</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5572132" y="408500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cxnSp>
        <p:nvCxnSpPr>
          <p:cNvPr id="24" name="直接连接符 23"/>
          <p:cNvCxnSpPr>
            <a:stCxn id="12" idx="2"/>
            <a:endCxn id="11" idx="7"/>
          </p:cNvCxnSpPr>
          <p:nvPr/>
        </p:nvCxnSpPr>
        <p:spPr>
          <a:xfrm rot="10800000" flipV="1">
            <a:off x="3416736" y="405948"/>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3"/>
            <a:endCxn id="13" idx="0"/>
          </p:cNvCxnSpPr>
          <p:nvPr/>
        </p:nvCxnSpPr>
        <p:spPr>
          <a:xfrm rot="5400000">
            <a:off x="2648406" y="1434773"/>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6"/>
            <a:endCxn id="16" idx="1"/>
          </p:cNvCxnSpPr>
          <p:nvPr/>
        </p:nvCxnSpPr>
        <p:spPr>
          <a:xfrm>
            <a:off x="4786314" y="405948"/>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5"/>
            <a:endCxn id="14" idx="1"/>
          </p:cNvCxnSpPr>
          <p:nvPr/>
        </p:nvCxnSpPr>
        <p:spPr>
          <a:xfrm rot="16200000" flipH="1">
            <a:off x="2748536" y="2393955"/>
            <a:ext cx="503656"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4" idx="5"/>
            <a:endCxn id="15" idx="1"/>
          </p:cNvCxnSpPr>
          <p:nvPr/>
        </p:nvCxnSpPr>
        <p:spPr>
          <a:xfrm rot="16200000" flipH="1">
            <a:off x="3355759" y="3215492"/>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6" idx="3"/>
            <a:endCxn id="17" idx="0"/>
          </p:cNvCxnSpPr>
          <p:nvPr/>
        </p:nvCxnSpPr>
        <p:spPr>
          <a:xfrm rot="5400000">
            <a:off x="5255893" y="1399054"/>
            <a:ext cx="358985"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5"/>
            <a:endCxn id="19" idx="0"/>
          </p:cNvCxnSpPr>
          <p:nvPr/>
        </p:nvCxnSpPr>
        <p:spPr>
          <a:xfrm rot="16200000" flipH="1">
            <a:off x="6029453" y="1327615"/>
            <a:ext cx="358985" cy="4408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3"/>
            <a:endCxn id="18" idx="0"/>
          </p:cNvCxnSpPr>
          <p:nvPr/>
        </p:nvCxnSpPr>
        <p:spPr>
          <a:xfrm rot="5400000">
            <a:off x="4755827" y="2256310"/>
            <a:ext cx="430423"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5"/>
            <a:endCxn id="20" idx="1"/>
          </p:cNvCxnSpPr>
          <p:nvPr/>
        </p:nvCxnSpPr>
        <p:spPr>
          <a:xfrm rot="16200000" flipH="1">
            <a:off x="6499031" y="2286798"/>
            <a:ext cx="503656"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21" idx="7"/>
          </p:cNvCxnSpPr>
          <p:nvPr/>
        </p:nvCxnSpPr>
        <p:spPr>
          <a:xfrm rot="5400000">
            <a:off x="6570469" y="3072616"/>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1" idx="3"/>
            <a:endCxn id="22" idx="7"/>
          </p:cNvCxnSpPr>
          <p:nvPr/>
        </p:nvCxnSpPr>
        <p:spPr>
          <a:xfrm rot="5400000">
            <a:off x="5927527" y="3858434"/>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2143108" y="1368565"/>
            <a:ext cx="5572164" cy="3846385"/>
            <a:chOff x="2143108" y="1368565"/>
            <a:chExt cx="5572164" cy="3846385"/>
          </a:xfrm>
        </p:grpSpPr>
        <p:sp>
          <p:nvSpPr>
            <p:cNvPr id="55" name="矩形 54"/>
            <p:cNvSpPr/>
            <p:nvPr/>
          </p:nvSpPr>
          <p:spPr>
            <a:xfrm>
              <a:off x="2143108" y="279912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6" name="矩形 55"/>
            <p:cNvSpPr/>
            <p:nvPr/>
          </p:nvSpPr>
          <p:spPr>
            <a:xfrm>
              <a:off x="2792173" y="3584939"/>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7" name="矩形 56"/>
            <p:cNvSpPr/>
            <p:nvPr/>
          </p:nvSpPr>
          <p:spPr>
            <a:xfrm>
              <a:off x="5533760" y="2656245"/>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8" name="矩形 57"/>
            <p:cNvSpPr/>
            <p:nvPr/>
          </p:nvSpPr>
          <p:spPr>
            <a:xfrm>
              <a:off x="5929322" y="2656245"/>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9" name="矩形 58"/>
            <p:cNvSpPr/>
            <p:nvPr/>
          </p:nvSpPr>
          <p:spPr>
            <a:xfrm>
              <a:off x="7429520" y="3442063"/>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0" name="矩形 59"/>
            <p:cNvSpPr/>
            <p:nvPr/>
          </p:nvSpPr>
          <p:spPr>
            <a:xfrm>
              <a:off x="6676768" y="4156443"/>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1" name="矩形 60"/>
            <p:cNvSpPr/>
            <p:nvPr/>
          </p:nvSpPr>
          <p:spPr>
            <a:xfrm>
              <a:off x="3409806" y="422788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2" name="矩形 61"/>
            <p:cNvSpPr/>
            <p:nvPr/>
          </p:nvSpPr>
          <p:spPr>
            <a:xfrm>
              <a:off x="4000496" y="422788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64" name="直接连接符 63"/>
            <p:cNvCxnSpPr>
              <a:stCxn id="15" idx="3"/>
              <a:endCxn id="61" idx="0"/>
            </p:cNvCxnSpPr>
            <p:nvPr/>
          </p:nvCxnSpPr>
          <p:spPr>
            <a:xfrm rot="5400000">
              <a:off x="3424631" y="3996948"/>
              <a:ext cx="358985" cy="1028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15" idx="5"/>
              <a:endCxn id="62" idx="0"/>
            </p:cNvCxnSpPr>
            <p:nvPr/>
          </p:nvCxnSpPr>
          <p:spPr>
            <a:xfrm rot="16200000" flipH="1">
              <a:off x="3922032" y="4006540"/>
              <a:ext cx="358985" cy="8369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3" idx="3"/>
              <a:endCxn id="55" idx="0"/>
            </p:cNvCxnSpPr>
            <p:nvPr/>
          </p:nvCxnSpPr>
          <p:spPr>
            <a:xfrm rot="5400000">
              <a:off x="2112621" y="2399186"/>
              <a:ext cx="573299"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7" idx="5"/>
              <a:endCxn id="57" idx="0"/>
            </p:cNvCxnSpPr>
            <p:nvPr/>
          </p:nvCxnSpPr>
          <p:spPr>
            <a:xfrm rot="16200000" flipH="1">
              <a:off x="5331606" y="2311214"/>
              <a:ext cx="501861" cy="1881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9" idx="3"/>
              <a:endCxn id="58" idx="0"/>
            </p:cNvCxnSpPr>
            <p:nvPr/>
          </p:nvCxnSpPr>
          <p:spPr>
            <a:xfrm rot="5400000">
              <a:off x="5898835" y="2327748"/>
              <a:ext cx="501861" cy="15513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20" idx="5"/>
              <a:endCxn id="59" idx="0"/>
            </p:cNvCxnSpPr>
            <p:nvPr/>
          </p:nvCxnSpPr>
          <p:spPr>
            <a:xfrm rot="16200000" flipH="1">
              <a:off x="7208180" y="3077846"/>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1" idx="5"/>
              <a:endCxn id="60" idx="0"/>
            </p:cNvCxnSpPr>
            <p:nvPr/>
          </p:nvCxnSpPr>
          <p:spPr>
            <a:xfrm rot="16200000" flipH="1">
              <a:off x="6510333" y="3847131"/>
              <a:ext cx="430423" cy="1881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3500430" y="187042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79" name="直接连接符 78"/>
            <p:cNvCxnSpPr>
              <a:stCxn id="11" idx="5"/>
              <a:endCxn id="77" idx="0"/>
            </p:cNvCxnSpPr>
            <p:nvPr/>
          </p:nvCxnSpPr>
          <p:spPr>
            <a:xfrm rot="16200000" flipH="1">
              <a:off x="3279090" y="1506210"/>
              <a:ext cx="501861"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4" idx="3"/>
              <a:endCxn id="56" idx="0"/>
            </p:cNvCxnSpPr>
            <p:nvPr/>
          </p:nvCxnSpPr>
          <p:spPr>
            <a:xfrm rot="5400000">
              <a:off x="2758624" y="3259503"/>
              <a:ext cx="501861" cy="14901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416061" y="3423856"/>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4" name="矩形 83"/>
            <p:cNvSpPr/>
            <p:nvPr/>
          </p:nvSpPr>
          <p:spPr>
            <a:xfrm>
              <a:off x="5019814" y="3423856"/>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85" name="直接连接符 84"/>
            <p:cNvCxnSpPr>
              <a:stCxn id="18" idx="3"/>
              <a:endCxn id="83" idx="0"/>
            </p:cNvCxnSpPr>
            <p:nvPr/>
          </p:nvCxnSpPr>
          <p:spPr>
            <a:xfrm rot="5400000">
              <a:off x="4401208" y="3169369"/>
              <a:ext cx="412216" cy="9675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84" idx="0"/>
            </p:cNvCxnSpPr>
            <p:nvPr/>
          </p:nvCxnSpPr>
          <p:spPr>
            <a:xfrm rot="16200000" flipH="1">
              <a:off x="4905141" y="3166307"/>
              <a:ext cx="412216" cy="1028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5429256" y="492919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8" name="矩形 87"/>
            <p:cNvSpPr/>
            <p:nvPr/>
          </p:nvSpPr>
          <p:spPr>
            <a:xfrm>
              <a:off x="6033009" y="492919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89" name="直接连接符 88"/>
            <p:cNvCxnSpPr>
              <a:stCxn id="22" idx="3"/>
              <a:endCxn id="87" idx="0"/>
            </p:cNvCxnSpPr>
            <p:nvPr/>
          </p:nvCxnSpPr>
          <p:spPr>
            <a:xfrm rot="5400000">
              <a:off x="5405300" y="4678671"/>
              <a:ext cx="417360" cy="8369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22" idx="5"/>
              <a:endCxn id="88" idx="0"/>
            </p:cNvCxnSpPr>
            <p:nvPr/>
          </p:nvCxnSpPr>
          <p:spPr>
            <a:xfrm rot="16200000" flipH="1">
              <a:off x="5909233" y="4662546"/>
              <a:ext cx="417360" cy="11594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65" name="Text Box 5"/>
          <p:cNvSpPr txBox="1">
            <a:spLocks noChangeArrowheads="1"/>
          </p:cNvSpPr>
          <p:nvPr/>
        </p:nvSpPr>
        <p:spPr bwMode="auto">
          <a:xfrm>
            <a:off x="1643042" y="5286388"/>
            <a:ext cx="6429420" cy="400110"/>
          </a:xfrm>
          <a:prstGeom prst="rect">
            <a:avLst/>
          </a:prstGeom>
          <a:noFill/>
          <a:ln w="9525">
            <a:noFill/>
            <a:miter lim="800000"/>
            <a:headEnd/>
            <a:tailEnd/>
          </a:ln>
        </p:spPr>
        <p:txBody>
          <a:bodyPr wrap="square">
            <a:spAutoFit/>
          </a:bodyPr>
          <a:lstStyle/>
          <a:p>
            <a:r>
              <a:rPr lang="zh-CN" altLang="en-US" sz="2000" smtClean="0">
                <a:solidFill>
                  <a:srgbClr val="0000FF"/>
                </a:solidFill>
                <a:ea typeface="楷体" pitchFamily="49" charset="-122"/>
                <a:cs typeface="Times New Roman" pitchFamily="18" charset="0"/>
              </a:rPr>
              <a:t>在</a:t>
            </a:r>
            <a:r>
              <a:rPr lang="zh-CN" altLang="en-US" sz="2000" dirty="0">
                <a:solidFill>
                  <a:srgbClr val="0000FF"/>
                </a:solidFill>
                <a:ea typeface="楷体" pitchFamily="49" charset="-122"/>
                <a:cs typeface="Times New Roman" pitchFamily="18" charset="0"/>
              </a:rPr>
              <a:t>等概率的情况下，查找不成功的平均查找长度为：</a:t>
            </a:r>
          </a:p>
        </p:txBody>
      </p:sp>
      <p:graphicFrame>
        <p:nvGraphicFramePr>
          <p:cNvPr id="224259" name="Object 8"/>
          <p:cNvGraphicFramePr>
            <a:graphicFrameLocks noChangeAspect="1"/>
          </p:cNvGraphicFramePr>
          <p:nvPr/>
        </p:nvGraphicFramePr>
        <p:xfrm>
          <a:off x="2143107" y="5857892"/>
          <a:ext cx="5214975" cy="663725"/>
        </p:xfrm>
        <a:graphic>
          <a:graphicData uri="http://schemas.openxmlformats.org/presentationml/2006/ole">
            <p:oleObj spid="_x0000_s224259" name="公式" r:id="rId3" imgW="2616200" imgH="330200" progId="Equation.3">
              <p:embed/>
            </p:oleObj>
          </a:graphicData>
        </a:graphic>
      </p:graphicFrame>
      <p:sp>
        <p:nvSpPr>
          <p:cNvPr id="67" name="TextBox 66"/>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357290" y="357166"/>
            <a:ext cx="600079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个关键字构成的二叉排序树有多一棵，如</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18" name="组合 17"/>
          <p:cNvGrpSpPr/>
          <p:nvPr/>
        </p:nvGrpSpPr>
        <p:grpSpPr>
          <a:xfrm>
            <a:off x="1571604" y="1142984"/>
            <a:ext cx="6786610" cy="2400374"/>
            <a:chOff x="1571604" y="1142984"/>
            <a:chExt cx="6786610" cy="2400374"/>
          </a:xfrm>
        </p:grpSpPr>
        <p:sp>
          <p:nvSpPr>
            <p:cNvPr id="4" name="椭圆 3"/>
            <p:cNvSpPr/>
            <p:nvPr/>
          </p:nvSpPr>
          <p:spPr>
            <a:xfrm>
              <a:off x="2993620" y="121442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 name="椭圆 4"/>
            <p:cNvSpPr/>
            <p:nvPr/>
          </p:nvSpPr>
          <p:spPr>
            <a:xfrm>
              <a:off x="2496926" y="200024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3068430" y="263981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6497454" y="192880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5636826" y="192880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6068826" y="114298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1" name="直接连接符 10"/>
            <p:cNvCxnSpPr>
              <a:stCxn id="4" idx="3"/>
              <a:endCxn id="5" idx="7"/>
            </p:cNvCxnSpPr>
            <p:nvPr/>
          </p:nvCxnSpPr>
          <p:spPr>
            <a:xfrm rot="5400000">
              <a:off x="2721099" y="1727719"/>
              <a:ext cx="480348" cy="19122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5"/>
              <a:endCxn id="6" idx="1"/>
            </p:cNvCxnSpPr>
            <p:nvPr/>
          </p:nvCxnSpPr>
          <p:spPr>
            <a:xfrm rot="16200000" flipH="1">
              <a:off x="2831628" y="2403008"/>
              <a:ext cx="334100" cy="2660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3"/>
              <a:endCxn id="8" idx="7"/>
            </p:cNvCxnSpPr>
            <p:nvPr/>
          </p:nvCxnSpPr>
          <p:spPr>
            <a:xfrm rot="5400000">
              <a:off x="5828652" y="1688628"/>
              <a:ext cx="480348" cy="12653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5"/>
              <a:endCxn id="7" idx="0"/>
            </p:cNvCxnSpPr>
            <p:nvPr/>
          </p:nvCxnSpPr>
          <p:spPr>
            <a:xfrm rot="16200000" flipH="1">
              <a:off x="6366966" y="1582313"/>
              <a:ext cx="417083"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1604" y="3143248"/>
              <a:ext cx="300039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ASL</a:t>
              </a:r>
              <a:r>
                <a:rPr lang="en-US" altLang="zh-CN" sz="2000" baseline="-25000" smtClean="0">
                  <a:solidFill>
                    <a:srgbClr val="0000FF"/>
                  </a:solidFill>
                  <a:latin typeface="Consolas" pitchFamily="49" charset="0"/>
                  <a:cs typeface="Consolas" pitchFamily="49" charset="0"/>
                </a:rPr>
                <a:t>succ</a:t>
              </a:r>
              <a:r>
                <a:rPr lang="en-US" altLang="zh-CN" sz="2000" smtClean="0">
                  <a:solidFill>
                    <a:srgbClr val="0000FF"/>
                  </a:solidFill>
                  <a:latin typeface="Consolas" pitchFamily="49" charset="0"/>
                  <a:cs typeface="Consolas" pitchFamily="49" charset="0"/>
                </a:rPr>
                <a:t>=(1+2+3)/3=2</a:t>
              </a:r>
              <a:endParaRPr lang="zh-CN" altLang="en-US" sz="2000">
                <a:solidFill>
                  <a:srgbClr val="0000FF"/>
                </a:solidFill>
                <a:latin typeface="Consolas" pitchFamily="49" charset="0"/>
                <a:cs typeface="Consolas" pitchFamily="49" charset="0"/>
              </a:endParaRPr>
            </a:p>
          </p:txBody>
        </p:sp>
        <p:sp>
          <p:nvSpPr>
            <p:cNvPr id="16" name="TextBox 15"/>
            <p:cNvSpPr txBox="1"/>
            <p:nvPr/>
          </p:nvSpPr>
          <p:spPr>
            <a:xfrm>
              <a:off x="5000628" y="3143248"/>
              <a:ext cx="335758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ASL</a:t>
              </a:r>
              <a:r>
                <a:rPr lang="en-US" altLang="zh-CN" sz="2000" baseline="-25000" smtClean="0">
                  <a:solidFill>
                    <a:srgbClr val="0000FF"/>
                  </a:solidFill>
                  <a:latin typeface="Consolas" pitchFamily="49" charset="0"/>
                  <a:cs typeface="Consolas" pitchFamily="49" charset="0"/>
                </a:rPr>
                <a:t>succ</a:t>
              </a:r>
              <a:r>
                <a:rPr lang="en-US" altLang="zh-CN" sz="2000" smtClean="0">
                  <a:solidFill>
                    <a:srgbClr val="0000FF"/>
                  </a:solidFill>
                  <a:latin typeface="Consolas" pitchFamily="49" charset="0"/>
                  <a:cs typeface="Consolas" pitchFamily="49" charset="0"/>
                </a:rPr>
                <a:t>=(1+2*2)/3=1.67</a:t>
              </a:r>
              <a:endParaRPr lang="zh-CN" altLang="en-US" sz="2000">
                <a:solidFill>
                  <a:srgbClr val="0000FF"/>
                </a:solidFill>
                <a:latin typeface="Consolas" pitchFamily="49" charset="0"/>
                <a:cs typeface="Consolas" pitchFamily="49" charset="0"/>
              </a:endParaRPr>
            </a:p>
          </p:txBody>
        </p:sp>
      </p:grpSp>
      <p:sp>
        <p:nvSpPr>
          <p:cNvPr id="19" name="TextBox 18"/>
          <p:cNvSpPr txBox="1"/>
          <p:nvPr/>
        </p:nvSpPr>
        <p:spPr>
          <a:xfrm>
            <a:off x="1785918" y="4143380"/>
            <a:ext cx="6715172" cy="1365630"/>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一般地，高度为</a:t>
            </a:r>
            <a:r>
              <a:rPr lang="en-US" altLang="zh-CN" sz="2000" i="1" smtClean="0">
                <a:solidFill>
                  <a:srgbClr val="0000FF"/>
                </a:solidFill>
                <a:latin typeface="Consolas" pitchFamily="49" charset="0"/>
                <a:ea typeface="楷体" pitchFamily="49" charset="-122"/>
                <a:cs typeface="Consolas" pitchFamily="49" charset="0"/>
              </a:rPr>
              <a:t>h</a:t>
            </a:r>
            <a:r>
              <a:rPr lang="zh-CN" altLang="en-US" sz="2000" smtClean="0">
                <a:solidFill>
                  <a:srgbClr val="0000FF"/>
                </a:solidFill>
                <a:latin typeface="Consolas" pitchFamily="49" charset="0"/>
                <a:ea typeface="楷体" pitchFamily="49" charset="-122"/>
                <a:cs typeface="Consolas" pitchFamily="49" charset="0"/>
              </a:rPr>
              <a:t>的二叉排序树查找时间为</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但平均起来，由</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个关键字构成的二叉排序树的查找时间复杂度为</a:t>
            </a:r>
            <a:r>
              <a:rPr lang="en-US" altLang="zh-CN" sz="2000" smtClean="0">
                <a:solidFill>
                  <a:srgbClr val="0000FF"/>
                </a:solidFill>
                <a:latin typeface="Consolas" pitchFamily="49" charset="0"/>
                <a:ea typeface="楷体" pitchFamily="49" charset="-122"/>
                <a:cs typeface="Consolas" pitchFamily="49" charset="0"/>
              </a:rPr>
              <a:t>O(log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20" name="下箭头 19"/>
          <p:cNvSpPr/>
          <p:nvPr/>
        </p:nvSpPr>
        <p:spPr>
          <a:xfrm>
            <a:off x="4500562" y="3571876"/>
            <a:ext cx="285752"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1" name="TextBox 20"/>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298603" y="476250"/>
            <a:ext cx="7129462" cy="1061829"/>
          </a:xfrm>
          <a:prstGeom prst="rect">
            <a:avLst/>
          </a:prstGeom>
          <a:noFill/>
          <a:ln w="9525">
            <a:noFill/>
            <a:miter lim="800000"/>
            <a:headEnd/>
            <a:tailEnd/>
          </a:ln>
        </p:spPr>
        <p:txBody>
          <a:bodyPr>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4</a:t>
            </a:r>
            <a:r>
              <a:rPr lang="zh-CN" altLang="en-US" sz="2200" dirty="0">
                <a:solidFill>
                  <a:srgbClr val="FF0000"/>
                </a:solidFill>
                <a:latin typeface="Consolas" pitchFamily="49" charset="0"/>
                <a:ea typeface="楷体" pitchFamily="49" charset="-122"/>
                <a:cs typeface="Consolas" pitchFamily="49" charset="0"/>
              </a:rPr>
              <a:t>）销毁二叉排序树运算算法</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销毁</a:t>
            </a:r>
            <a:r>
              <a:rPr lang="zh-CN" altLang="en-US" sz="2000" dirty="0">
                <a:solidFill>
                  <a:srgbClr val="0000FF"/>
                </a:solidFill>
                <a:latin typeface="Consolas" pitchFamily="49" charset="0"/>
                <a:ea typeface="楷体" pitchFamily="49" charset="-122"/>
                <a:cs typeface="Consolas" pitchFamily="49" charset="0"/>
              </a:rPr>
              <a:t>二叉排序树和第</a:t>
            </a:r>
            <a:r>
              <a:rPr lang="en-US" altLang="zh-CN" sz="2000" dirty="0">
                <a:solidFill>
                  <a:srgbClr val="0000FF"/>
                </a:solidFill>
                <a:latin typeface="Consolas" pitchFamily="49" charset="0"/>
                <a:ea typeface="楷体" pitchFamily="49" charset="-122"/>
                <a:cs typeface="Consolas" pitchFamily="49" charset="0"/>
              </a:rPr>
              <a:t>7</a:t>
            </a:r>
            <a:r>
              <a:rPr lang="zh-CN" altLang="en-US" sz="2000" dirty="0">
                <a:solidFill>
                  <a:srgbClr val="0000FF"/>
                </a:solidFill>
                <a:latin typeface="Consolas" pitchFamily="49" charset="0"/>
                <a:ea typeface="楷体" pitchFamily="49" charset="-122"/>
                <a:cs typeface="Consolas" pitchFamily="49" charset="0"/>
              </a:rPr>
              <a:t>章介绍的二叉树的算法相似。 </a:t>
            </a:r>
          </a:p>
        </p:txBody>
      </p:sp>
      <p:sp>
        <p:nvSpPr>
          <p:cNvPr id="46083" name="Text Box 3"/>
          <p:cNvSpPr txBox="1">
            <a:spLocks noChangeArrowheads="1"/>
          </p:cNvSpPr>
          <p:nvPr/>
        </p:nvSpPr>
        <p:spPr bwMode="auto">
          <a:xfrm>
            <a:off x="1571604" y="1857364"/>
            <a:ext cx="6786610" cy="280432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8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DestroyBST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DestroyBST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销毁左子树</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DestroyBST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销毁右子树</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free(</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释放根结点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8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179520" y="285728"/>
            <a:ext cx="7821636" cy="1061829"/>
          </a:xfrm>
          <a:prstGeom prst="rect">
            <a:avLst/>
          </a:prstGeom>
          <a:noFill/>
          <a:ln w="9525">
            <a:noFill/>
            <a:miter lim="800000"/>
            <a:headEnd/>
            <a:tailEnd/>
          </a:ln>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5</a:t>
            </a:r>
            <a:r>
              <a:rPr lang="zh-CN" altLang="en-US" sz="2200" dirty="0">
                <a:solidFill>
                  <a:srgbClr val="FF0000"/>
                </a:solidFill>
                <a:latin typeface="Consolas" pitchFamily="49" charset="0"/>
                <a:ea typeface="楷体" pitchFamily="49" charset="-122"/>
                <a:cs typeface="Consolas" pitchFamily="49" charset="0"/>
              </a:rPr>
              <a:t>）输出二叉排序树运算算法</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采用</a:t>
            </a:r>
            <a:r>
              <a:rPr lang="zh-CN" altLang="en-US" sz="2000" dirty="0">
                <a:solidFill>
                  <a:srgbClr val="0000FF"/>
                </a:solidFill>
                <a:latin typeface="Consolas" pitchFamily="49" charset="0"/>
                <a:ea typeface="楷体" pitchFamily="49" charset="-122"/>
                <a:cs typeface="Consolas" pitchFamily="49" charset="0"/>
              </a:rPr>
              <a:t>括号表示法输出二叉排序树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，其过程类似二叉树的输出。 </a:t>
            </a:r>
          </a:p>
        </p:txBody>
      </p:sp>
      <p:sp>
        <p:nvSpPr>
          <p:cNvPr id="47107" name="Text Box 3"/>
          <p:cNvSpPr txBox="1">
            <a:spLocks noChangeArrowheads="1"/>
          </p:cNvSpPr>
          <p:nvPr/>
        </p:nvSpPr>
        <p:spPr bwMode="auto">
          <a:xfrm>
            <a:off x="1142976" y="1571612"/>
            <a:ext cx="7820018" cy="389179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DispBST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d",bt</a:t>
            </a:r>
            <a:r>
              <a:rPr lang="en-US" altLang="zh-CN" sz="1800" dirty="0">
                <a:solidFill>
                  <a:srgbClr val="0000FF"/>
                </a:solidFill>
                <a:latin typeface="Consolas" pitchFamily="49" charset="0"/>
                <a:ea typeface="仿宋" pitchFamily="49" charset="-122"/>
                <a:cs typeface="Consolas" pitchFamily="49" charset="0"/>
              </a:rPr>
              <a:t>-&gt;key);</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输出根结点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printf</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根结点有左或右孩子时输出</a:t>
            </a:r>
            <a:r>
              <a:rPr lang="en-US" altLang="zh-CN" sz="1800" dirty="0">
                <a:solidFill>
                  <a:srgbClr val="00B0F0"/>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DispBST(bt-</a:t>
            </a:r>
            <a:r>
              <a:rPr lang="en-US" altLang="zh-CN" sz="1800" dirty="0">
                <a:solidFill>
                  <a:srgbClr val="0000FF"/>
                </a:solidFill>
                <a:latin typeface="Consolas" pitchFamily="49" charset="0"/>
                <a:ea typeface="仿宋" pitchFamily="49" charset="-122"/>
                <a:cs typeface="Consolas" pitchFamily="49" charset="0"/>
              </a:rPr>
              <a:t>&gt;</a:t>
            </a:r>
            <a:r>
              <a:rPr lang="en-US" altLang="zh-CN" sz="1800" err="1">
                <a:solidFill>
                  <a:srgbClr val="0000FF"/>
                </a:solidFill>
                <a:latin typeface="Consolas" pitchFamily="49" charset="0"/>
                <a:ea typeface="仿宋" pitchFamily="49" charset="-122"/>
                <a:cs typeface="Consolas" pitchFamily="49" charset="0"/>
              </a:rPr>
              <a:t>lchild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递归输出左子树</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NULL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有右孩子时输出</a:t>
            </a:r>
            <a:r>
              <a:rPr lang="en-US" altLang="zh-CN" sz="1800" dirty="0">
                <a:solidFill>
                  <a:srgbClr val="00B0F0"/>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DispBST(bt-</a:t>
            </a:r>
            <a:r>
              <a:rPr lang="en-US" altLang="zh-CN" sz="1800" dirty="0">
                <a:solidFill>
                  <a:srgbClr val="0000FF"/>
                </a:solidFill>
                <a:latin typeface="Consolas" pitchFamily="49" charset="0"/>
                <a:ea typeface="仿宋" pitchFamily="49" charset="-122"/>
                <a:cs typeface="Consolas" pitchFamily="49" charset="0"/>
              </a:rPr>
              <a:t>&gt;</a:t>
            </a:r>
            <a:r>
              <a:rPr lang="en-US" altLang="zh-CN" sz="1800" err="1">
                <a:solidFill>
                  <a:srgbClr val="0000FF"/>
                </a:solidFill>
                <a:latin typeface="Consolas" pitchFamily="49" charset="0"/>
                <a:ea typeface="仿宋" pitchFamily="49" charset="-122"/>
                <a:cs typeface="Consolas" pitchFamily="49" charset="0"/>
              </a:rPr>
              <a:t>rchild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递归输出右子树</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输出一个</a:t>
            </a:r>
            <a:r>
              <a:rPr lang="en-US" altLang="zh-CN" sz="1800" dirty="0">
                <a:solidFill>
                  <a:srgbClr val="00B0F0"/>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1142976" y="428604"/>
            <a:ext cx="7677174" cy="1523494"/>
          </a:xfrm>
          <a:prstGeom prst="rect">
            <a:avLst/>
          </a:prstGeom>
          <a:noFill/>
          <a:ln w="9525">
            <a:noFill/>
            <a:miter lim="800000"/>
            <a:headEnd/>
            <a:tailEnd/>
          </a:ln>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6</a:t>
            </a:r>
            <a:r>
              <a:rPr lang="zh-CN" altLang="en-US" sz="2200" dirty="0">
                <a:solidFill>
                  <a:srgbClr val="FF0000"/>
                </a:solidFill>
                <a:latin typeface="Consolas" pitchFamily="49" charset="0"/>
                <a:ea typeface="楷体" pitchFamily="49" charset="-122"/>
                <a:cs typeface="Consolas" pitchFamily="49" charset="0"/>
              </a:rPr>
              <a:t>）删除结点运算算法</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在</a:t>
            </a:r>
            <a:r>
              <a:rPr lang="zh-CN" altLang="en-US" sz="2000" dirty="0">
                <a:solidFill>
                  <a:srgbClr val="0000FF"/>
                </a:solidFill>
                <a:latin typeface="Consolas" pitchFamily="49" charset="0"/>
                <a:ea typeface="楷体" pitchFamily="49" charset="-122"/>
                <a:cs typeface="Consolas" pitchFamily="49" charset="0"/>
              </a:rPr>
              <a:t>二叉排序树</a:t>
            </a:r>
            <a:r>
              <a:rPr lang="en-US" altLang="zh-CN" sz="2000" dirty="0" err="1">
                <a:solidFill>
                  <a:srgbClr val="0000FF"/>
                </a:solidFill>
                <a:latin typeface="Consolas" pitchFamily="49" charset="0"/>
                <a:ea typeface="楷体" pitchFamily="49" charset="-122"/>
                <a:cs typeface="Consolas" pitchFamily="49" charset="0"/>
              </a:rPr>
              <a:t>bt</a:t>
            </a:r>
            <a:r>
              <a:rPr lang="zh-CN" altLang="en-US" sz="2000" dirty="0">
                <a:solidFill>
                  <a:srgbClr val="0000FF"/>
                </a:solidFill>
                <a:latin typeface="Consolas" pitchFamily="49" charset="0"/>
                <a:ea typeface="楷体" pitchFamily="49" charset="-122"/>
                <a:cs typeface="Consolas" pitchFamily="49" charset="0"/>
              </a:rPr>
              <a:t>中删除关键字为</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的结点后，仍需要保持二叉排序树的</a:t>
            </a:r>
            <a:r>
              <a:rPr lang="zh-CN" altLang="en-US" sz="2000">
                <a:solidFill>
                  <a:srgbClr val="0000FF"/>
                </a:solidFill>
                <a:latin typeface="Consolas" pitchFamily="49" charset="0"/>
                <a:ea typeface="楷体" pitchFamily="49" charset="-122"/>
                <a:cs typeface="Consolas" pitchFamily="49" charset="0"/>
              </a:rPr>
              <a:t>特性</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571604" y="2285992"/>
            <a:ext cx="7000924" cy="1477328"/>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先在二叉排序树</a:t>
            </a:r>
            <a:r>
              <a:rPr lang="en-US" altLang="zh-CN" sz="2000" smtClean="0">
                <a:solidFill>
                  <a:srgbClr val="0000FF"/>
                </a:solidFill>
                <a:latin typeface="Consolas" pitchFamily="49" charset="0"/>
                <a:ea typeface="仿宋" pitchFamily="49" charset="-122"/>
                <a:cs typeface="Consolas" pitchFamily="49" charset="0"/>
              </a:rPr>
              <a:t>bt</a:t>
            </a:r>
            <a:r>
              <a:rPr lang="zh-CN" altLang="en-US" sz="2000" smtClean="0">
                <a:solidFill>
                  <a:srgbClr val="0000FF"/>
                </a:solidFill>
                <a:latin typeface="Consolas" pitchFamily="49" charset="0"/>
                <a:ea typeface="仿宋" pitchFamily="49" charset="-122"/>
                <a:cs typeface="Consolas" pitchFamily="49" charset="0"/>
              </a:rPr>
              <a:t>中查找关键字为</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的结点</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，用</a:t>
            </a:r>
            <a:r>
              <a:rPr lang="en-US" altLang="zh-CN"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指向其双亲结点。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删除</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结点分以下三种情况。</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3"/>
          <p:cNvSpPr txBox="1">
            <a:spLocks noChangeArrowheads="1"/>
          </p:cNvSpPr>
          <p:nvPr/>
        </p:nvSpPr>
        <p:spPr bwMode="auto">
          <a:xfrm>
            <a:off x="1214414" y="428604"/>
            <a:ext cx="7492995" cy="1015663"/>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1</a:t>
            </a:r>
            <a:r>
              <a:rPr lang="zh-CN" altLang="en-US" sz="2000">
                <a:solidFill>
                  <a:srgbClr val="FF0000"/>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若</a:t>
            </a:r>
            <a:r>
              <a:rPr lang="en-US" altLang="zh-CN" sz="2000" i="1" smtClean="0">
                <a:solidFill>
                  <a:srgbClr val="FF0000"/>
                </a:solidFill>
                <a:latin typeface="Consolas" pitchFamily="49" charset="0"/>
                <a:ea typeface="楷体" pitchFamily="49" charset="-122"/>
                <a:cs typeface="Consolas" pitchFamily="49" charset="0"/>
              </a:rPr>
              <a:t>p</a:t>
            </a:r>
            <a:r>
              <a:rPr lang="zh-CN" altLang="en-US" sz="2000" dirty="0">
                <a:solidFill>
                  <a:srgbClr val="FF0000"/>
                </a:solidFill>
                <a:latin typeface="Consolas" pitchFamily="49" charset="0"/>
                <a:ea typeface="楷体" pitchFamily="49" charset="-122"/>
                <a:cs typeface="Consolas" pitchFamily="49" charset="0"/>
              </a:rPr>
              <a:t>结点没有左子树</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含</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为叶子结点的情况），</a:t>
            </a:r>
            <a:r>
              <a:rPr lang="zh-CN" altLang="en-US" sz="2000">
                <a:solidFill>
                  <a:srgbClr val="0000FF"/>
                </a:solidFill>
                <a:latin typeface="Consolas" pitchFamily="49" charset="0"/>
                <a:ea typeface="楷体" pitchFamily="49" charset="-122"/>
                <a:cs typeface="Consolas" pitchFamily="49" charset="0"/>
              </a:rPr>
              <a:t>则</a:t>
            </a:r>
            <a:r>
              <a:rPr lang="zh-CN" altLang="en-US"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结点的右孩子替换它。</a:t>
            </a:r>
          </a:p>
        </p:txBody>
      </p:sp>
      <p:grpSp>
        <p:nvGrpSpPr>
          <p:cNvPr id="53" name="组合 52"/>
          <p:cNvGrpSpPr/>
          <p:nvPr/>
        </p:nvGrpSpPr>
        <p:grpSpPr>
          <a:xfrm>
            <a:off x="1214414" y="2071678"/>
            <a:ext cx="2643206" cy="2786082"/>
            <a:chOff x="1214414" y="2071678"/>
            <a:chExt cx="2643206" cy="2786082"/>
          </a:xfrm>
        </p:grpSpPr>
        <p:sp>
          <p:nvSpPr>
            <p:cNvPr id="6" name="椭圆 5"/>
            <p:cNvSpPr/>
            <p:nvPr/>
          </p:nvSpPr>
          <p:spPr>
            <a:xfrm>
              <a:off x="2428860" y="207167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1428728" y="2925562"/>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1857356" y="3639942"/>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2214546"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3425620" y="285412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3139868" y="363657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2857488"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1500166" y="442576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5" name="直接连接符 14"/>
            <p:cNvCxnSpPr>
              <a:stCxn id="6" idx="3"/>
              <a:endCxn id="7" idx="7"/>
            </p:cNvCxnSpPr>
            <p:nvPr/>
          </p:nvCxnSpPr>
          <p:spPr>
            <a:xfrm rot="5400000">
              <a:off x="1870587" y="2367289"/>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5"/>
              <a:endCxn id="10" idx="1"/>
            </p:cNvCxnSpPr>
            <p:nvPr/>
          </p:nvCxnSpPr>
          <p:spPr>
            <a:xfrm rot="16200000" flipH="1">
              <a:off x="2904752" y="2333256"/>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5"/>
              <a:endCxn id="8" idx="0"/>
            </p:cNvCxnSpPr>
            <p:nvPr/>
          </p:nvCxnSpPr>
          <p:spPr>
            <a:xfrm rot="16200000" flipH="1">
              <a:off x="1762587" y="3329172"/>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3"/>
              <a:endCxn id="13" idx="0"/>
            </p:cNvCxnSpPr>
            <p:nvPr/>
          </p:nvCxnSpPr>
          <p:spPr>
            <a:xfrm rot="5400000">
              <a:off x="1609853" y="4114991"/>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5"/>
              <a:endCxn id="9" idx="0"/>
            </p:cNvCxnSpPr>
            <p:nvPr/>
          </p:nvCxnSpPr>
          <p:spPr>
            <a:xfrm rot="16200000" flipH="1">
              <a:off x="2121463" y="4113304"/>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3"/>
              <a:endCxn id="11" idx="0"/>
            </p:cNvCxnSpPr>
            <p:nvPr/>
          </p:nvCxnSpPr>
          <p:spPr>
            <a:xfrm rot="5400000">
              <a:off x="3215522" y="3363206"/>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1" idx="3"/>
              <a:endCxn id="12" idx="0"/>
            </p:cNvCxnSpPr>
            <p:nvPr/>
          </p:nvCxnSpPr>
          <p:spPr>
            <a:xfrm rot="5400000">
              <a:off x="2929770" y="4149024"/>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7" idx="0"/>
            </p:cNvCxnSpPr>
            <p:nvPr/>
          </p:nvCxnSpPr>
          <p:spPr>
            <a:xfrm rot="16200000" flipH="1">
              <a:off x="1395538" y="2676372"/>
              <a:ext cx="353818" cy="1445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14414" y="2243072"/>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grpSp>
      <p:grpSp>
        <p:nvGrpSpPr>
          <p:cNvPr id="54" name="组合 53"/>
          <p:cNvGrpSpPr/>
          <p:nvPr/>
        </p:nvGrpSpPr>
        <p:grpSpPr>
          <a:xfrm>
            <a:off x="6000760" y="2071678"/>
            <a:ext cx="2564828" cy="2782710"/>
            <a:chOff x="6000760" y="2071678"/>
            <a:chExt cx="2564828" cy="2782710"/>
          </a:xfrm>
        </p:grpSpPr>
        <p:sp>
          <p:nvSpPr>
            <p:cNvPr id="31" name="椭圆 30"/>
            <p:cNvSpPr/>
            <p:nvPr/>
          </p:nvSpPr>
          <p:spPr>
            <a:xfrm>
              <a:off x="7136828" y="207167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33" name="椭圆 32"/>
            <p:cNvSpPr/>
            <p:nvPr/>
          </p:nvSpPr>
          <p:spPr>
            <a:xfrm>
              <a:off x="6357950" y="2853307"/>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4" name="椭圆 33"/>
            <p:cNvSpPr/>
            <p:nvPr/>
          </p:nvSpPr>
          <p:spPr>
            <a:xfrm>
              <a:off x="6715140" y="3635753"/>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5" name="椭圆 34"/>
            <p:cNvSpPr/>
            <p:nvPr/>
          </p:nvSpPr>
          <p:spPr>
            <a:xfrm>
              <a:off x="8133588" y="285412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36" name="椭圆 35"/>
            <p:cNvSpPr/>
            <p:nvPr/>
          </p:nvSpPr>
          <p:spPr>
            <a:xfrm>
              <a:off x="7847836" y="363657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7" name="椭圆 36"/>
            <p:cNvSpPr/>
            <p:nvPr/>
          </p:nvSpPr>
          <p:spPr>
            <a:xfrm>
              <a:off x="7565456"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8" name="椭圆 37"/>
            <p:cNvSpPr/>
            <p:nvPr/>
          </p:nvSpPr>
          <p:spPr>
            <a:xfrm>
              <a:off x="6000760" y="363912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39" name="直接连接符 38"/>
            <p:cNvCxnSpPr>
              <a:stCxn id="31" idx="3"/>
              <a:endCxn id="33" idx="7"/>
            </p:cNvCxnSpPr>
            <p:nvPr/>
          </p:nvCxnSpPr>
          <p:spPr>
            <a:xfrm rot="5400000">
              <a:off x="6725310" y="2441788"/>
              <a:ext cx="476159" cy="4734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1" idx="5"/>
              <a:endCxn id="35" idx="1"/>
            </p:cNvCxnSpPr>
            <p:nvPr/>
          </p:nvCxnSpPr>
          <p:spPr>
            <a:xfrm rot="16200000" flipH="1">
              <a:off x="7612720" y="2333256"/>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3"/>
              <a:endCxn id="38" idx="0"/>
            </p:cNvCxnSpPr>
            <p:nvPr/>
          </p:nvCxnSpPr>
          <p:spPr>
            <a:xfrm rot="5400000">
              <a:off x="6110447" y="3328356"/>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3" idx="5"/>
              <a:endCxn id="34" idx="0"/>
            </p:cNvCxnSpPr>
            <p:nvPr/>
          </p:nvCxnSpPr>
          <p:spPr>
            <a:xfrm rot="16200000" flipH="1">
              <a:off x="6622057" y="3326669"/>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3"/>
              <a:endCxn id="36" idx="0"/>
            </p:cNvCxnSpPr>
            <p:nvPr/>
          </p:nvCxnSpPr>
          <p:spPr>
            <a:xfrm rot="5400000">
              <a:off x="7923490" y="3363206"/>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3"/>
              <a:endCxn id="37" idx="0"/>
            </p:cNvCxnSpPr>
            <p:nvPr/>
          </p:nvCxnSpPr>
          <p:spPr>
            <a:xfrm rot="5400000">
              <a:off x="7637738" y="4149024"/>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286248" y="2857496"/>
            <a:ext cx="1428760" cy="785818"/>
            <a:chOff x="4286248" y="2857496"/>
            <a:chExt cx="1428760" cy="785818"/>
          </a:xfrm>
        </p:grpSpPr>
        <p:sp>
          <p:nvSpPr>
            <p:cNvPr id="51" name="右箭头 50"/>
            <p:cNvSpPr/>
            <p:nvPr/>
          </p:nvSpPr>
          <p:spPr>
            <a:xfrm>
              <a:off x="4429124" y="3286124"/>
              <a:ext cx="1214446"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2" name="TextBox 51"/>
            <p:cNvSpPr txBox="1"/>
            <p:nvPr/>
          </p:nvSpPr>
          <p:spPr>
            <a:xfrm>
              <a:off x="4286248" y="2857496"/>
              <a:ext cx="142876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删除结点</a:t>
              </a:r>
              <a:r>
                <a:rPr lang="en-US" altLang="zh-CN" sz="2000" smtClean="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p:txBody>
        </p:sp>
      </p:grpSp>
      <p:sp>
        <p:nvSpPr>
          <p:cNvPr id="41" name="TextBox 40"/>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285852" y="1214422"/>
            <a:ext cx="7500990" cy="2708434"/>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smtClean="0">
                <a:solidFill>
                  <a:srgbClr val="0000FF"/>
                </a:solidFill>
                <a:ea typeface="楷体" pitchFamily="49" charset="-122"/>
                <a:cs typeface="Times New Roman" pitchFamily="18" charset="0"/>
              </a:rPr>
              <a:t>平均</a:t>
            </a:r>
            <a:r>
              <a:rPr lang="zh-CN" altLang="en-US" sz="2000" dirty="0">
                <a:solidFill>
                  <a:srgbClr val="0000FF"/>
                </a:solidFill>
                <a:ea typeface="楷体" pitchFamily="49" charset="-122"/>
                <a:cs typeface="Times New Roman" pitchFamily="18" charset="0"/>
              </a:rPr>
              <a:t>查找</a:t>
            </a:r>
            <a:r>
              <a:rPr lang="zh-CN" altLang="en-US" sz="2000">
                <a:solidFill>
                  <a:srgbClr val="0000FF"/>
                </a:solidFill>
                <a:ea typeface="楷体" pitchFamily="49" charset="-122"/>
                <a:cs typeface="Times New Roman" pitchFamily="18" charset="0"/>
              </a:rPr>
              <a:t>长度</a:t>
            </a:r>
            <a:r>
              <a:rPr lang="zh-CN" altLang="en-US" sz="2000" smtClean="0">
                <a:solidFill>
                  <a:srgbClr val="0000FF"/>
                </a:solidFill>
                <a:ea typeface="楷体" pitchFamily="49" charset="-122"/>
                <a:cs typeface="Times New Roman" pitchFamily="18" charset="0"/>
              </a:rPr>
              <a:t>分为：</a:t>
            </a:r>
            <a:endParaRPr lang="en-US" altLang="zh-CN" sz="2000" smtClean="0">
              <a:solidFill>
                <a:srgbClr val="0000FF"/>
              </a:solidFill>
              <a:ea typeface="楷体" pitchFamily="49" charset="-122"/>
              <a:cs typeface="Times New Roman" pitchFamily="18" charset="0"/>
            </a:endParaRPr>
          </a:p>
          <a:p>
            <a:pPr marL="457200" indent="-457200">
              <a:lnSpc>
                <a:spcPct val="150000"/>
              </a:lnSpc>
              <a:spcBef>
                <a:spcPct val="50000"/>
              </a:spcBef>
              <a:buBlip>
                <a:blip r:embed="rId2"/>
              </a:buBlip>
            </a:pPr>
            <a:r>
              <a:rPr lang="zh-CN" altLang="en-US" sz="2000" smtClean="0">
                <a:solidFill>
                  <a:srgbClr val="FF0000"/>
                </a:solidFill>
                <a:latin typeface="Consolas" pitchFamily="49" charset="0"/>
                <a:ea typeface="楷体" pitchFamily="49" charset="-122"/>
                <a:cs typeface="Consolas" pitchFamily="49" charset="0"/>
              </a:rPr>
              <a:t>成功</a:t>
            </a:r>
            <a:r>
              <a:rPr lang="zh-CN" altLang="en-US" sz="2000" dirty="0">
                <a:solidFill>
                  <a:srgbClr val="FF0000"/>
                </a:solidFill>
                <a:latin typeface="Consolas" pitchFamily="49" charset="0"/>
                <a:ea typeface="楷体" pitchFamily="49" charset="-122"/>
                <a:cs typeface="Consolas" pitchFamily="49" charset="0"/>
              </a:rPr>
              <a:t>查找</a:t>
            </a:r>
            <a:r>
              <a:rPr lang="zh-CN" altLang="en-US" sz="2000" dirty="0">
                <a:solidFill>
                  <a:srgbClr val="0000FF"/>
                </a:solidFill>
                <a:latin typeface="Consolas" pitchFamily="49" charset="0"/>
                <a:ea typeface="楷体" pitchFamily="49" charset="-122"/>
                <a:cs typeface="Consolas" pitchFamily="49" charset="0"/>
              </a:rPr>
              <a:t>情况下的平均查找</a:t>
            </a:r>
            <a:r>
              <a:rPr lang="zh-CN" altLang="en-US" sz="2000">
                <a:solidFill>
                  <a:srgbClr val="0000FF"/>
                </a:solidFill>
                <a:latin typeface="Consolas" pitchFamily="49" charset="0"/>
                <a:ea typeface="楷体" pitchFamily="49" charset="-122"/>
                <a:cs typeface="Consolas" pitchFamily="49" charset="0"/>
              </a:rPr>
              <a:t>长度</a:t>
            </a:r>
            <a:r>
              <a:rPr lang="en-US" altLang="zh-CN" sz="2000" i="1" smtClean="0">
                <a:solidFill>
                  <a:srgbClr val="0000FF"/>
                </a:solidFill>
                <a:latin typeface="Consolas" pitchFamily="49" charset="0"/>
                <a:ea typeface="楷体" pitchFamily="49" charset="-122"/>
                <a:cs typeface="Consolas" pitchFamily="49" charset="0"/>
              </a:rPr>
              <a:t>ASL</a:t>
            </a:r>
            <a:r>
              <a:rPr lang="en-US" altLang="zh-CN" sz="2000" baseline="-25000" smtClean="0">
                <a:solidFill>
                  <a:srgbClr val="0000FF"/>
                </a:solidFill>
                <a:latin typeface="Consolas" pitchFamily="49" charset="0"/>
                <a:ea typeface="楷体" pitchFamily="49" charset="-122"/>
                <a:cs typeface="Consolas" pitchFamily="49" charset="0"/>
              </a:rPr>
              <a:t>succ</a:t>
            </a:r>
            <a:r>
              <a:rPr lang="zh-CN" altLang="en-US" sz="2000" smtClean="0">
                <a:solidFill>
                  <a:srgbClr val="0000FF"/>
                </a:solidFill>
                <a:latin typeface="Consolas" pitchFamily="49" charset="0"/>
                <a:ea typeface="楷体" pitchFamily="49" charset="-122"/>
                <a:cs typeface="Consolas" pitchFamily="49" charset="0"/>
              </a:rPr>
              <a:t>，指在表中找到指定关键字的元素平均所需关键字比较的次数。</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FF0000"/>
                </a:solidFill>
                <a:latin typeface="Consolas" pitchFamily="49" charset="0"/>
                <a:ea typeface="楷体" pitchFamily="49" charset="-122"/>
                <a:cs typeface="Consolas" pitchFamily="49" charset="0"/>
              </a:rPr>
              <a:t>不</a:t>
            </a:r>
            <a:r>
              <a:rPr lang="zh-CN" altLang="en-US" sz="2000" dirty="0">
                <a:solidFill>
                  <a:srgbClr val="FF0000"/>
                </a:solidFill>
                <a:latin typeface="Consolas" pitchFamily="49" charset="0"/>
                <a:ea typeface="楷体" pitchFamily="49" charset="-122"/>
                <a:cs typeface="Consolas" pitchFamily="49" charset="0"/>
              </a:rPr>
              <a:t>成功查找</a:t>
            </a:r>
            <a:r>
              <a:rPr lang="zh-CN" altLang="en-US" sz="2000" dirty="0">
                <a:solidFill>
                  <a:srgbClr val="0000FF"/>
                </a:solidFill>
                <a:latin typeface="Consolas" pitchFamily="49" charset="0"/>
                <a:ea typeface="楷体" pitchFamily="49" charset="-122"/>
                <a:cs typeface="Consolas" pitchFamily="49" charset="0"/>
              </a:rPr>
              <a:t>情况下的平均查找</a:t>
            </a:r>
            <a:r>
              <a:rPr lang="zh-CN" altLang="en-US" sz="2000">
                <a:solidFill>
                  <a:srgbClr val="0000FF"/>
                </a:solidFill>
                <a:latin typeface="Consolas" pitchFamily="49" charset="0"/>
                <a:ea typeface="楷体" pitchFamily="49" charset="-122"/>
                <a:cs typeface="Consolas" pitchFamily="49" charset="0"/>
              </a:rPr>
              <a:t>长度</a:t>
            </a:r>
            <a:r>
              <a:rPr lang="en-US" altLang="zh-CN" sz="2000" i="1" smtClean="0">
                <a:solidFill>
                  <a:srgbClr val="0000FF"/>
                </a:solidFill>
                <a:latin typeface="Consolas" pitchFamily="49" charset="0"/>
                <a:ea typeface="楷体" pitchFamily="49" charset="-122"/>
                <a:cs typeface="Consolas" pitchFamily="49" charset="0"/>
              </a:rPr>
              <a:t>ASL</a:t>
            </a:r>
            <a:r>
              <a:rPr lang="en-US" altLang="zh-CN" sz="2000" baseline="-25000" smtClean="0">
                <a:solidFill>
                  <a:srgbClr val="0000FF"/>
                </a:solidFill>
                <a:latin typeface="Consolas" pitchFamily="49" charset="0"/>
                <a:ea typeface="楷体" pitchFamily="49" charset="-122"/>
                <a:cs typeface="Consolas" pitchFamily="49" charset="0"/>
              </a:rPr>
              <a:t>unsucc</a:t>
            </a:r>
            <a:r>
              <a:rPr lang="zh-CN" altLang="en-US" sz="2000" smtClean="0">
                <a:solidFill>
                  <a:srgbClr val="0000FF"/>
                </a:solidFill>
                <a:latin typeface="Consolas" pitchFamily="49" charset="0"/>
                <a:ea typeface="楷体" pitchFamily="49" charset="-122"/>
                <a:cs typeface="Consolas" pitchFamily="49" charset="0"/>
              </a:rPr>
              <a:t>，指</a:t>
            </a:r>
            <a:r>
              <a:rPr lang="zh-CN" altLang="en-US" sz="2000" dirty="0">
                <a:solidFill>
                  <a:srgbClr val="0000FF"/>
                </a:solidFill>
                <a:latin typeface="Consolas" pitchFamily="49" charset="0"/>
                <a:ea typeface="楷体" pitchFamily="49" charset="-122"/>
                <a:cs typeface="Consolas" pitchFamily="49" charset="0"/>
              </a:rPr>
              <a:t>在表中找不到指定关键字的元素平均所需关键字比较的次数。 </a:t>
            </a:r>
          </a:p>
        </p:txBody>
      </p:sp>
      <p:sp>
        <p:nvSpPr>
          <p:cNvPr id="4" name="TextBox 3"/>
          <p:cNvSpPr txBox="1"/>
          <p:nvPr/>
        </p:nvSpPr>
        <p:spPr>
          <a:xfrm>
            <a:off x="285724" y="1785926"/>
            <a:ext cx="553998" cy="271464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查找</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的概念</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1071538" y="500042"/>
            <a:ext cx="7748612" cy="400110"/>
          </a:xfrm>
          <a:prstGeom prst="rect">
            <a:avLst/>
          </a:prstGeom>
          <a:noFill/>
          <a:ln w="9525">
            <a:noFill/>
            <a:miter lim="800000"/>
            <a:headEnd/>
            <a:tailEnd/>
          </a:ln>
        </p:spPr>
        <p:txBody>
          <a:bodyPr wrap="square">
            <a:spAutoFit/>
          </a:bodyPr>
          <a:lstStyle/>
          <a:p>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2</a:t>
            </a:r>
            <a:r>
              <a:rPr lang="zh-CN" altLang="en-US" sz="2000">
                <a:solidFill>
                  <a:srgbClr val="FF0000"/>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若</a:t>
            </a:r>
            <a:r>
              <a:rPr lang="en-US" altLang="zh-CN" sz="2000" i="1" smtClean="0">
                <a:solidFill>
                  <a:srgbClr val="FF0000"/>
                </a:solidFill>
                <a:latin typeface="Consolas" pitchFamily="49" charset="0"/>
                <a:ea typeface="楷体" pitchFamily="49" charset="-122"/>
                <a:cs typeface="Consolas" pitchFamily="49" charset="0"/>
              </a:rPr>
              <a:t>p</a:t>
            </a:r>
            <a:r>
              <a:rPr lang="zh-CN" altLang="en-US" sz="2000" dirty="0">
                <a:solidFill>
                  <a:srgbClr val="FF0000"/>
                </a:solidFill>
                <a:latin typeface="Consolas" pitchFamily="49" charset="0"/>
                <a:ea typeface="楷体" pitchFamily="49" charset="-122"/>
                <a:cs typeface="Consolas" pitchFamily="49" charset="0"/>
              </a:rPr>
              <a:t>结点没有右子树</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a:t>
            </a:r>
            <a:r>
              <a:rPr lang="zh-CN" altLang="en-US"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结点的左孩子替换它。</a:t>
            </a:r>
          </a:p>
        </p:txBody>
      </p:sp>
      <p:sp>
        <p:nvSpPr>
          <p:cNvPr id="8196" name="Rectangle 6"/>
          <p:cNvSpPr>
            <a:spLocks noChangeArrowheads="1"/>
          </p:cNvSpPr>
          <p:nvPr/>
        </p:nvSpPr>
        <p:spPr bwMode="auto">
          <a:xfrm>
            <a:off x="0" y="2828925"/>
            <a:ext cx="9144000" cy="0"/>
          </a:xfrm>
          <a:prstGeom prst="rect">
            <a:avLst/>
          </a:prstGeom>
          <a:noFill/>
          <a:ln w="9525">
            <a:noFill/>
            <a:miter lim="800000"/>
            <a:headEnd/>
            <a:tailEnd/>
          </a:ln>
        </p:spPr>
        <p:txBody>
          <a:bodyPr wrap="none" anchor="ctr">
            <a:spAutoFit/>
          </a:bodyPr>
          <a:lstStyle/>
          <a:p>
            <a:endParaRPr lang="zh-CN" altLang="en-US"/>
          </a:p>
        </p:txBody>
      </p:sp>
      <p:sp>
        <p:nvSpPr>
          <p:cNvPr id="8197" name="Rectangle 8"/>
          <p:cNvSpPr>
            <a:spLocks noChangeArrowheads="1"/>
          </p:cNvSpPr>
          <p:nvPr/>
        </p:nvSpPr>
        <p:spPr bwMode="auto">
          <a:xfrm>
            <a:off x="0" y="2828925"/>
            <a:ext cx="9144000" cy="0"/>
          </a:xfrm>
          <a:prstGeom prst="rect">
            <a:avLst/>
          </a:prstGeom>
          <a:noFill/>
          <a:ln w="9525">
            <a:noFill/>
            <a:miter lim="800000"/>
            <a:headEnd/>
            <a:tailEnd/>
          </a:ln>
        </p:spPr>
        <p:txBody>
          <a:bodyPr wrap="none" anchor="ctr">
            <a:spAutoFit/>
          </a:bodyPr>
          <a:lstStyle/>
          <a:p>
            <a:endParaRPr lang="zh-CN" altLang="en-US"/>
          </a:p>
        </p:txBody>
      </p:sp>
      <p:grpSp>
        <p:nvGrpSpPr>
          <p:cNvPr id="48" name="组合 47"/>
          <p:cNvGrpSpPr/>
          <p:nvPr/>
        </p:nvGrpSpPr>
        <p:grpSpPr>
          <a:xfrm>
            <a:off x="1428728" y="2071678"/>
            <a:ext cx="2428892" cy="2786082"/>
            <a:chOff x="1428728" y="2071678"/>
            <a:chExt cx="2428892" cy="2786082"/>
          </a:xfrm>
        </p:grpSpPr>
        <p:sp>
          <p:nvSpPr>
            <p:cNvPr id="9" name="椭圆 8"/>
            <p:cNvSpPr/>
            <p:nvPr/>
          </p:nvSpPr>
          <p:spPr>
            <a:xfrm>
              <a:off x="2428860" y="207167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1428728" y="292556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1857356" y="363994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2214546"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3425620" y="2854124"/>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3139868" y="3636570"/>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2857488"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6" name="椭圆 15"/>
            <p:cNvSpPr/>
            <p:nvPr/>
          </p:nvSpPr>
          <p:spPr>
            <a:xfrm>
              <a:off x="1500166" y="442576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7" name="直接连接符 16"/>
            <p:cNvCxnSpPr>
              <a:stCxn id="9" idx="3"/>
              <a:endCxn id="10" idx="7"/>
            </p:cNvCxnSpPr>
            <p:nvPr/>
          </p:nvCxnSpPr>
          <p:spPr>
            <a:xfrm rot="5400000">
              <a:off x="1870587" y="2367289"/>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5"/>
              <a:endCxn id="13" idx="1"/>
            </p:cNvCxnSpPr>
            <p:nvPr/>
          </p:nvCxnSpPr>
          <p:spPr>
            <a:xfrm rot="16200000" flipH="1">
              <a:off x="2904752" y="2333256"/>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5"/>
              <a:endCxn id="11" idx="0"/>
            </p:cNvCxnSpPr>
            <p:nvPr/>
          </p:nvCxnSpPr>
          <p:spPr>
            <a:xfrm rot="16200000" flipH="1">
              <a:off x="1762587" y="3329172"/>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3"/>
              <a:endCxn id="16" idx="0"/>
            </p:cNvCxnSpPr>
            <p:nvPr/>
          </p:nvCxnSpPr>
          <p:spPr>
            <a:xfrm rot="5400000">
              <a:off x="1609853" y="4114991"/>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5"/>
              <a:endCxn id="12" idx="0"/>
            </p:cNvCxnSpPr>
            <p:nvPr/>
          </p:nvCxnSpPr>
          <p:spPr>
            <a:xfrm rot="16200000" flipH="1">
              <a:off x="2121463" y="4113304"/>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 idx="3"/>
              <a:endCxn id="14" idx="0"/>
            </p:cNvCxnSpPr>
            <p:nvPr/>
          </p:nvCxnSpPr>
          <p:spPr>
            <a:xfrm rot="5400000">
              <a:off x="3215522" y="3363206"/>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3"/>
              <a:endCxn id="15" idx="0"/>
            </p:cNvCxnSpPr>
            <p:nvPr/>
          </p:nvCxnSpPr>
          <p:spPr>
            <a:xfrm rot="5400000">
              <a:off x="2929770" y="4149024"/>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6200000" flipH="1">
              <a:off x="3467240" y="2676372"/>
              <a:ext cx="353818" cy="16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7554" y="2214554"/>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grpSp>
      <p:grpSp>
        <p:nvGrpSpPr>
          <p:cNvPr id="26" name="组合 25"/>
          <p:cNvGrpSpPr/>
          <p:nvPr/>
        </p:nvGrpSpPr>
        <p:grpSpPr>
          <a:xfrm>
            <a:off x="4286248" y="2857496"/>
            <a:ext cx="1428760" cy="785818"/>
            <a:chOff x="4286248" y="2857496"/>
            <a:chExt cx="1428760" cy="785818"/>
          </a:xfrm>
        </p:grpSpPr>
        <p:sp>
          <p:nvSpPr>
            <p:cNvPr id="27" name="右箭头 26"/>
            <p:cNvSpPr/>
            <p:nvPr/>
          </p:nvSpPr>
          <p:spPr>
            <a:xfrm>
              <a:off x="4429124" y="3286124"/>
              <a:ext cx="1214446"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 name="TextBox 27"/>
            <p:cNvSpPr txBox="1"/>
            <p:nvPr/>
          </p:nvSpPr>
          <p:spPr>
            <a:xfrm>
              <a:off x="4286248" y="2857496"/>
              <a:ext cx="142876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删除结点</a:t>
              </a:r>
              <a:r>
                <a:rPr lang="en-US" altLang="zh-CN" sz="2000" smtClean="0">
                  <a:solidFill>
                    <a:srgbClr val="0000FF"/>
                  </a:solidFill>
                  <a:latin typeface="Consolas" pitchFamily="49" charset="0"/>
                  <a:ea typeface="仿宋" pitchFamily="49" charset="-122"/>
                  <a:cs typeface="Consolas" pitchFamily="49" charset="0"/>
                </a:rPr>
                <a:t>8</a:t>
              </a:r>
              <a:endParaRPr lang="zh-CN" altLang="en-US" sz="2000">
                <a:solidFill>
                  <a:srgbClr val="0000FF"/>
                </a:solidFill>
                <a:latin typeface="Consolas" pitchFamily="49" charset="0"/>
                <a:ea typeface="仿宋" pitchFamily="49" charset="-122"/>
                <a:cs typeface="Consolas" pitchFamily="49" charset="0"/>
              </a:endParaRPr>
            </a:p>
          </p:txBody>
        </p:sp>
      </p:grpSp>
      <p:grpSp>
        <p:nvGrpSpPr>
          <p:cNvPr id="49" name="组合 48"/>
          <p:cNvGrpSpPr/>
          <p:nvPr/>
        </p:nvGrpSpPr>
        <p:grpSpPr>
          <a:xfrm>
            <a:off x="6000760" y="2071678"/>
            <a:ext cx="2402766" cy="2786082"/>
            <a:chOff x="6000760" y="2071678"/>
            <a:chExt cx="2402766" cy="2786082"/>
          </a:xfrm>
        </p:grpSpPr>
        <p:sp>
          <p:nvSpPr>
            <p:cNvPr id="30" name="椭圆 29"/>
            <p:cNvSpPr/>
            <p:nvPr/>
          </p:nvSpPr>
          <p:spPr>
            <a:xfrm>
              <a:off x="7000892" y="207167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31" name="椭圆 30"/>
            <p:cNvSpPr/>
            <p:nvPr/>
          </p:nvSpPr>
          <p:spPr>
            <a:xfrm>
              <a:off x="6000760" y="292556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2" name="椭圆 31"/>
            <p:cNvSpPr/>
            <p:nvPr/>
          </p:nvSpPr>
          <p:spPr>
            <a:xfrm>
              <a:off x="6429388" y="363994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3" name="椭圆 32"/>
            <p:cNvSpPr/>
            <p:nvPr/>
          </p:nvSpPr>
          <p:spPr>
            <a:xfrm>
              <a:off x="6786578"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5" name="椭圆 34"/>
            <p:cNvSpPr/>
            <p:nvPr/>
          </p:nvSpPr>
          <p:spPr>
            <a:xfrm>
              <a:off x="7971526" y="2867187"/>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6" name="椭圆 35"/>
            <p:cNvSpPr/>
            <p:nvPr/>
          </p:nvSpPr>
          <p:spPr>
            <a:xfrm>
              <a:off x="7689146" y="365300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7" name="椭圆 36"/>
            <p:cNvSpPr/>
            <p:nvPr/>
          </p:nvSpPr>
          <p:spPr>
            <a:xfrm>
              <a:off x="6072198" y="442576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38" name="直接连接符 37"/>
            <p:cNvCxnSpPr>
              <a:stCxn id="30" idx="3"/>
              <a:endCxn id="31" idx="7"/>
            </p:cNvCxnSpPr>
            <p:nvPr/>
          </p:nvCxnSpPr>
          <p:spPr>
            <a:xfrm rot="5400000">
              <a:off x="6442619" y="2367289"/>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rot="16200000" flipH="1">
              <a:off x="7457190" y="2352850"/>
              <a:ext cx="490039" cy="6651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1" idx="5"/>
              <a:endCxn id="32" idx="0"/>
            </p:cNvCxnSpPr>
            <p:nvPr/>
          </p:nvCxnSpPr>
          <p:spPr>
            <a:xfrm rot="16200000" flipH="1">
              <a:off x="6334619" y="3329172"/>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2" idx="3"/>
              <a:endCxn id="37" idx="0"/>
            </p:cNvCxnSpPr>
            <p:nvPr/>
          </p:nvCxnSpPr>
          <p:spPr>
            <a:xfrm rot="5400000">
              <a:off x="6181885" y="4114991"/>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33" idx="0"/>
            </p:cNvCxnSpPr>
            <p:nvPr/>
          </p:nvCxnSpPr>
          <p:spPr>
            <a:xfrm rot="16200000" flipH="1">
              <a:off x="6693495" y="4113304"/>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3"/>
              <a:endCxn id="36" idx="0"/>
            </p:cNvCxnSpPr>
            <p:nvPr/>
          </p:nvCxnSpPr>
          <p:spPr>
            <a:xfrm rot="5400000">
              <a:off x="7761428" y="3379641"/>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285852" y="333375"/>
            <a:ext cx="7429552" cy="2400657"/>
          </a:xfrm>
          <a:prstGeom prst="rect">
            <a:avLst/>
          </a:prstGeom>
          <a:noFill/>
          <a:ln w="9525">
            <a:noFill/>
            <a:miter lim="800000"/>
            <a:headEnd/>
            <a:tailEnd/>
          </a:ln>
        </p:spPr>
        <p:txBody>
          <a:bodyPr wrap="square">
            <a:spAutoFit/>
          </a:bodyPr>
          <a:lstStyle/>
          <a:p>
            <a:pPr>
              <a:lnSpc>
                <a:spcPts val="2800"/>
              </a:lnSpc>
              <a:spcBef>
                <a:spcPts val="1200"/>
              </a:spcBef>
            </a:pPr>
            <a:r>
              <a:rPr lang="zh-CN" alt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FF0000"/>
                </a:solidFill>
                <a:latin typeface="Consolas" pitchFamily="49" charset="0"/>
                <a:ea typeface="楷体" pitchFamily="49" charset="-122"/>
                <a:cs typeface="Consolas" pitchFamily="49" charset="0"/>
              </a:rPr>
              <a:t>（</a:t>
            </a:r>
            <a:r>
              <a:rPr lang="en-US" sz="2000" smtClean="0">
                <a:solidFill>
                  <a:srgbClr val="FF0000"/>
                </a:solidFill>
                <a:latin typeface="Consolas" pitchFamily="49" charset="0"/>
                <a:ea typeface="楷体" pitchFamily="49" charset="-122"/>
                <a:cs typeface="Consolas" pitchFamily="49" charset="0"/>
              </a:rPr>
              <a:t>3</a:t>
            </a:r>
            <a:r>
              <a:rPr lang="zh-CN" altLang="en-US" sz="2000" smtClean="0">
                <a:solidFill>
                  <a:srgbClr val="FF0000"/>
                </a:solidFill>
                <a:latin typeface="Consolas" pitchFamily="49" charset="0"/>
                <a:ea typeface="楷体" pitchFamily="49" charset="-122"/>
                <a:cs typeface="Consolas" pitchFamily="49" charset="0"/>
              </a:rPr>
              <a:t>）若</a:t>
            </a:r>
            <a:r>
              <a:rPr lang="en-US" sz="2000" i="1" smtClean="0">
                <a:solidFill>
                  <a:srgbClr val="FF0000"/>
                </a:solidFill>
                <a:latin typeface="Consolas" pitchFamily="49" charset="0"/>
                <a:ea typeface="楷体" pitchFamily="49" charset="-122"/>
                <a:cs typeface="Consolas" pitchFamily="49" charset="0"/>
              </a:rPr>
              <a:t>p</a:t>
            </a:r>
            <a:r>
              <a:rPr lang="zh-CN" altLang="en-US" sz="2000" smtClean="0">
                <a:solidFill>
                  <a:srgbClr val="FF0000"/>
                </a:solidFill>
                <a:latin typeface="Consolas" pitchFamily="49" charset="0"/>
                <a:ea typeface="楷体" pitchFamily="49" charset="-122"/>
                <a:cs typeface="Consolas" pitchFamily="49" charset="0"/>
              </a:rPr>
              <a:t>结点既有左子树又有右子树</a:t>
            </a:r>
            <a:r>
              <a:rPr lang="zh-CN" altLang="en-US" sz="2000" smtClean="0">
                <a:solidFill>
                  <a:srgbClr val="0000FF"/>
                </a:solidFill>
                <a:latin typeface="Consolas" pitchFamily="49" charset="0"/>
                <a:ea typeface="楷体" pitchFamily="49" charset="-122"/>
                <a:cs typeface="Consolas" pitchFamily="49" charset="0"/>
              </a:rPr>
              <a:t>，用其左子树中最大的结点替代它。</a:t>
            </a:r>
            <a:endParaRPr lang="en-US" altLang="zh-CN" sz="2000" smtClean="0">
              <a:solidFill>
                <a:srgbClr val="0000FF"/>
              </a:solidFill>
              <a:latin typeface="Consolas" pitchFamily="49" charset="0"/>
              <a:ea typeface="楷体" pitchFamily="49" charset="-122"/>
              <a:cs typeface="Consolas" pitchFamily="49" charset="0"/>
            </a:endParaRPr>
          </a:p>
          <a:p>
            <a:pPr>
              <a:lnSpc>
                <a:spcPts val="2800"/>
              </a:lnSpc>
              <a:spcBef>
                <a:spcPts val="1200"/>
              </a:spcBef>
            </a:pPr>
            <a:r>
              <a:rPr lang="zh-CN" altLang="en-US" sz="2000" smtClean="0">
                <a:solidFill>
                  <a:srgbClr val="0000FF"/>
                </a:solidFill>
                <a:latin typeface="Consolas" pitchFamily="49" charset="0"/>
                <a:ea typeface="楷体" pitchFamily="49" charset="-122"/>
                <a:cs typeface="Consolas" pitchFamily="49" charset="0"/>
              </a:rPr>
              <a:t>    通过</a:t>
            </a:r>
            <a:r>
              <a:rPr lang="en-US" sz="2000" i="1" smtClean="0">
                <a:solidFill>
                  <a:srgbClr val="0000FF"/>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结点的左孩子</a:t>
            </a:r>
            <a:r>
              <a:rPr lang="en-US" sz="2000" i="1"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找到它的最右下结点</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结点就是</a:t>
            </a:r>
            <a:r>
              <a:rPr lang="en-US" sz="2000" i="1" smtClean="0">
                <a:solidFill>
                  <a:srgbClr val="0000FF"/>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结点左子树中最大的结点，将</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结点值替代</a:t>
            </a:r>
            <a:r>
              <a:rPr lang="en-US" sz="2000" i="1" smtClean="0">
                <a:solidFill>
                  <a:srgbClr val="0000FF"/>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结点值，然后将</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结点删除。由于</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结点一定没有有孩子，可以采用（</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）的操作删除结点</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9220" name="Rectangle 6"/>
          <p:cNvSpPr>
            <a:spLocks noChangeArrowheads="1"/>
          </p:cNvSpPr>
          <p:nvPr/>
        </p:nvSpPr>
        <p:spPr bwMode="auto">
          <a:xfrm>
            <a:off x="0" y="2605088"/>
            <a:ext cx="9144000" cy="0"/>
          </a:xfrm>
          <a:prstGeom prst="rect">
            <a:avLst/>
          </a:prstGeom>
          <a:noFill/>
          <a:ln w="9525">
            <a:noFill/>
            <a:miter lim="800000"/>
            <a:headEnd/>
            <a:tailEnd/>
          </a:ln>
        </p:spPr>
        <p:txBody>
          <a:bodyPr wrap="none" anchor="ctr">
            <a:spAutoFit/>
          </a:bodyPr>
          <a:lstStyle/>
          <a:p>
            <a:endParaRPr lang="zh-CN" altLang="en-US"/>
          </a:p>
        </p:txBody>
      </p:sp>
      <p:grpSp>
        <p:nvGrpSpPr>
          <p:cNvPr id="24" name="组合 23"/>
          <p:cNvGrpSpPr/>
          <p:nvPr/>
        </p:nvGrpSpPr>
        <p:grpSpPr>
          <a:xfrm>
            <a:off x="4286248" y="4071942"/>
            <a:ext cx="1428760" cy="785818"/>
            <a:chOff x="4286248" y="2857496"/>
            <a:chExt cx="1428760" cy="785818"/>
          </a:xfrm>
        </p:grpSpPr>
        <p:sp>
          <p:nvSpPr>
            <p:cNvPr id="25" name="右箭头 24"/>
            <p:cNvSpPr/>
            <p:nvPr/>
          </p:nvSpPr>
          <p:spPr>
            <a:xfrm>
              <a:off x="4429124" y="3286124"/>
              <a:ext cx="1214446"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6" name="TextBox 25"/>
            <p:cNvSpPr txBox="1"/>
            <p:nvPr/>
          </p:nvSpPr>
          <p:spPr>
            <a:xfrm>
              <a:off x="4286248" y="2857496"/>
              <a:ext cx="142876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删除结点</a:t>
              </a:r>
              <a:r>
                <a:rPr lang="en-US" altLang="zh-CN" sz="2000" smtClean="0">
                  <a:solidFill>
                    <a:srgbClr val="0000FF"/>
                  </a:solidFill>
                  <a:latin typeface="Consolas" pitchFamily="49" charset="0"/>
                  <a:ea typeface="仿宋" pitchFamily="49" charset="-122"/>
                  <a:cs typeface="Consolas" pitchFamily="49" charset="0"/>
                </a:rPr>
                <a:t>5</a:t>
              </a:r>
              <a:endParaRPr lang="zh-CN" altLang="en-US" sz="2000">
                <a:solidFill>
                  <a:srgbClr val="0000FF"/>
                </a:solidFill>
                <a:latin typeface="Consolas" pitchFamily="49" charset="0"/>
                <a:ea typeface="仿宋" pitchFamily="49" charset="-122"/>
                <a:cs typeface="Consolas" pitchFamily="49" charset="0"/>
              </a:endParaRPr>
            </a:p>
          </p:txBody>
        </p:sp>
      </p:grpSp>
      <p:grpSp>
        <p:nvGrpSpPr>
          <p:cNvPr id="57" name="组合 56"/>
          <p:cNvGrpSpPr/>
          <p:nvPr/>
        </p:nvGrpSpPr>
        <p:grpSpPr>
          <a:xfrm>
            <a:off x="1214414" y="3100327"/>
            <a:ext cx="2643206" cy="3043317"/>
            <a:chOff x="1214414" y="3100327"/>
            <a:chExt cx="2643206" cy="3043317"/>
          </a:xfrm>
        </p:grpSpPr>
        <p:sp>
          <p:nvSpPr>
            <p:cNvPr id="7" name="椭圆 6"/>
            <p:cNvSpPr/>
            <p:nvPr/>
          </p:nvSpPr>
          <p:spPr>
            <a:xfrm>
              <a:off x="2428860" y="3357562"/>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1428728" y="4211446"/>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1857356" y="4925826"/>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2214546" y="5708272"/>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3425620" y="414000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3139868" y="492245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2857488" y="570827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1500166" y="571164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5" name="直接连接符 14"/>
            <p:cNvCxnSpPr>
              <a:stCxn id="7" idx="3"/>
              <a:endCxn id="8" idx="7"/>
            </p:cNvCxnSpPr>
            <p:nvPr/>
          </p:nvCxnSpPr>
          <p:spPr>
            <a:xfrm rot="5400000">
              <a:off x="1870587" y="3653173"/>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5"/>
              <a:endCxn id="11" idx="1"/>
            </p:cNvCxnSpPr>
            <p:nvPr/>
          </p:nvCxnSpPr>
          <p:spPr>
            <a:xfrm rot="16200000" flipH="1">
              <a:off x="2904752" y="3619140"/>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5"/>
              <a:endCxn id="9" idx="0"/>
            </p:cNvCxnSpPr>
            <p:nvPr/>
          </p:nvCxnSpPr>
          <p:spPr>
            <a:xfrm rot="16200000" flipH="1">
              <a:off x="1762587" y="4615056"/>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3"/>
              <a:endCxn id="14" idx="0"/>
            </p:cNvCxnSpPr>
            <p:nvPr/>
          </p:nvCxnSpPr>
          <p:spPr>
            <a:xfrm rot="5400000">
              <a:off x="1609853" y="5400875"/>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5"/>
              <a:endCxn id="10" idx="0"/>
            </p:cNvCxnSpPr>
            <p:nvPr/>
          </p:nvCxnSpPr>
          <p:spPr>
            <a:xfrm rot="16200000" flipH="1">
              <a:off x="2121463" y="5399188"/>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3"/>
              <a:endCxn id="12" idx="0"/>
            </p:cNvCxnSpPr>
            <p:nvPr/>
          </p:nvCxnSpPr>
          <p:spPr>
            <a:xfrm rot="5400000">
              <a:off x="3215522" y="4649090"/>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3"/>
              <a:endCxn id="13" idx="0"/>
            </p:cNvCxnSpPr>
            <p:nvPr/>
          </p:nvCxnSpPr>
          <p:spPr>
            <a:xfrm rot="5400000">
              <a:off x="2929770" y="5434908"/>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928794" y="3100328"/>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cxnSp>
          <p:nvCxnSpPr>
            <p:cNvPr id="28" name="直接箭头连接符 27"/>
            <p:cNvCxnSpPr>
              <a:stCxn id="23" idx="0"/>
              <a:endCxn id="7" idx="1"/>
            </p:cNvCxnSpPr>
            <p:nvPr/>
          </p:nvCxnSpPr>
          <p:spPr>
            <a:xfrm rot="16200000" flipH="1">
              <a:off x="2139507" y="3068209"/>
              <a:ext cx="320499" cy="3847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8" idx="0"/>
            </p:cNvCxnSpPr>
            <p:nvPr/>
          </p:nvCxnSpPr>
          <p:spPr>
            <a:xfrm rot="16200000" flipH="1">
              <a:off x="1431257" y="3997975"/>
              <a:ext cx="282380" cy="1445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214414" y="3786190"/>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endParaRPr lang="zh-CN" altLang="en-US" sz="2000" i="1">
                <a:solidFill>
                  <a:srgbClr val="0000FF"/>
                </a:solidFill>
                <a:latin typeface="Consolas" pitchFamily="49" charset="0"/>
                <a:cs typeface="Consolas" pitchFamily="49" charset="0"/>
              </a:endParaRPr>
            </a:p>
          </p:txBody>
        </p:sp>
        <p:cxnSp>
          <p:nvCxnSpPr>
            <p:cNvPr id="33" name="直接箭头连接符 32"/>
            <p:cNvCxnSpPr>
              <a:endCxn id="10" idx="7"/>
            </p:cNvCxnSpPr>
            <p:nvPr/>
          </p:nvCxnSpPr>
          <p:spPr>
            <a:xfrm rot="5400000">
              <a:off x="2442092" y="5570454"/>
              <a:ext cx="342273" cy="5989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428860" y="500063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grpSp>
      <p:grpSp>
        <p:nvGrpSpPr>
          <p:cNvPr id="58" name="组合 57"/>
          <p:cNvGrpSpPr/>
          <p:nvPr/>
        </p:nvGrpSpPr>
        <p:grpSpPr>
          <a:xfrm>
            <a:off x="6072198" y="3329045"/>
            <a:ext cx="2428892" cy="2786082"/>
            <a:chOff x="6286512" y="3329045"/>
            <a:chExt cx="2428892" cy="2786082"/>
          </a:xfrm>
        </p:grpSpPr>
        <p:sp>
          <p:nvSpPr>
            <p:cNvPr id="35" name="椭圆 34"/>
            <p:cNvSpPr/>
            <p:nvPr/>
          </p:nvSpPr>
          <p:spPr>
            <a:xfrm>
              <a:off x="7286644" y="3329045"/>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6" name="椭圆 35"/>
            <p:cNvSpPr/>
            <p:nvPr/>
          </p:nvSpPr>
          <p:spPr>
            <a:xfrm>
              <a:off x="6286512" y="4182929"/>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7" name="椭圆 36"/>
            <p:cNvSpPr/>
            <p:nvPr/>
          </p:nvSpPr>
          <p:spPr>
            <a:xfrm>
              <a:off x="6715140" y="4897309"/>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9" name="椭圆 38"/>
            <p:cNvSpPr/>
            <p:nvPr/>
          </p:nvSpPr>
          <p:spPr>
            <a:xfrm>
              <a:off x="8283404" y="4111491"/>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0" name="椭圆 39"/>
            <p:cNvSpPr/>
            <p:nvPr/>
          </p:nvSpPr>
          <p:spPr>
            <a:xfrm>
              <a:off x="7997652" y="4893937"/>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1" name="椭圆 40"/>
            <p:cNvSpPr/>
            <p:nvPr/>
          </p:nvSpPr>
          <p:spPr>
            <a:xfrm>
              <a:off x="7715272" y="567975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2" name="椭圆 41"/>
            <p:cNvSpPr/>
            <p:nvPr/>
          </p:nvSpPr>
          <p:spPr>
            <a:xfrm>
              <a:off x="6357950" y="5683127"/>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43" name="直接连接符 42"/>
            <p:cNvCxnSpPr>
              <a:stCxn id="35" idx="3"/>
              <a:endCxn id="36" idx="7"/>
            </p:cNvCxnSpPr>
            <p:nvPr/>
          </p:nvCxnSpPr>
          <p:spPr>
            <a:xfrm rot="5400000">
              <a:off x="6728371" y="3624656"/>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5"/>
              <a:endCxn id="39" idx="1"/>
            </p:cNvCxnSpPr>
            <p:nvPr/>
          </p:nvCxnSpPr>
          <p:spPr>
            <a:xfrm rot="16200000" flipH="1">
              <a:off x="7762536" y="3590623"/>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37" idx="0"/>
            </p:cNvCxnSpPr>
            <p:nvPr/>
          </p:nvCxnSpPr>
          <p:spPr>
            <a:xfrm rot="16200000" flipH="1">
              <a:off x="6620371" y="4586539"/>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7" idx="3"/>
              <a:endCxn id="42" idx="0"/>
            </p:cNvCxnSpPr>
            <p:nvPr/>
          </p:nvCxnSpPr>
          <p:spPr>
            <a:xfrm rot="5400000">
              <a:off x="6467637" y="5372358"/>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3"/>
              <a:endCxn id="40" idx="0"/>
            </p:cNvCxnSpPr>
            <p:nvPr/>
          </p:nvCxnSpPr>
          <p:spPr>
            <a:xfrm rot="5400000">
              <a:off x="8073306" y="4620573"/>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0" idx="3"/>
              <a:endCxn id="41" idx="0"/>
            </p:cNvCxnSpPr>
            <p:nvPr/>
          </p:nvCxnSpPr>
          <p:spPr>
            <a:xfrm rot="5400000">
              <a:off x="7787554" y="5406391"/>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357290" y="1500174"/>
            <a:ext cx="7786710" cy="4445796"/>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BSTDelete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bt,KeyType</a:t>
            </a:r>
            <a:r>
              <a:rPr lang="en-US" altLang="zh-CN" sz="1800" dirty="0">
                <a:solidFill>
                  <a:srgbClr val="0000FF"/>
                </a:solidFill>
                <a:latin typeface="Consolas" pitchFamily="49" charset="0"/>
                <a:ea typeface="仿宋" pitchFamily="49" charset="-122"/>
                <a:cs typeface="Consolas" pitchFamily="49" charset="0"/>
              </a:rPr>
              <a:t> k)</a:t>
            </a:r>
          </a:p>
          <a:p>
            <a:r>
              <a:rPr lang="en-US" altLang="zh-CN" sz="1800" smtClean="0">
                <a:solidFill>
                  <a:srgbClr val="0000FF"/>
                </a:solidFill>
                <a:latin typeface="Consolas" pitchFamily="49" charset="0"/>
                <a:ea typeface="仿宋" pitchFamily="49" charset="-122"/>
                <a:cs typeface="Consolas" pitchFamily="49" charset="0"/>
              </a:rPr>
              <a:t>{  BSTNode </a:t>
            </a:r>
            <a:r>
              <a:rPr lang="en-US" altLang="zh-CN" sz="1800" dirty="0">
                <a:solidFill>
                  <a:srgbClr val="0000FF"/>
                </a:solidFill>
                <a:latin typeface="Consolas" pitchFamily="49" charset="0"/>
                <a:ea typeface="仿宋" pitchFamily="49" charset="-122"/>
                <a:cs typeface="Consolas" pitchFamily="49" charset="0"/>
              </a:rPr>
              <a:t>*p=</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,*f,*q,*</a:t>
            </a:r>
            <a:r>
              <a:rPr lang="en-US" altLang="zh-CN" sz="1800" dirty="0" err="1">
                <a:solidFill>
                  <a:srgbClr val="0000FF"/>
                </a:solidFill>
                <a:latin typeface="Consolas" pitchFamily="49" charset="0"/>
                <a:ea typeface="仿宋" pitchFamily="49" charset="-122"/>
                <a:cs typeface="Consolas" pitchFamily="49" charset="0"/>
              </a:rPr>
              <a:t>q1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f1</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f=NULL</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查找删除的</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结点及其双亲结点</a:t>
            </a:r>
            <a:r>
              <a:rPr lang="en-US" altLang="zh-CN" sz="1800" smtClean="0">
                <a:solidFill>
                  <a:srgbClr val="00B0F0"/>
                </a:solidFill>
                <a:latin typeface="Consolas" pitchFamily="49" charset="0"/>
                <a:ea typeface="仿宋" pitchFamily="49" charset="-122"/>
                <a:cs typeface="Consolas" pitchFamily="49" charset="0"/>
              </a:rPr>
              <a:t>f</a:t>
            </a:r>
            <a:endParaRPr lang="zh-CN" altLang="en-US" sz="1800" dirty="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==NULL) return 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空树返回</a:t>
            </a:r>
            <a:r>
              <a:rPr lang="en-US" altLang="zh-CN" sz="1800" dirty="0">
                <a:solidFill>
                  <a:srgbClr val="00B0F0"/>
                </a:solidFill>
                <a:latin typeface="Consolas" pitchFamily="49" charset="0"/>
                <a:ea typeface="仿宋" pitchFamily="49" charset="-122"/>
                <a:cs typeface="Consolas" pitchFamily="49" charset="0"/>
              </a:rPr>
              <a:t>0</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查找关键字为</a:t>
            </a:r>
            <a:r>
              <a:rPr lang="en-US" altLang="zh-CN" sz="1800" dirty="0">
                <a:solidFill>
                  <a:srgbClr val="00B0F0"/>
                </a:solidFill>
                <a:latin typeface="Consolas" pitchFamily="49" charset="0"/>
                <a:ea typeface="仿宋" pitchFamily="49" charset="-122"/>
                <a:cs typeface="Consolas" pitchFamily="49" charset="0"/>
              </a:rPr>
              <a:t>k</a:t>
            </a:r>
            <a:r>
              <a:rPr lang="zh-CN" altLang="en-US" sz="1800">
                <a:solidFill>
                  <a:srgbClr val="00B0F0"/>
                </a:solidFill>
                <a:latin typeface="Consolas" pitchFamily="49" charset="0"/>
                <a:ea typeface="仿宋" pitchFamily="49" charset="-122"/>
                <a:cs typeface="Consolas" pitchFamily="49" charset="0"/>
              </a:rPr>
              <a:t>的</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及</a:t>
            </a:r>
            <a:r>
              <a:rPr lang="zh-CN" altLang="en-US" sz="1800" smtClean="0">
                <a:solidFill>
                  <a:srgbClr val="00B0F0"/>
                </a:solidFill>
                <a:latin typeface="Consolas" pitchFamily="49" charset="0"/>
                <a:ea typeface="仿宋" pitchFamily="49" charset="-122"/>
                <a:cs typeface="Consolas" pitchFamily="49" charset="0"/>
              </a:rPr>
              <a:t>双亲</a:t>
            </a:r>
            <a:r>
              <a:rPr lang="en-US" altLang="zh-CN" sz="1800" smtClean="0">
                <a:solidFill>
                  <a:srgbClr val="00B0F0"/>
                </a:solidFill>
                <a:latin typeface="Consolas" pitchFamily="49" charset="0"/>
                <a:ea typeface="仿宋" pitchFamily="49" charset="-122"/>
                <a:cs typeface="Consolas" pitchFamily="49" charset="0"/>
              </a:rPr>
              <a:t>f</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(p-&gt;key==k)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找到关键字为</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的结点</a:t>
            </a:r>
            <a:r>
              <a:rPr lang="en-US" altLang="zh-CN"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退出循环</a:t>
            </a:r>
            <a:endParaRPr lang="zh-CN" altLang="en-US" sz="1800" dirty="0">
              <a:solidFill>
                <a:srgbClr val="00B0F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break;</a:t>
            </a:r>
          </a:p>
          <a:p>
            <a:r>
              <a:rPr lang="en-US" altLang="zh-CN" sz="1800" smtClean="0">
                <a:solidFill>
                  <a:srgbClr val="0000FF"/>
                </a:solidFill>
                <a:latin typeface="Consolas" pitchFamily="49" charset="0"/>
                <a:ea typeface="仿宋" pitchFamily="49" charset="-122"/>
                <a:cs typeface="Consolas" pitchFamily="49" charset="0"/>
              </a:rPr>
              <a:t>      f=p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f</a:t>
            </a:r>
            <a:r>
              <a:rPr lang="zh-CN" altLang="en-US"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结点的双亲结点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(k&lt;p-&gt;key) </a:t>
            </a:r>
          </a:p>
          <a:p>
            <a:r>
              <a:rPr lang="en-US" altLang="zh-CN"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在左子树中查找</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在右子树中查找</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(p==NULL) return 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未找到关键字为</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的结点</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返回</a:t>
            </a:r>
            <a:r>
              <a:rPr lang="en-US" altLang="zh-CN" sz="1800" dirty="0">
                <a:solidFill>
                  <a:srgbClr val="00B0F0"/>
                </a:solidFill>
                <a:latin typeface="Consolas" pitchFamily="49" charset="0"/>
                <a:ea typeface="仿宋" pitchFamily="49" charset="-122"/>
                <a:cs typeface="Consolas" pitchFamily="49" charset="0"/>
              </a:rPr>
              <a:t>0</a:t>
            </a:r>
          </a:p>
        </p:txBody>
      </p:sp>
      <p:sp>
        <p:nvSpPr>
          <p:cNvPr id="4" name="TextBox 3"/>
          <p:cNvSpPr txBox="1"/>
          <p:nvPr/>
        </p:nvSpPr>
        <p:spPr>
          <a:xfrm>
            <a:off x="1428728" y="428604"/>
            <a:ext cx="7072362" cy="826508"/>
          </a:xfrm>
          <a:prstGeom prst="rect">
            <a:avLst/>
          </a:prstGeom>
          <a:noFill/>
        </p:spPr>
        <p:txBody>
          <a:bodyPr wrap="square" rtlCol="0">
            <a:spAutoFit/>
          </a:bodyPr>
          <a:lstStyle/>
          <a:p>
            <a:pPr marL="457200" indent="-457200">
              <a:lnSpc>
                <a:spcPts val="3000"/>
              </a:lnSpc>
              <a:buBlip>
                <a:blip r:embed="rId2"/>
              </a:buBlip>
            </a:pPr>
            <a:r>
              <a:rPr lang="zh-CN" altLang="en-US" sz="2000" smtClean="0">
                <a:solidFill>
                  <a:srgbClr val="0000FF"/>
                </a:solidFill>
                <a:latin typeface="Consolas" pitchFamily="49" charset="0"/>
                <a:ea typeface="+mj-ea"/>
                <a:cs typeface="Consolas" pitchFamily="49" charset="0"/>
              </a:rPr>
              <a:t>查找关键字为</a:t>
            </a:r>
            <a:r>
              <a:rPr lang="en-US" altLang="zh-CN" sz="2000" i="1" smtClean="0">
                <a:solidFill>
                  <a:srgbClr val="0000FF"/>
                </a:solidFill>
                <a:latin typeface="Consolas" pitchFamily="49" charset="0"/>
                <a:ea typeface="+mj-ea"/>
                <a:cs typeface="Consolas" pitchFamily="49" charset="0"/>
              </a:rPr>
              <a:t>k</a:t>
            </a:r>
            <a:r>
              <a:rPr lang="zh-CN" altLang="en-US" sz="2000" smtClean="0">
                <a:solidFill>
                  <a:srgbClr val="0000FF"/>
                </a:solidFill>
                <a:latin typeface="Consolas" pitchFamily="49" charset="0"/>
                <a:ea typeface="+mj-ea"/>
                <a:cs typeface="Consolas" pitchFamily="49" charset="0"/>
              </a:rPr>
              <a:t>的结点</a:t>
            </a:r>
            <a:r>
              <a:rPr lang="en-US" altLang="zh-CN" sz="2000" i="1" smtClean="0">
                <a:solidFill>
                  <a:srgbClr val="0000FF"/>
                </a:solidFill>
                <a:latin typeface="Consolas" pitchFamily="49" charset="0"/>
                <a:ea typeface="+mj-ea"/>
                <a:cs typeface="Consolas" pitchFamily="49" charset="0"/>
              </a:rPr>
              <a:t>p</a:t>
            </a:r>
            <a:r>
              <a:rPr lang="zh-CN" altLang="en-US" sz="2000" smtClean="0">
                <a:solidFill>
                  <a:srgbClr val="0000FF"/>
                </a:solidFill>
                <a:latin typeface="Consolas" pitchFamily="49" charset="0"/>
                <a:ea typeface="+mj-ea"/>
                <a:cs typeface="Consolas" pitchFamily="49" charset="0"/>
              </a:rPr>
              <a:t>（被删结点）及其双亲结点</a:t>
            </a:r>
            <a:r>
              <a:rPr lang="en-US" altLang="zh-CN" sz="2000" i="1" smtClean="0">
                <a:solidFill>
                  <a:srgbClr val="0000FF"/>
                </a:solidFill>
                <a:latin typeface="Consolas" pitchFamily="49" charset="0"/>
                <a:ea typeface="+mj-ea"/>
                <a:cs typeface="Consolas" pitchFamily="49" charset="0"/>
              </a:rPr>
              <a:t>f</a:t>
            </a:r>
          </a:p>
          <a:p>
            <a:pPr marL="457200" indent="-457200">
              <a:lnSpc>
                <a:spcPts val="3000"/>
              </a:lnSpc>
              <a:buBlip>
                <a:blip r:embed="rId2"/>
              </a:buBlip>
            </a:pPr>
            <a:r>
              <a:rPr lang="en-US" altLang="zh-CN" sz="2000" i="1" smtClean="0">
                <a:solidFill>
                  <a:srgbClr val="0000FF"/>
                </a:solidFill>
                <a:latin typeface="Consolas" pitchFamily="49" charset="0"/>
                <a:ea typeface="+mj-ea"/>
                <a:cs typeface="Consolas" pitchFamily="49" charset="0"/>
              </a:rPr>
              <a:t>p</a:t>
            </a:r>
            <a:r>
              <a:rPr lang="zh-CN" altLang="en-US" sz="2000" smtClean="0">
                <a:solidFill>
                  <a:srgbClr val="0000FF"/>
                </a:solidFill>
                <a:latin typeface="Consolas" pitchFamily="49" charset="0"/>
                <a:ea typeface="+mj-ea"/>
                <a:cs typeface="Consolas" pitchFamily="49" charset="0"/>
              </a:rPr>
              <a:t>结点既可能是</a:t>
            </a:r>
            <a:r>
              <a:rPr lang="en-US" altLang="zh-CN" sz="2000" i="1" smtClean="0">
                <a:solidFill>
                  <a:srgbClr val="0000FF"/>
                </a:solidFill>
                <a:latin typeface="Consolas" pitchFamily="49" charset="0"/>
                <a:ea typeface="+mj-ea"/>
                <a:cs typeface="Consolas" pitchFamily="49" charset="0"/>
              </a:rPr>
              <a:t>f</a:t>
            </a:r>
            <a:r>
              <a:rPr lang="zh-CN" altLang="en-US" sz="2000" smtClean="0">
                <a:solidFill>
                  <a:srgbClr val="0000FF"/>
                </a:solidFill>
                <a:latin typeface="Consolas" pitchFamily="49" charset="0"/>
                <a:ea typeface="+mj-ea"/>
                <a:cs typeface="Consolas" pitchFamily="49" charset="0"/>
              </a:rPr>
              <a:t>的左孩子结点，也可能是右孩子结点</a:t>
            </a:r>
            <a:endParaRPr lang="zh-CN" altLang="en-US" sz="2000">
              <a:solidFill>
                <a:srgbClr val="0000FF"/>
              </a:solidFill>
              <a:latin typeface="Consolas" pitchFamily="49" charset="0"/>
              <a:ea typeface="+mj-ea"/>
              <a:cs typeface="Consolas" pitchFamily="49" charset="0"/>
            </a:endParaRPr>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322364" y="1285860"/>
            <a:ext cx="7464478" cy="1291086"/>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if (p-&gt;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smtClean="0">
                <a:solidFill>
                  <a:srgbClr val="FF0000"/>
                </a:solidFill>
                <a:latin typeface="Consolas" pitchFamily="49" charset="0"/>
                <a:ea typeface="仿宋" pitchFamily="49" charset="-122"/>
                <a:cs typeface="Consolas" pitchFamily="49" charset="0"/>
              </a:rPr>
              <a:t>//</a:t>
            </a:r>
            <a:r>
              <a:rPr lang="zh-CN" altLang="en-US" sz="1800" dirty="0">
                <a:solidFill>
                  <a:srgbClr val="FF0000"/>
                </a:solidFill>
                <a:latin typeface="Consolas" pitchFamily="49" charset="0"/>
                <a:ea typeface="仿宋" pitchFamily="49" charset="-122"/>
                <a:cs typeface="Consolas" pitchFamily="49" charset="0"/>
              </a:rPr>
              <a:t>被</a:t>
            </a:r>
            <a:r>
              <a:rPr lang="zh-CN" altLang="en-US" sz="1800">
                <a:solidFill>
                  <a:srgbClr val="FF0000"/>
                </a:solidFill>
                <a:latin typeface="Consolas" pitchFamily="49" charset="0"/>
                <a:ea typeface="仿宋" pitchFamily="49" charset="-122"/>
                <a:cs typeface="Consolas" pitchFamily="49" charset="0"/>
              </a:rPr>
              <a:t>删</a:t>
            </a:r>
            <a:r>
              <a:rPr lang="zh-CN" altLang="en-US" sz="1800" smtClean="0">
                <a:solidFill>
                  <a:srgbClr val="FF0000"/>
                </a:solidFill>
                <a:latin typeface="Consolas" pitchFamily="49" charset="0"/>
                <a:ea typeface="仿宋" pitchFamily="49" charset="-122"/>
                <a:cs typeface="Consolas" pitchFamily="49" charset="0"/>
              </a:rPr>
              <a:t>结点</a:t>
            </a:r>
            <a:r>
              <a:rPr lang="en-US" altLang="zh-CN" sz="1800" smtClean="0">
                <a:solidFill>
                  <a:srgbClr val="FF0000"/>
                </a:solidFill>
                <a:latin typeface="Consolas" pitchFamily="49" charset="0"/>
                <a:ea typeface="仿宋" pitchFamily="49" charset="-122"/>
                <a:cs typeface="Consolas" pitchFamily="49" charset="0"/>
              </a:rPr>
              <a:t>p</a:t>
            </a:r>
            <a:r>
              <a:rPr lang="zh-CN" altLang="en-US" sz="1800" dirty="0">
                <a:solidFill>
                  <a:srgbClr val="FF0000"/>
                </a:solidFill>
                <a:latin typeface="Consolas" pitchFamily="49" charset="0"/>
                <a:ea typeface="仿宋" pitchFamily="49" charset="-122"/>
                <a:cs typeface="Consolas" pitchFamily="49" charset="0"/>
              </a:rPr>
              <a:t>没有左子树的情况</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(f==NULL)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是根结点</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则用右孩子替换它</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bt=p-</a:t>
            </a:r>
            <a:r>
              <a:rPr lang="en-US" altLang="zh-CN" sz="1800" dirty="0">
                <a:solidFill>
                  <a:srgbClr val="0000FF"/>
                </a:solidFill>
                <a:latin typeface="Consolas" pitchFamily="49" charset="0"/>
                <a:ea typeface="仿宋" pitchFamily="49" charset="-122"/>
                <a:cs typeface="Consolas" pitchFamily="49" charset="0"/>
              </a:rPr>
              <a:t>&gt;</a:t>
            </a:r>
            <a:r>
              <a:rPr lang="en-US" altLang="zh-CN" sz="1800" err="1">
                <a:solidFill>
                  <a:srgbClr val="0000FF"/>
                </a:solidFill>
                <a:latin typeface="Consolas" pitchFamily="49" charset="0"/>
                <a:ea typeface="仿宋" pitchFamily="49" charset="-122"/>
                <a:cs typeface="Consolas" pitchFamily="49" charset="0"/>
              </a:rPr>
              <a:t>rchild</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60" name="右箭头 59"/>
          <p:cNvSpPr/>
          <p:nvPr/>
        </p:nvSpPr>
        <p:spPr>
          <a:xfrm>
            <a:off x="4143372" y="3786190"/>
            <a:ext cx="714380"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73" name="组合 72"/>
          <p:cNvGrpSpPr/>
          <p:nvPr/>
        </p:nvGrpSpPr>
        <p:grpSpPr>
          <a:xfrm>
            <a:off x="2286801" y="3000372"/>
            <a:ext cx="1713695" cy="2726786"/>
            <a:chOff x="2286801" y="2357430"/>
            <a:chExt cx="1713695" cy="2726786"/>
          </a:xfrm>
        </p:grpSpPr>
        <p:sp>
          <p:nvSpPr>
            <p:cNvPr id="7" name="椭圆 6"/>
            <p:cNvSpPr/>
            <p:nvPr/>
          </p:nvSpPr>
          <p:spPr>
            <a:xfrm>
              <a:off x="2715429" y="2714620"/>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8" name="TextBox 7"/>
            <p:cNvSpPr txBox="1"/>
            <p:nvPr/>
          </p:nvSpPr>
          <p:spPr>
            <a:xfrm>
              <a:off x="2286801" y="2357430"/>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cxnSp>
          <p:nvCxnSpPr>
            <p:cNvPr id="10" name="直接箭头连接符 9"/>
            <p:cNvCxnSpPr>
              <a:endCxn id="7" idx="1"/>
            </p:cNvCxnSpPr>
            <p:nvPr/>
          </p:nvCxnSpPr>
          <p:spPr>
            <a:xfrm rot="16200000" flipH="1">
              <a:off x="2536834" y="2536024"/>
              <a:ext cx="277579" cy="20614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071802" y="3429000"/>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643174" y="4714884"/>
              <a:ext cx="1357322"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仿宋" pitchFamily="49" charset="-122"/>
                  <a:cs typeface="Consolas" pitchFamily="49" charset="0"/>
                </a:rPr>
                <a:t>p</a:t>
              </a:r>
              <a:r>
                <a:rPr lang="zh-CN" altLang="en-US" sz="1800" smtClean="0">
                  <a:solidFill>
                    <a:srgbClr val="0000FF"/>
                  </a:solidFill>
                  <a:latin typeface="Consolas" pitchFamily="49" charset="0"/>
                  <a:ea typeface="仿宋" pitchFamily="49" charset="-122"/>
                  <a:cs typeface="Consolas" pitchFamily="49" charset="0"/>
                </a:rPr>
                <a:t>为根结点</a:t>
              </a:r>
              <a:endParaRPr lang="zh-CN" altLang="en-US" sz="1800">
                <a:solidFill>
                  <a:srgbClr val="0000FF"/>
                </a:solidFill>
                <a:latin typeface="Consolas" pitchFamily="49" charset="0"/>
                <a:ea typeface="仿宋" pitchFamily="49" charset="-122"/>
                <a:cs typeface="Consolas" pitchFamily="49" charset="0"/>
              </a:endParaRPr>
            </a:p>
          </p:txBody>
        </p:sp>
        <p:cxnSp>
          <p:nvCxnSpPr>
            <p:cNvPr id="57" name="直接连接符 56"/>
            <p:cNvCxnSpPr>
              <a:stCxn id="7" idx="5"/>
              <a:endCxn id="11" idx="0"/>
            </p:cNvCxnSpPr>
            <p:nvPr/>
          </p:nvCxnSpPr>
          <p:spPr>
            <a:xfrm rot="16200000" flipH="1">
              <a:off x="3013161" y="3154358"/>
              <a:ext cx="345645" cy="20363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779110" y="4064691"/>
              <a:ext cx="357190" cy="369332"/>
            </a:xfrm>
            <a:prstGeom prst="rect">
              <a:avLst/>
            </a:prstGeom>
            <a:noFill/>
          </p:spPr>
          <p:txBody>
            <a:bodyPr wrap="square" lIns="0" tIns="0" rIns="0" bIns="0" rtlCol="0">
              <a:spAutoFit/>
            </a:bodyPr>
            <a:lstStyle/>
            <a:p>
              <a:r>
                <a:rPr lang="en-US" altLang="zh-CN" smtClean="0">
                  <a:solidFill>
                    <a:srgbClr val="0000FF"/>
                  </a:solidFill>
                </a:rPr>
                <a:t>…</a:t>
              </a:r>
              <a:endParaRPr lang="zh-CN" altLang="en-US">
                <a:solidFill>
                  <a:srgbClr val="0000FF"/>
                </a:solidFill>
              </a:endParaRPr>
            </a:p>
          </p:txBody>
        </p:sp>
        <p:sp>
          <p:nvSpPr>
            <p:cNvPr id="62" name="TextBox 61"/>
            <p:cNvSpPr txBox="1"/>
            <p:nvPr/>
          </p:nvSpPr>
          <p:spPr>
            <a:xfrm>
              <a:off x="3448178" y="4076833"/>
              <a:ext cx="357190" cy="369332"/>
            </a:xfrm>
            <a:prstGeom prst="rect">
              <a:avLst/>
            </a:prstGeom>
            <a:noFill/>
          </p:spPr>
          <p:txBody>
            <a:bodyPr wrap="square" lIns="0" tIns="0" rIns="0" bIns="0" rtlCol="0">
              <a:spAutoFit/>
            </a:bodyPr>
            <a:lstStyle/>
            <a:p>
              <a:r>
                <a:rPr lang="en-US" altLang="zh-CN" smtClean="0">
                  <a:solidFill>
                    <a:srgbClr val="0000FF"/>
                  </a:solidFill>
                </a:rPr>
                <a:t>…</a:t>
              </a:r>
              <a:endParaRPr lang="zh-CN" altLang="en-US">
                <a:solidFill>
                  <a:srgbClr val="0000FF"/>
                </a:solidFill>
              </a:endParaRPr>
            </a:p>
          </p:txBody>
        </p:sp>
        <p:cxnSp>
          <p:nvCxnSpPr>
            <p:cNvPr id="63" name="直接连接符 62"/>
            <p:cNvCxnSpPr>
              <a:endCxn id="61" idx="0"/>
            </p:cNvCxnSpPr>
            <p:nvPr/>
          </p:nvCxnSpPr>
          <p:spPr>
            <a:xfrm rot="5400000">
              <a:off x="2945917" y="3882480"/>
              <a:ext cx="193999" cy="1704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62" idx="0"/>
            </p:cNvCxnSpPr>
            <p:nvPr/>
          </p:nvCxnSpPr>
          <p:spPr>
            <a:xfrm rot="16200000" flipH="1">
              <a:off x="3427115" y="3877174"/>
              <a:ext cx="206141" cy="193176"/>
            </a:xfrm>
            <a:prstGeom prst="straightConnector1">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331692" y="3277265"/>
            <a:ext cx="1240572" cy="1437619"/>
            <a:chOff x="5331692" y="2634323"/>
            <a:chExt cx="1240572" cy="1437619"/>
          </a:xfrm>
        </p:grpSpPr>
        <p:sp>
          <p:nvSpPr>
            <p:cNvPr id="65" name="椭圆 64"/>
            <p:cNvSpPr/>
            <p:nvPr/>
          </p:nvSpPr>
          <p:spPr>
            <a:xfrm>
              <a:off x="5838698" y="3054777"/>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5546006" y="3690468"/>
              <a:ext cx="357190" cy="369332"/>
            </a:xfrm>
            <a:prstGeom prst="rect">
              <a:avLst/>
            </a:prstGeom>
            <a:noFill/>
          </p:spPr>
          <p:txBody>
            <a:bodyPr wrap="square" lIns="0" tIns="0" rIns="0" bIns="0" rtlCol="0">
              <a:spAutoFit/>
            </a:bodyPr>
            <a:lstStyle/>
            <a:p>
              <a:r>
                <a:rPr lang="en-US" altLang="zh-CN" smtClean="0">
                  <a:solidFill>
                    <a:srgbClr val="0000FF"/>
                  </a:solidFill>
                </a:rPr>
                <a:t>…</a:t>
              </a:r>
              <a:endParaRPr lang="zh-CN" altLang="en-US">
                <a:solidFill>
                  <a:srgbClr val="0000FF"/>
                </a:solidFill>
              </a:endParaRPr>
            </a:p>
          </p:txBody>
        </p:sp>
        <p:sp>
          <p:nvSpPr>
            <p:cNvPr id="67" name="TextBox 66"/>
            <p:cNvSpPr txBox="1"/>
            <p:nvPr/>
          </p:nvSpPr>
          <p:spPr>
            <a:xfrm>
              <a:off x="6215074" y="3702610"/>
              <a:ext cx="357190" cy="369332"/>
            </a:xfrm>
            <a:prstGeom prst="rect">
              <a:avLst/>
            </a:prstGeom>
            <a:noFill/>
          </p:spPr>
          <p:txBody>
            <a:bodyPr wrap="square" lIns="0" tIns="0" rIns="0" bIns="0" rtlCol="0">
              <a:spAutoFit/>
            </a:bodyPr>
            <a:lstStyle/>
            <a:p>
              <a:r>
                <a:rPr lang="en-US" altLang="zh-CN" smtClean="0">
                  <a:solidFill>
                    <a:srgbClr val="0000FF"/>
                  </a:solidFill>
                </a:rPr>
                <a:t>…</a:t>
              </a:r>
              <a:endParaRPr lang="zh-CN" altLang="en-US">
                <a:solidFill>
                  <a:srgbClr val="0000FF"/>
                </a:solidFill>
              </a:endParaRPr>
            </a:p>
          </p:txBody>
        </p:sp>
        <p:cxnSp>
          <p:nvCxnSpPr>
            <p:cNvPr id="68" name="直接连接符 67"/>
            <p:cNvCxnSpPr>
              <a:endCxn id="66" idx="0"/>
            </p:cNvCxnSpPr>
            <p:nvPr/>
          </p:nvCxnSpPr>
          <p:spPr>
            <a:xfrm rot="5400000">
              <a:off x="5712813" y="3508257"/>
              <a:ext cx="193999" cy="1704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67" idx="0"/>
            </p:cNvCxnSpPr>
            <p:nvPr/>
          </p:nvCxnSpPr>
          <p:spPr>
            <a:xfrm rot="16200000" flipH="1">
              <a:off x="6194011" y="3502951"/>
              <a:ext cx="206141" cy="193176"/>
            </a:xfrm>
            <a:prstGeom prst="straightConnector1">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331692" y="2634323"/>
              <a:ext cx="508239"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bt</a:t>
              </a:r>
              <a:endParaRPr lang="zh-CN" altLang="en-US" sz="2000" i="1">
                <a:solidFill>
                  <a:srgbClr val="0000FF"/>
                </a:solidFill>
                <a:latin typeface="Consolas" pitchFamily="49" charset="0"/>
                <a:cs typeface="Consolas" pitchFamily="49" charset="0"/>
              </a:endParaRPr>
            </a:p>
          </p:txBody>
        </p:sp>
        <p:cxnSp>
          <p:nvCxnSpPr>
            <p:cNvPr id="71" name="直接箭头连接符 70"/>
            <p:cNvCxnSpPr/>
            <p:nvPr/>
          </p:nvCxnSpPr>
          <p:spPr>
            <a:xfrm rot="16200000" flipH="1">
              <a:off x="5732774" y="2812917"/>
              <a:ext cx="277579" cy="20614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428728" y="500042"/>
            <a:ext cx="657229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mn-ea"/>
                <a:cs typeface="Consolas" pitchFamily="49" charset="0"/>
              </a:rPr>
              <a:t>被删结点</a:t>
            </a:r>
            <a:r>
              <a:rPr lang="en-US" altLang="zh-CN" sz="2000" i="1" smtClean="0">
                <a:solidFill>
                  <a:srgbClr val="0000FF"/>
                </a:solidFill>
                <a:latin typeface="Consolas" pitchFamily="49" charset="0"/>
                <a:ea typeface="+mn-ea"/>
                <a:cs typeface="Consolas" pitchFamily="49" charset="0"/>
              </a:rPr>
              <a:t>p</a:t>
            </a:r>
            <a:r>
              <a:rPr lang="zh-CN" altLang="en-US" sz="2000" smtClean="0">
                <a:solidFill>
                  <a:srgbClr val="0000FF"/>
                </a:solidFill>
                <a:latin typeface="Consolas" pitchFamily="49" charset="0"/>
                <a:ea typeface="+mn-ea"/>
                <a:cs typeface="Consolas" pitchFamily="49" charset="0"/>
              </a:rPr>
              <a:t>没有左子树：分为</a:t>
            </a:r>
            <a:r>
              <a:rPr lang="en-US" altLang="zh-CN" sz="2000" smtClean="0">
                <a:solidFill>
                  <a:srgbClr val="0000FF"/>
                </a:solidFill>
                <a:latin typeface="Consolas" pitchFamily="49" charset="0"/>
                <a:ea typeface="+mn-ea"/>
                <a:cs typeface="Consolas" pitchFamily="49" charset="0"/>
              </a:rPr>
              <a:t>3</a:t>
            </a:r>
            <a:r>
              <a:rPr lang="zh-CN" altLang="en-US" sz="2000" smtClean="0">
                <a:solidFill>
                  <a:srgbClr val="0000FF"/>
                </a:solidFill>
                <a:latin typeface="Consolas" pitchFamily="49" charset="0"/>
                <a:ea typeface="+mn-ea"/>
                <a:cs typeface="Consolas" pitchFamily="49" charset="0"/>
              </a:rPr>
              <a:t>种子情况</a:t>
            </a:r>
            <a:endParaRPr lang="zh-CN" altLang="en-US" sz="2000">
              <a:solidFill>
                <a:srgbClr val="0000FF"/>
              </a:solidFill>
              <a:latin typeface="Consolas" pitchFamily="49" charset="0"/>
              <a:ea typeface="+mn-ea"/>
              <a:cs typeface="Consolas" pitchFamily="49" charset="0"/>
            </a:endParaRPr>
          </a:p>
        </p:txBody>
      </p:sp>
      <p:sp>
        <p:nvSpPr>
          <p:cNvPr id="25" name="TextBox 2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179520" y="357166"/>
            <a:ext cx="7821636" cy="284535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600"/>
              </a:lnSpc>
            </a:pPr>
            <a:r>
              <a:rPr lang="en-US" altLang="zh-CN" sz="1800" smtClean="0">
                <a:solidFill>
                  <a:srgbClr val="FF0000"/>
                </a:solidFill>
                <a:latin typeface="Consolas" pitchFamily="49" charset="0"/>
                <a:ea typeface="仿宋" pitchFamily="49" charset="-122"/>
                <a:cs typeface="Consolas" pitchFamily="49" charset="0"/>
              </a:rPr>
              <a:t>				//</a:t>
            </a:r>
            <a:r>
              <a:rPr lang="zh-CN" altLang="en-US" sz="1800" dirty="0">
                <a:solidFill>
                  <a:srgbClr val="FF0000"/>
                </a:solidFill>
                <a:latin typeface="Consolas" pitchFamily="49" charset="0"/>
                <a:ea typeface="仿宋" pitchFamily="49" charset="-122"/>
                <a:cs typeface="Consolas" pitchFamily="49" charset="0"/>
              </a:rPr>
              <a:t>被</a:t>
            </a:r>
            <a:r>
              <a:rPr lang="zh-CN" altLang="en-US" sz="1800">
                <a:solidFill>
                  <a:srgbClr val="FF0000"/>
                </a:solidFill>
                <a:latin typeface="Consolas" pitchFamily="49" charset="0"/>
                <a:ea typeface="仿宋" pitchFamily="49" charset="-122"/>
                <a:cs typeface="Consolas" pitchFamily="49" charset="0"/>
              </a:rPr>
              <a:t>删</a:t>
            </a:r>
            <a:r>
              <a:rPr lang="zh-CN" altLang="en-US" sz="1800" smtClean="0">
                <a:solidFill>
                  <a:srgbClr val="FF0000"/>
                </a:solidFill>
                <a:latin typeface="Consolas" pitchFamily="49" charset="0"/>
                <a:ea typeface="仿宋" pitchFamily="49" charset="-122"/>
                <a:cs typeface="Consolas" pitchFamily="49" charset="0"/>
              </a:rPr>
              <a:t>结点</a:t>
            </a:r>
            <a:r>
              <a:rPr lang="en-US" altLang="zh-CN" sz="1800" smtClean="0">
                <a:solidFill>
                  <a:srgbClr val="FF0000"/>
                </a:solidFill>
                <a:latin typeface="Consolas" pitchFamily="49" charset="0"/>
                <a:ea typeface="仿宋" pitchFamily="49" charset="-122"/>
                <a:cs typeface="Consolas" pitchFamily="49" charset="0"/>
              </a:rPr>
              <a:t>p</a:t>
            </a:r>
            <a:r>
              <a:rPr lang="zh-CN" altLang="en-US" sz="1800" dirty="0">
                <a:solidFill>
                  <a:srgbClr val="FF0000"/>
                </a:solidFill>
                <a:latin typeface="Consolas" pitchFamily="49" charset="0"/>
                <a:ea typeface="仿宋" pitchFamily="49" charset="-122"/>
                <a:cs typeface="Consolas" pitchFamily="49" charset="0"/>
              </a:rPr>
              <a:t>没有左子树的情况</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if (f-&gt;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==p)</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是</a:t>
            </a:r>
            <a:r>
              <a:rPr lang="en-US" altLang="zh-CN" sz="1800" smtClean="0">
                <a:solidFill>
                  <a:srgbClr val="00B0F0"/>
                </a:solidFill>
                <a:latin typeface="Consolas" pitchFamily="49" charset="0"/>
                <a:ea typeface="仿宋" pitchFamily="49" charset="-122"/>
                <a:cs typeface="Consolas" pitchFamily="49" charset="0"/>
              </a:rPr>
              <a:t>f</a:t>
            </a:r>
            <a:r>
              <a:rPr lang="zh-CN" altLang="en-US" sz="1800" smtClean="0">
                <a:solidFill>
                  <a:srgbClr val="00B0F0"/>
                </a:solidFill>
                <a:latin typeface="Consolas" pitchFamily="49" charset="0"/>
                <a:ea typeface="仿宋" pitchFamily="49" charset="-122"/>
                <a:cs typeface="Consolas" pitchFamily="49" charset="0"/>
              </a:rPr>
              <a:t>的</a:t>
            </a:r>
            <a:r>
              <a:rPr lang="zh-CN" altLang="en-US" sz="1800" dirty="0">
                <a:solidFill>
                  <a:srgbClr val="00B0F0"/>
                </a:solidFill>
                <a:latin typeface="Consolas" pitchFamily="49" charset="0"/>
                <a:ea typeface="仿宋" pitchFamily="49" charset="-122"/>
                <a:cs typeface="Consolas" pitchFamily="49" charset="0"/>
              </a:rPr>
              <a:t>左孩子</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则用其右孩子替换它</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p>
          <a:p>
            <a:pPr>
              <a:lnSpc>
                <a:spcPct val="20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if(f-&gt;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==p)</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是</a:t>
            </a:r>
            <a:r>
              <a:rPr lang="en-US" altLang="zh-CN" sz="1800" smtClean="0">
                <a:solidFill>
                  <a:srgbClr val="00B0F0"/>
                </a:solidFill>
                <a:latin typeface="Consolas" pitchFamily="49" charset="0"/>
                <a:ea typeface="仿宋" pitchFamily="49" charset="-122"/>
                <a:cs typeface="Consolas" pitchFamily="49" charset="0"/>
              </a:rPr>
              <a:t>f</a:t>
            </a:r>
            <a:r>
              <a:rPr lang="zh-CN" altLang="en-US" sz="1800" smtClean="0">
                <a:solidFill>
                  <a:srgbClr val="00B0F0"/>
                </a:solidFill>
                <a:latin typeface="Consolas" pitchFamily="49" charset="0"/>
                <a:ea typeface="仿宋" pitchFamily="49" charset="-122"/>
                <a:cs typeface="Consolas" pitchFamily="49" charset="0"/>
              </a:rPr>
              <a:t>的</a:t>
            </a:r>
            <a:r>
              <a:rPr lang="zh-CN" altLang="en-US" sz="1800" dirty="0">
                <a:solidFill>
                  <a:srgbClr val="00B0F0"/>
                </a:solidFill>
                <a:latin typeface="Consolas" pitchFamily="49" charset="0"/>
                <a:ea typeface="仿宋" pitchFamily="49" charset="-122"/>
                <a:cs typeface="Consolas" pitchFamily="49" charset="0"/>
              </a:rPr>
              <a:t>右孩子</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则用其右孩子替换它</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free(p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释放被删结点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 name="组合 29"/>
          <p:cNvGrpSpPr/>
          <p:nvPr/>
        </p:nvGrpSpPr>
        <p:grpSpPr>
          <a:xfrm>
            <a:off x="1427911" y="3571876"/>
            <a:ext cx="3144089" cy="2583910"/>
            <a:chOff x="1356473" y="4071942"/>
            <a:chExt cx="3144089" cy="2583910"/>
          </a:xfrm>
        </p:grpSpPr>
        <p:sp>
          <p:nvSpPr>
            <p:cNvPr id="7" name="椭圆 6"/>
            <p:cNvSpPr/>
            <p:nvPr/>
          </p:nvSpPr>
          <p:spPr>
            <a:xfrm>
              <a:off x="2357422" y="442913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8" name="TextBox 7"/>
            <p:cNvSpPr txBox="1"/>
            <p:nvPr/>
          </p:nvSpPr>
          <p:spPr>
            <a:xfrm>
              <a:off x="1928794" y="4071942"/>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cxnSp>
          <p:nvCxnSpPr>
            <p:cNvPr id="10" name="直接箭头连接符 9"/>
            <p:cNvCxnSpPr>
              <a:endCxn id="7" idx="1"/>
            </p:cNvCxnSpPr>
            <p:nvPr/>
          </p:nvCxnSpPr>
          <p:spPr>
            <a:xfrm rot="16200000" flipH="1">
              <a:off x="2178827" y="4250536"/>
              <a:ext cx="277579" cy="20614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785101" y="5143512"/>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12" name="TextBox 11"/>
            <p:cNvSpPr txBox="1"/>
            <p:nvPr/>
          </p:nvSpPr>
          <p:spPr>
            <a:xfrm>
              <a:off x="1356473" y="4786322"/>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cxnSp>
          <p:nvCxnSpPr>
            <p:cNvPr id="13" name="直接箭头连接符 12"/>
            <p:cNvCxnSpPr>
              <a:endCxn id="11" idx="1"/>
            </p:cNvCxnSpPr>
            <p:nvPr/>
          </p:nvCxnSpPr>
          <p:spPr>
            <a:xfrm rot="16200000" flipH="1">
              <a:off x="1606506" y="4964916"/>
              <a:ext cx="277579" cy="20614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57422" y="5711644"/>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x</a:t>
              </a:r>
              <a:endParaRPr lang="zh-CN" altLang="en-US" sz="1800" i="1">
                <a:solidFill>
                  <a:srgbClr val="0000FF"/>
                </a:solidFill>
                <a:latin typeface="Consolas" pitchFamily="49" charset="0"/>
                <a:cs typeface="Consolas" pitchFamily="49" charset="0"/>
              </a:endParaRPr>
            </a:p>
          </p:txBody>
        </p:sp>
        <p:sp>
          <p:nvSpPr>
            <p:cNvPr id="15" name="TextBox 14"/>
            <p:cNvSpPr txBox="1"/>
            <p:nvPr/>
          </p:nvSpPr>
          <p:spPr>
            <a:xfrm>
              <a:off x="2071670" y="6274378"/>
              <a:ext cx="357190" cy="369332"/>
            </a:xfrm>
            <a:prstGeom prst="rect">
              <a:avLst/>
            </a:prstGeom>
            <a:noFill/>
          </p:spPr>
          <p:txBody>
            <a:bodyPr wrap="square" lIns="0" tIns="0" rIns="0" bIns="0" rtlCol="0">
              <a:spAutoFit/>
            </a:bodyPr>
            <a:lstStyle/>
            <a:p>
              <a:r>
                <a:rPr lang="en-US" altLang="zh-CN" smtClean="0">
                  <a:solidFill>
                    <a:srgbClr val="0000FF"/>
                  </a:solidFill>
                </a:rPr>
                <a:t>…</a:t>
              </a:r>
              <a:endParaRPr lang="zh-CN" altLang="en-US">
                <a:solidFill>
                  <a:srgbClr val="0000FF"/>
                </a:solidFill>
              </a:endParaRPr>
            </a:p>
          </p:txBody>
        </p:sp>
        <p:sp>
          <p:nvSpPr>
            <p:cNvPr id="16" name="TextBox 15"/>
            <p:cNvSpPr txBox="1"/>
            <p:nvPr/>
          </p:nvSpPr>
          <p:spPr>
            <a:xfrm>
              <a:off x="2740738" y="6286520"/>
              <a:ext cx="357190" cy="369332"/>
            </a:xfrm>
            <a:prstGeom prst="rect">
              <a:avLst/>
            </a:prstGeom>
            <a:noFill/>
          </p:spPr>
          <p:txBody>
            <a:bodyPr wrap="square" lIns="0" tIns="0" rIns="0" bIns="0" rtlCol="0">
              <a:spAutoFit/>
            </a:bodyPr>
            <a:lstStyle/>
            <a:p>
              <a:r>
                <a:rPr lang="en-US" altLang="zh-CN" smtClean="0">
                  <a:solidFill>
                    <a:srgbClr val="0000FF"/>
                  </a:solidFill>
                </a:rPr>
                <a:t>…</a:t>
              </a:r>
              <a:endParaRPr lang="zh-CN" altLang="en-US">
                <a:solidFill>
                  <a:srgbClr val="0000FF"/>
                </a:solidFill>
              </a:endParaRPr>
            </a:p>
          </p:txBody>
        </p:sp>
        <p:cxnSp>
          <p:nvCxnSpPr>
            <p:cNvPr id="18" name="直接连接符 17"/>
            <p:cNvCxnSpPr>
              <a:stCxn id="14" idx="3"/>
              <a:endCxn id="15" idx="0"/>
            </p:cNvCxnSpPr>
            <p:nvPr/>
          </p:nvCxnSpPr>
          <p:spPr>
            <a:xfrm rot="5400000">
              <a:off x="2238477" y="6092167"/>
              <a:ext cx="193999" cy="1704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5"/>
              <a:endCxn id="16" idx="0"/>
            </p:cNvCxnSpPr>
            <p:nvPr/>
          </p:nvCxnSpPr>
          <p:spPr>
            <a:xfrm rot="16200000" flipH="1">
              <a:off x="2719675" y="6086861"/>
              <a:ext cx="206141" cy="193176"/>
            </a:xfrm>
            <a:prstGeom prst="straightConnector1">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3"/>
              <a:endCxn id="11" idx="7"/>
            </p:cNvCxnSpPr>
            <p:nvPr/>
          </p:nvCxnSpPr>
          <p:spPr>
            <a:xfrm rot="5400000">
              <a:off x="2082807" y="4868897"/>
              <a:ext cx="408910" cy="2668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5"/>
              <a:endCxn id="14" idx="1"/>
            </p:cNvCxnSpPr>
            <p:nvPr/>
          </p:nvCxnSpPr>
          <p:spPr>
            <a:xfrm rot="16200000" flipH="1">
              <a:off x="2155930" y="5510152"/>
              <a:ext cx="262662" cy="2668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14612" y="5143512"/>
              <a:ext cx="1785950"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仿宋" pitchFamily="49" charset="-122"/>
                  <a:cs typeface="Consolas" pitchFamily="49" charset="0"/>
                </a:rPr>
                <a:t>p</a:t>
              </a:r>
              <a:r>
                <a:rPr lang="zh-CN" altLang="en-US" sz="1800" smtClean="0">
                  <a:solidFill>
                    <a:srgbClr val="0000FF"/>
                  </a:solidFill>
                  <a:latin typeface="Consolas" pitchFamily="49" charset="0"/>
                  <a:ea typeface="仿宋" pitchFamily="49" charset="-122"/>
                  <a:cs typeface="Consolas" pitchFamily="49" charset="0"/>
                </a:rPr>
                <a:t>为</a:t>
              </a:r>
              <a:r>
                <a:rPr lang="en-US" altLang="zh-CN" sz="1800" i="1" smtClean="0">
                  <a:solidFill>
                    <a:srgbClr val="0000FF"/>
                  </a:solidFill>
                  <a:latin typeface="Consolas" pitchFamily="49" charset="0"/>
                  <a:ea typeface="仿宋" pitchFamily="49" charset="-122"/>
                  <a:cs typeface="Consolas" pitchFamily="49" charset="0"/>
                </a:rPr>
                <a:t>f</a:t>
              </a:r>
              <a:r>
                <a:rPr lang="zh-CN" altLang="en-US" sz="1800" smtClean="0">
                  <a:solidFill>
                    <a:srgbClr val="0000FF"/>
                  </a:solidFill>
                  <a:latin typeface="Consolas" pitchFamily="49" charset="0"/>
                  <a:ea typeface="仿宋" pitchFamily="49" charset="-122"/>
                  <a:cs typeface="Consolas" pitchFamily="49" charset="0"/>
                </a:rPr>
                <a:t>的左孩子</a:t>
              </a:r>
              <a:endParaRPr lang="zh-CN" altLang="en-US" sz="1800">
                <a:solidFill>
                  <a:srgbClr val="0000FF"/>
                </a:solidFill>
                <a:latin typeface="Consolas" pitchFamily="49" charset="0"/>
                <a:ea typeface="仿宋" pitchFamily="49" charset="-122"/>
                <a:cs typeface="Consolas" pitchFamily="49" charset="0"/>
              </a:endParaRPr>
            </a:p>
          </p:txBody>
        </p:sp>
      </p:grpSp>
      <p:grpSp>
        <p:nvGrpSpPr>
          <p:cNvPr id="4" name="组合 53"/>
          <p:cNvGrpSpPr/>
          <p:nvPr/>
        </p:nvGrpSpPr>
        <p:grpSpPr>
          <a:xfrm>
            <a:off x="4925818" y="3643314"/>
            <a:ext cx="3718148" cy="2513393"/>
            <a:chOff x="4925818" y="3987441"/>
            <a:chExt cx="3718148" cy="2513393"/>
          </a:xfrm>
        </p:grpSpPr>
        <p:sp>
          <p:nvSpPr>
            <p:cNvPr id="32" name="椭圆 31"/>
            <p:cNvSpPr/>
            <p:nvPr/>
          </p:nvSpPr>
          <p:spPr>
            <a:xfrm>
              <a:off x="5354446" y="4344631"/>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925818" y="3987441"/>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f</a:t>
              </a:r>
              <a:endParaRPr lang="zh-CN" altLang="en-US" sz="2000" i="1">
                <a:solidFill>
                  <a:srgbClr val="0000FF"/>
                </a:solidFill>
                <a:latin typeface="Consolas" pitchFamily="49" charset="0"/>
                <a:cs typeface="Consolas" pitchFamily="49" charset="0"/>
              </a:endParaRPr>
            </a:p>
          </p:txBody>
        </p:sp>
        <p:cxnSp>
          <p:nvCxnSpPr>
            <p:cNvPr id="34" name="直接箭头连接符 33"/>
            <p:cNvCxnSpPr>
              <a:endCxn id="32" idx="1"/>
            </p:cNvCxnSpPr>
            <p:nvPr/>
          </p:nvCxnSpPr>
          <p:spPr>
            <a:xfrm rot="16200000" flipH="1">
              <a:off x="5175851" y="4166035"/>
              <a:ext cx="277579" cy="20614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928505" y="4988494"/>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a:off x="6357950" y="4572008"/>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cxnSp>
          <p:nvCxnSpPr>
            <p:cNvPr id="37" name="直接箭头连接符 36"/>
            <p:cNvCxnSpPr/>
            <p:nvPr/>
          </p:nvCxnSpPr>
          <p:spPr>
            <a:xfrm rot="5400000">
              <a:off x="6153794" y="4847602"/>
              <a:ext cx="336874" cy="714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500826" y="5556626"/>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i="1" smtClean="0">
                  <a:solidFill>
                    <a:srgbClr val="0000FF"/>
                  </a:solidFill>
                  <a:latin typeface="Consolas" pitchFamily="49" charset="0"/>
                  <a:cs typeface="Consolas" pitchFamily="49" charset="0"/>
                </a:rPr>
                <a:t>x</a:t>
              </a:r>
              <a:endParaRPr lang="zh-CN" altLang="en-US" sz="1800" i="1">
                <a:solidFill>
                  <a:srgbClr val="0000FF"/>
                </a:solidFill>
                <a:latin typeface="Consolas" pitchFamily="49" charset="0"/>
                <a:cs typeface="Consolas" pitchFamily="49" charset="0"/>
              </a:endParaRPr>
            </a:p>
          </p:txBody>
        </p:sp>
        <p:sp>
          <p:nvSpPr>
            <p:cNvPr id="39" name="TextBox 38"/>
            <p:cNvSpPr txBox="1"/>
            <p:nvPr/>
          </p:nvSpPr>
          <p:spPr>
            <a:xfrm>
              <a:off x="6215074" y="6119360"/>
              <a:ext cx="357190" cy="369332"/>
            </a:xfrm>
            <a:prstGeom prst="rect">
              <a:avLst/>
            </a:prstGeom>
            <a:noFill/>
          </p:spPr>
          <p:txBody>
            <a:bodyPr wrap="square" lIns="0" tIns="0" rIns="0" bIns="0" rtlCol="0">
              <a:spAutoFit/>
            </a:bodyPr>
            <a:lstStyle/>
            <a:p>
              <a:r>
                <a:rPr lang="en-US" altLang="zh-CN" smtClean="0">
                  <a:solidFill>
                    <a:srgbClr val="0000FF"/>
                  </a:solidFill>
                </a:rPr>
                <a:t>…</a:t>
              </a:r>
              <a:endParaRPr lang="zh-CN" altLang="en-US">
                <a:solidFill>
                  <a:srgbClr val="0000FF"/>
                </a:solidFill>
              </a:endParaRPr>
            </a:p>
          </p:txBody>
        </p:sp>
        <p:sp>
          <p:nvSpPr>
            <p:cNvPr id="40" name="TextBox 39"/>
            <p:cNvSpPr txBox="1"/>
            <p:nvPr/>
          </p:nvSpPr>
          <p:spPr>
            <a:xfrm>
              <a:off x="6884142" y="6131502"/>
              <a:ext cx="357190" cy="369332"/>
            </a:xfrm>
            <a:prstGeom prst="rect">
              <a:avLst/>
            </a:prstGeom>
            <a:noFill/>
          </p:spPr>
          <p:txBody>
            <a:bodyPr wrap="square" lIns="0" tIns="0" rIns="0" bIns="0" rtlCol="0">
              <a:spAutoFit/>
            </a:bodyPr>
            <a:lstStyle/>
            <a:p>
              <a:r>
                <a:rPr lang="en-US" altLang="zh-CN" smtClean="0">
                  <a:solidFill>
                    <a:srgbClr val="0000FF"/>
                  </a:solidFill>
                </a:rPr>
                <a:t>…</a:t>
              </a:r>
              <a:endParaRPr lang="zh-CN" altLang="en-US">
                <a:solidFill>
                  <a:srgbClr val="0000FF"/>
                </a:solidFill>
              </a:endParaRPr>
            </a:p>
          </p:txBody>
        </p:sp>
        <p:cxnSp>
          <p:nvCxnSpPr>
            <p:cNvPr id="41" name="直接连接符 40"/>
            <p:cNvCxnSpPr>
              <a:stCxn id="38" idx="3"/>
              <a:endCxn id="39" idx="0"/>
            </p:cNvCxnSpPr>
            <p:nvPr/>
          </p:nvCxnSpPr>
          <p:spPr>
            <a:xfrm rot="5400000">
              <a:off x="6381881" y="5937149"/>
              <a:ext cx="193999" cy="1704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8" idx="5"/>
              <a:endCxn id="40" idx="0"/>
            </p:cNvCxnSpPr>
            <p:nvPr/>
          </p:nvCxnSpPr>
          <p:spPr>
            <a:xfrm rot="16200000" flipH="1">
              <a:off x="6863079" y="5931843"/>
              <a:ext cx="206141" cy="193176"/>
            </a:xfrm>
            <a:prstGeom prst="straightConnector1">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5"/>
              <a:endCxn id="38" idx="1"/>
            </p:cNvCxnSpPr>
            <p:nvPr/>
          </p:nvCxnSpPr>
          <p:spPr>
            <a:xfrm rot="16200000" flipH="1">
              <a:off x="6299334" y="5355134"/>
              <a:ext cx="262662" cy="2668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858016" y="4988494"/>
              <a:ext cx="1785950"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仿宋" pitchFamily="49" charset="-122"/>
                  <a:cs typeface="Consolas" pitchFamily="49" charset="0"/>
                </a:rPr>
                <a:t>p</a:t>
              </a:r>
              <a:r>
                <a:rPr lang="zh-CN" altLang="en-US" sz="1800" smtClean="0">
                  <a:solidFill>
                    <a:srgbClr val="0000FF"/>
                  </a:solidFill>
                  <a:latin typeface="Consolas" pitchFamily="49" charset="0"/>
                  <a:ea typeface="仿宋" pitchFamily="49" charset="-122"/>
                  <a:cs typeface="Consolas" pitchFamily="49" charset="0"/>
                </a:rPr>
                <a:t>为</a:t>
              </a:r>
              <a:r>
                <a:rPr lang="en-US" altLang="zh-CN" sz="1800" i="1" smtClean="0">
                  <a:solidFill>
                    <a:srgbClr val="0000FF"/>
                  </a:solidFill>
                  <a:latin typeface="Consolas" pitchFamily="49" charset="0"/>
                  <a:ea typeface="仿宋" pitchFamily="49" charset="-122"/>
                  <a:cs typeface="Consolas" pitchFamily="49" charset="0"/>
                </a:rPr>
                <a:t>f</a:t>
              </a:r>
              <a:r>
                <a:rPr lang="zh-CN" altLang="en-US" sz="1800" smtClean="0">
                  <a:solidFill>
                    <a:srgbClr val="0000FF"/>
                  </a:solidFill>
                  <a:latin typeface="Consolas" pitchFamily="49" charset="0"/>
                  <a:ea typeface="仿宋" pitchFamily="49" charset="-122"/>
                  <a:cs typeface="Consolas" pitchFamily="49" charset="0"/>
                </a:rPr>
                <a:t>的右孩子</a:t>
              </a:r>
              <a:endParaRPr lang="zh-CN" altLang="en-US" sz="1800">
                <a:solidFill>
                  <a:srgbClr val="0000FF"/>
                </a:solidFill>
                <a:latin typeface="Consolas" pitchFamily="49" charset="0"/>
                <a:ea typeface="仿宋" pitchFamily="49" charset="-122"/>
                <a:cs typeface="Consolas" pitchFamily="49" charset="0"/>
              </a:endParaRPr>
            </a:p>
          </p:txBody>
        </p:sp>
        <p:cxnSp>
          <p:nvCxnSpPr>
            <p:cNvPr id="48" name="直接连接符 47"/>
            <p:cNvCxnSpPr>
              <a:stCxn id="32" idx="5"/>
              <a:endCxn id="35" idx="1"/>
            </p:cNvCxnSpPr>
            <p:nvPr/>
          </p:nvCxnSpPr>
          <p:spPr>
            <a:xfrm rot="16200000" flipH="1">
              <a:off x="5688279" y="4748267"/>
              <a:ext cx="338393" cy="26858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50" name="任意多边形 49"/>
          <p:cNvSpPr/>
          <p:nvPr/>
        </p:nvSpPr>
        <p:spPr>
          <a:xfrm>
            <a:off x="5643570" y="4423424"/>
            <a:ext cx="836022" cy="1005840"/>
          </a:xfrm>
          <a:custGeom>
            <a:avLst/>
            <a:gdLst>
              <a:gd name="connsiteX0" fmla="*/ 0 w 836022"/>
              <a:gd name="connsiteY0" fmla="*/ 0 h 1005840"/>
              <a:gd name="connsiteX1" fmla="*/ 78377 w 836022"/>
              <a:gd name="connsiteY1" fmla="*/ 561703 h 1005840"/>
              <a:gd name="connsiteX2" fmla="*/ 391885 w 836022"/>
              <a:gd name="connsiteY2" fmla="*/ 927463 h 1005840"/>
              <a:gd name="connsiteX3" fmla="*/ 836022 w 836022"/>
              <a:gd name="connsiteY3" fmla="*/ 1005840 h 1005840"/>
            </a:gdLst>
            <a:ahLst/>
            <a:cxnLst>
              <a:cxn ang="0">
                <a:pos x="connsiteX0" y="connsiteY0"/>
              </a:cxn>
              <a:cxn ang="0">
                <a:pos x="connsiteX1" y="connsiteY1"/>
              </a:cxn>
              <a:cxn ang="0">
                <a:pos x="connsiteX2" y="connsiteY2"/>
              </a:cxn>
              <a:cxn ang="0">
                <a:pos x="connsiteX3" y="connsiteY3"/>
              </a:cxn>
            </a:cxnLst>
            <a:rect l="l" t="t" r="r" b="b"/>
            <a:pathLst>
              <a:path w="836022" h="1005840">
                <a:moveTo>
                  <a:pt x="0" y="0"/>
                </a:moveTo>
                <a:cubicBezTo>
                  <a:pt x="6531" y="203563"/>
                  <a:pt x="13063" y="407126"/>
                  <a:pt x="78377" y="561703"/>
                </a:cubicBezTo>
                <a:cubicBezTo>
                  <a:pt x="143691" y="716280"/>
                  <a:pt x="265611" y="853440"/>
                  <a:pt x="391885" y="927463"/>
                </a:cubicBezTo>
                <a:cubicBezTo>
                  <a:pt x="518159" y="1001486"/>
                  <a:pt x="677090" y="1003663"/>
                  <a:pt x="836022" y="1005840"/>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任意多边形 52"/>
          <p:cNvSpPr/>
          <p:nvPr/>
        </p:nvSpPr>
        <p:spPr>
          <a:xfrm>
            <a:off x="2390096" y="4333191"/>
            <a:ext cx="163285" cy="888274"/>
          </a:xfrm>
          <a:custGeom>
            <a:avLst/>
            <a:gdLst>
              <a:gd name="connsiteX0" fmla="*/ 124096 w 163285"/>
              <a:gd name="connsiteY0" fmla="*/ 0 h 888274"/>
              <a:gd name="connsiteX1" fmla="*/ 6531 w 163285"/>
              <a:gd name="connsiteY1" fmla="*/ 313509 h 888274"/>
              <a:gd name="connsiteX2" fmla="*/ 163285 w 163285"/>
              <a:gd name="connsiteY2" fmla="*/ 888274 h 888274"/>
            </a:gdLst>
            <a:ahLst/>
            <a:cxnLst>
              <a:cxn ang="0">
                <a:pos x="connsiteX0" y="connsiteY0"/>
              </a:cxn>
              <a:cxn ang="0">
                <a:pos x="connsiteX1" y="connsiteY1"/>
              </a:cxn>
              <a:cxn ang="0">
                <a:pos x="connsiteX2" y="connsiteY2"/>
              </a:cxn>
            </a:cxnLst>
            <a:rect l="l" t="t" r="r" b="b"/>
            <a:pathLst>
              <a:path w="163285" h="888274">
                <a:moveTo>
                  <a:pt x="124096" y="0"/>
                </a:moveTo>
                <a:cubicBezTo>
                  <a:pt x="62048" y="82731"/>
                  <a:pt x="0" y="165463"/>
                  <a:pt x="6531" y="313509"/>
                </a:cubicBezTo>
                <a:cubicBezTo>
                  <a:pt x="13062" y="461555"/>
                  <a:pt x="88173" y="674914"/>
                  <a:pt x="163285" y="888274"/>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strips(downLeft)">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154">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9154">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9154">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strips(downLeft)">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109668" y="1232917"/>
            <a:ext cx="7820050" cy="326765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if (p-&gt;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FF0000"/>
                </a:solidFill>
                <a:latin typeface="Consolas" pitchFamily="49" charset="0"/>
                <a:ea typeface="仿宋" pitchFamily="49" charset="-122"/>
                <a:cs typeface="Consolas" pitchFamily="49" charset="0"/>
              </a:rPr>
              <a:t>//</a:t>
            </a:r>
            <a:r>
              <a:rPr lang="zh-CN" altLang="en-US" sz="1800" dirty="0">
                <a:solidFill>
                  <a:srgbClr val="FF0000"/>
                </a:solidFill>
                <a:latin typeface="Consolas" pitchFamily="49" charset="0"/>
                <a:ea typeface="仿宋" pitchFamily="49" charset="-122"/>
                <a:cs typeface="Consolas" pitchFamily="49" charset="0"/>
              </a:rPr>
              <a:t>被</a:t>
            </a:r>
            <a:r>
              <a:rPr lang="zh-CN" altLang="en-US" sz="1800">
                <a:solidFill>
                  <a:srgbClr val="FF0000"/>
                </a:solidFill>
                <a:latin typeface="Consolas" pitchFamily="49" charset="0"/>
                <a:ea typeface="仿宋" pitchFamily="49" charset="-122"/>
                <a:cs typeface="Consolas" pitchFamily="49" charset="0"/>
              </a:rPr>
              <a:t>删</a:t>
            </a:r>
            <a:r>
              <a:rPr lang="zh-CN" altLang="en-US" sz="1800" smtClean="0">
                <a:solidFill>
                  <a:srgbClr val="FF0000"/>
                </a:solidFill>
                <a:latin typeface="Consolas" pitchFamily="49" charset="0"/>
                <a:ea typeface="仿宋" pitchFamily="49" charset="-122"/>
                <a:cs typeface="Consolas" pitchFamily="49" charset="0"/>
              </a:rPr>
              <a:t>结点</a:t>
            </a:r>
            <a:r>
              <a:rPr lang="en-US" altLang="zh-CN" sz="1800" smtClean="0">
                <a:solidFill>
                  <a:srgbClr val="FF0000"/>
                </a:solidFill>
                <a:latin typeface="Consolas" pitchFamily="49" charset="0"/>
                <a:ea typeface="仿宋" pitchFamily="49" charset="-122"/>
                <a:cs typeface="Consolas" pitchFamily="49" charset="0"/>
              </a:rPr>
              <a:t>p</a:t>
            </a:r>
            <a:r>
              <a:rPr lang="zh-CN" altLang="en-US" sz="1800" dirty="0">
                <a:solidFill>
                  <a:srgbClr val="FF0000"/>
                </a:solidFill>
                <a:latin typeface="Consolas" pitchFamily="49" charset="0"/>
                <a:ea typeface="仿宋" pitchFamily="49" charset="-122"/>
                <a:cs typeface="Consolas" pitchFamily="49" charset="0"/>
              </a:rPr>
              <a:t>没有右子树的情况</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(f==NULL)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是根结点</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则用左孩子替换它</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bt=p-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(f-&gt;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是</a:t>
            </a:r>
            <a:r>
              <a:rPr lang="en-US" altLang="zh-CN" sz="1800" smtClean="0">
                <a:solidFill>
                  <a:srgbClr val="00B0F0"/>
                </a:solidFill>
                <a:latin typeface="Consolas" pitchFamily="49" charset="0"/>
                <a:ea typeface="仿宋" pitchFamily="49" charset="-122"/>
                <a:cs typeface="Consolas" pitchFamily="49" charset="0"/>
              </a:rPr>
              <a:t>f</a:t>
            </a:r>
            <a:r>
              <a:rPr lang="zh-CN" altLang="en-US" sz="1800" smtClean="0">
                <a:solidFill>
                  <a:srgbClr val="00B0F0"/>
                </a:solidFill>
                <a:latin typeface="Consolas" pitchFamily="49" charset="0"/>
                <a:ea typeface="仿宋" pitchFamily="49" charset="-122"/>
                <a:cs typeface="Consolas" pitchFamily="49" charset="0"/>
              </a:rPr>
              <a:t>的</a:t>
            </a:r>
            <a:r>
              <a:rPr lang="zh-CN" altLang="en-US" sz="1800" dirty="0">
                <a:solidFill>
                  <a:srgbClr val="00B0F0"/>
                </a:solidFill>
                <a:latin typeface="Consolas" pitchFamily="49" charset="0"/>
                <a:ea typeface="仿宋" pitchFamily="49" charset="-122"/>
                <a:cs typeface="Consolas" pitchFamily="49" charset="0"/>
              </a:rPr>
              <a:t>左孩子</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则用其左孩子替换它</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if(f-&gt;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是</a:t>
            </a:r>
            <a:r>
              <a:rPr lang="en-US" altLang="zh-CN" sz="1800" smtClean="0">
                <a:solidFill>
                  <a:srgbClr val="00B0F0"/>
                </a:solidFill>
                <a:latin typeface="Consolas" pitchFamily="49" charset="0"/>
                <a:ea typeface="仿宋" pitchFamily="49" charset="-122"/>
                <a:cs typeface="Consolas" pitchFamily="49" charset="0"/>
              </a:rPr>
              <a:t>f</a:t>
            </a:r>
            <a:r>
              <a:rPr lang="zh-CN" altLang="en-US" sz="1800" smtClean="0">
                <a:solidFill>
                  <a:srgbClr val="00B0F0"/>
                </a:solidFill>
                <a:latin typeface="Consolas" pitchFamily="49" charset="0"/>
                <a:ea typeface="仿宋" pitchFamily="49" charset="-122"/>
                <a:cs typeface="Consolas" pitchFamily="49" charset="0"/>
              </a:rPr>
              <a:t>的</a:t>
            </a:r>
            <a:r>
              <a:rPr lang="zh-CN" altLang="en-US" sz="1800" dirty="0">
                <a:solidFill>
                  <a:srgbClr val="00B0F0"/>
                </a:solidFill>
                <a:latin typeface="Consolas" pitchFamily="49" charset="0"/>
                <a:ea typeface="仿宋" pitchFamily="49" charset="-122"/>
                <a:cs typeface="Consolas" pitchFamily="49" charset="0"/>
              </a:rPr>
              <a:t>右孩子</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则用其左孩子替换它</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free(p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释放被</a:t>
            </a:r>
            <a:r>
              <a:rPr lang="zh-CN" altLang="en-US" sz="1800">
                <a:solidFill>
                  <a:srgbClr val="00B0F0"/>
                </a:solidFill>
                <a:latin typeface="Consolas" pitchFamily="49" charset="0"/>
                <a:ea typeface="仿宋" pitchFamily="49" charset="-122"/>
                <a:cs typeface="Consolas" pitchFamily="49" charset="0"/>
              </a:rPr>
              <a:t>删</a:t>
            </a:r>
            <a:r>
              <a:rPr lang="zh-CN" altLang="en-US" sz="1800" smtClean="0">
                <a:solidFill>
                  <a:srgbClr val="00B0F0"/>
                </a:solidFill>
                <a:latin typeface="Consolas" pitchFamily="49" charset="0"/>
                <a:ea typeface="仿宋" pitchFamily="49" charset="-122"/>
                <a:cs typeface="Consolas" pitchFamily="49" charset="0"/>
              </a:rPr>
              <a:t>结点 </a:t>
            </a:r>
            <a:endParaRPr lang="en-US"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571604" y="500042"/>
            <a:ext cx="65008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mn-ea"/>
                <a:cs typeface="Consolas" pitchFamily="49" charset="0"/>
              </a:rPr>
              <a:t>被删结点</a:t>
            </a:r>
            <a:r>
              <a:rPr lang="en-US" altLang="zh-CN" sz="2000" i="1" smtClean="0">
                <a:solidFill>
                  <a:srgbClr val="0000FF"/>
                </a:solidFill>
                <a:latin typeface="Consolas" pitchFamily="49" charset="0"/>
                <a:ea typeface="+mn-ea"/>
                <a:cs typeface="Consolas" pitchFamily="49" charset="0"/>
              </a:rPr>
              <a:t>p</a:t>
            </a:r>
            <a:r>
              <a:rPr lang="zh-CN" altLang="en-US" sz="2000" smtClean="0">
                <a:solidFill>
                  <a:srgbClr val="0000FF"/>
                </a:solidFill>
                <a:latin typeface="Consolas" pitchFamily="49" charset="0"/>
                <a:ea typeface="+mn-ea"/>
                <a:cs typeface="Consolas" pitchFamily="49" charset="0"/>
              </a:rPr>
              <a:t>没有右子树与</a:t>
            </a:r>
            <a:r>
              <a:rPr lang="en-US" altLang="zh-CN" sz="2000" i="1" smtClean="0">
                <a:solidFill>
                  <a:srgbClr val="0000FF"/>
                </a:solidFill>
                <a:latin typeface="Consolas" pitchFamily="49" charset="0"/>
                <a:ea typeface="+mn-ea"/>
                <a:cs typeface="Consolas" pitchFamily="49" charset="0"/>
              </a:rPr>
              <a:t>p</a:t>
            </a:r>
            <a:r>
              <a:rPr lang="zh-CN" altLang="en-US" sz="2000" smtClean="0">
                <a:solidFill>
                  <a:srgbClr val="0000FF"/>
                </a:solidFill>
                <a:latin typeface="Consolas" pitchFamily="49" charset="0"/>
                <a:ea typeface="+mn-ea"/>
                <a:cs typeface="Consolas" pitchFamily="49" charset="0"/>
              </a:rPr>
              <a:t>没有左子树的情况对称！</a:t>
            </a:r>
            <a:endParaRPr lang="zh-CN" altLang="en-US" sz="2000">
              <a:solidFill>
                <a:srgbClr val="0000FF"/>
              </a:solidFill>
              <a:latin typeface="Consolas" pitchFamily="49" charset="0"/>
              <a:ea typeface="+mn-ea"/>
              <a:cs typeface="Consolas" pitchFamily="49" charset="0"/>
            </a:endParaRPr>
          </a:p>
        </p:txBody>
      </p:sp>
      <p:sp>
        <p:nvSpPr>
          <p:cNvPr id="5" name="TextBox 4"/>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071538" y="857232"/>
            <a:ext cx="7856561" cy="313300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800"/>
              </a:lnSpc>
            </a:pPr>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t>
            </a:r>
            <a:r>
              <a:rPr lang="zh-CN" altLang="en-US" sz="1800" smtClean="0">
                <a:solidFill>
                  <a:srgbClr val="FF0000"/>
                </a:solidFill>
                <a:latin typeface="Consolas" pitchFamily="49" charset="0"/>
                <a:ea typeface="仿宋" pitchFamily="49" charset="-122"/>
                <a:cs typeface="Consolas" pitchFamily="49" charset="0"/>
              </a:rPr>
              <a:t>结点</a:t>
            </a:r>
            <a:r>
              <a:rPr lang="en-US" altLang="zh-CN" sz="1800" smtClean="0">
                <a:solidFill>
                  <a:srgbClr val="FF0000"/>
                </a:solidFill>
                <a:latin typeface="Consolas" pitchFamily="49" charset="0"/>
                <a:ea typeface="仿宋" pitchFamily="49" charset="-122"/>
                <a:cs typeface="Consolas" pitchFamily="49" charset="0"/>
              </a:rPr>
              <a:t>p</a:t>
            </a:r>
            <a:r>
              <a:rPr lang="zh-CN" altLang="en-US" sz="1800" dirty="0">
                <a:solidFill>
                  <a:srgbClr val="FF0000"/>
                </a:solidFill>
                <a:latin typeface="Consolas" pitchFamily="49" charset="0"/>
                <a:ea typeface="仿宋" pitchFamily="49" charset="-122"/>
                <a:cs typeface="Consolas" pitchFamily="49" charset="0"/>
              </a:rPr>
              <a:t>既有左子树又有右子树的情况</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  q=p-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q</a:t>
            </a:r>
            <a:r>
              <a:rPr lang="zh-CN" altLang="en-US" sz="1800" smtClean="0">
                <a:solidFill>
                  <a:srgbClr val="0000FF"/>
                </a:solidFill>
                <a:latin typeface="Consolas" pitchFamily="49" charset="0"/>
                <a:ea typeface="仿宋" pitchFamily="49" charset="-122"/>
                <a:cs typeface="Consolas" pitchFamily="49" charset="0"/>
              </a:rPr>
              <a:t>指向</a:t>
            </a:r>
            <a:r>
              <a:rPr lang="en-US" altLang="zh-CN" sz="1800" smtClean="0">
                <a:solidFill>
                  <a:srgbClr val="0000FF"/>
                </a:solidFill>
                <a:latin typeface="Consolas" pitchFamily="49" charset="0"/>
                <a:ea typeface="仿宋" pitchFamily="49" charset="-122"/>
                <a:cs typeface="Consolas" pitchFamily="49" charset="0"/>
              </a:rPr>
              <a:t>p</a:t>
            </a:r>
            <a:r>
              <a:rPr lang="zh-CN" altLang="en-US" sz="1800" dirty="0">
                <a:solidFill>
                  <a:srgbClr val="0000FF"/>
                </a:solidFill>
                <a:latin typeface="Consolas" pitchFamily="49" charset="0"/>
                <a:ea typeface="仿宋" pitchFamily="49" charset="-122"/>
                <a:cs typeface="Consolas" pitchFamily="49" charset="0"/>
              </a:rPr>
              <a:t>结点的左孩子</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(q-&gt;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若</a:t>
            </a:r>
            <a:r>
              <a:rPr lang="en-US" altLang="zh-CN" sz="1800" smtClean="0">
                <a:solidFill>
                  <a:srgbClr val="0000FF"/>
                </a:solidFill>
                <a:latin typeface="Consolas" pitchFamily="49" charset="0"/>
                <a:ea typeface="仿宋" pitchFamily="49" charset="-122"/>
                <a:cs typeface="Consolas" pitchFamily="49" charset="0"/>
              </a:rPr>
              <a:t>q</a:t>
            </a:r>
            <a:r>
              <a:rPr lang="zh-CN" altLang="en-US" sz="1800" dirty="0">
                <a:solidFill>
                  <a:srgbClr val="0000FF"/>
                </a:solidFill>
                <a:latin typeface="Consolas" pitchFamily="49" charset="0"/>
                <a:ea typeface="仿宋" pitchFamily="49" charset="-122"/>
                <a:cs typeface="Consolas" pitchFamily="49" charset="0"/>
              </a:rPr>
              <a:t>结点无右孩子</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a:t>
            </a:r>
            <a:r>
              <a:rPr lang="en-US" altLang="zh-CN" sz="1800" dirty="0">
                <a:solidFill>
                  <a:srgbClr val="0000FF"/>
                </a:solidFill>
                <a:latin typeface="Consolas" pitchFamily="49" charset="0"/>
                <a:ea typeface="仿宋" pitchFamily="49" charset="-122"/>
                <a:cs typeface="Consolas" pitchFamily="49" charset="0"/>
              </a:rPr>
              <a:t>&gt;key=q-&gt;key;	</a:t>
            </a:r>
            <a:r>
              <a:rPr lang="en-US" altLang="zh-CN" sz="180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p</a:t>
            </a:r>
            <a:r>
              <a:rPr lang="zh-CN" altLang="en-US" sz="1800" smtClean="0">
                <a:solidFill>
                  <a:srgbClr val="0000FF"/>
                </a:solidFill>
                <a:latin typeface="Consolas" pitchFamily="49" charset="0"/>
                <a:ea typeface="仿宋" pitchFamily="49" charset="-122"/>
                <a:cs typeface="Consolas" pitchFamily="49" charset="0"/>
              </a:rPr>
              <a:t>结点值用</a:t>
            </a:r>
            <a:r>
              <a:rPr lang="en-US" altLang="zh-CN" sz="1800" smtClean="0">
                <a:solidFill>
                  <a:srgbClr val="0000FF"/>
                </a:solidFill>
                <a:latin typeface="Consolas" pitchFamily="49" charset="0"/>
                <a:ea typeface="仿宋" pitchFamily="49" charset="-122"/>
                <a:cs typeface="Consolas" pitchFamily="49" charset="0"/>
              </a:rPr>
              <a:t>q</a:t>
            </a:r>
            <a:r>
              <a:rPr lang="zh-CN" altLang="en-US" sz="1800" smtClean="0">
                <a:solidFill>
                  <a:srgbClr val="0000FF"/>
                </a:solidFill>
                <a:latin typeface="Consolas" pitchFamily="49" charset="0"/>
                <a:ea typeface="仿宋" pitchFamily="49" charset="-122"/>
                <a:cs typeface="Consolas" pitchFamily="49" charset="0"/>
              </a:rPr>
              <a:t>结点值代替</a:t>
            </a:r>
            <a:endParaRPr lang="en-US"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p-&gt;data=q-&gt;data;</a:t>
            </a:r>
            <a:endParaRPr lang="zh-CN" altLang="en-US" sz="1800" dirty="0">
              <a:solidFill>
                <a:srgbClr val="0000FF"/>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=q-&gt;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删除</a:t>
            </a:r>
            <a:r>
              <a:rPr lang="en-US" altLang="zh-CN" sz="1800" smtClean="0">
                <a:solidFill>
                  <a:srgbClr val="0000FF"/>
                </a:solidFill>
                <a:latin typeface="Consolas" pitchFamily="49" charset="0"/>
                <a:ea typeface="仿宋" pitchFamily="49" charset="-122"/>
                <a:cs typeface="Consolas" pitchFamily="49" charset="0"/>
              </a:rPr>
              <a:t>q</a:t>
            </a:r>
            <a:r>
              <a:rPr lang="zh-CN" altLang="en-US" sz="1800" dirty="0">
                <a:solidFill>
                  <a:srgbClr val="0000FF"/>
                </a:solidFill>
                <a:latin typeface="Consolas" pitchFamily="49" charset="0"/>
                <a:ea typeface="仿宋" pitchFamily="49" charset="-122"/>
                <a:cs typeface="Consolas" pitchFamily="49" charset="0"/>
              </a:rPr>
              <a:t>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free(q</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释放</a:t>
            </a:r>
            <a:r>
              <a:rPr lang="en-US" altLang="zh-CN" sz="1800" smtClean="0">
                <a:solidFill>
                  <a:srgbClr val="0000FF"/>
                </a:solidFill>
                <a:latin typeface="Consolas" pitchFamily="49" charset="0"/>
                <a:ea typeface="仿宋" pitchFamily="49" charset="-122"/>
                <a:cs typeface="Consolas" pitchFamily="49" charset="0"/>
              </a:rPr>
              <a:t>q</a:t>
            </a:r>
            <a:r>
              <a:rPr lang="zh-CN" altLang="en-US" sz="1800" dirty="0">
                <a:solidFill>
                  <a:srgbClr val="0000FF"/>
                </a:solidFill>
                <a:latin typeface="Consolas" pitchFamily="49" charset="0"/>
                <a:ea typeface="仿宋" pitchFamily="49" charset="-122"/>
                <a:cs typeface="Consolas" pitchFamily="49" charset="0"/>
              </a:rPr>
              <a:t>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9" name="组合 28"/>
          <p:cNvGrpSpPr/>
          <p:nvPr/>
        </p:nvGrpSpPr>
        <p:grpSpPr>
          <a:xfrm>
            <a:off x="3143240" y="4398458"/>
            <a:ext cx="2928958" cy="2316690"/>
            <a:chOff x="2143108" y="4327020"/>
            <a:chExt cx="2928958" cy="2316690"/>
          </a:xfrm>
        </p:grpSpPr>
        <p:sp>
          <p:nvSpPr>
            <p:cNvPr id="5" name="椭圆 4"/>
            <p:cNvSpPr/>
            <p:nvPr/>
          </p:nvSpPr>
          <p:spPr>
            <a:xfrm>
              <a:off x="3583413" y="4643446"/>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2583281" y="5497330"/>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3" name="直接连接符 12"/>
            <p:cNvCxnSpPr>
              <a:stCxn id="5" idx="3"/>
              <a:endCxn id="6" idx="7"/>
            </p:cNvCxnSpPr>
            <p:nvPr/>
          </p:nvCxnSpPr>
          <p:spPr>
            <a:xfrm rot="5400000">
              <a:off x="3025140" y="4939057"/>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p:cNvCxnSpPr>
            <p:nvPr/>
          </p:nvCxnSpPr>
          <p:spPr>
            <a:xfrm rot="16200000" flipH="1">
              <a:off x="4059305" y="4905024"/>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6" idx="0"/>
            </p:cNvCxnSpPr>
            <p:nvPr/>
          </p:nvCxnSpPr>
          <p:spPr>
            <a:xfrm rot="16200000" flipH="1">
              <a:off x="2550091" y="5248140"/>
              <a:ext cx="353818" cy="1445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30177" y="4327020"/>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cxnSp>
          <p:nvCxnSpPr>
            <p:cNvPr id="23" name="直接箭头连接符 22"/>
            <p:cNvCxnSpPr>
              <a:stCxn id="21" idx="3"/>
              <a:endCxn id="5" idx="1"/>
            </p:cNvCxnSpPr>
            <p:nvPr/>
          </p:nvCxnSpPr>
          <p:spPr>
            <a:xfrm>
              <a:off x="3487367" y="4527075"/>
              <a:ext cx="159311" cy="1796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57422" y="4929198"/>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endParaRPr lang="zh-CN" altLang="en-US" sz="2000" i="1">
                <a:solidFill>
                  <a:srgbClr val="0000FF"/>
                </a:solidFill>
                <a:latin typeface="Consolas" pitchFamily="49" charset="0"/>
                <a:cs typeface="Consolas" pitchFamily="49" charset="0"/>
              </a:endParaRPr>
            </a:p>
          </p:txBody>
        </p:sp>
        <p:sp>
          <p:nvSpPr>
            <p:cNvPr id="25" name="TextBox 24"/>
            <p:cNvSpPr txBox="1"/>
            <p:nvPr/>
          </p:nvSpPr>
          <p:spPr>
            <a:xfrm>
              <a:off x="4429124" y="5357826"/>
              <a:ext cx="642942"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sp>
          <p:nvSpPr>
            <p:cNvPr id="26" name="TextBox 25"/>
            <p:cNvSpPr txBox="1"/>
            <p:nvPr/>
          </p:nvSpPr>
          <p:spPr>
            <a:xfrm>
              <a:off x="2143108" y="6182045"/>
              <a:ext cx="642942"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cxnSp>
          <p:nvCxnSpPr>
            <p:cNvPr id="28" name="直接连接符 27"/>
            <p:cNvCxnSpPr>
              <a:stCxn id="6" idx="3"/>
              <a:endCxn id="26" idx="0"/>
            </p:cNvCxnSpPr>
            <p:nvPr/>
          </p:nvCxnSpPr>
          <p:spPr>
            <a:xfrm rot="5400000">
              <a:off x="2397573" y="5933072"/>
              <a:ext cx="315980" cy="18196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1714480" y="4969962"/>
            <a:ext cx="1357322"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rPr>
              <a:t>特殊情况</a:t>
            </a:r>
            <a:endParaRPr lang="zh-CN" altLang="en-US" sz="2000">
              <a:solidFill>
                <a:srgbClr val="0000FF"/>
              </a:solidFill>
              <a:latin typeface="仿宋" pitchFamily="49" charset="-122"/>
              <a:ea typeface="仿宋" pitchFamily="49" charset="-122"/>
            </a:endParaRPr>
          </a:p>
        </p:txBody>
      </p:sp>
      <p:sp>
        <p:nvSpPr>
          <p:cNvPr id="31" name="TextBox 30"/>
          <p:cNvSpPr txBox="1"/>
          <p:nvPr/>
        </p:nvSpPr>
        <p:spPr>
          <a:xfrm>
            <a:off x="1214414" y="285728"/>
            <a:ext cx="45720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mn-ea"/>
                <a:cs typeface="Consolas" pitchFamily="49" charset="0"/>
              </a:rPr>
              <a:t>查找到</a:t>
            </a:r>
            <a:r>
              <a:rPr lang="en-US" altLang="zh-CN" sz="2000" i="1" smtClean="0">
                <a:solidFill>
                  <a:srgbClr val="0000FF"/>
                </a:solidFill>
                <a:latin typeface="Consolas" pitchFamily="49" charset="0"/>
                <a:ea typeface="+mn-ea"/>
                <a:cs typeface="Consolas" pitchFamily="49" charset="0"/>
              </a:rPr>
              <a:t>p</a:t>
            </a:r>
            <a:r>
              <a:rPr lang="zh-CN" altLang="en-US" sz="2000" smtClean="0">
                <a:solidFill>
                  <a:srgbClr val="0000FF"/>
                </a:solidFill>
                <a:latin typeface="Consolas" pitchFamily="49" charset="0"/>
                <a:ea typeface="+mn-ea"/>
                <a:cs typeface="Consolas" pitchFamily="49" charset="0"/>
              </a:rPr>
              <a:t>结点的左孩子结点</a:t>
            </a:r>
            <a:r>
              <a:rPr lang="en-US" altLang="zh-CN" sz="2000" i="1" smtClean="0">
                <a:solidFill>
                  <a:srgbClr val="0000FF"/>
                </a:solidFill>
                <a:latin typeface="Consolas" pitchFamily="49" charset="0"/>
                <a:ea typeface="+mn-ea"/>
                <a:cs typeface="Consolas" pitchFamily="49" charset="0"/>
              </a:rPr>
              <a:t>q</a:t>
            </a:r>
            <a:endParaRPr lang="zh-CN" altLang="en-US" sz="2000" i="1">
              <a:solidFill>
                <a:srgbClr val="0000FF"/>
              </a:solidFill>
              <a:latin typeface="Consolas" pitchFamily="49" charset="0"/>
              <a:ea typeface="+mn-ea"/>
              <a:cs typeface="Consolas" pitchFamily="49" charset="0"/>
            </a:endParaRPr>
          </a:p>
        </p:txBody>
      </p:sp>
      <p:sp>
        <p:nvSpPr>
          <p:cNvPr id="17" name="TextBox 16"/>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285852" y="714356"/>
            <a:ext cx="7713685" cy="293422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a:t>
            </a:r>
            <a:r>
              <a:rPr lang="en-US" altLang="zh-CN" sz="1800" smtClean="0">
                <a:solidFill>
                  <a:srgbClr val="00B0F0"/>
                </a:solidFill>
                <a:latin typeface="Consolas" pitchFamily="49" charset="0"/>
                <a:ea typeface="仿宋" pitchFamily="49" charset="-122"/>
                <a:cs typeface="Consolas" pitchFamily="49" charset="0"/>
              </a:rPr>
              <a:t>q</a:t>
            </a:r>
            <a:r>
              <a:rPr lang="zh-CN" altLang="en-US" sz="1800" dirty="0">
                <a:solidFill>
                  <a:srgbClr val="00B0F0"/>
                </a:solidFill>
                <a:latin typeface="Consolas" pitchFamily="49" charset="0"/>
                <a:ea typeface="仿宋" pitchFamily="49" charset="-122"/>
                <a:cs typeface="Consolas" pitchFamily="49" charset="0"/>
              </a:rPr>
              <a:t>结点有右孩子</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  f1=q;q1=f1-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NULL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查找</a:t>
            </a:r>
            <a:r>
              <a:rPr lang="en-US" altLang="zh-CN" sz="1800" smtClean="0">
                <a:solidFill>
                  <a:srgbClr val="00B0F0"/>
                </a:solidFill>
                <a:latin typeface="Consolas" pitchFamily="49" charset="0"/>
                <a:ea typeface="仿宋" pitchFamily="49" charset="-122"/>
                <a:cs typeface="Consolas" pitchFamily="49" charset="0"/>
              </a:rPr>
              <a:t>q</a:t>
            </a:r>
            <a:r>
              <a:rPr lang="zh-CN" altLang="en-US" sz="1800" dirty="0">
                <a:solidFill>
                  <a:srgbClr val="00B0F0"/>
                </a:solidFill>
                <a:latin typeface="Consolas" pitchFamily="49" charset="0"/>
                <a:ea typeface="仿宋" pitchFamily="49" charset="-122"/>
                <a:cs typeface="Consolas" pitchFamily="49" charset="0"/>
              </a:rPr>
              <a:t>结点的最右</a:t>
            </a:r>
            <a:r>
              <a:rPr lang="zh-CN" altLang="en-US" sz="1800">
                <a:solidFill>
                  <a:srgbClr val="00B0F0"/>
                </a:solidFill>
                <a:latin typeface="Consolas" pitchFamily="49" charset="0"/>
                <a:ea typeface="仿宋" pitchFamily="49" charset="-122"/>
                <a:cs typeface="Consolas" pitchFamily="49" charset="0"/>
              </a:rPr>
              <a:t>下</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q1</a:t>
            </a:r>
            <a:endParaRPr lang="zh-CN" altLang="en-US" sz="1800" dirty="0">
              <a:solidFill>
                <a:srgbClr val="00B0F0"/>
              </a:solidFill>
              <a:latin typeface="Consolas" pitchFamily="49" charset="0"/>
              <a:ea typeface="仿宋" pitchFamily="49" charset="-122"/>
              <a:cs typeface="Consolas" pitchFamily="49" charset="0"/>
            </a:endParaRP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f1=q1</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a:t>
            </a:r>
            <a:r>
              <a:rPr lang="en-US" altLang="zh-CN" sz="1800" err="1">
                <a:solidFill>
                  <a:srgbClr val="00B0F0"/>
                </a:solidFill>
                <a:latin typeface="Consolas" pitchFamily="49" charset="0"/>
                <a:ea typeface="仿宋" pitchFamily="49" charset="-122"/>
                <a:cs typeface="Consolas" pitchFamily="49" charset="0"/>
              </a:rPr>
              <a:t>f1</a:t>
            </a:r>
            <a:r>
              <a:rPr lang="zh-CN" altLang="en-US"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q1</a:t>
            </a:r>
            <a:r>
              <a:rPr lang="zh-CN" altLang="en-US" sz="1800" dirty="0">
                <a:solidFill>
                  <a:srgbClr val="00B0F0"/>
                </a:solidFill>
                <a:latin typeface="Consolas" pitchFamily="49" charset="0"/>
                <a:ea typeface="仿宋" pitchFamily="49" charset="-122"/>
                <a:cs typeface="Consolas" pitchFamily="49" charset="0"/>
              </a:rPr>
              <a:t>结点的双亲结点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q1=q1-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FF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      p-</a:t>
            </a:r>
            <a:r>
              <a:rPr lang="en-US" altLang="zh-CN" sz="1800" dirty="0">
                <a:solidFill>
                  <a:srgbClr val="FF00FF"/>
                </a:solidFill>
                <a:latin typeface="Consolas" pitchFamily="49" charset="0"/>
                <a:ea typeface="仿宋" pitchFamily="49" charset="-122"/>
                <a:cs typeface="Consolas" pitchFamily="49" charset="0"/>
              </a:rPr>
              <a:t>&gt;key=</a:t>
            </a:r>
            <a:r>
              <a:rPr lang="en-US" altLang="zh-CN" sz="1800" dirty="0" err="1">
                <a:solidFill>
                  <a:srgbClr val="FF00FF"/>
                </a:solidFill>
                <a:latin typeface="Consolas" pitchFamily="49" charset="0"/>
                <a:ea typeface="仿宋" pitchFamily="49" charset="-122"/>
                <a:cs typeface="Consolas" pitchFamily="49" charset="0"/>
              </a:rPr>
              <a:t>q1</a:t>
            </a:r>
            <a:r>
              <a:rPr lang="en-US" altLang="zh-CN" sz="1800" dirty="0">
                <a:solidFill>
                  <a:srgbClr val="FF00FF"/>
                </a:solidFill>
                <a:latin typeface="Consolas" pitchFamily="49" charset="0"/>
                <a:ea typeface="仿宋" pitchFamily="49" charset="-122"/>
                <a:cs typeface="Consolas" pitchFamily="49" charset="0"/>
              </a:rPr>
              <a:t>-&gt;key;</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结点值用</a:t>
            </a:r>
            <a:r>
              <a:rPr lang="en-US" altLang="zh-CN" sz="1800" smtClean="0">
                <a:solidFill>
                  <a:srgbClr val="00B0F0"/>
                </a:solidFill>
                <a:latin typeface="Consolas" pitchFamily="49" charset="0"/>
                <a:ea typeface="仿宋" pitchFamily="49" charset="-122"/>
                <a:cs typeface="Consolas" pitchFamily="49" charset="0"/>
              </a:rPr>
              <a:t>q1</a:t>
            </a:r>
            <a:r>
              <a:rPr lang="zh-CN" altLang="en-US" sz="1800" smtClean="0">
                <a:solidFill>
                  <a:srgbClr val="00B0F0"/>
                </a:solidFill>
                <a:latin typeface="Consolas" pitchFamily="49" charset="0"/>
                <a:ea typeface="仿宋" pitchFamily="49" charset="-122"/>
                <a:cs typeface="Consolas" pitchFamily="49" charset="0"/>
              </a:rPr>
              <a:t>结点值代替</a:t>
            </a:r>
            <a:endParaRPr lang="en-US"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FF00FF"/>
                </a:solidFill>
                <a:latin typeface="Consolas" pitchFamily="49" charset="0"/>
                <a:ea typeface="仿宋" pitchFamily="49" charset="-122"/>
                <a:cs typeface="Consolas" pitchFamily="49" charset="0"/>
              </a:rPr>
              <a:t>       p-&gt;data=q1-&gt;data;</a:t>
            </a:r>
            <a:endParaRPr lang="zh-CN" altLang="en-US" sz="1800" dirty="0">
              <a:solidFill>
                <a:srgbClr val="FF00FF"/>
              </a:solidFill>
              <a:latin typeface="Consolas" pitchFamily="49" charset="0"/>
              <a:ea typeface="仿宋" pitchFamily="49" charset="-122"/>
              <a:cs typeface="Consolas" pitchFamily="49" charset="0"/>
            </a:endParaRPr>
          </a:p>
        </p:txBody>
      </p:sp>
      <p:sp>
        <p:nvSpPr>
          <p:cNvPr id="4" name="TextBox 3"/>
          <p:cNvSpPr txBox="1"/>
          <p:nvPr/>
        </p:nvSpPr>
        <p:spPr>
          <a:xfrm>
            <a:off x="1500166" y="214290"/>
            <a:ext cx="742955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mn-ea"/>
                <a:cs typeface="Consolas" pitchFamily="49" charset="0"/>
              </a:rPr>
              <a:t>查找</a:t>
            </a:r>
            <a:r>
              <a:rPr lang="en-US" altLang="zh-CN" sz="2000" i="1" smtClean="0">
                <a:solidFill>
                  <a:srgbClr val="0000FF"/>
                </a:solidFill>
                <a:latin typeface="Consolas" pitchFamily="49" charset="0"/>
                <a:ea typeface="+mn-ea"/>
                <a:cs typeface="Consolas" pitchFamily="49" charset="0"/>
              </a:rPr>
              <a:t>p</a:t>
            </a:r>
            <a:r>
              <a:rPr lang="zh-CN" altLang="en-US" sz="2000" smtClean="0">
                <a:solidFill>
                  <a:srgbClr val="0000FF"/>
                </a:solidFill>
                <a:latin typeface="Consolas" pitchFamily="49" charset="0"/>
                <a:ea typeface="+mn-ea"/>
                <a:cs typeface="Consolas" pitchFamily="49" charset="0"/>
              </a:rPr>
              <a:t>结点左子树中最大结点</a:t>
            </a:r>
            <a:r>
              <a:rPr lang="en-US" altLang="zh-CN" sz="2000" i="1" smtClean="0">
                <a:solidFill>
                  <a:srgbClr val="0000FF"/>
                </a:solidFill>
                <a:latin typeface="Consolas" pitchFamily="49" charset="0"/>
                <a:ea typeface="+mn-ea"/>
                <a:cs typeface="Consolas" pitchFamily="49" charset="0"/>
              </a:rPr>
              <a:t>q</a:t>
            </a:r>
            <a:r>
              <a:rPr lang="en-US" altLang="zh-CN" sz="2000" smtClean="0">
                <a:solidFill>
                  <a:srgbClr val="0000FF"/>
                </a:solidFill>
                <a:latin typeface="Consolas" pitchFamily="49" charset="0"/>
                <a:ea typeface="+mn-ea"/>
                <a:cs typeface="Consolas" pitchFamily="49" charset="0"/>
              </a:rPr>
              <a:t>1</a:t>
            </a:r>
            <a:r>
              <a:rPr lang="zh-CN" altLang="en-US" sz="2000" smtClean="0">
                <a:solidFill>
                  <a:srgbClr val="0000FF"/>
                </a:solidFill>
                <a:latin typeface="Consolas" pitchFamily="49" charset="0"/>
                <a:ea typeface="+mn-ea"/>
                <a:cs typeface="Consolas" pitchFamily="49" charset="0"/>
              </a:rPr>
              <a:t>（及其双亲</a:t>
            </a:r>
            <a:r>
              <a:rPr lang="en-US" altLang="zh-CN" sz="2000" smtClean="0">
                <a:solidFill>
                  <a:srgbClr val="0000FF"/>
                </a:solidFill>
                <a:latin typeface="Consolas" pitchFamily="49" charset="0"/>
                <a:ea typeface="+mn-ea"/>
                <a:cs typeface="Consolas" pitchFamily="49" charset="0"/>
              </a:rPr>
              <a:t>f1</a:t>
            </a:r>
            <a:r>
              <a:rPr lang="zh-CN" altLang="en-US" sz="2000" smtClean="0">
                <a:solidFill>
                  <a:srgbClr val="0000FF"/>
                </a:solidFill>
                <a:latin typeface="Consolas" pitchFamily="49" charset="0"/>
                <a:ea typeface="+mn-ea"/>
                <a:cs typeface="Consolas" pitchFamily="49" charset="0"/>
              </a:rPr>
              <a:t>），结点值替代</a:t>
            </a:r>
            <a:endParaRPr lang="zh-CN" altLang="en-US" sz="2000">
              <a:solidFill>
                <a:srgbClr val="0000FF"/>
              </a:solidFill>
              <a:latin typeface="Consolas" pitchFamily="49" charset="0"/>
              <a:ea typeface="+mn-ea"/>
              <a:cs typeface="Consolas" pitchFamily="49" charset="0"/>
            </a:endParaRPr>
          </a:p>
        </p:txBody>
      </p:sp>
      <p:grpSp>
        <p:nvGrpSpPr>
          <p:cNvPr id="24" name="组合 23"/>
          <p:cNvGrpSpPr/>
          <p:nvPr/>
        </p:nvGrpSpPr>
        <p:grpSpPr>
          <a:xfrm>
            <a:off x="3739016" y="3818439"/>
            <a:ext cx="3047562" cy="2682395"/>
            <a:chOff x="3739016" y="3818439"/>
            <a:chExt cx="3047562" cy="2682395"/>
          </a:xfrm>
        </p:grpSpPr>
        <p:sp>
          <p:nvSpPr>
            <p:cNvPr id="5" name="椭圆 4"/>
            <p:cNvSpPr/>
            <p:nvPr/>
          </p:nvSpPr>
          <p:spPr>
            <a:xfrm>
              <a:off x="4635797" y="413486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6" name="TextBox 5"/>
            <p:cNvSpPr txBox="1"/>
            <p:nvPr/>
          </p:nvSpPr>
          <p:spPr>
            <a:xfrm>
              <a:off x="4182561" y="3818439"/>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cxnSp>
          <p:nvCxnSpPr>
            <p:cNvPr id="7" name="直接箭头连接符 6"/>
            <p:cNvCxnSpPr>
              <a:stCxn id="6" idx="3"/>
              <a:endCxn id="5" idx="1"/>
            </p:cNvCxnSpPr>
            <p:nvPr/>
          </p:nvCxnSpPr>
          <p:spPr>
            <a:xfrm>
              <a:off x="4539751" y="4018494"/>
              <a:ext cx="159311" cy="1796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192252" y="477443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9" name="TextBox 8"/>
            <p:cNvSpPr txBox="1"/>
            <p:nvPr/>
          </p:nvSpPr>
          <p:spPr>
            <a:xfrm>
              <a:off x="3739016" y="4458009"/>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endParaRPr lang="zh-CN" altLang="en-US" sz="2000" i="1">
                <a:solidFill>
                  <a:srgbClr val="0000FF"/>
                </a:solidFill>
                <a:latin typeface="Consolas" pitchFamily="49" charset="0"/>
                <a:cs typeface="Consolas" pitchFamily="49" charset="0"/>
              </a:endParaRPr>
            </a:p>
          </p:txBody>
        </p:sp>
        <p:cxnSp>
          <p:nvCxnSpPr>
            <p:cNvPr id="10" name="直接箭头连接符 9"/>
            <p:cNvCxnSpPr>
              <a:stCxn id="9" idx="3"/>
              <a:endCxn id="8" idx="1"/>
            </p:cNvCxnSpPr>
            <p:nvPr/>
          </p:nvCxnSpPr>
          <p:spPr>
            <a:xfrm>
              <a:off x="4096206" y="4658064"/>
              <a:ext cx="159311" cy="1796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5283008" y="556205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12" name="TextBox 11"/>
            <p:cNvSpPr txBox="1"/>
            <p:nvPr/>
          </p:nvSpPr>
          <p:spPr>
            <a:xfrm>
              <a:off x="5715008" y="500063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f</a:t>
              </a: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3" name="直接箭头连接符 12"/>
            <p:cNvCxnSpPr/>
            <p:nvPr/>
          </p:nvCxnSpPr>
          <p:spPr>
            <a:xfrm rot="5400000">
              <a:off x="5539772" y="5396904"/>
              <a:ext cx="267489" cy="829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854512" y="606883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zh-CN" altLang="en-US" sz="1800">
                <a:solidFill>
                  <a:srgbClr val="0000FF"/>
                </a:solidFill>
                <a:latin typeface="Consolas" pitchFamily="49" charset="0"/>
                <a:cs typeface="Consolas" pitchFamily="49" charset="0"/>
              </a:endParaRPr>
            </a:p>
          </p:txBody>
        </p:sp>
        <p:sp>
          <p:nvSpPr>
            <p:cNvPr id="16" name="TextBox 15"/>
            <p:cNvSpPr txBox="1"/>
            <p:nvPr/>
          </p:nvSpPr>
          <p:spPr>
            <a:xfrm>
              <a:off x="6286512" y="5507420"/>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7" name="直接箭头连接符 16"/>
            <p:cNvCxnSpPr/>
            <p:nvPr/>
          </p:nvCxnSpPr>
          <p:spPr>
            <a:xfrm rot="5400000">
              <a:off x="6111276" y="5903688"/>
              <a:ext cx="267489" cy="829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8" idx="7"/>
            </p:cNvCxnSpPr>
            <p:nvPr/>
          </p:nvCxnSpPr>
          <p:spPr>
            <a:xfrm rot="5400000">
              <a:off x="4462975" y="4601613"/>
              <a:ext cx="334100" cy="13807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5"/>
              <a:endCxn id="11" idx="1"/>
            </p:cNvCxnSpPr>
            <p:nvPr/>
          </p:nvCxnSpPr>
          <p:spPr>
            <a:xfrm rot="16200000" flipH="1">
              <a:off x="4712558" y="4991599"/>
              <a:ext cx="482145" cy="785286"/>
            </a:xfrm>
            <a:prstGeom prst="line">
              <a:avLst/>
            </a:prstGeom>
            <a:ln w="28575">
              <a:solidFill>
                <a:srgbClr val="0066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5"/>
              <a:endCxn id="15" idx="1"/>
            </p:cNvCxnSpPr>
            <p:nvPr/>
          </p:nvCxnSpPr>
          <p:spPr>
            <a:xfrm rot="16200000" flipH="1">
              <a:off x="5684103" y="5898425"/>
              <a:ext cx="201314" cy="2660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85755"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8.3.1  </a:t>
            </a:r>
            <a:r>
              <a:rPr lang="zh-CN" altLang="en-US" smtClean="0">
                <a:solidFill>
                  <a:srgbClr val="FF0000"/>
                </a:solidFill>
                <a:latin typeface="Consolas" pitchFamily="49" charset="0"/>
                <a:ea typeface="隶书" pitchFamily="49" charset="-122"/>
                <a:cs typeface="Consolas"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214414" y="1928802"/>
            <a:ext cx="7713685" cy="326765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f1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q1</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删除</a:t>
            </a:r>
            <a:r>
              <a:rPr lang="en-US" altLang="zh-CN" sz="1800" smtClean="0">
                <a:solidFill>
                  <a:srgbClr val="00B0F0"/>
                </a:solidFill>
                <a:latin typeface="Consolas" pitchFamily="49" charset="0"/>
                <a:ea typeface="仿宋" pitchFamily="49" charset="-122"/>
                <a:cs typeface="Consolas" pitchFamily="49" charset="0"/>
              </a:rPr>
              <a:t>q1</a:t>
            </a:r>
            <a:r>
              <a:rPr lang="zh-CN" altLang="en-US" sz="180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:q1</a:t>
            </a:r>
            <a:r>
              <a:rPr lang="zh-CN" altLang="en-US" sz="1800" smtClean="0">
                <a:solidFill>
                  <a:srgbClr val="00B0F0"/>
                </a:solidFill>
                <a:latin typeface="Consolas" pitchFamily="49" charset="0"/>
                <a:ea typeface="仿宋" pitchFamily="49" charset="-122"/>
                <a:cs typeface="Consolas" pitchFamily="49" charset="0"/>
              </a:rPr>
              <a:t>是</a:t>
            </a:r>
            <a:r>
              <a:rPr lang="en-US" altLang="zh-CN" sz="1800" smtClean="0">
                <a:solidFill>
                  <a:srgbClr val="00B0F0"/>
                </a:solidFill>
                <a:latin typeface="Consolas" pitchFamily="49" charset="0"/>
                <a:ea typeface="仿宋" pitchFamily="49" charset="-122"/>
                <a:cs typeface="Consolas" pitchFamily="49" charset="0"/>
              </a:rPr>
              <a:t>f1</a:t>
            </a:r>
            <a:r>
              <a:rPr lang="zh-CN" altLang="en-US" sz="1800" dirty="0">
                <a:solidFill>
                  <a:srgbClr val="00B0F0"/>
                </a:solidFill>
                <a:latin typeface="Consolas" pitchFamily="49" charset="0"/>
                <a:ea typeface="仿宋" pitchFamily="49" charset="-122"/>
                <a:cs typeface="Consolas" pitchFamily="49" charset="0"/>
              </a:rPr>
              <a:t>的</a:t>
            </a:r>
            <a:r>
              <a:rPr lang="zh-CN" altLang="en-US" sz="1800">
                <a:solidFill>
                  <a:srgbClr val="00B0F0"/>
                </a:solidFill>
                <a:latin typeface="Consolas" pitchFamily="49" charset="0"/>
                <a:ea typeface="仿宋" pitchFamily="49" charset="-122"/>
                <a:cs typeface="Consolas" pitchFamily="49" charset="0"/>
              </a:rPr>
              <a:t>左</a:t>
            </a:r>
            <a:r>
              <a:rPr lang="zh-CN" altLang="en-US" sz="1800" smtClean="0">
                <a:solidFill>
                  <a:srgbClr val="00B0F0"/>
                </a:solidFill>
                <a:latin typeface="Consolas" pitchFamily="49" charset="0"/>
                <a:ea typeface="仿宋" pitchFamily="49" charset="-122"/>
                <a:cs typeface="Consolas" pitchFamily="49" charset="0"/>
              </a:rPr>
              <a:t>孩子</a:t>
            </a:r>
            <a:endParaRPr lang="en-US" altLang="zh-CN" sz="1800" dirty="0">
              <a:solidFill>
                <a:srgbClr val="00B0F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f1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q1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删除</a:t>
            </a:r>
            <a:r>
              <a:rPr lang="en-US" altLang="zh-CN" sz="1800" smtClean="0">
                <a:solidFill>
                  <a:srgbClr val="00B0F0"/>
                </a:solidFill>
                <a:latin typeface="Consolas" pitchFamily="49" charset="0"/>
                <a:ea typeface="仿宋" pitchFamily="49" charset="-122"/>
                <a:cs typeface="Consolas" pitchFamily="49" charset="0"/>
              </a:rPr>
              <a:t>q1</a:t>
            </a:r>
            <a:r>
              <a:rPr lang="zh-CN" altLang="en-US" sz="180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:q1</a:t>
            </a:r>
            <a:r>
              <a:rPr lang="zh-CN" altLang="en-US" sz="1800" smtClean="0">
                <a:solidFill>
                  <a:srgbClr val="00B0F0"/>
                </a:solidFill>
                <a:latin typeface="Consolas" pitchFamily="49" charset="0"/>
                <a:ea typeface="仿宋" pitchFamily="49" charset="-122"/>
                <a:cs typeface="Consolas" pitchFamily="49" charset="0"/>
              </a:rPr>
              <a:t>是</a:t>
            </a:r>
            <a:r>
              <a:rPr lang="en-US" altLang="zh-CN" sz="1800" smtClean="0">
                <a:solidFill>
                  <a:srgbClr val="00B0F0"/>
                </a:solidFill>
                <a:latin typeface="Consolas" pitchFamily="49" charset="0"/>
                <a:ea typeface="仿宋" pitchFamily="49" charset="-122"/>
                <a:cs typeface="Consolas" pitchFamily="49" charset="0"/>
              </a:rPr>
              <a:t>f1</a:t>
            </a:r>
            <a:r>
              <a:rPr lang="zh-CN" altLang="en-US" sz="1800" dirty="0">
                <a:solidFill>
                  <a:srgbClr val="00B0F0"/>
                </a:solidFill>
                <a:latin typeface="Consolas" pitchFamily="49" charset="0"/>
                <a:ea typeface="仿宋" pitchFamily="49" charset="-122"/>
                <a:cs typeface="Consolas" pitchFamily="49" charset="0"/>
              </a:rPr>
              <a:t>的</a:t>
            </a:r>
            <a:r>
              <a:rPr lang="zh-CN" altLang="en-US" sz="1800">
                <a:solidFill>
                  <a:srgbClr val="00B0F0"/>
                </a:solidFill>
                <a:latin typeface="Consolas" pitchFamily="49" charset="0"/>
                <a:ea typeface="仿宋" pitchFamily="49" charset="-122"/>
                <a:cs typeface="Consolas" pitchFamily="49" charset="0"/>
              </a:rPr>
              <a:t>右</a:t>
            </a:r>
            <a:r>
              <a:rPr lang="zh-CN" altLang="en-US" sz="1800" smtClean="0">
                <a:solidFill>
                  <a:srgbClr val="00B0F0"/>
                </a:solidFill>
                <a:latin typeface="Consolas" pitchFamily="49" charset="0"/>
                <a:ea typeface="仿宋" pitchFamily="49" charset="-122"/>
                <a:cs typeface="Consolas" pitchFamily="49" charset="0"/>
              </a:rPr>
              <a:t>孩子</a:t>
            </a:r>
            <a:endParaRPr lang="en-US" altLang="zh-CN" sz="1800" dirty="0">
              <a:solidFill>
                <a:srgbClr val="00B0F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q1</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free(q1</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释放</a:t>
            </a:r>
            <a:r>
              <a:rPr lang="en-US" altLang="zh-CN" sz="1800" smtClean="0">
                <a:solidFill>
                  <a:srgbClr val="00B0F0"/>
                </a:solidFill>
                <a:latin typeface="Consolas" pitchFamily="49" charset="0"/>
                <a:ea typeface="仿宋" pitchFamily="49" charset="-122"/>
                <a:cs typeface="Consolas" pitchFamily="49" charset="0"/>
              </a:rPr>
              <a:t>q1</a:t>
            </a:r>
            <a:r>
              <a:rPr lang="zh-CN" altLang="en-US" sz="1800" dirty="0">
                <a:solidFill>
                  <a:srgbClr val="00B0F0"/>
                </a:solidFill>
                <a:latin typeface="Consolas" pitchFamily="49" charset="0"/>
                <a:ea typeface="仿宋" pitchFamily="49" charset="-122"/>
                <a:cs typeface="Consolas" pitchFamily="49" charset="0"/>
              </a:rPr>
              <a:t>所占空间</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1;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删除成功返回</a:t>
            </a:r>
            <a:r>
              <a:rPr lang="en-US" altLang="zh-CN" sz="1800" dirty="0">
                <a:solidFill>
                  <a:srgbClr val="00B0F0"/>
                </a:solidFill>
                <a:latin typeface="Consolas" pitchFamily="49" charset="0"/>
                <a:ea typeface="仿宋" pitchFamily="49" charset="-122"/>
                <a:cs typeface="Consolas" pitchFamily="49" charset="0"/>
              </a:rPr>
              <a:t>1</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17474" y="1857364"/>
            <a:ext cx="553998" cy="235745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ea typeface="隶书" pitchFamily="49" charset="-122"/>
              </a:rPr>
              <a:t>8.3 </a:t>
            </a:r>
            <a:r>
              <a:rPr lang="zh-CN" altLang="en-US" dirty="0" smtClean="0">
                <a:ln w="11430"/>
                <a:solidFill>
                  <a:srgbClr val="FF0000"/>
                </a:solidFill>
                <a:effectLst>
                  <a:outerShdw blurRad="50800" dist="39000" dir="5460000" algn="tl">
                    <a:srgbClr val="000000">
                      <a:alpha val="38000"/>
                    </a:srgbClr>
                  </a:outerShdw>
                </a:effectLst>
                <a:ea typeface="隶书" pitchFamily="49" charset="-122"/>
              </a:rPr>
              <a:t>  动态查找表</a:t>
            </a:r>
            <a:endParaRPr lang="zh-CN" altLang="en-US" dirty="0">
              <a:ln w="11430"/>
              <a:solidFill>
                <a:srgbClr val="FF0000"/>
              </a:solidFill>
              <a:effectLst>
                <a:outerShdw blurRad="50800" dist="39000" dir="5460000" algn="tl">
                  <a:srgbClr val="000000">
                    <a:alpha val="38000"/>
                  </a:srgbClr>
                </a:outerShdw>
              </a:effectLst>
              <a:ea typeface="隶书" pitchFamily="49" charset="-122"/>
            </a:endParaRPr>
          </a:p>
        </p:txBody>
      </p:sp>
      <p:sp>
        <p:nvSpPr>
          <p:cNvPr id="4" name="TextBox 3"/>
          <p:cNvSpPr txBox="1"/>
          <p:nvPr/>
        </p:nvSpPr>
        <p:spPr>
          <a:xfrm>
            <a:off x="1357290" y="571480"/>
            <a:ext cx="6572296" cy="1169551"/>
          </a:xfrm>
          <a:prstGeom prst="rect">
            <a:avLst/>
          </a:prstGeom>
          <a:noFill/>
        </p:spPr>
        <p:txBody>
          <a:bodyPr wrap="square" rtlCol="0">
            <a:spAutoFit/>
          </a:bodyPr>
          <a:lstStyle/>
          <a:p>
            <a:pPr marL="457200" indent="-457200">
              <a:lnSpc>
                <a:spcPts val="2800"/>
              </a:lnSpc>
              <a:buBlip>
                <a:blip r:embed="rId2"/>
              </a:buBlip>
            </a:pPr>
            <a:r>
              <a:rPr lang="zh-CN" altLang="en-US" sz="2000" smtClean="0">
                <a:solidFill>
                  <a:srgbClr val="0000FF"/>
                </a:solidFill>
                <a:latin typeface="Consolas" pitchFamily="49" charset="0"/>
                <a:ea typeface="+mn-ea"/>
                <a:cs typeface="Consolas" pitchFamily="49" charset="0"/>
              </a:rPr>
              <a:t>通过</a:t>
            </a:r>
            <a:r>
              <a:rPr lang="en-US" altLang="zh-CN" sz="2000" i="1" smtClean="0">
                <a:solidFill>
                  <a:srgbClr val="0000FF"/>
                </a:solidFill>
                <a:latin typeface="Consolas" pitchFamily="49" charset="0"/>
                <a:ea typeface="+mn-ea"/>
                <a:cs typeface="Consolas" pitchFamily="49" charset="0"/>
              </a:rPr>
              <a:t>q</a:t>
            </a:r>
            <a:r>
              <a:rPr lang="en-US" altLang="zh-CN" sz="2000" smtClean="0">
                <a:solidFill>
                  <a:srgbClr val="0000FF"/>
                </a:solidFill>
                <a:latin typeface="Consolas" pitchFamily="49" charset="0"/>
                <a:ea typeface="+mn-ea"/>
                <a:cs typeface="Consolas" pitchFamily="49" charset="0"/>
              </a:rPr>
              <a:t>1</a:t>
            </a:r>
            <a:r>
              <a:rPr lang="zh-CN" altLang="en-US" sz="2000" smtClean="0">
                <a:solidFill>
                  <a:srgbClr val="0000FF"/>
                </a:solidFill>
                <a:latin typeface="Consolas" pitchFamily="49" charset="0"/>
                <a:ea typeface="+mn-ea"/>
                <a:cs typeface="Consolas" pitchFamily="49" charset="0"/>
              </a:rPr>
              <a:t>结点的双亲结点</a:t>
            </a:r>
            <a:r>
              <a:rPr lang="en-US" altLang="zh-CN" sz="2000" i="1" smtClean="0">
                <a:solidFill>
                  <a:srgbClr val="0000FF"/>
                </a:solidFill>
                <a:latin typeface="Consolas" pitchFamily="49" charset="0"/>
                <a:ea typeface="+mn-ea"/>
                <a:cs typeface="Consolas" pitchFamily="49" charset="0"/>
              </a:rPr>
              <a:t>f</a:t>
            </a:r>
            <a:r>
              <a:rPr lang="en-US" altLang="zh-CN" sz="2000" smtClean="0">
                <a:solidFill>
                  <a:srgbClr val="0000FF"/>
                </a:solidFill>
                <a:latin typeface="Consolas" pitchFamily="49" charset="0"/>
                <a:ea typeface="+mn-ea"/>
                <a:cs typeface="Consolas" pitchFamily="49" charset="0"/>
              </a:rPr>
              <a:t>1</a:t>
            </a:r>
            <a:r>
              <a:rPr lang="zh-CN" altLang="en-US" sz="2000" smtClean="0">
                <a:solidFill>
                  <a:srgbClr val="0000FF"/>
                </a:solidFill>
                <a:latin typeface="Consolas" pitchFamily="49" charset="0"/>
                <a:ea typeface="+mn-ea"/>
                <a:cs typeface="Consolas" pitchFamily="49" charset="0"/>
              </a:rPr>
              <a:t>来删除结点</a:t>
            </a:r>
            <a:r>
              <a:rPr lang="en-US" altLang="zh-CN" sz="2000" i="1" smtClean="0">
                <a:solidFill>
                  <a:srgbClr val="0000FF"/>
                </a:solidFill>
                <a:latin typeface="Consolas" pitchFamily="49" charset="0"/>
                <a:ea typeface="+mn-ea"/>
                <a:cs typeface="Consolas" pitchFamily="49" charset="0"/>
              </a:rPr>
              <a:t>q</a:t>
            </a:r>
            <a:r>
              <a:rPr lang="en-US" altLang="zh-CN" sz="2000" smtClean="0">
                <a:solidFill>
                  <a:srgbClr val="0000FF"/>
                </a:solidFill>
                <a:latin typeface="Consolas" pitchFamily="49" charset="0"/>
                <a:ea typeface="+mn-ea"/>
                <a:cs typeface="Consolas" pitchFamily="49" charset="0"/>
              </a:rPr>
              <a:t>1</a:t>
            </a:r>
          </a:p>
          <a:p>
            <a:pPr marL="457200" indent="-457200">
              <a:lnSpc>
                <a:spcPts val="2800"/>
              </a:lnSpc>
              <a:buBlip>
                <a:blip r:embed="rId2"/>
              </a:buBlip>
            </a:pPr>
            <a:r>
              <a:rPr lang="zh-CN" altLang="en-US" sz="2000" smtClean="0">
                <a:solidFill>
                  <a:srgbClr val="0000FF"/>
                </a:solidFill>
                <a:latin typeface="Consolas" pitchFamily="49" charset="0"/>
                <a:ea typeface="+mn-ea"/>
                <a:cs typeface="Consolas" pitchFamily="49" charset="0"/>
              </a:rPr>
              <a:t>结点</a:t>
            </a:r>
            <a:r>
              <a:rPr lang="en-US" altLang="zh-CN" sz="2000" i="1" smtClean="0">
                <a:solidFill>
                  <a:srgbClr val="0000FF"/>
                </a:solidFill>
                <a:latin typeface="Consolas" pitchFamily="49" charset="0"/>
                <a:ea typeface="+mn-ea"/>
                <a:cs typeface="Consolas" pitchFamily="49" charset="0"/>
              </a:rPr>
              <a:t>q</a:t>
            </a:r>
            <a:r>
              <a:rPr lang="en-US" altLang="zh-CN" sz="2000" smtClean="0">
                <a:solidFill>
                  <a:srgbClr val="0000FF"/>
                </a:solidFill>
                <a:latin typeface="Consolas" pitchFamily="49" charset="0"/>
                <a:ea typeface="+mn-ea"/>
                <a:cs typeface="Consolas" pitchFamily="49" charset="0"/>
              </a:rPr>
              <a:t>1</a:t>
            </a:r>
            <a:r>
              <a:rPr lang="zh-CN" altLang="en-US" sz="2000" smtClean="0">
                <a:solidFill>
                  <a:srgbClr val="0000FF"/>
                </a:solidFill>
                <a:latin typeface="Consolas" pitchFamily="49" charset="0"/>
                <a:ea typeface="+mn-ea"/>
                <a:cs typeface="Consolas" pitchFamily="49" charset="0"/>
              </a:rPr>
              <a:t>一定没有右子树</a:t>
            </a:r>
            <a:endParaRPr lang="en-US" altLang="zh-CN" sz="2000" smtClean="0">
              <a:solidFill>
                <a:srgbClr val="0000FF"/>
              </a:solidFill>
              <a:latin typeface="Consolas" pitchFamily="49" charset="0"/>
              <a:ea typeface="+mn-ea"/>
              <a:cs typeface="Consolas" pitchFamily="49" charset="0"/>
            </a:endParaRPr>
          </a:p>
          <a:p>
            <a:pPr marL="457200" indent="-457200">
              <a:lnSpc>
                <a:spcPts val="2800"/>
              </a:lnSpc>
              <a:buBlip>
                <a:blip r:embed="rId2"/>
              </a:buBlip>
            </a:pPr>
            <a:r>
              <a:rPr lang="zh-CN" altLang="en-US" sz="2000" smtClean="0">
                <a:solidFill>
                  <a:srgbClr val="0000FF"/>
                </a:solidFill>
                <a:latin typeface="Consolas" pitchFamily="49" charset="0"/>
                <a:ea typeface="+mn-ea"/>
                <a:cs typeface="Consolas" pitchFamily="49" charset="0"/>
              </a:rPr>
              <a:t>用</a:t>
            </a:r>
            <a:r>
              <a:rPr lang="en-US" altLang="zh-CN" sz="2000" i="1" smtClean="0">
                <a:solidFill>
                  <a:srgbClr val="0000FF"/>
                </a:solidFill>
                <a:latin typeface="Consolas" pitchFamily="49" charset="0"/>
                <a:ea typeface="+mn-ea"/>
                <a:cs typeface="Consolas" pitchFamily="49" charset="0"/>
              </a:rPr>
              <a:t>q</a:t>
            </a:r>
            <a:r>
              <a:rPr lang="en-US" altLang="zh-CN" sz="2000" smtClean="0">
                <a:solidFill>
                  <a:srgbClr val="0000FF"/>
                </a:solidFill>
                <a:latin typeface="Consolas" pitchFamily="49" charset="0"/>
                <a:ea typeface="+mn-ea"/>
                <a:cs typeface="Consolas" pitchFamily="49" charset="0"/>
              </a:rPr>
              <a:t>1</a:t>
            </a:r>
            <a:r>
              <a:rPr lang="zh-CN" altLang="en-US" sz="2000" smtClean="0">
                <a:solidFill>
                  <a:srgbClr val="0000FF"/>
                </a:solidFill>
                <a:latin typeface="Consolas" pitchFamily="49" charset="0"/>
                <a:ea typeface="+mn-ea"/>
                <a:cs typeface="Consolas" pitchFamily="49" charset="0"/>
              </a:rPr>
              <a:t>的左孩子结点替代它</a:t>
            </a:r>
            <a:endParaRPr lang="zh-CN" altLang="en-US" sz="2000">
              <a:solidFill>
                <a:srgbClr val="0000FF"/>
              </a:solidFill>
              <a:latin typeface="Consolas" pitchFamily="49" charset="0"/>
              <a:ea typeface="+mn-ea"/>
              <a:cs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071538" y="1428736"/>
            <a:ext cx="7929618" cy="3597010"/>
          </a:xfrm>
          <a:prstGeom prst="rect">
            <a:avLst/>
          </a:prstGeom>
          <a:noFill/>
          <a:ln w="9525">
            <a:noFill/>
            <a:miter lim="800000"/>
            <a:headEnd/>
            <a:tailEnd/>
          </a:ln>
        </p:spPr>
        <p:txBody>
          <a:bodyPr wrap="square">
            <a:spAutoFit/>
          </a:bodyPr>
          <a:lstStyle/>
          <a:p>
            <a:pPr marL="457200" indent="-457200">
              <a:lnSpc>
                <a:spcPts val="30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若</a:t>
            </a:r>
            <a:r>
              <a:rPr kumimoji="1" lang="zh-CN" altLang="en-US" sz="2000" dirty="0">
                <a:solidFill>
                  <a:srgbClr val="0000FF"/>
                </a:solidFill>
                <a:latin typeface="Consolas" pitchFamily="49" charset="0"/>
                <a:ea typeface="楷体" pitchFamily="49" charset="-122"/>
                <a:cs typeface="Consolas" pitchFamily="49" charset="0"/>
              </a:rPr>
              <a:t>一棵二叉树中</a:t>
            </a:r>
            <a:r>
              <a:rPr kumimoji="1" lang="zh-CN" altLang="en-US" sz="2000" dirty="0" smtClean="0">
                <a:solidFill>
                  <a:srgbClr val="0000FF"/>
                </a:solidFill>
                <a:latin typeface="Consolas" pitchFamily="49" charset="0"/>
                <a:ea typeface="楷体" pitchFamily="49" charset="-122"/>
                <a:cs typeface="Consolas" pitchFamily="49" charset="0"/>
              </a:rPr>
              <a:t>每个结点的</a:t>
            </a:r>
            <a:r>
              <a:rPr kumimoji="1" lang="zh-CN" altLang="en-US" sz="2000" dirty="0">
                <a:solidFill>
                  <a:srgbClr val="0000FF"/>
                </a:solidFill>
                <a:latin typeface="Consolas" pitchFamily="49" charset="0"/>
                <a:ea typeface="楷体" pitchFamily="49" charset="-122"/>
                <a:cs typeface="Consolas" pitchFamily="49" charset="0"/>
              </a:rPr>
              <a:t>左、右子树的高度至多</a:t>
            </a:r>
            <a:r>
              <a:rPr kumimoji="1" lang="zh-CN" altLang="en-US" sz="2000">
                <a:solidFill>
                  <a:srgbClr val="0000FF"/>
                </a:solidFill>
                <a:latin typeface="Consolas" pitchFamily="49" charset="0"/>
                <a:ea typeface="楷体" pitchFamily="49" charset="-122"/>
                <a:cs typeface="Consolas" pitchFamily="49" charset="0"/>
              </a:rPr>
              <a:t>相差</a:t>
            </a:r>
            <a:r>
              <a:rPr kumimoji="1" lang="en-US" altLang="zh-CN" sz="2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，则</a:t>
            </a:r>
            <a:r>
              <a:rPr kumimoji="1" lang="zh-CN" altLang="en-US" sz="2000" dirty="0">
                <a:solidFill>
                  <a:srgbClr val="0000FF"/>
                </a:solidFill>
                <a:latin typeface="Consolas" pitchFamily="49" charset="0"/>
                <a:ea typeface="楷体" pitchFamily="49" charset="-122"/>
                <a:cs typeface="Consolas" pitchFamily="49" charset="0"/>
              </a:rPr>
              <a:t>称此二叉树为</a:t>
            </a:r>
            <a:r>
              <a:rPr kumimoji="1" lang="zh-CN" altLang="en-US" sz="2000" dirty="0">
                <a:solidFill>
                  <a:srgbClr val="FF0000"/>
                </a:solidFill>
                <a:latin typeface="Consolas" pitchFamily="49" charset="0"/>
                <a:ea typeface="楷体" pitchFamily="49" charset="-122"/>
                <a:cs typeface="Consolas" pitchFamily="49" charset="0"/>
              </a:rPr>
              <a:t>平衡二叉树</a:t>
            </a:r>
            <a:r>
              <a:rPr kumimoji="1" lang="zh-CN" altLang="en-US" sz="2000" dirty="0">
                <a:solidFill>
                  <a:srgbClr val="0000FF"/>
                </a:solidFill>
                <a:latin typeface="Consolas" pitchFamily="49" charset="0"/>
                <a:ea typeface="楷体" pitchFamily="49" charset="-122"/>
                <a:cs typeface="Consolas" pitchFamily="49" charset="0"/>
              </a:rPr>
              <a:t>。</a:t>
            </a:r>
          </a:p>
          <a:p>
            <a:pPr marL="457200" indent="-457200" algn="just">
              <a:lnSpc>
                <a:spcPts val="30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二叉树</a:t>
            </a:r>
            <a:r>
              <a:rPr kumimoji="1" lang="zh-CN" altLang="en-US" sz="2000" dirty="0">
                <a:solidFill>
                  <a:srgbClr val="0000FF"/>
                </a:solidFill>
                <a:latin typeface="Consolas" pitchFamily="49" charset="0"/>
                <a:ea typeface="楷体" pitchFamily="49" charset="-122"/>
                <a:cs typeface="Consolas" pitchFamily="49" charset="0"/>
              </a:rPr>
              <a:t>中</a:t>
            </a:r>
            <a:r>
              <a:rPr kumimoji="1" lang="zh-CN" altLang="en-US" sz="2000" smtClean="0">
                <a:solidFill>
                  <a:srgbClr val="0000FF"/>
                </a:solidFill>
                <a:latin typeface="Consolas" pitchFamily="49" charset="0"/>
                <a:ea typeface="楷体" pitchFamily="49" charset="-122"/>
                <a:cs typeface="Consolas" pitchFamily="49" charset="0"/>
              </a:rPr>
              <a:t>每个结点设置一</a:t>
            </a:r>
            <a:r>
              <a:rPr kumimoji="1" lang="zh-CN" altLang="en-US" sz="2000" dirty="0">
                <a:solidFill>
                  <a:srgbClr val="0000FF"/>
                </a:solidFill>
                <a:latin typeface="Consolas" pitchFamily="49" charset="0"/>
                <a:ea typeface="楷体" pitchFamily="49" charset="-122"/>
                <a:cs typeface="Consolas" pitchFamily="49" charset="0"/>
              </a:rPr>
              <a:t>个</a:t>
            </a:r>
            <a:r>
              <a:rPr kumimoji="1" lang="zh-CN" altLang="en-US" sz="2000">
                <a:solidFill>
                  <a:srgbClr val="0000FF"/>
                </a:solidFill>
                <a:latin typeface="Consolas" pitchFamily="49" charset="0"/>
                <a:ea typeface="楷体" pitchFamily="49" charset="-122"/>
                <a:cs typeface="Consolas" pitchFamily="49" charset="0"/>
              </a:rPr>
              <a:t>平衡</a:t>
            </a:r>
            <a:r>
              <a:rPr kumimoji="1" lang="zh-CN" altLang="en-US" sz="2000" smtClean="0">
                <a:solidFill>
                  <a:srgbClr val="0000FF"/>
                </a:solidFill>
                <a:latin typeface="Consolas" pitchFamily="49" charset="0"/>
                <a:ea typeface="楷体" pitchFamily="49" charset="-122"/>
                <a:cs typeface="Consolas" pitchFamily="49" charset="0"/>
              </a:rPr>
              <a:t>因子（</a:t>
            </a:r>
            <a:r>
              <a:rPr kumimoji="1" lang="en-US" altLang="zh-CN" sz="2000" smtClean="0">
                <a:solidFill>
                  <a:srgbClr val="0000FF"/>
                </a:solidFill>
                <a:latin typeface="Consolas" pitchFamily="49" charset="0"/>
                <a:ea typeface="楷体" pitchFamily="49" charset="-122"/>
                <a:cs typeface="Consolas" pitchFamily="49" charset="0"/>
              </a:rPr>
              <a:t>balancd factor</a:t>
            </a:r>
            <a:r>
              <a:rPr kumimoji="1" lang="zh-CN" altLang="en-US" sz="2000" smtClean="0">
                <a:solidFill>
                  <a:srgbClr val="0000FF"/>
                </a:solidFill>
                <a:latin typeface="Consolas" pitchFamily="49" charset="0"/>
                <a:ea typeface="楷体" pitchFamily="49" charset="-122"/>
                <a:cs typeface="Consolas" pitchFamily="49" charset="0"/>
              </a:rPr>
              <a:t>，用</a:t>
            </a:r>
            <a:r>
              <a:rPr kumimoji="1" lang="en-US" altLang="zh-CN" sz="2000" smtClean="0">
                <a:solidFill>
                  <a:srgbClr val="0000FF"/>
                </a:solidFill>
                <a:latin typeface="Consolas" pitchFamily="49" charset="0"/>
                <a:ea typeface="楷体" pitchFamily="49" charset="-122"/>
                <a:cs typeface="Consolas" pitchFamily="49" charset="0"/>
              </a:rPr>
              <a:t>bf</a:t>
            </a:r>
            <a:r>
              <a:rPr kumimoji="1" lang="zh-CN" altLang="en-US" sz="2000" smtClean="0">
                <a:solidFill>
                  <a:srgbClr val="0000FF"/>
                </a:solidFill>
                <a:latin typeface="Consolas" pitchFamily="49" charset="0"/>
                <a:ea typeface="楷体" pitchFamily="49" charset="-122"/>
                <a:cs typeface="Consolas" pitchFamily="49" charset="0"/>
              </a:rPr>
              <a:t>表示）域。</a:t>
            </a:r>
            <a:endParaRPr kumimoji="1" lang="en-US" altLang="zh-CN" sz="2000" smtClean="0">
              <a:solidFill>
                <a:srgbClr val="0000FF"/>
              </a:solidFill>
              <a:latin typeface="Consolas" pitchFamily="49" charset="0"/>
              <a:ea typeface="楷体" pitchFamily="49" charset="-122"/>
              <a:cs typeface="Consolas" pitchFamily="49" charset="0"/>
            </a:endParaRPr>
          </a:p>
          <a:p>
            <a:pPr marL="457200" indent="-457200" algn="just">
              <a:lnSpc>
                <a:spcPts val="30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每个</a:t>
            </a:r>
            <a:r>
              <a:rPr kumimoji="1" lang="zh-CN" altLang="en-US" sz="2000" dirty="0" smtClean="0">
                <a:solidFill>
                  <a:srgbClr val="0000FF"/>
                </a:solidFill>
                <a:latin typeface="Consolas" pitchFamily="49" charset="0"/>
                <a:ea typeface="楷体" pitchFamily="49" charset="-122"/>
                <a:cs typeface="Consolas" pitchFamily="49" charset="0"/>
              </a:rPr>
              <a:t>结点的</a:t>
            </a:r>
            <a:r>
              <a:rPr kumimoji="1" lang="zh-CN" altLang="en-US" sz="2000" dirty="0">
                <a:solidFill>
                  <a:srgbClr val="0000FF"/>
                </a:solidFill>
                <a:latin typeface="Consolas" pitchFamily="49" charset="0"/>
                <a:ea typeface="楷体" pitchFamily="49" charset="-122"/>
                <a:cs typeface="Consolas" pitchFamily="49" charset="0"/>
              </a:rPr>
              <a:t>平衡因子是</a:t>
            </a:r>
            <a:r>
              <a:rPr kumimoji="1" lang="zh-CN" altLang="en-US" sz="2000" dirty="0" smtClean="0">
                <a:solidFill>
                  <a:srgbClr val="0000FF"/>
                </a:solidFill>
                <a:latin typeface="Consolas" pitchFamily="49" charset="0"/>
                <a:ea typeface="楷体" pitchFamily="49" charset="-122"/>
                <a:cs typeface="Consolas" pitchFamily="49" charset="0"/>
              </a:rPr>
              <a:t>该结点左子树</a:t>
            </a:r>
            <a:r>
              <a:rPr kumimoji="1" lang="zh-CN" altLang="en-US" sz="2000" dirty="0">
                <a:solidFill>
                  <a:srgbClr val="0000FF"/>
                </a:solidFill>
                <a:latin typeface="Consolas" pitchFamily="49" charset="0"/>
                <a:ea typeface="楷体" pitchFamily="49" charset="-122"/>
                <a:cs typeface="Consolas" pitchFamily="49" charset="0"/>
              </a:rPr>
              <a:t>的高度减去右子树的</a:t>
            </a:r>
            <a:r>
              <a:rPr kumimoji="1" lang="zh-CN" altLang="en-US" sz="2000">
                <a:solidFill>
                  <a:srgbClr val="0000FF"/>
                </a:solidFill>
                <a:latin typeface="Consolas" pitchFamily="49" charset="0"/>
                <a:ea typeface="楷体" pitchFamily="49" charset="-122"/>
                <a:cs typeface="Consolas" pitchFamily="49" charset="0"/>
              </a:rPr>
              <a:t>高度</a:t>
            </a:r>
            <a:r>
              <a:rPr kumimoji="1" lang="zh-CN" altLang="en-US" sz="2000" smtClean="0">
                <a:solidFill>
                  <a:srgbClr val="0000FF"/>
                </a:solidFill>
                <a:latin typeface="Consolas" pitchFamily="49" charset="0"/>
                <a:ea typeface="楷体" pitchFamily="49" charset="-122"/>
                <a:cs typeface="Consolas" pitchFamily="49" charset="0"/>
              </a:rPr>
              <a:t>。</a:t>
            </a:r>
            <a:endParaRPr kumimoji="1" lang="en-US" altLang="zh-CN" sz="2000" smtClean="0">
              <a:solidFill>
                <a:srgbClr val="0000FF"/>
              </a:solidFill>
              <a:latin typeface="Consolas" pitchFamily="49" charset="0"/>
              <a:ea typeface="楷体" pitchFamily="49" charset="-122"/>
              <a:cs typeface="Consolas" pitchFamily="49" charset="0"/>
            </a:endParaRPr>
          </a:p>
          <a:p>
            <a:pPr marL="457200" indent="-457200" algn="just">
              <a:lnSpc>
                <a:spcPts val="30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从</a:t>
            </a:r>
            <a:r>
              <a:rPr kumimoji="1" lang="zh-CN" altLang="en-US" sz="2000" dirty="0">
                <a:solidFill>
                  <a:srgbClr val="0000FF"/>
                </a:solidFill>
                <a:latin typeface="Consolas" pitchFamily="49" charset="0"/>
                <a:ea typeface="楷体" pitchFamily="49" charset="-122"/>
                <a:cs typeface="Consolas" pitchFamily="49" charset="0"/>
              </a:rPr>
              <a:t>平衡因子的角度可以说，若一棵二叉树中</a:t>
            </a:r>
            <a:r>
              <a:rPr kumimoji="1" lang="zh-CN" altLang="en-US" sz="2000" dirty="0" smtClean="0">
                <a:solidFill>
                  <a:srgbClr val="0000FF"/>
                </a:solidFill>
                <a:latin typeface="Consolas" pitchFamily="49" charset="0"/>
                <a:ea typeface="楷体" pitchFamily="49" charset="-122"/>
                <a:cs typeface="Consolas" pitchFamily="49" charset="0"/>
              </a:rPr>
              <a:t>所有结点的</a:t>
            </a:r>
            <a:r>
              <a:rPr kumimoji="1" lang="zh-CN" altLang="en-US" sz="2000" dirty="0">
                <a:solidFill>
                  <a:srgbClr val="0000FF"/>
                </a:solidFill>
                <a:latin typeface="Consolas" pitchFamily="49" charset="0"/>
                <a:ea typeface="楷体" pitchFamily="49" charset="-122"/>
                <a:cs typeface="Consolas" pitchFamily="49" charset="0"/>
              </a:rPr>
              <a:t>平衡因子的绝对值小于或等于</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，即平衡因子取值为</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或</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，则该二叉树称为平衡二叉树。</a:t>
            </a:r>
          </a:p>
        </p:txBody>
      </p:sp>
      <p:sp>
        <p:nvSpPr>
          <p:cNvPr id="3" name="TextBox 2"/>
          <p:cNvSpPr txBox="1"/>
          <p:nvPr/>
        </p:nvSpPr>
        <p:spPr>
          <a:xfrm>
            <a:off x="1285852" y="285728"/>
            <a:ext cx="450059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sz="2800" smtClean="0">
                <a:solidFill>
                  <a:srgbClr val="FF0000"/>
                </a:solidFill>
                <a:latin typeface="Consolas" pitchFamily="49" charset="0"/>
                <a:ea typeface="黑体" pitchFamily="49" charset="-122"/>
                <a:cs typeface="Consolas" pitchFamily="49" charset="0"/>
              </a:rPr>
              <a:t>8.3.2 </a:t>
            </a:r>
            <a:r>
              <a:rPr kumimoji="1" lang="zh-CN" altLang="en-US" sz="2800" smtClean="0">
                <a:solidFill>
                  <a:srgbClr val="FF0000"/>
                </a:solidFill>
                <a:latin typeface="Consolas" pitchFamily="49" charset="0"/>
                <a:ea typeface="黑体" pitchFamily="49" charset="-122"/>
                <a:cs typeface="Consolas" pitchFamily="49" charset="0"/>
              </a:rPr>
              <a:t>平衡</a:t>
            </a:r>
            <a:r>
              <a:rPr kumimoji="1" lang="zh-CN" altLang="en-US" sz="2800" dirty="0" smtClean="0">
                <a:solidFill>
                  <a:srgbClr val="FF0000"/>
                </a:solidFill>
                <a:latin typeface="Consolas" pitchFamily="49" charset="0"/>
                <a:ea typeface="黑体" pitchFamily="49" charset="-122"/>
                <a:cs typeface="Consolas" pitchFamily="49" charset="0"/>
              </a:rPr>
              <a:t>二叉树</a:t>
            </a:r>
            <a:r>
              <a:rPr kumimoji="1" lang="en-US" altLang="zh-CN" sz="2800" dirty="0" smtClean="0">
                <a:solidFill>
                  <a:srgbClr val="FF0000"/>
                </a:solidFill>
                <a:latin typeface="Consolas" pitchFamily="49" charset="0"/>
                <a:ea typeface="黑体" pitchFamily="49" charset="-122"/>
                <a:cs typeface="Consolas" pitchFamily="49" charset="0"/>
              </a:rPr>
              <a:t>(</a:t>
            </a:r>
            <a:r>
              <a:rPr kumimoji="1" lang="en-US" altLang="zh-CN" sz="2800" dirty="0" err="1" smtClean="0">
                <a:solidFill>
                  <a:srgbClr val="FF0000"/>
                </a:solidFill>
                <a:latin typeface="Consolas" pitchFamily="49" charset="0"/>
                <a:ea typeface="黑体" pitchFamily="49" charset="-122"/>
                <a:cs typeface="Consolas" pitchFamily="49" charset="0"/>
              </a:rPr>
              <a:t>AVL</a:t>
            </a:r>
            <a:r>
              <a:rPr kumimoji="1" lang="en-US" altLang="zh-CN" sz="2800" dirty="0" smtClean="0">
                <a:solidFill>
                  <a:srgbClr val="FF0000"/>
                </a:solidFill>
                <a:latin typeface="Consolas" pitchFamily="49" charset="0"/>
                <a:ea typeface="黑体" pitchFamily="49" charset="-122"/>
                <a:cs typeface="Consolas" pitchFamily="49" charset="0"/>
              </a:rPr>
              <a:t>)</a:t>
            </a:r>
          </a:p>
        </p:txBody>
      </p:sp>
      <p:sp>
        <p:nvSpPr>
          <p:cNvPr id="5" name="TextBox 4"/>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000232" y="357166"/>
            <a:ext cx="5033968"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p>
        </p:txBody>
      </p:sp>
      <p:sp>
        <p:nvSpPr>
          <p:cNvPr id="22531" name="Text Box 3"/>
          <p:cNvSpPr txBox="1">
            <a:spLocks noChangeArrowheads="1"/>
          </p:cNvSpPr>
          <p:nvPr/>
        </p:nvSpPr>
        <p:spPr bwMode="auto">
          <a:xfrm>
            <a:off x="1111255" y="1214422"/>
            <a:ext cx="7461273" cy="1400383"/>
          </a:xfrm>
          <a:prstGeom prst="rect">
            <a:avLst/>
          </a:prstGeom>
          <a:noFill/>
          <a:ln w="9525">
            <a:noFill/>
            <a:miter lim="800000"/>
            <a:headEnd/>
            <a:tailEnd/>
          </a:ln>
        </p:spPr>
        <p:txBody>
          <a:bodyPr wrap="square">
            <a:spAutoFit/>
          </a:bodyPr>
          <a:lstStyle/>
          <a:p>
            <a:pPr>
              <a:lnSpc>
                <a:spcPts val="3400"/>
              </a:lnSpc>
              <a:spcBef>
                <a:spcPct val="50000"/>
              </a:spcBef>
            </a:pPr>
            <a:r>
              <a:rPr lang="zh-CN" altLang="en-US" sz="2000" dirty="0">
                <a:solidFill>
                  <a:srgbClr val="0000FF"/>
                </a:solidFill>
                <a:latin typeface="Consolas" pitchFamily="49" charset="0"/>
                <a:ea typeface="楷体" pitchFamily="49" charset="-122"/>
                <a:cs typeface="Consolas" pitchFamily="49" charset="0"/>
              </a:rPr>
              <a:t>　　静态查找表采用顺序存储结构，顺序表是一种典型的顺序存储结构，本节静态查找表采用顺序表组织方式，并假设顺序表中数据元素类型的定义如下：</a:t>
            </a:r>
          </a:p>
        </p:txBody>
      </p:sp>
      <p:sp>
        <p:nvSpPr>
          <p:cNvPr id="22532" name="Text Box 4"/>
          <p:cNvSpPr txBox="1">
            <a:spLocks noChangeArrowheads="1"/>
          </p:cNvSpPr>
          <p:nvPr/>
        </p:nvSpPr>
        <p:spPr bwMode="auto">
          <a:xfrm>
            <a:off x="1285852" y="2857496"/>
            <a:ext cx="7388250" cy="203063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80000" bIns="180000">
            <a:spAutoFit/>
          </a:bodyPr>
          <a:lstStyle/>
          <a:p>
            <a:pPr>
              <a:lnSpc>
                <a:spcPts val="2600"/>
              </a:lnSpc>
            </a:pPr>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KeyType</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KeyType</a:t>
            </a:r>
            <a:r>
              <a:rPr lang="en-US" altLang="zh-CN" sz="1800" dirty="0">
                <a:solidFill>
                  <a:srgbClr val="0000FF"/>
                </a:solidFill>
                <a:latin typeface="Consolas" pitchFamily="49" charset="0"/>
                <a:ea typeface="仿宋" pitchFamily="49" charset="-122"/>
                <a:cs typeface="Consolas" pitchFamily="49" charset="0"/>
              </a:rPr>
              <a:t> key;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存放关键字</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KeyType</a:t>
            </a:r>
            <a:r>
              <a:rPr lang="zh-CN" altLang="en-US" sz="1800" dirty="0">
                <a:solidFill>
                  <a:srgbClr val="00B0F0"/>
                </a:solidFill>
                <a:latin typeface="Consolas" pitchFamily="49" charset="0"/>
                <a:ea typeface="仿宋" pitchFamily="49" charset="-122"/>
                <a:cs typeface="Consolas" pitchFamily="49" charset="0"/>
              </a:rPr>
              <a:t>为关键字类型</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data;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其他数据</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ElemType</a:t>
            </a:r>
            <a:r>
              <a:rPr lang="zh-CN" altLang="en-US" sz="1800" dirty="0">
                <a:solidFill>
                  <a:srgbClr val="00B0F0"/>
                </a:solidFill>
                <a:latin typeface="Consolas" pitchFamily="49" charset="0"/>
                <a:ea typeface="仿宋" pitchFamily="49" charset="-122"/>
                <a:cs typeface="Consolas" pitchFamily="49" charset="0"/>
              </a:rPr>
              <a:t>为其他数据的类型</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500166" y="642918"/>
            <a:ext cx="4286280" cy="430887"/>
          </a:xfrm>
          <a:prstGeom prst="rect">
            <a:avLst/>
          </a:prstGeom>
          <a:noFill/>
        </p:spPr>
        <p:txBody>
          <a:bodyPr wrap="square" rtlCol="0">
            <a:spAutoFit/>
          </a:bodyPr>
          <a:lstStyle/>
          <a:p>
            <a:r>
              <a:rPr kumimoji="1" lang="zh-CN" altLang="en-US" sz="2200" dirty="0" smtClean="0">
                <a:solidFill>
                  <a:srgbClr val="0000FF"/>
                </a:solidFill>
                <a:latin typeface="微软雅黑" pitchFamily="34" charset="-122"/>
                <a:ea typeface="微软雅黑" pitchFamily="34" charset="-122"/>
                <a:cs typeface="Times New Roman" pitchFamily="18" charset="0"/>
              </a:rPr>
              <a:t>平衡二叉树总是</a:t>
            </a:r>
            <a:r>
              <a:rPr lang="zh-CN" altLang="en-US" sz="2200" dirty="0" smtClean="0">
                <a:solidFill>
                  <a:srgbClr val="0000FF"/>
                </a:solidFill>
                <a:latin typeface="微软雅黑" pitchFamily="34" charset="-122"/>
                <a:ea typeface="微软雅黑" pitchFamily="34" charset="-122"/>
                <a:cs typeface="Times New Roman" pitchFamily="18" charset="0"/>
              </a:rPr>
              <a:t>二叉排序树</a:t>
            </a:r>
            <a:endParaRPr lang="zh-CN" altLang="en-US" sz="2200" dirty="0">
              <a:solidFill>
                <a:srgbClr val="0000FF"/>
              </a:solidFill>
              <a:latin typeface="微软雅黑" pitchFamily="34" charset="-122"/>
              <a:ea typeface="微软雅黑" pitchFamily="34" charset="-122"/>
            </a:endParaRPr>
          </a:p>
        </p:txBody>
      </p:sp>
      <p:grpSp>
        <p:nvGrpSpPr>
          <p:cNvPr id="28" name="组合 27"/>
          <p:cNvGrpSpPr/>
          <p:nvPr/>
        </p:nvGrpSpPr>
        <p:grpSpPr>
          <a:xfrm>
            <a:off x="1357290" y="1528692"/>
            <a:ext cx="3071834" cy="2568706"/>
            <a:chOff x="1357290" y="1528692"/>
            <a:chExt cx="3071834" cy="2568706"/>
          </a:xfrm>
        </p:grpSpPr>
        <p:sp>
          <p:nvSpPr>
            <p:cNvPr id="53263" name="Oval 3"/>
            <p:cNvSpPr>
              <a:spLocks noChangeArrowheads="1"/>
            </p:cNvSpPr>
            <p:nvPr/>
          </p:nvSpPr>
          <p:spPr bwMode="auto">
            <a:xfrm>
              <a:off x="2957546" y="1700213"/>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5</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64" name="Oval 4"/>
            <p:cNvSpPr>
              <a:spLocks noChangeArrowheads="1"/>
            </p:cNvSpPr>
            <p:nvPr/>
          </p:nvSpPr>
          <p:spPr bwMode="auto">
            <a:xfrm>
              <a:off x="2195546" y="2462213"/>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4</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65" name="Oval 5"/>
            <p:cNvSpPr>
              <a:spLocks noChangeArrowheads="1"/>
            </p:cNvSpPr>
            <p:nvPr/>
          </p:nvSpPr>
          <p:spPr bwMode="auto">
            <a:xfrm>
              <a:off x="3719546" y="2462213"/>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8</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66" name="Oval 6"/>
            <p:cNvSpPr>
              <a:spLocks noChangeArrowheads="1"/>
            </p:cNvSpPr>
            <p:nvPr/>
          </p:nvSpPr>
          <p:spPr bwMode="auto">
            <a:xfrm>
              <a:off x="1433546" y="3224213"/>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2</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67" name="Line 7"/>
            <p:cNvSpPr>
              <a:spLocks noChangeShapeType="1"/>
            </p:cNvSpPr>
            <p:nvPr/>
          </p:nvSpPr>
          <p:spPr bwMode="auto">
            <a:xfrm flipH="1">
              <a:off x="2576546" y="2081213"/>
              <a:ext cx="457200" cy="4572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53268" name="Line 8"/>
            <p:cNvSpPr>
              <a:spLocks noChangeShapeType="1"/>
            </p:cNvSpPr>
            <p:nvPr/>
          </p:nvSpPr>
          <p:spPr bwMode="auto">
            <a:xfrm flipH="1">
              <a:off x="1814546" y="2843213"/>
              <a:ext cx="457200" cy="4572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53269" name="Line 9"/>
            <p:cNvSpPr>
              <a:spLocks noChangeShapeType="1"/>
            </p:cNvSpPr>
            <p:nvPr/>
          </p:nvSpPr>
          <p:spPr bwMode="auto">
            <a:xfrm>
              <a:off x="3338546" y="2081213"/>
              <a:ext cx="457200" cy="4572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153620" name="Text Box 20"/>
            <p:cNvSpPr txBox="1">
              <a:spLocks noChangeArrowheads="1"/>
            </p:cNvSpPr>
            <p:nvPr/>
          </p:nvSpPr>
          <p:spPr bwMode="auto">
            <a:xfrm>
              <a:off x="2074896" y="3697288"/>
              <a:ext cx="1594640" cy="400110"/>
            </a:xfrm>
            <a:prstGeom prst="rect">
              <a:avLst/>
            </a:prstGeom>
            <a:noFill/>
            <a:ln w="9525">
              <a:solidFill>
                <a:schemeClr val="bg1"/>
              </a:solidFill>
              <a:miter lim="800000"/>
              <a:headEnd/>
              <a:tailEnd/>
            </a:ln>
          </p:spPr>
          <p:txBody>
            <a:bodyPr wrap="square">
              <a:spAutoFit/>
            </a:bodyPr>
            <a:lstStyle/>
            <a:p>
              <a:r>
                <a:rPr kumimoji="1" lang="zh-CN" altLang="en-US" sz="2000">
                  <a:solidFill>
                    <a:srgbClr val="0000FF"/>
                  </a:solidFill>
                  <a:latin typeface="仿宋" pitchFamily="49" charset="-122"/>
                  <a:ea typeface="仿宋" pitchFamily="49" charset="-122"/>
                </a:rPr>
                <a:t>是平衡树</a:t>
              </a:r>
              <a:endParaRPr kumimoji="1" lang="zh-CN" altLang="en-US" sz="2000" b="0">
                <a:solidFill>
                  <a:srgbClr val="0000FF"/>
                </a:solidFill>
                <a:latin typeface="仿宋" pitchFamily="49" charset="-122"/>
                <a:ea typeface="仿宋" pitchFamily="49" charset="-122"/>
              </a:endParaRPr>
            </a:p>
          </p:txBody>
        </p:sp>
        <p:sp>
          <p:nvSpPr>
            <p:cNvPr id="24" name="TextBox 23"/>
            <p:cNvSpPr txBox="1"/>
            <p:nvPr/>
          </p:nvSpPr>
          <p:spPr>
            <a:xfrm>
              <a:off x="1357290" y="2886014"/>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0</a:t>
              </a:r>
              <a:endParaRPr lang="zh-CN" altLang="en-US" sz="2000">
                <a:solidFill>
                  <a:srgbClr val="FF00FF"/>
                </a:solidFill>
                <a:latin typeface="Consolas" pitchFamily="49" charset="0"/>
                <a:cs typeface="Consolas" pitchFamily="49" charset="0"/>
              </a:endParaRPr>
            </a:p>
          </p:txBody>
        </p:sp>
        <p:sp>
          <p:nvSpPr>
            <p:cNvPr id="25" name="TextBox 24"/>
            <p:cNvSpPr txBox="1"/>
            <p:nvPr/>
          </p:nvSpPr>
          <p:spPr>
            <a:xfrm>
              <a:off x="2000232" y="2171634"/>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1</a:t>
              </a:r>
              <a:endParaRPr lang="zh-CN" altLang="en-US" sz="2000">
                <a:solidFill>
                  <a:srgbClr val="FF00FF"/>
                </a:solidFill>
                <a:latin typeface="Consolas" pitchFamily="49" charset="0"/>
                <a:cs typeface="Consolas" pitchFamily="49" charset="0"/>
              </a:endParaRPr>
            </a:p>
          </p:txBody>
        </p:sp>
        <p:sp>
          <p:nvSpPr>
            <p:cNvPr id="26" name="TextBox 25"/>
            <p:cNvSpPr txBox="1"/>
            <p:nvPr/>
          </p:nvSpPr>
          <p:spPr>
            <a:xfrm>
              <a:off x="4143372" y="2214554"/>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0</a:t>
              </a:r>
              <a:endParaRPr lang="zh-CN" altLang="en-US" sz="2000">
                <a:solidFill>
                  <a:srgbClr val="FF00FF"/>
                </a:solidFill>
                <a:latin typeface="Consolas" pitchFamily="49" charset="0"/>
                <a:cs typeface="Consolas" pitchFamily="49" charset="0"/>
              </a:endParaRPr>
            </a:p>
          </p:txBody>
        </p:sp>
        <p:sp>
          <p:nvSpPr>
            <p:cNvPr id="27" name="TextBox 26"/>
            <p:cNvSpPr txBox="1"/>
            <p:nvPr/>
          </p:nvSpPr>
          <p:spPr>
            <a:xfrm>
              <a:off x="3428992" y="1528692"/>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1</a:t>
              </a:r>
              <a:endParaRPr lang="zh-CN" altLang="en-US" sz="2000">
                <a:solidFill>
                  <a:srgbClr val="FF00FF"/>
                </a:solidFill>
                <a:latin typeface="Consolas" pitchFamily="49" charset="0"/>
                <a:cs typeface="Consolas" pitchFamily="49" charset="0"/>
              </a:endParaRPr>
            </a:p>
          </p:txBody>
        </p:sp>
      </p:grpSp>
      <p:grpSp>
        <p:nvGrpSpPr>
          <p:cNvPr id="34" name="组合 33"/>
          <p:cNvGrpSpPr/>
          <p:nvPr/>
        </p:nvGrpSpPr>
        <p:grpSpPr>
          <a:xfrm>
            <a:off x="4857752" y="1314378"/>
            <a:ext cx="3786214" cy="3129035"/>
            <a:chOff x="4857752" y="1314378"/>
            <a:chExt cx="3786214" cy="3129035"/>
          </a:xfrm>
        </p:grpSpPr>
        <p:sp>
          <p:nvSpPr>
            <p:cNvPr id="53254" name="Oval 11"/>
            <p:cNvSpPr>
              <a:spLocks noChangeArrowheads="1"/>
            </p:cNvSpPr>
            <p:nvPr/>
          </p:nvSpPr>
          <p:spPr bwMode="auto">
            <a:xfrm>
              <a:off x="7148546" y="1700213"/>
              <a:ext cx="457200" cy="45720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5</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55" name="Oval 12"/>
            <p:cNvSpPr>
              <a:spLocks noChangeArrowheads="1"/>
            </p:cNvSpPr>
            <p:nvPr/>
          </p:nvSpPr>
          <p:spPr bwMode="auto">
            <a:xfrm>
              <a:off x="6386546" y="2462213"/>
              <a:ext cx="457200" cy="45720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4</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56" name="Oval 13"/>
            <p:cNvSpPr>
              <a:spLocks noChangeArrowheads="1"/>
            </p:cNvSpPr>
            <p:nvPr/>
          </p:nvSpPr>
          <p:spPr bwMode="auto">
            <a:xfrm>
              <a:off x="7910546" y="2462213"/>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8</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57" name="Oval 14"/>
            <p:cNvSpPr>
              <a:spLocks noChangeArrowheads="1"/>
            </p:cNvSpPr>
            <p:nvPr/>
          </p:nvSpPr>
          <p:spPr bwMode="auto">
            <a:xfrm>
              <a:off x="5624546" y="3224213"/>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2</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58" name="Oval 15"/>
            <p:cNvSpPr>
              <a:spLocks noChangeArrowheads="1"/>
            </p:cNvSpPr>
            <p:nvPr/>
          </p:nvSpPr>
          <p:spPr bwMode="auto">
            <a:xfrm>
              <a:off x="4862546" y="3986213"/>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FF0000"/>
                  </a:solidFill>
                  <a:latin typeface="Consolas" pitchFamily="49" charset="0"/>
                  <a:ea typeface="宋体" pitchFamily="2" charset="-122"/>
                  <a:cs typeface="Consolas" pitchFamily="49" charset="0"/>
                </a:rPr>
                <a:t>1</a:t>
              </a:r>
              <a:endParaRPr kumimoji="1" lang="en-US" altLang="zh-CN" sz="2000" b="0">
                <a:solidFill>
                  <a:srgbClr val="FF0000"/>
                </a:solidFill>
                <a:latin typeface="Consolas" pitchFamily="49" charset="0"/>
                <a:ea typeface="宋体" pitchFamily="2" charset="-122"/>
                <a:cs typeface="Consolas" pitchFamily="49" charset="0"/>
              </a:endParaRPr>
            </a:p>
          </p:txBody>
        </p:sp>
        <p:sp>
          <p:nvSpPr>
            <p:cNvPr id="53259" name="Line 16"/>
            <p:cNvSpPr>
              <a:spLocks noChangeShapeType="1"/>
            </p:cNvSpPr>
            <p:nvPr/>
          </p:nvSpPr>
          <p:spPr bwMode="auto">
            <a:xfrm flipH="1">
              <a:off x="6767546" y="2081213"/>
              <a:ext cx="457200" cy="4572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53260" name="Line 17"/>
            <p:cNvSpPr>
              <a:spLocks noChangeShapeType="1"/>
            </p:cNvSpPr>
            <p:nvPr/>
          </p:nvSpPr>
          <p:spPr bwMode="auto">
            <a:xfrm flipH="1">
              <a:off x="6005546" y="2843213"/>
              <a:ext cx="457200" cy="4572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53261" name="Line 18"/>
            <p:cNvSpPr>
              <a:spLocks noChangeShapeType="1"/>
            </p:cNvSpPr>
            <p:nvPr/>
          </p:nvSpPr>
          <p:spPr bwMode="auto">
            <a:xfrm flipH="1">
              <a:off x="5243546" y="3605213"/>
              <a:ext cx="457200" cy="4572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53262" name="Line 19"/>
            <p:cNvSpPr>
              <a:spLocks noChangeShapeType="1"/>
            </p:cNvSpPr>
            <p:nvPr/>
          </p:nvSpPr>
          <p:spPr bwMode="auto">
            <a:xfrm>
              <a:off x="7529546" y="2081213"/>
              <a:ext cx="457200" cy="4572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153621" name="Text Box 21"/>
            <p:cNvSpPr txBox="1">
              <a:spLocks noChangeArrowheads="1"/>
            </p:cNvSpPr>
            <p:nvPr/>
          </p:nvSpPr>
          <p:spPr bwMode="auto">
            <a:xfrm>
              <a:off x="6691346" y="3681413"/>
              <a:ext cx="1952620" cy="400110"/>
            </a:xfrm>
            <a:prstGeom prst="rect">
              <a:avLst/>
            </a:prstGeom>
            <a:noFill/>
            <a:ln w="9525">
              <a:solidFill>
                <a:schemeClr val="bg1"/>
              </a:solidFill>
              <a:miter lim="800000"/>
              <a:headEnd/>
              <a:tailEnd/>
            </a:ln>
          </p:spPr>
          <p:txBody>
            <a:bodyPr wrap="square">
              <a:spAutoFit/>
            </a:bodyPr>
            <a:lstStyle/>
            <a:p>
              <a:r>
                <a:rPr kumimoji="1" lang="zh-CN" altLang="en-US" sz="2000" dirty="0">
                  <a:solidFill>
                    <a:srgbClr val="0000FF"/>
                  </a:solidFill>
                  <a:latin typeface="仿宋" pitchFamily="49" charset="-122"/>
                  <a:ea typeface="仿宋" pitchFamily="49" charset="-122"/>
                </a:rPr>
                <a:t>不是平衡树</a:t>
              </a:r>
              <a:endParaRPr kumimoji="1" lang="zh-CN" altLang="en-US" sz="2000" b="0" dirty="0">
                <a:solidFill>
                  <a:srgbClr val="0000FF"/>
                </a:solidFill>
                <a:latin typeface="仿宋" pitchFamily="49" charset="-122"/>
                <a:ea typeface="仿宋" pitchFamily="49" charset="-122"/>
              </a:endParaRPr>
            </a:p>
          </p:txBody>
        </p:sp>
        <p:sp>
          <p:nvSpPr>
            <p:cNvPr id="29" name="TextBox 28"/>
            <p:cNvSpPr txBox="1"/>
            <p:nvPr/>
          </p:nvSpPr>
          <p:spPr>
            <a:xfrm>
              <a:off x="4857752" y="3643314"/>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0</a:t>
              </a:r>
              <a:endParaRPr lang="zh-CN" altLang="en-US" sz="2000">
                <a:solidFill>
                  <a:srgbClr val="FF00FF"/>
                </a:solidFill>
                <a:latin typeface="Consolas" pitchFamily="49" charset="0"/>
                <a:cs typeface="Consolas" pitchFamily="49" charset="0"/>
              </a:endParaRPr>
            </a:p>
          </p:txBody>
        </p:sp>
        <p:sp>
          <p:nvSpPr>
            <p:cNvPr id="30" name="TextBox 29"/>
            <p:cNvSpPr txBox="1"/>
            <p:nvPr/>
          </p:nvSpPr>
          <p:spPr>
            <a:xfrm>
              <a:off x="5500694" y="2857496"/>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1</a:t>
              </a:r>
              <a:endParaRPr lang="zh-CN" altLang="en-US" sz="2000">
                <a:solidFill>
                  <a:srgbClr val="FF00FF"/>
                </a:solidFill>
                <a:latin typeface="Consolas" pitchFamily="49" charset="0"/>
                <a:cs typeface="Consolas" pitchFamily="49" charset="0"/>
              </a:endParaRPr>
            </a:p>
          </p:txBody>
        </p:sp>
        <p:sp>
          <p:nvSpPr>
            <p:cNvPr id="31" name="TextBox 30"/>
            <p:cNvSpPr txBox="1"/>
            <p:nvPr/>
          </p:nvSpPr>
          <p:spPr>
            <a:xfrm>
              <a:off x="6143636" y="2214554"/>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2</a:t>
              </a:r>
              <a:endParaRPr lang="zh-CN" altLang="en-US" sz="2000">
                <a:solidFill>
                  <a:srgbClr val="FF00FF"/>
                </a:solidFill>
                <a:latin typeface="Consolas" pitchFamily="49" charset="0"/>
                <a:cs typeface="Consolas" pitchFamily="49" charset="0"/>
              </a:endParaRPr>
            </a:p>
          </p:txBody>
        </p:sp>
        <p:sp>
          <p:nvSpPr>
            <p:cNvPr id="32" name="TextBox 31"/>
            <p:cNvSpPr txBox="1"/>
            <p:nvPr/>
          </p:nvSpPr>
          <p:spPr>
            <a:xfrm>
              <a:off x="7215206" y="1314378"/>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2</a:t>
              </a:r>
              <a:endParaRPr lang="zh-CN" altLang="en-US" sz="2000">
                <a:solidFill>
                  <a:srgbClr val="FF00FF"/>
                </a:solidFill>
                <a:latin typeface="Consolas" pitchFamily="49" charset="0"/>
                <a:cs typeface="Consolas" pitchFamily="49" charset="0"/>
              </a:endParaRPr>
            </a:p>
          </p:txBody>
        </p:sp>
        <p:sp>
          <p:nvSpPr>
            <p:cNvPr id="33" name="TextBox 32"/>
            <p:cNvSpPr txBox="1"/>
            <p:nvPr/>
          </p:nvSpPr>
          <p:spPr>
            <a:xfrm>
              <a:off x="8358214" y="2457386"/>
              <a:ext cx="285752"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0</a:t>
              </a:r>
              <a:endParaRPr lang="zh-CN" altLang="en-US" sz="2000">
                <a:solidFill>
                  <a:srgbClr val="FF00FF"/>
                </a:solidFill>
                <a:latin typeface="Consolas" pitchFamily="49" charset="0"/>
                <a:cs typeface="Consolas" pitchFamily="49" charset="0"/>
              </a:endParaRPr>
            </a:p>
          </p:txBody>
        </p:sp>
      </p:grpSp>
      <p:sp>
        <p:nvSpPr>
          <p:cNvPr id="35" name="TextBox 34"/>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285852" y="1000108"/>
            <a:ext cx="7343796" cy="1436162"/>
          </a:xfrm>
          <a:prstGeom prst="rect">
            <a:avLst/>
          </a:prstGeom>
          <a:noFill/>
          <a:ln w="9525">
            <a:noFill/>
            <a:miter lim="800000"/>
            <a:headEnd/>
            <a:tailEnd/>
          </a:ln>
        </p:spPr>
        <p:txBody>
          <a:bodyPr wrap="square">
            <a:spAutoFit/>
          </a:bodyPr>
          <a:lstStyle/>
          <a:p>
            <a:pPr marL="457200" indent="-457200" algn="just">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平衡</a:t>
            </a:r>
            <a:r>
              <a:rPr kumimoji="1" lang="zh-CN" altLang="en-US" sz="2000" dirty="0">
                <a:solidFill>
                  <a:srgbClr val="0000FF"/>
                </a:solidFill>
                <a:latin typeface="Consolas" pitchFamily="49" charset="0"/>
                <a:ea typeface="楷体" pitchFamily="49" charset="-122"/>
                <a:cs typeface="Consolas" pitchFamily="49" charset="0"/>
              </a:rPr>
              <a:t>二叉树中插入</a:t>
            </a:r>
            <a:r>
              <a:rPr kumimoji="1" lang="zh-CN" altLang="en-US" sz="2000" dirty="0" smtClean="0">
                <a:solidFill>
                  <a:srgbClr val="0000FF"/>
                </a:solidFill>
                <a:latin typeface="Consolas" pitchFamily="49" charset="0"/>
                <a:ea typeface="楷体" pitchFamily="49" charset="-122"/>
                <a:cs typeface="Consolas" pitchFamily="49" charset="0"/>
              </a:rPr>
              <a:t>新结点方式</a:t>
            </a:r>
            <a:r>
              <a:rPr kumimoji="1" lang="zh-CN" altLang="en-US" sz="2000" dirty="0">
                <a:solidFill>
                  <a:srgbClr val="0000FF"/>
                </a:solidFill>
                <a:latin typeface="Consolas" pitchFamily="49" charset="0"/>
                <a:ea typeface="楷体" pitchFamily="49" charset="-122"/>
                <a:cs typeface="Consolas" pitchFamily="49" charset="0"/>
              </a:rPr>
              <a:t>与二叉排序树相似，只是插入后可能破坏了平衡二叉树的</a:t>
            </a:r>
            <a:r>
              <a:rPr kumimoji="1" lang="zh-CN" altLang="en-US" sz="2000">
                <a:solidFill>
                  <a:srgbClr val="0000FF"/>
                </a:solidFill>
                <a:latin typeface="Consolas" pitchFamily="49" charset="0"/>
                <a:ea typeface="楷体" pitchFamily="49" charset="-122"/>
                <a:cs typeface="Consolas" pitchFamily="49" charset="0"/>
              </a:rPr>
              <a:t>平衡</a:t>
            </a:r>
            <a:r>
              <a:rPr kumimoji="1" lang="zh-CN" altLang="en-US" sz="2000" smtClean="0">
                <a:solidFill>
                  <a:srgbClr val="0000FF"/>
                </a:solidFill>
                <a:latin typeface="Consolas" pitchFamily="49" charset="0"/>
                <a:ea typeface="楷体" pitchFamily="49" charset="-122"/>
                <a:cs typeface="Consolas" pitchFamily="49" charset="0"/>
              </a:rPr>
              <a:t>性，解决</a:t>
            </a:r>
            <a:r>
              <a:rPr kumimoji="1" lang="zh-CN" altLang="en-US" sz="2000" dirty="0">
                <a:solidFill>
                  <a:srgbClr val="0000FF"/>
                </a:solidFill>
                <a:latin typeface="Consolas" pitchFamily="49" charset="0"/>
                <a:ea typeface="楷体" pitchFamily="49" charset="-122"/>
                <a:cs typeface="Consolas" pitchFamily="49" charset="0"/>
              </a:rPr>
              <a:t>方法是调整。</a:t>
            </a:r>
          </a:p>
          <a:p>
            <a:pPr marL="457200" indent="-457200" algn="just">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调整</a:t>
            </a:r>
            <a:r>
              <a:rPr kumimoji="1" lang="zh-CN" altLang="en-US" sz="2000" dirty="0">
                <a:solidFill>
                  <a:srgbClr val="0000FF"/>
                </a:solidFill>
                <a:latin typeface="Consolas" pitchFamily="49" charset="0"/>
                <a:ea typeface="楷体" pitchFamily="49" charset="-122"/>
                <a:cs typeface="Consolas" pitchFamily="49" charset="0"/>
              </a:rPr>
              <a:t>操作可归纳为下列四</a:t>
            </a:r>
            <a:r>
              <a:rPr kumimoji="1" lang="zh-CN" altLang="en-US" sz="2000">
                <a:solidFill>
                  <a:srgbClr val="0000FF"/>
                </a:solidFill>
                <a:latin typeface="Consolas" pitchFamily="49" charset="0"/>
                <a:ea typeface="楷体" pitchFamily="49" charset="-122"/>
                <a:cs typeface="Consolas" pitchFamily="49" charset="0"/>
              </a:rPr>
              <a:t>种</a:t>
            </a:r>
            <a:r>
              <a:rPr kumimoji="1" lang="zh-CN" altLang="en-US" sz="2000" smtClean="0">
                <a:solidFill>
                  <a:srgbClr val="0000FF"/>
                </a:solidFill>
                <a:latin typeface="Consolas" pitchFamily="49" charset="0"/>
                <a:ea typeface="楷体" pitchFamily="49" charset="-122"/>
                <a:cs typeface="Consolas" pitchFamily="49" charset="0"/>
              </a:rPr>
              <a:t>情况。</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142976" y="500042"/>
            <a:ext cx="2643206" cy="457200"/>
          </a:xfrm>
          <a:prstGeom prst="rect">
            <a:avLst/>
          </a:prstGeom>
          <a:noFill/>
          <a:ln w="9525">
            <a:noFill/>
            <a:miter lim="800000"/>
            <a:headEnd/>
            <a:tailEnd/>
          </a:ln>
        </p:spPr>
        <p:txBody>
          <a:bodyPr wrap="square">
            <a:spAutoFit/>
          </a:bodyPr>
          <a:lstStyle/>
          <a:p>
            <a:pPr>
              <a:spcBef>
                <a:spcPts val="0"/>
              </a:spcBef>
            </a:pPr>
            <a:r>
              <a:rPr kumimoji="1" lang="zh-CN" altLang="en-US" b="0" smtClean="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1</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LL</a:t>
            </a:r>
            <a:r>
              <a:rPr kumimoji="1" lang="zh-CN" altLang="en-US" dirty="0">
                <a:solidFill>
                  <a:srgbClr val="FF0000"/>
                </a:solidFill>
                <a:latin typeface="Consolas" pitchFamily="49" charset="0"/>
                <a:ea typeface="楷体" pitchFamily="49" charset="-122"/>
                <a:cs typeface="Consolas" pitchFamily="49" charset="0"/>
              </a:rPr>
              <a:t>型调整</a:t>
            </a:r>
          </a:p>
        </p:txBody>
      </p:sp>
      <p:sp>
        <p:nvSpPr>
          <p:cNvPr id="55299" name="Rectangle 3"/>
          <p:cNvSpPr>
            <a:spLocks noChangeArrowheads="1"/>
          </p:cNvSpPr>
          <p:nvPr/>
        </p:nvSpPr>
        <p:spPr bwMode="auto">
          <a:xfrm>
            <a:off x="1938338" y="2795588"/>
            <a:ext cx="9144000" cy="0"/>
          </a:xfrm>
          <a:prstGeom prst="rect">
            <a:avLst/>
          </a:prstGeom>
          <a:noFill/>
          <a:ln w="9525">
            <a:noFill/>
            <a:miter lim="800000"/>
            <a:headEnd/>
            <a:tailEnd/>
          </a:ln>
        </p:spPr>
        <p:txBody>
          <a:bodyPr>
            <a:spAutoFit/>
          </a:bodyPr>
          <a:lstStyle/>
          <a:p>
            <a:endParaRPr lang="zh-CN" altLang="en-US"/>
          </a:p>
        </p:txBody>
      </p:sp>
      <p:pic>
        <p:nvPicPr>
          <p:cNvPr id="171009" name="Picture 1"/>
          <p:cNvPicPr>
            <a:picLocks noChangeAspect="1" noChangeArrowheads="1"/>
          </p:cNvPicPr>
          <p:nvPr/>
        </p:nvPicPr>
        <p:blipFill>
          <a:blip r:embed="rId2" cstate="print"/>
          <a:srcRect/>
          <a:stretch>
            <a:fillRect/>
          </a:stretch>
        </p:blipFill>
        <p:spPr bwMode="auto">
          <a:xfrm>
            <a:off x="1142976" y="1285860"/>
            <a:ext cx="7756126" cy="2286016"/>
          </a:xfrm>
          <a:prstGeom prst="rect">
            <a:avLst/>
          </a:prstGeom>
          <a:noFill/>
          <a:ln w="9525">
            <a:noFill/>
            <a:miter lim="800000"/>
            <a:headEnd/>
            <a:tailEnd/>
          </a:ln>
          <a:effectLst/>
        </p:spPr>
      </p:pic>
      <p:sp>
        <p:nvSpPr>
          <p:cNvPr id="8" name="TextBox 7"/>
          <p:cNvSpPr txBox="1"/>
          <p:nvPr/>
        </p:nvSpPr>
        <p:spPr>
          <a:xfrm>
            <a:off x="3818431" y="3643314"/>
            <a:ext cx="1571636"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rPr>
              <a:t>插入的结点</a:t>
            </a:r>
            <a:endParaRPr lang="zh-CN" altLang="en-US" sz="2000">
              <a:solidFill>
                <a:srgbClr val="0000FF"/>
              </a:solidFill>
              <a:latin typeface="仿宋" pitchFamily="49" charset="-122"/>
              <a:ea typeface="仿宋" pitchFamily="49" charset="-122"/>
            </a:endParaRPr>
          </a:p>
        </p:txBody>
      </p:sp>
      <p:cxnSp>
        <p:nvCxnSpPr>
          <p:cNvPr id="10" name="直接箭头连接符 9"/>
          <p:cNvCxnSpPr>
            <a:stCxn id="8" idx="0"/>
          </p:cNvCxnSpPr>
          <p:nvPr/>
        </p:nvCxnSpPr>
        <p:spPr>
          <a:xfrm rot="5400000" flipH="1" flipV="1">
            <a:off x="4461373" y="3500438"/>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1604957" y="714356"/>
            <a:ext cx="2376488" cy="442301"/>
          </a:xfrm>
          <a:prstGeom prst="rect">
            <a:avLst/>
          </a:prstGeom>
          <a:noFill/>
          <a:ln w="9525">
            <a:noFill/>
            <a:miter lim="800000"/>
            <a:headEnd/>
            <a:tailEnd/>
          </a:ln>
        </p:spPr>
        <p:txBody>
          <a:bodyPr>
            <a:spAutoFit/>
          </a:bodyPr>
          <a:lstStyle/>
          <a:p>
            <a:pPr>
              <a:lnSpc>
                <a:spcPct val="125000"/>
              </a:lnSpc>
            </a:pPr>
            <a:r>
              <a:rPr kumimoji="1" lang="en-US" altLang="zh-CN" sz="2000" dirty="0">
                <a:solidFill>
                  <a:srgbClr val="0000FF"/>
                </a:solidFill>
                <a:latin typeface="Consolas" pitchFamily="49" charset="0"/>
                <a:ea typeface="楷体" pitchFamily="49" charset="-122"/>
                <a:cs typeface="Consolas" pitchFamily="49" charset="0"/>
              </a:rPr>
              <a:t> </a:t>
            </a:r>
            <a:r>
              <a:rPr kumimoji="1" lang="en-US" altLang="zh-CN" sz="2000" dirty="0" smtClean="0">
                <a:solidFill>
                  <a:srgbClr val="0000FF"/>
                </a:solidFill>
                <a:latin typeface="Consolas" pitchFamily="49" charset="0"/>
                <a:ea typeface="楷体" pitchFamily="49" charset="-122"/>
                <a:cs typeface="Consolas" pitchFamily="49" charset="0"/>
              </a:rPr>
              <a:t>LL</a:t>
            </a:r>
            <a:r>
              <a:rPr kumimoji="1" lang="zh-CN" altLang="en-US" sz="2000" dirty="0" smtClean="0">
                <a:solidFill>
                  <a:srgbClr val="0000FF"/>
                </a:solidFill>
                <a:latin typeface="Consolas" pitchFamily="49" charset="0"/>
                <a:ea typeface="楷体" pitchFamily="49" charset="-122"/>
                <a:cs typeface="Consolas" pitchFamily="49" charset="0"/>
              </a:rPr>
              <a:t>调整实例</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56323" name="Oval 3"/>
          <p:cNvSpPr>
            <a:spLocks noChangeArrowheads="1"/>
          </p:cNvSpPr>
          <p:nvPr/>
        </p:nvSpPr>
        <p:spPr bwMode="auto">
          <a:xfrm>
            <a:off x="4167206" y="2014538"/>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5</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6324" name="Oval 4"/>
          <p:cNvSpPr>
            <a:spLocks noChangeArrowheads="1"/>
          </p:cNvSpPr>
          <p:nvPr/>
        </p:nvSpPr>
        <p:spPr bwMode="auto">
          <a:xfrm>
            <a:off x="3405206" y="2776538"/>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4</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6325" name="Oval 5"/>
          <p:cNvSpPr>
            <a:spLocks noChangeArrowheads="1"/>
          </p:cNvSpPr>
          <p:nvPr/>
        </p:nvSpPr>
        <p:spPr bwMode="auto">
          <a:xfrm>
            <a:off x="2643206" y="3538538"/>
            <a:ext cx="457200" cy="4572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2</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6326" name="Line 6"/>
          <p:cNvSpPr>
            <a:spLocks noChangeShapeType="1"/>
          </p:cNvSpPr>
          <p:nvPr/>
        </p:nvSpPr>
        <p:spPr bwMode="auto">
          <a:xfrm flipH="1">
            <a:off x="3786206" y="2395538"/>
            <a:ext cx="457200" cy="457200"/>
          </a:xfrm>
          <a:prstGeom prst="line">
            <a:avLst/>
          </a:prstGeom>
          <a:noFill/>
          <a:ln w="28575">
            <a:solidFill>
              <a:srgbClr val="00FF00"/>
            </a:solidFill>
            <a:round/>
            <a:headEnd/>
            <a:tailEnd/>
          </a:ln>
        </p:spPr>
        <p:txBody>
          <a:bodyPr wrap="none" anchor="ctr"/>
          <a:lstStyle/>
          <a:p>
            <a:endParaRPr lang="zh-CN" altLang="en-US" sz="2000"/>
          </a:p>
        </p:txBody>
      </p:sp>
      <p:sp>
        <p:nvSpPr>
          <p:cNvPr id="56327" name="Line 7"/>
          <p:cNvSpPr>
            <a:spLocks noChangeShapeType="1"/>
          </p:cNvSpPr>
          <p:nvPr/>
        </p:nvSpPr>
        <p:spPr bwMode="auto">
          <a:xfrm flipH="1">
            <a:off x="3024206" y="3157538"/>
            <a:ext cx="457200" cy="457200"/>
          </a:xfrm>
          <a:prstGeom prst="line">
            <a:avLst/>
          </a:prstGeom>
          <a:noFill/>
          <a:ln w="28575">
            <a:solidFill>
              <a:srgbClr val="00FF00"/>
            </a:solidFill>
            <a:round/>
            <a:headEnd/>
            <a:tailEnd/>
          </a:ln>
        </p:spPr>
        <p:txBody>
          <a:bodyPr wrap="none" anchor="ctr"/>
          <a:lstStyle/>
          <a:p>
            <a:endParaRPr lang="zh-CN" altLang="en-US" sz="2000"/>
          </a:p>
        </p:txBody>
      </p:sp>
      <p:sp>
        <p:nvSpPr>
          <p:cNvPr id="56334" name="Line 14"/>
          <p:cNvSpPr>
            <a:spLocks noChangeShapeType="1"/>
          </p:cNvSpPr>
          <p:nvPr/>
        </p:nvSpPr>
        <p:spPr bwMode="auto">
          <a:xfrm>
            <a:off x="3710006" y="1557338"/>
            <a:ext cx="533400" cy="533400"/>
          </a:xfrm>
          <a:prstGeom prst="line">
            <a:avLst/>
          </a:prstGeom>
          <a:noFill/>
          <a:ln w="28575">
            <a:solidFill>
              <a:srgbClr val="00B050"/>
            </a:solidFill>
            <a:round/>
            <a:headEnd/>
            <a:tailEnd type="triangle" w="med" len="lg"/>
          </a:ln>
        </p:spPr>
        <p:txBody>
          <a:bodyPr wrap="none" anchor="ctr"/>
          <a:lstStyle/>
          <a:p>
            <a:endParaRPr lang="zh-CN" altLang="en-US"/>
          </a:p>
        </p:txBody>
      </p:sp>
      <p:sp>
        <p:nvSpPr>
          <p:cNvPr id="56337" name="Text Box 17"/>
          <p:cNvSpPr txBox="1">
            <a:spLocks noChangeArrowheads="1"/>
          </p:cNvSpPr>
          <p:nvPr/>
        </p:nvSpPr>
        <p:spPr bwMode="auto">
          <a:xfrm>
            <a:off x="3665556" y="2276475"/>
            <a:ext cx="287338" cy="400110"/>
          </a:xfrm>
          <a:prstGeom prst="rect">
            <a:avLst/>
          </a:prstGeom>
          <a:noFill/>
          <a:ln w="9525">
            <a:noFill/>
            <a:miter lim="800000"/>
            <a:headEnd/>
            <a:tailEnd/>
          </a:ln>
        </p:spPr>
        <p:txBody>
          <a:bodyPr>
            <a:spAutoFit/>
          </a:bodyPr>
          <a:lstStyle/>
          <a:p>
            <a:pPr>
              <a:spcBef>
                <a:spcPct val="50000"/>
              </a:spcBef>
            </a:pPr>
            <a:r>
              <a:rPr lang="en-US" altLang="zh-CN" sz="2000">
                <a:solidFill>
                  <a:schemeClr val="tx1"/>
                </a:solidFill>
                <a:latin typeface="Verdana" pitchFamily="34" charset="0"/>
                <a:ea typeface="宋体" pitchFamily="2" charset="-122"/>
              </a:rPr>
              <a:t>L</a:t>
            </a:r>
          </a:p>
        </p:txBody>
      </p:sp>
      <p:sp>
        <p:nvSpPr>
          <p:cNvPr id="56338" name="Text Box 18"/>
          <p:cNvSpPr txBox="1">
            <a:spLocks noChangeArrowheads="1"/>
          </p:cNvSpPr>
          <p:nvPr/>
        </p:nvSpPr>
        <p:spPr bwMode="auto">
          <a:xfrm>
            <a:off x="2946419" y="2997200"/>
            <a:ext cx="287337" cy="400110"/>
          </a:xfrm>
          <a:prstGeom prst="rect">
            <a:avLst/>
          </a:prstGeom>
          <a:noFill/>
          <a:ln w="9525">
            <a:noFill/>
            <a:miter lim="800000"/>
            <a:headEnd/>
            <a:tailEnd/>
          </a:ln>
        </p:spPr>
        <p:txBody>
          <a:bodyPr>
            <a:spAutoFit/>
          </a:bodyPr>
          <a:lstStyle/>
          <a:p>
            <a:pPr>
              <a:spcBef>
                <a:spcPct val="50000"/>
              </a:spcBef>
            </a:pPr>
            <a:r>
              <a:rPr lang="en-US" altLang="zh-CN" sz="2000">
                <a:solidFill>
                  <a:schemeClr val="tx1"/>
                </a:solidFill>
                <a:latin typeface="Verdana" pitchFamily="34" charset="0"/>
                <a:ea typeface="宋体" pitchFamily="2" charset="-122"/>
              </a:rPr>
              <a:t>L</a:t>
            </a:r>
          </a:p>
        </p:txBody>
      </p:sp>
      <p:sp>
        <p:nvSpPr>
          <p:cNvPr id="56339" name="Text Box 19"/>
          <p:cNvSpPr txBox="1">
            <a:spLocks noChangeArrowheads="1"/>
          </p:cNvSpPr>
          <p:nvPr/>
        </p:nvSpPr>
        <p:spPr bwMode="auto">
          <a:xfrm>
            <a:off x="2522563" y="4214818"/>
            <a:ext cx="1835123" cy="400110"/>
          </a:xfrm>
          <a:prstGeom prst="rect">
            <a:avLst/>
          </a:prstGeom>
          <a:noFill/>
          <a:ln w="9525">
            <a:noFill/>
            <a:miter lim="800000"/>
            <a:headEnd/>
            <a:tailEnd/>
          </a:ln>
        </p:spPr>
        <p:txBody>
          <a:bodyPr wrap="square">
            <a:spAutoFit/>
          </a:bodyPr>
          <a:lstStyle/>
          <a:p>
            <a:pPr>
              <a:spcBef>
                <a:spcPct val="50000"/>
              </a:spcBef>
            </a:pPr>
            <a:r>
              <a:rPr kumimoji="1" lang="zh-CN" altLang="en-US" sz="2000" dirty="0">
                <a:solidFill>
                  <a:srgbClr val="0000FF"/>
                </a:solidFill>
                <a:latin typeface="Consolas" pitchFamily="49" charset="0"/>
                <a:ea typeface="楷体" pitchFamily="49" charset="-122"/>
                <a:cs typeface="Consolas" pitchFamily="49" charset="0"/>
              </a:rPr>
              <a:t>插入关键字</a:t>
            </a:r>
            <a:r>
              <a:rPr kumimoji="1" lang="en-US" altLang="zh-CN" sz="2000" dirty="0">
                <a:solidFill>
                  <a:srgbClr val="0000FF"/>
                </a:solidFill>
                <a:latin typeface="Consolas" pitchFamily="49" charset="0"/>
                <a:ea typeface="楷体" pitchFamily="49" charset="-122"/>
                <a:cs typeface="Consolas" pitchFamily="49" charset="0"/>
              </a:rPr>
              <a:t>2</a:t>
            </a:r>
          </a:p>
        </p:txBody>
      </p:sp>
      <p:sp>
        <p:nvSpPr>
          <p:cNvPr id="56340" name="Text Box 20"/>
          <p:cNvSpPr txBox="1">
            <a:spLocks noChangeArrowheads="1"/>
          </p:cNvSpPr>
          <p:nvPr/>
        </p:nvSpPr>
        <p:spPr bwMode="auto">
          <a:xfrm>
            <a:off x="2370156" y="3429000"/>
            <a:ext cx="287338"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0</a:t>
            </a:r>
          </a:p>
        </p:txBody>
      </p:sp>
      <p:sp>
        <p:nvSpPr>
          <p:cNvPr id="56341" name="Text Box 21"/>
          <p:cNvSpPr txBox="1">
            <a:spLocks noChangeArrowheads="1"/>
          </p:cNvSpPr>
          <p:nvPr/>
        </p:nvSpPr>
        <p:spPr bwMode="auto">
          <a:xfrm>
            <a:off x="3162319" y="2636838"/>
            <a:ext cx="287337"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1</a:t>
            </a:r>
          </a:p>
        </p:txBody>
      </p:sp>
      <p:sp>
        <p:nvSpPr>
          <p:cNvPr id="56342" name="Text Box 22"/>
          <p:cNvSpPr txBox="1">
            <a:spLocks noChangeArrowheads="1"/>
          </p:cNvSpPr>
          <p:nvPr/>
        </p:nvSpPr>
        <p:spPr bwMode="auto">
          <a:xfrm>
            <a:off x="4241819" y="1628775"/>
            <a:ext cx="287337"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2</a:t>
            </a:r>
          </a:p>
        </p:txBody>
      </p:sp>
      <p:grpSp>
        <p:nvGrpSpPr>
          <p:cNvPr id="27" name="组合 26"/>
          <p:cNvGrpSpPr/>
          <p:nvPr/>
        </p:nvGrpSpPr>
        <p:grpSpPr>
          <a:xfrm>
            <a:off x="5119694" y="1633538"/>
            <a:ext cx="2952768" cy="1979672"/>
            <a:chOff x="5119694" y="1633538"/>
            <a:chExt cx="2952768" cy="1979672"/>
          </a:xfrm>
        </p:grpSpPr>
        <p:sp>
          <p:nvSpPr>
            <p:cNvPr id="156680" name="AutoShape 8"/>
            <p:cNvSpPr>
              <a:spLocks noChangeArrowheads="1"/>
            </p:cNvSpPr>
            <p:nvPr/>
          </p:nvSpPr>
          <p:spPr bwMode="auto">
            <a:xfrm>
              <a:off x="5119694" y="2786058"/>
              <a:ext cx="381000" cy="457200"/>
            </a:xfrm>
            <a:prstGeom prst="right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sz="2000"/>
            </a:p>
          </p:txBody>
        </p:sp>
        <p:sp>
          <p:nvSpPr>
            <p:cNvPr id="156681" name="Oval 9"/>
            <p:cNvSpPr>
              <a:spLocks noChangeArrowheads="1"/>
            </p:cNvSpPr>
            <p:nvPr/>
          </p:nvSpPr>
          <p:spPr bwMode="auto">
            <a:xfrm>
              <a:off x="6853262" y="2014538"/>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4</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56682" name="Oval 10"/>
            <p:cNvSpPr>
              <a:spLocks noChangeArrowheads="1"/>
            </p:cNvSpPr>
            <p:nvPr/>
          </p:nvSpPr>
          <p:spPr bwMode="auto">
            <a:xfrm>
              <a:off x="6091262" y="2776538"/>
              <a:ext cx="457200" cy="4572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2</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56683" name="Line 11"/>
            <p:cNvSpPr>
              <a:spLocks noChangeShapeType="1"/>
            </p:cNvSpPr>
            <p:nvPr/>
          </p:nvSpPr>
          <p:spPr bwMode="auto">
            <a:xfrm flipH="1">
              <a:off x="6472262" y="2395538"/>
              <a:ext cx="457200" cy="457200"/>
            </a:xfrm>
            <a:prstGeom prst="line">
              <a:avLst/>
            </a:prstGeom>
            <a:noFill/>
            <a:ln w="28575">
              <a:solidFill>
                <a:srgbClr val="00FF00"/>
              </a:solidFill>
              <a:round/>
              <a:headEnd/>
              <a:tailEnd/>
            </a:ln>
          </p:spPr>
          <p:txBody>
            <a:bodyPr wrap="none" anchor="ctr"/>
            <a:lstStyle/>
            <a:p>
              <a:endParaRPr lang="zh-CN" altLang="en-US" sz="2000"/>
            </a:p>
          </p:txBody>
        </p:sp>
        <p:sp>
          <p:nvSpPr>
            <p:cNvPr id="156684" name="Oval 12"/>
            <p:cNvSpPr>
              <a:spLocks noChangeArrowheads="1"/>
            </p:cNvSpPr>
            <p:nvPr/>
          </p:nvSpPr>
          <p:spPr bwMode="auto">
            <a:xfrm>
              <a:off x="7615262" y="2776538"/>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5</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56685" name="Line 13"/>
            <p:cNvSpPr>
              <a:spLocks noChangeShapeType="1"/>
            </p:cNvSpPr>
            <p:nvPr/>
          </p:nvSpPr>
          <p:spPr bwMode="auto">
            <a:xfrm>
              <a:off x="7234262" y="2395538"/>
              <a:ext cx="457200" cy="457200"/>
            </a:xfrm>
            <a:prstGeom prst="line">
              <a:avLst/>
            </a:prstGeom>
            <a:noFill/>
            <a:ln w="31750">
              <a:solidFill>
                <a:srgbClr val="00B050"/>
              </a:solidFill>
              <a:round/>
              <a:headEnd/>
              <a:tailEnd/>
            </a:ln>
          </p:spPr>
          <p:txBody>
            <a:bodyPr wrap="none" anchor="ctr"/>
            <a:lstStyle/>
            <a:p>
              <a:endParaRPr lang="zh-CN" altLang="en-US" sz="2000"/>
            </a:p>
          </p:txBody>
        </p:sp>
        <p:sp>
          <p:nvSpPr>
            <p:cNvPr id="156687" name="Line 15"/>
            <p:cNvSpPr>
              <a:spLocks noChangeShapeType="1"/>
            </p:cNvSpPr>
            <p:nvPr/>
          </p:nvSpPr>
          <p:spPr bwMode="auto">
            <a:xfrm>
              <a:off x="6472262" y="1633538"/>
              <a:ext cx="457200" cy="457200"/>
            </a:xfrm>
            <a:prstGeom prst="line">
              <a:avLst/>
            </a:prstGeom>
            <a:noFill/>
            <a:ln w="28575">
              <a:solidFill>
                <a:srgbClr val="00B050"/>
              </a:solidFill>
              <a:round/>
              <a:headEnd/>
              <a:tailEnd type="triangle" w="med" len="lg"/>
            </a:ln>
          </p:spPr>
          <p:txBody>
            <a:bodyPr wrap="none" anchor="ctr"/>
            <a:lstStyle/>
            <a:p>
              <a:endParaRPr lang="zh-CN" altLang="en-US" sz="2000"/>
            </a:p>
          </p:txBody>
        </p:sp>
        <p:sp>
          <p:nvSpPr>
            <p:cNvPr id="56343" name="Text Box 23"/>
            <p:cNvSpPr txBox="1">
              <a:spLocks noChangeArrowheads="1"/>
            </p:cNvSpPr>
            <p:nvPr/>
          </p:nvSpPr>
          <p:spPr bwMode="auto">
            <a:xfrm>
              <a:off x="6178575" y="3213100"/>
              <a:ext cx="287337"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0</a:t>
              </a:r>
            </a:p>
          </p:txBody>
        </p:sp>
        <p:sp>
          <p:nvSpPr>
            <p:cNvPr id="56344" name="Text Box 24"/>
            <p:cNvSpPr txBox="1">
              <a:spLocks noChangeArrowheads="1"/>
            </p:cNvSpPr>
            <p:nvPr/>
          </p:nvSpPr>
          <p:spPr bwMode="auto">
            <a:xfrm>
              <a:off x="7691462" y="3206750"/>
              <a:ext cx="287338"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0</a:t>
              </a:r>
            </a:p>
          </p:txBody>
        </p:sp>
        <p:sp>
          <p:nvSpPr>
            <p:cNvPr id="56345" name="Text Box 25"/>
            <p:cNvSpPr txBox="1">
              <a:spLocks noChangeArrowheads="1"/>
            </p:cNvSpPr>
            <p:nvPr/>
          </p:nvSpPr>
          <p:spPr bwMode="auto">
            <a:xfrm>
              <a:off x="7332687" y="1989138"/>
              <a:ext cx="287338"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0</a:t>
              </a:r>
            </a:p>
          </p:txBody>
        </p:sp>
      </p:grpSp>
      <p:sp>
        <p:nvSpPr>
          <p:cNvPr id="28" name="TextBox 27"/>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938338" y="2728913"/>
            <a:ext cx="9144000" cy="0"/>
          </a:xfrm>
          <a:prstGeom prst="rect">
            <a:avLst/>
          </a:prstGeom>
          <a:noFill/>
          <a:ln w="9525">
            <a:noFill/>
            <a:miter lim="800000"/>
            <a:headEnd/>
            <a:tailEnd/>
          </a:ln>
        </p:spPr>
        <p:txBody>
          <a:bodyPr>
            <a:spAutoFit/>
          </a:bodyPr>
          <a:lstStyle/>
          <a:p>
            <a:endParaRPr lang="zh-CN" altLang="en-US"/>
          </a:p>
        </p:txBody>
      </p:sp>
      <p:sp>
        <p:nvSpPr>
          <p:cNvPr id="57348" name="Text Box 4"/>
          <p:cNvSpPr txBox="1">
            <a:spLocks noChangeArrowheads="1"/>
          </p:cNvSpPr>
          <p:nvPr/>
        </p:nvSpPr>
        <p:spPr bwMode="auto">
          <a:xfrm>
            <a:off x="1428728" y="1000108"/>
            <a:ext cx="2500330" cy="457200"/>
          </a:xfrm>
          <a:prstGeom prst="rect">
            <a:avLst/>
          </a:prstGeom>
          <a:noFill/>
          <a:ln w="9525">
            <a:noFill/>
            <a:miter lim="800000"/>
            <a:headEnd/>
            <a:tailEnd/>
          </a:ln>
        </p:spPr>
        <p:txBody>
          <a:bodyPr wrap="square">
            <a:spAutoFit/>
          </a:bodyPr>
          <a:lstStyle/>
          <a:p>
            <a:pPr algn="just">
              <a:spcBef>
                <a:spcPts val="0"/>
              </a:spcBef>
            </a:pPr>
            <a:r>
              <a:rPr kumimoji="1" lang="zh-CN" altLang="en-US" b="0" smtClean="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2</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RR</a:t>
            </a:r>
            <a:r>
              <a:rPr kumimoji="1" lang="zh-CN" altLang="en-US" dirty="0">
                <a:solidFill>
                  <a:srgbClr val="FF0000"/>
                </a:solidFill>
                <a:latin typeface="Consolas" pitchFamily="49" charset="0"/>
                <a:ea typeface="楷体" pitchFamily="49" charset="-122"/>
                <a:cs typeface="Consolas" pitchFamily="49" charset="0"/>
              </a:rPr>
              <a:t>型调整</a:t>
            </a:r>
          </a:p>
        </p:txBody>
      </p:sp>
      <p:pic>
        <p:nvPicPr>
          <p:cNvPr id="168961" name="Picture 1"/>
          <p:cNvPicPr>
            <a:picLocks noChangeAspect="1" noChangeArrowheads="1"/>
          </p:cNvPicPr>
          <p:nvPr/>
        </p:nvPicPr>
        <p:blipFill>
          <a:blip r:embed="rId2" cstate="print"/>
          <a:srcRect/>
          <a:stretch>
            <a:fillRect/>
          </a:stretch>
        </p:blipFill>
        <p:spPr bwMode="auto">
          <a:xfrm>
            <a:off x="1285852" y="1852608"/>
            <a:ext cx="7632011" cy="2290772"/>
          </a:xfrm>
          <a:prstGeom prst="rect">
            <a:avLst/>
          </a:prstGeom>
          <a:noFill/>
          <a:ln w="9525">
            <a:noFill/>
            <a:miter lim="800000"/>
            <a:headEnd/>
            <a:tailEnd/>
          </a:ln>
          <a:effectLst/>
        </p:spPr>
      </p:pic>
      <p:sp>
        <p:nvSpPr>
          <p:cNvPr id="9" name="TextBox 8"/>
          <p:cNvSpPr txBox="1"/>
          <p:nvPr/>
        </p:nvSpPr>
        <p:spPr>
          <a:xfrm>
            <a:off x="5357818" y="4142586"/>
            <a:ext cx="1571636"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rPr>
              <a:t>插入的结点</a:t>
            </a:r>
            <a:endParaRPr lang="zh-CN" altLang="en-US" sz="2000">
              <a:solidFill>
                <a:srgbClr val="0000FF"/>
              </a:solidFill>
              <a:latin typeface="仿宋" pitchFamily="49" charset="-122"/>
              <a:ea typeface="仿宋" pitchFamily="49" charset="-122"/>
            </a:endParaRPr>
          </a:p>
        </p:txBody>
      </p:sp>
      <p:cxnSp>
        <p:nvCxnSpPr>
          <p:cNvPr id="10" name="直接箭头连接符 9"/>
          <p:cNvCxnSpPr>
            <a:stCxn id="9" idx="0"/>
          </p:cNvCxnSpPr>
          <p:nvPr/>
        </p:nvCxnSpPr>
        <p:spPr>
          <a:xfrm rot="5400000" flipH="1" flipV="1">
            <a:off x="6000760" y="3999710"/>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7" name="Oval 3"/>
          <p:cNvSpPr>
            <a:spLocks noChangeArrowheads="1"/>
          </p:cNvSpPr>
          <p:nvPr/>
        </p:nvSpPr>
        <p:spPr bwMode="auto">
          <a:xfrm>
            <a:off x="2071718" y="1295400"/>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4</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8398" name="Oval 4"/>
          <p:cNvSpPr>
            <a:spLocks noChangeArrowheads="1"/>
          </p:cNvSpPr>
          <p:nvPr/>
        </p:nvSpPr>
        <p:spPr bwMode="auto">
          <a:xfrm>
            <a:off x="1309718" y="2057400"/>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2</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8399" name="Line 5"/>
          <p:cNvSpPr>
            <a:spLocks noChangeShapeType="1"/>
          </p:cNvSpPr>
          <p:nvPr/>
        </p:nvSpPr>
        <p:spPr bwMode="auto">
          <a:xfrm flipH="1">
            <a:off x="1690718" y="1676400"/>
            <a:ext cx="457200" cy="457200"/>
          </a:xfrm>
          <a:prstGeom prst="line">
            <a:avLst/>
          </a:prstGeom>
          <a:noFill/>
          <a:ln w="28575">
            <a:solidFill>
              <a:srgbClr val="00B050"/>
            </a:solidFill>
            <a:round/>
            <a:headEnd/>
            <a:tailEnd/>
          </a:ln>
        </p:spPr>
        <p:txBody>
          <a:bodyPr wrap="none" anchor="ctr"/>
          <a:lstStyle/>
          <a:p>
            <a:endParaRPr lang="zh-CN" altLang="en-US" sz="2000">
              <a:solidFill>
                <a:srgbClr val="0000FF"/>
              </a:solidFill>
              <a:latin typeface="Consolas" pitchFamily="49" charset="0"/>
              <a:cs typeface="Consolas" pitchFamily="49" charset="0"/>
            </a:endParaRPr>
          </a:p>
        </p:txBody>
      </p:sp>
      <p:sp>
        <p:nvSpPr>
          <p:cNvPr id="58400" name="Line 6"/>
          <p:cNvSpPr>
            <a:spLocks noChangeShapeType="1"/>
          </p:cNvSpPr>
          <p:nvPr/>
        </p:nvSpPr>
        <p:spPr bwMode="auto">
          <a:xfrm>
            <a:off x="2452718" y="1676400"/>
            <a:ext cx="457200" cy="457200"/>
          </a:xfrm>
          <a:prstGeom prst="line">
            <a:avLst/>
          </a:prstGeom>
          <a:noFill/>
          <a:ln w="31750">
            <a:solidFill>
              <a:srgbClr val="00FF00"/>
            </a:solidFill>
            <a:round/>
            <a:headEnd/>
            <a:tailEnd/>
          </a:ln>
        </p:spPr>
        <p:txBody>
          <a:bodyPr wrap="none" anchor="ctr"/>
          <a:lstStyle/>
          <a:p>
            <a:endParaRPr lang="zh-CN" altLang="en-US" sz="2000">
              <a:solidFill>
                <a:srgbClr val="0000FF"/>
              </a:solidFill>
              <a:latin typeface="Consolas" pitchFamily="49" charset="0"/>
              <a:cs typeface="Consolas" pitchFamily="49" charset="0"/>
            </a:endParaRPr>
          </a:p>
        </p:txBody>
      </p:sp>
      <p:sp>
        <p:nvSpPr>
          <p:cNvPr id="58401" name="Line 7"/>
          <p:cNvSpPr>
            <a:spLocks noChangeShapeType="1"/>
          </p:cNvSpPr>
          <p:nvPr/>
        </p:nvSpPr>
        <p:spPr bwMode="auto">
          <a:xfrm>
            <a:off x="1690718" y="914400"/>
            <a:ext cx="457200" cy="457200"/>
          </a:xfrm>
          <a:prstGeom prst="line">
            <a:avLst/>
          </a:prstGeom>
          <a:noFill/>
          <a:ln w="28575">
            <a:solidFill>
              <a:schemeClr val="bg1"/>
            </a:solidFill>
            <a:round/>
            <a:headEnd/>
            <a:tailEnd type="triangle" w="med" len="lg"/>
          </a:ln>
        </p:spPr>
        <p:txBody>
          <a:bodyPr wrap="none" anchor="ctr"/>
          <a:lstStyle/>
          <a:p>
            <a:endParaRPr lang="zh-CN" altLang="en-US" sz="2000">
              <a:solidFill>
                <a:srgbClr val="0000FF"/>
              </a:solidFill>
              <a:latin typeface="Consolas" pitchFamily="49" charset="0"/>
              <a:cs typeface="Consolas" pitchFamily="49" charset="0"/>
            </a:endParaRPr>
          </a:p>
        </p:txBody>
      </p:sp>
      <p:sp>
        <p:nvSpPr>
          <p:cNvPr id="58402" name="Oval 8"/>
          <p:cNvSpPr>
            <a:spLocks noChangeArrowheads="1"/>
          </p:cNvSpPr>
          <p:nvPr/>
        </p:nvSpPr>
        <p:spPr bwMode="auto">
          <a:xfrm>
            <a:off x="2833718" y="2057400"/>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8403" name="Oval 9"/>
          <p:cNvSpPr>
            <a:spLocks noChangeArrowheads="1"/>
          </p:cNvSpPr>
          <p:nvPr/>
        </p:nvSpPr>
        <p:spPr bwMode="auto">
          <a:xfrm>
            <a:off x="2071718" y="2819400"/>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5</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8404" name="Line 10"/>
          <p:cNvSpPr>
            <a:spLocks noChangeShapeType="1"/>
          </p:cNvSpPr>
          <p:nvPr/>
        </p:nvSpPr>
        <p:spPr bwMode="auto">
          <a:xfrm flipH="1">
            <a:off x="2452718" y="2438400"/>
            <a:ext cx="457200" cy="457200"/>
          </a:xfrm>
          <a:prstGeom prst="line">
            <a:avLst/>
          </a:prstGeom>
          <a:noFill/>
          <a:ln w="38100">
            <a:solidFill>
              <a:srgbClr val="00FF00"/>
            </a:solidFill>
            <a:round/>
            <a:headEnd/>
            <a:tailEnd/>
          </a:ln>
        </p:spPr>
        <p:txBody>
          <a:bodyPr wrap="none" anchor="ctr"/>
          <a:lstStyle/>
          <a:p>
            <a:endParaRPr lang="zh-CN" altLang="en-US" sz="2000">
              <a:solidFill>
                <a:srgbClr val="0000FF"/>
              </a:solidFill>
              <a:latin typeface="Consolas" pitchFamily="49" charset="0"/>
              <a:cs typeface="Consolas" pitchFamily="49" charset="0"/>
            </a:endParaRPr>
          </a:p>
        </p:txBody>
      </p:sp>
      <p:sp>
        <p:nvSpPr>
          <p:cNvPr id="58405" name="Line 11"/>
          <p:cNvSpPr>
            <a:spLocks noChangeShapeType="1"/>
          </p:cNvSpPr>
          <p:nvPr/>
        </p:nvSpPr>
        <p:spPr bwMode="auto">
          <a:xfrm>
            <a:off x="3214718" y="2438400"/>
            <a:ext cx="457200" cy="457200"/>
          </a:xfrm>
          <a:prstGeom prst="line">
            <a:avLst/>
          </a:prstGeom>
          <a:noFill/>
          <a:ln w="31750">
            <a:solidFill>
              <a:srgbClr val="00FF00"/>
            </a:solidFill>
            <a:round/>
            <a:headEnd/>
            <a:tailEnd/>
          </a:ln>
        </p:spPr>
        <p:txBody>
          <a:bodyPr wrap="none" anchor="ctr"/>
          <a:lstStyle/>
          <a:p>
            <a:endParaRPr lang="zh-CN" altLang="en-US" sz="2000">
              <a:solidFill>
                <a:srgbClr val="0000FF"/>
              </a:solidFill>
              <a:latin typeface="Consolas" pitchFamily="49" charset="0"/>
              <a:cs typeface="Consolas" pitchFamily="49" charset="0"/>
            </a:endParaRPr>
          </a:p>
        </p:txBody>
      </p:sp>
      <p:sp>
        <p:nvSpPr>
          <p:cNvPr id="58406" name="Oval 12"/>
          <p:cNvSpPr>
            <a:spLocks noChangeArrowheads="1"/>
          </p:cNvSpPr>
          <p:nvPr/>
        </p:nvSpPr>
        <p:spPr bwMode="auto">
          <a:xfrm>
            <a:off x="3595718" y="2819400"/>
            <a:ext cx="457200" cy="4572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8</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8371" name="Oval 13"/>
          <p:cNvSpPr>
            <a:spLocks noChangeArrowheads="1"/>
          </p:cNvSpPr>
          <p:nvPr/>
        </p:nvSpPr>
        <p:spPr bwMode="auto">
          <a:xfrm>
            <a:off x="4357718" y="3581400"/>
            <a:ext cx="457200" cy="4572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00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8372" name="Line 14"/>
          <p:cNvSpPr>
            <a:spLocks noChangeShapeType="1"/>
          </p:cNvSpPr>
          <p:nvPr/>
        </p:nvSpPr>
        <p:spPr bwMode="auto">
          <a:xfrm>
            <a:off x="3976718" y="3200400"/>
            <a:ext cx="457200" cy="457200"/>
          </a:xfrm>
          <a:prstGeom prst="line">
            <a:avLst/>
          </a:prstGeom>
          <a:noFill/>
          <a:ln w="31750">
            <a:solidFill>
              <a:srgbClr val="00FF00"/>
            </a:solidFill>
            <a:round/>
            <a:headEnd/>
            <a:tailEnd/>
          </a:ln>
        </p:spPr>
        <p:txBody>
          <a:bodyPr wrap="none" anchor="ctr"/>
          <a:lstStyle/>
          <a:p>
            <a:endParaRPr lang="zh-CN" altLang="en-US"/>
          </a:p>
        </p:txBody>
      </p:sp>
      <p:grpSp>
        <p:nvGrpSpPr>
          <p:cNvPr id="3" name="Group 16"/>
          <p:cNvGrpSpPr>
            <a:grpSpLocks/>
          </p:cNvGrpSpPr>
          <p:nvPr/>
        </p:nvGrpSpPr>
        <p:grpSpPr bwMode="auto">
          <a:xfrm>
            <a:off x="5348318" y="3124200"/>
            <a:ext cx="3581400" cy="2438400"/>
            <a:chOff x="3120" y="1968"/>
            <a:chExt cx="2256" cy="1536"/>
          </a:xfrm>
        </p:grpSpPr>
        <p:grpSp>
          <p:nvGrpSpPr>
            <p:cNvPr id="58383" name="Group 17"/>
            <p:cNvGrpSpPr>
              <a:grpSpLocks/>
            </p:cNvGrpSpPr>
            <p:nvPr/>
          </p:nvGrpSpPr>
          <p:grpSpPr bwMode="auto">
            <a:xfrm>
              <a:off x="3120" y="2688"/>
              <a:ext cx="768" cy="768"/>
              <a:chOff x="3120" y="2688"/>
              <a:chExt cx="768" cy="768"/>
            </a:xfrm>
          </p:grpSpPr>
          <p:sp>
            <p:nvSpPr>
              <p:cNvPr id="58394" name="Oval 18"/>
              <p:cNvSpPr>
                <a:spLocks noChangeArrowheads="1"/>
              </p:cNvSpPr>
              <p:nvPr/>
            </p:nvSpPr>
            <p:spPr bwMode="auto">
              <a:xfrm>
                <a:off x="3600" y="2688"/>
                <a:ext cx="288" cy="28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itchFamily="49" charset="0"/>
                    <a:ea typeface="宋体" pitchFamily="2" charset="-122"/>
                    <a:cs typeface="Consolas" pitchFamily="49" charset="0"/>
                  </a:rPr>
                  <a:t>4</a:t>
                </a:r>
                <a:endParaRPr kumimoji="1" lang="en-US" altLang="zh-CN" sz="2000" b="0">
                  <a:solidFill>
                    <a:schemeClr val="tx1"/>
                  </a:solidFill>
                  <a:latin typeface="Consolas" pitchFamily="49" charset="0"/>
                  <a:ea typeface="宋体" pitchFamily="2" charset="-122"/>
                  <a:cs typeface="Consolas" pitchFamily="49" charset="0"/>
                </a:endParaRPr>
              </a:p>
            </p:txBody>
          </p:sp>
          <p:sp>
            <p:nvSpPr>
              <p:cNvPr id="58395" name="Oval 19"/>
              <p:cNvSpPr>
                <a:spLocks noChangeArrowheads="1"/>
              </p:cNvSpPr>
              <p:nvPr/>
            </p:nvSpPr>
            <p:spPr bwMode="auto">
              <a:xfrm>
                <a:off x="3120" y="3168"/>
                <a:ext cx="288" cy="28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itchFamily="49" charset="0"/>
                    <a:ea typeface="宋体" pitchFamily="2" charset="-122"/>
                    <a:cs typeface="Consolas" pitchFamily="49" charset="0"/>
                  </a:rPr>
                  <a:t>2</a:t>
                </a:r>
                <a:endParaRPr kumimoji="1" lang="en-US" altLang="zh-CN" sz="2000" b="0">
                  <a:solidFill>
                    <a:schemeClr val="tx1"/>
                  </a:solidFill>
                  <a:latin typeface="Consolas" pitchFamily="49" charset="0"/>
                  <a:ea typeface="宋体" pitchFamily="2" charset="-122"/>
                  <a:cs typeface="Consolas" pitchFamily="49" charset="0"/>
                </a:endParaRPr>
              </a:p>
            </p:txBody>
          </p:sp>
          <p:sp>
            <p:nvSpPr>
              <p:cNvPr id="58396" name="Line 20"/>
              <p:cNvSpPr>
                <a:spLocks noChangeShapeType="1"/>
              </p:cNvSpPr>
              <p:nvPr/>
            </p:nvSpPr>
            <p:spPr bwMode="auto">
              <a:xfrm flipH="1">
                <a:off x="3360" y="2928"/>
                <a:ext cx="288" cy="28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grpSp>
        <p:sp>
          <p:nvSpPr>
            <p:cNvPr id="58384" name="Line 21"/>
            <p:cNvSpPr>
              <a:spLocks noChangeShapeType="1"/>
            </p:cNvSpPr>
            <p:nvPr/>
          </p:nvSpPr>
          <p:spPr bwMode="auto">
            <a:xfrm flipH="1">
              <a:off x="3840" y="2448"/>
              <a:ext cx="288" cy="28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grpSp>
          <p:nvGrpSpPr>
            <p:cNvPr id="58385" name="Group 22"/>
            <p:cNvGrpSpPr>
              <a:grpSpLocks/>
            </p:cNvGrpSpPr>
            <p:nvPr/>
          </p:nvGrpSpPr>
          <p:grpSpPr bwMode="auto">
            <a:xfrm>
              <a:off x="4128" y="2208"/>
              <a:ext cx="1248" cy="1248"/>
              <a:chOff x="4128" y="2208"/>
              <a:chExt cx="1248" cy="1248"/>
            </a:xfrm>
          </p:grpSpPr>
          <p:sp>
            <p:nvSpPr>
              <p:cNvPr id="58389" name="Oval 23"/>
              <p:cNvSpPr>
                <a:spLocks noChangeArrowheads="1"/>
              </p:cNvSpPr>
              <p:nvPr/>
            </p:nvSpPr>
            <p:spPr bwMode="auto">
              <a:xfrm>
                <a:off x="4128" y="2208"/>
                <a:ext cx="288" cy="28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itchFamily="49" charset="0"/>
                    <a:ea typeface="宋体" pitchFamily="2" charset="-122"/>
                    <a:cs typeface="Consolas" pitchFamily="49" charset="0"/>
                  </a:rPr>
                  <a:t>6</a:t>
                </a:r>
                <a:endParaRPr kumimoji="1" lang="en-US" altLang="zh-CN" sz="2000" b="0">
                  <a:solidFill>
                    <a:schemeClr val="tx1"/>
                  </a:solidFill>
                  <a:latin typeface="Consolas" pitchFamily="49" charset="0"/>
                  <a:ea typeface="宋体" pitchFamily="2" charset="-122"/>
                  <a:cs typeface="Consolas" pitchFamily="49" charset="0"/>
                </a:endParaRPr>
              </a:p>
            </p:txBody>
          </p:sp>
          <p:sp>
            <p:nvSpPr>
              <p:cNvPr id="58390" name="Line 24"/>
              <p:cNvSpPr>
                <a:spLocks noChangeShapeType="1"/>
              </p:cNvSpPr>
              <p:nvPr/>
            </p:nvSpPr>
            <p:spPr bwMode="auto">
              <a:xfrm>
                <a:off x="4368" y="2448"/>
                <a:ext cx="288" cy="28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58391" name="Oval 25"/>
              <p:cNvSpPr>
                <a:spLocks noChangeArrowheads="1"/>
              </p:cNvSpPr>
              <p:nvPr/>
            </p:nvSpPr>
            <p:spPr bwMode="auto">
              <a:xfrm>
                <a:off x="4608" y="2688"/>
                <a:ext cx="288" cy="28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itchFamily="49" charset="0"/>
                    <a:ea typeface="宋体" pitchFamily="2" charset="-122"/>
                    <a:cs typeface="Consolas" pitchFamily="49" charset="0"/>
                  </a:rPr>
                  <a:t>8</a:t>
                </a:r>
                <a:endParaRPr kumimoji="1" lang="en-US" altLang="zh-CN" sz="2000" b="0">
                  <a:solidFill>
                    <a:schemeClr val="tx1"/>
                  </a:solidFill>
                  <a:latin typeface="Consolas" pitchFamily="49" charset="0"/>
                  <a:ea typeface="宋体" pitchFamily="2" charset="-122"/>
                  <a:cs typeface="Consolas" pitchFamily="49" charset="0"/>
                </a:endParaRPr>
              </a:p>
            </p:txBody>
          </p:sp>
          <p:sp>
            <p:nvSpPr>
              <p:cNvPr id="58392" name="Oval 26"/>
              <p:cNvSpPr>
                <a:spLocks noChangeArrowheads="1"/>
              </p:cNvSpPr>
              <p:nvPr/>
            </p:nvSpPr>
            <p:spPr bwMode="auto">
              <a:xfrm>
                <a:off x="5088" y="3168"/>
                <a:ext cx="288" cy="2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000">
                    <a:solidFill>
                      <a:srgbClr val="006600"/>
                    </a:solidFill>
                    <a:latin typeface="Consolas" pitchFamily="49" charset="0"/>
                    <a:ea typeface="宋体" pitchFamily="2" charset="-122"/>
                    <a:cs typeface="Consolas" pitchFamily="49" charset="0"/>
                  </a:rPr>
                  <a:t>9</a:t>
                </a:r>
                <a:endParaRPr kumimoji="1" lang="en-US" altLang="zh-CN" sz="2000" b="0">
                  <a:solidFill>
                    <a:schemeClr val="tx1"/>
                  </a:solidFill>
                  <a:latin typeface="Consolas" pitchFamily="49" charset="0"/>
                  <a:ea typeface="宋体" pitchFamily="2" charset="-122"/>
                  <a:cs typeface="Consolas" pitchFamily="49" charset="0"/>
                </a:endParaRPr>
              </a:p>
            </p:txBody>
          </p:sp>
          <p:sp>
            <p:nvSpPr>
              <p:cNvPr id="58393" name="Line 27"/>
              <p:cNvSpPr>
                <a:spLocks noChangeShapeType="1"/>
              </p:cNvSpPr>
              <p:nvPr/>
            </p:nvSpPr>
            <p:spPr bwMode="auto">
              <a:xfrm>
                <a:off x="4848" y="2928"/>
                <a:ext cx="288" cy="28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grpSp>
        <p:sp>
          <p:nvSpPr>
            <p:cNvPr id="58386" name="Line 28"/>
            <p:cNvSpPr>
              <a:spLocks noChangeShapeType="1"/>
            </p:cNvSpPr>
            <p:nvPr/>
          </p:nvSpPr>
          <p:spPr bwMode="auto">
            <a:xfrm>
              <a:off x="3888" y="1968"/>
              <a:ext cx="288" cy="288"/>
            </a:xfrm>
            <a:prstGeom prst="line">
              <a:avLst/>
            </a:prstGeom>
            <a:ln>
              <a:headEnd/>
              <a:tailEnd type="triangl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sp>
          <p:nvSpPr>
            <p:cNvPr id="58387" name="Oval 29"/>
            <p:cNvSpPr>
              <a:spLocks noChangeArrowheads="1"/>
            </p:cNvSpPr>
            <p:nvPr/>
          </p:nvSpPr>
          <p:spPr bwMode="auto">
            <a:xfrm>
              <a:off x="4080" y="3216"/>
              <a:ext cx="288" cy="28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a:solidFill>
                    <a:srgbClr val="006600"/>
                  </a:solidFill>
                  <a:latin typeface="Consolas" pitchFamily="49" charset="0"/>
                  <a:ea typeface="宋体" pitchFamily="2" charset="-122"/>
                  <a:cs typeface="Consolas" pitchFamily="49" charset="0"/>
                </a:rPr>
                <a:t>5</a:t>
              </a:r>
              <a:endParaRPr kumimoji="1" lang="en-US" altLang="zh-CN" sz="2000" b="0">
                <a:solidFill>
                  <a:schemeClr val="tx1"/>
                </a:solidFill>
                <a:latin typeface="Consolas" pitchFamily="49" charset="0"/>
                <a:ea typeface="宋体" pitchFamily="2" charset="-122"/>
                <a:cs typeface="Consolas" pitchFamily="49" charset="0"/>
              </a:endParaRPr>
            </a:p>
          </p:txBody>
        </p:sp>
        <p:sp>
          <p:nvSpPr>
            <p:cNvPr id="58388" name="Line 30"/>
            <p:cNvSpPr>
              <a:spLocks noChangeShapeType="1"/>
            </p:cNvSpPr>
            <p:nvPr/>
          </p:nvSpPr>
          <p:spPr bwMode="auto">
            <a:xfrm>
              <a:off x="3840" y="2928"/>
              <a:ext cx="336" cy="336"/>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latin typeface="Consolas" pitchFamily="49" charset="0"/>
                <a:cs typeface="Consolas" pitchFamily="49" charset="0"/>
              </a:endParaRPr>
            </a:p>
          </p:txBody>
        </p:sp>
      </p:grpSp>
      <p:sp>
        <p:nvSpPr>
          <p:cNvPr id="158751" name="AutoShape 31"/>
          <p:cNvSpPr>
            <a:spLocks noChangeArrowheads="1"/>
          </p:cNvSpPr>
          <p:nvPr/>
        </p:nvSpPr>
        <p:spPr bwMode="auto">
          <a:xfrm rot="5487719">
            <a:off x="5125634" y="1754419"/>
            <a:ext cx="760412" cy="991348"/>
          </a:xfrm>
          <a:custGeom>
            <a:avLst/>
            <a:gdLst>
              <a:gd name="T0" fmla="*/ 533344 w 21600"/>
              <a:gd name="T1" fmla="*/ 0 h 21600"/>
              <a:gd name="T2" fmla="*/ 533344 w 21600"/>
              <a:gd name="T3" fmla="*/ 814924 h 21600"/>
              <a:gd name="T4" fmla="*/ 114414 w 21600"/>
              <a:gd name="T5" fmla="*/ 1447800 h 21600"/>
              <a:gd name="T6" fmla="*/ 760412 w 21600"/>
              <a:gd name="T7" fmla="*/ 407462 h 21600"/>
              <a:gd name="T8" fmla="*/ 17694720 60000 65536"/>
              <a:gd name="T9" fmla="*/ 5898240 60000 65536"/>
              <a:gd name="T10" fmla="*/ 5898240 60000 65536"/>
              <a:gd name="T11" fmla="*/ 0 60000 65536"/>
              <a:gd name="T12" fmla="*/ 12427 w 21600"/>
              <a:gd name="T13" fmla="*/ 2900 h 21600"/>
              <a:gd name="T14" fmla="*/ 18227 w 21600"/>
              <a:gd name="T15" fmla="*/ 9258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close/>
              </a:path>
            </a:pathLst>
          </a:cu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58376" name="Text Box 32"/>
          <p:cNvSpPr txBox="1">
            <a:spLocks noChangeArrowheads="1"/>
          </p:cNvSpPr>
          <p:nvPr/>
        </p:nvSpPr>
        <p:spPr bwMode="auto">
          <a:xfrm>
            <a:off x="1727231" y="4149725"/>
            <a:ext cx="2576512" cy="400110"/>
          </a:xfrm>
          <a:prstGeom prst="rect">
            <a:avLst/>
          </a:prstGeom>
          <a:noFill/>
          <a:ln w="9525">
            <a:noFill/>
            <a:miter lim="800000"/>
            <a:headEnd/>
            <a:tailEnd/>
          </a:ln>
        </p:spPr>
        <p:txBody>
          <a:bodyPr>
            <a:spAutoFit/>
          </a:bodyPr>
          <a:lstStyle/>
          <a:p>
            <a:pPr>
              <a:spcBef>
                <a:spcPct val="50000"/>
              </a:spcBef>
            </a:pPr>
            <a:r>
              <a:rPr kumimoji="1" lang="zh-CN" altLang="en-US" sz="2000" dirty="0">
                <a:solidFill>
                  <a:srgbClr val="0000FF"/>
                </a:solidFill>
                <a:latin typeface="Consolas" pitchFamily="49" charset="0"/>
                <a:ea typeface="楷体" pitchFamily="49" charset="-122"/>
                <a:cs typeface="Consolas" pitchFamily="49" charset="0"/>
              </a:rPr>
              <a:t>插入关键字 </a:t>
            </a:r>
            <a:r>
              <a:rPr kumimoji="1" lang="en-US" altLang="zh-CN" sz="2000" dirty="0">
                <a:solidFill>
                  <a:srgbClr val="0000FF"/>
                </a:solidFill>
                <a:latin typeface="Consolas" pitchFamily="49" charset="0"/>
                <a:ea typeface="楷体" pitchFamily="49" charset="-122"/>
                <a:cs typeface="Consolas" pitchFamily="49" charset="0"/>
              </a:rPr>
              <a:t>9</a:t>
            </a:r>
          </a:p>
        </p:txBody>
      </p:sp>
      <p:sp>
        <p:nvSpPr>
          <p:cNvPr id="58377" name="Text Box 33"/>
          <p:cNvSpPr txBox="1">
            <a:spLocks noChangeArrowheads="1"/>
          </p:cNvSpPr>
          <p:nvPr/>
        </p:nvSpPr>
        <p:spPr bwMode="auto">
          <a:xfrm>
            <a:off x="2735293" y="1484313"/>
            <a:ext cx="360363" cy="366712"/>
          </a:xfrm>
          <a:prstGeom prst="rect">
            <a:avLst/>
          </a:prstGeom>
          <a:noFill/>
          <a:ln w="9525">
            <a:noFill/>
            <a:miter lim="800000"/>
            <a:headEnd/>
            <a:tailEnd/>
          </a:ln>
        </p:spPr>
        <p:txBody>
          <a:bodyPr>
            <a:spAutoFit/>
          </a:bodyPr>
          <a:lstStyle/>
          <a:p>
            <a:pPr>
              <a:spcBef>
                <a:spcPct val="50000"/>
              </a:spcBef>
            </a:pPr>
            <a:r>
              <a:rPr lang="en-US" altLang="zh-CN" sz="1800">
                <a:solidFill>
                  <a:schemeClr val="tx1"/>
                </a:solidFill>
                <a:latin typeface="Verdana" pitchFamily="34" charset="0"/>
                <a:ea typeface="宋体" pitchFamily="2" charset="-122"/>
              </a:rPr>
              <a:t>R</a:t>
            </a:r>
          </a:p>
        </p:txBody>
      </p:sp>
      <p:sp>
        <p:nvSpPr>
          <p:cNvPr id="58378" name="Text Box 34"/>
          <p:cNvSpPr txBox="1">
            <a:spLocks noChangeArrowheads="1"/>
          </p:cNvSpPr>
          <p:nvPr/>
        </p:nvSpPr>
        <p:spPr bwMode="auto">
          <a:xfrm>
            <a:off x="3454431" y="2341563"/>
            <a:ext cx="360362" cy="366712"/>
          </a:xfrm>
          <a:prstGeom prst="rect">
            <a:avLst/>
          </a:prstGeom>
          <a:noFill/>
          <a:ln w="9525">
            <a:noFill/>
            <a:miter lim="800000"/>
            <a:headEnd/>
            <a:tailEnd/>
          </a:ln>
        </p:spPr>
        <p:txBody>
          <a:bodyPr>
            <a:spAutoFit/>
          </a:bodyPr>
          <a:lstStyle/>
          <a:p>
            <a:pPr>
              <a:spcBef>
                <a:spcPct val="50000"/>
              </a:spcBef>
            </a:pPr>
            <a:r>
              <a:rPr lang="en-US" altLang="zh-CN" sz="1800">
                <a:solidFill>
                  <a:schemeClr val="tx1"/>
                </a:solidFill>
                <a:latin typeface="Verdana" pitchFamily="34" charset="0"/>
                <a:ea typeface="宋体" pitchFamily="2" charset="-122"/>
              </a:rPr>
              <a:t>R</a:t>
            </a:r>
          </a:p>
        </p:txBody>
      </p:sp>
      <p:sp>
        <p:nvSpPr>
          <p:cNvPr id="58379" name="Text Box 35"/>
          <p:cNvSpPr txBox="1">
            <a:spLocks noChangeArrowheads="1"/>
          </p:cNvSpPr>
          <p:nvPr/>
        </p:nvSpPr>
        <p:spPr bwMode="auto">
          <a:xfrm>
            <a:off x="4103718" y="3567113"/>
            <a:ext cx="2873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58380" name="Text Box 36"/>
          <p:cNvSpPr txBox="1">
            <a:spLocks noChangeArrowheads="1"/>
          </p:cNvSpPr>
          <p:nvPr/>
        </p:nvSpPr>
        <p:spPr bwMode="auto">
          <a:xfrm>
            <a:off x="4030692" y="2708275"/>
            <a:ext cx="612745" cy="369332"/>
          </a:xfrm>
          <a:prstGeom prst="rect">
            <a:avLst/>
          </a:prstGeom>
          <a:noFill/>
          <a:ln w="9525">
            <a:noFill/>
            <a:miter lim="800000"/>
            <a:headEnd/>
            <a:tailEnd/>
          </a:ln>
        </p:spPr>
        <p:txBody>
          <a:bodyPr wrap="square">
            <a:spAutoFit/>
          </a:bodyPr>
          <a:lstStyle/>
          <a:p>
            <a:pPr>
              <a:spcBef>
                <a:spcPct val="50000"/>
              </a:spcBef>
            </a:pPr>
            <a:r>
              <a:rPr lang="en-US" altLang="zh-CN" sz="1800">
                <a:solidFill>
                  <a:srgbClr val="FF00FF"/>
                </a:solidFill>
                <a:latin typeface="Consolas" pitchFamily="49" charset="0"/>
                <a:cs typeface="Consolas" pitchFamily="49" charset="0"/>
              </a:rPr>
              <a:t>-1</a:t>
            </a:r>
          </a:p>
        </p:txBody>
      </p:sp>
      <p:sp>
        <p:nvSpPr>
          <p:cNvPr id="58381" name="Text Box 37"/>
          <p:cNvSpPr txBox="1">
            <a:spLocks noChangeArrowheads="1"/>
          </p:cNvSpPr>
          <p:nvPr/>
        </p:nvSpPr>
        <p:spPr bwMode="auto">
          <a:xfrm>
            <a:off x="3311556" y="1982788"/>
            <a:ext cx="546064" cy="369332"/>
          </a:xfrm>
          <a:prstGeom prst="rect">
            <a:avLst/>
          </a:prstGeom>
          <a:noFill/>
          <a:ln w="9525">
            <a:noFill/>
            <a:miter lim="800000"/>
            <a:headEnd/>
            <a:tailEnd/>
          </a:ln>
        </p:spPr>
        <p:txBody>
          <a:bodyPr wrap="square">
            <a:spAutoFit/>
          </a:bodyPr>
          <a:lstStyle/>
          <a:p>
            <a:pPr>
              <a:spcBef>
                <a:spcPct val="50000"/>
              </a:spcBef>
            </a:pPr>
            <a:r>
              <a:rPr lang="en-US" altLang="zh-CN" sz="1800">
                <a:solidFill>
                  <a:srgbClr val="FF00FF"/>
                </a:solidFill>
                <a:latin typeface="Consolas" pitchFamily="49" charset="0"/>
                <a:cs typeface="Consolas" pitchFamily="49" charset="0"/>
              </a:rPr>
              <a:t>-1</a:t>
            </a:r>
          </a:p>
        </p:txBody>
      </p:sp>
      <p:sp>
        <p:nvSpPr>
          <p:cNvPr id="58382" name="Text Box 38"/>
          <p:cNvSpPr txBox="1">
            <a:spLocks noChangeArrowheads="1"/>
          </p:cNvSpPr>
          <p:nvPr/>
        </p:nvSpPr>
        <p:spPr bwMode="auto">
          <a:xfrm>
            <a:off x="2446368" y="1125538"/>
            <a:ext cx="553996" cy="369332"/>
          </a:xfrm>
          <a:prstGeom prst="rect">
            <a:avLst/>
          </a:prstGeom>
          <a:noFill/>
          <a:ln w="9525">
            <a:noFill/>
            <a:miter lim="800000"/>
            <a:headEnd/>
            <a:tailEnd/>
          </a:ln>
        </p:spPr>
        <p:txBody>
          <a:bodyPr wrap="square">
            <a:spAutoFit/>
          </a:bodyPr>
          <a:lstStyle/>
          <a:p>
            <a:pPr>
              <a:spcBef>
                <a:spcPct val="50000"/>
              </a:spcBef>
            </a:pPr>
            <a:r>
              <a:rPr lang="en-US" altLang="zh-CN" sz="1800">
                <a:solidFill>
                  <a:srgbClr val="FF00FF"/>
                </a:solidFill>
                <a:latin typeface="Consolas" pitchFamily="49" charset="0"/>
                <a:cs typeface="Consolas" pitchFamily="49" charset="0"/>
              </a:rPr>
              <a:t>-2</a:t>
            </a:r>
          </a:p>
        </p:txBody>
      </p:sp>
      <p:sp>
        <p:nvSpPr>
          <p:cNvPr id="39" name="Text Box 2"/>
          <p:cNvSpPr txBox="1">
            <a:spLocks noChangeArrowheads="1"/>
          </p:cNvSpPr>
          <p:nvPr/>
        </p:nvSpPr>
        <p:spPr bwMode="auto">
          <a:xfrm>
            <a:off x="1538294" y="285728"/>
            <a:ext cx="2376488" cy="442301"/>
          </a:xfrm>
          <a:prstGeom prst="rect">
            <a:avLst/>
          </a:prstGeom>
          <a:noFill/>
          <a:ln w="9525">
            <a:noFill/>
            <a:miter lim="800000"/>
            <a:headEnd/>
            <a:tailEnd/>
          </a:ln>
        </p:spPr>
        <p:txBody>
          <a:bodyPr>
            <a:spAutoFit/>
          </a:bodyPr>
          <a:lstStyle/>
          <a:p>
            <a:pPr>
              <a:lnSpc>
                <a:spcPct val="125000"/>
              </a:lnSpc>
            </a:pPr>
            <a:r>
              <a:rPr kumimoji="1" lang="en-US" altLang="zh-CN" sz="2000" dirty="0">
                <a:solidFill>
                  <a:srgbClr val="0000FF"/>
                </a:solidFill>
                <a:latin typeface="Consolas" pitchFamily="49" charset="0"/>
                <a:ea typeface="楷体" pitchFamily="49" charset="-122"/>
                <a:cs typeface="Consolas" pitchFamily="49" charset="0"/>
              </a:rPr>
              <a:t> </a:t>
            </a:r>
            <a:r>
              <a:rPr kumimoji="1" lang="en-US" altLang="zh-CN" sz="2000" dirty="0" smtClean="0">
                <a:solidFill>
                  <a:srgbClr val="0000FF"/>
                </a:solidFill>
                <a:latin typeface="Consolas" pitchFamily="49" charset="0"/>
                <a:ea typeface="楷体" pitchFamily="49" charset="-122"/>
                <a:cs typeface="Consolas" pitchFamily="49" charset="0"/>
              </a:rPr>
              <a:t>RR</a:t>
            </a:r>
            <a:r>
              <a:rPr kumimoji="1" lang="zh-CN" altLang="en-US" sz="2000" dirty="0" smtClean="0">
                <a:solidFill>
                  <a:srgbClr val="0000FF"/>
                </a:solidFill>
                <a:latin typeface="Consolas" pitchFamily="49" charset="0"/>
                <a:ea typeface="楷体" pitchFamily="49" charset="-122"/>
                <a:cs typeface="Consolas" pitchFamily="49" charset="0"/>
              </a:rPr>
              <a:t>调整实例</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500166" y="1000108"/>
            <a:ext cx="2500330" cy="457200"/>
          </a:xfrm>
          <a:prstGeom prst="rect">
            <a:avLst/>
          </a:prstGeom>
          <a:noFill/>
          <a:ln w="9525">
            <a:noFill/>
            <a:miter lim="800000"/>
            <a:headEnd/>
            <a:tailEnd/>
          </a:ln>
        </p:spPr>
        <p:txBody>
          <a:bodyPr wrap="square">
            <a:spAutoFit/>
          </a:bodyPr>
          <a:lstStyle/>
          <a:p>
            <a:pPr>
              <a:spcBef>
                <a:spcPts val="0"/>
              </a:spcBef>
            </a:pPr>
            <a:r>
              <a:rPr kumimoji="1" lang="zh-CN" altLang="en-US" b="0" smtClean="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3</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dirty="0" err="1">
                <a:solidFill>
                  <a:srgbClr val="FF0000"/>
                </a:solidFill>
                <a:latin typeface="Consolas" pitchFamily="49" charset="0"/>
                <a:ea typeface="楷体" pitchFamily="49" charset="-122"/>
                <a:cs typeface="Consolas" pitchFamily="49" charset="0"/>
              </a:rPr>
              <a:t>LR</a:t>
            </a:r>
            <a:r>
              <a:rPr kumimoji="1" lang="zh-CN" altLang="en-US" dirty="0">
                <a:solidFill>
                  <a:srgbClr val="FF0000"/>
                </a:solidFill>
                <a:latin typeface="Consolas" pitchFamily="49" charset="0"/>
                <a:ea typeface="楷体" pitchFamily="49" charset="-122"/>
                <a:cs typeface="Consolas" pitchFamily="49" charset="0"/>
              </a:rPr>
              <a:t>型调整</a:t>
            </a:r>
          </a:p>
        </p:txBody>
      </p:sp>
      <p:sp>
        <p:nvSpPr>
          <p:cNvPr id="59395" name="Rectangle 3"/>
          <p:cNvSpPr>
            <a:spLocks noChangeArrowheads="1"/>
          </p:cNvSpPr>
          <p:nvPr/>
        </p:nvSpPr>
        <p:spPr bwMode="auto">
          <a:xfrm>
            <a:off x="1938338" y="2738438"/>
            <a:ext cx="9144000" cy="0"/>
          </a:xfrm>
          <a:prstGeom prst="rect">
            <a:avLst/>
          </a:prstGeom>
          <a:noFill/>
          <a:ln w="9525">
            <a:noFill/>
            <a:miter lim="800000"/>
            <a:headEnd/>
            <a:tailEnd/>
          </a:ln>
        </p:spPr>
        <p:txBody>
          <a:bodyPr>
            <a:spAutoFit/>
          </a:bodyPr>
          <a:lstStyle/>
          <a:p>
            <a:endParaRPr lang="zh-CN" altLang="en-US"/>
          </a:p>
        </p:txBody>
      </p:sp>
      <p:pic>
        <p:nvPicPr>
          <p:cNvPr id="166913" name="Picture 1"/>
          <p:cNvPicPr>
            <a:picLocks noChangeAspect="1" noChangeArrowheads="1"/>
          </p:cNvPicPr>
          <p:nvPr/>
        </p:nvPicPr>
        <p:blipFill>
          <a:blip r:embed="rId2" cstate="print"/>
          <a:srcRect/>
          <a:stretch>
            <a:fillRect/>
          </a:stretch>
        </p:blipFill>
        <p:spPr bwMode="auto">
          <a:xfrm>
            <a:off x="1071538" y="1714488"/>
            <a:ext cx="7959337" cy="3048012"/>
          </a:xfrm>
          <a:prstGeom prst="rect">
            <a:avLst/>
          </a:prstGeom>
          <a:noFill/>
          <a:ln w="9525">
            <a:noFill/>
            <a:miter lim="800000"/>
            <a:headEnd/>
            <a:tailEnd/>
          </a:ln>
          <a:effectLst/>
        </p:spPr>
      </p:pic>
      <p:sp>
        <p:nvSpPr>
          <p:cNvPr id="8" name="TextBox 7"/>
          <p:cNvSpPr txBox="1"/>
          <p:nvPr/>
        </p:nvSpPr>
        <p:spPr>
          <a:xfrm>
            <a:off x="3929058" y="4785528"/>
            <a:ext cx="1571636"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rPr>
              <a:t>插入的结点</a:t>
            </a:r>
            <a:endParaRPr lang="zh-CN" altLang="en-US" sz="2000">
              <a:solidFill>
                <a:srgbClr val="0000FF"/>
              </a:solidFill>
              <a:latin typeface="仿宋" pitchFamily="49" charset="-122"/>
              <a:ea typeface="仿宋" pitchFamily="49" charset="-122"/>
            </a:endParaRPr>
          </a:p>
        </p:txBody>
      </p:sp>
      <p:cxnSp>
        <p:nvCxnSpPr>
          <p:cNvPr id="9" name="直接箭头连接符 8"/>
          <p:cNvCxnSpPr>
            <a:stCxn id="8" idx="0"/>
          </p:cNvCxnSpPr>
          <p:nvPr/>
        </p:nvCxnSpPr>
        <p:spPr>
          <a:xfrm rot="5400000" flipH="1" flipV="1">
            <a:off x="4572000" y="4642652"/>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reeform 2"/>
          <p:cNvSpPr>
            <a:spLocks/>
          </p:cNvSpPr>
          <p:nvPr/>
        </p:nvSpPr>
        <p:spPr bwMode="auto">
          <a:xfrm>
            <a:off x="2259013" y="2863850"/>
            <a:ext cx="557212"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endParaRPr lang="zh-CN" altLang="en-US"/>
          </a:p>
        </p:txBody>
      </p:sp>
      <p:sp>
        <p:nvSpPr>
          <p:cNvPr id="60419" name="Freeform 3"/>
          <p:cNvSpPr>
            <a:spLocks/>
          </p:cNvSpPr>
          <p:nvPr/>
        </p:nvSpPr>
        <p:spPr bwMode="auto">
          <a:xfrm>
            <a:off x="2254250" y="20193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p>
        </p:txBody>
      </p:sp>
      <p:sp>
        <p:nvSpPr>
          <p:cNvPr id="60420" name="Oval 4"/>
          <p:cNvSpPr>
            <a:spLocks noChangeArrowheads="1"/>
          </p:cNvSpPr>
          <p:nvPr/>
        </p:nvSpPr>
        <p:spPr bwMode="auto">
          <a:xfrm>
            <a:off x="2655888" y="1557338"/>
            <a:ext cx="571500" cy="53498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cs typeface="Consolas" pitchFamily="49" charset="0"/>
              </a:rPr>
              <a:t>16</a:t>
            </a:r>
          </a:p>
        </p:txBody>
      </p:sp>
      <p:sp>
        <p:nvSpPr>
          <p:cNvPr id="60422" name="Oval 6"/>
          <p:cNvSpPr>
            <a:spLocks noChangeArrowheads="1"/>
          </p:cNvSpPr>
          <p:nvPr/>
        </p:nvSpPr>
        <p:spPr bwMode="auto">
          <a:xfrm>
            <a:off x="1884363" y="2460625"/>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cs typeface="Consolas" pitchFamily="49" charset="0"/>
              </a:rPr>
              <a:t>3</a:t>
            </a:r>
          </a:p>
        </p:txBody>
      </p:sp>
      <p:sp>
        <p:nvSpPr>
          <p:cNvPr id="60423" name="Oval 7"/>
          <p:cNvSpPr>
            <a:spLocks noChangeArrowheads="1"/>
          </p:cNvSpPr>
          <p:nvPr/>
        </p:nvSpPr>
        <p:spPr bwMode="auto">
          <a:xfrm>
            <a:off x="2733675" y="3249613"/>
            <a:ext cx="566738" cy="53498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p>
            <a:pPr algn="ctr"/>
            <a:r>
              <a:rPr lang="en-US" altLang="zh-CN" sz="2000">
                <a:solidFill>
                  <a:srgbClr val="0000FF"/>
                </a:solidFill>
                <a:latin typeface="Consolas" pitchFamily="49" charset="0"/>
                <a:cs typeface="Consolas" pitchFamily="49" charset="0"/>
              </a:rPr>
              <a:t>7</a:t>
            </a:r>
          </a:p>
        </p:txBody>
      </p:sp>
      <p:sp>
        <p:nvSpPr>
          <p:cNvPr id="60428" name="Text Box 12"/>
          <p:cNvSpPr txBox="1">
            <a:spLocks noChangeArrowheads="1"/>
          </p:cNvSpPr>
          <p:nvPr/>
        </p:nvSpPr>
        <p:spPr bwMode="auto">
          <a:xfrm>
            <a:off x="2482850" y="2774950"/>
            <a:ext cx="360363" cy="366713"/>
          </a:xfrm>
          <a:prstGeom prst="rect">
            <a:avLst/>
          </a:prstGeom>
          <a:noFill/>
          <a:ln w="9525">
            <a:noFill/>
            <a:miter lim="800000"/>
            <a:headEnd/>
            <a:tailEnd/>
          </a:ln>
        </p:spPr>
        <p:txBody>
          <a:bodyPr>
            <a:spAutoFit/>
          </a:bodyPr>
          <a:lstStyle/>
          <a:p>
            <a:pPr>
              <a:spcBef>
                <a:spcPct val="50000"/>
              </a:spcBef>
            </a:pPr>
            <a:r>
              <a:rPr lang="en-US" altLang="zh-CN" sz="1800">
                <a:solidFill>
                  <a:schemeClr val="tx1"/>
                </a:solidFill>
                <a:latin typeface="Verdana" pitchFamily="34" charset="0"/>
                <a:ea typeface="宋体" pitchFamily="2" charset="-122"/>
              </a:rPr>
              <a:t>R</a:t>
            </a:r>
          </a:p>
        </p:txBody>
      </p:sp>
      <p:sp>
        <p:nvSpPr>
          <p:cNvPr id="60429" name="Text Box 13"/>
          <p:cNvSpPr txBox="1">
            <a:spLocks noChangeArrowheads="1"/>
          </p:cNvSpPr>
          <p:nvPr/>
        </p:nvSpPr>
        <p:spPr bwMode="auto">
          <a:xfrm>
            <a:off x="2268538" y="1909763"/>
            <a:ext cx="360362" cy="366712"/>
          </a:xfrm>
          <a:prstGeom prst="rect">
            <a:avLst/>
          </a:prstGeom>
          <a:noFill/>
          <a:ln w="9525">
            <a:noFill/>
            <a:miter lim="800000"/>
            <a:headEnd/>
            <a:tailEnd/>
          </a:ln>
        </p:spPr>
        <p:txBody>
          <a:bodyPr>
            <a:spAutoFit/>
          </a:bodyPr>
          <a:lstStyle/>
          <a:p>
            <a:pPr>
              <a:spcBef>
                <a:spcPct val="50000"/>
              </a:spcBef>
            </a:pPr>
            <a:r>
              <a:rPr lang="en-US" altLang="zh-CN" sz="1800">
                <a:solidFill>
                  <a:schemeClr val="tx1"/>
                </a:solidFill>
                <a:latin typeface="Verdana" pitchFamily="34" charset="0"/>
                <a:ea typeface="宋体" pitchFamily="2" charset="-122"/>
              </a:rPr>
              <a:t>L</a:t>
            </a:r>
          </a:p>
        </p:txBody>
      </p:sp>
      <p:sp>
        <p:nvSpPr>
          <p:cNvPr id="60430" name="Text Box 14"/>
          <p:cNvSpPr txBox="1">
            <a:spLocks noChangeArrowheads="1"/>
          </p:cNvSpPr>
          <p:nvPr/>
        </p:nvSpPr>
        <p:spPr bwMode="auto">
          <a:xfrm>
            <a:off x="3276600" y="3284538"/>
            <a:ext cx="2873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60431" name="Text Box 15"/>
          <p:cNvSpPr txBox="1">
            <a:spLocks noChangeArrowheads="1"/>
          </p:cNvSpPr>
          <p:nvPr/>
        </p:nvSpPr>
        <p:spPr bwMode="auto">
          <a:xfrm>
            <a:off x="3276600" y="1557338"/>
            <a:ext cx="581020" cy="369332"/>
          </a:xfrm>
          <a:prstGeom prst="rect">
            <a:avLst/>
          </a:prstGeom>
          <a:noFill/>
          <a:ln w="9525">
            <a:noFill/>
            <a:miter lim="800000"/>
            <a:headEnd/>
            <a:tailEnd/>
          </a:ln>
        </p:spPr>
        <p:txBody>
          <a:bodyPr wrap="square">
            <a:spAutoFit/>
          </a:bodyPr>
          <a:lstStyle/>
          <a:p>
            <a:pPr>
              <a:spcBef>
                <a:spcPct val="50000"/>
              </a:spcBef>
            </a:pPr>
            <a:r>
              <a:rPr lang="en-US" altLang="zh-CN" sz="1800">
                <a:solidFill>
                  <a:srgbClr val="FF00FF"/>
                </a:solidFill>
                <a:latin typeface="Consolas" pitchFamily="49" charset="0"/>
                <a:cs typeface="Consolas" pitchFamily="49" charset="0"/>
              </a:rPr>
              <a:t>-2</a:t>
            </a:r>
          </a:p>
        </p:txBody>
      </p:sp>
      <p:sp>
        <p:nvSpPr>
          <p:cNvPr id="60432" name="Text Box 16"/>
          <p:cNvSpPr txBox="1">
            <a:spLocks noChangeArrowheads="1"/>
          </p:cNvSpPr>
          <p:nvPr/>
        </p:nvSpPr>
        <p:spPr bwMode="auto">
          <a:xfrm>
            <a:off x="1428728" y="2557463"/>
            <a:ext cx="550885" cy="369332"/>
          </a:xfrm>
          <a:prstGeom prst="rect">
            <a:avLst/>
          </a:prstGeom>
          <a:noFill/>
          <a:ln w="9525">
            <a:noFill/>
            <a:miter lim="800000"/>
            <a:headEnd/>
            <a:tailEnd/>
          </a:ln>
        </p:spPr>
        <p:txBody>
          <a:bodyPr wrap="square">
            <a:spAutoFit/>
          </a:bodyPr>
          <a:lstStyle/>
          <a:p>
            <a:pPr>
              <a:spcBef>
                <a:spcPct val="50000"/>
              </a:spcBef>
            </a:pPr>
            <a:r>
              <a:rPr lang="en-US" altLang="zh-CN" sz="1800">
                <a:solidFill>
                  <a:srgbClr val="FF00FF"/>
                </a:solidFill>
                <a:latin typeface="Consolas" pitchFamily="49" charset="0"/>
                <a:cs typeface="Consolas" pitchFamily="49" charset="0"/>
              </a:rPr>
              <a:t>-1</a:t>
            </a:r>
          </a:p>
        </p:txBody>
      </p:sp>
      <p:sp>
        <p:nvSpPr>
          <p:cNvPr id="26" name="Text Box 2"/>
          <p:cNvSpPr txBox="1">
            <a:spLocks noChangeArrowheads="1"/>
          </p:cNvSpPr>
          <p:nvPr/>
        </p:nvSpPr>
        <p:spPr bwMode="auto">
          <a:xfrm>
            <a:off x="1142976" y="500042"/>
            <a:ext cx="2376488" cy="442301"/>
          </a:xfrm>
          <a:prstGeom prst="rect">
            <a:avLst/>
          </a:prstGeom>
          <a:noFill/>
          <a:ln w="9525">
            <a:noFill/>
            <a:miter lim="800000"/>
            <a:headEnd/>
            <a:tailEnd/>
          </a:ln>
        </p:spPr>
        <p:txBody>
          <a:bodyPr>
            <a:spAutoFit/>
          </a:bodyPr>
          <a:lstStyle/>
          <a:p>
            <a:pPr>
              <a:lnSpc>
                <a:spcPct val="125000"/>
              </a:lnSpc>
            </a:pPr>
            <a:r>
              <a:rPr kumimoji="1" lang="en-US" altLang="zh-CN" sz="2000" dirty="0">
                <a:solidFill>
                  <a:srgbClr val="0000FF"/>
                </a:solidFill>
                <a:latin typeface="Consolas" pitchFamily="49" charset="0"/>
                <a:ea typeface="楷体" pitchFamily="49" charset="-122"/>
                <a:cs typeface="Consolas" pitchFamily="49" charset="0"/>
              </a:rPr>
              <a:t> </a:t>
            </a:r>
            <a:r>
              <a:rPr kumimoji="1" lang="en-US" altLang="zh-CN" sz="2000" dirty="0" err="1" smtClean="0">
                <a:solidFill>
                  <a:srgbClr val="0000FF"/>
                </a:solidFill>
                <a:latin typeface="Consolas" pitchFamily="49" charset="0"/>
                <a:ea typeface="楷体" pitchFamily="49" charset="-122"/>
                <a:cs typeface="Consolas" pitchFamily="49" charset="0"/>
              </a:rPr>
              <a:t>LR</a:t>
            </a:r>
            <a:r>
              <a:rPr kumimoji="1" lang="zh-CN" altLang="en-US" sz="2000" dirty="0" smtClean="0">
                <a:solidFill>
                  <a:srgbClr val="0000FF"/>
                </a:solidFill>
                <a:latin typeface="Consolas" pitchFamily="49" charset="0"/>
                <a:ea typeface="楷体" pitchFamily="49" charset="-122"/>
                <a:cs typeface="Consolas" pitchFamily="49" charset="0"/>
              </a:rPr>
              <a:t>调整实例</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2214546" y="4286256"/>
            <a:ext cx="1071570" cy="400110"/>
          </a:xfrm>
          <a:prstGeom prst="rect">
            <a:avLst/>
          </a:prstGeom>
          <a:noFill/>
        </p:spPr>
        <p:txBody>
          <a:bodyPr wrap="square" rtlCol="0">
            <a:spAutoFit/>
          </a:bodyPr>
          <a:lstStyle/>
          <a:p>
            <a:r>
              <a:rPr lang="zh-CN" altLang="en-US" sz="2000" dirty="0" smtClean="0">
                <a:solidFill>
                  <a:srgbClr val="3333FF"/>
                </a:solidFill>
                <a:latin typeface="Consolas" pitchFamily="49" charset="0"/>
                <a:ea typeface="楷体" pitchFamily="49" charset="-122"/>
                <a:cs typeface="Consolas" pitchFamily="49" charset="0"/>
              </a:rPr>
              <a:t>插入</a:t>
            </a:r>
            <a:r>
              <a:rPr lang="en-US" altLang="zh-CN" sz="2000" dirty="0" smtClean="0">
                <a:solidFill>
                  <a:srgbClr val="3333FF"/>
                </a:solidFill>
                <a:latin typeface="Consolas" pitchFamily="49" charset="0"/>
                <a:ea typeface="楷体" pitchFamily="49" charset="-122"/>
                <a:cs typeface="Consolas" pitchFamily="49" charset="0"/>
              </a:rPr>
              <a:t>7</a:t>
            </a:r>
            <a:endParaRPr lang="en-US" altLang="zh-CN" sz="2000" b="0" dirty="0" smtClean="0">
              <a:solidFill>
                <a:srgbClr val="3333FF"/>
              </a:solidFill>
              <a:latin typeface="Consolas" pitchFamily="49" charset="0"/>
              <a:ea typeface="楷体" pitchFamily="49" charset="-122"/>
              <a:cs typeface="Consolas" pitchFamily="49" charset="0"/>
            </a:endParaRPr>
          </a:p>
        </p:txBody>
      </p:sp>
      <p:grpSp>
        <p:nvGrpSpPr>
          <p:cNvPr id="30" name="组合 29"/>
          <p:cNvGrpSpPr/>
          <p:nvPr/>
        </p:nvGrpSpPr>
        <p:grpSpPr>
          <a:xfrm>
            <a:off x="4357686" y="1190625"/>
            <a:ext cx="3327408" cy="3232162"/>
            <a:chOff x="4357686" y="1190625"/>
            <a:chExt cx="3327408" cy="3232162"/>
          </a:xfrm>
        </p:grpSpPr>
        <p:sp>
          <p:nvSpPr>
            <p:cNvPr id="60425" name="Text Box 9"/>
            <p:cNvSpPr txBox="1">
              <a:spLocks noChangeArrowheads="1"/>
            </p:cNvSpPr>
            <p:nvPr/>
          </p:nvSpPr>
          <p:spPr bwMode="auto">
            <a:xfrm>
              <a:off x="5429256" y="3786190"/>
              <a:ext cx="2255838" cy="636597"/>
            </a:xfrm>
            <a:prstGeom prst="rect">
              <a:avLst/>
            </a:prstGeom>
            <a:noFill/>
            <a:ln w="19050">
              <a:solidFill>
                <a:schemeClr val="bg1"/>
              </a:solidFill>
              <a:miter lim="800000"/>
              <a:headEnd/>
              <a:tailEnd/>
            </a:ln>
          </p:spPr>
          <p:txBody>
            <a:bodyPr lIns="0" tIns="0" rIns="0" bIns="0"/>
            <a:lstStyle/>
            <a:p>
              <a:pPr algn="ctr">
                <a:lnSpc>
                  <a:spcPct val="80000"/>
                </a:lnSpc>
              </a:pPr>
              <a:r>
                <a:rPr lang="zh-CN" altLang="en-US" sz="2000" dirty="0">
                  <a:solidFill>
                    <a:srgbClr val="3333FF"/>
                  </a:solidFill>
                  <a:latin typeface="Consolas" pitchFamily="49" charset="0"/>
                  <a:ea typeface="楷体" pitchFamily="49" charset="-122"/>
                  <a:cs typeface="Consolas" pitchFamily="49" charset="0"/>
                </a:rPr>
                <a:t>调整以</a:t>
              </a:r>
              <a:r>
                <a:rPr lang="en-US" altLang="zh-CN" sz="2000" dirty="0">
                  <a:solidFill>
                    <a:srgbClr val="3333FF"/>
                  </a:solidFill>
                  <a:latin typeface="Consolas" pitchFamily="49" charset="0"/>
                  <a:ea typeface="楷体" pitchFamily="49" charset="-122"/>
                  <a:cs typeface="Consolas" pitchFamily="49" charset="0"/>
                </a:rPr>
                <a:t>16</a:t>
              </a:r>
              <a:r>
                <a:rPr lang="zh-CN" altLang="en-US" sz="2000" dirty="0">
                  <a:solidFill>
                    <a:srgbClr val="3333FF"/>
                  </a:solidFill>
                  <a:latin typeface="Consolas" pitchFamily="49" charset="0"/>
                  <a:ea typeface="楷体" pitchFamily="49" charset="-122"/>
                  <a:cs typeface="Consolas" pitchFamily="49" charset="0"/>
                </a:rPr>
                <a:t>为根的不平衡子树</a:t>
              </a:r>
            </a:p>
          </p:txBody>
        </p:sp>
        <p:sp>
          <p:nvSpPr>
            <p:cNvPr id="60434" name="Freeform 18"/>
            <p:cNvSpPr>
              <a:spLocks/>
            </p:cNvSpPr>
            <p:nvPr/>
          </p:nvSpPr>
          <p:spPr bwMode="auto">
            <a:xfrm>
              <a:off x="6742113" y="1990725"/>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endParaRPr lang="zh-CN" altLang="en-US" sz="2000" b="0">
                <a:solidFill>
                  <a:srgbClr val="0000FF"/>
                </a:solidFill>
                <a:latin typeface="Consolas" pitchFamily="49" charset="0"/>
                <a:cs typeface="Consolas" pitchFamily="49" charset="0"/>
              </a:endParaRPr>
            </a:p>
          </p:txBody>
        </p:sp>
        <p:sp>
          <p:nvSpPr>
            <p:cNvPr id="60435" name="Freeform 19"/>
            <p:cNvSpPr>
              <a:spLocks/>
            </p:cNvSpPr>
            <p:nvPr/>
          </p:nvSpPr>
          <p:spPr bwMode="auto">
            <a:xfrm>
              <a:off x="5830888" y="20193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sz="2000" b="0">
                <a:solidFill>
                  <a:srgbClr val="0000FF"/>
                </a:solidFill>
                <a:latin typeface="Consolas" pitchFamily="49" charset="0"/>
                <a:cs typeface="Consolas" pitchFamily="49" charset="0"/>
              </a:endParaRPr>
            </a:p>
          </p:txBody>
        </p:sp>
        <p:sp>
          <p:nvSpPr>
            <p:cNvPr id="60436" name="Oval 20"/>
            <p:cNvSpPr>
              <a:spLocks noChangeArrowheads="1"/>
            </p:cNvSpPr>
            <p:nvPr/>
          </p:nvSpPr>
          <p:spPr bwMode="auto">
            <a:xfrm>
              <a:off x="6232525" y="1557338"/>
              <a:ext cx="571500" cy="5349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p>
              <a:pPr algn="ctr"/>
              <a:r>
                <a:rPr lang="en-US" altLang="zh-CN" sz="2000">
                  <a:solidFill>
                    <a:srgbClr val="0000FF"/>
                  </a:solidFill>
                  <a:latin typeface="Consolas" pitchFamily="49" charset="0"/>
                  <a:cs typeface="Consolas" pitchFamily="49" charset="0"/>
                </a:rPr>
                <a:t>7</a:t>
              </a:r>
            </a:p>
          </p:txBody>
        </p:sp>
        <p:sp>
          <p:nvSpPr>
            <p:cNvPr id="60437" name="Oval 21"/>
            <p:cNvSpPr>
              <a:spLocks noChangeArrowheads="1"/>
            </p:cNvSpPr>
            <p:nvPr/>
          </p:nvSpPr>
          <p:spPr bwMode="auto">
            <a:xfrm>
              <a:off x="5461000" y="2460625"/>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cs typeface="Consolas" pitchFamily="49" charset="0"/>
                </a:rPr>
                <a:t>3</a:t>
              </a:r>
            </a:p>
          </p:txBody>
        </p:sp>
        <p:sp>
          <p:nvSpPr>
            <p:cNvPr id="60438" name="Oval 22"/>
            <p:cNvSpPr>
              <a:spLocks noChangeArrowheads="1"/>
            </p:cNvSpPr>
            <p:nvPr/>
          </p:nvSpPr>
          <p:spPr bwMode="auto">
            <a:xfrm>
              <a:off x="7019925" y="2389188"/>
              <a:ext cx="566738" cy="53498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cs typeface="Consolas" pitchFamily="49" charset="0"/>
                </a:rPr>
                <a:t>16</a:t>
              </a:r>
            </a:p>
          </p:txBody>
        </p:sp>
        <p:sp>
          <p:nvSpPr>
            <p:cNvPr id="60439" name="Text Box 23"/>
            <p:cNvSpPr txBox="1">
              <a:spLocks noChangeArrowheads="1"/>
            </p:cNvSpPr>
            <p:nvPr/>
          </p:nvSpPr>
          <p:spPr bwMode="auto">
            <a:xfrm>
              <a:off x="6300788" y="1190625"/>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0</a:t>
              </a:r>
            </a:p>
          </p:txBody>
        </p:sp>
        <p:sp>
          <p:nvSpPr>
            <p:cNvPr id="60440" name="Text Box 24"/>
            <p:cNvSpPr txBox="1">
              <a:spLocks noChangeArrowheads="1"/>
            </p:cNvSpPr>
            <p:nvPr/>
          </p:nvSpPr>
          <p:spPr bwMode="auto">
            <a:xfrm>
              <a:off x="5580063" y="2990850"/>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0</a:t>
              </a:r>
            </a:p>
          </p:txBody>
        </p:sp>
        <p:sp>
          <p:nvSpPr>
            <p:cNvPr id="60441" name="Text Box 25"/>
            <p:cNvSpPr txBox="1">
              <a:spLocks noChangeArrowheads="1"/>
            </p:cNvSpPr>
            <p:nvPr/>
          </p:nvSpPr>
          <p:spPr bwMode="auto">
            <a:xfrm>
              <a:off x="7164388" y="2997200"/>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FF00FF"/>
                  </a:solidFill>
                  <a:latin typeface="Consolas" pitchFamily="49" charset="0"/>
                  <a:cs typeface="Consolas" pitchFamily="49" charset="0"/>
                </a:rPr>
                <a:t>0</a:t>
              </a:r>
            </a:p>
          </p:txBody>
        </p:sp>
        <p:sp>
          <p:nvSpPr>
            <p:cNvPr id="29" name="右箭头 28"/>
            <p:cNvSpPr/>
            <p:nvPr/>
          </p:nvSpPr>
          <p:spPr>
            <a:xfrm>
              <a:off x="4357686" y="2357430"/>
              <a:ext cx="714380"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31" name="TextBox 30"/>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938338" y="2709863"/>
            <a:ext cx="9144000" cy="0"/>
          </a:xfrm>
          <a:prstGeom prst="rect">
            <a:avLst/>
          </a:prstGeom>
          <a:noFill/>
          <a:ln w="9525">
            <a:noFill/>
            <a:miter lim="800000"/>
            <a:headEnd/>
            <a:tailEnd/>
          </a:ln>
        </p:spPr>
        <p:txBody>
          <a:bodyPr>
            <a:spAutoFit/>
          </a:bodyPr>
          <a:lstStyle/>
          <a:p>
            <a:endParaRPr lang="zh-CN" altLang="en-US"/>
          </a:p>
        </p:txBody>
      </p:sp>
      <p:sp>
        <p:nvSpPr>
          <p:cNvPr id="61444" name="Text Box 4"/>
          <p:cNvSpPr txBox="1">
            <a:spLocks noChangeArrowheads="1"/>
          </p:cNvSpPr>
          <p:nvPr/>
        </p:nvSpPr>
        <p:spPr bwMode="auto">
          <a:xfrm>
            <a:off x="1357290" y="857232"/>
            <a:ext cx="3081338" cy="457200"/>
          </a:xfrm>
          <a:prstGeom prst="rect">
            <a:avLst/>
          </a:prstGeom>
          <a:noFill/>
          <a:ln w="9525">
            <a:noFill/>
            <a:miter lim="800000"/>
            <a:headEnd/>
            <a:tailEnd/>
          </a:ln>
        </p:spPr>
        <p:txBody>
          <a:bodyPr>
            <a:spAutoFit/>
          </a:bodyPr>
          <a:lstStyle/>
          <a:p>
            <a:pPr>
              <a:spcBef>
                <a:spcPts val="0"/>
              </a:spcBef>
            </a:pPr>
            <a:r>
              <a:rPr kumimoji="1" lang="zh-CN" altLang="en-US" b="0" smtClean="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4</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dirty="0" err="1">
                <a:solidFill>
                  <a:srgbClr val="FF0000"/>
                </a:solidFill>
                <a:latin typeface="Consolas" pitchFamily="49" charset="0"/>
                <a:ea typeface="楷体" pitchFamily="49" charset="-122"/>
                <a:cs typeface="Consolas" pitchFamily="49" charset="0"/>
              </a:rPr>
              <a:t>RL</a:t>
            </a:r>
            <a:r>
              <a:rPr kumimoji="1" lang="zh-CN" altLang="en-US" dirty="0">
                <a:solidFill>
                  <a:srgbClr val="FF0000"/>
                </a:solidFill>
                <a:latin typeface="Consolas" pitchFamily="49" charset="0"/>
                <a:ea typeface="楷体" pitchFamily="49" charset="-122"/>
                <a:cs typeface="Consolas" pitchFamily="49" charset="0"/>
              </a:rPr>
              <a:t>型调整</a:t>
            </a:r>
          </a:p>
        </p:txBody>
      </p:sp>
      <p:pic>
        <p:nvPicPr>
          <p:cNvPr id="164865" name="Picture 1"/>
          <p:cNvPicPr>
            <a:picLocks noChangeAspect="1" noChangeArrowheads="1"/>
          </p:cNvPicPr>
          <p:nvPr/>
        </p:nvPicPr>
        <p:blipFill>
          <a:blip r:embed="rId2" cstate="print"/>
          <a:srcRect/>
          <a:stretch>
            <a:fillRect/>
          </a:stretch>
        </p:blipFill>
        <p:spPr bwMode="auto">
          <a:xfrm>
            <a:off x="1142976" y="1571612"/>
            <a:ext cx="7873304" cy="2828936"/>
          </a:xfrm>
          <a:prstGeom prst="rect">
            <a:avLst/>
          </a:prstGeom>
          <a:noFill/>
          <a:ln w="9525">
            <a:noFill/>
            <a:miter lim="800000"/>
            <a:headEnd/>
            <a:tailEnd/>
          </a:ln>
          <a:effectLst/>
        </p:spPr>
      </p:pic>
      <p:sp>
        <p:nvSpPr>
          <p:cNvPr id="8" name="TextBox 7"/>
          <p:cNvSpPr txBox="1"/>
          <p:nvPr/>
        </p:nvSpPr>
        <p:spPr>
          <a:xfrm>
            <a:off x="3428992" y="4499776"/>
            <a:ext cx="1571636"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rPr>
              <a:t>插入的结点</a:t>
            </a:r>
            <a:endParaRPr lang="zh-CN" altLang="en-US" sz="2000">
              <a:solidFill>
                <a:srgbClr val="0000FF"/>
              </a:solidFill>
              <a:latin typeface="仿宋" pitchFamily="49" charset="-122"/>
              <a:ea typeface="仿宋" pitchFamily="49" charset="-122"/>
            </a:endParaRPr>
          </a:p>
        </p:txBody>
      </p:sp>
      <p:cxnSp>
        <p:nvCxnSpPr>
          <p:cNvPr id="9" name="直接箭头连接符 8"/>
          <p:cNvCxnSpPr>
            <a:stCxn id="8" idx="0"/>
          </p:cNvCxnSpPr>
          <p:nvPr/>
        </p:nvCxnSpPr>
        <p:spPr>
          <a:xfrm rot="5400000" flipH="1" flipV="1">
            <a:off x="4108050" y="4035826"/>
            <a:ext cx="570710" cy="35719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2"/>
          <p:cNvSpPr txBox="1">
            <a:spLocks noChangeArrowheads="1"/>
          </p:cNvSpPr>
          <p:nvPr/>
        </p:nvSpPr>
        <p:spPr bwMode="auto">
          <a:xfrm>
            <a:off x="1474738" y="285728"/>
            <a:ext cx="2376488" cy="442301"/>
          </a:xfrm>
          <a:prstGeom prst="rect">
            <a:avLst/>
          </a:prstGeom>
          <a:noFill/>
          <a:ln w="9525">
            <a:noFill/>
            <a:miter lim="800000"/>
            <a:headEnd/>
            <a:tailEnd/>
          </a:ln>
        </p:spPr>
        <p:txBody>
          <a:bodyPr>
            <a:spAutoFit/>
          </a:bodyPr>
          <a:lstStyle/>
          <a:p>
            <a:pPr>
              <a:lnSpc>
                <a:spcPct val="125000"/>
              </a:lnSpc>
            </a:pPr>
            <a:r>
              <a:rPr kumimoji="1" lang="en-US" altLang="zh-CN" sz="2000" dirty="0">
                <a:solidFill>
                  <a:srgbClr val="0000FF"/>
                </a:solidFill>
                <a:latin typeface="Consolas" pitchFamily="49" charset="0"/>
                <a:ea typeface="楷体" pitchFamily="49" charset="-122"/>
                <a:cs typeface="Consolas" pitchFamily="49" charset="0"/>
              </a:rPr>
              <a:t> </a:t>
            </a:r>
            <a:r>
              <a:rPr kumimoji="1" lang="en-US" altLang="zh-CN" sz="2000" dirty="0" err="1" smtClean="0">
                <a:solidFill>
                  <a:srgbClr val="0000FF"/>
                </a:solidFill>
                <a:latin typeface="Consolas" pitchFamily="49" charset="0"/>
                <a:ea typeface="楷体" pitchFamily="49" charset="-122"/>
                <a:cs typeface="Consolas" pitchFamily="49" charset="0"/>
              </a:rPr>
              <a:t>RL</a:t>
            </a:r>
            <a:r>
              <a:rPr kumimoji="1" lang="zh-CN" altLang="en-US" sz="2000" dirty="0" smtClean="0">
                <a:solidFill>
                  <a:srgbClr val="0000FF"/>
                </a:solidFill>
                <a:latin typeface="Consolas" pitchFamily="49" charset="0"/>
                <a:ea typeface="楷体" pitchFamily="49" charset="-122"/>
                <a:cs typeface="Consolas" pitchFamily="49" charset="0"/>
              </a:rPr>
              <a:t>调整实例</a:t>
            </a:r>
            <a:endParaRPr kumimoji="1" lang="zh-CN" altLang="en-US" sz="2000" dirty="0">
              <a:solidFill>
                <a:srgbClr val="0000FF"/>
              </a:solidFill>
              <a:latin typeface="Consolas" pitchFamily="49" charset="0"/>
              <a:ea typeface="楷体" pitchFamily="49" charset="-122"/>
              <a:cs typeface="Consolas" pitchFamily="49" charset="0"/>
            </a:endParaRPr>
          </a:p>
        </p:txBody>
      </p:sp>
      <p:grpSp>
        <p:nvGrpSpPr>
          <p:cNvPr id="47" name="组合 46"/>
          <p:cNvGrpSpPr/>
          <p:nvPr/>
        </p:nvGrpSpPr>
        <p:grpSpPr>
          <a:xfrm>
            <a:off x="1500166" y="981075"/>
            <a:ext cx="3470275" cy="4133919"/>
            <a:chOff x="1500166" y="981075"/>
            <a:chExt cx="3470275" cy="4133919"/>
          </a:xfrm>
        </p:grpSpPr>
        <p:sp>
          <p:nvSpPr>
            <p:cNvPr id="62466" name="Freeform 2"/>
            <p:cNvSpPr>
              <a:spLocks/>
            </p:cNvSpPr>
            <p:nvPr/>
          </p:nvSpPr>
          <p:spPr bwMode="auto">
            <a:xfrm>
              <a:off x="3070203" y="1728788"/>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endParaRPr lang="zh-CN" altLang="en-US"/>
            </a:p>
          </p:txBody>
        </p:sp>
        <p:sp>
          <p:nvSpPr>
            <p:cNvPr id="62467" name="Freeform 3"/>
            <p:cNvSpPr>
              <a:spLocks/>
            </p:cNvSpPr>
            <p:nvPr/>
          </p:nvSpPr>
          <p:spPr bwMode="auto">
            <a:xfrm>
              <a:off x="1931966" y="1655763"/>
              <a:ext cx="649287" cy="5032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p>
          </p:txBody>
        </p:sp>
        <p:sp>
          <p:nvSpPr>
            <p:cNvPr id="62468" name="Oval 4"/>
            <p:cNvSpPr>
              <a:spLocks noChangeArrowheads="1"/>
            </p:cNvSpPr>
            <p:nvPr/>
          </p:nvSpPr>
          <p:spPr bwMode="auto">
            <a:xfrm>
              <a:off x="2560616" y="1295400"/>
              <a:ext cx="571500" cy="53498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7</a:t>
              </a:r>
            </a:p>
          </p:txBody>
        </p:sp>
        <p:sp>
          <p:nvSpPr>
            <p:cNvPr id="62469" name="Oval 5"/>
            <p:cNvSpPr>
              <a:spLocks noChangeArrowheads="1"/>
            </p:cNvSpPr>
            <p:nvPr/>
          </p:nvSpPr>
          <p:spPr bwMode="auto">
            <a:xfrm>
              <a:off x="1500166" y="2016125"/>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3</a:t>
              </a:r>
            </a:p>
          </p:txBody>
        </p:sp>
        <p:sp>
          <p:nvSpPr>
            <p:cNvPr id="62470" name="Oval 6"/>
            <p:cNvSpPr>
              <a:spLocks noChangeArrowheads="1"/>
            </p:cNvSpPr>
            <p:nvPr/>
          </p:nvSpPr>
          <p:spPr bwMode="auto">
            <a:xfrm>
              <a:off x="3544866" y="2114550"/>
              <a:ext cx="566737" cy="53498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11</a:t>
              </a:r>
            </a:p>
          </p:txBody>
        </p:sp>
        <p:sp>
          <p:nvSpPr>
            <p:cNvPr id="62471" name="Freeform 7"/>
            <p:cNvSpPr>
              <a:spLocks/>
            </p:cNvSpPr>
            <p:nvPr/>
          </p:nvSpPr>
          <p:spPr bwMode="auto">
            <a:xfrm>
              <a:off x="3140053" y="25781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p>
          </p:txBody>
        </p:sp>
        <p:sp>
          <p:nvSpPr>
            <p:cNvPr id="62472" name="Oval 8"/>
            <p:cNvSpPr>
              <a:spLocks noChangeArrowheads="1"/>
            </p:cNvSpPr>
            <p:nvPr/>
          </p:nvSpPr>
          <p:spPr bwMode="auto">
            <a:xfrm>
              <a:off x="2770166" y="3019425"/>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9</a:t>
              </a:r>
            </a:p>
          </p:txBody>
        </p:sp>
        <p:sp>
          <p:nvSpPr>
            <p:cNvPr id="62473" name="Freeform 9"/>
            <p:cNvSpPr>
              <a:spLocks/>
            </p:cNvSpPr>
            <p:nvPr/>
          </p:nvSpPr>
          <p:spPr bwMode="auto">
            <a:xfrm flipH="1">
              <a:off x="3984603" y="2592388"/>
              <a:ext cx="266700" cy="5032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p>
          </p:txBody>
        </p:sp>
        <p:sp>
          <p:nvSpPr>
            <p:cNvPr id="62474" name="Oval 10"/>
            <p:cNvSpPr>
              <a:spLocks noChangeArrowheads="1"/>
            </p:cNvSpPr>
            <p:nvPr/>
          </p:nvSpPr>
          <p:spPr bwMode="auto">
            <a:xfrm>
              <a:off x="4111603" y="3024188"/>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16</a:t>
              </a:r>
            </a:p>
          </p:txBody>
        </p:sp>
        <p:sp>
          <p:nvSpPr>
            <p:cNvPr id="62476" name="Freeform 12"/>
            <p:cNvSpPr>
              <a:spLocks/>
            </p:cNvSpPr>
            <p:nvPr/>
          </p:nvSpPr>
          <p:spPr bwMode="auto">
            <a:xfrm>
              <a:off x="2882878" y="3581400"/>
              <a:ext cx="146050" cy="423863"/>
            </a:xfrm>
            <a:custGeom>
              <a:avLst/>
              <a:gdLst>
                <a:gd name="T0" fmla="*/ 92 w 92"/>
                <a:gd name="T1" fmla="*/ 0 h 267"/>
                <a:gd name="T2" fmla="*/ 0 w 92"/>
                <a:gd name="T3" fmla="*/ 267 h 267"/>
                <a:gd name="T4" fmla="*/ 0 60000 65536"/>
                <a:gd name="T5" fmla="*/ 0 60000 65536"/>
                <a:gd name="T6" fmla="*/ 0 w 92"/>
                <a:gd name="T7" fmla="*/ 0 h 267"/>
                <a:gd name="T8" fmla="*/ 92 w 92"/>
                <a:gd name="T9" fmla="*/ 267 h 267"/>
              </a:gdLst>
              <a:ahLst/>
              <a:cxnLst>
                <a:cxn ang="T4">
                  <a:pos x="T0" y="T1"/>
                </a:cxn>
                <a:cxn ang="T5">
                  <a:pos x="T2" y="T3"/>
                </a:cxn>
              </a:cxnLst>
              <a:rect l="T6" t="T7" r="T8" b="T9"/>
              <a:pathLst>
                <a:path w="92" h="267">
                  <a:moveTo>
                    <a:pt x="92" y="0"/>
                  </a:moveTo>
                  <a:lnTo>
                    <a:pt x="0" y="267"/>
                  </a:lnTo>
                </a:path>
              </a:pathLst>
            </a:custGeom>
            <a:noFill/>
            <a:ln w="31750">
              <a:solidFill>
                <a:srgbClr val="3333FF"/>
              </a:solidFill>
              <a:round/>
              <a:headEnd/>
              <a:tailEnd/>
            </a:ln>
          </p:spPr>
          <p:txBody>
            <a:bodyPr/>
            <a:lstStyle/>
            <a:p>
              <a:endParaRPr lang="zh-CN" altLang="en-US"/>
            </a:p>
          </p:txBody>
        </p:sp>
        <p:sp>
          <p:nvSpPr>
            <p:cNvPr id="62477" name="Oval 13"/>
            <p:cNvSpPr>
              <a:spLocks noChangeArrowheads="1"/>
            </p:cNvSpPr>
            <p:nvPr/>
          </p:nvSpPr>
          <p:spPr bwMode="auto">
            <a:xfrm>
              <a:off x="2524103" y="4005263"/>
              <a:ext cx="571500" cy="53657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8</a:t>
              </a:r>
            </a:p>
          </p:txBody>
        </p:sp>
        <p:sp>
          <p:nvSpPr>
            <p:cNvPr id="62482" name="Text Box 18"/>
            <p:cNvSpPr txBox="1">
              <a:spLocks noChangeArrowheads="1"/>
            </p:cNvSpPr>
            <p:nvPr/>
          </p:nvSpPr>
          <p:spPr bwMode="auto">
            <a:xfrm>
              <a:off x="3314678" y="1628775"/>
              <a:ext cx="360363" cy="366713"/>
            </a:xfrm>
            <a:prstGeom prst="rect">
              <a:avLst/>
            </a:prstGeom>
            <a:noFill/>
            <a:ln w="9525">
              <a:noFill/>
              <a:miter lim="800000"/>
              <a:headEnd/>
              <a:tailEnd/>
            </a:ln>
          </p:spPr>
          <p:txBody>
            <a:bodyPr>
              <a:spAutoFit/>
            </a:bodyPr>
            <a:lstStyle/>
            <a:p>
              <a:pPr>
                <a:spcBef>
                  <a:spcPct val="50000"/>
                </a:spcBef>
              </a:pPr>
              <a:r>
                <a:rPr lang="en-US" altLang="zh-CN" sz="1800">
                  <a:solidFill>
                    <a:schemeClr val="tx1"/>
                  </a:solidFill>
                  <a:latin typeface="Verdana" pitchFamily="34" charset="0"/>
                  <a:ea typeface="宋体" pitchFamily="2" charset="-122"/>
                </a:rPr>
                <a:t>R</a:t>
              </a:r>
            </a:p>
          </p:txBody>
        </p:sp>
        <p:sp>
          <p:nvSpPr>
            <p:cNvPr id="62483" name="Text Box 19"/>
            <p:cNvSpPr txBox="1">
              <a:spLocks noChangeArrowheads="1"/>
            </p:cNvSpPr>
            <p:nvPr/>
          </p:nvSpPr>
          <p:spPr bwMode="auto">
            <a:xfrm>
              <a:off x="3171803" y="2492375"/>
              <a:ext cx="360363" cy="366713"/>
            </a:xfrm>
            <a:prstGeom prst="rect">
              <a:avLst/>
            </a:prstGeom>
            <a:noFill/>
            <a:ln w="9525">
              <a:noFill/>
              <a:miter lim="800000"/>
              <a:headEnd/>
              <a:tailEnd/>
            </a:ln>
          </p:spPr>
          <p:txBody>
            <a:bodyPr>
              <a:spAutoFit/>
            </a:bodyPr>
            <a:lstStyle/>
            <a:p>
              <a:pPr>
                <a:spcBef>
                  <a:spcPct val="50000"/>
                </a:spcBef>
              </a:pPr>
              <a:r>
                <a:rPr lang="en-US" altLang="zh-CN" sz="1800">
                  <a:solidFill>
                    <a:schemeClr val="tx1"/>
                  </a:solidFill>
                  <a:latin typeface="Verdana" pitchFamily="34" charset="0"/>
                  <a:ea typeface="宋体" pitchFamily="2" charset="-122"/>
                </a:rPr>
                <a:t>L</a:t>
              </a:r>
            </a:p>
          </p:txBody>
        </p:sp>
        <p:sp>
          <p:nvSpPr>
            <p:cNvPr id="62484" name="Text Box 20"/>
            <p:cNvSpPr txBox="1">
              <a:spLocks noChangeArrowheads="1"/>
            </p:cNvSpPr>
            <p:nvPr/>
          </p:nvSpPr>
          <p:spPr bwMode="auto">
            <a:xfrm>
              <a:off x="3100366" y="4076700"/>
              <a:ext cx="287337" cy="366713"/>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62485" name="Text Box 21"/>
            <p:cNvSpPr txBox="1">
              <a:spLocks noChangeArrowheads="1"/>
            </p:cNvSpPr>
            <p:nvPr/>
          </p:nvSpPr>
          <p:spPr bwMode="auto">
            <a:xfrm>
              <a:off x="3316266" y="3284538"/>
              <a:ext cx="287337"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1</a:t>
              </a:r>
            </a:p>
          </p:txBody>
        </p:sp>
        <p:sp>
          <p:nvSpPr>
            <p:cNvPr id="62486" name="Text Box 22"/>
            <p:cNvSpPr txBox="1">
              <a:spLocks noChangeArrowheads="1"/>
            </p:cNvSpPr>
            <p:nvPr/>
          </p:nvSpPr>
          <p:spPr bwMode="auto">
            <a:xfrm>
              <a:off x="4683103" y="3068638"/>
              <a:ext cx="2873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62487" name="Text Box 23"/>
            <p:cNvSpPr txBox="1">
              <a:spLocks noChangeArrowheads="1"/>
            </p:cNvSpPr>
            <p:nvPr/>
          </p:nvSpPr>
          <p:spPr bwMode="auto">
            <a:xfrm>
              <a:off x="4179866" y="2133600"/>
              <a:ext cx="287337" cy="366713"/>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1</a:t>
              </a:r>
            </a:p>
          </p:txBody>
        </p:sp>
        <p:sp>
          <p:nvSpPr>
            <p:cNvPr id="62489" name="Text Box 25"/>
            <p:cNvSpPr txBox="1">
              <a:spLocks noChangeArrowheads="1"/>
            </p:cNvSpPr>
            <p:nvPr/>
          </p:nvSpPr>
          <p:spPr bwMode="auto">
            <a:xfrm>
              <a:off x="3027341" y="981075"/>
              <a:ext cx="657216" cy="369332"/>
            </a:xfrm>
            <a:prstGeom prst="rect">
              <a:avLst/>
            </a:prstGeom>
            <a:noFill/>
            <a:ln w="9525">
              <a:noFill/>
              <a:miter lim="800000"/>
              <a:headEnd/>
              <a:tailEnd/>
            </a:ln>
          </p:spPr>
          <p:txBody>
            <a:bodyPr wrap="square">
              <a:spAutoFit/>
            </a:bodyPr>
            <a:lstStyle/>
            <a:p>
              <a:pPr>
                <a:spcBef>
                  <a:spcPct val="50000"/>
                </a:spcBef>
              </a:pPr>
              <a:r>
                <a:rPr lang="en-US" altLang="zh-CN" sz="1800">
                  <a:solidFill>
                    <a:srgbClr val="FF00FF"/>
                  </a:solidFill>
                  <a:latin typeface="Consolas" pitchFamily="49" charset="0"/>
                  <a:cs typeface="Consolas" pitchFamily="49" charset="0"/>
                </a:rPr>
                <a:t>-2</a:t>
              </a:r>
            </a:p>
          </p:txBody>
        </p:sp>
        <p:sp>
          <p:nvSpPr>
            <p:cNvPr id="45" name="TextBox 44"/>
            <p:cNvSpPr txBox="1"/>
            <p:nvPr/>
          </p:nvSpPr>
          <p:spPr>
            <a:xfrm>
              <a:off x="2643174" y="4714884"/>
              <a:ext cx="1000132"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插入</a:t>
              </a:r>
              <a:r>
                <a:rPr lang="en-US" altLang="zh-CN" sz="2000" dirty="0" smtClean="0">
                  <a:solidFill>
                    <a:srgbClr val="0000FF"/>
                  </a:solidFill>
                  <a:latin typeface="Consolas" pitchFamily="49" charset="0"/>
                  <a:ea typeface="楷体" pitchFamily="49" charset="-122"/>
                  <a:cs typeface="Consolas" pitchFamily="49" charset="0"/>
                </a:rPr>
                <a:t>8</a:t>
              </a:r>
            </a:p>
          </p:txBody>
        </p:sp>
      </p:grpSp>
      <p:grpSp>
        <p:nvGrpSpPr>
          <p:cNvPr id="49" name="组合 48"/>
          <p:cNvGrpSpPr/>
          <p:nvPr/>
        </p:nvGrpSpPr>
        <p:grpSpPr>
          <a:xfrm>
            <a:off x="5072066" y="1554163"/>
            <a:ext cx="3663955" cy="3589349"/>
            <a:chOff x="5072066" y="1554163"/>
            <a:chExt cx="3663955" cy="3589349"/>
          </a:xfrm>
        </p:grpSpPr>
        <p:sp>
          <p:nvSpPr>
            <p:cNvPr id="62475" name="Text Box 11"/>
            <p:cNvSpPr txBox="1">
              <a:spLocks noChangeArrowheads="1"/>
            </p:cNvSpPr>
            <p:nvPr/>
          </p:nvSpPr>
          <p:spPr bwMode="auto">
            <a:xfrm>
              <a:off x="6394423" y="4535488"/>
              <a:ext cx="2255838" cy="608024"/>
            </a:xfrm>
            <a:prstGeom prst="rect">
              <a:avLst/>
            </a:prstGeom>
            <a:noFill/>
            <a:ln w="19050">
              <a:solidFill>
                <a:schemeClr val="bg1"/>
              </a:solidFill>
              <a:miter lim="800000"/>
              <a:headEnd/>
              <a:tailEnd/>
            </a:ln>
          </p:spPr>
          <p:txBody>
            <a:bodyPr lIns="0" tIns="0" rIns="0" bIns="0"/>
            <a:lstStyle/>
            <a:p>
              <a:pPr algn="ctr">
                <a:lnSpc>
                  <a:spcPct val="80000"/>
                </a:lnSpc>
              </a:pPr>
              <a:r>
                <a:rPr lang="zh-CN" altLang="en-US" sz="2000" dirty="0">
                  <a:solidFill>
                    <a:srgbClr val="0000FF"/>
                  </a:solidFill>
                  <a:latin typeface="Consolas" pitchFamily="49" charset="0"/>
                  <a:ea typeface="楷体" pitchFamily="49" charset="-122"/>
                  <a:cs typeface="Consolas" pitchFamily="49" charset="0"/>
                </a:rPr>
                <a:t>调整以</a:t>
              </a:r>
              <a:r>
                <a:rPr lang="en-US" altLang="zh-CN" sz="2000" dirty="0">
                  <a:solidFill>
                    <a:srgbClr val="0000FF"/>
                  </a:solidFill>
                  <a:latin typeface="Consolas" pitchFamily="49" charset="0"/>
                  <a:ea typeface="楷体" pitchFamily="49" charset="-122"/>
                  <a:cs typeface="Consolas" pitchFamily="49" charset="0"/>
                </a:rPr>
                <a:t>7</a:t>
              </a:r>
              <a:r>
                <a:rPr lang="zh-CN" altLang="en-US" sz="2000" dirty="0">
                  <a:solidFill>
                    <a:srgbClr val="0000FF"/>
                  </a:solidFill>
                  <a:latin typeface="Consolas" pitchFamily="49" charset="0"/>
                  <a:ea typeface="楷体" pitchFamily="49" charset="-122"/>
                  <a:cs typeface="Consolas" pitchFamily="49" charset="0"/>
                </a:rPr>
                <a:t>为根的不平衡子树</a:t>
              </a:r>
            </a:p>
          </p:txBody>
        </p:sp>
        <p:sp>
          <p:nvSpPr>
            <p:cNvPr id="62491" name="Freeform 27"/>
            <p:cNvSpPr>
              <a:spLocks/>
            </p:cNvSpPr>
            <p:nvPr/>
          </p:nvSpPr>
          <p:spPr bwMode="auto">
            <a:xfrm>
              <a:off x="6502408" y="2806700"/>
              <a:ext cx="419100" cy="673100"/>
            </a:xfrm>
            <a:custGeom>
              <a:avLst/>
              <a:gdLst>
                <a:gd name="T0" fmla="*/ 0 w 264"/>
                <a:gd name="T1" fmla="*/ 0 h 424"/>
                <a:gd name="T2" fmla="*/ 264 w 264"/>
                <a:gd name="T3" fmla="*/ 424 h 424"/>
                <a:gd name="T4" fmla="*/ 0 60000 65536"/>
                <a:gd name="T5" fmla="*/ 0 60000 65536"/>
                <a:gd name="T6" fmla="*/ 0 w 264"/>
                <a:gd name="T7" fmla="*/ 0 h 424"/>
                <a:gd name="T8" fmla="*/ 264 w 264"/>
                <a:gd name="T9" fmla="*/ 424 h 424"/>
              </a:gdLst>
              <a:ahLst/>
              <a:cxnLst>
                <a:cxn ang="T4">
                  <a:pos x="T0" y="T1"/>
                </a:cxn>
                <a:cxn ang="T5">
                  <a:pos x="T2" y="T3"/>
                </a:cxn>
              </a:cxnLst>
              <a:rect l="T6" t="T7" r="T8" b="T9"/>
              <a:pathLst>
                <a:path w="264" h="424">
                  <a:moveTo>
                    <a:pt x="0" y="0"/>
                  </a:moveTo>
                  <a:lnTo>
                    <a:pt x="264" y="424"/>
                  </a:lnTo>
                </a:path>
              </a:pathLst>
            </a:custGeom>
            <a:noFill/>
            <a:ln w="31750">
              <a:solidFill>
                <a:srgbClr val="3333FF"/>
              </a:solidFill>
              <a:round/>
              <a:headEnd/>
              <a:tailEnd/>
            </a:ln>
          </p:spPr>
          <p:txBody>
            <a:bodyPr/>
            <a:lstStyle/>
            <a:p>
              <a:endParaRPr lang="zh-CN" altLang="en-US"/>
            </a:p>
          </p:txBody>
        </p:sp>
        <p:sp>
          <p:nvSpPr>
            <p:cNvPr id="62492" name="Freeform 28"/>
            <p:cNvSpPr>
              <a:spLocks/>
            </p:cNvSpPr>
            <p:nvPr/>
          </p:nvSpPr>
          <p:spPr bwMode="auto">
            <a:xfrm>
              <a:off x="6002345" y="2832100"/>
              <a:ext cx="266700" cy="609600"/>
            </a:xfrm>
            <a:custGeom>
              <a:avLst/>
              <a:gdLst>
                <a:gd name="T0" fmla="*/ 168 w 168"/>
                <a:gd name="T1" fmla="*/ 0 h 384"/>
                <a:gd name="T2" fmla="*/ 0 w 168"/>
                <a:gd name="T3" fmla="*/ 384 h 384"/>
                <a:gd name="T4" fmla="*/ 0 60000 65536"/>
                <a:gd name="T5" fmla="*/ 0 60000 65536"/>
                <a:gd name="T6" fmla="*/ 0 w 168"/>
                <a:gd name="T7" fmla="*/ 0 h 384"/>
                <a:gd name="T8" fmla="*/ 168 w 168"/>
                <a:gd name="T9" fmla="*/ 384 h 384"/>
              </a:gdLst>
              <a:ahLst/>
              <a:cxnLst>
                <a:cxn ang="T4">
                  <a:pos x="T0" y="T1"/>
                </a:cxn>
                <a:cxn ang="T5">
                  <a:pos x="T2" y="T3"/>
                </a:cxn>
              </a:cxnLst>
              <a:rect l="T6" t="T7" r="T8" b="T9"/>
              <a:pathLst>
                <a:path w="168" h="384">
                  <a:moveTo>
                    <a:pt x="168" y="0"/>
                  </a:moveTo>
                  <a:lnTo>
                    <a:pt x="0" y="384"/>
                  </a:lnTo>
                </a:path>
              </a:pathLst>
            </a:custGeom>
            <a:noFill/>
            <a:ln w="31750">
              <a:solidFill>
                <a:srgbClr val="3333FF"/>
              </a:solidFill>
              <a:round/>
              <a:headEnd/>
              <a:tailEnd/>
            </a:ln>
          </p:spPr>
          <p:txBody>
            <a:bodyPr/>
            <a:lstStyle/>
            <a:p>
              <a:endParaRPr lang="zh-CN" altLang="en-US"/>
            </a:p>
          </p:txBody>
        </p:sp>
        <p:sp>
          <p:nvSpPr>
            <p:cNvPr id="62493" name="Oval 29"/>
            <p:cNvSpPr>
              <a:spLocks noChangeArrowheads="1"/>
            </p:cNvSpPr>
            <p:nvPr/>
          </p:nvSpPr>
          <p:spPr bwMode="auto">
            <a:xfrm>
              <a:off x="6646870" y="3455988"/>
              <a:ext cx="571500" cy="53498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8</a:t>
              </a:r>
            </a:p>
          </p:txBody>
        </p:sp>
        <p:sp>
          <p:nvSpPr>
            <p:cNvPr id="62494" name="Oval 30"/>
            <p:cNvSpPr>
              <a:spLocks noChangeArrowheads="1"/>
            </p:cNvSpPr>
            <p:nvPr/>
          </p:nvSpPr>
          <p:spPr bwMode="auto">
            <a:xfrm>
              <a:off x="5643570" y="3455988"/>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3</a:t>
              </a:r>
            </a:p>
          </p:txBody>
        </p:sp>
        <p:sp>
          <p:nvSpPr>
            <p:cNvPr id="62495" name="Oval 31"/>
            <p:cNvSpPr>
              <a:spLocks noChangeArrowheads="1"/>
            </p:cNvSpPr>
            <p:nvPr/>
          </p:nvSpPr>
          <p:spPr bwMode="auto">
            <a:xfrm>
              <a:off x="6767520" y="1554163"/>
              <a:ext cx="566738" cy="53498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9</a:t>
              </a:r>
            </a:p>
          </p:txBody>
        </p:sp>
        <p:sp>
          <p:nvSpPr>
            <p:cNvPr id="62496" name="Freeform 32"/>
            <p:cNvSpPr>
              <a:spLocks/>
            </p:cNvSpPr>
            <p:nvPr/>
          </p:nvSpPr>
          <p:spPr bwMode="auto">
            <a:xfrm>
              <a:off x="6477008" y="2019300"/>
              <a:ext cx="363538" cy="488950"/>
            </a:xfrm>
            <a:custGeom>
              <a:avLst/>
              <a:gdLst>
                <a:gd name="T0" fmla="*/ 229 w 229"/>
                <a:gd name="T1" fmla="*/ 0 h 308"/>
                <a:gd name="T2" fmla="*/ 0 w 229"/>
                <a:gd name="T3" fmla="*/ 308 h 308"/>
                <a:gd name="T4" fmla="*/ 0 60000 65536"/>
                <a:gd name="T5" fmla="*/ 0 60000 65536"/>
                <a:gd name="T6" fmla="*/ 0 w 229"/>
                <a:gd name="T7" fmla="*/ 0 h 308"/>
                <a:gd name="T8" fmla="*/ 229 w 229"/>
                <a:gd name="T9" fmla="*/ 308 h 308"/>
              </a:gdLst>
              <a:ahLst/>
              <a:cxnLst>
                <a:cxn ang="T4">
                  <a:pos x="T0" y="T1"/>
                </a:cxn>
                <a:cxn ang="T5">
                  <a:pos x="T2" y="T3"/>
                </a:cxn>
              </a:cxnLst>
              <a:rect l="T6" t="T7" r="T8" b="T9"/>
              <a:pathLst>
                <a:path w="229" h="308">
                  <a:moveTo>
                    <a:pt x="229" y="0"/>
                  </a:moveTo>
                  <a:lnTo>
                    <a:pt x="0" y="308"/>
                  </a:lnTo>
                </a:path>
              </a:pathLst>
            </a:custGeom>
            <a:noFill/>
            <a:ln w="31750">
              <a:solidFill>
                <a:srgbClr val="3333FF"/>
              </a:solidFill>
              <a:round/>
              <a:headEnd/>
              <a:tailEnd/>
            </a:ln>
          </p:spPr>
          <p:txBody>
            <a:bodyPr/>
            <a:lstStyle/>
            <a:p>
              <a:endParaRPr lang="zh-CN" altLang="en-US"/>
            </a:p>
          </p:txBody>
        </p:sp>
        <p:sp>
          <p:nvSpPr>
            <p:cNvPr id="62497" name="Oval 33"/>
            <p:cNvSpPr>
              <a:spLocks noChangeArrowheads="1"/>
            </p:cNvSpPr>
            <p:nvPr/>
          </p:nvSpPr>
          <p:spPr bwMode="auto">
            <a:xfrm>
              <a:off x="6107120" y="2344738"/>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7</a:t>
              </a:r>
            </a:p>
          </p:txBody>
        </p:sp>
        <p:sp>
          <p:nvSpPr>
            <p:cNvPr id="62498" name="Freeform 34"/>
            <p:cNvSpPr>
              <a:spLocks/>
            </p:cNvSpPr>
            <p:nvPr/>
          </p:nvSpPr>
          <p:spPr bwMode="auto">
            <a:xfrm>
              <a:off x="7272345" y="2006600"/>
              <a:ext cx="330200" cy="381000"/>
            </a:xfrm>
            <a:custGeom>
              <a:avLst/>
              <a:gdLst>
                <a:gd name="T0" fmla="*/ 0 w 208"/>
                <a:gd name="T1" fmla="*/ 0 h 240"/>
                <a:gd name="T2" fmla="*/ 208 w 208"/>
                <a:gd name="T3" fmla="*/ 240 h 240"/>
                <a:gd name="T4" fmla="*/ 0 60000 65536"/>
                <a:gd name="T5" fmla="*/ 0 60000 65536"/>
                <a:gd name="T6" fmla="*/ 0 w 208"/>
                <a:gd name="T7" fmla="*/ 0 h 240"/>
                <a:gd name="T8" fmla="*/ 208 w 208"/>
                <a:gd name="T9" fmla="*/ 240 h 240"/>
              </a:gdLst>
              <a:ahLst/>
              <a:cxnLst>
                <a:cxn ang="T4">
                  <a:pos x="T0" y="T1"/>
                </a:cxn>
                <a:cxn ang="T5">
                  <a:pos x="T2" y="T3"/>
                </a:cxn>
              </a:cxnLst>
              <a:rect l="T6" t="T7" r="T8" b="T9"/>
              <a:pathLst>
                <a:path w="208" h="240">
                  <a:moveTo>
                    <a:pt x="0" y="0"/>
                  </a:moveTo>
                  <a:lnTo>
                    <a:pt x="208" y="240"/>
                  </a:lnTo>
                </a:path>
              </a:pathLst>
            </a:custGeom>
            <a:noFill/>
            <a:ln w="31750">
              <a:solidFill>
                <a:srgbClr val="3333FF"/>
              </a:solidFill>
              <a:round/>
              <a:headEnd/>
              <a:tailEnd/>
            </a:ln>
          </p:spPr>
          <p:txBody>
            <a:bodyPr/>
            <a:lstStyle/>
            <a:p>
              <a:endParaRPr lang="zh-CN" altLang="en-US"/>
            </a:p>
          </p:txBody>
        </p:sp>
        <p:sp>
          <p:nvSpPr>
            <p:cNvPr id="62499" name="Oval 35"/>
            <p:cNvSpPr>
              <a:spLocks noChangeArrowheads="1"/>
            </p:cNvSpPr>
            <p:nvPr/>
          </p:nvSpPr>
          <p:spPr bwMode="auto">
            <a:xfrm>
              <a:off x="7448558" y="2349500"/>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11</a:t>
              </a:r>
            </a:p>
          </p:txBody>
        </p:sp>
        <p:sp>
          <p:nvSpPr>
            <p:cNvPr id="62500" name="Freeform 36"/>
            <p:cNvSpPr>
              <a:spLocks/>
            </p:cNvSpPr>
            <p:nvPr/>
          </p:nvSpPr>
          <p:spPr bwMode="auto">
            <a:xfrm>
              <a:off x="7826383" y="2852738"/>
              <a:ext cx="373063" cy="639762"/>
            </a:xfrm>
            <a:custGeom>
              <a:avLst/>
              <a:gdLst>
                <a:gd name="T0" fmla="*/ 0 w 235"/>
                <a:gd name="T1" fmla="*/ 0 h 403"/>
                <a:gd name="T2" fmla="*/ 235 w 235"/>
                <a:gd name="T3" fmla="*/ 403 h 403"/>
                <a:gd name="T4" fmla="*/ 0 60000 65536"/>
                <a:gd name="T5" fmla="*/ 0 60000 65536"/>
                <a:gd name="T6" fmla="*/ 0 w 235"/>
                <a:gd name="T7" fmla="*/ 0 h 403"/>
                <a:gd name="T8" fmla="*/ 235 w 235"/>
                <a:gd name="T9" fmla="*/ 403 h 403"/>
              </a:gdLst>
              <a:ahLst/>
              <a:cxnLst>
                <a:cxn ang="T4">
                  <a:pos x="T0" y="T1"/>
                </a:cxn>
                <a:cxn ang="T5">
                  <a:pos x="T2" y="T3"/>
                </a:cxn>
              </a:cxnLst>
              <a:rect l="T6" t="T7" r="T8" b="T9"/>
              <a:pathLst>
                <a:path w="235" h="403">
                  <a:moveTo>
                    <a:pt x="0" y="0"/>
                  </a:moveTo>
                  <a:lnTo>
                    <a:pt x="235" y="403"/>
                  </a:lnTo>
                </a:path>
              </a:pathLst>
            </a:custGeom>
            <a:noFill/>
            <a:ln w="31750">
              <a:solidFill>
                <a:srgbClr val="3333FF"/>
              </a:solidFill>
              <a:round/>
              <a:headEnd/>
              <a:tailEnd/>
            </a:ln>
          </p:spPr>
          <p:txBody>
            <a:bodyPr/>
            <a:lstStyle/>
            <a:p>
              <a:endParaRPr lang="zh-CN" altLang="en-US"/>
            </a:p>
          </p:txBody>
        </p:sp>
        <p:sp>
          <p:nvSpPr>
            <p:cNvPr id="62501" name="Oval 37"/>
            <p:cNvSpPr>
              <a:spLocks noChangeArrowheads="1"/>
            </p:cNvSpPr>
            <p:nvPr/>
          </p:nvSpPr>
          <p:spPr bwMode="auto">
            <a:xfrm>
              <a:off x="7947033" y="3468688"/>
              <a:ext cx="571500" cy="536575"/>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lstStyle/>
            <a:p>
              <a:pPr algn="ctr"/>
              <a:r>
                <a:rPr lang="en-US" altLang="zh-CN" sz="2000">
                  <a:solidFill>
                    <a:srgbClr val="0000FF"/>
                  </a:solidFill>
                  <a:latin typeface="Consolas" pitchFamily="49" charset="0"/>
                  <a:ea typeface="宋体" pitchFamily="2" charset="-122"/>
                  <a:cs typeface="Consolas" pitchFamily="49" charset="0"/>
                </a:rPr>
                <a:t>16</a:t>
              </a:r>
            </a:p>
          </p:txBody>
        </p:sp>
        <p:sp>
          <p:nvSpPr>
            <p:cNvPr id="62502" name="Text Box 38"/>
            <p:cNvSpPr txBox="1">
              <a:spLocks noChangeArrowheads="1"/>
            </p:cNvSpPr>
            <p:nvPr/>
          </p:nvSpPr>
          <p:spPr bwMode="auto">
            <a:xfrm>
              <a:off x="6070608" y="3783013"/>
              <a:ext cx="2873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62503" name="Text Box 39"/>
            <p:cNvSpPr txBox="1">
              <a:spLocks noChangeArrowheads="1"/>
            </p:cNvSpPr>
            <p:nvPr/>
          </p:nvSpPr>
          <p:spPr bwMode="auto">
            <a:xfrm>
              <a:off x="7151695" y="3783013"/>
              <a:ext cx="2873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62504" name="Text Box 40"/>
            <p:cNvSpPr txBox="1">
              <a:spLocks noChangeArrowheads="1"/>
            </p:cNvSpPr>
            <p:nvPr/>
          </p:nvSpPr>
          <p:spPr bwMode="auto">
            <a:xfrm>
              <a:off x="8448683" y="3783013"/>
              <a:ext cx="2873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62505" name="Text Box 41"/>
            <p:cNvSpPr txBox="1">
              <a:spLocks noChangeArrowheads="1"/>
            </p:cNvSpPr>
            <p:nvPr/>
          </p:nvSpPr>
          <p:spPr bwMode="auto">
            <a:xfrm>
              <a:off x="7294570" y="1557338"/>
              <a:ext cx="2873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62506" name="Text Box 42"/>
            <p:cNvSpPr txBox="1">
              <a:spLocks noChangeArrowheads="1"/>
            </p:cNvSpPr>
            <p:nvPr/>
          </p:nvSpPr>
          <p:spPr bwMode="auto">
            <a:xfrm>
              <a:off x="6070608" y="2054225"/>
              <a:ext cx="2873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0</a:t>
              </a:r>
            </a:p>
          </p:txBody>
        </p:sp>
        <p:sp>
          <p:nvSpPr>
            <p:cNvPr id="62507" name="Text Box 43"/>
            <p:cNvSpPr txBox="1">
              <a:spLocks noChangeArrowheads="1"/>
            </p:cNvSpPr>
            <p:nvPr/>
          </p:nvSpPr>
          <p:spPr bwMode="auto">
            <a:xfrm>
              <a:off x="8088320" y="2270125"/>
              <a:ext cx="503238" cy="366712"/>
            </a:xfrm>
            <a:prstGeom prst="rect">
              <a:avLst/>
            </a:prstGeom>
            <a:noFill/>
            <a:ln w="9525">
              <a:noFill/>
              <a:miter lim="800000"/>
              <a:headEnd/>
              <a:tailEnd/>
            </a:ln>
          </p:spPr>
          <p:txBody>
            <a:bodyPr>
              <a:spAutoFit/>
            </a:bodyPr>
            <a:lstStyle/>
            <a:p>
              <a:pPr>
                <a:spcBef>
                  <a:spcPct val="50000"/>
                </a:spcBef>
              </a:pPr>
              <a:r>
                <a:rPr lang="en-US" altLang="zh-CN" sz="1800">
                  <a:solidFill>
                    <a:srgbClr val="FF00FF"/>
                  </a:solidFill>
                  <a:latin typeface="Consolas" pitchFamily="49" charset="0"/>
                  <a:cs typeface="Consolas" pitchFamily="49" charset="0"/>
                </a:rPr>
                <a:t>-1</a:t>
              </a:r>
            </a:p>
          </p:txBody>
        </p:sp>
        <p:sp>
          <p:nvSpPr>
            <p:cNvPr id="48" name="右箭头 47"/>
            <p:cNvSpPr/>
            <p:nvPr/>
          </p:nvSpPr>
          <p:spPr>
            <a:xfrm>
              <a:off x="5072066" y="2428868"/>
              <a:ext cx="642942"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43" name="TextBox 42"/>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285852" y="642918"/>
            <a:ext cx="331945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8.2.1 </a:t>
            </a:r>
            <a:r>
              <a:rPr lang="zh-CN" altLang="en-US" sz="2800" dirty="0">
                <a:solidFill>
                  <a:srgbClr val="FF0000"/>
                </a:solidFill>
                <a:latin typeface="Consolas" pitchFamily="49" charset="0"/>
                <a:ea typeface="微软雅黑" pitchFamily="34" charset="-122"/>
                <a:cs typeface="Consolas" pitchFamily="49" charset="0"/>
              </a:rPr>
              <a:t>顺序查找</a:t>
            </a:r>
          </a:p>
        </p:txBody>
      </p:sp>
      <p:sp>
        <p:nvSpPr>
          <p:cNvPr id="23555" name="Text Box 3"/>
          <p:cNvSpPr txBox="1">
            <a:spLocks noChangeArrowheads="1"/>
          </p:cNvSpPr>
          <p:nvPr/>
        </p:nvSpPr>
        <p:spPr bwMode="auto">
          <a:xfrm>
            <a:off x="1285852" y="1643050"/>
            <a:ext cx="7358114" cy="2256900"/>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顺序</a:t>
            </a:r>
            <a:r>
              <a:rPr lang="zh-CN" altLang="en-US" sz="2000" dirty="0">
                <a:solidFill>
                  <a:srgbClr val="0000FF"/>
                </a:solidFill>
                <a:latin typeface="Consolas" pitchFamily="49" charset="0"/>
                <a:ea typeface="楷体" pitchFamily="49" charset="-122"/>
                <a:cs typeface="Consolas" pitchFamily="49" charset="0"/>
              </a:rPr>
              <a:t>查找又称为线性查找，是一种最简单的查找方法</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FF0000"/>
                </a:solidFill>
                <a:latin typeface="Consolas" pitchFamily="49" charset="0"/>
                <a:ea typeface="黑体" pitchFamily="49" charset="-122"/>
                <a:cs typeface="Consolas" pitchFamily="49" charset="0"/>
              </a:rPr>
              <a:t>基本</a:t>
            </a:r>
            <a:r>
              <a:rPr lang="zh-CN" altLang="en-US" sz="2000" dirty="0" smtClean="0">
                <a:solidFill>
                  <a:srgbClr val="FF0000"/>
                </a:solidFill>
                <a:latin typeface="Consolas" pitchFamily="49" charset="0"/>
                <a:ea typeface="黑体" pitchFamily="49" charset="-122"/>
                <a:cs typeface="Consolas" pitchFamily="49" charset="0"/>
              </a:rPr>
              <a:t>思路</a:t>
            </a: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从表的一端开始顺序扫描顺序表，依次将扫描到的元素关键字和给定值</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相比较，若当前扫描到的元素关键字与</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相等，则查找成功；若扫描结束后，仍未找到关键字等于</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的元素，则查找失败。</a:t>
            </a:r>
          </a:p>
        </p:txBody>
      </p:sp>
      <p:sp>
        <p:nvSpPr>
          <p:cNvPr id="5" name="TextBox 4"/>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1300170" y="285728"/>
            <a:ext cx="7415234" cy="867930"/>
          </a:xfrm>
          <a:prstGeom prst="rect">
            <a:avLst/>
          </a:prstGeom>
          <a:noFill/>
          <a:ln w="9525">
            <a:noFill/>
            <a:miter lim="800000"/>
            <a:headEnd/>
            <a:tailEnd/>
          </a:ln>
        </p:spPr>
        <p:txBody>
          <a:bodyPr wrap="square">
            <a:spAutoFit/>
          </a:bodyPr>
          <a:lstStyle/>
          <a:p>
            <a:pPr algn="just">
              <a:lnSpc>
                <a:spcPct val="120000"/>
              </a:lnSpc>
              <a:spcBef>
                <a:spcPct val="50000"/>
              </a:spcBef>
            </a:pPr>
            <a:r>
              <a:rPr kumimoji="1" lang="en-US" altLang="zh-CN" sz="2000" smtClean="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8.9】</a:t>
            </a:r>
            <a:r>
              <a:rPr kumimoji="1" lang="zh-CN" altLang="en-US" sz="2000" dirty="0" smtClean="0">
                <a:solidFill>
                  <a:srgbClr val="0000FF"/>
                </a:solidFill>
                <a:latin typeface="Consolas" pitchFamily="49" charset="0"/>
                <a:ea typeface="楷体" pitchFamily="49" charset="-122"/>
                <a:cs typeface="Consolas" pitchFamily="49" charset="0"/>
              </a:rPr>
              <a:t>输入</a:t>
            </a:r>
            <a:r>
              <a:rPr kumimoji="1" lang="zh-CN" altLang="en-US" sz="2000">
                <a:solidFill>
                  <a:srgbClr val="0000FF"/>
                </a:solidFill>
                <a:latin typeface="Consolas" pitchFamily="49" charset="0"/>
                <a:ea typeface="楷体" pitchFamily="49" charset="-122"/>
                <a:cs typeface="Consolas" pitchFamily="49" charset="0"/>
              </a:rPr>
              <a:t>关键字</a:t>
            </a:r>
            <a:r>
              <a:rPr kumimoji="1" lang="zh-CN" altLang="en-US" sz="2000" smtClean="0">
                <a:solidFill>
                  <a:srgbClr val="0000FF"/>
                </a:solidFill>
                <a:latin typeface="Consolas" pitchFamily="49" charset="0"/>
                <a:ea typeface="楷体" pitchFamily="49" charset="-122"/>
                <a:cs typeface="Consolas" pitchFamily="49" charset="0"/>
              </a:rPr>
              <a:t>序列（</a:t>
            </a:r>
            <a:r>
              <a:rPr kumimoji="1" lang="en-US" altLang="zh-CN" sz="2000" smtClean="0">
                <a:solidFill>
                  <a:srgbClr val="0000FF"/>
                </a:solidFill>
                <a:latin typeface="Consolas" pitchFamily="49" charset="0"/>
                <a:ea typeface="楷体" pitchFamily="49" charset="-122"/>
                <a:cs typeface="Consolas" pitchFamily="49" charset="0"/>
              </a:rPr>
              <a:t>16</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3</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7</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9</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26</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18</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14</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15</a:t>
            </a:r>
            <a:r>
              <a:rPr kumimoji="1" lang="zh-CN" altLang="en-US" sz="2000" smtClean="0">
                <a:solidFill>
                  <a:srgbClr val="0000FF"/>
                </a:solidFill>
                <a:latin typeface="Consolas" pitchFamily="49" charset="0"/>
                <a:ea typeface="楷体" pitchFamily="49" charset="-122"/>
                <a:cs typeface="Consolas" pitchFamily="49" charset="0"/>
              </a:rPr>
              <a:t>），</a:t>
            </a:r>
            <a:r>
              <a:rPr kumimoji="1" lang="zh-CN" altLang="en-US" sz="2000" dirty="0" smtClean="0">
                <a:solidFill>
                  <a:srgbClr val="0000FF"/>
                </a:solidFill>
                <a:latin typeface="Consolas" pitchFamily="49" charset="0"/>
                <a:ea typeface="楷体" pitchFamily="49" charset="-122"/>
                <a:cs typeface="Consolas" pitchFamily="49" charset="0"/>
              </a:rPr>
              <a:t>给</a:t>
            </a:r>
            <a:r>
              <a:rPr kumimoji="1" lang="zh-CN" altLang="en-US" sz="2000" dirty="0">
                <a:solidFill>
                  <a:srgbClr val="0000FF"/>
                </a:solidFill>
                <a:latin typeface="Consolas" pitchFamily="49" charset="0"/>
                <a:ea typeface="楷体" pitchFamily="49" charset="-122"/>
                <a:cs typeface="Consolas" pitchFamily="49" charset="0"/>
              </a:rPr>
              <a:t>出构造一棵</a:t>
            </a:r>
            <a:r>
              <a:rPr kumimoji="1" lang="en-US" altLang="zh-CN" sz="2000" dirty="0" err="1">
                <a:solidFill>
                  <a:srgbClr val="0000FF"/>
                </a:solidFill>
                <a:latin typeface="Consolas" pitchFamily="49" charset="0"/>
                <a:ea typeface="楷体" pitchFamily="49" charset="-122"/>
                <a:cs typeface="Consolas" pitchFamily="49" charset="0"/>
              </a:rPr>
              <a:t>AVL</a:t>
            </a:r>
            <a:r>
              <a:rPr kumimoji="1" lang="zh-CN" altLang="en-US" sz="2000" dirty="0">
                <a:solidFill>
                  <a:srgbClr val="0000FF"/>
                </a:solidFill>
                <a:latin typeface="Consolas" pitchFamily="49" charset="0"/>
                <a:ea typeface="楷体" pitchFamily="49" charset="-122"/>
                <a:cs typeface="Consolas" pitchFamily="49" charset="0"/>
              </a:rPr>
              <a:t>树的步骤。</a:t>
            </a:r>
          </a:p>
        </p:txBody>
      </p:sp>
      <p:sp>
        <p:nvSpPr>
          <p:cNvPr id="10244" name="Rectangle 3"/>
          <p:cNvSpPr>
            <a:spLocks noChangeArrowheads="1"/>
          </p:cNvSpPr>
          <p:nvPr/>
        </p:nvSpPr>
        <p:spPr bwMode="auto">
          <a:xfrm>
            <a:off x="2376488" y="347663"/>
            <a:ext cx="9144000" cy="0"/>
          </a:xfrm>
          <a:prstGeom prst="rect">
            <a:avLst/>
          </a:prstGeom>
          <a:noFill/>
          <a:ln w="9525">
            <a:noFill/>
            <a:miter lim="800000"/>
            <a:headEnd/>
            <a:tailEnd/>
          </a:ln>
        </p:spPr>
        <p:txBody>
          <a:bodyPr>
            <a:spAutoFit/>
          </a:bodyPr>
          <a:lstStyle/>
          <a:p>
            <a:endParaRPr lang="zh-CN" altLang="en-US"/>
          </a:p>
        </p:txBody>
      </p:sp>
      <p:sp>
        <p:nvSpPr>
          <p:cNvPr id="7" name="TextBox 6"/>
          <p:cNvSpPr txBox="1"/>
          <p:nvPr/>
        </p:nvSpPr>
        <p:spPr>
          <a:xfrm>
            <a:off x="2357422" y="1428736"/>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16</a:t>
            </a:r>
            <a:endParaRPr lang="zh-CN" altLang="en-US" sz="2000">
              <a:solidFill>
                <a:srgbClr val="0000FF"/>
              </a:solidFill>
              <a:latin typeface="Consolas" pitchFamily="49" charset="0"/>
              <a:cs typeface="Consolas" pitchFamily="49" charset="0"/>
            </a:endParaRPr>
          </a:p>
        </p:txBody>
      </p:sp>
      <p:sp>
        <p:nvSpPr>
          <p:cNvPr id="8" name="TextBox 7"/>
          <p:cNvSpPr txBox="1"/>
          <p:nvPr/>
        </p:nvSpPr>
        <p:spPr>
          <a:xfrm>
            <a:off x="2928926" y="1428736"/>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9" name="TextBox 8"/>
          <p:cNvSpPr txBox="1"/>
          <p:nvPr/>
        </p:nvSpPr>
        <p:spPr>
          <a:xfrm>
            <a:off x="3500430" y="1428736"/>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grpSp>
        <p:nvGrpSpPr>
          <p:cNvPr id="32" name="组合 31"/>
          <p:cNvGrpSpPr/>
          <p:nvPr/>
        </p:nvGrpSpPr>
        <p:grpSpPr>
          <a:xfrm>
            <a:off x="1338104" y="2428868"/>
            <a:ext cx="733566" cy="714380"/>
            <a:chOff x="1338104" y="2428868"/>
            <a:chExt cx="733566" cy="714380"/>
          </a:xfrm>
        </p:grpSpPr>
        <p:sp>
          <p:nvSpPr>
            <p:cNvPr id="6" name="Oval 4"/>
            <p:cNvSpPr>
              <a:spLocks noChangeArrowheads="1"/>
            </p:cNvSpPr>
            <p:nvPr/>
          </p:nvSpPr>
          <p:spPr bwMode="auto">
            <a:xfrm>
              <a:off x="1567670" y="2639248"/>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2" name="TextBox 11"/>
            <p:cNvSpPr txBox="1"/>
            <p:nvPr/>
          </p:nvSpPr>
          <p:spPr>
            <a:xfrm>
              <a:off x="1338104" y="2428868"/>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grpSp>
      <p:grpSp>
        <p:nvGrpSpPr>
          <p:cNvPr id="33" name="组合 32"/>
          <p:cNvGrpSpPr/>
          <p:nvPr/>
        </p:nvGrpSpPr>
        <p:grpSpPr>
          <a:xfrm>
            <a:off x="2357422" y="2415805"/>
            <a:ext cx="1214446" cy="1513261"/>
            <a:chOff x="2357422" y="2415805"/>
            <a:chExt cx="1214446" cy="1513261"/>
          </a:xfrm>
        </p:grpSpPr>
        <p:sp>
          <p:nvSpPr>
            <p:cNvPr id="13" name="Oval 4"/>
            <p:cNvSpPr>
              <a:spLocks noChangeArrowheads="1"/>
            </p:cNvSpPr>
            <p:nvPr/>
          </p:nvSpPr>
          <p:spPr bwMode="auto">
            <a:xfrm>
              <a:off x="3067868" y="2639248"/>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4" name="TextBox 13"/>
            <p:cNvSpPr txBox="1"/>
            <p:nvPr/>
          </p:nvSpPr>
          <p:spPr>
            <a:xfrm>
              <a:off x="2902800" y="2415805"/>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5" name="Oval 4"/>
            <p:cNvSpPr>
              <a:spLocks noChangeArrowheads="1"/>
            </p:cNvSpPr>
            <p:nvPr/>
          </p:nvSpPr>
          <p:spPr bwMode="auto">
            <a:xfrm>
              <a:off x="2571736" y="342506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6" name="TextBox 15"/>
            <p:cNvSpPr txBox="1"/>
            <p:nvPr/>
          </p:nvSpPr>
          <p:spPr>
            <a:xfrm>
              <a:off x="2357422" y="3214686"/>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24" name="直接连接符 23"/>
            <p:cNvCxnSpPr>
              <a:stCxn id="13" idx="3"/>
              <a:endCxn id="15" idx="7"/>
            </p:cNvCxnSpPr>
            <p:nvPr/>
          </p:nvCxnSpPr>
          <p:spPr>
            <a:xfrm rot="5400000">
              <a:off x="2857084" y="3214282"/>
              <a:ext cx="429436" cy="139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857620" y="2357430"/>
            <a:ext cx="1571636" cy="2143140"/>
            <a:chOff x="3857620" y="2357430"/>
            <a:chExt cx="1571636" cy="2143140"/>
          </a:xfrm>
        </p:grpSpPr>
        <p:sp>
          <p:nvSpPr>
            <p:cNvPr id="17" name="Oval 4"/>
            <p:cNvSpPr>
              <a:spLocks noChangeArrowheads="1"/>
            </p:cNvSpPr>
            <p:nvPr/>
          </p:nvSpPr>
          <p:spPr bwMode="auto">
            <a:xfrm>
              <a:off x="4782380" y="256781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8" name="TextBox 17"/>
            <p:cNvSpPr txBox="1"/>
            <p:nvPr/>
          </p:nvSpPr>
          <p:spPr>
            <a:xfrm>
              <a:off x="4500562" y="2357430"/>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19" name="Oval 4"/>
            <p:cNvSpPr>
              <a:spLocks noChangeArrowheads="1"/>
            </p:cNvSpPr>
            <p:nvPr/>
          </p:nvSpPr>
          <p:spPr bwMode="auto">
            <a:xfrm>
              <a:off x="4210876" y="3353628"/>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20" name="TextBox 19"/>
            <p:cNvSpPr txBox="1"/>
            <p:nvPr/>
          </p:nvSpPr>
          <p:spPr>
            <a:xfrm>
              <a:off x="3857620" y="3143248"/>
              <a:ext cx="50006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21" name="Oval 4"/>
            <p:cNvSpPr>
              <a:spLocks noChangeArrowheads="1"/>
            </p:cNvSpPr>
            <p:nvPr/>
          </p:nvSpPr>
          <p:spPr bwMode="auto">
            <a:xfrm>
              <a:off x="4853818" y="399657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22" name="TextBox 21"/>
            <p:cNvSpPr txBox="1"/>
            <p:nvPr/>
          </p:nvSpPr>
          <p:spPr>
            <a:xfrm>
              <a:off x="5143504" y="3714752"/>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26" name="直接连接符 25"/>
            <p:cNvCxnSpPr>
              <a:stCxn id="17" idx="3"/>
              <a:endCxn id="19" idx="7"/>
            </p:cNvCxnSpPr>
            <p:nvPr/>
          </p:nvCxnSpPr>
          <p:spPr>
            <a:xfrm rot="5400000">
              <a:off x="4533910" y="3105158"/>
              <a:ext cx="429436"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5"/>
              <a:endCxn id="21" idx="1"/>
            </p:cNvCxnSpPr>
            <p:nvPr/>
          </p:nvCxnSpPr>
          <p:spPr>
            <a:xfrm rot="16200000" flipH="1">
              <a:off x="4641067" y="3783819"/>
              <a:ext cx="286560" cy="28656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4429124" y="2858417"/>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L</a:t>
            </a:r>
            <a:endParaRPr lang="zh-CN" altLang="en-US" sz="1800">
              <a:solidFill>
                <a:schemeClr val="tx1"/>
              </a:solidFill>
              <a:latin typeface="Consolas" pitchFamily="49" charset="0"/>
              <a:cs typeface="Consolas" pitchFamily="49" charset="0"/>
            </a:endParaRPr>
          </a:p>
        </p:txBody>
      </p:sp>
      <p:sp>
        <p:nvSpPr>
          <p:cNvPr id="31" name="TextBox 30"/>
          <p:cNvSpPr txBox="1"/>
          <p:nvPr/>
        </p:nvSpPr>
        <p:spPr>
          <a:xfrm>
            <a:off x="4500562" y="3857628"/>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R</a:t>
            </a:r>
            <a:endParaRPr lang="zh-CN" altLang="en-US" sz="1800">
              <a:solidFill>
                <a:schemeClr val="tx1"/>
              </a:solidFill>
              <a:latin typeface="Consolas" pitchFamily="49" charset="0"/>
              <a:cs typeface="Consolas" pitchFamily="49" charset="0"/>
            </a:endParaRPr>
          </a:p>
        </p:txBody>
      </p:sp>
      <p:grpSp>
        <p:nvGrpSpPr>
          <p:cNvPr id="46" name="组合 45"/>
          <p:cNvGrpSpPr/>
          <p:nvPr/>
        </p:nvGrpSpPr>
        <p:grpSpPr>
          <a:xfrm>
            <a:off x="6643702" y="2500306"/>
            <a:ext cx="1838202" cy="1643074"/>
            <a:chOff x="6643702" y="2285992"/>
            <a:chExt cx="1838202" cy="1643074"/>
          </a:xfrm>
        </p:grpSpPr>
        <p:sp>
          <p:nvSpPr>
            <p:cNvPr id="36" name="Oval 4"/>
            <p:cNvSpPr>
              <a:spLocks noChangeArrowheads="1"/>
            </p:cNvSpPr>
            <p:nvPr/>
          </p:nvSpPr>
          <p:spPr bwMode="auto">
            <a:xfrm>
              <a:off x="7354148" y="256781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37" name="TextBox 36"/>
            <p:cNvSpPr txBox="1"/>
            <p:nvPr/>
          </p:nvSpPr>
          <p:spPr>
            <a:xfrm>
              <a:off x="7358082" y="2285992"/>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38" name="Oval 4"/>
            <p:cNvSpPr>
              <a:spLocks noChangeArrowheads="1"/>
            </p:cNvSpPr>
            <p:nvPr/>
          </p:nvSpPr>
          <p:spPr bwMode="auto">
            <a:xfrm>
              <a:off x="6782644" y="342506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9" name="TextBox 38"/>
            <p:cNvSpPr txBox="1"/>
            <p:nvPr/>
          </p:nvSpPr>
          <p:spPr>
            <a:xfrm>
              <a:off x="6643702" y="3143248"/>
              <a:ext cx="357190"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40" name="Oval 4"/>
            <p:cNvSpPr>
              <a:spLocks noChangeArrowheads="1"/>
            </p:cNvSpPr>
            <p:nvPr/>
          </p:nvSpPr>
          <p:spPr bwMode="auto">
            <a:xfrm>
              <a:off x="7906466" y="342506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41" name="TextBox 40"/>
            <p:cNvSpPr txBox="1"/>
            <p:nvPr/>
          </p:nvSpPr>
          <p:spPr>
            <a:xfrm>
              <a:off x="8196152" y="3143248"/>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42" name="直接连接符 41"/>
            <p:cNvCxnSpPr>
              <a:stCxn id="36" idx="3"/>
              <a:endCxn id="38" idx="7"/>
            </p:cNvCxnSpPr>
            <p:nvPr/>
          </p:nvCxnSpPr>
          <p:spPr>
            <a:xfrm rot="5400000">
              <a:off x="7069959" y="3140877"/>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40" idx="1"/>
            </p:cNvCxnSpPr>
            <p:nvPr/>
          </p:nvCxnSpPr>
          <p:spPr>
            <a:xfrm rot="16200000" flipH="1">
              <a:off x="7631870" y="3150470"/>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7" name="右箭头 46"/>
          <p:cNvSpPr/>
          <p:nvPr/>
        </p:nvSpPr>
        <p:spPr>
          <a:xfrm>
            <a:off x="5643570" y="3214686"/>
            <a:ext cx="714380"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3" name="TextBox 42"/>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30" grpId="0"/>
      <p:bldP spid="31" grpId="0"/>
      <p:bldP spid="4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ChangeArrowheads="1"/>
          </p:cNvSpPr>
          <p:nvPr/>
        </p:nvSpPr>
        <p:spPr bwMode="auto">
          <a:xfrm>
            <a:off x="2376488" y="347663"/>
            <a:ext cx="9144000" cy="0"/>
          </a:xfrm>
          <a:prstGeom prst="rect">
            <a:avLst/>
          </a:prstGeom>
          <a:noFill/>
          <a:ln w="9525">
            <a:noFill/>
            <a:miter lim="800000"/>
            <a:headEnd/>
            <a:tailEnd/>
          </a:ln>
        </p:spPr>
        <p:txBody>
          <a:bodyPr>
            <a:spAutoFit/>
          </a:bodyPr>
          <a:lstStyle/>
          <a:p>
            <a:endParaRPr lang="zh-CN" altLang="en-US"/>
          </a:p>
        </p:txBody>
      </p:sp>
      <p:sp>
        <p:nvSpPr>
          <p:cNvPr id="10" name="TextBox 9"/>
          <p:cNvSpPr txBox="1"/>
          <p:nvPr/>
        </p:nvSpPr>
        <p:spPr>
          <a:xfrm>
            <a:off x="1928794" y="59999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11</a:t>
            </a:r>
            <a:endParaRPr lang="zh-CN" altLang="en-US" sz="2000">
              <a:solidFill>
                <a:srgbClr val="0000FF"/>
              </a:solidFill>
              <a:latin typeface="Consolas" pitchFamily="49" charset="0"/>
              <a:cs typeface="Consolas" pitchFamily="49" charset="0"/>
            </a:endParaRPr>
          </a:p>
        </p:txBody>
      </p:sp>
      <p:sp>
        <p:nvSpPr>
          <p:cNvPr id="11" name="TextBox 10"/>
          <p:cNvSpPr txBox="1"/>
          <p:nvPr/>
        </p:nvSpPr>
        <p:spPr>
          <a:xfrm>
            <a:off x="2500298" y="59999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6" name="Oval 4"/>
          <p:cNvSpPr>
            <a:spLocks noChangeArrowheads="1"/>
          </p:cNvSpPr>
          <p:nvPr/>
        </p:nvSpPr>
        <p:spPr bwMode="auto">
          <a:xfrm>
            <a:off x="1924860" y="2424934"/>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38" name="Oval 4"/>
          <p:cNvSpPr>
            <a:spLocks noChangeArrowheads="1"/>
          </p:cNvSpPr>
          <p:nvPr/>
        </p:nvSpPr>
        <p:spPr bwMode="auto">
          <a:xfrm>
            <a:off x="1353356" y="328219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40" name="Oval 4"/>
          <p:cNvSpPr>
            <a:spLocks noChangeArrowheads="1"/>
          </p:cNvSpPr>
          <p:nvPr/>
        </p:nvSpPr>
        <p:spPr bwMode="auto">
          <a:xfrm>
            <a:off x="2477178" y="328219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42" name="直接连接符 41"/>
          <p:cNvCxnSpPr>
            <a:stCxn id="36" idx="3"/>
            <a:endCxn id="38" idx="7"/>
          </p:cNvCxnSpPr>
          <p:nvPr/>
        </p:nvCxnSpPr>
        <p:spPr>
          <a:xfrm rot="5400000">
            <a:off x="1640671" y="2998001"/>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40" idx="1"/>
          </p:cNvCxnSpPr>
          <p:nvPr/>
        </p:nvCxnSpPr>
        <p:spPr>
          <a:xfrm rot="16200000" flipH="1">
            <a:off x="2202582" y="3007594"/>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1928794" y="2071678"/>
            <a:ext cx="1123822" cy="2643206"/>
            <a:chOff x="1928794" y="2071678"/>
            <a:chExt cx="1123822" cy="2643206"/>
          </a:xfrm>
        </p:grpSpPr>
        <p:sp>
          <p:nvSpPr>
            <p:cNvPr id="37" name="TextBox 36"/>
            <p:cNvSpPr txBox="1"/>
            <p:nvPr/>
          </p:nvSpPr>
          <p:spPr>
            <a:xfrm>
              <a:off x="1928794" y="2071678"/>
              <a:ext cx="50006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41" name="TextBox 40"/>
            <p:cNvSpPr txBox="1"/>
            <p:nvPr/>
          </p:nvSpPr>
          <p:spPr>
            <a:xfrm>
              <a:off x="2766864" y="3000372"/>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46" name="Oval 4"/>
            <p:cNvSpPr>
              <a:spLocks noChangeArrowheads="1"/>
            </p:cNvSpPr>
            <p:nvPr/>
          </p:nvSpPr>
          <p:spPr bwMode="auto">
            <a:xfrm>
              <a:off x="2071670" y="4210884"/>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48" name="TextBox 47"/>
            <p:cNvSpPr txBox="1"/>
            <p:nvPr/>
          </p:nvSpPr>
          <p:spPr>
            <a:xfrm>
              <a:off x="2500298" y="4131238"/>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50" name="直接连接符 49"/>
            <p:cNvCxnSpPr>
              <a:stCxn id="40" idx="3"/>
              <a:endCxn id="46" idx="0"/>
            </p:cNvCxnSpPr>
            <p:nvPr/>
          </p:nvCxnSpPr>
          <p:spPr>
            <a:xfrm rot="5400000">
              <a:off x="2188078" y="3847974"/>
              <a:ext cx="498503" cy="2273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4071934" y="2361364"/>
            <a:ext cx="1214446" cy="2474204"/>
            <a:chOff x="4071934" y="2361364"/>
            <a:chExt cx="1214446" cy="2474204"/>
          </a:xfrm>
        </p:grpSpPr>
        <p:sp>
          <p:nvSpPr>
            <p:cNvPr id="59" name="TextBox 58"/>
            <p:cNvSpPr txBox="1"/>
            <p:nvPr/>
          </p:nvSpPr>
          <p:spPr>
            <a:xfrm>
              <a:off x="4786314" y="2361364"/>
              <a:ext cx="50006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61" name="TextBox 60"/>
            <p:cNvSpPr txBox="1"/>
            <p:nvPr/>
          </p:nvSpPr>
          <p:spPr>
            <a:xfrm>
              <a:off x="4519748" y="3492230"/>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64" name="TextBox 63"/>
            <p:cNvSpPr txBox="1"/>
            <p:nvPr/>
          </p:nvSpPr>
          <p:spPr>
            <a:xfrm>
              <a:off x="4071934" y="4466236"/>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grpSp>
      <p:grpSp>
        <p:nvGrpSpPr>
          <p:cNvPr id="91" name="组合 90"/>
          <p:cNvGrpSpPr/>
          <p:nvPr/>
        </p:nvGrpSpPr>
        <p:grpSpPr>
          <a:xfrm>
            <a:off x="3372806" y="1785926"/>
            <a:ext cx="1627822" cy="3263956"/>
            <a:chOff x="3372806" y="1785926"/>
            <a:chExt cx="1627822" cy="3263956"/>
          </a:xfrm>
        </p:grpSpPr>
        <p:cxnSp>
          <p:nvCxnSpPr>
            <p:cNvPr id="62" name="直接连接符 61"/>
            <p:cNvCxnSpPr>
              <a:stCxn id="54" idx="3"/>
              <a:endCxn id="60" idx="0"/>
            </p:cNvCxnSpPr>
            <p:nvPr/>
          </p:nvCxnSpPr>
          <p:spPr>
            <a:xfrm rot="5400000">
              <a:off x="4207528" y="3208966"/>
              <a:ext cx="498503" cy="2273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63" idx="0"/>
            </p:cNvCxnSpPr>
            <p:nvPr/>
          </p:nvCxnSpPr>
          <p:spPr>
            <a:xfrm rot="5400000">
              <a:off x="3795433" y="4147253"/>
              <a:ext cx="498503" cy="2987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2" name="Oval 4"/>
            <p:cNvSpPr>
              <a:spLocks noChangeArrowheads="1"/>
            </p:cNvSpPr>
            <p:nvPr/>
          </p:nvSpPr>
          <p:spPr bwMode="auto">
            <a:xfrm>
              <a:off x="3944310" y="178592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53" name="Oval 4"/>
            <p:cNvSpPr>
              <a:spLocks noChangeArrowheads="1"/>
            </p:cNvSpPr>
            <p:nvPr/>
          </p:nvSpPr>
          <p:spPr bwMode="auto">
            <a:xfrm>
              <a:off x="3372806" y="2643182"/>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4" name="Oval 4"/>
            <p:cNvSpPr>
              <a:spLocks noChangeArrowheads="1"/>
            </p:cNvSpPr>
            <p:nvPr/>
          </p:nvSpPr>
          <p:spPr bwMode="auto">
            <a:xfrm>
              <a:off x="4496628" y="2643182"/>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55" name="直接连接符 54"/>
            <p:cNvCxnSpPr>
              <a:stCxn id="52" idx="3"/>
              <a:endCxn id="53" idx="7"/>
            </p:cNvCxnSpPr>
            <p:nvPr/>
          </p:nvCxnSpPr>
          <p:spPr>
            <a:xfrm rot="5400000">
              <a:off x="3660121" y="2358993"/>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2" idx="5"/>
              <a:endCxn id="54" idx="1"/>
            </p:cNvCxnSpPr>
            <p:nvPr/>
          </p:nvCxnSpPr>
          <p:spPr>
            <a:xfrm rot="16200000" flipH="1">
              <a:off x="4222032" y="2368586"/>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0" name="Oval 4"/>
            <p:cNvSpPr>
              <a:spLocks noChangeArrowheads="1"/>
            </p:cNvSpPr>
            <p:nvPr/>
          </p:nvSpPr>
          <p:spPr bwMode="auto">
            <a:xfrm>
              <a:off x="4091120" y="357187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63" name="Oval 4"/>
            <p:cNvSpPr>
              <a:spLocks noChangeArrowheads="1"/>
            </p:cNvSpPr>
            <p:nvPr/>
          </p:nvSpPr>
          <p:spPr bwMode="auto">
            <a:xfrm>
              <a:off x="3643306" y="4545882"/>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grpSp>
      <p:sp>
        <p:nvSpPr>
          <p:cNvPr id="67" name="TextBox 66"/>
          <p:cNvSpPr txBox="1"/>
          <p:nvPr/>
        </p:nvSpPr>
        <p:spPr>
          <a:xfrm>
            <a:off x="4143372" y="3063602"/>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L</a:t>
            </a:r>
            <a:endParaRPr lang="zh-CN" altLang="en-US" sz="1800">
              <a:solidFill>
                <a:schemeClr val="tx1"/>
              </a:solidFill>
              <a:latin typeface="Consolas" pitchFamily="49" charset="0"/>
              <a:cs typeface="Consolas" pitchFamily="49" charset="0"/>
            </a:endParaRPr>
          </a:p>
        </p:txBody>
      </p:sp>
      <p:sp>
        <p:nvSpPr>
          <p:cNvPr id="68" name="TextBox 67"/>
          <p:cNvSpPr txBox="1"/>
          <p:nvPr/>
        </p:nvSpPr>
        <p:spPr>
          <a:xfrm>
            <a:off x="3786182" y="3992296"/>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L</a:t>
            </a:r>
            <a:endParaRPr lang="zh-CN" altLang="en-US" sz="1800">
              <a:solidFill>
                <a:schemeClr val="tx1"/>
              </a:solidFill>
              <a:latin typeface="Consolas" pitchFamily="49" charset="0"/>
              <a:cs typeface="Consolas" pitchFamily="49" charset="0"/>
            </a:endParaRPr>
          </a:p>
        </p:txBody>
      </p:sp>
      <p:sp>
        <p:nvSpPr>
          <p:cNvPr id="70" name="右箭头 69"/>
          <p:cNvSpPr/>
          <p:nvPr/>
        </p:nvSpPr>
        <p:spPr>
          <a:xfrm>
            <a:off x="5429256" y="2928934"/>
            <a:ext cx="428628"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89" name="组合 88"/>
          <p:cNvGrpSpPr/>
          <p:nvPr/>
        </p:nvGrpSpPr>
        <p:grpSpPr>
          <a:xfrm>
            <a:off x="6143636" y="1996306"/>
            <a:ext cx="2133194" cy="2289950"/>
            <a:chOff x="6143636" y="1996306"/>
            <a:chExt cx="2133194" cy="2289950"/>
          </a:xfrm>
        </p:grpSpPr>
        <p:sp>
          <p:nvSpPr>
            <p:cNvPr id="71" name="Oval 4"/>
            <p:cNvSpPr>
              <a:spLocks noChangeArrowheads="1"/>
            </p:cNvSpPr>
            <p:nvPr/>
          </p:nvSpPr>
          <p:spPr bwMode="auto">
            <a:xfrm>
              <a:off x="6715140" y="199630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72" name="Oval 4"/>
            <p:cNvSpPr>
              <a:spLocks noChangeArrowheads="1"/>
            </p:cNvSpPr>
            <p:nvPr/>
          </p:nvSpPr>
          <p:spPr bwMode="auto">
            <a:xfrm>
              <a:off x="6143636" y="2853562"/>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73" name="Oval 4"/>
            <p:cNvSpPr>
              <a:spLocks noChangeArrowheads="1"/>
            </p:cNvSpPr>
            <p:nvPr/>
          </p:nvSpPr>
          <p:spPr bwMode="auto">
            <a:xfrm>
              <a:off x="7267458" y="2853562"/>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74" name="直接连接符 73"/>
            <p:cNvCxnSpPr>
              <a:stCxn id="71" idx="3"/>
              <a:endCxn id="72" idx="7"/>
            </p:cNvCxnSpPr>
            <p:nvPr/>
          </p:nvCxnSpPr>
          <p:spPr>
            <a:xfrm rot="5400000">
              <a:off x="6430951" y="2569373"/>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1" idx="5"/>
              <a:endCxn id="73" idx="1"/>
            </p:cNvCxnSpPr>
            <p:nvPr/>
          </p:nvCxnSpPr>
          <p:spPr>
            <a:xfrm rot="16200000" flipH="1">
              <a:off x="6992862" y="2578966"/>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6" name="Oval 4"/>
            <p:cNvSpPr>
              <a:spLocks noChangeArrowheads="1"/>
            </p:cNvSpPr>
            <p:nvPr/>
          </p:nvSpPr>
          <p:spPr bwMode="auto">
            <a:xfrm>
              <a:off x="6861950" y="378225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77" name="直接连接符 76"/>
            <p:cNvCxnSpPr>
              <a:stCxn id="73" idx="3"/>
              <a:endCxn id="76" idx="0"/>
            </p:cNvCxnSpPr>
            <p:nvPr/>
          </p:nvCxnSpPr>
          <p:spPr>
            <a:xfrm rot="5400000">
              <a:off x="6978358" y="3419346"/>
              <a:ext cx="498503" cy="2273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8" name="Oval 4"/>
            <p:cNvSpPr>
              <a:spLocks noChangeArrowheads="1"/>
            </p:cNvSpPr>
            <p:nvPr/>
          </p:nvSpPr>
          <p:spPr bwMode="auto">
            <a:xfrm>
              <a:off x="7669143" y="378225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a:solidFill>
                  <a:srgbClr val="0000FF"/>
                </a:solidFill>
                <a:latin typeface="Consolas" pitchFamily="49" charset="0"/>
                <a:ea typeface="宋体" pitchFamily="2" charset="-122"/>
                <a:cs typeface="Consolas" pitchFamily="49" charset="0"/>
              </a:endParaRPr>
            </a:p>
          </p:txBody>
        </p:sp>
        <p:sp>
          <p:nvSpPr>
            <p:cNvPr id="80" name="TextBox 79"/>
            <p:cNvSpPr txBox="1"/>
            <p:nvPr/>
          </p:nvSpPr>
          <p:spPr>
            <a:xfrm>
              <a:off x="7557144" y="2571744"/>
              <a:ext cx="50006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81" name="TextBox 80"/>
            <p:cNvSpPr txBox="1"/>
            <p:nvPr/>
          </p:nvSpPr>
          <p:spPr>
            <a:xfrm>
              <a:off x="7290578" y="3702610"/>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82" name="TextBox 81"/>
            <p:cNvSpPr txBox="1"/>
            <p:nvPr/>
          </p:nvSpPr>
          <p:spPr>
            <a:xfrm>
              <a:off x="7991078" y="3425066"/>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87" name="直接连接符 86"/>
            <p:cNvCxnSpPr>
              <a:stCxn id="73" idx="5"/>
              <a:endCxn id="78" idx="0"/>
            </p:cNvCxnSpPr>
            <p:nvPr/>
          </p:nvCxnSpPr>
          <p:spPr>
            <a:xfrm rot="16200000" flipH="1">
              <a:off x="7560145" y="3421257"/>
              <a:ext cx="498503" cy="2234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67" grpId="0"/>
      <p:bldP spid="68" grpId="0"/>
      <p:bldP spid="7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428604"/>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26</a:t>
            </a:r>
            <a:endParaRPr lang="zh-CN" altLang="en-US" sz="2000">
              <a:solidFill>
                <a:srgbClr val="0000FF"/>
              </a:solidFill>
              <a:latin typeface="Consolas" pitchFamily="49" charset="0"/>
              <a:cs typeface="Consolas" pitchFamily="49" charset="0"/>
            </a:endParaRPr>
          </a:p>
        </p:txBody>
      </p:sp>
      <p:sp>
        <p:nvSpPr>
          <p:cNvPr id="5" name="Oval 4"/>
          <p:cNvSpPr>
            <a:spLocks noChangeArrowheads="1"/>
          </p:cNvSpPr>
          <p:nvPr/>
        </p:nvSpPr>
        <p:spPr bwMode="auto">
          <a:xfrm>
            <a:off x="1785918" y="164305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1214414" y="250030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2338236" y="250030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8" name="直接连接符 7"/>
          <p:cNvCxnSpPr>
            <a:stCxn id="5" idx="3"/>
            <a:endCxn id="6" idx="7"/>
          </p:cNvCxnSpPr>
          <p:nvPr/>
        </p:nvCxnSpPr>
        <p:spPr>
          <a:xfrm rot="5400000">
            <a:off x="1501729" y="2216117"/>
            <a:ext cx="500874" cy="2151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5"/>
            <a:endCxn id="7" idx="1"/>
          </p:cNvCxnSpPr>
          <p:nvPr/>
        </p:nvCxnSpPr>
        <p:spPr>
          <a:xfrm rot="16200000" flipH="1">
            <a:off x="2063640" y="2225710"/>
            <a:ext cx="500874" cy="1959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0" name="Oval 4"/>
          <p:cNvSpPr>
            <a:spLocks noChangeArrowheads="1"/>
          </p:cNvSpPr>
          <p:nvPr/>
        </p:nvSpPr>
        <p:spPr bwMode="auto">
          <a:xfrm>
            <a:off x="1932728" y="342900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1" name="直接连接符 10"/>
          <p:cNvCxnSpPr>
            <a:stCxn id="7" idx="3"/>
            <a:endCxn id="10" idx="0"/>
          </p:cNvCxnSpPr>
          <p:nvPr/>
        </p:nvCxnSpPr>
        <p:spPr>
          <a:xfrm rot="5400000">
            <a:off x="2049136" y="3066090"/>
            <a:ext cx="498503" cy="2273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2" name="Oval 4"/>
          <p:cNvSpPr>
            <a:spLocks noChangeArrowheads="1"/>
          </p:cNvSpPr>
          <p:nvPr/>
        </p:nvSpPr>
        <p:spPr bwMode="auto">
          <a:xfrm>
            <a:off x="2726858" y="343594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3" name="TextBox 12"/>
          <p:cNvSpPr txBox="1"/>
          <p:nvPr/>
        </p:nvSpPr>
        <p:spPr>
          <a:xfrm>
            <a:off x="2627922" y="2218488"/>
            <a:ext cx="50006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5" name="TextBox 14"/>
          <p:cNvSpPr txBox="1"/>
          <p:nvPr/>
        </p:nvSpPr>
        <p:spPr>
          <a:xfrm>
            <a:off x="3071802" y="3202544"/>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cxnSp>
        <p:nvCxnSpPr>
          <p:cNvPr id="16" name="直接连接符 15"/>
          <p:cNvCxnSpPr>
            <a:stCxn id="7" idx="5"/>
            <a:endCxn id="12" idx="0"/>
          </p:cNvCxnSpPr>
          <p:nvPr/>
        </p:nvCxnSpPr>
        <p:spPr>
          <a:xfrm rot="16200000" flipH="1">
            <a:off x="2620921" y="3078002"/>
            <a:ext cx="505443" cy="21043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86116" y="4070380"/>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grpSp>
        <p:nvGrpSpPr>
          <p:cNvPr id="22" name="组合 21"/>
          <p:cNvGrpSpPr/>
          <p:nvPr/>
        </p:nvGrpSpPr>
        <p:grpSpPr>
          <a:xfrm>
            <a:off x="3012610" y="3929066"/>
            <a:ext cx="504000" cy="1009444"/>
            <a:chOff x="3012610" y="3929066"/>
            <a:chExt cx="504000" cy="1009444"/>
          </a:xfrm>
        </p:grpSpPr>
        <p:sp>
          <p:nvSpPr>
            <p:cNvPr id="18" name="Oval 4"/>
            <p:cNvSpPr>
              <a:spLocks noChangeArrowheads="1"/>
            </p:cNvSpPr>
            <p:nvPr/>
          </p:nvSpPr>
          <p:spPr bwMode="auto">
            <a:xfrm>
              <a:off x="3012610" y="443451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26</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0" name="直接连接符 19"/>
            <p:cNvCxnSpPr>
              <a:endCxn id="18" idx="0"/>
            </p:cNvCxnSpPr>
            <p:nvPr/>
          </p:nvCxnSpPr>
          <p:spPr>
            <a:xfrm rot="16200000" flipH="1">
              <a:off x="2906673" y="4076572"/>
              <a:ext cx="505443" cy="21043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143108" y="1428736"/>
            <a:ext cx="50006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23" name="TextBox 22"/>
          <p:cNvSpPr txBox="1"/>
          <p:nvPr/>
        </p:nvSpPr>
        <p:spPr>
          <a:xfrm>
            <a:off x="2357422" y="2032489"/>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R</a:t>
            </a:r>
            <a:endParaRPr lang="zh-CN" altLang="en-US" sz="1800">
              <a:solidFill>
                <a:schemeClr val="tx1"/>
              </a:solidFill>
              <a:latin typeface="Consolas" pitchFamily="49" charset="0"/>
              <a:cs typeface="Consolas" pitchFamily="49" charset="0"/>
            </a:endParaRPr>
          </a:p>
        </p:txBody>
      </p:sp>
      <p:sp>
        <p:nvSpPr>
          <p:cNvPr id="24" name="TextBox 23"/>
          <p:cNvSpPr txBox="1"/>
          <p:nvPr/>
        </p:nvSpPr>
        <p:spPr>
          <a:xfrm>
            <a:off x="2857488" y="2988230"/>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R</a:t>
            </a:r>
            <a:endParaRPr lang="zh-CN" altLang="en-US" sz="1800">
              <a:solidFill>
                <a:schemeClr val="tx1"/>
              </a:solidFill>
              <a:latin typeface="Consolas" pitchFamily="49" charset="0"/>
              <a:cs typeface="Consolas" pitchFamily="49" charset="0"/>
            </a:endParaRPr>
          </a:p>
        </p:txBody>
      </p:sp>
      <p:grpSp>
        <p:nvGrpSpPr>
          <p:cNvPr id="62" name="组合 61"/>
          <p:cNvGrpSpPr/>
          <p:nvPr/>
        </p:nvGrpSpPr>
        <p:grpSpPr>
          <a:xfrm>
            <a:off x="3929058" y="1357298"/>
            <a:ext cx="3857652" cy="2571768"/>
            <a:chOff x="3929058" y="1357298"/>
            <a:chExt cx="3857652" cy="2571768"/>
          </a:xfrm>
        </p:grpSpPr>
        <p:sp>
          <p:nvSpPr>
            <p:cNvPr id="25" name="右箭头 24"/>
            <p:cNvSpPr/>
            <p:nvPr/>
          </p:nvSpPr>
          <p:spPr>
            <a:xfrm>
              <a:off x="3929058" y="2714620"/>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6" name="Oval 4"/>
            <p:cNvSpPr>
              <a:spLocks noChangeArrowheads="1"/>
            </p:cNvSpPr>
            <p:nvPr/>
          </p:nvSpPr>
          <p:spPr bwMode="auto">
            <a:xfrm>
              <a:off x="5572132" y="2454177"/>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27" name="Oval 4"/>
            <p:cNvSpPr>
              <a:spLocks noChangeArrowheads="1"/>
            </p:cNvSpPr>
            <p:nvPr/>
          </p:nvSpPr>
          <p:spPr bwMode="auto">
            <a:xfrm>
              <a:off x="5143504" y="342506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28" name="Oval 4"/>
            <p:cNvSpPr>
              <a:spLocks noChangeArrowheads="1"/>
            </p:cNvSpPr>
            <p:nvPr/>
          </p:nvSpPr>
          <p:spPr bwMode="auto">
            <a:xfrm>
              <a:off x="6072198" y="1571612"/>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1" name="Oval 4"/>
            <p:cNvSpPr>
              <a:spLocks noChangeArrowheads="1"/>
            </p:cNvSpPr>
            <p:nvPr/>
          </p:nvSpPr>
          <p:spPr bwMode="auto">
            <a:xfrm>
              <a:off x="5929322" y="342506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3" name="Oval 4"/>
            <p:cNvSpPr>
              <a:spLocks noChangeArrowheads="1"/>
            </p:cNvSpPr>
            <p:nvPr/>
          </p:nvSpPr>
          <p:spPr bwMode="auto">
            <a:xfrm>
              <a:off x="6669011" y="2454177"/>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4" name="TextBox 33"/>
            <p:cNvSpPr txBox="1"/>
            <p:nvPr/>
          </p:nvSpPr>
          <p:spPr>
            <a:xfrm>
              <a:off x="6429388" y="1357298"/>
              <a:ext cx="50006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35" name="TextBox 34"/>
            <p:cNvSpPr txBox="1"/>
            <p:nvPr/>
          </p:nvSpPr>
          <p:spPr>
            <a:xfrm>
              <a:off x="5572132" y="3425066"/>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37" name="TextBox 36"/>
            <p:cNvSpPr txBox="1"/>
            <p:nvPr/>
          </p:nvSpPr>
          <p:spPr>
            <a:xfrm>
              <a:off x="6357950" y="3273982"/>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41" name="TextBox 40"/>
            <p:cNvSpPr txBox="1"/>
            <p:nvPr/>
          </p:nvSpPr>
          <p:spPr>
            <a:xfrm>
              <a:off x="6000760" y="2345288"/>
              <a:ext cx="357190"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47" name="Oval 4"/>
            <p:cNvSpPr>
              <a:spLocks noChangeArrowheads="1"/>
            </p:cNvSpPr>
            <p:nvPr/>
          </p:nvSpPr>
          <p:spPr bwMode="auto">
            <a:xfrm>
              <a:off x="7061456" y="3425066"/>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26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48" name="TextBox 47"/>
            <p:cNvSpPr txBox="1"/>
            <p:nvPr/>
          </p:nvSpPr>
          <p:spPr>
            <a:xfrm>
              <a:off x="7500958" y="3286124"/>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50" name="直接连接符 49"/>
            <p:cNvCxnSpPr>
              <a:stCxn id="28" idx="3"/>
              <a:endCxn id="26" idx="0"/>
            </p:cNvCxnSpPr>
            <p:nvPr/>
          </p:nvCxnSpPr>
          <p:spPr>
            <a:xfrm rot="5400000">
              <a:off x="5758883" y="2067053"/>
              <a:ext cx="452374" cy="32187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6" idx="3"/>
              <a:endCxn id="27" idx="0"/>
            </p:cNvCxnSpPr>
            <p:nvPr/>
          </p:nvCxnSpPr>
          <p:spPr>
            <a:xfrm rot="5400000">
              <a:off x="5250374" y="3029499"/>
              <a:ext cx="540698"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5"/>
              <a:endCxn id="31" idx="0"/>
            </p:cNvCxnSpPr>
            <p:nvPr/>
          </p:nvCxnSpPr>
          <p:spPr>
            <a:xfrm rot="16200000" flipH="1">
              <a:off x="5821473" y="3065217"/>
              <a:ext cx="540698"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3" idx="5"/>
              <a:endCxn id="47" idx="0"/>
            </p:cNvCxnSpPr>
            <p:nvPr/>
          </p:nvCxnSpPr>
          <p:spPr>
            <a:xfrm rot="16200000" flipH="1">
              <a:off x="6935980" y="3047590"/>
              <a:ext cx="540698" cy="2142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8" idx="5"/>
              <a:endCxn id="33" idx="0"/>
            </p:cNvCxnSpPr>
            <p:nvPr/>
          </p:nvCxnSpPr>
          <p:spPr>
            <a:xfrm rot="16200000" flipH="1">
              <a:off x="6485513" y="2018679"/>
              <a:ext cx="452374" cy="4186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072330" y="2285992"/>
              <a:ext cx="64294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grpSp>
      <p:sp>
        <p:nvSpPr>
          <p:cNvPr id="40" name="TextBox 39"/>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9" grpId="0"/>
      <p:bldP spid="21" grpId="0"/>
      <p:bldP spid="23" grpId="0"/>
      <p:bldP spid="2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108" y="428604"/>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18</a:t>
            </a:r>
            <a:endParaRPr lang="zh-CN" altLang="en-US" sz="2000">
              <a:solidFill>
                <a:srgbClr val="0000FF"/>
              </a:solidFill>
              <a:latin typeface="Consolas" pitchFamily="49" charset="0"/>
              <a:cs typeface="Consolas" pitchFamily="49" charset="0"/>
            </a:endParaRPr>
          </a:p>
        </p:txBody>
      </p:sp>
      <p:sp>
        <p:nvSpPr>
          <p:cNvPr id="5" name="Oval 4"/>
          <p:cNvSpPr>
            <a:spLocks noChangeArrowheads="1"/>
          </p:cNvSpPr>
          <p:nvPr/>
        </p:nvSpPr>
        <p:spPr bwMode="auto">
          <a:xfrm>
            <a:off x="1571604" y="2454177"/>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1142976" y="3412003"/>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2071670" y="1571612"/>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1928794" y="3412003"/>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9" name="Oval 4"/>
          <p:cNvSpPr>
            <a:spLocks noChangeArrowheads="1"/>
          </p:cNvSpPr>
          <p:nvPr/>
        </p:nvSpPr>
        <p:spPr bwMode="auto">
          <a:xfrm>
            <a:off x="2668483" y="2454177"/>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4" name="Oval 4"/>
          <p:cNvSpPr>
            <a:spLocks noChangeArrowheads="1"/>
          </p:cNvSpPr>
          <p:nvPr/>
        </p:nvSpPr>
        <p:spPr bwMode="auto">
          <a:xfrm>
            <a:off x="3060928" y="3412003"/>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26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5" name="TextBox 14"/>
          <p:cNvSpPr txBox="1"/>
          <p:nvPr/>
        </p:nvSpPr>
        <p:spPr>
          <a:xfrm>
            <a:off x="3500430" y="3286124"/>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cxnSp>
        <p:nvCxnSpPr>
          <p:cNvPr id="16" name="直接连接符 15"/>
          <p:cNvCxnSpPr>
            <a:stCxn id="7" idx="3"/>
            <a:endCxn id="5" idx="0"/>
          </p:cNvCxnSpPr>
          <p:nvPr/>
        </p:nvCxnSpPr>
        <p:spPr>
          <a:xfrm rot="5400000">
            <a:off x="1758355" y="2067053"/>
            <a:ext cx="452374" cy="32187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3"/>
            <a:endCxn id="6" idx="0"/>
          </p:cNvCxnSpPr>
          <p:nvPr/>
        </p:nvCxnSpPr>
        <p:spPr>
          <a:xfrm rot="5400000">
            <a:off x="1256378" y="3022967"/>
            <a:ext cx="527635"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5"/>
            <a:endCxn id="8" idx="0"/>
          </p:cNvCxnSpPr>
          <p:nvPr/>
        </p:nvCxnSpPr>
        <p:spPr>
          <a:xfrm rot="16200000" flipH="1">
            <a:off x="1827477" y="3058685"/>
            <a:ext cx="527635"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5"/>
            <a:endCxn id="14" idx="0"/>
          </p:cNvCxnSpPr>
          <p:nvPr/>
        </p:nvCxnSpPr>
        <p:spPr>
          <a:xfrm rot="16200000" flipH="1">
            <a:off x="2941984" y="3041058"/>
            <a:ext cx="527635" cy="2142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5"/>
            <a:endCxn id="9" idx="0"/>
          </p:cNvCxnSpPr>
          <p:nvPr/>
        </p:nvCxnSpPr>
        <p:spPr>
          <a:xfrm rot="16200000" flipH="1">
            <a:off x="2484985" y="2018679"/>
            <a:ext cx="452374" cy="4186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1802" y="2285992"/>
            <a:ext cx="64294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22" name="Oval 4"/>
          <p:cNvSpPr>
            <a:spLocks noChangeArrowheads="1"/>
          </p:cNvSpPr>
          <p:nvPr/>
        </p:nvSpPr>
        <p:spPr bwMode="auto">
          <a:xfrm>
            <a:off x="2639240" y="435376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18</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4" name="直接连接符 23"/>
          <p:cNvCxnSpPr>
            <a:stCxn id="14" idx="3"/>
            <a:endCxn id="22" idx="0"/>
          </p:cNvCxnSpPr>
          <p:nvPr/>
        </p:nvCxnSpPr>
        <p:spPr>
          <a:xfrm rot="5400000">
            <a:off x="2757206" y="3976229"/>
            <a:ext cx="511566" cy="24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43240" y="4416990"/>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26" name="TextBox 25"/>
          <p:cNvSpPr txBox="1"/>
          <p:nvPr/>
        </p:nvSpPr>
        <p:spPr>
          <a:xfrm>
            <a:off x="3182429" y="2928934"/>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R</a:t>
            </a:r>
            <a:endParaRPr lang="zh-CN" altLang="en-US" sz="1800">
              <a:solidFill>
                <a:schemeClr val="tx1"/>
              </a:solidFill>
              <a:latin typeface="Consolas" pitchFamily="49" charset="0"/>
              <a:cs typeface="Consolas" pitchFamily="49" charset="0"/>
            </a:endParaRPr>
          </a:p>
        </p:txBody>
      </p:sp>
      <p:sp>
        <p:nvSpPr>
          <p:cNvPr id="27" name="TextBox 26"/>
          <p:cNvSpPr txBox="1"/>
          <p:nvPr/>
        </p:nvSpPr>
        <p:spPr>
          <a:xfrm>
            <a:off x="2714612" y="3857628"/>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L</a:t>
            </a:r>
            <a:endParaRPr lang="zh-CN" altLang="en-US" sz="1800">
              <a:solidFill>
                <a:schemeClr val="tx1"/>
              </a:solidFill>
              <a:latin typeface="Consolas" pitchFamily="49" charset="0"/>
              <a:cs typeface="Consolas" pitchFamily="49" charset="0"/>
            </a:endParaRPr>
          </a:p>
        </p:txBody>
      </p:sp>
      <p:grpSp>
        <p:nvGrpSpPr>
          <p:cNvPr id="49" name="组合 48"/>
          <p:cNvGrpSpPr/>
          <p:nvPr/>
        </p:nvGrpSpPr>
        <p:grpSpPr>
          <a:xfrm>
            <a:off x="4143372" y="1643050"/>
            <a:ext cx="3500462" cy="2726786"/>
            <a:chOff x="4143372" y="1643050"/>
            <a:chExt cx="3500462" cy="2726786"/>
          </a:xfrm>
        </p:grpSpPr>
        <p:sp>
          <p:nvSpPr>
            <p:cNvPr id="28" name="Oval 4"/>
            <p:cNvSpPr>
              <a:spLocks noChangeArrowheads="1"/>
            </p:cNvSpPr>
            <p:nvPr/>
          </p:nvSpPr>
          <p:spPr bwMode="auto">
            <a:xfrm>
              <a:off x="5500694" y="252561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29" name="Oval 4"/>
            <p:cNvSpPr>
              <a:spLocks noChangeArrowheads="1"/>
            </p:cNvSpPr>
            <p:nvPr/>
          </p:nvSpPr>
          <p:spPr bwMode="auto">
            <a:xfrm>
              <a:off x="5072066" y="3496504"/>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0" name="Oval 4"/>
            <p:cNvSpPr>
              <a:spLocks noChangeArrowheads="1"/>
            </p:cNvSpPr>
            <p:nvPr/>
          </p:nvSpPr>
          <p:spPr bwMode="auto">
            <a:xfrm>
              <a:off x="6105264" y="164305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1" name="Oval 4"/>
            <p:cNvSpPr>
              <a:spLocks noChangeArrowheads="1"/>
            </p:cNvSpPr>
            <p:nvPr/>
          </p:nvSpPr>
          <p:spPr bwMode="auto">
            <a:xfrm>
              <a:off x="5857884" y="3496504"/>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2" name="Oval 4"/>
            <p:cNvSpPr>
              <a:spLocks noChangeArrowheads="1"/>
            </p:cNvSpPr>
            <p:nvPr/>
          </p:nvSpPr>
          <p:spPr bwMode="auto">
            <a:xfrm>
              <a:off x="6754329" y="252561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18</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3" name="Oval 4"/>
            <p:cNvSpPr>
              <a:spLocks noChangeArrowheads="1"/>
            </p:cNvSpPr>
            <p:nvPr/>
          </p:nvSpPr>
          <p:spPr bwMode="auto">
            <a:xfrm>
              <a:off x="7139834" y="3483441"/>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26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4" name="TextBox 33"/>
            <p:cNvSpPr txBox="1"/>
            <p:nvPr/>
          </p:nvSpPr>
          <p:spPr>
            <a:xfrm>
              <a:off x="7286644" y="3988362"/>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35" name="直接连接符 34"/>
            <p:cNvCxnSpPr>
              <a:stCxn id="30" idx="3"/>
              <a:endCxn id="28" idx="0"/>
            </p:cNvCxnSpPr>
            <p:nvPr/>
          </p:nvCxnSpPr>
          <p:spPr>
            <a:xfrm rot="5400000">
              <a:off x="5739697" y="2086239"/>
              <a:ext cx="452374" cy="4263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3"/>
              <a:endCxn id="29" idx="0"/>
            </p:cNvCxnSpPr>
            <p:nvPr/>
          </p:nvCxnSpPr>
          <p:spPr>
            <a:xfrm rot="5400000">
              <a:off x="5178936" y="3100937"/>
              <a:ext cx="540698"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5"/>
              <a:endCxn id="31" idx="0"/>
            </p:cNvCxnSpPr>
            <p:nvPr/>
          </p:nvCxnSpPr>
          <p:spPr>
            <a:xfrm rot="16200000" flipH="1">
              <a:off x="5750035" y="3136655"/>
              <a:ext cx="540698"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5"/>
              <a:endCxn id="33" idx="0"/>
            </p:cNvCxnSpPr>
            <p:nvPr/>
          </p:nvCxnSpPr>
          <p:spPr>
            <a:xfrm rot="16200000" flipH="1">
              <a:off x="7024360" y="3115966"/>
              <a:ext cx="527635"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2" idx="0"/>
            </p:cNvCxnSpPr>
            <p:nvPr/>
          </p:nvCxnSpPr>
          <p:spPr>
            <a:xfrm rot="16200000" flipH="1">
              <a:off x="6544705" y="2063991"/>
              <a:ext cx="452374" cy="470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215206" y="2357430"/>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41" name="Oval 4"/>
            <p:cNvSpPr>
              <a:spLocks noChangeArrowheads="1"/>
            </p:cNvSpPr>
            <p:nvPr/>
          </p:nvSpPr>
          <p:spPr bwMode="auto">
            <a:xfrm>
              <a:off x="6429388" y="3496504"/>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43" name="TextBox 42"/>
            <p:cNvSpPr txBox="1"/>
            <p:nvPr/>
          </p:nvSpPr>
          <p:spPr>
            <a:xfrm>
              <a:off x="6572264" y="4000504"/>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46" name="右箭头 45"/>
            <p:cNvSpPr/>
            <p:nvPr/>
          </p:nvSpPr>
          <p:spPr>
            <a:xfrm>
              <a:off x="4143372" y="2928934"/>
              <a:ext cx="571504"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48" name="直接连接符 47"/>
            <p:cNvCxnSpPr>
              <a:stCxn id="32" idx="3"/>
              <a:endCxn id="41" idx="0"/>
            </p:cNvCxnSpPr>
            <p:nvPr/>
          </p:nvCxnSpPr>
          <p:spPr>
            <a:xfrm rot="5400000">
              <a:off x="6484414" y="3152780"/>
              <a:ext cx="540698"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1" grpId="0"/>
      <p:bldP spid="22" grpId="0" animBg="1"/>
      <p:bldP spid="25" grpId="0"/>
      <p:bldP spid="26"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p:cNvSpPr>
            <a:spLocks noChangeArrowheads="1"/>
          </p:cNvSpPr>
          <p:nvPr/>
        </p:nvSpPr>
        <p:spPr bwMode="auto">
          <a:xfrm>
            <a:off x="2214546" y="252561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4" name="Oval 4"/>
          <p:cNvSpPr>
            <a:spLocks noChangeArrowheads="1"/>
          </p:cNvSpPr>
          <p:nvPr/>
        </p:nvSpPr>
        <p:spPr bwMode="auto">
          <a:xfrm>
            <a:off x="1785918" y="3483441"/>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 name="Oval 4"/>
          <p:cNvSpPr>
            <a:spLocks noChangeArrowheads="1"/>
          </p:cNvSpPr>
          <p:nvPr/>
        </p:nvSpPr>
        <p:spPr bwMode="auto">
          <a:xfrm>
            <a:off x="2819116" y="164305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2571736" y="3483441"/>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3468181" y="252561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18</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3853686" y="3483441"/>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26</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0" name="直接连接符 9"/>
          <p:cNvCxnSpPr>
            <a:stCxn id="5" idx="3"/>
            <a:endCxn id="3" idx="0"/>
          </p:cNvCxnSpPr>
          <p:nvPr/>
        </p:nvCxnSpPr>
        <p:spPr>
          <a:xfrm rot="5400000">
            <a:off x="2453549" y="2086239"/>
            <a:ext cx="452374" cy="4263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3"/>
            <a:endCxn id="4" idx="0"/>
          </p:cNvCxnSpPr>
          <p:nvPr/>
        </p:nvCxnSpPr>
        <p:spPr>
          <a:xfrm rot="5400000">
            <a:off x="1899320" y="3094405"/>
            <a:ext cx="527635"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2470419" y="3130123"/>
            <a:ext cx="527635"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3738212" y="3115966"/>
            <a:ext cx="527635"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0"/>
          </p:cNvCxnSpPr>
          <p:nvPr/>
        </p:nvCxnSpPr>
        <p:spPr>
          <a:xfrm rot="16200000" flipH="1">
            <a:off x="3258557" y="2063991"/>
            <a:ext cx="452374" cy="470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3143240" y="3483441"/>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9" name="直接连接符 18"/>
          <p:cNvCxnSpPr>
            <a:stCxn id="7" idx="3"/>
            <a:endCxn id="16" idx="0"/>
          </p:cNvCxnSpPr>
          <p:nvPr/>
        </p:nvCxnSpPr>
        <p:spPr>
          <a:xfrm rot="5400000">
            <a:off x="3204798" y="3146248"/>
            <a:ext cx="527635"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86050" y="428604"/>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14</a:t>
            </a:r>
            <a:endParaRPr lang="zh-CN" altLang="en-US" sz="2000">
              <a:solidFill>
                <a:srgbClr val="0000FF"/>
              </a:solidFill>
              <a:latin typeface="Consolas" pitchFamily="49" charset="0"/>
              <a:cs typeface="Consolas" pitchFamily="49" charset="0"/>
            </a:endParaRPr>
          </a:p>
        </p:txBody>
      </p:sp>
      <p:sp>
        <p:nvSpPr>
          <p:cNvPr id="21" name="Oval 4"/>
          <p:cNvSpPr>
            <a:spLocks noChangeArrowheads="1"/>
          </p:cNvSpPr>
          <p:nvPr/>
        </p:nvSpPr>
        <p:spPr bwMode="auto">
          <a:xfrm>
            <a:off x="2896677" y="453582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14</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2" name="直接连接符 21"/>
          <p:cNvCxnSpPr>
            <a:endCxn id="21" idx="0"/>
          </p:cNvCxnSpPr>
          <p:nvPr/>
        </p:nvCxnSpPr>
        <p:spPr>
          <a:xfrm rot="5400000">
            <a:off x="2951703" y="4192101"/>
            <a:ext cx="540698"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3143240" y="1428736"/>
            <a:ext cx="1214446" cy="3441166"/>
            <a:chOff x="2571736" y="1428736"/>
            <a:chExt cx="1214446" cy="3441166"/>
          </a:xfrm>
        </p:grpSpPr>
        <p:sp>
          <p:nvSpPr>
            <p:cNvPr id="15" name="TextBox 14"/>
            <p:cNvSpPr txBox="1"/>
            <p:nvPr/>
          </p:nvSpPr>
          <p:spPr>
            <a:xfrm>
              <a:off x="3357554" y="2357430"/>
              <a:ext cx="428628"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7" name="TextBox 16"/>
            <p:cNvSpPr txBox="1"/>
            <p:nvPr/>
          </p:nvSpPr>
          <p:spPr>
            <a:xfrm>
              <a:off x="2786050" y="4500570"/>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23" name="TextBox 22"/>
            <p:cNvSpPr txBox="1"/>
            <p:nvPr/>
          </p:nvSpPr>
          <p:spPr>
            <a:xfrm>
              <a:off x="2928926" y="3214686"/>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24" name="TextBox 23"/>
            <p:cNvSpPr txBox="1"/>
            <p:nvPr/>
          </p:nvSpPr>
          <p:spPr>
            <a:xfrm>
              <a:off x="2571736" y="1428736"/>
              <a:ext cx="571504"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grpSp>
      <p:sp>
        <p:nvSpPr>
          <p:cNvPr id="26" name="TextBox 25"/>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p:cNvSpPr>
            <a:spLocks noChangeArrowheads="1"/>
          </p:cNvSpPr>
          <p:nvPr/>
        </p:nvSpPr>
        <p:spPr bwMode="auto">
          <a:xfrm>
            <a:off x="1643042" y="2025549"/>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4" name="Oval 4"/>
          <p:cNvSpPr>
            <a:spLocks noChangeArrowheads="1"/>
          </p:cNvSpPr>
          <p:nvPr/>
        </p:nvSpPr>
        <p:spPr bwMode="auto">
          <a:xfrm>
            <a:off x="1214414" y="298337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5" name="Oval 4"/>
          <p:cNvSpPr>
            <a:spLocks noChangeArrowheads="1"/>
          </p:cNvSpPr>
          <p:nvPr/>
        </p:nvSpPr>
        <p:spPr bwMode="auto">
          <a:xfrm>
            <a:off x="2247612" y="1142984"/>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2000232" y="298337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2896677" y="2025549"/>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18</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3282182" y="298337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26</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0" name="直接连接符 9"/>
          <p:cNvCxnSpPr>
            <a:stCxn id="5" idx="3"/>
            <a:endCxn id="3" idx="0"/>
          </p:cNvCxnSpPr>
          <p:nvPr/>
        </p:nvCxnSpPr>
        <p:spPr>
          <a:xfrm rot="5400000">
            <a:off x="1882045" y="1586173"/>
            <a:ext cx="452374" cy="4263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3"/>
            <a:endCxn id="4" idx="0"/>
          </p:cNvCxnSpPr>
          <p:nvPr/>
        </p:nvCxnSpPr>
        <p:spPr>
          <a:xfrm rot="5400000">
            <a:off x="1327816" y="2594339"/>
            <a:ext cx="527635"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1898915" y="2630057"/>
            <a:ext cx="527635"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3166708" y="2615900"/>
            <a:ext cx="527635"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0"/>
          </p:cNvCxnSpPr>
          <p:nvPr/>
        </p:nvCxnSpPr>
        <p:spPr>
          <a:xfrm rot="16200000" flipH="1">
            <a:off x="2687053" y="1563925"/>
            <a:ext cx="452374" cy="470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2571736" y="298337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16</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17" name="TextBox 16"/>
          <p:cNvSpPr txBox="1"/>
          <p:nvPr/>
        </p:nvSpPr>
        <p:spPr>
          <a:xfrm>
            <a:off x="2786050" y="4000504"/>
            <a:ext cx="571504"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cxnSp>
        <p:nvCxnSpPr>
          <p:cNvPr id="19" name="直接连接符 18"/>
          <p:cNvCxnSpPr>
            <a:stCxn id="7" idx="3"/>
            <a:endCxn id="16" idx="0"/>
          </p:cNvCxnSpPr>
          <p:nvPr/>
        </p:nvCxnSpPr>
        <p:spPr>
          <a:xfrm rot="5400000">
            <a:off x="2633294" y="2646182"/>
            <a:ext cx="527635"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5984" y="357166"/>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15</a:t>
            </a:r>
            <a:endParaRPr lang="zh-CN" altLang="en-US" sz="2000">
              <a:solidFill>
                <a:srgbClr val="0000FF"/>
              </a:solidFill>
              <a:latin typeface="Consolas" pitchFamily="49" charset="0"/>
              <a:cs typeface="Consolas" pitchFamily="49" charset="0"/>
            </a:endParaRPr>
          </a:p>
        </p:txBody>
      </p:sp>
      <p:sp>
        <p:nvSpPr>
          <p:cNvPr id="21" name="Oval 4"/>
          <p:cNvSpPr>
            <a:spLocks noChangeArrowheads="1"/>
          </p:cNvSpPr>
          <p:nvPr/>
        </p:nvSpPr>
        <p:spPr bwMode="auto">
          <a:xfrm>
            <a:off x="2325173" y="4035759"/>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14</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2" name="直接连接符 21"/>
          <p:cNvCxnSpPr>
            <a:endCxn id="21" idx="0"/>
          </p:cNvCxnSpPr>
          <p:nvPr/>
        </p:nvCxnSpPr>
        <p:spPr>
          <a:xfrm rot="5400000">
            <a:off x="2380199" y="3692035"/>
            <a:ext cx="540698"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28926" y="2714620"/>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25" name="Oval 4"/>
          <p:cNvSpPr>
            <a:spLocks noChangeArrowheads="1"/>
          </p:cNvSpPr>
          <p:nvPr/>
        </p:nvSpPr>
        <p:spPr bwMode="auto">
          <a:xfrm>
            <a:off x="2710678" y="4912201"/>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15</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26" name="TextBox 25"/>
          <p:cNvSpPr txBox="1"/>
          <p:nvPr/>
        </p:nvSpPr>
        <p:spPr>
          <a:xfrm>
            <a:off x="2857488" y="5417122"/>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27" name="直接连接符 26"/>
          <p:cNvCxnSpPr>
            <a:stCxn id="21" idx="5"/>
            <a:endCxn id="25" idx="0"/>
          </p:cNvCxnSpPr>
          <p:nvPr/>
        </p:nvCxnSpPr>
        <p:spPr>
          <a:xfrm rot="16200000" flipH="1">
            <a:off x="2635896" y="4585418"/>
            <a:ext cx="446251"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03985" y="3651175"/>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L</a:t>
            </a:r>
            <a:endParaRPr lang="zh-CN" altLang="en-US" sz="1800">
              <a:solidFill>
                <a:schemeClr val="tx1"/>
              </a:solidFill>
              <a:latin typeface="Consolas" pitchFamily="49" charset="0"/>
              <a:cs typeface="Consolas" pitchFamily="49" charset="0"/>
            </a:endParaRPr>
          </a:p>
        </p:txBody>
      </p:sp>
      <p:sp>
        <p:nvSpPr>
          <p:cNvPr id="30" name="TextBox 29"/>
          <p:cNvSpPr txBox="1"/>
          <p:nvPr/>
        </p:nvSpPr>
        <p:spPr>
          <a:xfrm>
            <a:off x="2857488" y="4488428"/>
            <a:ext cx="285752" cy="369332"/>
          </a:xfrm>
          <a:prstGeom prst="rect">
            <a:avLst/>
          </a:prstGeom>
          <a:noFill/>
        </p:spPr>
        <p:txBody>
          <a:bodyPr wrap="square" rtlCol="0">
            <a:spAutoFit/>
          </a:bodyPr>
          <a:lstStyle/>
          <a:p>
            <a:r>
              <a:rPr lang="en-US" altLang="zh-CN" sz="1800" smtClean="0">
                <a:solidFill>
                  <a:schemeClr val="tx1"/>
                </a:solidFill>
                <a:latin typeface="Consolas" pitchFamily="49" charset="0"/>
                <a:cs typeface="Consolas" pitchFamily="49" charset="0"/>
              </a:rPr>
              <a:t>R</a:t>
            </a:r>
            <a:endParaRPr lang="zh-CN" altLang="en-US" sz="1800">
              <a:solidFill>
                <a:schemeClr val="tx1"/>
              </a:solidFill>
              <a:latin typeface="Consolas" pitchFamily="49" charset="0"/>
              <a:cs typeface="Consolas" pitchFamily="49" charset="0"/>
            </a:endParaRPr>
          </a:p>
        </p:txBody>
      </p:sp>
      <p:grpSp>
        <p:nvGrpSpPr>
          <p:cNvPr id="56" name="组合 55"/>
          <p:cNvGrpSpPr/>
          <p:nvPr/>
        </p:nvGrpSpPr>
        <p:grpSpPr>
          <a:xfrm>
            <a:off x="4429124" y="1142984"/>
            <a:ext cx="3571900" cy="3370649"/>
            <a:chOff x="4429124" y="1142984"/>
            <a:chExt cx="3571900" cy="3370649"/>
          </a:xfrm>
        </p:grpSpPr>
        <p:sp>
          <p:nvSpPr>
            <p:cNvPr id="31" name="Oval 4"/>
            <p:cNvSpPr>
              <a:spLocks noChangeArrowheads="1"/>
            </p:cNvSpPr>
            <p:nvPr/>
          </p:nvSpPr>
          <p:spPr bwMode="auto">
            <a:xfrm>
              <a:off x="5857884" y="2025549"/>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7</a:t>
              </a:r>
              <a:endParaRPr kumimoji="1" lang="en-US" altLang="zh-CN" sz="2000">
                <a:solidFill>
                  <a:srgbClr val="0000FF"/>
                </a:solidFill>
                <a:latin typeface="Consolas" pitchFamily="49" charset="0"/>
                <a:ea typeface="宋体" pitchFamily="2" charset="-122"/>
                <a:cs typeface="Consolas" pitchFamily="49" charset="0"/>
              </a:endParaRPr>
            </a:p>
          </p:txBody>
        </p:sp>
        <p:sp>
          <p:nvSpPr>
            <p:cNvPr id="32" name="Oval 4"/>
            <p:cNvSpPr>
              <a:spLocks noChangeArrowheads="1"/>
            </p:cNvSpPr>
            <p:nvPr/>
          </p:nvSpPr>
          <p:spPr bwMode="auto">
            <a:xfrm>
              <a:off x="5429256" y="298337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3</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3" name="Oval 4"/>
            <p:cNvSpPr>
              <a:spLocks noChangeArrowheads="1"/>
            </p:cNvSpPr>
            <p:nvPr/>
          </p:nvSpPr>
          <p:spPr bwMode="auto">
            <a:xfrm>
              <a:off x="6462454" y="1142984"/>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11</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4" name="Oval 4"/>
            <p:cNvSpPr>
              <a:spLocks noChangeArrowheads="1"/>
            </p:cNvSpPr>
            <p:nvPr/>
          </p:nvSpPr>
          <p:spPr bwMode="auto">
            <a:xfrm>
              <a:off x="6215074" y="298337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9</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5" name="Oval 4"/>
            <p:cNvSpPr>
              <a:spLocks noChangeArrowheads="1"/>
            </p:cNvSpPr>
            <p:nvPr/>
          </p:nvSpPr>
          <p:spPr bwMode="auto">
            <a:xfrm>
              <a:off x="7111519" y="2025549"/>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18</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36" name="Oval 4"/>
            <p:cNvSpPr>
              <a:spLocks noChangeArrowheads="1"/>
            </p:cNvSpPr>
            <p:nvPr/>
          </p:nvSpPr>
          <p:spPr bwMode="auto">
            <a:xfrm>
              <a:off x="7497024" y="298337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26</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37" name="直接连接符 36"/>
            <p:cNvCxnSpPr>
              <a:stCxn id="33" idx="3"/>
              <a:endCxn id="31" idx="0"/>
            </p:cNvCxnSpPr>
            <p:nvPr/>
          </p:nvCxnSpPr>
          <p:spPr>
            <a:xfrm rot="5400000">
              <a:off x="6096887" y="1586173"/>
              <a:ext cx="452374" cy="4263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1" idx="3"/>
              <a:endCxn id="32" idx="0"/>
            </p:cNvCxnSpPr>
            <p:nvPr/>
          </p:nvCxnSpPr>
          <p:spPr>
            <a:xfrm rot="5400000">
              <a:off x="5542658" y="2594339"/>
              <a:ext cx="527635" cy="250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1" idx="5"/>
              <a:endCxn id="34" idx="0"/>
            </p:cNvCxnSpPr>
            <p:nvPr/>
          </p:nvCxnSpPr>
          <p:spPr>
            <a:xfrm rot="16200000" flipH="1">
              <a:off x="6113757" y="2630057"/>
              <a:ext cx="527635" cy="1789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5" idx="5"/>
              <a:endCxn id="36" idx="0"/>
            </p:cNvCxnSpPr>
            <p:nvPr/>
          </p:nvCxnSpPr>
          <p:spPr>
            <a:xfrm rot="16200000" flipH="1">
              <a:off x="7381550" y="2615900"/>
              <a:ext cx="527635" cy="207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5"/>
              <a:endCxn id="35" idx="0"/>
            </p:cNvCxnSpPr>
            <p:nvPr/>
          </p:nvCxnSpPr>
          <p:spPr>
            <a:xfrm rot="16200000" flipH="1">
              <a:off x="6901895" y="1563925"/>
              <a:ext cx="452374" cy="470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2" name="Oval 4"/>
            <p:cNvSpPr>
              <a:spLocks noChangeArrowheads="1"/>
            </p:cNvSpPr>
            <p:nvPr/>
          </p:nvSpPr>
          <p:spPr bwMode="auto">
            <a:xfrm>
              <a:off x="6786578" y="2983375"/>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15</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43" name="TextBox 42"/>
            <p:cNvSpPr txBox="1"/>
            <p:nvPr/>
          </p:nvSpPr>
          <p:spPr>
            <a:xfrm>
              <a:off x="6215074" y="4000504"/>
              <a:ext cx="357190"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44" name="直接连接符 43"/>
            <p:cNvCxnSpPr>
              <a:stCxn id="35" idx="3"/>
              <a:endCxn id="42" idx="0"/>
            </p:cNvCxnSpPr>
            <p:nvPr/>
          </p:nvCxnSpPr>
          <p:spPr>
            <a:xfrm rot="5400000">
              <a:off x="6848136" y="2646182"/>
              <a:ext cx="527635"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5" name="Oval 4"/>
            <p:cNvSpPr>
              <a:spLocks noChangeArrowheads="1"/>
            </p:cNvSpPr>
            <p:nvPr/>
          </p:nvSpPr>
          <p:spPr bwMode="auto">
            <a:xfrm>
              <a:off x="6487763" y="4009633"/>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14</a:t>
              </a: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46" name="直接连接符 45"/>
            <p:cNvCxnSpPr>
              <a:endCxn id="45" idx="0"/>
            </p:cNvCxnSpPr>
            <p:nvPr/>
          </p:nvCxnSpPr>
          <p:spPr>
            <a:xfrm rot="5400000">
              <a:off x="6542789" y="3665909"/>
              <a:ext cx="540698" cy="146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143768" y="2714620"/>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48" name="Oval 4"/>
            <p:cNvSpPr>
              <a:spLocks noChangeArrowheads="1"/>
            </p:cNvSpPr>
            <p:nvPr/>
          </p:nvSpPr>
          <p:spPr bwMode="auto">
            <a:xfrm>
              <a:off x="7162954" y="4009633"/>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2000" smtClean="0">
                  <a:solidFill>
                    <a:srgbClr val="0000FF"/>
                  </a:solidFill>
                  <a:latin typeface="Consolas" pitchFamily="49" charset="0"/>
                  <a:ea typeface="宋体" pitchFamily="2" charset="-122"/>
                  <a:cs typeface="Consolas" pitchFamily="49" charset="0"/>
                </a:rPr>
                <a:t>15</a:t>
              </a:r>
              <a:endParaRPr kumimoji="1" lang="en-US" altLang="zh-CN" sz="2000" b="0">
                <a:solidFill>
                  <a:srgbClr val="0000FF"/>
                </a:solidFill>
                <a:latin typeface="Consolas" pitchFamily="49" charset="0"/>
                <a:ea typeface="宋体" pitchFamily="2" charset="-122"/>
                <a:cs typeface="Consolas" pitchFamily="49" charset="0"/>
              </a:endParaRPr>
            </a:p>
          </p:txBody>
        </p:sp>
        <p:sp>
          <p:nvSpPr>
            <p:cNvPr id="49" name="TextBox 48"/>
            <p:cNvSpPr txBox="1"/>
            <p:nvPr/>
          </p:nvSpPr>
          <p:spPr>
            <a:xfrm>
              <a:off x="7643834" y="3929066"/>
              <a:ext cx="285752"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cxnSp>
          <p:nvCxnSpPr>
            <p:cNvPr id="54" name="直接连接符 53"/>
            <p:cNvCxnSpPr>
              <a:stCxn id="42" idx="5"/>
              <a:endCxn id="48" idx="0"/>
            </p:cNvCxnSpPr>
            <p:nvPr/>
          </p:nvCxnSpPr>
          <p:spPr>
            <a:xfrm rot="16200000" flipH="1">
              <a:off x="7017828" y="3612506"/>
              <a:ext cx="596067" cy="1981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5" name="右箭头 54"/>
            <p:cNvSpPr/>
            <p:nvPr/>
          </p:nvSpPr>
          <p:spPr>
            <a:xfrm>
              <a:off x="4429124" y="2643182"/>
              <a:ext cx="571504"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57" name="TextBox 56"/>
          <p:cNvSpPr txBox="1"/>
          <p:nvPr/>
        </p:nvSpPr>
        <p:spPr>
          <a:xfrm>
            <a:off x="6000760" y="5357826"/>
            <a:ext cx="2428892" cy="400110"/>
          </a:xfrm>
          <a:prstGeom prst="rect">
            <a:avLst/>
          </a:prstGeom>
          <a:noFill/>
        </p:spPr>
        <p:txBody>
          <a:bodyPr wrap="square" rtlCol="0">
            <a:spAutoFit/>
          </a:bodyPr>
          <a:lstStyle/>
          <a:p>
            <a:r>
              <a:rPr kumimoji="1" lang="zh-CN" altLang="en-US" sz="2000" smtClean="0">
                <a:solidFill>
                  <a:srgbClr val="0000FF"/>
                </a:solidFill>
                <a:latin typeface="Consolas" pitchFamily="49" charset="0"/>
                <a:ea typeface="楷体" pitchFamily="49" charset="-122"/>
                <a:cs typeface="Consolas" pitchFamily="49" charset="0"/>
              </a:rPr>
              <a:t>构造的结果</a:t>
            </a:r>
            <a:r>
              <a:rPr kumimoji="1" lang="en-US" altLang="zh-CN" sz="2000" smtClean="0">
                <a:solidFill>
                  <a:srgbClr val="0000FF"/>
                </a:solidFill>
                <a:latin typeface="Consolas" pitchFamily="49" charset="0"/>
                <a:ea typeface="楷体" pitchFamily="49" charset="-122"/>
                <a:cs typeface="Consolas" pitchFamily="49" charset="0"/>
              </a:rPr>
              <a:t>AVL</a:t>
            </a:r>
            <a:r>
              <a:rPr kumimoji="1" lang="zh-CN" altLang="en-US" sz="2000" smtClean="0">
                <a:solidFill>
                  <a:srgbClr val="0000FF"/>
                </a:solidFill>
                <a:latin typeface="Consolas" pitchFamily="49" charset="0"/>
                <a:ea typeface="楷体" pitchFamily="49" charset="-122"/>
                <a:cs typeface="Consolas" pitchFamily="49" charset="0"/>
              </a:rPr>
              <a:t>树</a:t>
            </a:r>
            <a:endParaRPr lang="zh-CN" altLang="en-US" sz="2000"/>
          </a:p>
        </p:txBody>
      </p:sp>
      <p:sp>
        <p:nvSpPr>
          <p:cNvPr id="58" name="上箭头 57"/>
          <p:cNvSpPr/>
          <p:nvPr/>
        </p:nvSpPr>
        <p:spPr>
          <a:xfrm>
            <a:off x="7000892" y="4786322"/>
            <a:ext cx="214314" cy="42862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P spid="25" grpId="0" animBg="1"/>
      <p:bldP spid="26" grpId="0"/>
      <p:bldP spid="29" grpId="0"/>
      <p:bldP spid="30" grpId="0"/>
      <p:bldP spid="57" grpId="0"/>
      <p:bldP spid="5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142976" y="863442"/>
            <a:ext cx="7786742" cy="2298065"/>
          </a:xfrm>
          <a:prstGeom prst="rect">
            <a:avLst/>
          </a:prstGeom>
          <a:noFill/>
          <a:ln w="9525">
            <a:noFill/>
            <a:miter lim="800000"/>
            <a:headEnd/>
            <a:tailEnd/>
          </a:ln>
        </p:spPr>
        <p:txBody>
          <a:bodyPr wrap="square">
            <a:spAutoFit/>
          </a:bodyPr>
          <a:lstStyle/>
          <a:p>
            <a:pPr marL="457200" indent="-457200" algn="just" fontAlgn="ctr">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在</a:t>
            </a:r>
            <a:r>
              <a:rPr kumimoji="1" lang="zh-CN" altLang="en-US" sz="2000" dirty="0">
                <a:solidFill>
                  <a:srgbClr val="0000FF"/>
                </a:solidFill>
                <a:latin typeface="Consolas" pitchFamily="49" charset="0"/>
                <a:ea typeface="楷体" pitchFamily="49" charset="-122"/>
                <a:cs typeface="Consolas" pitchFamily="49" charset="0"/>
              </a:rPr>
              <a:t>平衡二叉树上进行查找的过程和在二叉排序树上进行查找的过程</a:t>
            </a:r>
            <a:r>
              <a:rPr kumimoji="1" lang="zh-CN" altLang="en-US" sz="2000">
                <a:solidFill>
                  <a:srgbClr val="0000FF"/>
                </a:solidFill>
                <a:latin typeface="Consolas" pitchFamily="49" charset="0"/>
                <a:ea typeface="楷体" pitchFamily="49" charset="-122"/>
                <a:cs typeface="Consolas" pitchFamily="49" charset="0"/>
              </a:rPr>
              <a:t>完全</a:t>
            </a:r>
            <a:r>
              <a:rPr kumimoji="1" lang="zh-CN" altLang="en-US" sz="2000" smtClean="0">
                <a:solidFill>
                  <a:srgbClr val="0000FF"/>
                </a:solidFill>
                <a:latin typeface="Consolas" pitchFamily="49" charset="0"/>
                <a:ea typeface="楷体" pitchFamily="49" charset="-122"/>
                <a:cs typeface="Consolas" pitchFamily="49" charset="0"/>
              </a:rPr>
              <a:t>相同。</a:t>
            </a:r>
            <a:endParaRPr kumimoji="1" lang="zh-CN" altLang="en-US" sz="2000" dirty="0">
              <a:solidFill>
                <a:srgbClr val="0000FF"/>
              </a:solidFill>
              <a:latin typeface="Consolas" pitchFamily="49" charset="0"/>
              <a:ea typeface="楷体" pitchFamily="49" charset="-122"/>
              <a:cs typeface="Consolas" pitchFamily="49" charset="0"/>
            </a:endParaRPr>
          </a:p>
          <a:p>
            <a:pPr marL="457200" indent="-457200" algn="just" fontAlgn="ctr">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在</a:t>
            </a:r>
            <a:r>
              <a:rPr kumimoji="1" lang="zh-CN" altLang="en-US" sz="2000" dirty="0">
                <a:solidFill>
                  <a:srgbClr val="0000FF"/>
                </a:solidFill>
                <a:latin typeface="Consolas" pitchFamily="49" charset="0"/>
                <a:ea typeface="楷体" pitchFamily="49" charset="-122"/>
                <a:cs typeface="Consolas" pitchFamily="49" charset="0"/>
              </a:rPr>
              <a:t>最坏的情况下，普通二叉排序树的查找长度为</a:t>
            </a:r>
            <a:r>
              <a:rPr kumimoji="1" lang="en-US" altLang="zh-CN" sz="2000" dirty="0">
                <a:solidFill>
                  <a:srgbClr val="0000FF"/>
                </a:solidFill>
                <a:latin typeface="Consolas" pitchFamily="49" charset="0"/>
                <a:ea typeface="楷体" pitchFamily="49" charset="-122"/>
                <a:cs typeface="Consolas" pitchFamily="49" charset="0"/>
              </a:rPr>
              <a:t>O(</a:t>
            </a:r>
            <a:r>
              <a:rPr kumimoji="1" lang="en-US" altLang="zh-CN" sz="2000" i="1" dirty="0">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。那么，平衡二叉树的情况又是怎样的呢？下面分析平衡二叉树的高度</a:t>
            </a:r>
            <a:r>
              <a:rPr kumimoji="1" lang="en-US" altLang="zh-CN" sz="2000" i="1" dirty="0">
                <a:solidFill>
                  <a:srgbClr val="0000FF"/>
                </a:solidFill>
                <a:latin typeface="Consolas" pitchFamily="49" charset="0"/>
                <a:ea typeface="楷体" pitchFamily="49" charset="-122"/>
                <a:cs typeface="Consolas" pitchFamily="49" charset="0"/>
              </a:rPr>
              <a:t>h</a:t>
            </a:r>
            <a:r>
              <a:rPr kumimoji="1" lang="zh-CN" altLang="en-US" sz="2000" dirty="0" smtClean="0">
                <a:solidFill>
                  <a:srgbClr val="0000FF"/>
                </a:solidFill>
                <a:latin typeface="Consolas" pitchFamily="49" charset="0"/>
                <a:ea typeface="楷体" pitchFamily="49" charset="-122"/>
                <a:cs typeface="Consolas" pitchFamily="49" charset="0"/>
              </a:rPr>
              <a:t>和结点个数</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之间的关系。 </a:t>
            </a:r>
          </a:p>
        </p:txBody>
      </p:sp>
      <p:sp>
        <p:nvSpPr>
          <p:cNvPr id="4" name="TextBox 3"/>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1357290" y="357166"/>
            <a:ext cx="7429552" cy="1477328"/>
          </a:xfrm>
          <a:prstGeom prst="rect">
            <a:avLst/>
          </a:prstGeom>
          <a:noFill/>
          <a:ln w="9525">
            <a:noFill/>
            <a:miter lim="800000"/>
            <a:headEnd/>
            <a:tailEnd/>
          </a:ln>
        </p:spPr>
        <p:txBody>
          <a:bodyPr wrap="square">
            <a:spAutoFit/>
          </a:bodyPr>
          <a:lstStyle/>
          <a:p>
            <a:pPr algn="just" fontAlgn="ctr">
              <a:lnSpc>
                <a:spcPct val="150000"/>
              </a:lnSpc>
              <a:spcBef>
                <a:spcPct val="5000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构造</a:t>
            </a:r>
            <a:r>
              <a:rPr kumimoji="1" lang="zh-CN" altLang="en-US" sz="2000" dirty="0">
                <a:solidFill>
                  <a:srgbClr val="0000FF"/>
                </a:solidFill>
                <a:latin typeface="Consolas" pitchFamily="49" charset="0"/>
                <a:ea typeface="楷体" pitchFamily="49" charset="-122"/>
                <a:cs typeface="Consolas" pitchFamily="49" charset="0"/>
              </a:rPr>
              <a:t>一系列的平衡二叉树</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baseline="-30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baseline="-30000" dirty="0" err="1">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baseline="-30000" dirty="0" err="1">
                <a:solidFill>
                  <a:srgbClr val="0000FF"/>
                </a:solidFill>
                <a:latin typeface="Consolas" pitchFamily="49" charset="0"/>
                <a:ea typeface="楷体" pitchFamily="49" charset="-122"/>
                <a:cs typeface="Consolas" pitchFamily="49" charset="0"/>
              </a:rPr>
              <a:t>3</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，其中，</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i="1" baseline="-30000" dirty="0" err="1">
                <a:solidFill>
                  <a:srgbClr val="0000FF"/>
                </a:solidFill>
                <a:latin typeface="Consolas" pitchFamily="49" charset="0"/>
                <a:ea typeface="楷体" pitchFamily="49" charset="-122"/>
                <a:cs typeface="Consolas" pitchFamily="49" charset="0"/>
              </a:rPr>
              <a:t>h</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h</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3</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）是高度为</a:t>
            </a:r>
            <a:r>
              <a:rPr kumimoji="1" lang="en-US" altLang="zh-CN" sz="2000" i="1" dirty="0">
                <a:solidFill>
                  <a:srgbClr val="0000FF"/>
                </a:solidFill>
                <a:latin typeface="Consolas" pitchFamily="49" charset="0"/>
                <a:ea typeface="楷体" pitchFamily="49" charset="-122"/>
                <a:cs typeface="Consolas" pitchFamily="49" charset="0"/>
              </a:rPr>
              <a:t>h</a:t>
            </a:r>
            <a:r>
              <a:rPr kumimoji="1" lang="zh-CN" altLang="en-US" sz="2000" dirty="0" smtClean="0">
                <a:solidFill>
                  <a:srgbClr val="0000FF"/>
                </a:solidFill>
                <a:latin typeface="Consolas" pitchFamily="49" charset="0"/>
                <a:ea typeface="楷体" pitchFamily="49" charset="-122"/>
                <a:cs typeface="Consolas" pitchFamily="49" charset="0"/>
              </a:rPr>
              <a:t>且结点数</a:t>
            </a:r>
            <a:r>
              <a:rPr kumimoji="1" lang="zh-CN" altLang="en-US" sz="2000" dirty="0">
                <a:solidFill>
                  <a:srgbClr val="0000FF"/>
                </a:solidFill>
                <a:latin typeface="Consolas" pitchFamily="49" charset="0"/>
                <a:ea typeface="楷体" pitchFamily="49" charset="-122"/>
                <a:cs typeface="Consolas" pitchFamily="49" charset="0"/>
              </a:rPr>
              <a:t>尽可能少的平衡二叉树，如下图所示的</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baseline="-30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baseline="-30000" dirty="0" err="1">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baseline="-30000" dirty="0" err="1">
                <a:solidFill>
                  <a:srgbClr val="0000FF"/>
                </a:solidFill>
                <a:latin typeface="Consolas" pitchFamily="49" charset="0"/>
                <a:ea typeface="楷体" pitchFamily="49" charset="-122"/>
                <a:cs typeface="Consolas" pitchFamily="49" charset="0"/>
              </a:rPr>
              <a:t>3</a:t>
            </a:r>
            <a:r>
              <a:rPr kumimoji="1" lang="zh-CN" altLang="en-US" sz="2000" dirty="0">
                <a:solidFill>
                  <a:srgbClr val="0000FF"/>
                </a:solidFill>
                <a:latin typeface="Consolas" pitchFamily="49" charset="0"/>
                <a:ea typeface="楷体" pitchFamily="49" charset="-122"/>
                <a:cs typeface="Consolas" pitchFamily="49" charset="0"/>
              </a:rPr>
              <a:t>和</a:t>
            </a:r>
            <a:r>
              <a:rPr kumimoji="1" lang="en-US" altLang="zh-CN" sz="2000" i="1" err="1">
                <a:solidFill>
                  <a:srgbClr val="0000FF"/>
                </a:solidFill>
                <a:latin typeface="Consolas" pitchFamily="49" charset="0"/>
                <a:ea typeface="楷体" pitchFamily="49" charset="-122"/>
                <a:cs typeface="Consolas" pitchFamily="49" charset="0"/>
              </a:rPr>
              <a:t>T</a:t>
            </a:r>
            <a:r>
              <a:rPr kumimoji="1" lang="en-US" altLang="zh-CN" sz="2000" baseline="-30000" err="1">
                <a:solidFill>
                  <a:srgbClr val="0000FF"/>
                </a:solidFill>
                <a:latin typeface="Consolas" pitchFamily="49" charset="0"/>
                <a:ea typeface="楷体" pitchFamily="49" charset="-122"/>
                <a:cs typeface="Consolas" pitchFamily="49" charset="0"/>
              </a:rPr>
              <a:t>4</a:t>
            </a:r>
            <a:r>
              <a:rPr kumimoji="1" lang="zh-CN" altLang="en-US" sz="2000" smtClean="0">
                <a:solidFill>
                  <a:srgbClr val="0000FF"/>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　</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12292" name="Rectangle 3"/>
          <p:cNvSpPr>
            <a:spLocks noChangeArrowheads="1"/>
          </p:cNvSpPr>
          <p:nvPr/>
        </p:nvSpPr>
        <p:spPr bwMode="auto">
          <a:xfrm>
            <a:off x="2743200" y="2747963"/>
            <a:ext cx="9144000" cy="0"/>
          </a:xfrm>
          <a:prstGeom prst="rect">
            <a:avLst/>
          </a:prstGeom>
          <a:noFill/>
          <a:ln w="9525">
            <a:noFill/>
            <a:miter lim="800000"/>
            <a:headEnd/>
            <a:tailEnd/>
          </a:ln>
        </p:spPr>
        <p:txBody>
          <a:bodyPr>
            <a:spAutoFit/>
          </a:bodyPr>
          <a:lstStyle/>
          <a:p>
            <a:endParaRPr lang="zh-CN" altLang="en-US"/>
          </a:p>
        </p:txBody>
      </p:sp>
      <p:sp>
        <p:nvSpPr>
          <p:cNvPr id="12293" name="Text Box 5"/>
          <p:cNvSpPr txBox="1">
            <a:spLocks noChangeArrowheads="1"/>
          </p:cNvSpPr>
          <p:nvPr/>
        </p:nvSpPr>
        <p:spPr bwMode="auto">
          <a:xfrm>
            <a:off x="3357554" y="5786454"/>
            <a:ext cx="3571900" cy="492443"/>
          </a:xfrm>
          <a:prstGeom prst="rect">
            <a:avLst/>
          </a:prstGeom>
          <a:noFill/>
          <a:ln w="9525">
            <a:noFill/>
            <a:miter lim="800000"/>
            <a:headEnd/>
            <a:tailEnd/>
          </a:ln>
        </p:spPr>
        <p:txBody>
          <a:bodyPr wrap="square">
            <a:spAutoFit/>
          </a:bodyPr>
          <a:lstStyle/>
          <a:p>
            <a:pPr algn="ctr" fontAlgn="ctr">
              <a:lnSpc>
                <a:spcPct val="130000"/>
              </a:lnSpc>
              <a:spcBef>
                <a:spcPct val="50000"/>
              </a:spcBef>
            </a:pPr>
            <a:r>
              <a:rPr kumimoji="1" lang="zh-CN" altLang="en-US" sz="2000" dirty="0" smtClean="0">
                <a:solidFill>
                  <a:srgbClr val="0000FF"/>
                </a:solidFill>
                <a:latin typeface="Consolas" pitchFamily="49" charset="0"/>
                <a:ea typeface="楷体" pitchFamily="49" charset="-122"/>
                <a:cs typeface="Consolas" pitchFamily="49" charset="0"/>
              </a:rPr>
              <a:t>结点个数</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最少的平衡二叉树 </a:t>
            </a:r>
          </a:p>
        </p:txBody>
      </p:sp>
      <p:sp>
        <p:nvSpPr>
          <p:cNvPr id="7" name="Oval 4"/>
          <p:cNvSpPr>
            <a:spLocks noChangeArrowheads="1"/>
          </p:cNvSpPr>
          <p:nvPr/>
        </p:nvSpPr>
        <p:spPr bwMode="auto">
          <a:xfrm>
            <a:off x="1643042" y="2754168"/>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8" name="TextBox 7"/>
          <p:cNvSpPr txBox="1"/>
          <p:nvPr/>
        </p:nvSpPr>
        <p:spPr>
          <a:xfrm>
            <a:off x="1571604" y="2071678"/>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9" name="Oval 4"/>
          <p:cNvSpPr>
            <a:spLocks noChangeArrowheads="1"/>
          </p:cNvSpPr>
          <p:nvPr/>
        </p:nvSpPr>
        <p:spPr bwMode="auto">
          <a:xfrm>
            <a:off x="3143240" y="2797088"/>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0" name="TextBox 9"/>
          <p:cNvSpPr txBox="1"/>
          <p:nvPr/>
        </p:nvSpPr>
        <p:spPr>
          <a:xfrm>
            <a:off x="3071802" y="2114598"/>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11" name="Oval 4"/>
          <p:cNvSpPr>
            <a:spLocks noChangeArrowheads="1"/>
          </p:cNvSpPr>
          <p:nvPr/>
        </p:nvSpPr>
        <p:spPr bwMode="auto">
          <a:xfrm>
            <a:off x="2786050" y="3611424"/>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3" name="直接连接符 12"/>
          <p:cNvCxnSpPr>
            <a:stCxn id="9" idx="3"/>
            <a:endCxn id="11" idx="0"/>
          </p:cNvCxnSpPr>
          <p:nvPr/>
        </p:nvCxnSpPr>
        <p:spPr>
          <a:xfrm rot="5400000">
            <a:off x="2869842" y="3280032"/>
            <a:ext cx="445601"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4" name="Oval 4"/>
          <p:cNvSpPr>
            <a:spLocks noChangeArrowheads="1"/>
          </p:cNvSpPr>
          <p:nvPr/>
        </p:nvSpPr>
        <p:spPr bwMode="auto">
          <a:xfrm>
            <a:off x="5072066" y="2868526"/>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5" name="TextBox 14"/>
          <p:cNvSpPr txBox="1"/>
          <p:nvPr/>
        </p:nvSpPr>
        <p:spPr>
          <a:xfrm>
            <a:off x="5000628" y="218603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6" name="Oval 4"/>
          <p:cNvSpPr>
            <a:spLocks noChangeArrowheads="1"/>
          </p:cNvSpPr>
          <p:nvPr/>
        </p:nvSpPr>
        <p:spPr bwMode="auto">
          <a:xfrm>
            <a:off x="4714876" y="3682862"/>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7" name="直接连接符 16"/>
          <p:cNvCxnSpPr>
            <a:stCxn id="14" idx="3"/>
            <a:endCxn id="16" idx="0"/>
          </p:cNvCxnSpPr>
          <p:nvPr/>
        </p:nvCxnSpPr>
        <p:spPr>
          <a:xfrm rot="5400000">
            <a:off x="4798668" y="3351470"/>
            <a:ext cx="445601"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8" name="Oval 4"/>
          <p:cNvSpPr>
            <a:spLocks noChangeArrowheads="1"/>
          </p:cNvSpPr>
          <p:nvPr/>
        </p:nvSpPr>
        <p:spPr bwMode="auto">
          <a:xfrm>
            <a:off x="4357686" y="4400614"/>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9" name="Oval 4"/>
          <p:cNvSpPr>
            <a:spLocks noChangeArrowheads="1"/>
          </p:cNvSpPr>
          <p:nvPr/>
        </p:nvSpPr>
        <p:spPr bwMode="auto">
          <a:xfrm>
            <a:off x="5533322" y="3754300"/>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1" name="直接连接符 20"/>
          <p:cNvCxnSpPr>
            <a:stCxn id="16" idx="3"/>
            <a:endCxn id="18" idx="0"/>
          </p:cNvCxnSpPr>
          <p:nvPr/>
        </p:nvCxnSpPr>
        <p:spPr>
          <a:xfrm rot="5400000">
            <a:off x="4489770" y="4117514"/>
            <a:ext cx="349017"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9" idx="0"/>
          </p:cNvCxnSpPr>
          <p:nvPr/>
        </p:nvCxnSpPr>
        <p:spPr>
          <a:xfrm rot="16200000" flipH="1">
            <a:off x="5312178" y="3335155"/>
            <a:ext cx="517039" cy="32124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7" name="Oval 4"/>
          <p:cNvSpPr>
            <a:spLocks noChangeArrowheads="1"/>
          </p:cNvSpPr>
          <p:nvPr/>
        </p:nvSpPr>
        <p:spPr bwMode="auto">
          <a:xfrm>
            <a:off x="6929454" y="3579534"/>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28" name="TextBox 27"/>
          <p:cNvSpPr txBox="1"/>
          <p:nvPr/>
        </p:nvSpPr>
        <p:spPr>
          <a:xfrm>
            <a:off x="7286644" y="218603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sp>
        <p:nvSpPr>
          <p:cNvPr id="29" name="Oval 4"/>
          <p:cNvSpPr>
            <a:spLocks noChangeArrowheads="1"/>
          </p:cNvSpPr>
          <p:nvPr/>
        </p:nvSpPr>
        <p:spPr bwMode="auto">
          <a:xfrm>
            <a:off x="6572264" y="4393870"/>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30" name="直接连接符 29"/>
          <p:cNvCxnSpPr>
            <a:stCxn id="27" idx="3"/>
            <a:endCxn id="29" idx="0"/>
          </p:cNvCxnSpPr>
          <p:nvPr/>
        </p:nvCxnSpPr>
        <p:spPr>
          <a:xfrm rot="5400000">
            <a:off x="6656056" y="4062478"/>
            <a:ext cx="445601"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1" name="Oval 4"/>
          <p:cNvSpPr>
            <a:spLocks noChangeArrowheads="1"/>
          </p:cNvSpPr>
          <p:nvPr/>
        </p:nvSpPr>
        <p:spPr bwMode="auto">
          <a:xfrm>
            <a:off x="6215074" y="5111622"/>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32" name="Oval 4"/>
          <p:cNvSpPr>
            <a:spLocks noChangeArrowheads="1"/>
          </p:cNvSpPr>
          <p:nvPr/>
        </p:nvSpPr>
        <p:spPr bwMode="auto">
          <a:xfrm>
            <a:off x="7390710" y="4465308"/>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33" name="直接连接符 32"/>
          <p:cNvCxnSpPr>
            <a:stCxn id="29" idx="3"/>
            <a:endCxn id="31" idx="0"/>
          </p:cNvCxnSpPr>
          <p:nvPr/>
        </p:nvCxnSpPr>
        <p:spPr>
          <a:xfrm rot="5400000">
            <a:off x="6347158" y="4828522"/>
            <a:ext cx="349017"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7" idx="5"/>
            <a:endCxn id="32" idx="0"/>
          </p:cNvCxnSpPr>
          <p:nvPr/>
        </p:nvCxnSpPr>
        <p:spPr>
          <a:xfrm rot="16200000" flipH="1">
            <a:off x="7169566" y="4046163"/>
            <a:ext cx="517039" cy="32124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5" name="Oval 4"/>
          <p:cNvSpPr>
            <a:spLocks noChangeArrowheads="1"/>
          </p:cNvSpPr>
          <p:nvPr/>
        </p:nvSpPr>
        <p:spPr bwMode="auto">
          <a:xfrm>
            <a:off x="8319404" y="3654344"/>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36" name="Oval 4"/>
          <p:cNvSpPr>
            <a:spLocks noChangeArrowheads="1"/>
          </p:cNvSpPr>
          <p:nvPr/>
        </p:nvSpPr>
        <p:spPr bwMode="auto">
          <a:xfrm>
            <a:off x="7962214" y="4468680"/>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37" name="直接连接符 36"/>
          <p:cNvCxnSpPr>
            <a:stCxn id="35" idx="3"/>
            <a:endCxn id="36" idx="0"/>
          </p:cNvCxnSpPr>
          <p:nvPr/>
        </p:nvCxnSpPr>
        <p:spPr>
          <a:xfrm rot="5400000">
            <a:off x="8046006" y="4137288"/>
            <a:ext cx="445601"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8" name="Oval 4"/>
          <p:cNvSpPr>
            <a:spLocks noChangeArrowheads="1"/>
          </p:cNvSpPr>
          <p:nvPr/>
        </p:nvSpPr>
        <p:spPr bwMode="auto">
          <a:xfrm>
            <a:off x="7643834" y="2825606"/>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40" name="直接连接符 39"/>
          <p:cNvCxnSpPr>
            <a:stCxn id="38" idx="3"/>
            <a:endCxn id="27" idx="7"/>
          </p:cNvCxnSpPr>
          <p:nvPr/>
        </p:nvCxnSpPr>
        <p:spPr>
          <a:xfrm rot="5400000">
            <a:off x="7260415" y="3201387"/>
            <a:ext cx="448458" cy="43436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8" idx="5"/>
            <a:endCxn id="35" idx="1"/>
          </p:cNvCxnSpPr>
          <p:nvPr/>
        </p:nvCxnSpPr>
        <p:spPr>
          <a:xfrm rot="16200000" flipH="1">
            <a:off x="7917985" y="3258197"/>
            <a:ext cx="523268" cy="39555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1357290" y="428604"/>
            <a:ext cx="7329510" cy="1015663"/>
          </a:xfrm>
          <a:prstGeom prst="rect">
            <a:avLst/>
          </a:prstGeom>
          <a:noFill/>
          <a:ln w="9525">
            <a:noFill/>
            <a:miter lim="800000"/>
            <a:headEnd/>
            <a:tailEnd/>
          </a:ln>
        </p:spPr>
        <p:txBody>
          <a:bodyPr wrap="square">
            <a:spAutoFit/>
          </a:bodyPr>
          <a:lstStyle/>
          <a:p>
            <a:pPr marL="457200" indent="-457200" algn="just" fontAlgn="ctr">
              <a:lnSpc>
                <a:spcPct val="150000"/>
              </a:lnSpc>
              <a:spcBef>
                <a:spcPct val="50000"/>
              </a:spcBef>
              <a:buBlip>
                <a:blip r:embed="rId2"/>
              </a:buBlip>
            </a:pPr>
            <a:r>
              <a:rPr kumimoji="1" lang="zh-CN" altLang="en-US" sz="2000" smtClean="0">
                <a:solidFill>
                  <a:srgbClr val="3333FF"/>
                </a:solidFill>
                <a:latin typeface="Consolas" pitchFamily="49" charset="0"/>
                <a:ea typeface="楷体" pitchFamily="49" charset="-122"/>
                <a:cs typeface="Consolas" pitchFamily="49" charset="0"/>
              </a:rPr>
              <a:t>构造</a:t>
            </a:r>
            <a:r>
              <a:rPr kumimoji="1" lang="en-US" altLang="zh-CN" sz="2000" i="1" dirty="0" err="1">
                <a:solidFill>
                  <a:srgbClr val="3333FF"/>
                </a:solidFill>
                <a:latin typeface="Consolas" pitchFamily="49" charset="0"/>
                <a:ea typeface="楷体" pitchFamily="49" charset="-122"/>
                <a:cs typeface="Consolas" pitchFamily="49" charset="0"/>
              </a:rPr>
              <a:t>T</a:t>
            </a:r>
            <a:r>
              <a:rPr kumimoji="1" lang="en-US" altLang="zh-CN" sz="2000" i="1" baseline="-30000" dirty="0" err="1">
                <a:solidFill>
                  <a:srgbClr val="3333FF"/>
                </a:solidFill>
                <a:latin typeface="Consolas" pitchFamily="49" charset="0"/>
                <a:ea typeface="楷体" pitchFamily="49" charset="-122"/>
                <a:cs typeface="Consolas" pitchFamily="49" charset="0"/>
              </a:rPr>
              <a:t>h</a:t>
            </a:r>
            <a:r>
              <a:rPr kumimoji="1" lang="zh-CN" altLang="en-US" sz="2000" dirty="0">
                <a:solidFill>
                  <a:srgbClr val="3333FF"/>
                </a:solidFill>
                <a:latin typeface="Consolas" pitchFamily="49" charset="0"/>
                <a:ea typeface="楷体" pitchFamily="49" charset="-122"/>
                <a:cs typeface="Consolas" pitchFamily="49" charset="0"/>
              </a:rPr>
              <a:t>，先分别构造</a:t>
            </a:r>
            <a:r>
              <a:rPr kumimoji="1" lang="en-US" altLang="zh-CN" sz="2000" i="1" dirty="0" err="1">
                <a:solidFill>
                  <a:srgbClr val="3333FF"/>
                </a:solidFill>
                <a:latin typeface="Consolas" pitchFamily="49" charset="0"/>
                <a:ea typeface="楷体" pitchFamily="49" charset="-122"/>
                <a:cs typeface="Consolas" pitchFamily="49" charset="0"/>
              </a:rPr>
              <a:t>T</a:t>
            </a:r>
            <a:r>
              <a:rPr kumimoji="1" lang="en-US" altLang="zh-CN" sz="2000" i="1" baseline="-30000" dirty="0" err="1">
                <a:solidFill>
                  <a:srgbClr val="3333FF"/>
                </a:solidFill>
                <a:latin typeface="Consolas" pitchFamily="49" charset="0"/>
                <a:ea typeface="楷体" pitchFamily="49" charset="-122"/>
                <a:cs typeface="Consolas" pitchFamily="49" charset="0"/>
              </a:rPr>
              <a:t>h</a:t>
            </a:r>
            <a:r>
              <a:rPr kumimoji="1" lang="en-US" altLang="zh-CN" sz="2000" baseline="-30000" dirty="0">
                <a:solidFill>
                  <a:srgbClr val="3333FF"/>
                </a:solidFill>
                <a:latin typeface="Consolas" pitchFamily="49" charset="0"/>
                <a:ea typeface="楷体" pitchFamily="49" charset="-122"/>
                <a:cs typeface="Consolas" pitchFamily="49" charset="0"/>
              </a:rPr>
              <a:t>-1</a:t>
            </a:r>
            <a:r>
              <a:rPr kumimoji="1" lang="zh-CN" altLang="en-US" sz="2000" dirty="0">
                <a:solidFill>
                  <a:srgbClr val="3333FF"/>
                </a:solidFill>
                <a:latin typeface="Consolas" pitchFamily="49" charset="0"/>
                <a:ea typeface="楷体" pitchFamily="49" charset="-122"/>
                <a:cs typeface="Consolas" pitchFamily="49" charset="0"/>
              </a:rPr>
              <a:t>和</a:t>
            </a:r>
            <a:r>
              <a:rPr kumimoji="1" lang="en-US" altLang="zh-CN" sz="2000" i="1" dirty="0" err="1">
                <a:solidFill>
                  <a:srgbClr val="3333FF"/>
                </a:solidFill>
                <a:latin typeface="Consolas" pitchFamily="49" charset="0"/>
                <a:ea typeface="楷体" pitchFamily="49" charset="-122"/>
                <a:cs typeface="Consolas" pitchFamily="49" charset="0"/>
              </a:rPr>
              <a:t>T</a:t>
            </a:r>
            <a:r>
              <a:rPr kumimoji="1" lang="en-US" altLang="zh-CN" sz="2000" i="1" baseline="-30000" dirty="0" err="1">
                <a:solidFill>
                  <a:srgbClr val="3333FF"/>
                </a:solidFill>
                <a:latin typeface="Consolas" pitchFamily="49" charset="0"/>
                <a:ea typeface="楷体" pitchFamily="49" charset="-122"/>
                <a:cs typeface="Consolas" pitchFamily="49" charset="0"/>
              </a:rPr>
              <a:t>h</a:t>
            </a:r>
            <a:r>
              <a:rPr kumimoji="1" lang="en-US" altLang="zh-CN" sz="2000" baseline="-30000" dirty="0">
                <a:solidFill>
                  <a:srgbClr val="3333FF"/>
                </a:solidFill>
                <a:latin typeface="Consolas" pitchFamily="49" charset="0"/>
                <a:ea typeface="楷体" pitchFamily="49" charset="-122"/>
                <a:cs typeface="Consolas" pitchFamily="49" charset="0"/>
              </a:rPr>
              <a:t>-2</a:t>
            </a:r>
            <a:r>
              <a:rPr kumimoji="1" lang="zh-CN" altLang="en-US" sz="2000" dirty="0">
                <a:solidFill>
                  <a:srgbClr val="3333FF"/>
                </a:solidFill>
                <a:latin typeface="Consolas" pitchFamily="49" charset="0"/>
                <a:ea typeface="楷体" pitchFamily="49" charset="-122"/>
                <a:cs typeface="Consolas" pitchFamily="49" charset="0"/>
              </a:rPr>
              <a:t>，使</a:t>
            </a:r>
            <a:r>
              <a:rPr kumimoji="1" lang="en-US" altLang="zh-CN" sz="2000" i="1" dirty="0" err="1">
                <a:solidFill>
                  <a:srgbClr val="3333FF"/>
                </a:solidFill>
                <a:latin typeface="Consolas" pitchFamily="49" charset="0"/>
                <a:ea typeface="楷体" pitchFamily="49" charset="-122"/>
                <a:cs typeface="Consolas" pitchFamily="49" charset="0"/>
              </a:rPr>
              <a:t>T</a:t>
            </a:r>
            <a:r>
              <a:rPr kumimoji="1" lang="en-US" altLang="zh-CN" sz="2000" i="1" baseline="-30000" dirty="0" err="1">
                <a:solidFill>
                  <a:srgbClr val="3333FF"/>
                </a:solidFill>
                <a:latin typeface="Consolas" pitchFamily="49" charset="0"/>
                <a:ea typeface="楷体" pitchFamily="49" charset="-122"/>
                <a:cs typeface="Consolas" pitchFamily="49" charset="0"/>
              </a:rPr>
              <a:t>h</a:t>
            </a:r>
            <a:r>
              <a:rPr kumimoji="1" lang="zh-CN" altLang="en-US" sz="2000" dirty="0">
                <a:solidFill>
                  <a:srgbClr val="3333FF"/>
                </a:solidFill>
                <a:latin typeface="Consolas" pitchFamily="49" charset="0"/>
                <a:ea typeface="楷体" pitchFamily="49" charset="-122"/>
                <a:cs typeface="Consolas" pitchFamily="49" charset="0"/>
              </a:rPr>
              <a:t>以</a:t>
            </a:r>
            <a:r>
              <a:rPr kumimoji="1" lang="en-US" altLang="zh-CN" sz="2000" i="1" dirty="0" err="1">
                <a:solidFill>
                  <a:srgbClr val="3333FF"/>
                </a:solidFill>
                <a:latin typeface="Consolas" pitchFamily="49" charset="0"/>
                <a:ea typeface="楷体" pitchFamily="49" charset="-122"/>
                <a:cs typeface="Consolas" pitchFamily="49" charset="0"/>
              </a:rPr>
              <a:t>T</a:t>
            </a:r>
            <a:r>
              <a:rPr kumimoji="1" lang="en-US" altLang="zh-CN" sz="2000" i="1" baseline="-30000" dirty="0" err="1">
                <a:solidFill>
                  <a:srgbClr val="3333FF"/>
                </a:solidFill>
                <a:latin typeface="Consolas" pitchFamily="49" charset="0"/>
                <a:ea typeface="楷体" pitchFamily="49" charset="-122"/>
                <a:cs typeface="Consolas" pitchFamily="49" charset="0"/>
              </a:rPr>
              <a:t>h</a:t>
            </a:r>
            <a:r>
              <a:rPr kumimoji="1" lang="en-US" altLang="zh-CN" sz="2000" baseline="-30000" dirty="0">
                <a:solidFill>
                  <a:srgbClr val="3333FF"/>
                </a:solidFill>
                <a:latin typeface="Consolas" pitchFamily="49" charset="0"/>
                <a:ea typeface="楷体" pitchFamily="49" charset="-122"/>
                <a:cs typeface="Consolas" pitchFamily="49" charset="0"/>
              </a:rPr>
              <a:t>-1</a:t>
            </a:r>
            <a:r>
              <a:rPr kumimoji="1" lang="zh-CN" altLang="en-US" sz="2000" dirty="0">
                <a:solidFill>
                  <a:srgbClr val="3333FF"/>
                </a:solidFill>
                <a:latin typeface="Consolas" pitchFamily="49" charset="0"/>
                <a:ea typeface="楷体" pitchFamily="49" charset="-122"/>
                <a:cs typeface="Consolas" pitchFamily="49" charset="0"/>
              </a:rPr>
              <a:t>和</a:t>
            </a:r>
            <a:r>
              <a:rPr kumimoji="1" lang="en-US" altLang="zh-CN" sz="2000" dirty="0" err="1">
                <a:solidFill>
                  <a:srgbClr val="3333FF"/>
                </a:solidFill>
                <a:latin typeface="Consolas" pitchFamily="49" charset="0"/>
                <a:ea typeface="楷体" pitchFamily="49" charset="-122"/>
                <a:cs typeface="Consolas" pitchFamily="49" charset="0"/>
              </a:rPr>
              <a:t>T</a:t>
            </a:r>
            <a:r>
              <a:rPr kumimoji="1" lang="en-US" altLang="zh-CN" sz="2000" i="1" baseline="-30000" dirty="0" err="1">
                <a:solidFill>
                  <a:srgbClr val="3333FF"/>
                </a:solidFill>
                <a:latin typeface="Consolas" pitchFamily="49" charset="0"/>
                <a:ea typeface="楷体" pitchFamily="49" charset="-122"/>
                <a:cs typeface="Consolas" pitchFamily="49" charset="0"/>
              </a:rPr>
              <a:t>h</a:t>
            </a:r>
            <a:r>
              <a:rPr kumimoji="1" lang="en-US" altLang="zh-CN" sz="2000" baseline="-30000" dirty="0">
                <a:solidFill>
                  <a:srgbClr val="3333FF"/>
                </a:solidFill>
                <a:latin typeface="Consolas" pitchFamily="49" charset="0"/>
                <a:ea typeface="楷体" pitchFamily="49" charset="-122"/>
                <a:cs typeface="Consolas" pitchFamily="49" charset="0"/>
              </a:rPr>
              <a:t>-2</a:t>
            </a:r>
            <a:r>
              <a:rPr kumimoji="1" lang="zh-CN" altLang="en-US" sz="2000" dirty="0">
                <a:solidFill>
                  <a:srgbClr val="3333FF"/>
                </a:solidFill>
                <a:latin typeface="Consolas" pitchFamily="49" charset="0"/>
                <a:ea typeface="楷体" pitchFamily="49" charset="-122"/>
                <a:cs typeface="Consolas" pitchFamily="49" charset="0"/>
              </a:rPr>
              <a:t>作为其</a:t>
            </a:r>
            <a:r>
              <a:rPr kumimoji="1" lang="zh-CN" altLang="en-US" sz="2000" dirty="0" smtClean="0">
                <a:solidFill>
                  <a:srgbClr val="3333FF"/>
                </a:solidFill>
                <a:latin typeface="Consolas" pitchFamily="49" charset="0"/>
                <a:ea typeface="楷体" pitchFamily="49" charset="-122"/>
                <a:cs typeface="Consolas" pitchFamily="49" charset="0"/>
              </a:rPr>
              <a:t>根结点的</a:t>
            </a:r>
            <a:r>
              <a:rPr kumimoji="1" lang="zh-CN" altLang="en-US" sz="2000" dirty="0">
                <a:solidFill>
                  <a:srgbClr val="3333FF"/>
                </a:solidFill>
                <a:latin typeface="Consolas" pitchFamily="49" charset="0"/>
                <a:ea typeface="楷体" pitchFamily="49" charset="-122"/>
                <a:cs typeface="Consolas" pitchFamily="49" charset="0"/>
              </a:rPr>
              <a:t>左、右子</a:t>
            </a:r>
            <a:r>
              <a:rPr kumimoji="1" lang="zh-CN" altLang="en-US" sz="2000">
                <a:solidFill>
                  <a:srgbClr val="3333FF"/>
                </a:solidFill>
                <a:latin typeface="Consolas" pitchFamily="49" charset="0"/>
                <a:ea typeface="楷体" pitchFamily="49" charset="-122"/>
                <a:cs typeface="Consolas" pitchFamily="49" charset="0"/>
              </a:rPr>
              <a:t>树</a:t>
            </a:r>
            <a:r>
              <a:rPr kumimoji="1" lang="zh-CN" altLang="en-US" sz="2000" smtClean="0">
                <a:solidFill>
                  <a:srgbClr val="3333FF"/>
                </a:solidFill>
                <a:latin typeface="Consolas" pitchFamily="49" charset="0"/>
                <a:ea typeface="楷体" pitchFamily="49" charset="-122"/>
                <a:cs typeface="Consolas" pitchFamily="49" charset="0"/>
              </a:rPr>
              <a:t>。</a:t>
            </a:r>
            <a:endParaRPr kumimoji="1" lang="zh-CN" altLang="en-US" sz="2000" dirty="0">
              <a:solidFill>
                <a:srgbClr val="3333FF"/>
              </a:solidFill>
              <a:latin typeface="Consolas" pitchFamily="49" charset="0"/>
              <a:ea typeface="楷体" pitchFamily="49" charset="-122"/>
              <a:cs typeface="Consolas" pitchFamily="49" charset="0"/>
            </a:endParaRPr>
          </a:p>
        </p:txBody>
      </p:sp>
      <p:sp>
        <p:nvSpPr>
          <p:cNvPr id="12292" name="Rectangle 3"/>
          <p:cNvSpPr>
            <a:spLocks noChangeArrowheads="1"/>
          </p:cNvSpPr>
          <p:nvPr/>
        </p:nvSpPr>
        <p:spPr bwMode="auto">
          <a:xfrm>
            <a:off x="2743200" y="2747963"/>
            <a:ext cx="9144000" cy="0"/>
          </a:xfrm>
          <a:prstGeom prst="rect">
            <a:avLst/>
          </a:prstGeom>
          <a:noFill/>
          <a:ln w="9525">
            <a:noFill/>
            <a:miter lim="800000"/>
            <a:headEnd/>
            <a:tailEnd/>
          </a:ln>
        </p:spPr>
        <p:txBody>
          <a:bodyPr>
            <a:spAutoFit/>
          </a:bodyPr>
          <a:lstStyle/>
          <a:p>
            <a:endParaRPr lang="zh-CN" altLang="en-US"/>
          </a:p>
        </p:txBody>
      </p:sp>
      <p:grpSp>
        <p:nvGrpSpPr>
          <p:cNvPr id="15" name="组合 14"/>
          <p:cNvGrpSpPr/>
          <p:nvPr/>
        </p:nvGrpSpPr>
        <p:grpSpPr>
          <a:xfrm>
            <a:off x="3143240" y="1857364"/>
            <a:ext cx="3000396" cy="2532220"/>
            <a:chOff x="3143240" y="1857364"/>
            <a:chExt cx="3000396" cy="2532220"/>
          </a:xfrm>
        </p:grpSpPr>
        <p:sp>
          <p:nvSpPr>
            <p:cNvPr id="7" name="Oval 4"/>
            <p:cNvSpPr>
              <a:spLocks noChangeArrowheads="1"/>
            </p:cNvSpPr>
            <p:nvPr/>
          </p:nvSpPr>
          <p:spPr bwMode="auto">
            <a:xfrm>
              <a:off x="4429124" y="2385948"/>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8" name="TextBox 7"/>
            <p:cNvSpPr txBox="1"/>
            <p:nvPr/>
          </p:nvSpPr>
          <p:spPr>
            <a:xfrm>
              <a:off x="4429124" y="1857364"/>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T</a:t>
              </a:r>
              <a:r>
                <a:rPr lang="en-US" altLang="zh-CN" sz="2000" i="1" baseline="-25000" smtClean="0">
                  <a:solidFill>
                    <a:srgbClr val="0000FF"/>
                  </a:solidFill>
                  <a:latin typeface="Consolas" pitchFamily="49" charset="0"/>
                  <a:cs typeface="Consolas" pitchFamily="49" charset="0"/>
                </a:rPr>
                <a:t>h</a:t>
              </a:r>
              <a:endParaRPr lang="zh-CN" altLang="en-US" sz="2000" baseline="-25000">
                <a:solidFill>
                  <a:srgbClr val="0000FF"/>
                </a:solidFill>
                <a:latin typeface="Consolas" pitchFamily="49" charset="0"/>
                <a:cs typeface="Consolas" pitchFamily="49" charset="0"/>
              </a:endParaRPr>
            </a:p>
          </p:txBody>
        </p:sp>
        <p:sp>
          <p:nvSpPr>
            <p:cNvPr id="9" name="等腰三角形 8"/>
            <p:cNvSpPr/>
            <p:nvPr/>
          </p:nvSpPr>
          <p:spPr>
            <a:xfrm>
              <a:off x="3143240" y="3318014"/>
              <a:ext cx="1214446" cy="10715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latin typeface="Consolas" pitchFamily="49" charset="0"/>
                  <a:cs typeface="Consolas" pitchFamily="49" charset="0"/>
                </a:rPr>
                <a:t>T</a:t>
              </a:r>
              <a:r>
                <a:rPr lang="en-US" altLang="zh-CN" sz="2000" i="1" baseline="-25000" smtClean="0">
                  <a:latin typeface="Consolas" pitchFamily="49" charset="0"/>
                  <a:cs typeface="Consolas" pitchFamily="49" charset="0"/>
                </a:rPr>
                <a:t>h</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10" name="等腰三角形 9"/>
            <p:cNvSpPr/>
            <p:nvPr/>
          </p:nvSpPr>
          <p:spPr>
            <a:xfrm>
              <a:off x="4929190" y="3318014"/>
              <a:ext cx="1214446" cy="10715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latin typeface="Consolas" pitchFamily="49" charset="0"/>
                  <a:cs typeface="Consolas" pitchFamily="49" charset="0"/>
                </a:rPr>
                <a:t>T</a:t>
              </a:r>
              <a:r>
                <a:rPr lang="en-US" altLang="zh-CN" sz="2000" i="1" baseline="-25000" smtClean="0">
                  <a:latin typeface="Consolas" pitchFamily="49" charset="0"/>
                  <a:cs typeface="Consolas" pitchFamily="49" charset="0"/>
                </a:rPr>
                <a:t>h</a:t>
              </a:r>
              <a:r>
                <a:rPr lang="en-US" altLang="zh-CN" sz="2000" baseline="-25000" smtClean="0">
                  <a:latin typeface="Consolas" pitchFamily="49" charset="0"/>
                  <a:cs typeface="Consolas" pitchFamily="49" charset="0"/>
                </a:rPr>
                <a:t>-2</a:t>
              </a:r>
              <a:endParaRPr lang="zh-CN" altLang="en-US" sz="2000" baseline="-25000">
                <a:latin typeface="Consolas" pitchFamily="49" charset="0"/>
                <a:cs typeface="Consolas" pitchFamily="49" charset="0"/>
              </a:endParaRPr>
            </a:p>
          </p:txBody>
        </p:sp>
        <p:cxnSp>
          <p:nvCxnSpPr>
            <p:cNvPr id="12" name="直接连接符 11"/>
            <p:cNvCxnSpPr>
              <a:stCxn id="7" idx="3"/>
              <a:endCxn id="9" idx="0"/>
            </p:cNvCxnSpPr>
            <p:nvPr/>
          </p:nvCxnSpPr>
          <p:spPr>
            <a:xfrm rot="5400000">
              <a:off x="3837125" y="2668021"/>
              <a:ext cx="563331" cy="7366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5"/>
              <a:endCxn id="10" idx="0"/>
            </p:cNvCxnSpPr>
            <p:nvPr/>
          </p:nvCxnSpPr>
          <p:spPr>
            <a:xfrm rot="16200000" flipH="1">
              <a:off x="4870107" y="2651707"/>
              <a:ext cx="563331" cy="76928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1285852" y="3286124"/>
            <a:ext cx="7248548" cy="1785104"/>
          </a:xfrm>
          <a:prstGeom prst="rect">
            <a:avLst/>
          </a:prstGeom>
          <a:noFill/>
          <a:ln w="9525">
            <a:noFill/>
            <a:miter lim="800000"/>
            <a:headEnd/>
            <a:tailEnd/>
          </a:ln>
        </p:spPr>
        <p:txBody>
          <a:bodyPr wrap="square">
            <a:spAutoFit/>
          </a:bodyPr>
          <a:lstStyle/>
          <a:p>
            <a:pPr fontAlgn="ctr">
              <a:lnSpc>
                <a:spcPts val="3000"/>
              </a:lnSpc>
              <a:spcBef>
                <a:spcPct val="50000"/>
              </a:spcBef>
            </a:pPr>
            <a:r>
              <a:rPr kumimoji="1" lang="en-US" altLang="zh-CN" sz="2000">
                <a:solidFill>
                  <a:srgbClr val="0000FF"/>
                </a:solidFill>
                <a:latin typeface="Consolas" pitchFamily="49" charset="0"/>
                <a:ea typeface="楷体" pitchFamily="49" charset="-122"/>
                <a:cs typeface="Consolas" pitchFamily="49" charset="0"/>
              </a:rPr>
              <a:t>   </a:t>
            </a:r>
            <a:r>
              <a:rPr kumimoji="1" lang="en-US" altLang="zh-CN" sz="2000" smtClean="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通过</a:t>
            </a:r>
            <a:r>
              <a:rPr kumimoji="1" lang="zh-CN" altLang="en-US" sz="2000" dirty="0">
                <a:solidFill>
                  <a:srgbClr val="0000FF"/>
                </a:solidFill>
                <a:latin typeface="Consolas" pitchFamily="49" charset="0"/>
                <a:ea typeface="楷体" pitchFamily="49" charset="-122"/>
                <a:cs typeface="Consolas" pitchFamily="49" charset="0"/>
              </a:rPr>
              <a:t>计算上述平衡二叉树中</a:t>
            </a:r>
            <a:r>
              <a:rPr kumimoji="1" lang="zh-CN" altLang="en-US" sz="2000" dirty="0" smtClean="0">
                <a:solidFill>
                  <a:srgbClr val="0000FF"/>
                </a:solidFill>
                <a:latin typeface="Consolas" pitchFamily="49" charset="0"/>
                <a:ea typeface="楷体" pitchFamily="49" charset="-122"/>
                <a:cs typeface="Consolas" pitchFamily="49" charset="0"/>
              </a:rPr>
              <a:t>的结点个数</a:t>
            </a:r>
            <a:r>
              <a:rPr kumimoji="1" lang="zh-CN" altLang="en-US" sz="2000" dirty="0">
                <a:solidFill>
                  <a:srgbClr val="0000FF"/>
                </a:solidFill>
                <a:latin typeface="Consolas" pitchFamily="49" charset="0"/>
                <a:ea typeface="楷体" pitchFamily="49" charset="-122"/>
                <a:cs typeface="Consolas" pitchFamily="49" charset="0"/>
              </a:rPr>
              <a:t>，来</a:t>
            </a:r>
            <a:r>
              <a:rPr kumimoji="1" lang="zh-CN" altLang="en-US" sz="2000">
                <a:solidFill>
                  <a:srgbClr val="0000FF"/>
                </a:solidFill>
                <a:latin typeface="Consolas" pitchFamily="49" charset="0"/>
                <a:ea typeface="楷体" pitchFamily="49" charset="-122"/>
                <a:cs typeface="Consolas" pitchFamily="49" charset="0"/>
              </a:rPr>
              <a:t>建立</a:t>
            </a:r>
            <a:r>
              <a:rPr kumimoji="1" lang="zh-CN" altLang="en-US" sz="2000" smtClean="0">
                <a:solidFill>
                  <a:srgbClr val="0000FF"/>
                </a:solidFill>
                <a:latin typeface="Consolas" pitchFamily="49" charset="0"/>
                <a:ea typeface="楷体" pitchFamily="49" charset="-122"/>
                <a:cs typeface="Consolas" pitchFamily="49" charset="0"/>
              </a:rPr>
              <a:t>高度与</a:t>
            </a:r>
            <a:r>
              <a:rPr kumimoji="1" lang="zh-CN" altLang="en-US" sz="2000" dirty="0" smtClean="0">
                <a:solidFill>
                  <a:srgbClr val="0000FF"/>
                </a:solidFill>
                <a:latin typeface="Consolas" pitchFamily="49" charset="0"/>
                <a:ea typeface="楷体" pitchFamily="49" charset="-122"/>
                <a:cs typeface="Consolas" pitchFamily="49" charset="0"/>
              </a:rPr>
              <a:t>结点个数</a:t>
            </a:r>
            <a:r>
              <a:rPr kumimoji="1" lang="zh-CN" altLang="en-US" sz="2000" dirty="0">
                <a:solidFill>
                  <a:srgbClr val="0000FF"/>
                </a:solidFill>
                <a:latin typeface="Consolas" pitchFamily="49" charset="0"/>
                <a:ea typeface="楷体" pitchFamily="49" charset="-122"/>
                <a:cs typeface="Consolas" pitchFamily="49" charset="0"/>
              </a:rPr>
              <a:t>之间的关系。设</a:t>
            </a:r>
            <a:r>
              <a:rPr kumimoji="1" lang="en-US" altLang="zh-CN" sz="2000" i="1" dirty="0">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h</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为</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i="1" baseline="-30000" dirty="0" err="1">
                <a:solidFill>
                  <a:srgbClr val="0000FF"/>
                </a:solidFill>
                <a:latin typeface="Consolas" pitchFamily="49" charset="0"/>
                <a:ea typeface="楷体" pitchFamily="49" charset="-122"/>
                <a:cs typeface="Consolas" pitchFamily="49" charset="0"/>
              </a:rPr>
              <a:t>h</a:t>
            </a:r>
            <a:r>
              <a:rPr kumimoji="1" lang="zh-CN" altLang="en-US" sz="2000" dirty="0" smtClean="0">
                <a:solidFill>
                  <a:srgbClr val="0000FF"/>
                </a:solidFill>
                <a:latin typeface="Consolas" pitchFamily="49" charset="0"/>
                <a:ea typeface="楷体" pitchFamily="49" charset="-122"/>
                <a:cs typeface="Consolas" pitchFamily="49" charset="0"/>
              </a:rPr>
              <a:t>的结点数</a:t>
            </a:r>
            <a:r>
              <a:rPr kumimoji="1" lang="zh-CN" altLang="en-US" sz="2000" dirty="0">
                <a:solidFill>
                  <a:srgbClr val="0000FF"/>
                </a:solidFill>
                <a:latin typeface="Consolas" pitchFamily="49" charset="0"/>
                <a:ea typeface="楷体" pitchFamily="49" charset="-122"/>
                <a:cs typeface="Consolas" pitchFamily="49" charset="0"/>
              </a:rPr>
              <a:t>，从</a:t>
            </a:r>
            <a:r>
              <a:rPr kumimoji="1" lang="zh-CN" altLang="en-US" sz="2000">
                <a:solidFill>
                  <a:srgbClr val="0000FF"/>
                </a:solidFill>
                <a:latin typeface="Consolas" pitchFamily="49" charset="0"/>
                <a:ea typeface="楷体" pitchFamily="49" charset="-122"/>
                <a:cs typeface="Consolas" pitchFamily="49" charset="0"/>
              </a:rPr>
              <a:t>图</a:t>
            </a:r>
            <a:r>
              <a:rPr kumimoji="1" lang="zh-CN" altLang="en-US" sz="2000" smtClean="0">
                <a:solidFill>
                  <a:srgbClr val="0000FF"/>
                </a:solidFill>
                <a:latin typeface="Consolas" pitchFamily="49" charset="0"/>
                <a:ea typeface="楷体" pitchFamily="49" charset="-122"/>
                <a:cs typeface="Consolas" pitchFamily="49" charset="0"/>
              </a:rPr>
              <a:t>中可以</a:t>
            </a:r>
            <a:r>
              <a:rPr kumimoji="1" lang="zh-CN" altLang="en-US" sz="2000" dirty="0">
                <a:solidFill>
                  <a:srgbClr val="0000FF"/>
                </a:solidFill>
                <a:latin typeface="Consolas" pitchFamily="49" charset="0"/>
                <a:ea typeface="楷体" pitchFamily="49" charset="-122"/>
                <a:cs typeface="Consolas" pitchFamily="49" charset="0"/>
              </a:rPr>
              <a:t>看出有下列关系成立：</a:t>
            </a:r>
          </a:p>
          <a:p>
            <a:pPr fontAlgn="ctr">
              <a:lnSpc>
                <a:spcPts val="3000"/>
              </a:lnSpc>
              <a:spcBef>
                <a:spcPct val="50000"/>
              </a:spcBef>
            </a:pPr>
            <a:r>
              <a:rPr kumimoji="1" lang="zh-CN" altLang="en-US" sz="2000">
                <a:solidFill>
                  <a:srgbClr val="FF0000"/>
                </a:solidFill>
                <a:latin typeface="Consolas" pitchFamily="49" charset="0"/>
                <a:ea typeface="楷体" pitchFamily="49" charset="-122"/>
                <a:cs typeface="Consolas" pitchFamily="49" charset="0"/>
              </a:rPr>
              <a:t>    </a:t>
            </a:r>
            <a:r>
              <a:rPr kumimoji="1" lang="zh-CN" altLang="en-US" sz="2000" smtClean="0">
                <a:solidFill>
                  <a:srgbClr val="FF0000"/>
                </a:solidFill>
                <a:latin typeface="Consolas" pitchFamily="49" charset="0"/>
                <a:ea typeface="楷体" pitchFamily="49" charset="-122"/>
                <a:cs typeface="Consolas" pitchFamily="49" charset="0"/>
              </a:rPr>
              <a:t> </a:t>
            </a:r>
            <a:r>
              <a:rPr kumimoji="1" lang="en-US" altLang="zh-CN" sz="2000" i="1" smtClean="0">
                <a:solidFill>
                  <a:srgbClr val="FF0000"/>
                </a:solidFill>
                <a:latin typeface="Consolas" pitchFamily="49" charset="0"/>
                <a:ea typeface="楷体" pitchFamily="49" charset="-122"/>
                <a:cs typeface="Consolas" pitchFamily="49" charset="0"/>
              </a:rPr>
              <a:t>N</a:t>
            </a:r>
            <a:r>
              <a:rPr kumimoji="1" lang="en-US" altLang="zh-CN" sz="2000" smtClean="0">
                <a:solidFill>
                  <a:srgbClr val="FF0000"/>
                </a:solidFill>
                <a:latin typeface="Consolas" pitchFamily="49" charset="0"/>
                <a:ea typeface="楷体" pitchFamily="49" charset="-122"/>
                <a:cs typeface="Consolas" pitchFamily="49" charset="0"/>
              </a:rPr>
              <a:t>(1</a:t>
            </a:r>
            <a:r>
              <a:rPr kumimoji="1" lang="en-US" altLang="zh-CN" sz="2000" dirty="0">
                <a:solidFill>
                  <a:srgbClr val="FF0000"/>
                </a:solidFill>
                <a:latin typeface="Consolas" pitchFamily="49" charset="0"/>
                <a:ea typeface="楷体" pitchFamily="49" charset="-122"/>
                <a:cs typeface="Consolas" pitchFamily="49" charset="0"/>
              </a:rPr>
              <a:t>)=1</a:t>
            </a:r>
            <a:r>
              <a:rPr kumimoji="1" lang="zh-CN" altLang="en-US"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N</a:t>
            </a:r>
            <a:r>
              <a:rPr kumimoji="1" lang="en-US" altLang="zh-CN" sz="2000" dirty="0">
                <a:solidFill>
                  <a:srgbClr val="FF0000"/>
                </a:solidFill>
                <a:latin typeface="Consolas" pitchFamily="49" charset="0"/>
                <a:ea typeface="楷体" pitchFamily="49" charset="-122"/>
                <a:cs typeface="Consolas" pitchFamily="49" charset="0"/>
              </a:rPr>
              <a:t>(2)=2</a:t>
            </a:r>
            <a:r>
              <a:rPr kumimoji="1" lang="zh-CN" altLang="en-US"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N</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h</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N</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h</a:t>
            </a:r>
            <a:r>
              <a:rPr kumimoji="1" lang="en-US" altLang="zh-CN" sz="2000" dirty="0">
                <a:solidFill>
                  <a:srgbClr val="FF0000"/>
                </a:solidFill>
                <a:latin typeface="Consolas" pitchFamily="49" charset="0"/>
                <a:ea typeface="宋体" pitchFamily="2"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1)+</a:t>
            </a:r>
            <a:r>
              <a:rPr kumimoji="1" lang="en-US" altLang="zh-CN" sz="2000" i="1" dirty="0">
                <a:solidFill>
                  <a:srgbClr val="FF0000"/>
                </a:solidFill>
                <a:latin typeface="Consolas" pitchFamily="49" charset="0"/>
                <a:ea typeface="楷体" pitchFamily="49" charset="-122"/>
                <a:cs typeface="Consolas" pitchFamily="49" charset="0"/>
              </a:rPr>
              <a:t>N</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h</a:t>
            </a:r>
            <a:r>
              <a:rPr kumimoji="1" lang="en-US" altLang="zh-CN" sz="2000" dirty="0">
                <a:solidFill>
                  <a:srgbClr val="FF0000"/>
                </a:solidFill>
                <a:latin typeface="Consolas" pitchFamily="49" charset="0"/>
                <a:ea typeface="宋体" pitchFamily="2"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2</a:t>
            </a:r>
            <a:r>
              <a:rPr kumimoji="1" lang="en-US" altLang="zh-CN" sz="2000">
                <a:solidFill>
                  <a:srgbClr val="FF0000"/>
                </a:solidFill>
                <a:latin typeface="Consolas" pitchFamily="49" charset="0"/>
                <a:ea typeface="楷体" pitchFamily="49" charset="-122"/>
                <a:cs typeface="Consolas" pitchFamily="49" charset="0"/>
              </a:rPr>
              <a:t>)+</a:t>
            </a:r>
            <a:r>
              <a:rPr kumimoji="1" lang="en-US" altLang="zh-CN" sz="2000" smtClean="0">
                <a:solidFill>
                  <a:srgbClr val="FF0000"/>
                </a:solidFill>
                <a:latin typeface="Consolas" pitchFamily="49" charset="0"/>
                <a:ea typeface="楷体" pitchFamily="49" charset="-122"/>
                <a:cs typeface="Consolas" pitchFamily="49" charset="0"/>
              </a:rPr>
              <a:t>1</a:t>
            </a:r>
            <a:endParaRPr kumimoji="1" lang="en-US" altLang="zh-CN" sz="2000" dirty="0">
              <a:solidFill>
                <a:srgbClr val="FF0000"/>
              </a:solidFill>
              <a:latin typeface="Consolas" pitchFamily="49" charset="0"/>
              <a:ea typeface="楷体" pitchFamily="49" charset="-122"/>
              <a:cs typeface="Consolas" pitchFamily="49" charset="0"/>
            </a:endParaRPr>
          </a:p>
        </p:txBody>
      </p:sp>
      <p:sp>
        <p:nvSpPr>
          <p:cNvPr id="13318" name="Rectangle 3"/>
          <p:cNvSpPr>
            <a:spLocks noChangeArrowheads="1"/>
          </p:cNvSpPr>
          <p:nvPr/>
        </p:nvSpPr>
        <p:spPr bwMode="auto">
          <a:xfrm>
            <a:off x="4395788" y="3257550"/>
            <a:ext cx="9144000" cy="0"/>
          </a:xfrm>
          <a:prstGeom prst="rect">
            <a:avLst/>
          </a:prstGeom>
          <a:noFill/>
          <a:ln w="9525">
            <a:noFill/>
            <a:miter lim="800000"/>
            <a:headEnd/>
            <a:tailEnd/>
          </a:ln>
        </p:spPr>
        <p:txBody>
          <a:bodyPr>
            <a:spAutoFit/>
          </a:bodyPr>
          <a:lstStyle/>
          <a:p>
            <a:endParaRPr lang="zh-CN" altLang="en-US"/>
          </a:p>
        </p:txBody>
      </p:sp>
      <p:sp>
        <p:nvSpPr>
          <p:cNvPr id="13319" name="Rectangle 5"/>
          <p:cNvSpPr>
            <a:spLocks noChangeArrowheads="1"/>
          </p:cNvSpPr>
          <p:nvPr/>
        </p:nvSpPr>
        <p:spPr bwMode="auto">
          <a:xfrm>
            <a:off x="4291013" y="3252788"/>
            <a:ext cx="9144000" cy="0"/>
          </a:xfrm>
          <a:prstGeom prst="rect">
            <a:avLst/>
          </a:prstGeom>
          <a:noFill/>
          <a:ln w="9525">
            <a:noFill/>
            <a:miter lim="800000"/>
            <a:headEnd/>
            <a:tailEnd/>
          </a:ln>
        </p:spPr>
        <p:txBody>
          <a:bodyPr>
            <a:spAutoFit/>
          </a:bodyPr>
          <a:lstStyle/>
          <a:p>
            <a:endParaRPr lang="zh-CN" altLang="en-US"/>
          </a:p>
        </p:txBody>
      </p:sp>
      <p:sp>
        <p:nvSpPr>
          <p:cNvPr id="13320" name="Rectangle 7"/>
          <p:cNvSpPr>
            <a:spLocks noChangeArrowheads="1"/>
          </p:cNvSpPr>
          <p:nvPr/>
        </p:nvSpPr>
        <p:spPr bwMode="auto">
          <a:xfrm>
            <a:off x="4090988" y="3257550"/>
            <a:ext cx="9144000" cy="0"/>
          </a:xfrm>
          <a:prstGeom prst="rect">
            <a:avLst/>
          </a:prstGeom>
          <a:noFill/>
          <a:ln w="9525">
            <a:noFill/>
            <a:miter lim="800000"/>
            <a:headEnd/>
            <a:tailEnd/>
          </a:ln>
        </p:spPr>
        <p:txBody>
          <a:bodyPr>
            <a:spAutoFit/>
          </a:bodyPr>
          <a:lstStyle/>
          <a:p>
            <a:endParaRPr lang="zh-CN" altLang="en-US"/>
          </a:p>
        </p:txBody>
      </p:sp>
      <p:grpSp>
        <p:nvGrpSpPr>
          <p:cNvPr id="10" name="组合 9"/>
          <p:cNvGrpSpPr/>
          <p:nvPr/>
        </p:nvGrpSpPr>
        <p:grpSpPr>
          <a:xfrm>
            <a:off x="3143240" y="314246"/>
            <a:ext cx="3000396" cy="2432264"/>
            <a:chOff x="3143240" y="1957320"/>
            <a:chExt cx="3000396" cy="2432264"/>
          </a:xfrm>
        </p:grpSpPr>
        <p:sp>
          <p:nvSpPr>
            <p:cNvPr id="11" name="Oval 4"/>
            <p:cNvSpPr>
              <a:spLocks noChangeArrowheads="1"/>
            </p:cNvSpPr>
            <p:nvPr/>
          </p:nvSpPr>
          <p:spPr bwMode="auto">
            <a:xfrm>
              <a:off x="4429124" y="2385948"/>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2" name="TextBox 11"/>
            <p:cNvSpPr txBox="1"/>
            <p:nvPr/>
          </p:nvSpPr>
          <p:spPr>
            <a:xfrm>
              <a:off x="4429124" y="1957320"/>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T</a:t>
              </a:r>
              <a:r>
                <a:rPr lang="en-US" altLang="zh-CN" sz="2000" i="1" baseline="-25000" smtClean="0">
                  <a:solidFill>
                    <a:srgbClr val="0000FF"/>
                  </a:solidFill>
                  <a:latin typeface="Consolas" pitchFamily="49" charset="0"/>
                  <a:cs typeface="Consolas" pitchFamily="49" charset="0"/>
                </a:rPr>
                <a:t>h</a:t>
              </a:r>
              <a:endParaRPr lang="zh-CN" altLang="en-US" sz="2000" baseline="-25000">
                <a:solidFill>
                  <a:srgbClr val="0000FF"/>
                </a:solidFill>
                <a:latin typeface="Consolas" pitchFamily="49" charset="0"/>
                <a:cs typeface="Consolas" pitchFamily="49" charset="0"/>
              </a:endParaRPr>
            </a:p>
          </p:txBody>
        </p:sp>
        <p:sp>
          <p:nvSpPr>
            <p:cNvPr id="13" name="等腰三角形 12"/>
            <p:cNvSpPr/>
            <p:nvPr/>
          </p:nvSpPr>
          <p:spPr>
            <a:xfrm>
              <a:off x="3143240" y="3318014"/>
              <a:ext cx="1214446" cy="10715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latin typeface="Consolas" pitchFamily="49" charset="0"/>
                  <a:cs typeface="Consolas" pitchFamily="49" charset="0"/>
                </a:rPr>
                <a:t>T</a:t>
              </a:r>
              <a:r>
                <a:rPr lang="en-US" altLang="zh-CN" sz="2000" i="1" baseline="-25000" smtClean="0">
                  <a:latin typeface="Consolas" pitchFamily="49" charset="0"/>
                  <a:cs typeface="Consolas" pitchFamily="49" charset="0"/>
                </a:rPr>
                <a:t>h</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14" name="等腰三角形 13"/>
            <p:cNvSpPr/>
            <p:nvPr/>
          </p:nvSpPr>
          <p:spPr>
            <a:xfrm>
              <a:off x="4929190" y="3318014"/>
              <a:ext cx="1214446" cy="10715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latin typeface="Consolas" pitchFamily="49" charset="0"/>
                  <a:cs typeface="Consolas" pitchFamily="49" charset="0"/>
                </a:rPr>
                <a:t>T</a:t>
              </a:r>
              <a:r>
                <a:rPr lang="en-US" altLang="zh-CN" sz="2000" i="1" baseline="-25000" smtClean="0">
                  <a:latin typeface="Consolas" pitchFamily="49" charset="0"/>
                  <a:cs typeface="Consolas" pitchFamily="49" charset="0"/>
                </a:rPr>
                <a:t>h</a:t>
              </a:r>
              <a:r>
                <a:rPr lang="en-US" altLang="zh-CN" sz="2000" baseline="-25000" smtClean="0">
                  <a:latin typeface="Consolas" pitchFamily="49" charset="0"/>
                  <a:cs typeface="Consolas" pitchFamily="49" charset="0"/>
                </a:rPr>
                <a:t>-2</a:t>
              </a:r>
              <a:endParaRPr lang="zh-CN" altLang="en-US" sz="2000" baseline="-25000">
                <a:latin typeface="Consolas" pitchFamily="49" charset="0"/>
                <a:cs typeface="Consolas" pitchFamily="49" charset="0"/>
              </a:endParaRPr>
            </a:p>
          </p:txBody>
        </p:sp>
        <p:cxnSp>
          <p:nvCxnSpPr>
            <p:cNvPr id="15" name="直接连接符 14"/>
            <p:cNvCxnSpPr>
              <a:stCxn id="11" idx="3"/>
              <a:endCxn id="13" idx="0"/>
            </p:cNvCxnSpPr>
            <p:nvPr/>
          </p:nvCxnSpPr>
          <p:spPr>
            <a:xfrm rot="5400000">
              <a:off x="3837125" y="2668021"/>
              <a:ext cx="563331" cy="7366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5"/>
              <a:endCxn id="14" idx="0"/>
            </p:cNvCxnSpPr>
            <p:nvPr/>
          </p:nvCxnSpPr>
          <p:spPr>
            <a:xfrm rot="16200000" flipH="1">
              <a:off x="4870107" y="2651707"/>
              <a:ext cx="563331" cy="76928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108082" y="571480"/>
            <a:ext cx="7750198" cy="1400383"/>
          </a:xfrm>
          <a:prstGeom prst="rect">
            <a:avLst/>
          </a:prstGeom>
          <a:noFill/>
          <a:ln w="9525">
            <a:noFill/>
            <a:miter lim="800000"/>
            <a:headEnd/>
            <a:tailEnd/>
          </a:ln>
        </p:spPr>
        <p:txBody>
          <a:bodyPr wrap="square">
            <a:spAutoFit/>
          </a:bodyPr>
          <a:lstStyle/>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8.1】 </a:t>
            </a:r>
            <a:r>
              <a:rPr lang="zh-CN" altLang="en-US" sz="2000" dirty="0">
                <a:solidFill>
                  <a:srgbClr val="0000FF"/>
                </a:solidFill>
                <a:latin typeface="Consolas" pitchFamily="49" charset="0"/>
                <a:ea typeface="楷体" pitchFamily="49" charset="-122"/>
                <a:cs typeface="Consolas" pitchFamily="49" charset="0"/>
              </a:rPr>
              <a:t>在关键字</a:t>
            </a:r>
            <a:r>
              <a:rPr lang="zh-CN" altLang="en-US" sz="2000">
                <a:solidFill>
                  <a:srgbClr val="0000FF"/>
                </a:solidFill>
                <a:latin typeface="Consolas" pitchFamily="49" charset="0"/>
                <a:ea typeface="楷体" pitchFamily="49" charset="-122"/>
                <a:cs typeface="Consolas" pitchFamily="49" charset="0"/>
              </a:rPr>
              <a:t>序列</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3,9,1,5,8,10,6,7,2,4</a:t>
            </a:r>
            <a:r>
              <a:rPr lang="zh-CN" altLang="en-US" sz="2000" smtClean="0">
                <a:solidFill>
                  <a:srgbClr val="0000FF"/>
                </a:solidFill>
                <a:latin typeface="Consolas" pitchFamily="49" charset="0"/>
                <a:ea typeface="楷体" pitchFamily="49" charset="-122"/>
                <a:cs typeface="Consolas" pitchFamily="49" charset="0"/>
              </a:rPr>
              <a:t>）的</a:t>
            </a:r>
            <a:r>
              <a:rPr lang="zh-CN" altLang="en-US" sz="2000" dirty="0">
                <a:solidFill>
                  <a:srgbClr val="0000FF"/>
                </a:solidFill>
                <a:latin typeface="Consolas" pitchFamily="49" charset="0"/>
                <a:ea typeface="楷体" pitchFamily="49" charset="-122"/>
                <a:cs typeface="Consolas" pitchFamily="49" charset="0"/>
              </a:rPr>
              <a:t>顺序表采用顺序查找方法查找关键字为</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的元素。</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顺序查找过程如下：</a:t>
            </a:r>
          </a:p>
        </p:txBody>
      </p:sp>
      <p:grpSp>
        <p:nvGrpSpPr>
          <p:cNvPr id="10" name="组合 9"/>
          <p:cNvGrpSpPr/>
          <p:nvPr/>
        </p:nvGrpSpPr>
        <p:grpSpPr>
          <a:xfrm>
            <a:off x="1608148" y="2071678"/>
            <a:ext cx="5214974" cy="999574"/>
            <a:chOff x="1714480" y="1500174"/>
            <a:chExt cx="5214974" cy="999574"/>
          </a:xfrm>
        </p:grpSpPr>
        <p:sp>
          <p:nvSpPr>
            <p:cNvPr id="5" name="TextBox 4"/>
            <p:cNvSpPr txBox="1"/>
            <p:nvPr/>
          </p:nvSpPr>
          <p:spPr>
            <a:xfrm>
              <a:off x="3643306" y="1500174"/>
              <a:ext cx="328614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3 9 1 5 8 10 </a:t>
              </a: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 7 2 4</a:t>
              </a:r>
              <a:endParaRPr lang="zh-CN" altLang="en-US" sz="2000"/>
            </a:p>
          </p:txBody>
        </p:sp>
        <p:cxnSp>
          <p:nvCxnSpPr>
            <p:cNvPr id="7" name="直接箭头连接符 6"/>
            <p:cNvCxnSpPr/>
            <p:nvPr/>
          </p:nvCxnSpPr>
          <p:spPr>
            <a:xfrm rot="5400000" flipH="1" flipV="1">
              <a:off x="3676644"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43306" y="2130416"/>
              <a:ext cx="1000132"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=0</a:t>
              </a:r>
              <a:endParaRPr lang="zh-CN" altLang="en-US" sz="1800">
                <a:solidFill>
                  <a:srgbClr val="FF00FF"/>
                </a:solidFill>
                <a:latin typeface="Consolas" pitchFamily="49" charset="0"/>
                <a:cs typeface="Consolas" pitchFamily="49" charset="0"/>
              </a:endParaRPr>
            </a:p>
          </p:txBody>
        </p:sp>
        <p:sp>
          <p:nvSpPr>
            <p:cNvPr id="9" name="TextBox 8"/>
            <p:cNvSpPr txBox="1"/>
            <p:nvPr/>
          </p:nvSpPr>
          <p:spPr>
            <a:xfrm>
              <a:off x="1714480" y="1571612"/>
              <a:ext cx="1500198" cy="400110"/>
            </a:xfrm>
            <a:prstGeom prst="rect">
              <a:avLst/>
            </a:prstGeom>
            <a:noFill/>
          </p:spPr>
          <p:txBody>
            <a:bodyPr wrap="square" rtlCol="0">
              <a:spAutoFit/>
            </a:bodyPr>
            <a:lstStyle/>
            <a:p>
              <a:r>
                <a:rPr lang="zh-CN" altLang="en-US" sz="2000" smtClean="0">
                  <a:solidFill>
                    <a:srgbClr val="006600"/>
                  </a:solidFill>
                  <a:latin typeface="Consolas" pitchFamily="49" charset="0"/>
                  <a:ea typeface="仿宋" pitchFamily="49" charset="-122"/>
                  <a:cs typeface="Consolas" pitchFamily="49" charset="0"/>
                </a:rPr>
                <a:t>第</a:t>
              </a:r>
              <a:r>
                <a:rPr lang="en-US" altLang="zh-CN" sz="2000" smtClean="0">
                  <a:solidFill>
                    <a:srgbClr val="006600"/>
                  </a:solidFill>
                  <a:latin typeface="Consolas" pitchFamily="49" charset="0"/>
                  <a:ea typeface="仿宋" pitchFamily="49" charset="-122"/>
                  <a:cs typeface="Consolas" pitchFamily="49" charset="0"/>
                </a:rPr>
                <a:t>1</a:t>
              </a:r>
              <a:r>
                <a:rPr lang="zh-CN" altLang="en-US" sz="2000" smtClean="0">
                  <a:solidFill>
                    <a:srgbClr val="006600"/>
                  </a:solidFill>
                  <a:latin typeface="Consolas" pitchFamily="49" charset="0"/>
                  <a:ea typeface="仿宋" pitchFamily="49" charset="-122"/>
                  <a:cs typeface="Consolas" pitchFamily="49" charset="0"/>
                </a:rPr>
                <a:t>次比较</a:t>
              </a:r>
              <a:endParaRPr lang="zh-CN" altLang="en-US" sz="2000">
                <a:solidFill>
                  <a:srgbClr val="006600"/>
                </a:solidFill>
                <a:latin typeface="Consolas" pitchFamily="49" charset="0"/>
                <a:ea typeface="仿宋" pitchFamily="49" charset="-122"/>
                <a:cs typeface="Consolas" pitchFamily="49" charset="0"/>
              </a:endParaRPr>
            </a:p>
          </p:txBody>
        </p:sp>
      </p:grpSp>
      <p:grpSp>
        <p:nvGrpSpPr>
          <p:cNvPr id="11" name="组合 10"/>
          <p:cNvGrpSpPr/>
          <p:nvPr/>
        </p:nvGrpSpPr>
        <p:grpSpPr>
          <a:xfrm>
            <a:off x="1608148" y="3286682"/>
            <a:ext cx="5214974" cy="999574"/>
            <a:chOff x="1714480" y="1500174"/>
            <a:chExt cx="5214974" cy="999574"/>
          </a:xfrm>
        </p:grpSpPr>
        <p:sp>
          <p:nvSpPr>
            <p:cNvPr id="12" name="TextBox 11"/>
            <p:cNvSpPr txBox="1"/>
            <p:nvPr/>
          </p:nvSpPr>
          <p:spPr>
            <a:xfrm>
              <a:off x="3643306" y="1500174"/>
              <a:ext cx="328614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3 9 1 5 8 10 </a:t>
              </a: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 7 2 4</a:t>
              </a:r>
              <a:endParaRPr lang="zh-CN" altLang="en-US" sz="2000"/>
            </a:p>
          </p:txBody>
        </p:sp>
        <p:cxnSp>
          <p:nvCxnSpPr>
            <p:cNvPr id="13" name="直接箭头连接符 12"/>
            <p:cNvCxnSpPr/>
            <p:nvPr/>
          </p:nvCxnSpPr>
          <p:spPr>
            <a:xfrm rot="5400000" flipH="1" flipV="1">
              <a:off x="3936996"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03658" y="2130416"/>
              <a:ext cx="1000132"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15" name="TextBox 14"/>
            <p:cNvSpPr txBox="1"/>
            <p:nvPr/>
          </p:nvSpPr>
          <p:spPr>
            <a:xfrm>
              <a:off x="1714480" y="1571612"/>
              <a:ext cx="1500198" cy="400110"/>
            </a:xfrm>
            <a:prstGeom prst="rect">
              <a:avLst/>
            </a:prstGeom>
            <a:noFill/>
          </p:spPr>
          <p:txBody>
            <a:bodyPr wrap="square" rtlCol="0">
              <a:spAutoFit/>
            </a:bodyPr>
            <a:lstStyle/>
            <a:p>
              <a:r>
                <a:rPr lang="zh-CN" altLang="en-US" sz="2000" smtClean="0">
                  <a:solidFill>
                    <a:srgbClr val="006600"/>
                  </a:solidFill>
                  <a:latin typeface="Consolas" pitchFamily="49" charset="0"/>
                  <a:ea typeface="仿宋" pitchFamily="49" charset="-122"/>
                  <a:cs typeface="Consolas" pitchFamily="49" charset="0"/>
                </a:rPr>
                <a:t>第</a:t>
              </a:r>
              <a:r>
                <a:rPr lang="en-US" altLang="zh-CN" sz="2000" smtClean="0">
                  <a:solidFill>
                    <a:srgbClr val="006600"/>
                  </a:solidFill>
                  <a:latin typeface="Consolas" pitchFamily="49" charset="0"/>
                  <a:ea typeface="仿宋" pitchFamily="49" charset="-122"/>
                  <a:cs typeface="Consolas" pitchFamily="49" charset="0"/>
                </a:rPr>
                <a:t>2</a:t>
              </a:r>
              <a:r>
                <a:rPr lang="zh-CN" altLang="en-US" sz="2000" smtClean="0">
                  <a:solidFill>
                    <a:srgbClr val="006600"/>
                  </a:solidFill>
                  <a:latin typeface="Consolas" pitchFamily="49" charset="0"/>
                  <a:ea typeface="仿宋" pitchFamily="49" charset="-122"/>
                  <a:cs typeface="Consolas" pitchFamily="49" charset="0"/>
                </a:rPr>
                <a:t>次比较</a:t>
              </a:r>
              <a:endParaRPr lang="zh-CN" altLang="en-US" sz="2000">
                <a:solidFill>
                  <a:srgbClr val="006600"/>
                </a:solidFill>
                <a:latin typeface="Consolas" pitchFamily="49" charset="0"/>
                <a:ea typeface="仿宋" pitchFamily="49" charset="-122"/>
                <a:cs typeface="Consolas" pitchFamily="49" charset="0"/>
              </a:endParaRPr>
            </a:p>
          </p:txBody>
        </p:sp>
      </p:grpSp>
      <p:grpSp>
        <p:nvGrpSpPr>
          <p:cNvPr id="16" name="组合 15"/>
          <p:cNvGrpSpPr/>
          <p:nvPr/>
        </p:nvGrpSpPr>
        <p:grpSpPr>
          <a:xfrm>
            <a:off x="1608148" y="4429690"/>
            <a:ext cx="5214974" cy="999574"/>
            <a:chOff x="1714480" y="1500174"/>
            <a:chExt cx="5214974" cy="999574"/>
          </a:xfrm>
        </p:grpSpPr>
        <p:sp>
          <p:nvSpPr>
            <p:cNvPr id="17" name="TextBox 16"/>
            <p:cNvSpPr txBox="1"/>
            <p:nvPr/>
          </p:nvSpPr>
          <p:spPr>
            <a:xfrm>
              <a:off x="3643306" y="1500174"/>
              <a:ext cx="328614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3 9 1 5 8 10 </a:t>
              </a: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 7 2 4</a:t>
              </a:r>
              <a:endParaRPr lang="zh-CN" altLang="en-US" sz="2000"/>
            </a:p>
          </p:txBody>
        </p:sp>
        <p:cxnSp>
          <p:nvCxnSpPr>
            <p:cNvPr id="18" name="直接箭头连接符 17"/>
            <p:cNvCxnSpPr/>
            <p:nvPr/>
          </p:nvCxnSpPr>
          <p:spPr>
            <a:xfrm rot="5400000" flipH="1" flipV="1">
              <a:off x="4227510"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4172" y="2130416"/>
              <a:ext cx="1000132"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sp>
          <p:nvSpPr>
            <p:cNvPr id="20" name="TextBox 19"/>
            <p:cNvSpPr txBox="1"/>
            <p:nvPr/>
          </p:nvSpPr>
          <p:spPr>
            <a:xfrm>
              <a:off x="1714480" y="1571612"/>
              <a:ext cx="1500198" cy="400110"/>
            </a:xfrm>
            <a:prstGeom prst="rect">
              <a:avLst/>
            </a:prstGeom>
            <a:noFill/>
          </p:spPr>
          <p:txBody>
            <a:bodyPr wrap="square" rtlCol="0">
              <a:spAutoFit/>
            </a:bodyPr>
            <a:lstStyle/>
            <a:p>
              <a:r>
                <a:rPr lang="zh-CN" altLang="en-US" sz="2000" smtClean="0">
                  <a:solidFill>
                    <a:srgbClr val="006600"/>
                  </a:solidFill>
                  <a:latin typeface="Consolas" pitchFamily="49" charset="0"/>
                  <a:ea typeface="仿宋" pitchFamily="49" charset="-122"/>
                  <a:cs typeface="Consolas" pitchFamily="49" charset="0"/>
                </a:rPr>
                <a:t>第</a:t>
              </a:r>
              <a:r>
                <a:rPr lang="en-US" altLang="zh-CN" sz="2000" smtClean="0">
                  <a:solidFill>
                    <a:srgbClr val="006600"/>
                  </a:solidFill>
                  <a:latin typeface="Consolas" pitchFamily="49" charset="0"/>
                  <a:ea typeface="仿宋" pitchFamily="49" charset="-122"/>
                  <a:cs typeface="Consolas" pitchFamily="49" charset="0"/>
                </a:rPr>
                <a:t>3</a:t>
              </a:r>
              <a:r>
                <a:rPr lang="zh-CN" altLang="en-US" sz="2000" smtClean="0">
                  <a:solidFill>
                    <a:srgbClr val="006600"/>
                  </a:solidFill>
                  <a:latin typeface="Consolas" pitchFamily="49" charset="0"/>
                  <a:ea typeface="仿宋" pitchFamily="49" charset="-122"/>
                  <a:cs typeface="Consolas" pitchFamily="49" charset="0"/>
                </a:rPr>
                <a:t>次比较</a:t>
              </a:r>
              <a:endParaRPr lang="zh-CN" altLang="en-US" sz="2000">
                <a:solidFill>
                  <a:srgbClr val="006600"/>
                </a:solidFill>
                <a:latin typeface="Consolas" pitchFamily="49" charset="0"/>
                <a:ea typeface="仿宋" pitchFamily="49" charset="-122"/>
                <a:cs typeface="Consolas" pitchFamily="49" charset="0"/>
              </a:endParaRPr>
            </a:p>
          </p:txBody>
        </p:sp>
      </p:grpSp>
      <p:sp>
        <p:nvSpPr>
          <p:cNvPr id="21" name="TextBox 20"/>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1571604" y="500042"/>
            <a:ext cx="7177110" cy="3570208"/>
          </a:xfrm>
          <a:prstGeom prst="rect">
            <a:avLst/>
          </a:prstGeom>
          <a:noFill/>
          <a:ln w="9525">
            <a:noFill/>
            <a:miter lim="800000"/>
            <a:headEnd/>
            <a:tailEnd/>
          </a:ln>
        </p:spPr>
        <p:txBody>
          <a:bodyPr wrap="square">
            <a:spAutoFit/>
          </a:bodyPr>
          <a:lstStyle/>
          <a:p>
            <a:pPr algn="just" fontAlgn="ctr">
              <a:lnSpc>
                <a:spcPct val="80000"/>
              </a:lnSpc>
              <a:spcBef>
                <a:spcPct val="50000"/>
              </a:spcBef>
            </a:pPr>
            <a:r>
              <a:rPr kumimoji="1" lang="zh-CN" altLang="en-US" sz="2000" smtClean="0">
                <a:solidFill>
                  <a:srgbClr val="3333FF"/>
                </a:solidFill>
                <a:latin typeface="Consolas" pitchFamily="49" charset="0"/>
                <a:ea typeface="楷体" pitchFamily="49" charset="-122"/>
                <a:cs typeface="Consolas" pitchFamily="49" charset="0"/>
              </a:rPr>
              <a:t>当</a:t>
            </a:r>
            <a:r>
              <a:rPr kumimoji="1" lang="en-US" altLang="zh-CN" sz="2000" i="1" dirty="0">
                <a:solidFill>
                  <a:srgbClr val="3333FF"/>
                </a:solidFill>
                <a:latin typeface="Consolas" pitchFamily="49" charset="0"/>
                <a:ea typeface="楷体" pitchFamily="49" charset="-122"/>
                <a:cs typeface="Consolas" pitchFamily="49" charset="0"/>
              </a:rPr>
              <a:t>h</a:t>
            </a:r>
            <a:r>
              <a:rPr kumimoji="1" lang="en-US" altLang="zh-CN" sz="2000" dirty="0">
                <a:solidFill>
                  <a:srgbClr val="3333FF"/>
                </a:solidFill>
                <a:latin typeface="Consolas" pitchFamily="49" charset="0"/>
                <a:ea typeface="楷体" pitchFamily="49" charset="-122"/>
                <a:cs typeface="Consolas" pitchFamily="49" charset="0"/>
              </a:rPr>
              <a:t>&gt;1</a:t>
            </a:r>
            <a:r>
              <a:rPr kumimoji="1" lang="zh-CN" altLang="en-US" sz="2000" dirty="0">
                <a:solidFill>
                  <a:srgbClr val="3333FF"/>
                </a:solidFill>
                <a:latin typeface="Consolas" pitchFamily="49" charset="0"/>
                <a:ea typeface="楷体" pitchFamily="49" charset="-122"/>
                <a:cs typeface="Consolas" pitchFamily="49" charset="0"/>
              </a:rPr>
              <a:t>时，此关系类似于定义</a:t>
            </a:r>
            <a:r>
              <a:rPr kumimoji="1" lang="en-US" altLang="zh-CN" sz="2000" dirty="0">
                <a:solidFill>
                  <a:srgbClr val="3333FF"/>
                </a:solidFill>
                <a:latin typeface="Consolas" pitchFamily="49" charset="0"/>
                <a:ea typeface="楷体" pitchFamily="49" charset="-122"/>
                <a:cs typeface="Consolas" pitchFamily="49" charset="0"/>
              </a:rPr>
              <a:t>Fibonacci</a:t>
            </a:r>
            <a:r>
              <a:rPr kumimoji="1" lang="zh-CN" altLang="en-US" sz="2000" dirty="0">
                <a:solidFill>
                  <a:srgbClr val="3333FF"/>
                </a:solidFill>
                <a:latin typeface="Consolas" pitchFamily="49" charset="0"/>
                <a:ea typeface="楷体" pitchFamily="49" charset="-122"/>
                <a:cs typeface="Consolas" pitchFamily="49" charset="0"/>
              </a:rPr>
              <a:t>数的关系：</a:t>
            </a:r>
          </a:p>
          <a:p>
            <a:pPr algn="just" fontAlgn="ctr">
              <a:lnSpc>
                <a:spcPct val="80000"/>
              </a:lnSpc>
              <a:spcBef>
                <a:spcPct val="50000"/>
              </a:spcBef>
            </a:pPr>
            <a:r>
              <a:rPr kumimoji="1" lang="zh-CN" altLang="en-US" sz="2000">
                <a:solidFill>
                  <a:srgbClr val="FF0000"/>
                </a:solidFill>
                <a:latin typeface="Consolas" pitchFamily="49" charset="0"/>
                <a:ea typeface="楷体" pitchFamily="49" charset="-122"/>
                <a:cs typeface="Consolas" pitchFamily="49" charset="0"/>
              </a:rPr>
              <a:t>    </a:t>
            </a:r>
            <a:r>
              <a:rPr kumimoji="1" lang="zh-CN" altLang="en-US" sz="2000" smtClean="0">
                <a:solidFill>
                  <a:srgbClr val="FF0000"/>
                </a:solidFill>
                <a:latin typeface="Consolas" pitchFamily="49" charset="0"/>
                <a:ea typeface="楷体" pitchFamily="49" charset="-122"/>
                <a:cs typeface="Consolas" pitchFamily="49" charset="0"/>
              </a:rPr>
              <a:t> </a:t>
            </a:r>
            <a:r>
              <a:rPr kumimoji="1" lang="en-US" altLang="zh-CN" sz="2000" i="1" smtClean="0">
                <a:solidFill>
                  <a:srgbClr val="FF0000"/>
                </a:solidFill>
                <a:latin typeface="Consolas" pitchFamily="49" charset="0"/>
                <a:ea typeface="楷体" pitchFamily="49" charset="-122"/>
                <a:cs typeface="Consolas" pitchFamily="49" charset="0"/>
              </a:rPr>
              <a:t>F</a:t>
            </a:r>
            <a:r>
              <a:rPr kumimoji="1" lang="en-US" altLang="zh-CN" sz="2000" smtClean="0">
                <a:solidFill>
                  <a:srgbClr val="FF0000"/>
                </a:solidFill>
                <a:latin typeface="Consolas" pitchFamily="49" charset="0"/>
                <a:ea typeface="楷体" pitchFamily="49" charset="-122"/>
                <a:cs typeface="Consolas" pitchFamily="49" charset="0"/>
              </a:rPr>
              <a:t>(1</a:t>
            </a:r>
            <a:r>
              <a:rPr kumimoji="1" lang="en-US" altLang="zh-CN" sz="2000" dirty="0">
                <a:solidFill>
                  <a:srgbClr val="FF0000"/>
                </a:solidFill>
                <a:latin typeface="Consolas" pitchFamily="49" charset="0"/>
                <a:ea typeface="楷体" pitchFamily="49" charset="-122"/>
                <a:cs typeface="Consolas" pitchFamily="49" charset="0"/>
              </a:rPr>
              <a:t>)=1</a:t>
            </a:r>
            <a:r>
              <a:rPr kumimoji="1" lang="zh-CN" altLang="en-US"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F</a:t>
            </a:r>
            <a:r>
              <a:rPr kumimoji="1" lang="en-US" altLang="zh-CN" sz="2000" dirty="0">
                <a:solidFill>
                  <a:srgbClr val="FF0000"/>
                </a:solidFill>
                <a:latin typeface="Consolas" pitchFamily="49" charset="0"/>
                <a:ea typeface="楷体" pitchFamily="49" charset="-122"/>
                <a:cs typeface="Consolas" pitchFamily="49" charset="0"/>
              </a:rPr>
              <a:t>(2)=1</a:t>
            </a:r>
            <a:r>
              <a:rPr kumimoji="1" lang="zh-CN" altLang="en-US"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F</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h</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F</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h</a:t>
            </a:r>
            <a:r>
              <a:rPr kumimoji="1" lang="en-US" altLang="zh-CN" sz="2000" dirty="0">
                <a:solidFill>
                  <a:srgbClr val="FF0000"/>
                </a:solidFill>
                <a:latin typeface="Consolas" pitchFamily="49" charset="0"/>
                <a:ea typeface="宋体" pitchFamily="2"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1)+</a:t>
            </a:r>
            <a:r>
              <a:rPr kumimoji="1" lang="en-US" altLang="zh-CN" sz="2000" i="1" dirty="0">
                <a:solidFill>
                  <a:srgbClr val="FF0000"/>
                </a:solidFill>
                <a:latin typeface="Consolas" pitchFamily="49" charset="0"/>
                <a:ea typeface="楷体" pitchFamily="49" charset="-122"/>
                <a:cs typeface="Consolas" pitchFamily="49" charset="0"/>
              </a:rPr>
              <a:t>F</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h</a:t>
            </a:r>
            <a:r>
              <a:rPr kumimoji="1" lang="en-US" altLang="zh-CN" sz="2000" dirty="0">
                <a:solidFill>
                  <a:srgbClr val="FF0000"/>
                </a:solidFill>
                <a:latin typeface="Consolas" pitchFamily="49" charset="0"/>
                <a:ea typeface="宋体" pitchFamily="2"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2)</a:t>
            </a:r>
          </a:p>
          <a:p>
            <a:pPr algn="just" fontAlgn="ctr">
              <a:lnSpc>
                <a:spcPct val="80000"/>
              </a:lnSpc>
              <a:spcBef>
                <a:spcPct val="50000"/>
              </a:spcBef>
            </a:pPr>
            <a:r>
              <a:rPr kumimoji="1" lang="zh-CN" altLang="en-US" sz="2000" dirty="0">
                <a:solidFill>
                  <a:srgbClr val="3333FF"/>
                </a:solidFill>
                <a:latin typeface="Consolas" pitchFamily="49" charset="0"/>
                <a:ea typeface="楷体" pitchFamily="49" charset="-122"/>
                <a:cs typeface="Consolas" pitchFamily="49" charset="0"/>
              </a:rPr>
              <a:t>通过检查两个序列的前几项就可发现两者之间的对应关系：</a:t>
            </a:r>
          </a:p>
          <a:p>
            <a:pPr algn="just" fontAlgn="ctr">
              <a:lnSpc>
                <a:spcPct val="80000"/>
              </a:lnSpc>
              <a:spcBef>
                <a:spcPct val="50000"/>
              </a:spcBef>
            </a:pPr>
            <a:r>
              <a:rPr kumimoji="1" lang="zh-CN" altLang="en-US" sz="2000">
                <a:solidFill>
                  <a:srgbClr val="FF0000"/>
                </a:solidFill>
                <a:latin typeface="Consolas" pitchFamily="49" charset="0"/>
                <a:ea typeface="楷体" pitchFamily="49" charset="-122"/>
                <a:cs typeface="Consolas" pitchFamily="49" charset="0"/>
              </a:rPr>
              <a:t>    </a:t>
            </a:r>
            <a:r>
              <a:rPr kumimoji="1" lang="zh-CN" altLang="en-US" sz="2000" smtClean="0">
                <a:solidFill>
                  <a:srgbClr val="FF0000"/>
                </a:solidFill>
                <a:latin typeface="Consolas" pitchFamily="49" charset="0"/>
                <a:ea typeface="楷体" pitchFamily="49" charset="-122"/>
                <a:cs typeface="Consolas" pitchFamily="49" charset="0"/>
              </a:rPr>
              <a:t> </a:t>
            </a:r>
            <a:r>
              <a:rPr kumimoji="1" lang="en-US" altLang="zh-CN" sz="2000" i="1" smtClean="0">
                <a:solidFill>
                  <a:srgbClr val="FF0000"/>
                </a:solidFill>
                <a:latin typeface="Consolas" pitchFamily="49" charset="0"/>
                <a:ea typeface="楷体" pitchFamily="49" charset="-122"/>
                <a:cs typeface="Consolas" pitchFamily="49" charset="0"/>
              </a:rPr>
              <a:t>N</a:t>
            </a:r>
            <a:r>
              <a:rPr kumimoji="1" lang="en-US" altLang="zh-CN" sz="2000" smtClean="0">
                <a:solidFill>
                  <a:srgbClr val="FF0000"/>
                </a:solidFill>
                <a:latin typeface="Consolas" pitchFamily="49" charset="0"/>
                <a:ea typeface="楷体" pitchFamily="49" charset="-122"/>
                <a:cs typeface="Consolas" pitchFamily="49" charset="0"/>
              </a:rPr>
              <a:t>(</a:t>
            </a:r>
            <a:r>
              <a:rPr kumimoji="1" lang="en-US" altLang="zh-CN" sz="2000" i="1" smtClean="0">
                <a:solidFill>
                  <a:srgbClr val="FF0000"/>
                </a:solidFill>
                <a:latin typeface="Consolas" pitchFamily="49" charset="0"/>
                <a:ea typeface="楷体" pitchFamily="49" charset="-122"/>
                <a:cs typeface="Consolas" pitchFamily="49" charset="0"/>
              </a:rPr>
              <a:t>h</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F</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i="1" dirty="0" err="1">
                <a:solidFill>
                  <a:srgbClr val="FF0000"/>
                </a:solidFill>
                <a:latin typeface="Consolas" pitchFamily="49" charset="0"/>
                <a:ea typeface="楷体" pitchFamily="49" charset="-122"/>
                <a:cs typeface="Consolas" pitchFamily="49" charset="0"/>
              </a:rPr>
              <a:t>h</a:t>
            </a:r>
            <a:r>
              <a:rPr kumimoji="1" lang="en-US" altLang="zh-CN" sz="2000" dirty="0" err="1">
                <a:solidFill>
                  <a:srgbClr val="FF0000"/>
                </a:solidFill>
                <a:latin typeface="Consolas" pitchFamily="49" charset="0"/>
                <a:ea typeface="楷体" pitchFamily="49" charset="-122"/>
                <a:cs typeface="Consolas" pitchFamily="49" charset="0"/>
              </a:rPr>
              <a:t>+2</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宋体" pitchFamily="2"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1</a:t>
            </a:r>
          </a:p>
          <a:p>
            <a:pPr algn="just" fontAlgn="ctr">
              <a:lnSpc>
                <a:spcPct val="120000"/>
              </a:lnSpc>
              <a:spcBef>
                <a:spcPct val="50000"/>
              </a:spcBef>
            </a:pPr>
            <a:r>
              <a:rPr kumimoji="1" lang="zh-CN" altLang="en-US" sz="2000" dirty="0">
                <a:solidFill>
                  <a:srgbClr val="3333FF"/>
                </a:solidFill>
                <a:latin typeface="Consolas" pitchFamily="49" charset="0"/>
                <a:ea typeface="楷体" pitchFamily="49" charset="-122"/>
                <a:cs typeface="Consolas" pitchFamily="49" charset="0"/>
              </a:rPr>
              <a:t>由于</a:t>
            </a:r>
            <a:r>
              <a:rPr kumimoji="1" lang="en-US" altLang="zh-CN" sz="2000" dirty="0">
                <a:solidFill>
                  <a:srgbClr val="3333FF"/>
                </a:solidFill>
                <a:latin typeface="Consolas" pitchFamily="49" charset="0"/>
                <a:ea typeface="楷体" pitchFamily="49" charset="-122"/>
                <a:cs typeface="Consolas" pitchFamily="49" charset="0"/>
              </a:rPr>
              <a:t>Fibonacci</a:t>
            </a:r>
            <a:r>
              <a:rPr kumimoji="1" lang="zh-CN" altLang="en-US" sz="2000" dirty="0">
                <a:solidFill>
                  <a:srgbClr val="3333FF"/>
                </a:solidFill>
                <a:latin typeface="Consolas" pitchFamily="49" charset="0"/>
                <a:ea typeface="楷体" pitchFamily="49" charset="-122"/>
                <a:cs typeface="Consolas" pitchFamily="49" charset="0"/>
              </a:rPr>
              <a:t>数满足渐近公式：</a:t>
            </a:r>
            <a:r>
              <a:rPr kumimoji="1" lang="en-US" altLang="zh-CN" sz="2000" dirty="0">
                <a:solidFill>
                  <a:srgbClr val="3333FF"/>
                </a:solidFill>
                <a:latin typeface="Consolas" pitchFamily="49" charset="0"/>
                <a:ea typeface="楷体" pitchFamily="49" charset="-122"/>
                <a:cs typeface="Consolas" pitchFamily="49" charset="0"/>
              </a:rPr>
              <a:t>F(</a:t>
            </a:r>
            <a:r>
              <a:rPr kumimoji="1" lang="en-US" altLang="zh-CN" sz="2000" i="1" dirty="0">
                <a:solidFill>
                  <a:srgbClr val="3333FF"/>
                </a:solidFill>
                <a:latin typeface="Consolas" pitchFamily="49" charset="0"/>
                <a:ea typeface="楷体" pitchFamily="49" charset="-122"/>
                <a:cs typeface="Consolas" pitchFamily="49" charset="0"/>
              </a:rPr>
              <a:t>h</a:t>
            </a:r>
            <a:r>
              <a:rPr kumimoji="1" lang="en-US" altLang="zh-CN" sz="2000" dirty="0">
                <a:solidFill>
                  <a:srgbClr val="3333FF"/>
                </a:solidFill>
                <a:latin typeface="Consolas" pitchFamily="49" charset="0"/>
                <a:ea typeface="楷体" pitchFamily="49" charset="-122"/>
                <a:cs typeface="Consolas" pitchFamily="49" charset="0"/>
              </a:rPr>
              <a:t>)=</a:t>
            </a:r>
          </a:p>
          <a:p>
            <a:pPr algn="just" fontAlgn="ctr">
              <a:lnSpc>
                <a:spcPct val="120000"/>
              </a:lnSpc>
              <a:spcBef>
                <a:spcPct val="50000"/>
              </a:spcBef>
            </a:pPr>
            <a:r>
              <a:rPr kumimoji="1" lang="zh-CN" altLang="en-US" sz="2000" dirty="0">
                <a:solidFill>
                  <a:srgbClr val="3333FF"/>
                </a:solidFill>
                <a:latin typeface="Consolas" pitchFamily="49" charset="0"/>
                <a:ea typeface="楷体" pitchFamily="49" charset="-122"/>
                <a:cs typeface="Consolas" pitchFamily="49" charset="0"/>
              </a:rPr>
              <a:t>其中，</a:t>
            </a:r>
          </a:p>
          <a:p>
            <a:pPr algn="just" fontAlgn="ctr">
              <a:lnSpc>
                <a:spcPct val="120000"/>
              </a:lnSpc>
              <a:spcBef>
                <a:spcPct val="50000"/>
              </a:spcBef>
            </a:pPr>
            <a:r>
              <a:rPr kumimoji="1" lang="zh-CN" altLang="en-US" sz="2000" dirty="0">
                <a:solidFill>
                  <a:srgbClr val="3333FF"/>
                </a:solidFill>
                <a:latin typeface="Consolas" pitchFamily="49" charset="0"/>
                <a:ea typeface="楷体" pitchFamily="49" charset="-122"/>
                <a:cs typeface="Consolas" pitchFamily="49" charset="0"/>
              </a:rPr>
              <a:t>故由此可得近似公式：</a:t>
            </a:r>
            <a:r>
              <a:rPr kumimoji="1" lang="en-US" altLang="zh-CN" sz="2000" i="1" dirty="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h</a:t>
            </a:r>
            <a:r>
              <a:rPr kumimoji="1" lang="en-US" altLang="zh-CN" sz="2000" dirty="0">
                <a:solidFill>
                  <a:srgbClr val="3333FF"/>
                </a:solidFill>
                <a:latin typeface="Consolas" pitchFamily="49" charset="0"/>
                <a:ea typeface="楷体" pitchFamily="49" charset="-122"/>
                <a:cs typeface="Consolas" pitchFamily="49" charset="0"/>
              </a:rPr>
              <a:t>)=</a:t>
            </a:r>
          </a:p>
          <a:p>
            <a:pPr algn="just" fontAlgn="ctr">
              <a:spcBef>
                <a:spcPct val="50000"/>
              </a:spcBef>
            </a:pPr>
            <a:r>
              <a:rPr kumimoji="1" lang="zh-CN" altLang="en-US" sz="2000" dirty="0">
                <a:solidFill>
                  <a:srgbClr val="3333FF"/>
                </a:solidFill>
                <a:latin typeface="Consolas" pitchFamily="49" charset="0"/>
                <a:ea typeface="楷体" pitchFamily="49" charset="-122"/>
                <a:cs typeface="Consolas" pitchFamily="49" charset="0"/>
              </a:rPr>
              <a:t>即：</a:t>
            </a:r>
            <a:r>
              <a:rPr kumimoji="1" lang="en-US" altLang="zh-CN" sz="2000" i="1" dirty="0" err="1">
                <a:solidFill>
                  <a:srgbClr val="3333FF"/>
                </a:solidFill>
                <a:latin typeface="Consolas" pitchFamily="49" charset="0"/>
                <a:ea typeface="楷体" pitchFamily="49" charset="-122"/>
                <a:cs typeface="Consolas" pitchFamily="49" charset="0"/>
              </a:rPr>
              <a:t>h</a:t>
            </a:r>
            <a:r>
              <a:rPr kumimoji="1" lang="en-US" altLang="zh-CN" sz="2000" dirty="0" err="1">
                <a:solidFill>
                  <a:srgbClr val="3333FF"/>
                </a:solidFill>
                <a:latin typeface="Consolas" pitchFamily="49" charset="0"/>
                <a:ea typeface="楷体" pitchFamily="49" charset="-122"/>
                <a:cs typeface="Consolas" pitchFamily="49" charset="0"/>
              </a:rPr>
              <a:t>≈log</a:t>
            </a:r>
            <a:r>
              <a:rPr kumimoji="1" lang="en-US" altLang="zh-CN" sz="2000" baseline="-30000" dirty="0" err="1">
                <a:solidFill>
                  <a:srgbClr val="3333FF"/>
                </a:solidFill>
                <a:latin typeface="Consolas" pitchFamily="49" charset="0"/>
                <a:ea typeface="楷体" pitchFamily="49" charset="-122"/>
                <a:cs typeface="Consolas" pitchFamily="49" charset="0"/>
              </a:rPr>
              <a:t>2</a:t>
            </a:r>
            <a:r>
              <a:rPr kumimoji="1" lang="en-US" altLang="zh-CN" sz="2000" dirty="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r>
              <a:rPr kumimoji="1" lang="en-US" altLang="zh-CN" sz="2000" i="1" dirty="0">
                <a:solidFill>
                  <a:srgbClr val="3333FF"/>
                </a:solidFill>
                <a:latin typeface="Consolas" pitchFamily="49" charset="0"/>
                <a:ea typeface="楷体" pitchFamily="49" charset="-122"/>
                <a:cs typeface="Consolas" pitchFamily="49" charset="0"/>
              </a:rPr>
              <a:t>h</a:t>
            </a:r>
            <a:r>
              <a:rPr kumimoji="1" lang="en-US" altLang="zh-CN" sz="2000" dirty="0">
                <a:solidFill>
                  <a:srgbClr val="3333FF"/>
                </a:solidFill>
                <a:latin typeface="Consolas" pitchFamily="49" charset="0"/>
                <a:ea typeface="楷体" pitchFamily="49" charset="-122"/>
                <a:cs typeface="Consolas" pitchFamily="49" charset="0"/>
              </a:rPr>
              <a:t>)+1</a:t>
            </a:r>
            <a:r>
              <a:rPr kumimoji="1" lang="en-US" altLang="zh-CN" sz="2000" smtClean="0">
                <a:solidFill>
                  <a:srgbClr val="3333FF"/>
                </a:solidFill>
                <a:latin typeface="Consolas" pitchFamily="49" charset="0"/>
                <a:ea typeface="楷体" pitchFamily="49" charset="-122"/>
                <a:cs typeface="Consolas" pitchFamily="49" charset="0"/>
              </a:rPr>
              <a:t>)</a:t>
            </a:r>
            <a:r>
              <a:rPr kumimoji="1" lang="zh-CN" altLang="en-US" sz="2000" smtClean="0">
                <a:solidFill>
                  <a:srgbClr val="3333FF"/>
                </a:solidFill>
                <a:latin typeface="Consolas" pitchFamily="49" charset="0"/>
                <a:ea typeface="楷体" pitchFamily="49" charset="-122"/>
                <a:cs typeface="Consolas" pitchFamily="49" charset="0"/>
              </a:rPr>
              <a:t>。</a:t>
            </a:r>
            <a:endParaRPr kumimoji="1" lang="zh-CN" altLang="en-US" sz="2000" dirty="0">
              <a:solidFill>
                <a:srgbClr val="3333FF"/>
              </a:solidFill>
              <a:latin typeface="Consolas" pitchFamily="49" charset="0"/>
              <a:ea typeface="楷体" pitchFamily="49" charset="-122"/>
              <a:cs typeface="Consolas" pitchFamily="49" charset="0"/>
            </a:endParaRPr>
          </a:p>
        </p:txBody>
      </p:sp>
      <p:sp>
        <p:nvSpPr>
          <p:cNvPr id="13318" name="Rectangle 3"/>
          <p:cNvSpPr>
            <a:spLocks noChangeArrowheads="1"/>
          </p:cNvSpPr>
          <p:nvPr/>
        </p:nvSpPr>
        <p:spPr bwMode="auto">
          <a:xfrm>
            <a:off x="4395788" y="3257550"/>
            <a:ext cx="9144000" cy="0"/>
          </a:xfrm>
          <a:prstGeom prst="rect">
            <a:avLst/>
          </a:prstGeom>
          <a:noFill/>
          <a:ln w="9525">
            <a:noFill/>
            <a:miter lim="800000"/>
            <a:headEnd/>
            <a:tailEnd/>
          </a:ln>
        </p:spPr>
        <p:txBody>
          <a:bodyPr>
            <a:spAutoFit/>
          </a:bodyPr>
          <a:lstStyle/>
          <a:p>
            <a:endParaRPr lang="zh-CN" altLang="en-US"/>
          </a:p>
        </p:txBody>
      </p:sp>
      <p:graphicFrame>
        <p:nvGraphicFramePr>
          <p:cNvPr id="13314" name="Object 4"/>
          <p:cNvGraphicFramePr>
            <a:graphicFrameLocks noChangeAspect="1"/>
          </p:cNvGraphicFramePr>
          <p:nvPr/>
        </p:nvGraphicFramePr>
        <p:xfrm>
          <a:off x="6215074" y="2071678"/>
          <a:ext cx="686200" cy="690570"/>
        </p:xfrm>
        <a:graphic>
          <a:graphicData uri="http://schemas.openxmlformats.org/presentationml/2006/ole">
            <p:oleObj spid="_x0000_s226306" name="Equation" r:id="rId3" imgW="419040" imgH="419040" progId="Equation.3">
              <p:embed/>
            </p:oleObj>
          </a:graphicData>
        </a:graphic>
      </p:graphicFrame>
      <p:sp>
        <p:nvSpPr>
          <p:cNvPr id="13319" name="Rectangle 5"/>
          <p:cNvSpPr>
            <a:spLocks noChangeArrowheads="1"/>
          </p:cNvSpPr>
          <p:nvPr/>
        </p:nvSpPr>
        <p:spPr bwMode="auto">
          <a:xfrm>
            <a:off x="4291013" y="3252788"/>
            <a:ext cx="9144000" cy="0"/>
          </a:xfrm>
          <a:prstGeom prst="rect">
            <a:avLst/>
          </a:prstGeom>
          <a:noFill/>
          <a:ln w="9525">
            <a:noFill/>
            <a:miter lim="800000"/>
            <a:headEnd/>
            <a:tailEnd/>
          </a:ln>
        </p:spPr>
        <p:txBody>
          <a:bodyPr>
            <a:spAutoFit/>
          </a:bodyPr>
          <a:lstStyle/>
          <a:p>
            <a:endParaRPr lang="zh-CN" altLang="en-US"/>
          </a:p>
        </p:txBody>
      </p:sp>
      <p:graphicFrame>
        <p:nvGraphicFramePr>
          <p:cNvPr id="13315" name="Object 6"/>
          <p:cNvGraphicFramePr>
            <a:graphicFrameLocks noChangeAspect="1"/>
          </p:cNvGraphicFramePr>
          <p:nvPr/>
        </p:nvGraphicFramePr>
        <p:xfrm>
          <a:off x="2500298" y="2571744"/>
          <a:ext cx="968375" cy="588963"/>
        </p:xfrm>
        <a:graphic>
          <a:graphicData uri="http://schemas.openxmlformats.org/presentationml/2006/ole">
            <p:oleObj spid="_x0000_s226307" name="Equation" r:id="rId4" imgW="596880" imgH="368280" progId="Equation.3">
              <p:embed/>
            </p:oleObj>
          </a:graphicData>
        </a:graphic>
      </p:graphicFrame>
      <p:sp>
        <p:nvSpPr>
          <p:cNvPr id="13320" name="Rectangle 7"/>
          <p:cNvSpPr>
            <a:spLocks noChangeArrowheads="1"/>
          </p:cNvSpPr>
          <p:nvPr/>
        </p:nvSpPr>
        <p:spPr bwMode="auto">
          <a:xfrm>
            <a:off x="4090988" y="3257550"/>
            <a:ext cx="9144000" cy="0"/>
          </a:xfrm>
          <a:prstGeom prst="rect">
            <a:avLst/>
          </a:prstGeom>
          <a:noFill/>
          <a:ln w="9525">
            <a:noFill/>
            <a:miter lim="800000"/>
            <a:headEnd/>
            <a:tailEnd/>
          </a:ln>
        </p:spPr>
        <p:txBody>
          <a:bodyPr>
            <a:spAutoFit/>
          </a:bodyPr>
          <a:lstStyle/>
          <a:p>
            <a:endParaRPr lang="zh-CN" altLang="en-US"/>
          </a:p>
        </p:txBody>
      </p:sp>
      <p:graphicFrame>
        <p:nvGraphicFramePr>
          <p:cNvPr id="13316" name="Object 8"/>
          <p:cNvGraphicFramePr>
            <a:graphicFrameLocks noChangeAspect="1"/>
          </p:cNvGraphicFramePr>
          <p:nvPr/>
        </p:nvGraphicFramePr>
        <p:xfrm>
          <a:off x="5072066" y="3071810"/>
          <a:ext cx="1657350" cy="609600"/>
        </p:xfrm>
        <a:graphic>
          <a:graphicData uri="http://schemas.openxmlformats.org/presentationml/2006/ole">
            <p:oleObj spid="_x0000_s226308" name="Equation" r:id="rId5" imgW="1041120" imgH="380880" progId="Equation.3">
              <p:embed/>
            </p:oleObj>
          </a:graphicData>
        </a:graphic>
      </p:graphicFrame>
      <p:sp>
        <p:nvSpPr>
          <p:cNvPr id="10" name="TextBox 9"/>
          <p:cNvSpPr txBox="1"/>
          <p:nvPr/>
        </p:nvSpPr>
        <p:spPr>
          <a:xfrm>
            <a:off x="1357290" y="4857760"/>
            <a:ext cx="7572428" cy="400110"/>
          </a:xfrm>
          <a:prstGeom prst="rect">
            <a:avLst/>
          </a:prstGeom>
          <a:noFill/>
        </p:spPr>
        <p:txBody>
          <a:bodyPr wrap="square" rtlCol="0">
            <a:spAutoFit/>
          </a:bodyPr>
          <a:lstStyle/>
          <a:p>
            <a:r>
              <a:rPr kumimoji="1" lang="zh-CN" altLang="en-US" sz="2000" smtClean="0">
                <a:solidFill>
                  <a:srgbClr val="FF0000"/>
                </a:solidFill>
                <a:latin typeface="Consolas" pitchFamily="49" charset="0"/>
                <a:ea typeface="微软雅黑" pitchFamily="34" charset="-122"/>
                <a:cs typeface="Consolas" pitchFamily="49" charset="0"/>
              </a:rPr>
              <a:t>结论：</a:t>
            </a:r>
            <a:r>
              <a:rPr kumimoji="1" lang="zh-CN" altLang="en-US" sz="2000" smtClean="0">
                <a:solidFill>
                  <a:srgbClr val="0000FF"/>
                </a:solidFill>
                <a:latin typeface="Consolas" pitchFamily="49" charset="0"/>
                <a:ea typeface="微软雅黑" pitchFamily="34" charset="-122"/>
                <a:cs typeface="Consolas" pitchFamily="49" charset="0"/>
              </a:rPr>
              <a:t>含有</a:t>
            </a:r>
            <a:r>
              <a:rPr kumimoji="1" lang="en-US" altLang="zh-CN" sz="2000" i="1" smtClean="0">
                <a:solidFill>
                  <a:srgbClr val="0000FF"/>
                </a:solidFill>
                <a:latin typeface="Consolas" pitchFamily="49" charset="0"/>
                <a:ea typeface="微软雅黑" pitchFamily="34" charset="-122"/>
                <a:cs typeface="Consolas" pitchFamily="49" charset="0"/>
              </a:rPr>
              <a:t>n</a:t>
            </a:r>
            <a:r>
              <a:rPr kumimoji="1" lang="zh-CN" altLang="en-US" sz="2000" smtClean="0">
                <a:solidFill>
                  <a:srgbClr val="0000FF"/>
                </a:solidFill>
                <a:latin typeface="Consolas" pitchFamily="49" charset="0"/>
                <a:ea typeface="微软雅黑" pitchFamily="34" charset="-122"/>
                <a:cs typeface="Consolas" pitchFamily="49" charset="0"/>
              </a:rPr>
              <a:t>个结点的平衡二叉树的平均查找长度为</a:t>
            </a:r>
            <a:r>
              <a:rPr kumimoji="1" lang="en-US" altLang="zh-CN" sz="2000" smtClean="0">
                <a:solidFill>
                  <a:srgbClr val="0000FF"/>
                </a:solidFill>
                <a:latin typeface="Consolas" pitchFamily="49" charset="0"/>
                <a:ea typeface="微软雅黑" pitchFamily="34" charset="-122"/>
                <a:cs typeface="Consolas" pitchFamily="49" charset="0"/>
              </a:rPr>
              <a:t>O(log</a:t>
            </a:r>
            <a:r>
              <a:rPr kumimoji="1" lang="en-US" altLang="zh-CN" sz="2000" baseline="-30000" smtClean="0">
                <a:solidFill>
                  <a:srgbClr val="0000FF"/>
                </a:solidFill>
                <a:latin typeface="Consolas" pitchFamily="49" charset="0"/>
                <a:ea typeface="微软雅黑" pitchFamily="34" charset="-122"/>
                <a:cs typeface="Consolas" pitchFamily="49" charset="0"/>
              </a:rPr>
              <a:t>2</a:t>
            </a:r>
            <a:r>
              <a:rPr kumimoji="1" lang="en-US" altLang="zh-CN" sz="2000" i="1" smtClean="0">
                <a:solidFill>
                  <a:srgbClr val="0000FF"/>
                </a:solidFill>
                <a:latin typeface="Consolas" pitchFamily="49" charset="0"/>
                <a:ea typeface="微软雅黑" pitchFamily="34" charset="-122"/>
                <a:cs typeface="Consolas" pitchFamily="49" charset="0"/>
              </a:rPr>
              <a:t>n</a:t>
            </a:r>
            <a:r>
              <a:rPr kumimoji="1" lang="en-US" altLang="zh-CN" sz="2000" smtClean="0">
                <a:solidFill>
                  <a:srgbClr val="0000FF"/>
                </a:solidFill>
                <a:latin typeface="Consolas" pitchFamily="49" charset="0"/>
                <a:ea typeface="微软雅黑" pitchFamily="34" charset="-122"/>
                <a:cs typeface="Consolas" pitchFamily="49" charset="0"/>
              </a:rPr>
              <a:t>)</a:t>
            </a:r>
            <a:r>
              <a:rPr kumimoji="1" lang="zh-CN" altLang="en-US" sz="2000" smtClean="0">
                <a:solidFill>
                  <a:srgbClr val="0000FF"/>
                </a:solidFill>
                <a:latin typeface="Consolas" pitchFamily="49" charset="0"/>
                <a:ea typeface="微软雅黑" pitchFamily="34" charset="-122"/>
                <a:cs typeface="Consolas" pitchFamily="49" charset="0"/>
              </a:rPr>
              <a:t>。</a:t>
            </a:r>
            <a:endParaRPr lang="zh-CN" altLang="en-US" sz="2000">
              <a:solidFill>
                <a:srgbClr val="0000FF"/>
              </a:solidFill>
              <a:latin typeface="Consolas" pitchFamily="49" charset="0"/>
              <a:ea typeface="微软雅黑" pitchFamily="34" charset="-122"/>
              <a:cs typeface="Consolas" pitchFamily="49" charset="0"/>
            </a:endParaRPr>
          </a:p>
        </p:txBody>
      </p:sp>
      <p:sp>
        <p:nvSpPr>
          <p:cNvPr id="11" name="下箭头 10"/>
          <p:cNvSpPr/>
          <p:nvPr/>
        </p:nvSpPr>
        <p:spPr>
          <a:xfrm>
            <a:off x="4214810" y="4214818"/>
            <a:ext cx="285752" cy="57150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2" name="TextBox 11"/>
          <p:cNvSpPr txBox="1"/>
          <p:nvPr/>
        </p:nvSpPr>
        <p:spPr>
          <a:xfrm>
            <a:off x="285760" y="1785926"/>
            <a:ext cx="553998"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8.3.2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平衡</a:t>
            </a:r>
            <a:r>
              <a:rPr lang="zh-CN" altLang="en-US" smtClean="0">
                <a:solidFill>
                  <a:srgbClr val="FF0000"/>
                </a:solidFill>
                <a:latin typeface="Consolas" pitchFamily="49" charset="0"/>
                <a:ea typeface="隶书" pitchFamily="49" charset="-122"/>
                <a:cs typeface="Consolas" pitchFamily="49" charset="0"/>
              </a:rPr>
              <a:t>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1500166" y="642918"/>
            <a:ext cx="5214974" cy="999574"/>
            <a:chOff x="1714480" y="1500174"/>
            <a:chExt cx="5214974" cy="999574"/>
          </a:xfrm>
        </p:grpSpPr>
        <p:sp>
          <p:nvSpPr>
            <p:cNvPr id="5" name="TextBox 4"/>
            <p:cNvSpPr txBox="1"/>
            <p:nvPr/>
          </p:nvSpPr>
          <p:spPr>
            <a:xfrm>
              <a:off x="3643306" y="1500174"/>
              <a:ext cx="328614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3 9 1 5 8 10 </a:t>
              </a: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 7 2 4</a:t>
              </a:r>
              <a:endParaRPr lang="zh-CN" altLang="en-US" sz="2000"/>
            </a:p>
          </p:txBody>
        </p:sp>
        <p:cxnSp>
          <p:nvCxnSpPr>
            <p:cNvPr id="7" name="直接箭头连接符 6"/>
            <p:cNvCxnSpPr/>
            <p:nvPr/>
          </p:nvCxnSpPr>
          <p:spPr>
            <a:xfrm rot="5400000" flipH="1" flipV="1">
              <a:off x="4495800"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62462" y="2130416"/>
              <a:ext cx="1000132"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=3</a:t>
              </a:r>
              <a:endParaRPr lang="zh-CN" altLang="en-US" sz="1800">
                <a:solidFill>
                  <a:srgbClr val="FF00FF"/>
                </a:solidFill>
                <a:latin typeface="Consolas" pitchFamily="49" charset="0"/>
                <a:cs typeface="Consolas" pitchFamily="49" charset="0"/>
              </a:endParaRPr>
            </a:p>
          </p:txBody>
        </p:sp>
        <p:sp>
          <p:nvSpPr>
            <p:cNvPr id="9" name="TextBox 8"/>
            <p:cNvSpPr txBox="1"/>
            <p:nvPr/>
          </p:nvSpPr>
          <p:spPr>
            <a:xfrm>
              <a:off x="1714480" y="1571612"/>
              <a:ext cx="1500198" cy="400110"/>
            </a:xfrm>
            <a:prstGeom prst="rect">
              <a:avLst/>
            </a:prstGeom>
            <a:noFill/>
          </p:spPr>
          <p:txBody>
            <a:bodyPr wrap="square" rtlCol="0">
              <a:spAutoFit/>
            </a:bodyPr>
            <a:lstStyle/>
            <a:p>
              <a:r>
                <a:rPr lang="zh-CN" altLang="en-US" sz="2000" smtClean="0">
                  <a:solidFill>
                    <a:srgbClr val="006600"/>
                  </a:solidFill>
                  <a:latin typeface="Consolas" pitchFamily="49" charset="0"/>
                  <a:ea typeface="仿宋" pitchFamily="49" charset="-122"/>
                  <a:cs typeface="Consolas" pitchFamily="49" charset="0"/>
                </a:rPr>
                <a:t>第</a:t>
              </a:r>
              <a:r>
                <a:rPr lang="en-US" altLang="zh-CN" sz="2000" smtClean="0">
                  <a:solidFill>
                    <a:srgbClr val="006600"/>
                  </a:solidFill>
                  <a:latin typeface="Consolas" pitchFamily="49" charset="0"/>
                  <a:ea typeface="仿宋" pitchFamily="49" charset="-122"/>
                  <a:cs typeface="Consolas" pitchFamily="49" charset="0"/>
                </a:rPr>
                <a:t>4</a:t>
              </a:r>
              <a:r>
                <a:rPr lang="zh-CN" altLang="en-US" sz="2000" smtClean="0">
                  <a:solidFill>
                    <a:srgbClr val="006600"/>
                  </a:solidFill>
                  <a:latin typeface="Consolas" pitchFamily="49" charset="0"/>
                  <a:ea typeface="仿宋" pitchFamily="49" charset="-122"/>
                  <a:cs typeface="Consolas" pitchFamily="49" charset="0"/>
                </a:rPr>
                <a:t>次比较</a:t>
              </a:r>
              <a:endParaRPr lang="zh-CN" altLang="en-US" sz="2000">
                <a:solidFill>
                  <a:srgbClr val="006600"/>
                </a:solidFill>
                <a:latin typeface="Consolas" pitchFamily="49" charset="0"/>
                <a:ea typeface="仿宋" pitchFamily="49" charset="-122"/>
                <a:cs typeface="Consolas" pitchFamily="49" charset="0"/>
              </a:endParaRPr>
            </a:p>
          </p:txBody>
        </p:sp>
      </p:grpSp>
      <p:grpSp>
        <p:nvGrpSpPr>
          <p:cNvPr id="3" name="组合 10"/>
          <p:cNvGrpSpPr/>
          <p:nvPr/>
        </p:nvGrpSpPr>
        <p:grpSpPr>
          <a:xfrm>
            <a:off x="1500166" y="1857922"/>
            <a:ext cx="5214974" cy="999574"/>
            <a:chOff x="1714480" y="1500174"/>
            <a:chExt cx="5214974" cy="999574"/>
          </a:xfrm>
        </p:grpSpPr>
        <p:sp>
          <p:nvSpPr>
            <p:cNvPr id="12" name="TextBox 11"/>
            <p:cNvSpPr txBox="1"/>
            <p:nvPr/>
          </p:nvSpPr>
          <p:spPr>
            <a:xfrm>
              <a:off x="3643306" y="1500174"/>
              <a:ext cx="328614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3 9 1 5 8 10 </a:t>
              </a: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 7 2 4</a:t>
              </a:r>
              <a:endParaRPr lang="zh-CN" altLang="en-US" sz="2000"/>
            </a:p>
          </p:txBody>
        </p:sp>
        <p:cxnSp>
          <p:nvCxnSpPr>
            <p:cNvPr id="13" name="直接箭头连接符 12"/>
            <p:cNvCxnSpPr/>
            <p:nvPr/>
          </p:nvCxnSpPr>
          <p:spPr>
            <a:xfrm rot="5400000" flipH="1" flipV="1">
              <a:off x="4781552"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8214" y="2130416"/>
              <a:ext cx="1000132"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=4</a:t>
              </a:r>
              <a:endParaRPr lang="zh-CN" altLang="en-US" sz="1800">
                <a:solidFill>
                  <a:srgbClr val="FF00FF"/>
                </a:solidFill>
                <a:latin typeface="Consolas" pitchFamily="49" charset="0"/>
                <a:cs typeface="Consolas" pitchFamily="49" charset="0"/>
              </a:endParaRPr>
            </a:p>
          </p:txBody>
        </p:sp>
        <p:sp>
          <p:nvSpPr>
            <p:cNvPr id="15" name="TextBox 14"/>
            <p:cNvSpPr txBox="1"/>
            <p:nvPr/>
          </p:nvSpPr>
          <p:spPr>
            <a:xfrm>
              <a:off x="1714480" y="1571612"/>
              <a:ext cx="1500198" cy="400110"/>
            </a:xfrm>
            <a:prstGeom prst="rect">
              <a:avLst/>
            </a:prstGeom>
            <a:noFill/>
          </p:spPr>
          <p:txBody>
            <a:bodyPr wrap="square" rtlCol="0">
              <a:spAutoFit/>
            </a:bodyPr>
            <a:lstStyle/>
            <a:p>
              <a:r>
                <a:rPr lang="zh-CN" altLang="en-US" sz="2000" smtClean="0">
                  <a:solidFill>
                    <a:srgbClr val="006600"/>
                  </a:solidFill>
                  <a:latin typeface="Consolas" pitchFamily="49" charset="0"/>
                  <a:ea typeface="仿宋" pitchFamily="49" charset="-122"/>
                  <a:cs typeface="Consolas" pitchFamily="49" charset="0"/>
                </a:rPr>
                <a:t>第</a:t>
              </a:r>
              <a:r>
                <a:rPr lang="en-US" altLang="zh-CN" sz="2000" smtClean="0">
                  <a:solidFill>
                    <a:srgbClr val="006600"/>
                  </a:solidFill>
                  <a:latin typeface="Consolas" pitchFamily="49" charset="0"/>
                  <a:ea typeface="仿宋" pitchFamily="49" charset="-122"/>
                  <a:cs typeface="Consolas" pitchFamily="49" charset="0"/>
                </a:rPr>
                <a:t>5</a:t>
              </a:r>
              <a:r>
                <a:rPr lang="zh-CN" altLang="en-US" sz="2000" smtClean="0">
                  <a:solidFill>
                    <a:srgbClr val="006600"/>
                  </a:solidFill>
                  <a:latin typeface="Consolas" pitchFamily="49" charset="0"/>
                  <a:ea typeface="仿宋" pitchFamily="49" charset="-122"/>
                  <a:cs typeface="Consolas" pitchFamily="49" charset="0"/>
                </a:rPr>
                <a:t>次比较</a:t>
              </a:r>
              <a:endParaRPr lang="zh-CN" altLang="en-US" sz="2000">
                <a:solidFill>
                  <a:srgbClr val="006600"/>
                </a:solidFill>
                <a:latin typeface="Consolas" pitchFamily="49" charset="0"/>
                <a:ea typeface="仿宋" pitchFamily="49" charset="-122"/>
                <a:cs typeface="Consolas" pitchFamily="49" charset="0"/>
              </a:endParaRPr>
            </a:p>
          </p:txBody>
        </p:sp>
      </p:grpSp>
      <p:grpSp>
        <p:nvGrpSpPr>
          <p:cNvPr id="6" name="组合 15"/>
          <p:cNvGrpSpPr/>
          <p:nvPr/>
        </p:nvGrpSpPr>
        <p:grpSpPr>
          <a:xfrm>
            <a:off x="1500166" y="3000930"/>
            <a:ext cx="5214974" cy="999574"/>
            <a:chOff x="1714480" y="1500174"/>
            <a:chExt cx="5214974" cy="999574"/>
          </a:xfrm>
        </p:grpSpPr>
        <p:sp>
          <p:nvSpPr>
            <p:cNvPr id="17" name="TextBox 16"/>
            <p:cNvSpPr txBox="1"/>
            <p:nvPr/>
          </p:nvSpPr>
          <p:spPr>
            <a:xfrm>
              <a:off x="3643306" y="1500174"/>
              <a:ext cx="328614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3 9 1 5 8 10 </a:t>
              </a: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 7 2 4</a:t>
              </a:r>
              <a:endParaRPr lang="zh-CN" altLang="en-US" sz="2000"/>
            </a:p>
          </p:txBody>
        </p:sp>
        <p:cxnSp>
          <p:nvCxnSpPr>
            <p:cNvPr id="18" name="直接箭头连接符 17"/>
            <p:cNvCxnSpPr/>
            <p:nvPr/>
          </p:nvCxnSpPr>
          <p:spPr>
            <a:xfrm rot="5400000" flipH="1" flipV="1">
              <a:off x="5105404"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72066" y="2130416"/>
              <a:ext cx="1000132"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=5</a:t>
              </a:r>
              <a:endParaRPr lang="zh-CN" altLang="en-US" sz="1800">
                <a:solidFill>
                  <a:srgbClr val="FF00FF"/>
                </a:solidFill>
                <a:latin typeface="Consolas" pitchFamily="49" charset="0"/>
                <a:cs typeface="Consolas" pitchFamily="49" charset="0"/>
              </a:endParaRPr>
            </a:p>
          </p:txBody>
        </p:sp>
        <p:sp>
          <p:nvSpPr>
            <p:cNvPr id="20" name="TextBox 19"/>
            <p:cNvSpPr txBox="1"/>
            <p:nvPr/>
          </p:nvSpPr>
          <p:spPr>
            <a:xfrm>
              <a:off x="1714480" y="1571612"/>
              <a:ext cx="1500198" cy="400110"/>
            </a:xfrm>
            <a:prstGeom prst="rect">
              <a:avLst/>
            </a:prstGeom>
            <a:noFill/>
          </p:spPr>
          <p:txBody>
            <a:bodyPr wrap="square" rtlCol="0">
              <a:spAutoFit/>
            </a:bodyPr>
            <a:lstStyle/>
            <a:p>
              <a:r>
                <a:rPr lang="zh-CN" altLang="en-US" sz="2000" smtClean="0">
                  <a:solidFill>
                    <a:srgbClr val="006600"/>
                  </a:solidFill>
                  <a:latin typeface="Consolas" pitchFamily="49" charset="0"/>
                  <a:ea typeface="仿宋" pitchFamily="49" charset="-122"/>
                  <a:cs typeface="Consolas" pitchFamily="49" charset="0"/>
                </a:rPr>
                <a:t>第</a:t>
              </a:r>
              <a:r>
                <a:rPr lang="en-US" altLang="zh-CN" sz="2000" smtClean="0">
                  <a:solidFill>
                    <a:srgbClr val="006600"/>
                  </a:solidFill>
                  <a:latin typeface="Consolas" pitchFamily="49" charset="0"/>
                  <a:ea typeface="仿宋" pitchFamily="49" charset="-122"/>
                  <a:cs typeface="Consolas" pitchFamily="49" charset="0"/>
                </a:rPr>
                <a:t>6</a:t>
              </a:r>
              <a:r>
                <a:rPr lang="zh-CN" altLang="en-US" sz="2000" smtClean="0">
                  <a:solidFill>
                    <a:srgbClr val="006600"/>
                  </a:solidFill>
                  <a:latin typeface="Consolas" pitchFamily="49" charset="0"/>
                  <a:ea typeface="仿宋" pitchFamily="49" charset="-122"/>
                  <a:cs typeface="Consolas" pitchFamily="49" charset="0"/>
                </a:rPr>
                <a:t>次比较</a:t>
              </a:r>
              <a:endParaRPr lang="zh-CN" altLang="en-US" sz="2000">
                <a:solidFill>
                  <a:srgbClr val="006600"/>
                </a:solidFill>
                <a:latin typeface="Consolas" pitchFamily="49" charset="0"/>
                <a:ea typeface="仿宋" pitchFamily="49" charset="-122"/>
                <a:cs typeface="Consolas" pitchFamily="49" charset="0"/>
              </a:endParaRPr>
            </a:p>
          </p:txBody>
        </p:sp>
      </p:grpSp>
      <p:grpSp>
        <p:nvGrpSpPr>
          <p:cNvPr id="21" name="组合 15"/>
          <p:cNvGrpSpPr/>
          <p:nvPr/>
        </p:nvGrpSpPr>
        <p:grpSpPr>
          <a:xfrm>
            <a:off x="1500166" y="4143938"/>
            <a:ext cx="5214974" cy="999574"/>
            <a:chOff x="1714480" y="1500174"/>
            <a:chExt cx="5214974" cy="999574"/>
          </a:xfrm>
        </p:grpSpPr>
        <p:sp>
          <p:nvSpPr>
            <p:cNvPr id="22" name="TextBox 21"/>
            <p:cNvSpPr txBox="1"/>
            <p:nvPr/>
          </p:nvSpPr>
          <p:spPr>
            <a:xfrm>
              <a:off x="3643306" y="1500174"/>
              <a:ext cx="328614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3 9 1 5 8 10 </a:t>
              </a:r>
              <a:r>
                <a:rPr lang="en-US" altLang="zh-CN" sz="2000" smtClean="0">
                  <a:solidFill>
                    <a:srgbClr val="FF0000"/>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 7 2 4</a:t>
              </a:r>
              <a:endParaRPr lang="zh-CN" altLang="en-US" sz="2000"/>
            </a:p>
          </p:txBody>
        </p:sp>
        <p:cxnSp>
          <p:nvCxnSpPr>
            <p:cNvPr id="23" name="直接箭头连接符 22"/>
            <p:cNvCxnSpPr/>
            <p:nvPr/>
          </p:nvCxnSpPr>
          <p:spPr>
            <a:xfrm rot="5400000" flipH="1" flipV="1">
              <a:off x="5470532"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37194" y="2130416"/>
              <a:ext cx="1000132"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=6</a:t>
              </a:r>
              <a:endParaRPr lang="zh-CN" altLang="en-US" sz="1800">
                <a:solidFill>
                  <a:srgbClr val="FF00FF"/>
                </a:solidFill>
                <a:latin typeface="Consolas" pitchFamily="49" charset="0"/>
                <a:cs typeface="Consolas" pitchFamily="49" charset="0"/>
              </a:endParaRPr>
            </a:p>
          </p:txBody>
        </p:sp>
        <p:sp>
          <p:nvSpPr>
            <p:cNvPr id="25" name="TextBox 24"/>
            <p:cNvSpPr txBox="1"/>
            <p:nvPr/>
          </p:nvSpPr>
          <p:spPr>
            <a:xfrm>
              <a:off x="1714480" y="1571612"/>
              <a:ext cx="1500198" cy="400110"/>
            </a:xfrm>
            <a:prstGeom prst="rect">
              <a:avLst/>
            </a:prstGeom>
            <a:noFill/>
          </p:spPr>
          <p:txBody>
            <a:bodyPr wrap="square" rtlCol="0">
              <a:spAutoFit/>
            </a:bodyPr>
            <a:lstStyle/>
            <a:p>
              <a:r>
                <a:rPr lang="zh-CN" altLang="en-US" sz="2000" smtClean="0">
                  <a:solidFill>
                    <a:srgbClr val="006600"/>
                  </a:solidFill>
                  <a:latin typeface="Consolas" pitchFamily="49" charset="0"/>
                  <a:ea typeface="仿宋" pitchFamily="49" charset="-122"/>
                  <a:cs typeface="Consolas" pitchFamily="49" charset="0"/>
                </a:rPr>
                <a:t>第</a:t>
              </a:r>
              <a:r>
                <a:rPr lang="en-US" altLang="zh-CN" sz="2000" smtClean="0">
                  <a:solidFill>
                    <a:srgbClr val="006600"/>
                  </a:solidFill>
                  <a:latin typeface="Consolas" pitchFamily="49" charset="0"/>
                  <a:ea typeface="仿宋" pitchFamily="49" charset="-122"/>
                  <a:cs typeface="Consolas" pitchFamily="49" charset="0"/>
                </a:rPr>
                <a:t>7</a:t>
              </a:r>
              <a:r>
                <a:rPr lang="zh-CN" altLang="en-US" sz="2000" smtClean="0">
                  <a:solidFill>
                    <a:srgbClr val="006600"/>
                  </a:solidFill>
                  <a:latin typeface="Consolas" pitchFamily="49" charset="0"/>
                  <a:ea typeface="仿宋" pitchFamily="49" charset="-122"/>
                  <a:cs typeface="Consolas" pitchFamily="49" charset="0"/>
                </a:rPr>
                <a:t>次比较</a:t>
              </a:r>
              <a:endParaRPr lang="zh-CN" altLang="en-US" sz="2000">
                <a:solidFill>
                  <a:srgbClr val="006600"/>
                </a:solidFill>
                <a:latin typeface="Consolas" pitchFamily="49" charset="0"/>
                <a:ea typeface="仿宋" pitchFamily="49" charset="-122"/>
                <a:cs typeface="Consolas" pitchFamily="49" charset="0"/>
              </a:endParaRPr>
            </a:p>
          </p:txBody>
        </p:sp>
      </p:grpSp>
      <p:sp>
        <p:nvSpPr>
          <p:cNvPr id="26" name="TextBox 25"/>
          <p:cNvSpPr txBox="1"/>
          <p:nvPr/>
        </p:nvSpPr>
        <p:spPr>
          <a:xfrm>
            <a:off x="285726" y="1785926"/>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ln w="28575">
          <a:solidFill>
            <a:srgbClr val="00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1164</TotalTime>
  <Words>4160</Words>
  <Application>Microsoft Office PowerPoint</Application>
  <PresentationFormat>全屏显示(4:3)</PresentationFormat>
  <Paragraphs>1062</Paragraphs>
  <Slides>80</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83" baseType="lpstr">
      <vt:lpstr>夏至</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289</cp:revision>
  <dcterms:created xsi:type="dcterms:W3CDTF">2012-11-28T00:02:12Z</dcterms:created>
  <dcterms:modified xsi:type="dcterms:W3CDTF">2018-03-06T05:51:11Z</dcterms:modified>
</cp:coreProperties>
</file>