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7" r:id="rId2"/>
    <p:sldId id="336" r:id="rId3"/>
    <p:sldId id="337" r:id="rId4"/>
    <p:sldId id="391" r:id="rId5"/>
    <p:sldId id="339" r:id="rId6"/>
    <p:sldId id="340" r:id="rId7"/>
    <p:sldId id="392" r:id="rId8"/>
    <p:sldId id="341" r:id="rId9"/>
    <p:sldId id="342" r:id="rId10"/>
    <p:sldId id="343" r:id="rId11"/>
    <p:sldId id="344" r:id="rId12"/>
    <p:sldId id="393" r:id="rId13"/>
    <p:sldId id="394" r:id="rId14"/>
    <p:sldId id="396" r:id="rId15"/>
    <p:sldId id="397" r:id="rId16"/>
    <p:sldId id="398" r:id="rId17"/>
    <p:sldId id="345" r:id="rId18"/>
    <p:sldId id="346" r:id="rId19"/>
    <p:sldId id="347" r:id="rId20"/>
    <p:sldId id="399" r:id="rId21"/>
    <p:sldId id="400" r:id="rId22"/>
    <p:sldId id="350" r:id="rId23"/>
    <p:sldId id="401" r:id="rId24"/>
    <p:sldId id="351" r:id="rId25"/>
    <p:sldId id="353" r:id="rId26"/>
    <p:sldId id="355" r:id="rId27"/>
    <p:sldId id="356" r:id="rId28"/>
    <p:sldId id="404" r:id="rId29"/>
    <p:sldId id="405" r:id="rId30"/>
    <p:sldId id="407" r:id="rId31"/>
    <p:sldId id="406" r:id="rId32"/>
    <p:sldId id="357" r:id="rId33"/>
    <p:sldId id="358" r:id="rId34"/>
    <p:sldId id="359" r:id="rId35"/>
    <p:sldId id="385" r:id="rId36"/>
    <p:sldId id="408" r:id="rId37"/>
    <p:sldId id="361" r:id="rId38"/>
    <p:sldId id="362" r:id="rId39"/>
    <p:sldId id="409" r:id="rId40"/>
    <p:sldId id="364" r:id="rId41"/>
    <p:sldId id="366" r:id="rId42"/>
    <p:sldId id="410" r:id="rId43"/>
    <p:sldId id="411" r:id="rId44"/>
    <p:sldId id="367" r:id="rId45"/>
    <p:sldId id="412" r:id="rId46"/>
    <p:sldId id="376" r:id="rId47"/>
    <p:sldId id="413" r:id="rId48"/>
    <p:sldId id="414" r:id="rId49"/>
    <p:sldId id="369" r:id="rId50"/>
    <p:sldId id="415" r:id="rId51"/>
    <p:sldId id="416" r:id="rId52"/>
    <p:sldId id="387" r:id="rId53"/>
    <p:sldId id="388" r:id="rId54"/>
    <p:sldId id="417" r:id="rId55"/>
    <p:sldId id="419" r:id="rId56"/>
    <p:sldId id="420" r:id="rId57"/>
    <p:sldId id="370" r:id="rId58"/>
    <p:sldId id="371" r:id="rId59"/>
    <p:sldId id="372" r:id="rId60"/>
    <p:sldId id="373" r:id="rId61"/>
    <p:sldId id="390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CC3300"/>
    <a:srgbClr val="FF9900"/>
    <a:srgbClr val="0033CC"/>
    <a:srgbClr val="FF00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18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5220CDC-0727-4E3E-B04A-4A8788BFCD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C6819-D6EB-4C4D-B693-A2066B5936B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6FCF9E-D103-4879-8624-D6A400497D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187670A-3930-4744-B129-2512B5EDF1C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52ED43-7A76-4F30-B253-272A2C72C4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5732846-64B2-4DB5-91FF-4244FE6224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0291D7-55EE-4358-9AF5-9D26EB00FD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CA0F838-F1FE-4322-82D0-5329C992027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C490F51-266B-4019-8B52-1790F3DC3C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124276-4F34-4C94-9D5B-4C78C67B82F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AE2CAB-124B-4BC0-AA38-1537C07114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8C3B3E-506E-45AD-B7B0-7F6B75F01B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D977FB-B3D0-465B-B9E3-6EA3F296CE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406D8ADA-14AA-461C-9C3D-5D433A160E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428860" y="1142984"/>
            <a:ext cx="4824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</a:t>
            </a:r>
            <a:r>
              <a:rPr lang="zh-CN" altLang="en-US" sz="40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 查找</a:t>
            </a:r>
          </a:p>
        </p:txBody>
      </p:sp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2571736" y="2357430"/>
            <a:ext cx="4786346" cy="280609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216000" bIns="21600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1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8.1 </a:t>
            </a:r>
            <a:r>
              <a:rPr lang="en-US" altLang="zh-CN" sz="280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查找</a:t>
            </a:r>
            <a:r>
              <a:rPr lang="zh-CN" altLang="en-US" sz="2800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概念</a:t>
            </a:r>
            <a:endParaRPr lang="en-US" altLang="zh-CN" sz="2800" dirty="0" smtClean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8.2  </a:t>
            </a:r>
            <a:r>
              <a:rPr lang="zh-CN" altLang="en-US" sz="2800" dirty="0" smtClean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静态查找表</a:t>
            </a:r>
            <a:endParaRPr lang="en-US" altLang="zh-CN" sz="2800" dirty="0" smtClean="0">
              <a:ln w="11430"/>
              <a:solidFill>
                <a:srgbClr val="00B0F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8.3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动态查找表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kumimoji="1"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8.4  </a:t>
            </a:r>
            <a:r>
              <a:rPr kumimoji="1"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哈希表查找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90" y="1928802"/>
            <a:ext cx="4285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</a:t>
            </a:r>
            <a:r>
              <a:rPr lang="zh-CN" altLang="en-US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 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285728"/>
            <a:ext cx="264320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 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树的创建</a:t>
            </a:r>
            <a:endParaRPr kumimoji="1" lang="zh-CN" altLang="en-US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428736"/>
            <a:ext cx="7143800" cy="175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给定一个关键字序列创建一棵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树的过程是，从一棵空树开始，扫描所有的关键字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，采用前面介绍的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树插入方式将其插入到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值的不同，构造的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树是不同的。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057400" y="1533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57290" y="500042"/>
            <a:ext cx="7143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8.13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给定的关键字序列为（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），创建一棵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2214554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，结点中最大关键字个数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-1=4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43042" y="3071810"/>
            <a:ext cx="3286148" cy="500066"/>
            <a:chOff x="1643042" y="3071810"/>
            <a:chExt cx="3286148" cy="500066"/>
          </a:xfrm>
        </p:grpSpPr>
        <p:sp>
          <p:nvSpPr>
            <p:cNvPr id="7" name="TextBox 6"/>
            <p:cNvSpPr txBox="1"/>
            <p:nvPr/>
          </p:nvSpPr>
          <p:spPr>
            <a:xfrm>
              <a:off x="1643042" y="3143248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643306" y="3071810"/>
              <a:ext cx="128588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2928926" y="3214686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43042" y="4071942"/>
            <a:ext cx="3286148" cy="500066"/>
            <a:chOff x="1643042" y="4071942"/>
            <a:chExt cx="3286148" cy="500066"/>
          </a:xfrm>
        </p:grpSpPr>
        <p:sp>
          <p:nvSpPr>
            <p:cNvPr id="10" name="TextBox 9"/>
            <p:cNvSpPr txBox="1"/>
            <p:nvPr/>
          </p:nvSpPr>
          <p:spPr>
            <a:xfrm>
              <a:off x="1643042" y="414338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2,6,7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43306" y="4071942"/>
              <a:ext cx="128588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1 2 6 7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928926" y="4214818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285852" y="714356"/>
            <a:ext cx="3500462" cy="500066"/>
            <a:chOff x="1285852" y="714356"/>
            <a:chExt cx="3500462" cy="500066"/>
          </a:xfrm>
        </p:grpSpPr>
        <p:sp>
          <p:nvSpPr>
            <p:cNvPr id="2" name="TextBox 1"/>
            <p:cNvSpPr txBox="1"/>
            <p:nvPr/>
          </p:nvSpPr>
          <p:spPr>
            <a:xfrm>
              <a:off x="1285852" y="74287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86116" y="714356"/>
              <a:ext cx="1500198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7 11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右箭头 3"/>
            <p:cNvSpPr/>
            <p:nvPr/>
          </p:nvSpPr>
          <p:spPr>
            <a:xfrm>
              <a:off x="2571736" y="857232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54197" y="285728"/>
            <a:ext cx="1889637" cy="1571636"/>
            <a:chOff x="5897073" y="500042"/>
            <a:chExt cx="1889637" cy="1571636"/>
          </a:xfrm>
        </p:grpSpPr>
        <p:sp>
          <p:nvSpPr>
            <p:cNvPr id="5" name="矩形 4"/>
            <p:cNvSpPr/>
            <p:nvPr/>
          </p:nvSpPr>
          <p:spPr>
            <a:xfrm>
              <a:off x="5897073" y="1571612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000892" y="1571612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7 11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29388" y="500042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643702" y="785794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009642" y="785794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8" idx="3"/>
              <a:endCxn id="5" idx="0"/>
            </p:cNvCxnSpPr>
            <p:nvPr/>
          </p:nvCxnSpPr>
          <p:spPr>
            <a:xfrm rot="5400000">
              <a:off x="6125297" y="1042663"/>
              <a:ext cx="693634" cy="364264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6" idx="0"/>
            </p:cNvCxnSpPr>
            <p:nvPr/>
          </p:nvCxnSpPr>
          <p:spPr>
            <a:xfrm rot="16200000" flipH="1">
              <a:off x="6885632" y="1063443"/>
              <a:ext cx="693634" cy="322703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285852" y="1857364"/>
            <a:ext cx="4500594" cy="1571636"/>
            <a:chOff x="1285852" y="1857364"/>
            <a:chExt cx="4500594" cy="1571636"/>
          </a:xfrm>
        </p:grpSpPr>
        <p:sp>
          <p:nvSpPr>
            <p:cNvPr id="18" name="TextBox 17"/>
            <p:cNvSpPr txBox="1"/>
            <p:nvPr/>
          </p:nvSpPr>
          <p:spPr>
            <a:xfrm>
              <a:off x="1285852" y="231451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4,8,13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571736" y="2428868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286116" y="2928934"/>
              <a:ext cx="92869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1 2 4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0" y="2928934"/>
              <a:ext cx="121444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7 8 11 13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039685" y="1857364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214810" y="214311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580750" y="214311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5" idx="3"/>
              <a:endCxn id="22" idx="0"/>
            </p:cNvCxnSpPr>
            <p:nvPr/>
          </p:nvCxnSpPr>
          <p:spPr>
            <a:xfrm rot="5400000">
              <a:off x="3641092" y="2344672"/>
              <a:ext cx="693634" cy="474891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6" idx="5"/>
              <a:endCxn id="23" idx="0"/>
            </p:cNvCxnSpPr>
            <p:nvPr/>
          </p:nvCxnSpPr>
          <p:spPr>
            <a:xfrm rot="16200000" flipH="1">
              <a:off x="4563897" y="2313608"/>
              <a:ext cx="693634" cy="537017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1285852" y="4357694"/>
            <a:ext cx="4714908" cy="1571636"/>
            <a:chOff x="1285852" y="4357694"/>
            <a:chExt cx="4714908" cy="1571636"/>
          </a:xfrm>
        </p:grpSpPr>
        <p:sp>
          <p:nvSpPr>
            <p:cNvPr id="34" name="TextBox 33"/>
            <p:cNvSpPr txBox="1"/>
            <p:nvPr/>
          </p:nvSpPr>
          <p:spPr>
            <a:xfrm>
              <a:off x="1285852" y="481484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2571736" y="4929198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214678" y="5429264"/>
              <a:ext cx="92869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1 2 4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86248" y="5429264"/>
              <a:ext cx="1714512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11 13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29058" y="4357694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143372" y="464344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509312" y="464344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39" idx="3"/>
              <a:endCxn id="36" idx="0"/>
            </p:cNvCxnSpPr>
            <p:nvPr/>
          </p:nvCxnSpPr>
          <p:spPr>
            <a:xfrm rot="5400000">
              <a:off x="3569654" y="4845002"/>
              <a:ext cx="693634" cy="474891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40" idx="5"/>
              <a:endCxn id="37" idx="0"/>
            </p:cNvCxnSpPr>
            <p:nvPr/>
          </p:nvCxnSpPr>
          <p:spPr>
            <a:xfrm rot="16200000" flipH="1">
              <a:off x="4510319" y="4796079"/>
              <a:ext cx="693634" cy="57273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6286512" y="4357694"/>
            <a:ext cx="2714644" cy="1571636"/>
            <a:chOff x="6286512" y="4357694"/>
            <a:chExt cx="2714644" cy="1571636"/>
          </a:xfrm>
        </p:grpSpPr>
        <p:sp>
          <p:nvSpPr>
            <p:cNvPr id="46" name="矩形 45"/>
            <p:cNvSpPr/>
            <p:nvPr/>
          </p:nvSpPr>
          <p:spPr>
            <a:xfrm>
              <a:off x="6286512" y="5429264"/>
              <a:ext cx="92869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1 2 4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00892" y="4357694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6 10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7123765" y="4669572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455646" y="464344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3"/>
              <a:endCxn id="46" idx="0"/>
            </p:cNvCxnSpPr>
            <p:nvPr/>
          </p:nvCxnSpPr>
          <p:spPr>
            <a:xfrm rot="5400000">
              <a:off x="6608830" y="4903785"/>
              <a:ext cx="667508" cy="38345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7358082" y="5429264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143900" y="5429264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11 13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847712" y="464344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49" idx="4"/>
              <a:endCxn id="51" idx="0"/>
            </p:cNvCxnSpPr>
            <p:nvPr/>
          </p:nvCxnSpPr>
          <p:spPr>
            <a:xfrm rot="16200000" flipH="1">
              <a:off x="7246690" y="4996401"/>
              <a:ext cx="677818" cy="187907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3" idx="5"/>
              <a:endCxn id="52" idx="0"/>
            </p:cNvCxnSpPr>
            <p:nvPr/>
          </p:nvCxnSpPr>
          <p:spPr>
            <a:xfrm rot="16200000" flipH="1">
              <a:off x="7894031" y="4750767"/>
              <a:ext cx="693634" cy="66336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/>
          <p:cNvCxnSpPr/>
          <p:nvPr/>
        </p:nvCxnSpPr>
        <p:spPr>
          <a:xfrm>
            <a:off x="5143504" y="1142984"/>
            <a:ext cx="500066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715008" y="4929198"/>
            <a:ext cx="500066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928670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5,17,9,16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786182" y="285728"/>
            <a:ext cx="3857652" cy="1571636"/>
            <a:chOff x="3286116" y="1714488"/>
            <a:chExt cx="3857652" cy="1571636"/>
          </a:xfrm>
        </p:grpSpPr>
        <p:sp>
          <p:nvSpPr>
            <p:cNvPr id="4" name="矩形 3"/>
            <p:cNvSpPr/>
            <p:nvPr/>
          </p:nvSpPr>
          <p:spPr>
            <a:xfrm>
              <a:off x="3286116" y="2786058"/>
              <a:ext cx="114300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1 2 4 5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29124" y="1714488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6 10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51997" y="200024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883878" y="200024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6" idx="3"/>
              <a:endCxn id="4" idx="0"/>
            </p:cNvCxnSpPr>
            <p:nvPr/>
          </p:nvCxnSpPr>
          <p:spPr>
            <a:xfrm rot="5400000">
              <a:off x="3863264" y="2086781"/>
              <a:ext cx="693634" cy="704921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4572000" y="2786058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43570" y="2786058"/>
              <a:ext cx="150019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11 13 16 17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75944" y="200024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7" idx="4"/>
              <a:endCxn id="9" idx="0"/>
            </p:cNvCxnSpPr>
            <p:nvPr/>
          </p:nvCxnSpPr>
          <p:spPr>
            <a:xfrm rot="16200000" flipH="1">
              <a:off x="4621344" y="2406774"/>
              <a:ext cx="677818" cy="8075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1" idx="5"/>
              <a:endCxn id="10" idx="0"/>
            </p:cNvCxnSpPr>
            <p:nvPr/>
          </p:nvCxnSpPr>
          <p:spPr>
            <a:xfrm rot="16200000" flipH="1">
              <a:off x="5518717" y="1911106"/>
              <a:ext cx="693634" cy="1056269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右箭头 20"/>
          <p:cNvSpPr/>
          <p:nvPr/>
        </p:nvSpPr>
        <p:spPr>
          <a:xfrm>
            <a:off x="2928926" y="1000108"/>
            <a:ext cx="428628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357290" y="2428868"/>
            <a:ext cx="6786610" cy="1571636"/>
            <a:chOff x="1357290" y="2428868"/>
            <a:chExt cx="6786610" cy="1571636"/>
          </a:xfrm>
        </p:grpSpPr>
        <p:sp>
          <p:nvSpPr>
            <p:cNvPr id="23" name="TextBox 22"/>
            <p:cNvSpPr txBox="1"/>
            <p:nvPr/>
          </p:nvSpPr>
          <p:spPr>
            <a:xfrm>
              <a:off x="1357290" y="3071810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86182" y="3500438"/>
              <a:ext cx="114300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1 2 4 5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929190" y="2428868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6 10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52063" y="271462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383944" y="271462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7" idx="3"/>
              <a:endCxn id="25" idx="0"/>
            </p:cNvCxnSpPr>
            <p:nvPr/>
          </p:nvCxnSpPr>
          <p:spPr>
            <a:xfrm rot="5400000">
              <a:off x="4363330" y="2801161"/>
              <a:ext cx="693634" cy="704921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072066" y="3500438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143636" y="3500438"/>
              <a:ext cx="200026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11 13 16 17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76010" y="271462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28" idx="4"/>
              <a:endCxn id="30" idx="0"/>
            </p:cNvCxnSpPr>
            <p:nvPr/>
          </p:nvCxnSpPr>
          <p:spPr>
            <a:xfrm rot="16200000" flipH="1">
              <a:off x="5121410" y="3121154"/>
              <a:ext cx="677818" cy="8075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2" idx="5"/>
              <a:endCxn id="31" idx="0"/>
            </p:cNvCxnSpPr>
            <p:nvPr/>
          </p:nvCxnSpPr>
          <p:spPr>
            <a:xfrm rot="16200000" flipH="1">
              <a:off x="6143800" y="2500470"/>
              <a:ext cx="693634" cy="130630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右箭头 34"/>
            <p:cNvSpPr/>
            <p:nvPr/>
          </p:nvSpPr>
          <p:spPr>
            <a:xfrm>
              <a:off x="2928926" y="3143248"/>
              <a:ext cx="428628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786182" y="4786322"/>
            <a:ext cx="4214842" cy="1571636"/>
            <a:chOff x="3786182" y="4786322"/>
            <a:chExt cx="4214842" cy="1571636"/>
          </a:xfrm>
        </p:grpSpPr>
        <p:sp>
          <p:nvSpPr>
            <p:cNvPr id="38" name="矩形 37"/>
            <p:cNvSpPr/>
            <p:nvPr/>
          </p:nvSpPr>
          <p:spPr>
            <a:xfrm>
              <a:off x="3786182" y="5857892"/>
              <a:ext cx="114300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1 2 4 5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3504" y="4786322"/>
              <a:ext cx="150019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6  10  16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214942" y="509820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535570" y="509820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stCxn id="40" idx="3"/>
              <a:endCxn id="38" idx="0"/>
            </p:cNvCxnSpPr>
            <p:nvPr/>
          </p:nvCxnSpPr>
          <p:spPr>
            <a:xfrm rot="5400000">
              <a:off x="4457832" y="5090238"/>
              <a:ext cx="667508" cy="8678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072066" y="5857892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990324" y="509820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1" idx="4"/>
              <a:endCxn id="43" idx="0"/>
            </p:cNvCxnSpPr>
            <p:nvPr/>
          </p:nvCxnSpPr>
          <p:spPr>
            <a:xfrm rot="5400000">
              <a:off x="5210286" y="5496608"/>
              <a:ext cx="651692" cy="7087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5" idx="5"/>
              <a:endCxn id="48" idx="0"/>
            </p:cNvCxnSpPr>
            <p:nvPr/>
          </p:nvCxnSpPr>
          <p:spPr>
            <a:xfrm rot="16200000" flipH="1">
              <a:off x="5942549" y="5299615"/>
              <a:ext cx="667508" cy="44904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072198" y="5857892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11 13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143768" y="5857892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17 20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503453" y="509820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50" idx="4"/>
              <a:endCxn id="49" idx="0"/>
            </p:cNvCxnSpPr>
            <p:nvPr/>
          </p:nvCxnSpPr>
          <p:spPr>
            <a:xfrm rot="16200000" flipH="1">
              <a:off x="6730078" y="5015574"/>
              <a:ext cx="651692" cy="1032943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接箭头连接符 55"/>
          <p:cNvCxnSpPr/>
          <p:nvPr/>
        </p:nvCxnSpPr>
        <p:spPr>
          <a:xfrm rot="5400000">
            <a:off x="5393537" y="4393413"/>
            <a:ext cx="500066" cy="158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00010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0430" y="1428736"/>
            <a:ext cx="1357322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1 2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4 5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357166"/>
            <a:ext cx="1500198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6  10  16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43504" y="642918"/>
            <a:ext cx="72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64132" y="642918"/>
            <a:ext cx="72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6" idx="3"/>
            <a:endCxn id="4" idx="0"/>
          </p:cNvCxnSpPr>
          <p:nvPr/>
        </p:nvCxnSpPr>
        <p:spPr>
          <a:xfrm rot="5400000">
            <a:off x="4319753" y="594441"/>
            <a:ext cx="693634" cy="974957"/>
          </a:xfrm>
          <a:prstGeom prst="line">
            <a:avLst/>
          </a:prstGeom>
          <a:ln w="28575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0628" y="1428736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7 8 9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18886" y="642918"/>
            <a:ext cx="72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7" idx="4"/>
            <a:endCxn id="9" idx="0"/>
          </p:cNvCxnSpPr>
          <p:nvPr/>
        </p:nvCxnSpPr>
        <p:spPr>
          <a:xfrm rot="5400000">
            <a:off x="5125785" y="1054389"/>
            <a:ext cx="677818" cy="70876"/>
          </a:xfrm>
          <a:prstGeom prst="line">
            <a:avLst/>
          </a:prstGeom>
          <a:ln w="28575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5"/>
            <a:endCxn id="13" idx="0"/>
          </p:cNvCxnSpPr>
          <p:nvPr/>
        </p:nvCxnSpPr>
        <p:spPr>
          <a:xfrm rot="16200000" flipH="1">
            <a:off x="5858048" y="857396"/>
            <a:ext cx="693634" cy="449046"/>
          </a:xfrm>
          <a:prstGeom prst="line">
            <a:avLst/>
          </a:prstGeom>
          <a:ln w="28575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000760" y="1428736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11 13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2330" y="1428736"/>
            <a:ext cx="857256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17 20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32015" y="642918"/>
            <a:ext cx="72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5" idx="4"/>
            <a:endCxn id="14" idx="0"/>
          </p:cNvCxnSpPr>
          <p:nvPr/>
        </p:nvCxnSpPr>
        <p:spPr>
          <a:xfrm rot="16200000" flipH="1">
            <a:off x="6645577" y="573355"/>
            <a:ext cx="677818" cy="1032943"/>
          </a:xfrm>
          <a:prstGeom prst="line">
            <a:avLst/>
          </a:prstGeom>
          <a:ln w="28575">
            <a:solidFill>
              <a:srgbClr val="00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214546" y="1071546"/>
            <a:ext cx="428628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5357818" y="2500306"/>
            <a:ext cx="571504" cy="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3428992" y="3071810"/>
            <a:ext cx="4500594" cy="1571636"/>
            <a:chOff x="3428992" y="3071810"/>
            <a:chExt cx="4500594" cy="1571636"/>
          </a:xfrm>
        </p:grpSpPr>
        <p:sp>
          <p:nvSpPr>
            <p:cNvPr id="22" name="矩形 21"/>
            <p:cNvSpPr/>
            <p:nvPr/>
          </p:nvSpPr>
          <p:spPr>
            <a:xfrm>
              <a:off x="4714876" y="3071810"/>
              <a:ext cx="185738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3  6  10  16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143504" y="338368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64132" y="338368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3" idx="3"/>
              <a:endCxn id="35" idx="0"/>
            </p:cNvCxnSpPr>
            <p:nvPr/>
          </p:nvCxnSpPr>
          <p:spPr>
            <a:xfrm rot="5400000">
              <a:off x="4511411" y="3500743"/>
              <a:ext cx="667508" cy="617767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000628" y="4143380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918886" y="338368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4" idx="4"/>
              <a:endCxn id="26" idx="0"/>
            </p:cNvCxnSpPr>
            <p:nvPr/>
          </p:nvCxnSpPr>
          <p:spPr>
            <a:xfrm rot="5400000">
              <a:off x="5138848" y="3782096"/>
              <a:ext cx="651692" cy="7087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7" idx="5"/>
              <a:endCxn id="30" idx="0"/>
            </p:cNvCxnSpPr>
            <p:nvPr/>
          </p:nvCxnSpPr>
          <p:spPr>
            <a:xfrm rot="16200000" flipH="1">
              <a:off x="5871111" y="3585103"/>
              <a:ext cx="667508" cy="44904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000760" y="4143380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11 13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072330" y="4143380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17 20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432015" y="338368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2" idx="4"/>
              <a:endCxn id="31" idx="0"/>
            </p:cNvCxnSpPr>
            <p:nvPr/>
          </p:nvCxnSpPr>
          <p:spPr>
            <a:xfrm rot="16200000" flipH="1">
              <a:off x="6658640" y="3301062"/>
              <a:ext cx="651692" cy="1032943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428992" y="4143380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14810" y="4143380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3 4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799377" y="338368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36" idx="3"/>
              <a:endCxn id="34" idx="0"/>
            </p:cNvCxnSpPr>
            <p:nvPr/>
          </p:nvCxnSpPr>
          <p:spPr>
            <a:xfrm rot="5400000">
              <a:off x="3946438" y="3279897"/>
              <a:ext cx="667508" cy="105945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1285860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12,14,18,19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928926" y="1285860"/>
            <a:ext cx="5786478" cy="1571636"/>
            <a:chOff x="3214678" y="571480"/>
            <a:chExt cx="5786478" cy="1571636"/>
          </a:xfrm>
        </p:grpSpPr>
        <p:sp>
          <p:nvSpPr>
            <p:cNvPr id="18" name="矩形 17"/>
            <p:cNvSpPr/>
            <p:nvPr/>
          </p:nvSpPr>
          <p:spPr>
            <a:xfrm>
              <a:off x="4786314" y="571480"/>
              <a:ext cx="185738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3  6  10  16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14942" y="88335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535570" y="88335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>
              <a:stCxn id="19" idx="3"/>
              <a:endCxn id="31" idx="0"/>
            </p:cNvCxnSpPr>
            <p:nvPr/>
          </p:nvCxnSpPr>
          <p:spPr>
            <a:xfrm rot="5400000">
              <a:off x="4439973" y="857537"/>
              <a:ext cx="667508" cy="903519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4786314" y="1643050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90324" y="88335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2" idx="0"/>
            </p:cNvCxnSpPr>
            <p:nvPr/>
          </p:nvCxnSpPr>
          <p:spPr>
            <a:xfrm rot="5400000">
              <a:off x="5067410" y="1138890"/>
              <a:ext cx="651692" cy="35662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3" idx="5"/>
              <a:endCxn id="26" idx="0"/>
            </p:cNvCxnSpPr>
            <p:nvPr/>
          </p:nvCxnSpPr>
          <p:spPr>
            <a:xfrm rot="16200000" flipH="1">
              <a:off x="5960408" y="1066913"/>
              <a:ext cx="667508" cy="484765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786446" y="1643050"/>
              <a:ext cx="150019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11 12 13 14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429520" y="1643050"/>
              <a:ext cx="157163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503453" y="88335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4"/>
              <a:endCxn id="27" idx="0"/>
            </p:cNvCxnSpPr>
            <p:nvPr/>
          </p:nvCxnSpPr>
          <p:spPr>
            <a:xfrm rot="16200000" flipH="1">
              <a:off x="7051549" y="479261"/>
              <a:ext cx="651692" cy="1675885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214678" y="1643050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000496" y="1643050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3 4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70815" y="88335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2" idx="3"/>
              <a:endCxn id="30" idx="0"/>
            </p:cNvCxnSpPr>
            <p:nvPr/>
          </p:nvCxnSpPr>
          <p:spPr>
            <a:xfrm rot="5400000">
              <a:off x="3875000" y="636691"/>
              <a:ext cx="667508" cy="134521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右箭头 33"/>
          <p:cNvSpPr/>
          <p:nvPr/>
        </p:nvSpPr>
        <p:spPr>
          <a:xfrm>
            <a:off x="3000364" y="1383424"/>
            <a:ext cx="428628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285852" y="1071546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1901034" y="1156047"/>
            <a:ext cx="428628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2714612" y="142852"/>
            <a:ext cx="5715040" cy="1428760"/>
            <a:chOff x="2714612" y="71414"/>
            <a:chExt cx="6136728" cy="1571636"/>
          </a:xfrm>
        </p:grpSpPr>
        <p:sp>
          <p:nvSpPr>
            <p:cNvPr id="45" name="矩形 44"/>
            <p:cNvSpPr/>
            <p:nvPr/>
          </p:nvSpPr>
          <p:spPr>
            <a:xfrm>
              <a:off x="4500562" y="71414"/>
              <a:ext cx="197279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3  6 10  16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4929190" y="383292"/>
              <a:ext cx="77313" cy="11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5249818" y="383292"/>
              <a:ext cx="77313" cy="11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/>
            <p:cNvCxnSpPr>
              <a:stCxn id="46" idx="3"/>
              <a:endCxn id="58" idx="0"/>
            </p:cNvCxnSpPr>
            <p:nvPr/>
          </p:nvCxnSpPr>
          <p:spPr>
            <a:xfrm rot="5400000">
              <a:off x="4016342" y="218815"/>
              <a:ext cx="658291" cy="1190049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143372" y="1142984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802761" y="383292"/>
              <a:ext cx="77313" cy="11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47" idx="3"/>
              <a:endCxn id="49" idx="0"/>
            </p:cNvCxnSpPr>
            <p:nvPr/>
          </p:nvCxnSpPr>
          <p:spPr>
            <a:xfrm rot="5400000">
              <a:off x="4587425" y="469270"/>
              <a:ext cx="658291" cy="68914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50" idx="5"/>
              <a:endCxn id="53" idx="0"/>
            </p:cNvCxnSpPr>
            <p:nvPr/>
          </p:nvCxnSpPr>
          <p:spPr>
            <a:xfrm rot="16200000" flipH="1">
              <a:off x="5668781" y="684663"/>
              <a:ext cx="658291" cy="25835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091252" y="1142984"/>
              <a:ext cx="2071702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11 12 13 14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279704" y="1142984"/>
              <a:ext cx="157163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217701" y="383292"/>
              <a:ext cx="77313" cy="11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>
              <a:stCxn id="55" idx="5"/>
              <a:endCxn id="54" idx="0"/>
            </p:cNvCxnSpPr>
            <p:nvPr/>
          </p:nvCxnSpPr>
          <p:spPr>
            <a:xfrm rot="16200000" flipH="1">
              <a:off x="6845461" y="-77076"/>
              <a:ext cx="658291" cy="178183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2714612" y="1142984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428992" y="1142984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3 4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585063" y="383292"/>
              <a:ext cx="77313" cy="11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3"/>
              <a:endCxn id="57" idx="0"/>
            </p:cNvCxnSpPr>
            <p:nvPr/>
          </p:nvCxnSpPr>
          <p:spPr>
            <a:xfrm rot="5400000">
              <a:off x="3487089" y="33689"/>
              <a:ext cx="658291" cy="156030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721552" y="2071678"/>
            <a:ext cx="5850976" cy="1928826"/>
            <a:chOff x="2721552" y="2214554"/>
            <a:chExt cx="6065290" cy="1643074"/>
          </a:xfrm>
        </p:grpSpPr>
        <p:sp>
          <p:nvSpPr>
            <p:cNvPr id="39" name="矩形 38"/>
            <p:cNvSpPr/>
            <p:nvPr/>
          </p:nvSpPr>
          <p:spPr>
            <a:xfrm>
              <a:off x="4436064" y="2214554"/>
              <a:ext cx="2055082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3  6 10 13 16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864692" y="2526432"/>
              <a:ext cx="74637" cy="9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185320" y="2526432"/>
              <a:ext cx="74637" cy="9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40" idx="3"/>
              <a:endCxn id="70" idx="0"/>
            </p:cNvCxnSpPr>
            <p:nvPr/>
          </p:nvCxnSpPr>
          <p:spPr>
            <a:xfrm rot="5400000">
              <a:off x="3975931" y="2457871"/>
              <a:ext cx="752603" cy="104678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4293188" y="3357562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572366" y="2526432"/>
              <a:ext cx="74637" cy="9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>
              <a:stCxn id="43" idx="4"/>
              <a:endCxn id="61" idx="0"/>
            </p:cNvCxnSpPr>
            <p:nvPr/>
          </p:nvCxnSpPr>
          <p:spPr>
            <a:xfrm rot="5400000">
              <a:off x="4602663" y="2737586"/>
              <a:ext cx="739130" cy="50082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2" idx="4"/>
              <a:endCxn id="73" idx="0"/>
            </p:cNvCxnSpPr>
            <p:nvPr/>
          </p:nvCxnSpPr>
          <p:spPr>
            <a:xfrm rot="16200000" flipH="1">
              <a:off x="5260532" y="2967584"/>
              <a:ext cx="739130" cy="4082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7215206" y="3357562"/>
              <a:ext cx="157163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947307" y="2526432"/>
              <a:ext cx="74637" cy="9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>
              <a:stCxn id="67" idx="5"/>
              <a:endCxn id="74" idx="0"/>
            </p:cNvCxnSpPr>
            <p:nvPr/>
          </p:nvCxnSpPr>
          <p:spPr>
            <a:xfrm rot="16200000" flipH="1">
              <a:off x="5954527" y="2661446"/>
              <a:ext cx="752603" cy="63962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>
              <a:off x="2721552" y="3357562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507370" y="3357562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3 4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520565" y="2526432"/>
              <a:ext cx="74637" cy="9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/>
            <p:cNvCxnSpPr>
              <a:stCxn id="71" idx="3"/>
              <a:endCxn id="69" idx="0"/>
            </p:cNvCxnSpPr>
            <p:nvPr/>
          </p:nvCxnSpPr>
          <p:spPr>
            <a:xfrm rot="5400000">
              <a:off x="3410958" y="2237024"/>
              <a:ext cx="752603" cy="148847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221882" y="3357562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222014" y="3357562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14 15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6327996" y="2500306"/>
              <a:ext cx="74637" cy="9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5" idx="5"/>
              <a:endCxn id="66" idx="0"/>
            </p:cNvCxnSpPr>
            <p:nvPr/>
          </p:nvCxnSpPr>
          <p:spPr>
            <a:xfrm rot="16200000" flipH="1">
              <a:off x="6806999" y="2163536"/>
              <a:ext cx="778729" cy="160932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30"/>
          <p:cNvGrpSpPr/>
          <p:nvPr/>
        </p:nvGrpSpPr>
        <p:grpSpPr>
          <a:xfrm>
            <a:off x="2928926" y="4572008"/>
            <a:ext cx="5786478" cy="2143140"/>
            <a:chOff x="2714612" y="4429132"/>
            <a:chExt cx="6065290" cy="2214578"/>
          </a:xfrm>
        </p:grpSpPr>
        <p:sp>
          <p:nvSpPr>
            <p:cNvPr id="102" name="矩形 101"/>
            <p:cNvSpPr/>
            <p:nvPr/>
          </p:nvSpPr>
          <p:spPr>
            <a:xfrm>
              <a:off x="6143636" y="5143512"/>
              <a:ext cx="1071570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13 16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786182" y="5214950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3  6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201747" y="5494579"/>
              <a:ext cx="75469" cy="11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522375" y="5494579"/>
              <a:ext cx="75469" cy="11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4286248" y="6143644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6247323" y="5455390"/>
              <a:ext cx="75469" cy="11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7208266" y="6143644"/>
              <a:ext cx="157163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17 18 19 20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6662888" y="5455390"/>
              <a:ext cx="75469" cy="11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714612" y="6143644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500430" y="6143644"/>
              <a:ext cx="64294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3 4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857620" y="5494579"/>
              <a:ext cx="75469" cy="11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214942" y="6143644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11 12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6215074" y="6143644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14 15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043577" y="5455390"/>
              <a:ext cx="75469" cy="11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929190" y="4429132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098193" y="4714884"/>
              <a:ext cx="75469" cy="11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5607008" y="4714884"/>
              <a:ext cx="75469" cy="11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>
              <a:stCxn id="95" idx="3"/>
              <a:endCxn id="93" idx="0"/>
            </p:cNvCxnSpPr>
            <p:nvPr/>
          </p:nvCxnSpPr>
          <p:spPr>
            <a:xfrm rot="5400000">
              <a:off x="3175475" y="5450445"/>
              <a:ext cx="553808" cy="832589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83" idx="3"/>
              <a:endCxn id="94" idx="0"/>
            </p:cNvCxnSpPr>
            <p:nvPr/>
          </p:nvCxnSpPr>
          <p:spPr>
            <a:xfrm rot="5400000">
              <a:off x="3740448" y="5671291"/>
              <a:ext cx="553808" cy="39089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84" idx="4"/>
              <a:endCxn id="86" idx="0"/>
            </p:cNvCxnSpPr>
            <p:nvPr/>
          </p:nvCxnSpPr>
          <p:spPr>
            <a:xfrm rot="16200000" flipH="1">
              <a:off x="4368761" y="5797528"/>
              <a:ext cx="537465" cy="15476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87" idx="3"/>
              <a:endCxn id="97" idx="0"/>
            </p:cNvCxnSpPr>
            <p:nvPr/>
          </p:nvCxnSpPr>
          <p:spPr>
            <a:xfrm rot="5400000">
              <a:off x="5654475" y="5539744"/>
              <a:ext cx="592997" cy="614805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91" idx="4"/>
              <a:endCxn id="98" idx="0"/>
            </p:cNvCxnSpPr>
            <p:nvPr/>
          </p:nvCxnSpPr>
          <p:spPr>
            <a:xfrm rot="5400000">
              <a:off x="6383836" y="5826857"/>
              <a:ext cx="576654" cy="56921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99" idx="5"/>
              <a:endCxn id="90" idx="0"/>
            </p:cNvCxnSpPr>
            <p:nvPr/>
          </p:nvCxnSpPr>
          <p:spPr>
            <a:xfrm rot="16200000" flipH="1">
              <a:off x="7254541" y="5404100"/>
              <a:ext cx="592997" cy="88609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04" idx="3"/>
              <a:endCxn id="101" idx="0"/>
            </p:cNvCxnSpPr>
            <p:nvPr/>
          </p:nvCxnSpPr>
          <p:spPr>
            <a:xfrm rot="5400000">
              <a:off x="4459624" y="4565328"/>
              <a:ext cx="404809" cy="894434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5" idx="5"/>
              <a:endCxn id="102" idx="0"/>
            </p:cNvCxnSpPr>
            <p:nvPr/>
          </p:nvCxnSpPr>
          <p:spPr>
            <a:xfrm rot="16200000" flipH="1">
              <a:off x="6008738" y="4472828"/>
              <a:ext cx="333371" cy="100799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直接箭头连接符 125"/>
          <p:cNvCxnSpPr/>
          <p:nvPr/>
        </p:nvCxnSpPr>
        <p:spPr>
          <a:xfrm rot="16200000" flipH="1">
            <a:off x="5276787" y="4321976"/>
            <a:ext cx="357190" cy="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rot="16200000" flipH="1">
            <a:off x="5322099" y="1821645"/>
            <a:ext cx="357190" cy="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357166"/>
            <a:ext cx="250033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树的删除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85852" y="1428736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t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树中删除一个关键字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的步骤如下：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143116"/>
            <a:ext cx="707236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）查找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：从根结点开始比较，类似于查找过程，找到包含关键字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）删除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：在该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结点中删除关键字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分两种情况：一种是在叶子结点上删除关键字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；另一种是在非叶子结点上删除关键字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309662" y="357166"/>
            <a:ext cx="78343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叶子结点上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可以转化为在叶子结点中删除：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071546"/>
            <a:ext cx="74295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如果这个非叶子结点中某个关键字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，则以指针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所指子树中的最小关键字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替代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所在的结点一定是叶子结点。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然后在相应的叶子结点中删除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3143248"/>
            <a:ext cx="700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：也可以用指针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所指子树中的最大关键字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替代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，然后在相应的叶子结点中删除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214414" y="1214422"/>
            <a:ext cx="77771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结点中删除关键字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后，其中关键字个数仍大于等于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），直接删除关键字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，删除过程结束。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571480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树的叶子结点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中删除关键字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共有以下三种情况：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4480" y="2786058"/>
            <a:ext cx="5500726" cy="2065208"/>
            <a:chOff x="1714480" y="2786058"/>
            <a:chExt cx="5500726" cy="2065208"/>
          </a:xfrm>
        </p:grpSpPr>
        <p:sp>
          <p:nvSpPr>
            <p:cNvPr id="5" name="矩形 4"/>
            <p:cNvSpPr/>
            <p:nvPr/>
          </p:nvSpPr>
          <p:spPr>
            <a:xfrm>
              <a:off x="2721552" y="3413470"/>
              <a:ext cx="1564696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1 4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86050" y="4143380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min=3</a:t>
              </a:r>
            </a:p>
            <a:p>
              <a:pPr marL="457200" indent="-457200"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mink=5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4480" y="2786058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3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例如：</a:t>
              </a:r>
              <a:endParaRPr lang="zh-CN" altLang="en-US" sz="2000" spc="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714876" y="3571876"/>
              <a:ext cx="642942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650510" y="3413470"/>
              <a:ext cx="1564696" cy="50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1 4 10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71538" y="2004920"/>
            <a:ext cx="77533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所有结点的孩子结点最大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值称为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树的阶，通常用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表示，从查找效率考虑，要求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 err="1">
                <a:solidFill>
                  <a:srgbClr val="3333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kumimoji="1" lang="en-US" altLang="zh-CN" sz="200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kumimoji="1"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或者是一棵空树，或者是满足下列要求的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42852"/>
            <a:ext cx="264320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8.3.3  B-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727740"/>
            <a:ext cx="75009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树中每个结点至多有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个孩子结点（即至多有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个关键字）。</a:t>
            </a: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若根结点不是叶子结点，则至少有两棵子树。</a:t>
            </a:r>
            <a:endParaRPr lang="en-US" altLang="zh-CN" sz="2000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除根结点外，所有内部结点至少有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1000108"/>
            <a:ext cx="257176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B-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树的定义</a:t>
            </a:r>
            <a:endParaRPr kumimoji="1" lang="en-US" altLang="zh-CN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777718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</a:t>
            </a:r>
            <a:r>
              <a:rPr lang="en-US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中删除关键字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后，其中关键字个数少于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结点相邻的左兄弟（或右兄弟）结点中的关键字多于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 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则向兄弟借一个关键字。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857356" y="2792552"/>
            <a:ext cx="2786082" cy="2487342"/>
            <a:chOff x="1857356" y="2792552"/>
            <a:chExt cx="2786082" cy="2487342"/>
          </a:xfrm>
        </p:grpSpPr>
        <p:sp>
          <p:nvSpPr>
            <p:cNvPr id="6" name="矩形 5"/>
            <p:cNvSpPr/>
            <p:nvPr/>
          </p:nvSpPr>
          <p:spPr>
            <a:xfrm>
              <a:off x="2000232" y="3929066"/>
              <a:ext cx="1214446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1 4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57422" y="4572008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min=3</a:t>
              </a:r>
            </a:p>
            <a:p>
              <a:pPr marL="457200" indent="-457200"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mink=5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2792552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3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例如：</a:t>
              </a:r>
              <a:endParaRPr lang="zh-CN" altLang="en-US" sz="2000" spc="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28992" y="3929066"/>
              <a:ext cx="1214446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8 9 10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86050" y="3143248"/>
              <a:ext cx="1214446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…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005925" y="339243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15367" y="3415937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3" idx="4"/>
              <a:endCxn id="6" idx="0"/>
            </p:cNvCxnSpPr>
            <p:nvPr/>
          </p:nvCxnSpPr>
          <p:spPr>
            <a:xfrm rot="5400000">
              <a:off x="2610376" y="3497517"/>
              <a:ext cx="428628" cy="43447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4" idx="4"/>
              <a:endCxn id="11" idx="0"/>
            </p:cNvCxnSpPr>
            <p:nvPr/>
          </p:nvCxnSpPr>
          <p:spPr>
            <a:xfrm rot="16200000" flipH="1">
              <a:off x="3541227" y="3434077"/>
              <a:ext cx="405129" cy="5848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857752" y="3136754"/>
            <a:ext cx="3643338" cy="1253818"/>
            <a:chOff x="4857752" y="3136754"/>
            <a:chExt cx="3643338" cy="1253818"/>
          </a:xfrm>
        </p:grpSpPr>
        <p:sp>
          <p:nvSpPr>
            <p:cNvPr id="9" name="右箭头 8"/>
            <p:cNvSpPr/>
            <p:nvPr/>
          </p:nvSpPr>
          <p:spPr>
            <a:xfrm>
              <a:off x="4857752" y="3578370"/>
              <a:ext cx="642942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857884" y="3922572"/>
              <a:ext cx="1214446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1 4 6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286644" y="3922572"/>
              <a:ext cx="1214446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8 9 10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43702" y="3136754"/>
              <a:ext cx="1214446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 …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902766" y="3385944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73019" y="3409443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4"/>
              <a:endCxn id="20" idx="0"/>
            </p:cNvCxnSpPr>
            <p:nvPr/>
          </p:nvCxnSpPr>
          <p:spPr>
            <a:xfrm rot="5400000">
              <a:off x="6487623" y="3471429"/>
              <a:ext cx="428628" cy="47365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5" idx="4"/>
              <a:endCxn id="22" idx="0"/>
            </p:cNvCxnSpPr>
            <p:nvPr/>
          </p:nvCxnSpPr>
          <p:spPr>
            <a:xfrm rot="16200000" flipH="1">
              <a:off x="7398879" y="3427583"/>
              <a:ext cx="405129" cy="58484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3481244" y="3981318"/>
            <a:ext cx="288000" cy="396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10991" y="3195500"/>
            <a:ext cx="288000" cy="396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C -0.01198 0.01736 -0.02517 0.03379 -0.03159 0.05254 C -0.03802 0.07129 -0.03715 0.10046 -0.03871 0.11296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69 -0.01667 -0.00122 -0.03333 -0.00781 -0.05255 C -0.01441 -0.07176 -0.02691 -0.09375 -0.03924 -0.11551 " pathEditMode="relative" ptsTypes="a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7777186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</a:t>
            </a:r>
            <a:r>
              <a:rPr lang="en-US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中删除关键字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后，其中关键字个数少于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，而且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结点左右相邻的兄弟结点中的关键字都是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 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则可将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结点和它的双亲结点中的一个关键字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到它的兄弟结点中。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如果这样合并后使双亲结点中的关键字少于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个，则需要继续进行合并，直到根结点。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85918" y="3000372"/>
            <a:ext cx="2500330" cy="2487342"/>
            <a:chOff x="1785918" y="3000372"/>
            <a:chExt cx="2500330" cy="2487342"/>
          </a:xfrm>
        </p:grpSpPr>
        <p:sp>
          <p:nvSpPr>
            <p:cNvPr id="6" name="矩形 5"/>
            <p:cNvSpPr/>
            <p:nvPr/>
          </p:nvSpPr>
          <p:spPr>
            <a:xfrm>
              <a:off x="1928794" y="4136886"/>
              <a:ext cx="1214446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1 4 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5984" y="4779828"/>
              <a:ext cx="1643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min=3</a:t>
              </a:r>
            </a:p>
            <a:p>
              <a:pPr marL="457200" indent="-457200"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mink=5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5918" y="3000372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3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例如：</a:t>
              </a:r>
              <a:endParaRPr lang="zh-CN" altLang="en-US" sz="2000" spc="3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57554" y="4136886"/>
              <a:ext cx="928694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14612" y="3351068"/>
              <a:ext cx="1214446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  …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973676" y="3600258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343929" y="3623757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1" idx="4"/>
              <a:endCxn id="6" idx="0"/>
            </p:cNvCxnSpPr>
            <p:nvPr/>
          </p:nvCxnSpPr>
          <p:spPr>
            <a:xfrm rot="5400000">
              <a:off x="2558533" y="3685743"/>
              <a:ext cx="428628" cy="47365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2" idx="4"/>
              <a:endCxn id="9" idx="0"/>
            </p:cNvCxnSpPr>
            <p:nvPr/>
          </p:nvCxnSpPr>
          <p:spPr>
            <a:xfrm rot="16200000" flipH="1">
              <a:off x="3398351" y="3713335"/>
              <a:ext cx="405129" cy="4419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2714612" y="4156443"/>
            <a:ext cx="285752" cy="396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0" rIns="0" bIns="0"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786314" y="3279630"/>
            <a:ext cx="2786082" cy="1253818"/>
            <a:chOff x="4786314" y="3279630"/>
            <a:chExt cx="2786082" cy="1253818"/>
          </a:xfrm>
        </p:grpSpPr>
        <p:sp>
          <p:nvSpPr>
            <p:cNvPr id="18" name="矩形 17"/>
            <p:cNvSpPr/>
            <p:nvPr/>
          </p:nvSpPr>
          <p:spPr>
            <a:xfrm>
              <a:off x="5572132" y="4065448"/>
              <a:ext cx="1785950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1 4 6 7 8 9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57950" y="3279630"/>
              <a:ext cx="1214446" cy="468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…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617014" y="352882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3" idx="4"/>
              <a:endCxn id="18" idx="0"/>
            </p:cNvCxnSpPr>
            <p:nvPr/>
          </p:nvCxnSpPr>
          <p:spPr>
            <a:xfrm rot="5400000">
              <a:off x="6344747" y="3757181"/>
              <a:ext cx="428628" cy="18790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右箭头 30"/>
            <p:cNvSpPr/>
            <p:nvPr/>
          </p:nvSpPr>
          <p:spPr>
            <a:xfrm>
              <a:off x="4786314" y="3714752"/>
              <a:ext cx="642942" cy="2857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任意多边形 32"/>
          <p:cNvSpPr/>
          <p:nvPr/>
        </p:nvSpPr>
        <p:spPr>
          <a:xfrm>
            <a:off x="1674223" y="3067595"/>
            <a:ext cx="2969623" cy="1761308"/>
          </a:xfrm>
          <a:custGeom>
            <a:avLst/>
            <a:gdLst>
              <a:gd name="connsiteX0" fmla="*/ 1473926 w 2969623"/>
              <a:gd name="connsiteY0" fmla="*/ 54428 h 1830977"/>
              <a:gd name="connsiteX1" fmla="*/ 1617617 w 2969623"/>
              <a:gd name="connsiteY1" fmla="*/ 485502 h 1830977"/>
              <a:gd name="connsiteX2" fmla="*/ 1695994 w 2969623"/>
              <a:gd name="connsiteY2" fmla="*/ 903514 h 1830977"/>
              <a:gd name="connsiteX3" fmla="*/ 2518954 w 2969623"/>
              <a:gd name="connsiteY3" fmla="*/ 981891 h 1830977"/>
              <a:gd name="connsiteX4" fmla="*/ 2780211 w 2969623"/>
              <a:gd name="connsiteY4" fmla="*/ 1282336 h 1830977"/>
              <a:gd name="connsiteX5" fmla="*/ 2623457 w 2969623"/>
              <a:gd name="connsiteY5" fmla="*/ 1687285 h 1830977"/>
              <a:gd name="connsiteX6" fmla="*/ 703217 w 2969623"/>
              <a:gd name="connsiteY6" fmla="*/ 1726474 h 1830977"/>
              <a:gd name="connsiteX7" fmla="*/ 180703 w 2969623"/>
              <a:gd name="connsiteY7" fmla="*/ 1713411 h 1830977"/>
              <a:gd name="connsiteX8" fmla="*/ 102326 w 2969623"/>
              <a:gd name="connsiteY8" fmla="*/ 1021079 h 1830977"/>
              <a:gd name="connsiteX9" fmla="*/ 794657 w 2969623"/>
              <a:gd name="connsiteY9" fmla="*/ 942702 h 1830977"/>
              <a:gd name="connsiteX10" fmla="*/ 1225731 w 2969623"/>
              <a:gd name="connsiteY10" fmla="*/ 537754 h 1830977"/>
              <a:gd name="connsiteX11" fmla="*/ 1304108 w 2969623"/>
              <a:gd name="connsiteY11" fmla="*/ 158931 h 1830977"/>
              <a:gd name="connsiteX12" fmla="*/ 1473926 w 2969623"/>
              <a:gd name="connsiteY12" fmla="*/ 54428 h 1830977"/>
              <a:gd name="connsiteX0" fmla="*/ 1473926 w 2969623"/>
              <a:gd name="connsiteY0" fmla="*/ 54428 h 1830977"/>
              <a:gd name="connsiteX1" fmla="*/ 1617617 w 2969623"/>
              <a:gd name="connsiteY1" fmla="*/ 485502 h 1830977"/>
              <a:gd name="connsiteX2" fmla="*/ 1695994 w 2969623"/>
              <a:gd name="connsiteY2" fmla="*/ 903514 h 1830977"/>
              <a:gd name="connsiteX3" fmla="*/ 2518954 w 2969623"/>
              <a:gd name="connsiteY3" fmla="*/ 981891 h 1830977"/>
              <a:gd name="connsiteX4" fmla="*/ 2780211 w 2969623"/>
              <a:gd name="connsiteY4" fmla="*/ 1282336 h 1830977"/>
              <a:gd name="connsiteX5" fmla="*/ 2623457 w 2969623"/>
              <a:gd name="connsiteY5" fmla="*/ 1687285 h 1830977"/>
              <a:gd name="connsiteX6" fmla="*/ 703217 w 2969623"/>
              <a:gd name="connsiteY6" fmla="*/ 1726474 h 1830977"/>
              <a:gd name="connsiteX7" fmla="*/ 180703 w 2969623"/>
              <a:gd name="connsiteY7" fmla="*/ 1713411 h 1830977"/>
              <a:gd name="connsiteX8" fmla="*/ 102326 w 2969623"/>
              <a:gd name="connsiteY8" fmla="*/ 1021079 h 1830977"/>
              <a:gd name="connsiteX9" fmla="*/ 794657 w 2969623"/>
              <a:gd name="connsiteY9" fmla="*/ 942702 h 1830977"/>
              <a:gd name="connsiteX10" fmla="*/ 1225731 w 2969623"/>
              <a:gd name="connsiteY10" fmla="*/ 537754 h 1830977"/>
              <a:gd name="connsiteX11" fmla="*/ 1304108 w 2969623"/>
              <a:gd name="connsiteY11" fmla="*/ 158931 h 1830977"/>
              <a:gd name="connsiteX12" fmla="*/ 1473926 w 2969623"/>
              <a:gd name="connsiteY12" fmla="*/ 54428 h 1830977"/>
              <a:gd name="connsiteX0" fmla="*/ 1473926 w 2969623"/>
              <a:gd name="connsiteY0" fmla="*/ 54428 h 1761308"/>
              <a:gd name="connsiteX1" fmla="*/ 1617617 w 2969623"/>
              <a:gd name="connsiteY1" fmla="*/ 485502 h 1761308"/>
              <a:gd name="connsiteX2" fmla="*/ 1695994 w 2969623"/>
              <a:gd name="connsiteY2" fmla="*/ 903514 h 1761308"/>
              <a:gd name="connsiteX3" fmla="*/ 2518954 w 2969623"/>
              <a:gd name="connsiteY3" fmla="*/ 981891 h 1761308"/>
              <a:gd name="connsiteX4" fmla="*/ 2780211 w 2969623"/>
              <a:gd name="connsiteY4" fmla="*/ 1282336 h 1761308"/>
              <a:gd name="connsiteX5" fmla="*/ 2623457 w 2969623"/>
              <a:gd name="connsiteY5" fmla="*/ 1687285 h 1761308"/>
              <a:gd name="connsiteX6" fmla="*/ 703217 w 2969623"/>
              <a:gd name="connsiteY6" fmla="*/ 1726474 h 1761308"/>
              <a:gd name="connsiteX7" fmla="*/ 180703 w 2969623"/>
              <a:gd name="connsiteY7" fmla="*/ 1499073 h 1761308"/>
              <a:gd name="connsiteX8" fmla="*/ 102326 w 2969623"/>
              <a:gd name="connsiteY8" fmla="*/ 1021079 h 1761308"/>
              <a:gd name="connsiteX9" fmla="*/ 794657 w 2969623"/>
              <a:gd name="connsiteY9" fmla="*/ 942702 h 1761308"/>
              <a:gd name="connsiteX10" fmla="*/ 1225731 w 2969623"/>
              <a:gd name="connsiteY10" fmla="*/ 537754 h 1761308"/>
              <a:gd name="connsiteX11" fmla="*/ 1304108 w 2969623"/>
              <a:gd name="connsiteY11" fmla="*/ 158931 h 1761308"/>
              <a:gd name="connsiteX12" fmla="*/ 1473926 w 2969623"/>
              <a:gd name="connsiteY12" fmla="*/ 54428 h 1761308"/>
              <a:gd name="connsiteX0" fmla="*/ 1473926 w 2969623"/>
              <a:gd name="connsiteY0" fmla="*/ 54428 h 1761308"/>
              <a:gd name="connsiteX1" fmla="*/ 1617617 w 2969623"/>
              <a:gd name="connsiteY1" fmla="*/ 485502 h 1761308"/>
              <a:gd name="connsiteX2" fmla="*/ 1695994 w 2969623"/>
              <a:gd name="connsiteY2" fmla="*/ 903514 h 1761308"/>
              <a:gd name="connsiteX3" fmla="*/ 2518954 w 2969623"/>
              <a:gd name="connsiteY3" fmla="*/ 981891 h 1761308"/>
              <a:gd name="connsiteX4" fmla="*/ 2780211 w 2969623"/>
              <a:gd name="connsiteY4" fmla="*/ 1282336 h 1761308"/>
              <a:gd name="connsiteX5" fmla="*/ 2623457 w 2969623"/>
              <a:gd name="connsiteY5" fmla="*/ 1687285 h 1761308"/>
              <a:gd name="connsiteX6" fmla="*/ 703217 w 2969623"/>
              <a:gd name="connsiteY6" fmla="*/ 1726474 h 1761308"/>
              <a:gd name="connsiteX7" fmla="*/ 180703 w 2969623"/>
              <a:gd name="connsiteY7" fmla="*/ 1499073 h 1761308"/>
              <a:gd name="connsiteX8" fmla="*/ 102326 w 2969623"/>
              <a:gd name="connsiteY8" fmla="*/ 1021079 h 1761308"/>
              <a:gd name="connsiteX9" fmla="*/ 794657 w 2969623"/>
              <a:gd name="connsiteY9" fmla="*/ 942702 h 1761308"/>
              <a:gd name="connsiteX10" fmla="*/ 1225731 w 2969623"/>
              <a:gd name="connsiteY10" fmla="*/ 537754 h 1761308"/>
              <a:gd name="connsiteX11" fmla="*/ 1304108 w 2969623"/>
              <a:gd name="connsiteY11" fmla="*/ 158931 h 1761308"/>
              <a:gd name="connsiteX12" fmla="*/ 1473926 w 2969623"/>
              <a:gd name="connsiteY12" fmla="*/ 54428 h 176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9623" h="1761308">
                <a:moveTo>
                  <a:pt x="1473926" y="54428"/>
                </a:moveTo>
                <a:cubicBezTo>
                  <a:pt x="1526177" y="108856"/>
                  <a:pt x="1580606" y="343988"/>
                  <a:pt x="1617617" y="485502"/>
                </a:cubicBezTo>
                <a:cubicBezTo>
                  <a:pt x="1654628" y="627016"/>
                  <a:pt x="1545771" y="820783"/>
                  <a:pt x="1695994" y="903514"/>
                </a:cubicBezTo>
                <a:cubicBezTo>
                  <a:pt x="1846217" y="986245"/>
                  <a:pt x="2338251" y="918754"/>
                  <a:pt x="2518954" y="981891"/>
                </a:cubicBezTo>
                <a:cubicBezTo>
                  <a:pt x="2699657" y="1045028"/>
                  <a:pt x="2762794" y="1164770"/>
                  <a:pt x="2780211" y="1282336"/>
                </a:cubicBezTo>
                <a:cubicBezTo>
                  <a:pt x="2797628" y="1399902"/>
                  <a:pt x="2969623" y="1613262"/>
                  <a:pt x="2623457" y="1687285"/>
                </a:cubicBezTo>
                <a:cubicBezTo>
                  <a:pt x="2277291" y="1761308"/>
                  <a:pt x="1110343" y="1757843"/>
                  <a:pt x="703217" y="1726474"/>
                </a:cubicBezTo>
                <a:cubicBezTo>
                  <a:pt x="296091" y="1695105"/>
                  <a:pt x="280851" y="1616639"/>
                  <a:pt x="180703" y="1499073"/>
                </a:cubicBezTo>
                <a:cubicBezTo>
                  <a:pt x="80555" y="1381507"/>
                  <a:pt x="0" y="1113807"/>
                  <a:pt x="102326" y="1021079"/>
                </a:cubicBezTo>
                <a:cubicBezTo>
                  <a:pt x="204652" y="928351"/>
                  <a:pt x="607423" y="1023256"/>
                  <a:pt x="794657" y="942702"/>
                </a:cubicBezTo>
                <a:cubicBezTo>
                  <a:pt x="981891" y="862148"/>
                  <a:pt x="1140823" y="668382"/>
                  <a:pt x="1225731" y="537754"/>
                </a:cubicBezTo>
                <a:cubicBezTo>
                  <a:pt x="1310639" y="407126"/>
                  <a:pt x="1262742" y="239485"/>
                  <a:pt x="1304108" y="158931"/>
                </a:cubicBezTo>
                <a:cubicBezTo>
                  <a:pt x="1345474" y="78377"/>
                  <a:pt x="1421675" y="0"/>
                  <a:pt x="1473926" y="54428"/>
                </a:cubicBezTo>
                <a:close/>
              </a:path>
            </a:pathLst>
          </a:custGeom>
          <a:solidFill>
            <a:srgbClr val="CC3300">
              <a:alpha val="38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247748" y="1071546"/>
            <a:ext cx="768197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defTabSz="212725" fontAlgn="ctr">
              <a:lnSpc>
                <a:spcPts val="3000"/>
              </a:lnSpc>
              <a:spcBef>
                <a:spcPts val="12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索引文件组织中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经常使用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树的一些变形，其中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树是一种应用广泛的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变形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defTabSz="212725" fontAlgn="ctr">
              <a:lnSpc>
                <a:spcPts val="3000"/>
              </a:lnSpc>
              <a:spcBef>
                <a:spcPts val="12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树满足下列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214290"/>
            <a:ext cx="264320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8.3.4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B+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2643182"/>
            <a:ext cx="6786610" cy="169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212725">
              <a:lnSpc>
                <a:spcPts val="3200"/>
              </a:lnSpc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每个分支结点至多有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棵子树。</a:t>
            </a:r>
          </a:p>
          <a:p>
            <a:pPr marL="457200" indent="-457200" defTabSz="212725">
              <a:lnSpc>
                <a:spcPts val="3200"/>
              </a:lnSpc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根结点或者没有子树，或者至少有两棵子树。</a:t>
            </a:r>
          </a:p>
          <a:p>
            <a:pPr marL="457200" indent="-457200" defTabSz="212725">
              <a:lnSpc>
                <a:spcPts val="3200"/>
              </a:lnSpc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除根结点外，其他每个分支结点至少有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棵子树。</a:t>
            </a:r>
          </a:p>
          <a:p>
            <a:pPr marL="457200" indent="-457200" defTabSz="212725">
              <a:lnSpc>
                <a:spcPts val="3200"/>
              </a:lnSpc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棵子树的结点有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5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8.3.4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B+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1357322" y="773652"/>
            <a:ext cx="7643834" cy="4512736"/>
            <a:chOff x="1142976" y="773652"/>
            <a:chExt cx="7643834" cy="4512736"/>
          </a:xfrm>
        </p:grpSpPr>
        <p:sp>
          <p:nvSpPr>
            <p:cNvPr id="3" name="矩形 2"/>
            <p:cNvSpPr/>
            <p:nvPr/>
          </p:nvSpPr>
          <p:spPr>
            <a:xfrm>
              <a:off x="3571868" y="1357298"/>
              <a:ext cx="92869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7200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10 28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227311" y="1704052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883184" y="1704052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00232" y="2357430"/>
              <a:ext cx="92869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72000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4 10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5675" y="2704184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311548" y="2704184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428728" y="3571876"/>
              <a:ext cx="714380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7200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2 4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82103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42480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3571876"/>
              <a:ext cx="1071570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72000" rtlCol="0" anchor="ctr"/>
            <a:lstStyle/>
            <a:p>
              <a:pPr algn="ctr"/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6 8 10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882235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2612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214116" y="392906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86182" y="3571876"/>
              <a:ext cx="85725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7200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12 14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435502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052186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4857752" y="3571876"/>
              <a:ext cx="150019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7200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16 18 20 22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454820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1504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852016" y="392906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188386" y="392906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572264" y="3571876"/>
              <a:ext cx="121444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7200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24 26 28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221584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38268" y="391863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571834" y="3929066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597730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>
              <a:stCxn id="24" idx="4"/>
              <a:endCxn id="41" idx="0"/>
            </p:cNvCxnSpPr>
            <p:nvPr/>
          </p:nvCxnSpPr>
          <p:spPr>
            <a:xfrm rot="5400000">
              <a:off x="1436854" y="4258944"/>
              <a:ext cx="473940" cy="9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857356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609836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857488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181340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000496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400549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038728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419730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810259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143636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805628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186630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548583" y="4500570"/>
              <a:ext cx="142876" cy="7858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23" idx="5"/>
              <a:endCxn id="47" idx="0"/>
            </p:cNvCxnSpPr>
            <p:nvPr/>
          </p:nvCxnSpPr>
          <p:spPr>
            <a:xfrm rot="5400000">
              <a:off x="1691299" y="4248310"/>
              <a:ext cx="489756" cy="147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27" idx="4"/>
              <a:endCxn id="48" idx="0"/>
            </p:cNvCxnSpPr>
            <p:nvPr/>
          </p:nvCxnSpPr>
          <p:spPr>
            <a:xfrm rot="16200000" flipH="1">
              <a:off x="2442973" y="4262269"/>
              <a:ext cx="473940" cy="2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26" idx="4"/>
              <a:endCxn id="49" idx="0"/>
            </p:cNvCxnSpPr>
            <p:nvPr/>
          </p:nvCxnSpPr>
          <p:spPr>
            <a:xfrm rot="16200000" flipH="1">
              <a:off x="2686610" y="4258254"/>
              <a:ext cx="473940" cy="106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28" idx="4"/>
              <a:endCxn id="50" idx="0"/>
            </p:cNvCxnSpPr>
            <p:nvPr/>
          </p:nvCxnSpPr>
          <p:spPr>
            <a:xfrm rot="16200000" flipH="1">
              <a:off x="3019695" y="4267487"/>
              <a:ext cx="463504" cy="2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31" idx="4"/>
              <a:endCxn id="51" idx="0"/>
            </p:cNvCxnSpPr>
            <p:nvPr/>
          </p:nvCxnSpPr>
          <p:spPr>
            <a:xfrm rot="5400000">
              <a:off x="3843090" y="4255474"/>
              <a:ext cx="473940" cy="162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30" idx="4"/>
              <a:endCxn id="52" idx="0"/>
            </p:cNvCxnSpPr>
            <p:nvPr/>
          </p:nvCxnSpPr>
          <p:spPr>
            <a:xfrm rot="16200000" flipH="1">
              <a:off x="4234774" y="4263357"/>
              <a:ext cx="473940" cy="4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34" idx="4"/>
              <a:endCxn id="53" idx="0"/>
            </p:cNvCxnSpPr>
            <p:nvPr/>
          </p:nvCxnSpPr>
          <p:spPr>
            <a:xfrm rot="16200000" flipH="1">
              <a:off x="4871865" y="4262269"/>
              <a:ext cx="473940" cy="26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33" idx="4"/>
              <a:endCxn id="54" idx="0"/>
            </p:cNvCxnSpPr>
            <p:nvPr/>
          </p:nvCxnSpPr>
          <p:spPr>
            <a:xfrm rot="16200000" flipH="1">
              <a:off x="5254024" y="4263426"/>
              <a:ext cx="473940" cy="3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35" idx="4"/>
              <a:endCxn id="55" idx="0"/>
            </p:cNvCxnSpPr>
            <p:nvPr/>
          </p:nvCxnSpPr>
          <p:spPr>
            <a:xfrm rot="5400000">
              <a:off x="5653105" y="4265659"/>
              <a:ext cx="463504" cy="6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36" idx="4"/>
              <a:endCxn id="56" idx="0"/>
            </p:cNvCxnSpPr>
            <p:nvPr/>
          </p:nvCxnSpPr>
          <p:spPr>
            <a:xfrm rot="5400000">
              <a:off x="5987978" y="4264162"/>
              <a:ext cx="463504" cy="9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39" idx="4"/>
              <a:endCxn id="57" idx="0"/>
            </p:cNvCxnSpPr>
            <p:nvPr/>
          </p:nvCxnSpPr>
          <p:spPr>
            <a:xfrm rot="16200000" flipH="1">
              <a:off x="6638697" y="4262201"/>
              <a:ext cx="473940" cy="27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38" idx="4"/>
              <a:endCxn id="58" idx="0"/>
            </p:cNvCxnSpPr>
            <p:nvPr/>
          </p:nvCxnSpPr>
          <p:spPr>
            <a:xfrm rot="16200000" flipH="1">
              <a:off x="7020856" y="4263358"/>
              <a:ext cx="473940" cy="4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40" idx="4"/>
              <a:endCxn id="59" idx="0"/>
            </p:cNvCxnSpPr>
            <p:nvPr/>
          </p:nvCxnSpPr>
          <p:spPr>
            <a:xfrm rot="16200000" flipH="1">
              <a:off x="7382175" y="4262724"/>
              <a:ext cx="463504" cy="12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000628" y="2357430"/>
              <a:ext cx="121444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0" rIns="0" bIns="7200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14 22 28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649948" y="2704184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5266632" y="2704184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000198" y="2714620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>
              <a:stCxn id="21" idx="3"/>
              <a:endCxn id="22" idx="0"/>
            </p:cNvCxnSpPr>
            <p:nvPr/>
          </p:nvCxnSpPr>
          <p:spPr>
            <a:xfrm rot="5400000">
              <a:off x="1666251" y="2916035"/>
              <a:ext cx="775508" cy="53617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20" idx="5"/>
              <a:endCxn id="25" idx="0"/>
            </p:cNvCxnSpPr>
            <p:nvPr/>
          </p:nvCxnSpPr>
          <p:spPr>
            <a:xfrm rot="16200000" flipH="1">
              <a:off x="2453134" y="3060365"/>
              <a:ext cx="775508" cy="2475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0" idx="3"/>
              <a:endCxn id="29" idx="0"/>
            </p:cNvCxnSpPr>
            <p:nvPr/>
          </p:nvCxnSpPr>
          <p:spPr>
            <a:xfrm rot="5400000">
              <a:off x="4358239" y="2652939"/>
              <a:ext cx="775508" cy="106236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99" idx="3"/>
              <a:endCxn id="32" idx="0"/>
            </p:cNvCxnSpPr>
            <p:nvPr/>
          </p:nvCxnSpPr>
          <p:spPr>
            <a:xfrm rot="5400000">
              <a:off x="5246418" y="3157802"/>
              <a:ext cx="775508" cy="5264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1" idx="6"/>
              <a:endCxn id="37" idx="0"/>
            </p:cNvCxnSpPr>
            <p:nvPr/>
          </p:nvCxnSpPr>
          <p:spPr>
            <a:xfrm>
              <a:off x="6072198" y="2768620"/>
              <a:ext cx="1107289" cy="8032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7" idx="2"/>
              <a:endCxn id="19" idx="0"/>
            </p:cNvCxnSpPr>
            <p:nvPr/>
          </p:nvCxnSpPr>
          <p:spPr>
            <a:xfrm rot="10800000" flipV="1">
              <a:off x="2464580" y="1758052"/>
              <a:ext cx="1418605" cy="5993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4" idx="5"/>
              <a:endCxn id="98" idx="0"/>
            </p:cNvCxnSpPr>
            <p:nvPr/>
          </p:nvCxnSpPr>
          <p:spPr>
            <a:xfrm rot="16200000" flipH="1">
              <a:off x="4667712" y="1417291"/>
              <a:ext cx="561194" cy="131908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142976" y="291679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sqt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>
            <a:xfrm rot="16200000" flipH="1">
              <a:off x="1357290" y="3357562"/>
              <a:ext cx="285752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286116" y="77365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root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 rot="16200000" flipH="1">
              <a:off x="3714744" y="1129726"/>
              <a:ext cx="285752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22" idx="3"/>
              <a:endCxn id="25" idx="1"/>
            </p:cNvCxnSpPr>
            <p:nvPr/>
          </p:nvCxnSpPr>
          <p:spPr>
            <a:xfrm>
              <a:off x="2143108" y="3821909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25" idx="3"/>
              <a:endCxn id="29" idx="1"/>
            </p:cNvCxnSpPr>
            <p:nvPr/>
          </p:nvCxnSpPr>
          <p:spPr>
            <a:xfrm>
              <a:off x="3500430" y="3821909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stCxn id="29" idx="3"/>
              <a:endCxn id="32" idx="1"/>
            </p:cNvCxnSpPr>
            <p:nvPr/>
          </p:nvCxnSpPr>
          <p:spPr>
            <a:xfrm>
              <a:off x="4643438" y="3821909"/>
              <a:ext cx="214314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stCxn id="32" idx="3"/>
              <a:endCxn id="37" idx="1"/>
            </p:cNvCxnSpPr>
            <p:nvPr/>
          </p:nvCxnSpPr>
          <p:spPr>
            <a:xfrm>
              <a:off x="6357950" y="3821909"/>
              <a:ext cx="214314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858148" y="4643446"/>
              <a:ext cx="928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记录层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8148" y="3643314"/>
              <a:ext cx="928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叶子层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32" name="Text Box 3"/>
          <p:cNvSpPr txBox="1">
            <a:spLocks noChangeArrowheads="1"/>
          </p:cNvSpPr>
          <p:nvPr/>
        </p:nvSpPr>
        <p:spPr bwMode="auto">
          <a:xfrm>
            <a:off x="1357322" y="214290"/>
            <a:ext cx="2895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ctr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一棵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树示例：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4214842" y="571480"/>
            <a:ext cx="1928826" cy="386838"/>
            <a:chOff x="4214842" y="571480"/>
            <a:chExt cx="1928826" cy="386838"/>
          </a:xfrm>
        </p:grpSpPr>
        <p:sp>
          <p:nvSpPr>
            <p:cNvPr id="134" name="TextBox 133"/>
            <p:cNvSpPr txBox="1"/>
            <p:nvPr/>
          </p:nvSpPr>
          <p:spPr>
            <a:xfrm>
              <a:off x="4714908" y="571480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+mn-ea"/>
                  <a:ea typeface="+mn-ea"/>
                </a:rPr>
                <a:t>随机查找</a:t>
              </a:r>
              <a:endParaRPr lang="zh-CN" altLang="en-US" sz="180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7" name="直接箭头连接符 136"/>
            <p:cNvCxnSpPr>
              <a:stCxn id="134" idx="1"/>
            </p:cNvCxnSpPr>
            <p:nvPr/>
          </p:nvCxnSpPr>
          <p:spPr>
            <a:xfrm rot="10800000" flipV="1">
              <a:off x="4214842" y="756146"/>
              <a:ext cx="500066" cy="202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1000100" y="2214554"/>
            <a:ext cx="1143008" cy="715174"/>
            <a:chOff x="1000100" y="2214554"/>
            <a:chExt cx="1143008" cy="715174"/>
          </a:xfrm>
        </p:grpSpPr>
        <p:sp>
          <p:nvSpPr>
            <p:cNvPr id="135" name="TextBox 134"/>
            <p:cNvSpPr txBox="1"/>
            <p:nvPr/>
          </p:nvSpPr>
          <p:spPr>
            <a:xfrm>
              <a:off x="1000100" y="2214554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+mn-ea"/>
                  <a:ea typeface="+mn-ea"/>
                </a:rPr>
                <a:t>顺序查找</a:t>
              </a:r>
              <a:endParaRPr lang="zh-CN" altLang="en-US" sz="180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9" name="直接箭头连接符 138"/>
            <p:cNvCxnSpPr>
              <a:stCxn id="135" idx="2"/>
            </p:cNvCxnSpPr>
            <p:nvPr/>
          </p:nvCxnSpPr>
          <p:spPr>
            <a:xfrm rot="5400000">
              <a:off x="1399080" y="2756410"/>
              <a:ext cx="3450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85745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8.3.4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B+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214414" y="762000"/>
            <a:ext cx="7686700" cy="251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 startAt="5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叶子结点包含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全部关键字及指向相应记录的指针，而且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叶子结点按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关键字大小顺序链接（可以把每个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叶子结点看成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是一个基本索引块，它的指针不再指向另一级索引块，而是直接指向数据文件中的记录）。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 startAt="5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分支结点（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可看成是索引的索引）中仅包含它的各个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子结点（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即下级索引的索引块）中最大关键字及指向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子结点的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指针。</a:t>
            </a:r>
            <a:r>
              <a:rPr lang="zh-CN" altLang="en-US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5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8.3.4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B+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214414" y="1928802"/>
            <a:ext cx="7634310" cy="32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 fontAlgn="ctr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中具有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的结点含有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棵子树，即每个关键字对应一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树。而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树中，具有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的结点含有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棵子树。</a:t>
            </a:r>
          </a:p>
          <a:p>
            <a:pPr marL="457200" indent="-457200" algn="just" fontAlgn="ctr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B+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树中所有非叶子结点仅起到索引的作用，而所有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叶子结点包含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了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关键字。而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树中，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叶子结点包含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的关键字与其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他结点包含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的关键字是不重复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 fontAlgn="ctr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B+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树支持随机查找和顺序查找。而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树仅仅支持随机查找。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30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8.3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  动态查找表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07154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阶的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B+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阶的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差异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285852" y="2357430"/>
            <a:ext cx="75724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Hash Table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）又称散列表，是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链式存储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结构和索引表存储结构之外的又一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存储结构。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6050" y="214290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1" lang="en-US" altLang="zh-CN" sz="32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z="32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哈希表查找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1285860"/>
            <a:ext cx="457203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8.4.1 </a:t>
            </a:r>
            <a:r>
              <a:rPr kumimoji="1"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哈希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表的基本概念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Oval 2"/>
          <p:cNvSpPr>
            <a:spLocks noChangeArrowheads="1"/>
          </p:cNvSpPr>
          <p:nvPr/>
        </p:nvSpPr>
        <p:spPr bwMode="auto">
          <a:xfrm>
            <a:off x="1960586" y="1738321"/>
            <a:ext cx="215900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2176486" y="1954221"/>
            <a:ext cx="215900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2392386" y="2170121"/>
            <a:ext cx="215900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2679723" y="1665296"/>
            <a:ext cx="215900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1960586" y="2530484"/>
            <a:ext cx="215900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2752748" y="2457459"/>
            <a:ext cx="215900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3113111" y="2098684"/>
            <a:ext cx="215900" cy="2873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2608286" y="2890846"/>
            <a:ext cx="215900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3184548" y="1738321"/>
            <a:ext cx="215900" cy="28733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07" name="AutoShape 11"/>
          <p:cNvSpPr>
            <a:spLocks noChangeArrowheads="1"/>
          </p:cNvSpPr>
          <p:nvPr/>
        </p:nvSpPr>
        <p:spPr bwMode="auto">
          <a:xfrm>
            <a:off x="3832248" y="2457459"/>
            <a:ext cx="2160588" cy="360362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endParaRPr lang="zh-CN" altLang="en-US"/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3857620" y="200024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0909" name="AutoShape 13"/>
          <p:cNvSpPr>
            <a:spLocks noChangeAspect="1" noChangeArrowheads="1"/>
          </p:cNvSpPr>
          <p:nvPr/>
        </p:nvSpPr>
        <p:spPr bwMode="auto">
          <a:xfrm>
            <a:off x="6280173" y="2025658"/>
            <a:ext cx="1649413" cy="1204397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anchor="ctr">
            <a:spAutoFit/>
          </a:bodyPr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地址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3622686" y="2928934"/>
            <a:ext cx="2592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(key)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604" y="64291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个对象个数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0694" y="714356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）的连续内存单元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2450320" y="1235882"/>
            <a:ext cx="385708" cy="1588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7023146" y="1377964"/>
            <a:ext cx="385708" cy="1588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92053" y="71414"/>
          <a:ext cx="5208905" cy="2643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47197"/>
                <a:gridCol w="1857388"/>
                <a:gridCol w="1604320"/>
              </a:tblGrid>
              <a:tr h="4334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3000364" y="2928934"/>
            <a:ext cx="214314" cy="78581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57554" y="2862860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哈希表长度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（存储单元的地址为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记录个数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</a:p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3816826"/>
          <a:ext cx="4468517" cy="2969760"/>
        </p:xfrm>
        <a:graphic>
          <a:graphicData uri="http://schemas.openxmlformats.org/drawingml/2006/table">
            <a:tbl>
              <a:tblPr/>
              <a:tblGrid>
                <a:gridCol w="829684"/>
                <a:gridCol w="1133723"/>
                <a:gridCol w="1156205"/>
                <a:gridCol w="1348905"/>
              </a:tblGrid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42976" y="642918"/>
            <a:ext cx="10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</a:rPr>
              <a:t>章</a:t>
            </a:r>
            <a:endParaRPr lang="en-US" altLang="zh-CN" sz="1800" smtClean="0">
              <a:solidFill>
                <a:srgbClr val="00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</a:rPr>
              <a:t>学生</a:t>
            </a:r>
            <a:endParaRPr lang="en-US" altLang="zh-CN" sz="1800" smtClean="0">
              <a:solidFill>
                <a:srgbClr val="00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</a:rPr>
              <a:t>成绩表</a:t>
            </a:r>
            <a:endParaRPr lang="zh-CN" altLang="en-US" sz="180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71480"/>
          <a:ext cx="4468517" cy="2969760"/>
        </p:xfrm>
        <a:graphic>
          <a:graphicData uri="http://schemas.openxmlformats.org/drawingml/2006/table">
            <a:tbl>
              <a:tblPr/>
              <a:tblGrid>
                <a:gridCol w="829684"/>
                <a:gridCol w="1133723"/>
                <a:gridCol w="1156205"/>
                <a:gridCol w="1348905"/>
              </a:tblGrid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29454" y="5143512"/>
            <a:ext cx="1500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，按关键字查找速度快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378619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9454" y="221455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哈希表</a:t>
            </a:r>
            <a:endParaRPr lang="en-US" altLang="zh-CN" sz="2000" spc="30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6572264" y="1000108"/>
            <a:ext cx="285752" cy="2928958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71604" y="450057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查找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201204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的学生姓名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918" y="5000636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(201204)=201204-201201=3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地址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的记录姓名为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zh-CN" altLang="en-US" sz="2000" kern="1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陈功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6215074" y="5500702"/>
            <a:ext cx="500066" cy="2857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285852" y="500042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+mj-ea"/>
              <a:buAutoNum type="circleNumDbPlain" startAt="4"/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所有的内部结点中包含下列信息数据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kumimoji="1" lang="zh-CN" altLang="en-US" sz="20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169987" name="Group 3"/>
          <p:cNvGraphicFramePr>
            <a:graphicFrameLocks noGrp="1"/>
          </p:cNvGraphicFramePr>
          <p:nvPr/>
        </p:nvGraphicFramePr>
        <p:xfrm>
          <a:off x="1447800" y="1117458"/>
          <a:ext cx="6172200" cy="5191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540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1466856" y="1863574"/>
            <a:ext cx="710567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）为关键字，且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）为指向子树根结点的指针，且指针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所指子树中所有结点的关键字均小于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所指子树中所有结点的关键字均大于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i="1" baseline="-25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为该结点中关键字个数，并且满足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（设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min=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max=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4857760"/>
            <a:ext cx="6929486" cy="8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Font typeface="+mj-ea"/>
              <a:buAutoNum type="circleNumDbPlain" startAt="5"/>
            </a:pP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树的所有外部结点都出现在同一层次上，并且不带信息（实际上这些结点不存在，指向这些结点的指针为空）。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28728" y="928670"/>
            <a:ext cx="7143800" cy="2108840"/>
            <a:chOff x="1428728" y="928670"/>
            <a:chExt cx="7143800" cy="2108840"/>
          </a:xfrm>
        </p:grpSpPr>
        <p:sp>
          <p:nvSpPr>
            <p:cNvPr id="4" name="TextBox 3"/>
            <p:cNvSpPr txBox="1"/>
            <p:nvPr/>
          </p:nvSpPr>
          <p:spPr>
            <a:xfrm>
              <a:off x="1428728" y="928670"/>
              <a:ext cx="5072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哈希函数：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学号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学号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201201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8728" y="1428736"/>
              <a:ext cx="7143800" cy="160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3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如果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，但学号分布分散。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>
                <a:lnSpc>
                  <a:spcPts val="3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学号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201201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201201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201201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-201201=0</a:t>
              </a:r>
            </a:p>
            <a:p>
              <a:pPr marL="457200" indent="-457200">
                <a:lnSpc>
                  <a:spcPts val="3000"/>
                </a:lnSpc>
                <a:buBlip>
                  <a:blip r:embed="rId2"/>
                </a:buBlip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</a:t>
              </a:r>
            </a:p>
            <a:p>
              <a:pPr marL="457200" indent="-457200">
                <a:lnSpc>
                  <a:spcPts val="3000"/>
                </a:lnSpc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学号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201250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201250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201250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-201201=49  </a:t>
              </a:r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？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6" name="下箭头 5"/>
          <p:cNvSpPr/>
          <p:nvPr/>
        </p:nvSpPr>
        <p:spPr>
          <a:xfrm>
            <a:off x="3500430" y="3071810"/>
            <a:ext cx="214314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00166" y="3571876"/>
            <a:ext cx="5748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(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201201) %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134" y="4071942"/>
            <a:ext cx="70723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-201201)%35=0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201250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201250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201250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-201201)=49%35=14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285728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1714488"/>
            <a:ext cx="657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201204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)=(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201204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-201201)%35=3</a:t>
            </a:r>
          </a:p>
          <a:p>
            <a:pPr marL="457200" indent="-457200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如果存在一个学号为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201239,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201239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)=(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201239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-201201)%35=38%35=3 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?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85728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1000108"/>
            <a:ext cx="5748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(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201201) %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4414" y="1000108"/>
            <a:ext cx="769146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可能存在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这样的问题，对于两个关键字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），有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），但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。把这种现象叫做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同义词冲突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如果出现同义词冲突，后存储的记录会覆盖前面存储的记录。这是不允许的！！！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8926" y="400050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需要解决哈希</a:t>
            </a:r>
            <a:r>
              <a:rPr kumimoji="1" lang="zh-CN" altLang="en-US" sz="2000" spc="3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冲突</a:t>
            </a:r>
            <a:endParaRPr lang="zh-CN" altLang="en-US" sz="2000" spc="3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4000496" y="3357562"/>
            <a:ext cx="214314" cy="428628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428728" y="1285860"/>
            <a:ext cx="726762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457200" lvl="2" indent="-457200" algn="just" fontAlgn="ctr">
              <a:lnSpc>
                <a:spcPct val="140000"/>
              </a:lnSpc>
              <a:spcBef>
                <a:spcPts val="12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设计好的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哈希函数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。一般情况下，只能选择恰当的哈希函数，使冲突尽可能少地产生。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lvl="2" indent="-457200" algn="just" fontAlgn="ctr">
              <a:lnSpc>
                <a:spcPct val="140000"/>
              </a:lnSpc>
              <a:spcBef>
                <a:spcPts val="1200"/>
              </a:spcBef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设计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解决冲突的方法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1604" y="57148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归纳起来，哈希表设计：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214414" y="1357298"/>
            <a:ext cx="750099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目标：使得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到的哈希地址尽可能均匀地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分布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连续内存单元地址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同时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使计算过程尽可能简单以达到尽可能高的时间效率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根据关键字的结构和分布的不同，有多种构造哈希函数的方法。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357166"/>
            <a:ext cx="471490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8.4.2 </a:t>
            </a:r>
            <a:r>
              <a:rPr kumimoji="1"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哈希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函数构造方法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285852" y="1357298"/>
            <a:ext cx="750099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本身或关键字加上某个数值常量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作为哈希地址的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。即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+c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哈希函数计算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简单，并且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不可能有冲突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发生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关键字的分布基本连续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时，可用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直接定址法的哈希函数；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否则，若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关键字分布不连续将造成内存单元的大量浪费。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500042"/>
            <a:ext cx="235745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直接定址法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92053" y="71414"/>
          <a:ext cx="5208905" cy="2643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47197"/>
                <a:gridCol w="1857388"/>
                <a:gridCol w="1604320"/>
              </a:tblGrid>
              <a:tr h="4334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3000364" y="2928934"/>
            <a:ext cx="214314" cy="78581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57554" y="2862860"/>
            <a:ext cx="535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哈希表长度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（存储单元的地址为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记录个数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</a:p>
          <a:p>
            <a:pPr marL="457200" indent="-457200"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哈希函数：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学号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3816826"/>
          <a:ext cx="4468517" cy="2969760"/>
        </p:xfrm>
        <a:graphic>
          <a:graphicData uri="http://schemas.openxmlformats.org/drawingml/2006/table">
            <a:tbl>
              <a:tblPr/>
              <a:tblGrid>
                <a:gridCol w="829684"/>
                <a:gridCol w="1133723"/>
                <a:gridCol w="1156205"/>
                <a:gridCol w="1348905"/>
              </a:tblGrid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CC33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42976" y="642918"/>
            <a:ext cx="10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</a:rPr>
              <a:t>第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</a:rPr>
              <a:t>章</a:t>
            </a:r>
            <a:endParaRPr lang="en-US" altLang="zh-CN" sz="1800" smtClean="0">
              <a:solidFill>
                <a:srgbClr val="00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</a:rPr>
              <a:t>学生</a:t>
            </a:r>
            <a:endParaRPr lang="en-US" altLang="zh-CN" sz="1800" smtClean="0">
              <a:solidFill>
                <a:srgbClr val="0000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+mj-ea"/>
                <a:ea typeface="+mj-ea"/>
              </a:rPr>
              <a:t>成绩表</a:t>
            </a:r>
            <a:endParaRPr lang="zh-CN" altLang="en-US" sz="180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7290" y="1428736"/>
            <a:ext cx="742955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除以某个不大于哈希表长度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所得的余数作为哈希地址的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留余数法的哈希函数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mod 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(mod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为求余运算，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最好是质数（素数）。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467005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5050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214382" y="1428736"/>
            <a:ext cx="75724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提取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关键字中取值较均匀的数字位作为哈希地址的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方法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适合于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所有关键字值都已知的情况，并需要对关键字中每一位的取值分布情况进行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285728"/>
            <a:ext cx="264320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5050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 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数字分析法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5918" y="642918"/>
          <a:ext cx="6095997" cy="3291840"/>
        </p:xfrm>
        <a:graphic>
          <a:graphicData uri="http://schemas.openxmlformats.org/drawingml/2006/table">
            <a:tbl>
              <a:tblPr/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仿宋" pitchFamily="49" charset="-122"/>
                          <a:ea typeface="仿宋" pitchFamily="49" charset="-122"/>
                          <a:cs typeface="Consolas" pitchFamily="49" charset="0"/>
                        </a:rPr>
                        <a:t>位序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6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32" y="4572008"/>
            <a:ext cx="671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哈希地址的集合为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20}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643438" y="3857628"/>
            <a:ext cx="285752" cy="500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4572000" y="203007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000100" y="85531"/>
            <a:ext cx="571504" cy="4071966"/>
            <a:chOff x="1000100" y="85531"/>
            <a:chExt cx="571504" cy="4071966"/>
          </a:xfrm>
        </p:grpSpPr>
        <p:sp>
          <p:nvSpPr>
            <p:cNvPr id="98" name="左大括号 97"/>
            <p:cNvSpPr/>
            <p:nvPr/>
          </p:nvSpPr>
          <p:spPr>
            <a:xfrm>
              <a:off x="1428728" y="85531"/>
              <a:ext cx="142876" cy="4071966"/>
            </a:xfrm>
            <a:prstGeom prst="lef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00100" y="1456970"/>
              <a:ext cx="4286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高度为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526358" y="156969"/>
            <a:ext cx="1403360" cy="4000528"/>
            <a:chOff x="7526358" y="156969"/>
            <a:chExt cx="1403360" cy="4000528"/>
          </a:xfrm>
        </p:grpSpPr>
        <p:sp>
          <p:nvSpPr>
            <p:cNvPr id="96" name="TextBox 95"/>
            <p:cNvSpPr txBox="1"/>
            <p:nvPr/>
          </p:nvSpPr>
          <p:spPr>
            <a:xfrm>
              <a:off x="7561286" y="2859471"/>
              <a:ext cx="136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叶子结点层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61286" y="3788165"/>
              <a:ext cx="136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00" name="右大括号 99"/>
            <p:cNvSpPr/>
            <p:nvPr/>
          </p:nvSpPr>
          <p:spPr>
            <a:xfrm>
              <a:off x="7526358" y="156969"/>
              <a:ext cx="142876" cy="2928958"/>
            </a:xfrm>
            <a:prstGeom prst="rightBrac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643834" y="1085663"/>
              <a:ext cx="4286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内部结点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571604" y="85531"/>
            <a:ext cx="5918244" cy="4958025"/>
            <a:chOff x="1571604" y="85531"/>
            <a:chExt cx="5918244" cy="4958025"/>
          </a:xfrm>
        </p:grpSpPr>
        <p:sp>
          <p:nvSpPr>
            <p:cNvPr id="2" name="矩形 1"/>
            <p:cNvSpPr/>
            <p:nvPr/>
          </p:nvSpPr>
          <p:spPr>
            <a:xfrm>
              <a:off x="3714744" y="156969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143108" y="1371415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3042" y="2728737"/>
              <a:ext cx="50006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00298" y="2728737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6 8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60758" y="2728737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60890" y="2728737"/>
              <a:ext cx="128588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16 18 20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989650" y="2728737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18344" y="2728737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32394" y="1371415"/>
              <a:ext cx="128588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14 22 26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786182" y="442721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21124" y="442721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14546" y="1677805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55812" y="1677805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93842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974832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655742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15" idx="4"/>
              <a:endCxn id="17" idx="0"/>
            </p:cNvCxnSpPr>
            <p:nvPr/>
          </p:nvCxnSpPr>
          <p:spPr>
            <a:xfrm rot="5400000">
              <a:off x="1461040" y="3388629"/>
              <a:ext cx="534942" cy="266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941494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203832" y="1669867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561022" y="1669867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943050" y="1669867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275402" y="1669867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13" idx="3"/>
              <a:endCxn id="4" idx="0"/>
            </p:cNvCxnSpPr>
            <p:nvPr/>
          </p:nvCxnSpPr>
          <p:spPr>
            <a:xfrm rot="5400000">
              <a:off x="1579709" y="2083356"/>
              <a:ext cx="958748" cy="332015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4" idx="5"/>
              <a:endCxn id="5" idx="0"/>
            </p:cNvCxnSpPr>
            <p:nvPr/>
          </p:nvCxnSpPr>
          <p:spPr>
            <a:xfrm rot="16200000" flipH="1">
              <a:off x="2275863" y="2111393"/>
              <a:ext cx="958748" cy="275939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3"/>
              <a:endCxn id="6" idx="0"/>
            </p:cNvCxnSpPr>
            <p:nvPr/>
          </p:nvCxnSpPr>
          <p:spPr>
            <a:xfrm rot="5400000">
              <a:off x="4100679" y="1615040"/>
              <a:ext cx="966686" cy="1260709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3" idx="3"/>
              <a:endCxn id="7" idx="0"/>
            </p:cNvCxnSpPr>
            <p:nvPr/>
          </p:nvCxnSpPr>
          <p:spPr>
            <a:xfrm rot="5400000">
              <a:off x="4904356" y="2061527"/>
              <a:ext cx="966686" cy="367734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4" idx="4"/>
              <a:endCxn id="8" idx="0"/>
            </p:cNvCxnSpPr>
            <p:nvPr/>
          </p:nvCxnSpPr>
          <p:spPr>
            <a:xfrm rot="16200000" flipH="1">
              <a:off x="5651791" y="2105126"/>
              <a:ext cx="950870" cy="29635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5" idx="5"/>
              <a:endCxn id="9" idx="0"/>
            </p:cNvCxnSpPr>
            <p:nvPr/>
          </p:nvCxnSpPr>
          <p:spPr>
            <a:xfrm rot="16200000" flipH="1">
              <a:off x="6287134" y="1811775"/>
              <a:ext cx="966686" cy="86723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" idx="0"/>
              <a:endCxn id="11" idx="3"/>
            </p:cNvCxnSpPr>
            <p:nvPr/>
          </p:nvCxnSpPr>
          <p:spPr>
            <a:xfrm rot="5400000" flipH="1" flipV="1">
              <a:off x="2694538" y="269227"/>
              <a:ext cx="836510" cy="136786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2" idx="5"/>
              <a:endCxn id="10" idx="0"/>
            </p:cNvCxnSpPr>
            <p:nvPr/>
          </p:nvCxnSpPr>
          <p:spPr>
            <a:xfrm rot="16200000" flipH="1">
              <a:off x="4660703" y="256782"/>
              <a:ext cx="836510" cy="139275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6" idx="4"/>
              <a:endCxn id="21" idx="0"/>
            </p:cNvCxnSpPr>
            <p:nvPr/>
          </p:nvCxnSpPr>
          <p:spPr>
            <a:xfrm rot="16200000" flipH="1">
              <a:off x="1744411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2605074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71736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>
              <a:stCxn id="47" idx="4"/>
              <a:endCxn id="48" idx="0"/>
            </p:cNvCxnSpPr>
            <p:nvPr/>
          </p:nvCxnSpPr>
          <p:spPr>
            <a:xfrm rot="16200000" flipH="1">
              <a:off x="2374653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286542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83208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0" idx="4"/>
              <a:endCxn id="51" idx="0"/>
            </p:cNvCxnSpPr>
            <p:nvPr/>
          </p:nvCxnSpPr>
          <p:spPr>
            <a:xfrm rot="16200000" flipH="1">
              <a:off x="263500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3138478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105140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53" idx="4"/>
              <a:endCxn id="54" idx="0"/>
            </p:cNvCxnSpPr>
            <p:nvPr/>
          </p:nvCxnSpPr>
          <p:spPr>
            <a:xfrm rot="16200000" flipH="1">
              <a:off x="2908057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3736972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703634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>
              <a:stCxn id="56" idx="4"/>
              <a:endCxn id="57" idx="0"/>
            </p:cNvCxnSpPr>
            <p:nvPr/>
          </p:nvCxnSpPr>
          <p:spPr>
            <a:xfrm rot="16200000" flipH="1">
              <a:off x="3506551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464026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60692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59" idx="4"/>
              <a:endCxn id="60" idx="0"/>
            </p:cNvCxnSpPr>
            <p:nvPr/>
          </p:nvCxnSpPr>
          <p:spPr>
            <a:xfrm rot="16200000" flipH="1">
              <a:off x="440984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4165600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132262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/>
            <p:cNvCxnSpPr>
              <a:stCxn id="62" idx="4"/>
              <a:endCxn id="63" idx="0"/>
            </p:cNvCxnSpPr>
            <p:nvPr/>
          </p:nvCxnSpPr>
          <p:spPr>
            <a:xfrm rot="16200000" flipH="1">
              <a:off x="3935179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498475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495141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>
              <a:stCxn id="65" idx="4"/>
              <a:endCxn id="66" idx="0"/>
            </p:cNvCxnSpPr>
            <p:nvPr/>
          </p:nvCxnSpPr>
          <p:spPr>
            <a:xfrm rot="16200000" flipH="1">
              <a:off x="475433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535464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532130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68" idx="4"/>
              <a:endCxn id="69" idx="0"/>
            </p:cNvCxnSpPr>
            <p:nvPr/>
          </p:nvCxnSpPr>
          <p:spPr>
            <a:xfrm rot="16200000" flipH="1">
              <a:off x="512422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572453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9119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1" idx="4"/>
              <a:endCxn id="72" idx="0"/>
            </p:cNvCxnSpPr>
            <p:nvPr/>
          </p:nvCxnSpPr>
          <p:spPr>
            <a:xfrm rot="16200000" flipH="1">
              <a:off x="549411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608172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04838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>
              <a:stCxn id="74" idx="4"/>
              <a:endCxn id="75" idx="0"/>
            </p:cNvCxnSpPr>
            <p:nvPr/>
          </p:nvCxnSpPr>
          <p:spPr>
            <a:xfrm rot="16200000" flipH="1">
              <a:off x="585130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>
              <a:off x="643891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40557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7" idx="4"/>
              <a:endCxn id="78" idx="0"/>
            </p:cNvCxnSpPr>
            <p:nvPr/>
          </p:nvCxnSpPr>
          <p:spPr>
            <a:xfrm rot="16200000" flipH="1">
              <a:off x="620849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7023120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6989782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80" idx="4"/>
              <a:endCxn id="81" idx="0"/>
            </p:cNvCxnSpPr>
            <p:nvPr/>
          </p:nvCxnSpPr>
          <p:spPr>
            <a:xfrm rot="16200000" flipH="1">
              <a:off x="6792699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7346972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7313634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>
              <a:stCxn id="83" idx="4"/>
              <a:endCxn id="84" idx="0"/>
            </p:cNvCxnSpPr>
            <p:nvPr/>
          </p:nvCxnSpPr>
          <p:spPr>
            <a:xfrm rot="16200000" flipH="1">
              <a:off x="7116551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357554" y="85531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43108" y="94278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71604" y="2359405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28926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03634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46642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275402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04096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89650" y="1014225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3643306" y="4643446"/>
              <a:ext cx="22463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一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棵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4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阶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B-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树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428728" y="5157629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</a:p>
          <a:p>
            <a:pPr marL="457200" indent="-457200"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内部结点关键字最多个数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-1=3</a:t>
            </a:r>
          </a:p>
          <a:p>
            <a:pPr marL="457200" indent="-457200"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内部结点关键字最少个数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 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/2-1=1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142976" y="214290"/>
            <a:ext cx="4833942" cy="4801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8.4.3  </a:t>
            </a:r>
            <a:r>
              <a:rPr kumimoji="1"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哈希冲突解决方法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146211" y="883491"/>
            <a:ext cx="7497755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在哈希表中，虽然冲突很难避免，但发生冲突的可能性却有大有小。这主要与三个因素有关：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396975" y="2143116"/>
            <a:ext cx="753274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与装填因子有关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。所谓装填因子</a:t>
            </a:r>
            <a:r>
              <a:rPr lang="el-G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是指哈希表中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存入的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与哈希地址空间大小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的比值，即</a:t>
            </a:r>
            <a:r>
              <a:rPr lang="el-GR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el-GR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越小，冲突的可能性就越小； 但</a:t>
            </a:r>
            <a:r>
              <a:rPr lang="el-GR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越小，存储空间的利用率就越低。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与所采用的哈希函数有关。</a:t>
            </a: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与解决冲突的哈希冲突函数有关。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285852" y="1428736"/>
            <a:ext cx="635798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发生冲突时查找周围一个空位置存放记录。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设置一个查找周围一个空位置的函数。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428604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开放定址法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357290" y="1142984"/>
            <a:ext cx="7572428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发生冲突的地址（设为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，依次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循环探测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的下一个地址（当到达下标为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的哈希表表尾时，下一个探测的地址是表首地址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），直到找到一个空闲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单元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为止。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公式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r>
              <a:rPr kumimoji="1" lang="en-US" altLang="zh-CN" sz="20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3000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-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 mod 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428604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）线性探测法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28794" y="378619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椭圆 11"/>
          <p:cNvSpPr/>
          <p:nvPr/>
        </p:nvSpPr>
        <p:spPr>
          <a:xfrm>
            <a:off x="5286380" y="464820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450026" y="464820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45184" y="464820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07206" y="464820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651772" y="464820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77984" y="457200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6"/>
            <a:endCxn id="14" idx="2"/>
          </p:cNvCxnSpPr>
          <p:nvPr/>
        </p:nvCxnSpPr>
        <p:spPr>
          <a:xfrm>
            <a:off x="5394380" y="4719646"/>
            <a:ext cx="450804" cy="1588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986522" y="4727584"/>
            <a:ext cx="450804" cy="1588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621526" y="4727584"/>
            <a:ext cx="450804" cy="1588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226368" y="4714884"/>
            <a:ext cx="450804" cy="1588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2247900" y="4737100"/>
            <a:ext cx="5486400" cy="292100"/>
          </a:xfrm>
          <a:custGeom>
            <a:avLst/>
            <a:gdLst>
              <a:gd name="connsiteX0" fmla="*/ 5486400 w 5486400"/>
              <a:gd name="connsiteY0" fmla="*/ 12700 h 292100"/>
              <a:gd name="connsiteX1" fmla="*/ 5422900 w 5486400"/>
              <a:gd name="connsiteY1" fmla="*/ 292100 h 292100"/>
              <a:gd name="connsiteX2" fmla="*/ 203200 w 5486400"/>
              <a:gd name="connsiteY2" fmla="*/ 228600 h 292100"/>
              <a:gd name="connsiteX3" fmla="*/ 0 w 5486400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92100">
                <a:moveTo>
                  <a:pt x="5486400" y="12700"/>
                </a:moveTo>
                <a:lnTo>
                  <a:pt x="5422900" y="292100"/>
                </a:lnTo>
                <a:lnTo>
                  <a:pt x="203200" y="228600"/>
                </a:lnTo>
                <a:lnTo>
                  <a:pt x="0" y="0"/>
                </a:lnTo>
              </a:path>
            </a:pathLst>
          </a:cu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57290" y="142852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问题：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可能出现堆积现象：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33520" y="19015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57290" y="571480"/>
            <a:ext cx="6500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=6,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关键字为（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10,11,12,19,20,21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% 9</a:t>
            </a:r>
            <a:endParaRPr lang="zh-CN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357290" y="1428736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2786058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(19)=19%9=1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（冲突）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=(1+1)%10=2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（冲突）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=(2+1)%10=3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（冲突）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=(3+1)%10=4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（将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19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放在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位置）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85852" y="41433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19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57290" y="5143512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(20)=20%9=2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（冲突）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=(2+1)%10=3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（冲突）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=(3+1)%10=4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（冲突）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  <a:sym typeface="Wingdings"/>
            </a:endParaRPr>
          </a:p>
          <a:p>
            <a:pPr marL="457200" indent="-457200">
              <a:buBlip>
                <a:blip r:embed="rId2"/>
              </a:buBlip>
            </a:pP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d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=(4+1)%10=5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（将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放在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位置）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5143512"/>
            <a:ext cx="2643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哈希函数值不相同的多个记录争夺同一个后继哈希地址称为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非同义词冲突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857884" y="5572140"/>
            <a:ext cx="357190" cy="2857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385862" y="1285860"/>
            <a:ext cx="740098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发生冲突时前后查找空位置。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描述公式为：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±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mod 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(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kumimoji="1"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57148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）平方探测法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28794" y="285749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zh-CN" altLang="en-US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5857884" y="3786190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32276" y="4000504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78710" y="4286256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820926" y="4572008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7" idx="1"/>
          </p:cNvCxnSpPr>
          <p:nvPr/>
        </p:nvCxnSpPr>
        <p:spPr>
          <a:xfrm>
            <a:off x="5357818" y="3643314"/>
            <a:ext cx="515882" cy="163800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7"/>
          </p:cNvCxnSpPr>
          <p:nvPr/>
        </p:nvCxnSpPr>
        <p:spPr>
          <a:xfrm rot="5400000">
            <a:off x="5242437" y="3390165"/>
            <a:ext cx="113286" cy="1149240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5"/>
            <a:endCxn id="9" idx="2"/>
          </p:cNvCxnSpPr>
          <p:nvPr/>
        </p:nvCxnSpPr>
        <p:spPr>
          <a:xfrm rot="16200000" flipH="1">
            <a:off x="6083966" y="2762950"/>
            <a:ext cx="235238" cy="2954250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0" idx="6"/>
          </p:cNvCxnSpPr>
          <p:nvPr/>
        </p:nvCxnSpPr>
        <p:spPr>
          <a:xfrm rot="10800000" flipV="1">
            <a:off x="2928926" y="4357694"/>
            <a:ext cx="4749784" cy="285752"/>
          </a:xfrm>
          <a:prstGeom prst="straightConnector1">
            <a:avLst/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286380" y="3584576"/>
            <a:ext cx="108000" cy="1428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385862" y="1285860"/>
            <a:ext cx="711522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平方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探测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法可以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避免出现堆积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问题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缺点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是不能探测到哈希表上的所有单元，但至少能探测到一半单元。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142976" y="928670"/>
            <a:ext cx="757242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8.15】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哈希表长度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线性探测法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建立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如下关键字集合的哈希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(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16,74,60,43,54,90,46,31,29,88,77)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80" y="2714620"/>
            <a:ext cx="6215106" cy="154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解：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，除留余数法的哈希函数为：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    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应为小于等于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的素数，假设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取值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642918"/>
            <a:ext cx="478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哈希函数：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mod 13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解决冲突方法：线性探测法</a:t>
            </a:r>
            <a:endParaRPr kumimoji="1" lang="en-US" altLang="zh-CN" sz="2000" i="1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3042" y="1571612"/>
            <a:ext cx="65722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)=3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ha[3]=16,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)=9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ha[9]=74,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)=8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ha[8]=60,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)=4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ha[4]=43,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  <a:endParaRPr kumimoji="1"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ha[2]=54,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)=12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ha[12]=90,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ha[7]=46,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)=5			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ha[5]=31,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  <a:endParaRPr kumimoji="1"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42918"/>
            <a:ext cx="75724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(29)=3 				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有冲突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=(3+1) % 13=4		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仍有冲突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=(4+1) % 13=5			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仍有冲突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=(5+1) % 13=6			ha[6]=29,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(88)=10				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ha[10]=88,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(77)=12				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有冲突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=(12+1) % 13=0		ha[0]=77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次探测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Group 2"/>
          <p:cNvGraphicFramePr>
            <a:graphicFrameLocks noGrp="1"/>
          </p:cNvGraphicFramePr>
          <p:nvPr/>
        </p:nvGraphicFramePr>
        <p:xfrm>
          <a:off x="1214414" y="857232"/>
          <a:ext cx="7572428" cy="132555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62797"/>
                <a:gridCol w="531399"/>
                <a:gridCol w="464973"/>
                <a:gridCol w="531399"/>
                <a:gridCol w="531399"/>
                <a:gridCol w="464973"/>
                <a:gridCol w="531399"/>
                <a:gridCol w="531399"/>
                <a:gridCol w="464973"/>
                <a:gridCol w="464973"/>
                <a:gridCol w="464973"/>
                <a:gridCol w="531399"/>
                <a:gridCol w="464973"/>
                <a:gridCol w="531399"/>
              </a:tblGrid>
              <a:tr h="442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88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90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3248" name="Text Box 64"/>
          <p:cNvSpPr txBox="1">
            <a:spLocks noChangeArrowheads="1"/>
          </p:cNvSpPr>
          <p:nvPr/>
        </p:nvSpPr>
        <p:spPr bwMode="auto">
          <a:xfrm>
            <a:off x="3124200" y="260350"/>
            <a:ext cx="297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ha[0..12]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785918" y="5429264"/>
            <a:ext cx="5214974" cy="1014534"/>
            <a:chOff x="1714480" y="2743138"/>
            <a:chExt cx="5214974" cy="1014534"/>
          </a:xfrm>
        </p:grpSpPr>
        <p:sp>
          <p:nvSpPr>
            <p:cNvPr id="5" name="TextBox 4"/>
            <p:cNvSpPr txBox="1"/>
            <p:nvPr/>
          </p:nvSpPr>
          <p:spPr>
            <a:xfrm>
              <a:off x="1714480" y="300037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ASL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succ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00364" y="2743138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1*9+2*1+4*1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1868" y="335756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949564" y="3238527"/>
              <a:ext cx="1928826" cy="1425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00628" y="3028890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1.364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71604" y="2714620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成功的查找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中找到对应的关键字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0166" y="3286124"/>
            <a:ext cx="72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77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)=12			   ha[12]=90≠77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=(12+1) % 13=0	   ha[0]=77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，共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次比较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3174" y="4286256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比较的次数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探测次数</a:t>
            </a:r>
            <a:endParaRPr lang="zh-CN" altLang="en-US" sz="2000"/>
          </a:p>
        </p:txBody>
      </p:sp>
      <p:sp>
        <p:nvSpPr>
          <p:cNvPr id="15" name="下箭头 14"/>
          <p:cNvSpPr/>
          <p:nvPr/>
        </p:nvSpPr>
        <p:spPr>
          <a:xfrm>
            <a:off x="3857620" y="4857760"/>
            <a:ext cx="285752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686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fontAlgn="ctr">
              <a:lnSpc>
                <a:spcPct val="130000"/>
              </a:lnSpc>
              <a:spcBef>
                <a:spcPct val="50000"/>
              </a:spcBef>
            </a:pPr>
            <a:endParaRPr kumimoji="1" lang="zh-CN" altLang="zh-CN" sz="2800">
              <a:solidFill>
                <a:srgbClr val="05050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395567"/>
            <a:ext cx="257176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树的查找</a:t>
            </a:r>
            <a:endParaRPr kumimoji="1" lang="en-US" altLang="zh-CN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285860"/>
            <a:ext cx="7429552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树中查找给定关键字的方法类似于二叉排序树上的查找，不同的是在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每个结点上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确定向下查找的路径不一定是二路（即二叉）的，而是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路的。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因为结点内的关键字序列是有序的数量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key[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1..</a:t>
            </a:r>
            <a:r>
              <a:rPr kumimoji="1" lang="en-US" altLang="zh-CN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，故既可以用顺序查找关键字为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的方法查找，也可以用折半查找。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Group 2"/>
          <p:cNvGraphicFramePr>
            <a:graphicFrameLocks noGrp="1"/>
          </p:cNvGraphicFramePr>
          <p:nvPr/>
        </p:nvGraphicFramePr>
        <p:xfrm>
          <a:off x="1214414" y="1014356"/>
          <a:ext cx="7572428" cy="87152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62797"/>
                <a:gridCol w="531399"/>
                <a:gridCol w="464973"/>
                <a:gridCol w="531399"/>
                <a:gridCol w="531399"/>
                <a:gridCol w="464973"/>
                <a:gridCol w="531399"/>
                <a:gridCol w="531399"/>
                <a:gridCol w="464973"/>
                <a:gridCol w="464973"/>
                <a:gridCol w="464973"/>
                <a:gridCol w="531399"/>
                <a:gridCol w="464973"/>
                <a:gridCol w="531399"/>
              </a:tblGrid>
              <a:tr h="442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88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90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3248" name="Text Box 64"/>
          <p:cNvSpPr txBox="1">
            <a:spLocks noChangeArrowheads="1"/>
          </p:cNvSpPr>
          <p:nvPr/>
        </p:nvSpPr>
        <p:spPr bwMode="auto">
          <a:xfrm>
            <a:off x="3124200" y="417474"/>
            <a:ext cx="297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166" y="2171634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不成功的查找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中找不到对应的关键字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852" y="2743138"/>
            <a:ext cx="78581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)=12			ha[12]≠</a:t>
            </a:r>
            <a:r>
              <a:rPr lang="en-US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800" i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baseline="-25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baseline="-25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=(12+1) % 13=0	ha[0]≠</a:t>
            </a:r>
            <a:r>
              <a:rPr lang="en-US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baseline="-25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0+1) % 13=1		ha[1]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为空，表示查找失败，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4386212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确定查找失败，一定有比较到空为止！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48" name="Text Box 64"/>
          <p:cNvSpPr txBox="1">
            <a:spLocks noChangeArrowheads="1"/>
          </p:cNvSpPr>
          <p:nvPr/>
        </p:nvSpPr>
        <p:spPr bwMode="auto">
          <a:xfrm>
            <a:off x="2000232" y="428604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中查找失败的所有情况的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探测次数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571604" y="3571876"/>
            <a:ext cx="6715172" cy="943096"/>
            <a:chOff x="1500166" y="2743138"/>
            <a:chExt cx="6715172" cy="943096"/>
          </a:xfrm>
        </p:grpSpPr>
        <p:sp>
          <p:nvSpPr>
            <p:cNvPr id="5" name="TextBox 4"/>
            <p:cNvSpPr txBox="1"/>
            <p:nvPr/>
          </p:nvSpPr>
          <p:spPr>
            <a:xfrm>
              <a:off x="1500166" y="300037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ASL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unsucc 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00364" y="2743138"/>
              <a:ext cx="392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2+1+10+9+8+7+6+5+4+3+2+1+3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3438" y="328612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949564" y="3238527"/>
              <a:ext cx="3908452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929454" y="300037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4.692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16" name="Group 2"/>
          <p:cNvGraphicFramePr>
            <a:graphicFrameLocks noGrp="1"/>
          </p:cNvGraphicFramePr>
          <p:nvPr/>
        </p:nvGraphicFramePr>
        <p:xfrm>
          <a:off x="1428728" y="1142984"/>
          <a:ext cx="7572428" cy="132555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62797"/>
                <a:gridCol w="531399"/>
                <a:gridCol w="464973"/>
                <a:gridCol w="531399"/>
                <a:gridCol w="531399"/>
                <a:gridCol w="464973"/>
                <a:gridCol w="531399"/>
                <a:gridCol w="531399"/>
                <a:gridCol w="464973"/>
                <a:gridCol w="464973"/>
                <a:gridCol w="464973"/>
                <a:gridCol w="531399"/>
                <a:gridCol w="464973"/>
                <a:gridCol w="531399"/>
              </a:tblGrid>
              <a:tr h="442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88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90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7" name="下箭头 16"/>
          <p:cNvSpPr/>
          <p:nvPr/>
        </p:nvSpPr>
        <p:spPr>
          <a:xfrm>
            <a:off x="4214810" y="2786058"/>
            <a:ext cx="285752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214414" y="1414051"/>
            <a:ext cx="735811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是把所有的同义词用单链表链接起来的方法。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这种方法中，哈希表每个单元中存放的不再是记录本身，而是相应同义词单链表的头指针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单链表中可插入任意多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所以此时装填因子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α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根据同义词的多少既可以设定为大于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，也可以设定为小于或等于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，通常取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α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571480"/>
            <a:ext cx="214314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638550" y="1862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357290" y="1071546"/>
            <a:ext cx="757242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8.16】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哈希表长度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拉链法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建立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如下关键字集合的哈希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(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16,74,60,43,54,90,46,31,29,88,77)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143000" y="214290"/>
            <a:ext cx="76438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采用拉链法解决冲突建立的链表如下图所示。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638550" y="1862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3071802" y="857232"/>
            <a:ext cx="3260748" cy="5605502"/>
            <a:chOff x="4643438" y="857232"/>
            <a:chExt cx="3260748" cy="5605502"/>
          </a:xfrm>
        </p:grpSpPr>
        <p:sp>
          <p:nvSpPr>
            <p:cNvPr id="10" name="矩形 9"/>
            <p:cNvSpPr/>
            <p:nvPr/>
          </p:nvSpPr>
          <p:spPr>
            <a:xfrm>
              <a:off x="5072066" y="171448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1752588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72066" y="214311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3438" y="2181216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72066" y="85723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882632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72066" y="128586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3438" y="1311260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72066" y="344170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3438" y="3479800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72066" y="387032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3438" y="3908428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72066" y="258444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3438" y="2609844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72066" y="301307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3038472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72066" y="430689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3438" y="4344994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72066" y="560547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3438" y="5643578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72066" y="603410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6072206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072066" y="474822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3438" y="4773622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072066" y="517685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3438" y="5202250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854512" y="176052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283140" y="176052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箭头连接符 38"/>
            <p:cNvCxnSpPr>
              <a:endCxn id="36" idx="1"/>
            </p:cNvCxnSpPr>
            <p:nvPr/>
          </p:nvCxnSpPr>
          <p:spPr>
            <a:xfrm flipV="1">
              <a:off x="5286380" y="192252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5854512" y="220964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283140" y="220964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>
              <a:endCxn id="40" idx="1"/>
            </p:cNvCxnSpPr>
            <p:nvPr/>
          </p:nvCxnSpPr>
          <p:spPr>
            <a:xfrm flipV="1">
              <a:off x="5286380" y="2371644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7043558" y="221455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472186" y="221455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>
              <a:endCxn id="43" idx="1"/>
            </p:cNvCxnSpPr>
            <p:nvPr/>
          </p:nvCxnSpPr>
          <p:spPr>
            <a:xfrm flipV="1">
              <a:off x="6475426" y="2376554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5854512" y="265097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283140" y="265097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>
              <a:endCxn id="46" idx="1"/>
            </p:cNvCxnSpPr>
            <p:nvPr/>
          </p:nvCxnSpPr>
          <p:spPr>
            <a:xfrm flipV="1">
              <a:off x="5286380" y="2812972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5854512" y="309230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283140" y="309230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1" name="直接箭头连接符 50"/>
            <p:cNvCxnSpPr>
              <a:endCxn id="49" idx="1"/>
            </p:cNvCxnSpPr>
            <p:nvPr/>
          </p:nvCxnSpPr>
          <p:spPr>
            <a:xfrm flipV="1">
              <a:off x="5286380" y="3254300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854512" y="393685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283140" y="393685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>
              <a:endCxn id="52" idx="1"/>
            </p:cNvCxnSpPr>
            <p:nvPr/>
          </p:nvCxnSpPr>
          <p:spPr>
            <a:xfrm flipV="1">
              <a:off x="5286380" y="409885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854512" y="439088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283140" y="439088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箭头连接符 56"/>
            <p:cNvCxnSpPr>
              <a:endCxn id="55" idx="1"/>
            </p:cNvCxnSpPr>
            <p:nvPr/>
          </p:nvCxnSpPr>
          <p:spPr>
            <a:xfrm flipV="1">
              <a:off x="5286380" y="4552884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5854512" y="481951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283140" y="481951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0" name="直接箭头连接符 59"/>
            <p:cNvCxnSpPr>
              <a:endCxn id="58" idx="1"/>
            </p:cNvCxnSpPr>
            <p:nvPr/>
          </p:nvCxnSpPr>
          <p:spPr>
            <a:xfrm flipV="1">
              <a:off x="5286380" y="4981512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5854512" y="524814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283140" y="524814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endCxn id="61" idx="1"/>
            </p:cNvCxnSpPr>
            <p:nvPr/>
          </p:nvCxnSpPr>
          <p:spPr>
            <a:xfrm flipV="1">
              <a:off x="5286380" y="5410140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5854512" y="610048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83140" y="610048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>
              <a:endCxn id="64" idx="1"/>
            </p:cNvCxnSpPr>
            <p:nvPr/>
          </p:nvCxnSpPr>
          <p:spPr>
            <a:xfrm flipV="1">
              <a:off x="5286380" y="626248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043558" y="610539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472186" y="610539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直接箭头连接符 68"/>
            <p:cNvCxnSpPr>
              <a:endCxn id="67" idx="1"/>
            </p:cNvCxnSpPr>
            <p:nvPr/>
          </p:nvCxnSpPr>
          <p:spPr>
            <a:xfrm flipV="1">
              <a:off x="6475426" y="626739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357290" y="314324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存放的不再是记录本身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73" name="直接箭头连接符 72"/>
          <p:cNvCxnSpPr>
            <a:stCxn id="71" idx="3"/>
          </p:cNvCxnSpPr>
          <p:nvPr/>
        </p:nvCxnSpPr>
        <p:spPr>
          <a:xfrm flipV="1">
            <a:off x="2714612" y="3143248"/>
            <a:ext cx="928694" cy="323166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57290" y="857232"/>
            <a:ext cx="3260748" cy="5605502"/>
            <a:chOff x="4643438" y="857232"/>
            <a:chExt cx="3260748" cy="5605502"/>
          </a:xfrm>
        </p:grpSpPr>
        <p:sp>
          <p:nvSpPr>
            <p:cNvPr id="3" name="矩形 2"/>
            <p:cNvSpPr/>
            <p:nvPr/>
          </p:nvSpPr>
          <p:spPr>
            <a:xfrm>
              <a:off x="5072066" y="171448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43438" y="1752588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72066" y="214311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3438" y="2181216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72066" y="85723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438" y="882632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72066" y="128586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3438" y="1311260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72066" y="344170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479800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2066" y="387032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3438" y="3908428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72066" y="258444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3438" y="2609844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72066" y="301307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3438" y="3038472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72066" y="430689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3438" y="4344994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72066" y="560547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3438" y="5643578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72066" y="603410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3438" y="6072206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72066" y="474822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3438" y="4773622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2066" y="517685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3438" y="5202250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854512" y="176052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283140" y="176052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>
              <a:endCxn id="29" idx="1"/>
            </p:cNvCxnSpPr>
            <p:nvPr/>
          </p:nvCxnSpPr>
          <p:spPr>
            <a:xfrm flipV="1">
              <a:off x="5286380" y="192252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5854512" y="220964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283140" y="220964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endCxn id="32" idx="1"/>
            </p:cNvCxnSpPr>
            <p:nvPr/>
          </p:nvCxnSpPr>
          <p:spPr>
            <a:xfrm flipV="1">
              <a:off x="5286380" y="2371644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7043558" y="221455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472186" y="221455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直接箭头连接符 36"/>
            <p:cNvCxnSpPr>
              <a:endCxn id="35" idx="1"/>
            </p:cNvCxnSpPr>
            <p:nvPr/>
          </p:nvCxnSpPr>
          <p:spPr>
            <a:xfrm flipV="1">
              <a:off x="6475426" y="2376554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5854512" y="265097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283140" y="265097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>
              <a:endCxn id="38" idx="1"/>
            </p:cNvCxnSpPr>
            <p:nvPr/>
          </p:nvCxnSpPr>
          <p:spPr>
            <a:xfrm flipV="1">
              <a:off x="5286380" y="2812972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854512" y="309230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283140" y="309230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>
              <a:endCxn id="41" idx="1"/>
            </p:cNvCxnSpPr>
            <p:nvPr/>
          </p:nvCxnSpPr>
          <p:spPr>
            <a:xfrm flipV="1">
              <a:off x="5286380" y="3254300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5854512" y="393685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283140" y="393685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>
              <a:endCxn id="44" idx="1"/>
            </p:cNvCxnSpPr>
            <p:nvPr/>
          </p:nvCxnSpPr>
          <p:spPr>
            <a:xfrm flipV="1">
              <a:off x="5286380" y="409885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5854512" y="439088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83140" y="439088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endCxn id="47" idx="1"/>
            </p:cNvCxnSpPr>
            <p:nvPr/>
          </p:nvCxnSpPr>
          <p:spPr>
            <a:xfrm flipV="1">
              <a:off x="5286380" y="4552884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5854512" y="481951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283140" y="481951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endCxn id="50" idx="1"/>
            </p:cNvCxnSpPr>
            <p:nvPr/>
          </p:nvCxnSpPr>
          <p:spPr>
            <a:xfrm flipV="1">
              <a:off x="5286380" y="4981512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854512" y="524814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283140" y="524814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3" idx="1"/>
            </p:cNvCxnSpPr>
            <p:nvPr/>
          </p:nvCxnSpPr>
          <p:spPr>
            <a:xfrm flipV="1">
              <a:off x="5286380" y="5410140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854512" y="610048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283140" y="610048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>
              <a:endCxn id="56" idx="1"/>
            </p:cNvCxnSpPr>
            <p:nvPr/>
          </p:nvCxnSpPr>
          <p:spPr>
            <a:xfrm flipV="1">
              <a:off x="5286380" y="626248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043558" y="610539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472186" y="610539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1" name="直接箭头连接符 60"/>
            <p:cNvCxnSpPr>
              <a:endCxn id="59" idx="1"/>
            </p:cNvCxnSpPr>
            <p:nvPr/>
          </p:nvCxnSpPr>
          <p:spPr>
            <a:xfrm flipV="1">
              <a:off x="6475426" y="626739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500166" y="214290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成功的查找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中找到对应的关键字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786314" y="3814708"/>
            <a:ext cx="3714776" cy="971614"/>
            <a:chOff x="1714480" y="2743138"/>
            <a:chExt cx="3714776" cy="971614"/>
          </a:xfrm>
        </p:grpSpPr>
        <p:sp>
          <p:nvSpPr>
            <p:cNvPr id="64" name="TextBox 63"/>
            <p:cNvSpPr txBox="1"/>
            <p:nvPr/>
          </p:nvSpPr>
          <p:spPr>
            <a:xfrm>
              <a:off x="1714480" y="300037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ASL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succ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00364" y="274313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1*9+2*2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57554" y="331464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2949564" y="3238527"/>
              <a:ext cx="1265246" cy="467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86248" y="302889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1.18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43406" y="928670"/>
            <a:ext cx="414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77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ha[12]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的单链表中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次比较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14942" y="2071678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比较的次数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对应结点在单链表中的序号</a:t>
            </a:r>
            <a:endParaRPr lang="zh-CN" altLang="en-US" sz="2000"/>
          </a:p>
        </p:txBody>
      </p:sp>
      <p:sp>
        <p:nvSpPr>
          <p:cNvPr id="71" name="下箭头 70"/>
          <p:cNvSpPr/>
          <p:nvPr/>
        </p:nvSpPr>
        <p:spPr>
          <a:xfrm>
            <a:off x="6429388" y="3071810"/>
            <a:ext cx="285752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57290" y="857232"/>
            <a:ext cx="3260748" cy="5605502"/>
            <a:chOff x="4643438" y="857232"/>
            <a:chExt cx="3260748" cy="5605502"/>
          </a:xfrm>
        </p:grpSpPr>
        <p:sp>
          <p:nvSpPr>
            <p:cNvPr id="3" name="矩形 2"/>
            <p:cNvSpPr/>
            <p:nvPr/>
          </p:nvSpPr>
          <p:spPr>
            <a:xfrm>
              <a:off x="5072066" y="171448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43438" y="1752588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72066" y="214311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43438" y="2181216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72066" y="85723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3438" y="882632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72066" y="128586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3438" y="1311260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72066" y="344170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479800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2066" y="387032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3438" y="3908428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72066" y="258444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3438" y="2609844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72066" y="301307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3438" y="3038472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72066" y="4306894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3438" y="4344994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72066" y="5605478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/>
                <a:t>∧</a:t>
              </a:r>
              <a:endParaRPr lang="zh-CN" altLang="en-US" sz="20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3438" y="5643578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72066" y="6034106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3438" y="6072206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72066" y="4748222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3438" y="4773622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72066" y="5176850"/>
              <a:ext cx="500066" cy="4286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3438" y="5202250"/>
              <a:ext cx="285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854512" y="176052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283140" y="176052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>
              <a:endCxn id="29" idx="1"/>
            </p:cNvCxnSpPr>
            <p:nvPr/>
          </p:nvCxnSpPr>
          <p:spPr>
            <a:xfrm flipV="1">
              <a:off x="5286380" y="192252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5854512" y="220964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283140" y="220964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endCxn id="32" idx="1"/>
            </p:cNvCxnSpPr>
            <p:nvPr/>
          </p:nvCxnSpPr>
          <p:spPr>
            <a:xfrm flipV="1">
              <a:off x="5286380" y="2371644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7043558" y="221455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472186" y="221455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直接箭头连接符 36"/>
            <p:cNvCxnSpPr>
              <a:endCxn id="35" idx="1"/>
            </p:cNvCxnSpPr>
            <p:nvPr/>
          </p:nvCxnSpPr>
          <p:spPr>
            <a:xfrm flipV="1">
              <a:off x="6475426" y="2376554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5854512" y="265097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283140" y="265097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>
              <a:endCxn id="38" idx="1"/>
            </p:cNvCxnSpPr>
            <p:nvPr/>
          </p:nvCxnSpPr>
          <p:spPr>
            <a:xfrm flipV="1">
              <a:off x="5286380" y="2812972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854512" y="309230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283140" y="309230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>
              <a:endCxn id="41" idx="1"/>
            </p:cNvCxnSpPr>
            <p:nvPr/>
          </p:nvCxnSpPr>
          <p:spPr>
            <a:xfrm flipV="1">
              <a:off x="5286380" y="3254300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5854512" y="393685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283140" y="393685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>
              <a:endCxn id="44" idx="1"/>
            </p:cNvCxnSpPr>
            <p:nvPr/>
          </p:nvCxnSpPr>
          <p:spPr>
            <a:xfrm flipV="1">
              <a:off x="5286380" y="409885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5854512" y="439088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83140" y="4390884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直接箭头连接符 48"/>
            <p:cNvCxnSpPr>
              <a:endCxn id="47" idx="1"/>
            </p:cNvCxnSpPr>
            <p:nvPr/>
          </p:nvCxnSpPr>
          <p:spPr>
            <a:xfrm flipV="1">
              <a:off x="5286380" y="4552884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5854512" y="481951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283140" y="4819512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endCxn id="50" idx="1"/>
            </p:cNvCxnSpPr>
            <p:nvPr/>
          </p:nvCxnSpPr>
          <p:spPr>
            <a:xfrm flipV="1">
              <a:off x="5286380" y="4981512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854512" y="524814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283140" y="5248140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endCxn id="53" idx="1"/>
            </p:cNvCxnSpPr>
            <p:nvPr/>
          </p:nvCxnSpPr>
          <p:spPr>
            <a:xfrm flipV="1">
              <a:off x="5286380" y="5410140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854512" y="610048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283140" y="610048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直接箭头连接符 57"/>
            <p:cNvCxnSpPr>
              <a:endCxn id="56" idx="1"/>
            </p:cNvCxnSpPr>
            <p:nvPr/>
          </p:nvCxnSpPr>
          <p:spPr>
            <a:xfrm flipV="1">
              <a:off x="5286380" y="626248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7043558" y="610539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472186" y="6105396"/>
              <a:ext cx="432000" cy="324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 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1" name="直接箭头连接符 60"/>
            <p:cNvCxnSpPr>
              <a:endCxn id="59" idx="1"/>
            </p:cNvCxnSpPr>
            <p:nvPr/>
          </p:nvCxnSpPr>
          <p:spPr>
            <a:xfrm flipV="1">
              <a:off x="6475426" y="6267396"/>
              <a:ext cx="568132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4714876" y="3814708"/>
            <a:ext cx="3929090" cy="971614"/>
            <a:chOff x="1428728" y="2743138"/>
            <a:chExt cx="3929090" cy="971614"/>
          </a:xfrm>
        </p:grpSpPr>
        <p:sp>
          <p:nvSpPr>
            <p:cNvPr id="64" name="TextBox 63"/>
            <p:cNvSpPr txBox="1"/>
            <p:nvPr/>
          </p:nvSpPr>
          <p:spPr>
            <a:xfrm>
              <a:off x="1428728" y="3000372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ASL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unsucc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65412" y="274313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1*7+2*2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22602" y="3314642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2714612" y="3238527"/>
              <a:ext cx="1265246" cy="467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071934" y="302889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0.846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43406" y="928670"/>
            <a:ext cx="414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，在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ha[3]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的单链表中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次比较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14942" y="2071678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比较的次数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对应单链表中的结点个数</a:t>
            </a:r>
            <a:endParaRPr lang="zh-CN" altLang="en-US" sz="2000"/>
          </a:p>
        </p:txBody>
      </p:sp>
      <p:sp>
        <p:nvSpPr>
          <p:cNvPr id="71" name="下箭头 70"/>
          <p:cNvSpPr/>
          <p:nvPr/>
        </p:nvSpPr>
        <p:spPr>
          <a:xfrm>
            <a:off x="6429388" y="3071810"/>
            <a:ext cx="285752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571604" y="214290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不成功的查找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中找不到对应的关键字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6357951" y="5000636"/>
            <a:ext cx="7143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=α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 animBg="1"/>
      <p:bldP spid="7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7786742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8.17】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(7,8,30,11,18,9,14)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散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列存储到散列表中，散列表的存储空间是一个下标从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开始的一维数组，散列函数为：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key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mod 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，处理冲突采用线性探测再散列法，要求装填（载）因子为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）请画出所构造的散列表。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）分别计算等概率情况下，查找成功和查找不成功的平均查找长度。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说明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：本题为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2010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年全国考研题。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71538" y="380599"/>
            <a:ext cx="7643866" cy="579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α=0.7=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/0.7=10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各关键字存储地址的过程如下：</a:t>
            </a:r>
            <a:endParaRPr lang="zh-CN" altLang="pt-BR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(7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)=7×3 mod 7=0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)=8×3 mod 7=3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(30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)=30×3 mod 7=6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(11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)=11×3 mod 7=5</a:t>
            </a:r>
            <a:endParaRPr lang="pt-BR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(18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)=18×3 mod 7=5	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endParaRPr lang="zh-CN" altLang="pt-BR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pt-BR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=(5+1) mod 10=6	</a:t>
            </a:r>
            <a:r>
              <a:rPr lang="zh-CN" altLang="pt-BR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仍冲突</a:t>
            </a:r>
            <a:endParaRPr lang="zh-CN" altLang="pt-BR" sz="2000" i="1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pt-BR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=(6+1) mod 10=7</a:t>
            </a:r>
            <a:endParaRPr lang="pt-BR" altLang="zh-CN" sz="2000" i="1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(9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)=9×3 mod 7=6	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endParaRPr lang="zh-CN" altLang="pt-BR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pt-BR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=(6+1) mod 10=7	</a:t>
            </a:r>
            <a:r>
              <a:rPr lang="zh-CN" altLang="pt-BR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仍冲突</a:t>
            </a:r>
            <a:endParaRPr lang="zh-CN" altLang="pt-BR" sz="2000" i="1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pt-BR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=(7+1) mod 10=8</a:t>
            </a:r>
            <a:endParaRPr lang="pt-BR" altLang="zh-CN" sz="2000" i="1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pt-BR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(14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)=14×3 mod 7=0	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endParaRPr lang="zh-CN" altLang="pt-BR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zh-CN" altLang="pt-BR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pt-BR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pt-BR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=(0+1) mod 10=1</a:t>
            </a:r>
            <a:endParaRPr lang="en-US" altLang="zh-CN" sz="2000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079532" y="333375"/>
            <a:ext cx="36385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构造的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哈希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207875" name="Group 3"/>
          <p:cNvGraphicFramePr>
            <a:graphicFrameLocks noGrp="1"/>
          </p:cNvGraphicFramePr>
          <p:nvPr/>
        </p:nvGraphicFramePr>
        <p:xfrm>
          <a:off x="1081118" y="981075"/>
          <a:ext cx="7920038" cy="10972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23963"/>
                <a:gridCol w="647700"/>
                <a:gridCol w="647700"/>
                <a:gridCol w="720725"/>
                <a:gridCol w="720725"/>
                <a:gridCol w="574675"/>
                <a:gridCol w="720725"/>
                <a:gridCol w="720725"/>
                <a:gridCol w="647700"/>
                <a:gridCol w="719137"/>
                <a:gridCol w="5762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6309" name="Text Box 53"/>
          <p:cNvSpPr txBox="1">
            <a:spLocks noChangeArrowheads="1"/>
          </p:cNvSpPr>
          <p:nvPr/>
        </p:nvSpPr>
        <p:spPr bwMode="auto">
          <a:xfrm>
            <a:off x="1428728" y="2500306"/>
            <a:ext cx="6064237" cy="96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）在等概率情况下：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ASL</a:t>
            </a:r>
            <a:r>
              <a:rPr lang="zh-CN" altLang="en-US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=(1+2+1+1+1+3+3)/7=12/7=1.71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428728" y="357166"/>
            <a:ext cx="3071834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根结点比较开始：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1000108"/>
            <a:ext cx="707236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ctr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，则查找成功；</a:t>
            </a:r>
          </a:p>
          <a:p>
            <a:pPr marL="457200" indent="-457200" algn="just" fontAlgn="ctr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k&lt;K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，则沿着指针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[0]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所指的子树继续查找；</a:t>
            </a:r>
          </a:p>
          <a:p>
            <a:pPr marL="457200" indent="-457200" algn="just" fontAlgn="ctr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+1]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，则沿着指针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所指的子树继续查找；</a:t>
            </a:r>
          </a:p>
          <a:p>
            <a:pPr marL="457200" indent="-457200" algn="just" fontAlgn="ctr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，则沿着指针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000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所指的子树继续查找。 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614510" y="4052895"/>
          <a:ext cx="6172200" cy="5191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540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K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488" y="4643446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从前向后找到恰好大于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4322761" y="4989523"/>
            <a:ext cx="78581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>
            <a:off x="4786314" y="5214950"/>
            <a:ext cx="1214446" cy="8572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9" idx="0"/>
          </p:cNvCxnSpPr>
          <p:nvPr/>
        </p:nvCxnSpPr>
        <p:spPr>
          <a:xfrm rot="16200000" flipH="1">
            <a:off x="5027220" y="4848633"/>
            <a:ext cx="722316" cy="10318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42976" y="500042"/>
            <a:ext cx="41782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成功的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情况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下所有探测次数：</a:t>
            </a:r>
          </a:p>
        </p:txBody>
      </p:sp>
      <p:graphicFrame>
        <p:nvGraphicFramePr>
          <p:cNvPr id="208899" name="Group 3"/>
          <p:cNvGraphicFramePr>
            <a:graphicFrameLocks noGrp="1"/>
          </p:cNvGraphicFramePr>
          <p:nvPr/>
        </p:nvGraphicFramePr>
        <p:xfrm>
          <a:off x="1214414" y="1500174"/>
          <a:ext cx="7643866" cy="111569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14446"/>
                <a:gridCol w="714380"/>
                <a:gridCol w="714380"/>
                <a:gridCol w="571504"/>
                <a:gridCol w="642942"/>
                <a:gridCol w="522007"/>
                <a:gridCol w="668438"/>
                <a:gridCol w="665653"/>
                <a:gridCol w="668438"/>
                <a:gridCol w="668438"/>
                <a:gridCol w="59324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下标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关键字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探测次数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1571605" y="3357562"/>
            <a:ext cx="57864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所以有：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ASL</a:t>
            </a:r>
            <a:r>
              <a:rPr lang="zh-CN" altLang="en-US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不成功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=(3+2+1+2+1+5+4)/7=18/7=2.57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0166" y="185736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平均情况下的平均查找长度：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291" y="2428869"/>
          <a:ext cx="7286675" cy="342902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332291"/>
                <a:gridCol w="2477192"/>
                <a:gridCol w="2477192"/>
              </a:tblGrid>
              <a:tr h="676920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解决冲突的方法</a:t>
                      </a:r>
                    </a:p>
                  </a:txBody>
                  <a:tcPr marL="137160" marR="137160" marT="137160" marB="137160" anchor="ctr"/>
                </a:tc>
                <a:tc gridSpan="2">
                  <a:txBody>
                    <a:bodyPr/>
                    <a:lstStyle/>
                    <a:p>
                      <a:pPr indent="-127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平均查找长度</a:t>
                      </a:r>
                      <a:r>
                        <a:rPr lang="en-US" sz="2000" b="1" kern="100" dirty="0" err="1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ASL</a:t>
                      </a:r>
                      <a:endParaRPr lang="zh-CN" sz="20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137160" marR="137160" marT="137160" marB="13716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6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成功的查找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不成功的查找</a:t>
                      </a:r>
                    </a:p>
                  </a:txBody>
                  <a:tcPr marL="137160" marR="137160" marT="137160" marB="137160" anchor="ctr"/>
                </a:tc>
              </a:tr>
              <a:tr h="676920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66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线性探测法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137160" marR="137160" marT="137160" marB="137160"/>
                </a:tc>
              </a:tr>
              <a:tr h="721343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66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平方探测法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20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137160" marR="137160" marT="137160" marB="137160"/>
                </a:tc>
              </a:tr>
              <a:tr h="676920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66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拉链法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20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pic>
        <p:nvPicPr>
          <p:cNvPr id="1167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3786190"/>
            <a:ext cx="1214446" cy="60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78" y="3857628"/>
            <a:ext cx="110728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4500570"/>
            <a:ext cx="148371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6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0892" y="4393413"/>
            <a:ext cx="642942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7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6" y="5072074"/>
            <a:ext cx="571504" cy="71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6715140" y="5330104"/>
          <a:ext cx="1357322" cy="384912"/>
        </p:xfrm>
        <a:graphic>
          <a:graphicData uri="http://schemas.openxmlformats.org/presentationml/2006/ole">
            <p:oleObj spid="_x0000_s116750" name="公式" r:id="rId8" imgW="634449" imgH="177646" progId="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290" y="357166"/>
            <a:ext cx="7358114" cy="124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100"/>
              </a:lnSpc>
              <a:buBlip>
                <a:blip r:embed="rId9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个关键字的构造顺序不同得到的哈希表不同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100"/>
              </a:lnSpc>
              <a:buBlip>
                <a:blip r:embed="rId9"/>
              </a:buBlip>
            </a:pPr>
            <a:r>
              <a:rPr lang="zh-CN" altLang="en-US" sz="2000" kern="1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平均查找长度</a:t>
            </a:r>
            <a:r>
              <a:rPr lang="en-US" sz="2000" kern="1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z="2000" kern="1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也不同</a:t>
            </a:r>
            <a:endParaRPr lang="en-US" altLang="zh-CN" sz="2000" kern="1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100"/>
              </a:lnSpc>
              <a:buBlip>
                <a:blip r:embed="rId9"/>
              </a:buBlip>
            </a:pPr>
            <a:r>
              <a:rPr lang="zh-CN" altLang="en-US" sz="2000" kern="1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考虑所有顺序构造哈希表的平均情况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46" y="1785926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8.4  </a:t>
            </a:r>
            <a:r>
              <a:rPr kumimoji="1"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哈希</a:t>
            </a:r>
            <a:r>
              <a:rPr kumimoji="1" lang="zh-CN" altLang="en-US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表查找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1571604" y="156969"/>
            <a:ext cx="7358114" cy="4214842"/>
            <a:chOff x="1571604" y="156969"/>
            <a:chExt cx="7358114" cy="4214842"/>
          </a:xfrm>
        </p:grpSpPr>
        <p:sp>
          <p:nvSpPr>
            <p:cNvPr id="2" name="矩形 1"/>
            <p:cNvSpPr/>
            <p:nvPr/>
          </p:nvSpPr>
          <p:spPr>
            <a:xfrm>
              <a:off x="3714744" y="156969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143108" y="1371415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3042" y="2728737"/>
              <a:ext cx="500066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00298" y="2728737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6 8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60758" y="2728737"/>
              <a:ext cx="785818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60890" y="2728737"/>
              <a:ext cx="128588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16 18 20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989650" y="2728737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18344" y="2728737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32394" y="1371415"/>
              <a:ext cx="128588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14 22 26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786182" y="442721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21124" y="442721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14546" y="1677805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55812" y="1677805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93842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974832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655742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5" idx="4"/>
              <a:endCxn id="17" idx="0"/>
            </p:cNvCxnSpPr>
            <p:nvPr/>
          </p:nvCxnSpPr>
          <p:spPr>
            <a:xfrm rot="5400000">
              <a:off x="1461040" y="3388629"/>
              <a:ext cx="534942" cy="266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941494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203832" y="1669867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61022" y="1669867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943050" y="1669867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275402" y="1669867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13" idx="3"/>
              <a:endCxn id="4" idx="0"/>
            </p:cNvCxnSpPr>
            <p:nvPr/>
          </p:nvCxnSpPr>
          <p:spPr>
            <a:xfrm rot="5400000">
              <a:off x="1579709" y="2083356"/>
              <a:ext cx="958748" cy="332015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5"/>
              <a:endCxn id="5" idx="0"/>
            </p:cNvCxnSpPr>
            <p:nvPr/>
          </p:nvCxnSpPr>
          <p:spPr>
            <a:xfrm rot="16200000" flipH="1">
              <a:off x="2275863" y="2111393"/>
              <a:ext cx="958748" cy="275939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0" idx="3"/>
              <a:endCxn id="6" idx="0"/>
            </p:cNvCxnSpPr>
            <p:nvPr/>
          </p:nvCxnSpPr>
          <p:spPr>
            <a:xfrm rot="5400000">
              <a:off x="4100679" y="1615040"/>
              <a:ext cx="966686" cy="1260709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1" idx="3"/>
              <a:endCxn id="7" idx="0"/>
            </p:cNvCxnSpPr>
            <p:nvPr/>
          </p:nvCxnSpPr>
          <p:spPr>
            <a:xfrm rot="5400000">
              <a:off x="4904356" y="2061527"/>
              <a:ext cx="966686" cy="367734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2" idx="4"/>
              <a:endCxn id="8" idx="0"/>
            </p:cNvCxnSpPr>
            <p:nvPr/>
          </p:nvCxnSpPr>
          <p:spPr>
            <a:xfrm rot="16200000" flipH="1">
              <a:off x="5651791" y="2105126"/>
              <a:ext cx="950870" cy="296352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5"/>
              <a:endCxn id="9" idx="0"/>
            </p:cNvCxnSpPr>
            <p:nvPr/>
          </p:nvCxnSpPr>
          <p:spPr>
            <a:xfrm rot="16200000" flipH="1">
              <a:off x="6287134" y="1811775"/>
              <a:ext cx="966686" cy="86723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" idx="0"/>
              <a:endCxn id="11" idx="3"/>
            </p:cNvCxnSpPr>
            <p:nvPr/>
          </p:nvCxnSpPr>
          <p:spPr>
            <a:xfrm rot="5400000" flipH="1" flipV="1">
              <a:off x="2694538" y="269227"/>
              <a:ext cx="836510" cy="136786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5"/>
              <a:endCxn id="10" idx="0"/>
            </p:cNvCxnSpPr>
            <p:nvPr/>
          </p:nvCxnSpPr>
          <p:spPr>
            <a:xfrm rot="16200000" flipH="1">
              <a:off x="4660703" y="256782"/>
              <a:ext cx="836510" cy="1392756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6" idx="4"/>
              <a:endCxn id="19" idx="0"/>
            </p:cNvCxnSpPr>
            <p:nvPr/>
          </p:nvCxnSpPr>
          <p:spPr>
            <a:xfrm rot="16200000" flipH="1">
              <a:off x="1744411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2605074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71736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3" idx="4"/>
              <a:endCxn id="34" idx="0"/>
            </p:cNvCxnSpPr>
            <p:nvPr/>
          </p:nvCxnSpPr>
          <p:spPr>
            <a:xfrm rot="16200000" flipH="1">
              <a:off x="2374653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286542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83208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6" idx="4"/>
              <a:endCxn id="37" idx="0"/>
            </p:cNvCxnSpPr>
            <p:nvPr/>
          </p:nvCxnSpPr>
          <p:spPr>
            <a:xfrm rot="16200000" flipH="1">
              <a:off x="263500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3138478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105140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>
              <a:stCxn id="39" idx="4"/>
              <a:endCxn id="40" idx="0"/>
            </p:cNvCxnSpPr>
            <p:nvPr/>
          </p:nvCxnSpPr>
          <p:spPr>
            <a:xfrm rot="16200000" flipH="1">
              <a:off x="2908057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736972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703634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42" idx="4"/>
              <a:endCxn id="43" idx="0"/>
            </p:cNvCxnSpPr>
            <p:nvPr/>
          </p:nvCxnSpPr>
          <p:spPr>
            <a:xfrm rot="16200000" flipH="1">
              <a:off x="3506551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464026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60692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>
              <a:stCxn id="45" idx="4"/>
              <a:endCxn id="46" idx="0"/>
            </p:cNvCxnSpPr>
            <p:nvPr/>
          </p:nvCxnSpPr>
          <p:spPr>
            <a:xfrm rot="16200000" flipH="1">
              <a:off x="440984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4165600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32262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4"/>
              <a:endCxn id="49" idx="0"/>
            </p:cNvCxnSpPr>
            <p:nvPr/>
          </p:nvCxnSpPr>
          <p:spPr>
            <a:xfrm rot="16200000" flipH="1">
              <a:off x="3935179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498475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95141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51" idx="4"/>
              <a:endCxn id="52" idx="0"/>
            </p:cNvCxnSpPr>
            <p:nvPr/>
          </p:nvCxnSpPr>
          <p:spPr>
            <a:xfrm rot="16200000" flipH="1">
              <a:off x="475433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535464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32130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>
              <a:stCxn id="54" idx="4"/>
              <a:endCxn id="55" idx="0"/>
            </p:cNvCxnSpPr>
            <p:nvPr/>
          </p:nvCxnSpPr>
          <p:spPr>
            <a:xfrm rot="16200000" flipH="1">
              <a:off x="512422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572453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69119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>
              <a:stCxn id="57" idx="4"/>
              <a:endCxn id="58" idx="0"/>
            </p:cNvCxnSpPr>
            <p:nvPr/>
          </p:nvCxnSpPr>
          <p:spPr>
            <a:xfrm rot="16200000" flipH="1">
              <a:off x="549411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608172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04838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>
              <a:stCxn id="60" idx="4"/>
              <a:endCxn id="61" idx="0"/>
            </p:cNvCxnSpPr>
            <p:nvPr/>
          </p:nvCxnSpPr>
          <p:spPr>
            <a:xfrm rot="16200000" flipH="1">
              <a:off x="585130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6438916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405578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3" idx="4"/>
              <a:endCxn id="64" idx="0"/>
            </p:cNvCxnSpPr>
            <p:nvPr/>
          </p:nvCxnSpPr>
          <p:spPr>
            <a:xfrm rot="16200000" flipH="1">
              <a:off x="6208495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7023120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989782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>
              <a:stCxn id="66" idx="4"/>
              <a:endCxn id="67" idx="0"/>
            </p:cNvCxnSpPr>
            <p:nvPr/>
          </p:nvCxnSpPr>
          <p:spPr>
            <a:xfrm rot="16200000" flipH="1">
              <a:off x="6792699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椭圆 68"/>
            <p:cNvSpPr/>
            <p:nvPr/>
          </p:nvSpPr>
          <p:spPr>
            <a:xfrm>
              <a:off x="7346972" y="3014489"/>
              <a:ext cx="72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313634" y="3657431"/>
              <a:ext cx="142876" cy="7143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9" idx="4"/>
              <a:endCxn id="70" idx="0"/>
            </p:cNvCxnSpPr>
            <p:nvPr/>
          </p:nvCxnSpPr>
          <p:spPr>
            <a:xfrm rot="16200000" flipH="1">
              <a:off x="7116551" y="3388910"/>
              <a:ext cx="534942" cy="21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143108" y="94278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71604" y="2359405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8926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03634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429256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75402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04096" y="2371547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89650" y="1014225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72000" y="203007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根结点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61286" y="2859471"/>
              <a:ext cx="136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叶子结点层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61286" y="3788165"/>
              <a:ext cx="136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外部结点层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571868" y="500063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4214810" y="571480"/>
            <a:ext cx="1357322" cy="857256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任意多边形 94"/>
          <p:cNvSpPr/>
          <p:nvPr/>
        </p:nvSpPr>
        <p:spPr>
          <a:xfrm>
            <a:off x="4846320" y="1449977"/>
            <a:ext cx="833846" cy="1410789"/>
          </a:xfrm>
          <a:custGeom>
            <a:avLst/>
            <a:gdLst>
              <a:gd name="connsiteX0" fmla="*/ 718457 w 833846"/>
              <a:gd name="connsiteY0" fmla="*/ 0 h 1410789"/>
              <a:gd name="connsiteX1" fmla="*/ 744583 w 833846"/>
              <a:gd name="connsiteY1" fmla="*/ 195943 h 1410789"/>
              <a:gd name="connsiteX2" fmla="*/ 182880 w 833846"/>
              <a:gd name="connsiteY2" fmla="*/ 1084217 h 1410789"/>
              <a:gd name="connsiteX3" fmla="*/ 0 w 833846"/>
              <a:gd name="connsiteY3" fmla="*/ 1410789 h 141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846" h="1410789">
                <a:moveTo>
                  <a:pt x="718457" y="0"/>
                </a:moveTo>
                <a:cubicBezTo>
                  <a:pt x="776151" y="7620"/>
                  <a:pt x="833846" y="15240"/>
                  <a:pt x="744583" y="195943"/>
                </a:cubicBezTo>
                <a:cubicBezTo>
                  <a:pt x="655320" y="376646"/>
                  <a:pt x="306977" y="881743"/>
                  <a:pt x="182880" y="1084217"/>
                </a:cubicBezTo>
                <a:cubicBezTo>
                  <a:pt x="58783" y="1286691"/>
                  <a:pt x="29391" y="1348740"/>
                  <a:pt x="0" y="1410789"/>
                </a:cubicBezTo>
              </a:path>
            </a:pathLst>
          </a:cu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500166" y="1285860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t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向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树中插入一个关键字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的步骤如下：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285728"/>
            <a:ext cx="264320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 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B-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树的插入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290" y="1928802"/>
            <a:ext cx="70723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）查找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：从根结点开始比较，类似于查找过程，找到一个合适的叶子结点来插入关键字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。也就是说，关键字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一定是插入到某个叶子结点中。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）插入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：在叶子结点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中插入关键字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071538" y="142852"/>
            <a:ext cx="5614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在叶子结点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中插入关键字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。分为两种情况：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714356"/>
            <a:ext cx="7500990" cy="97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结点的关键字个数小于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直接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有序插入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结点的关键字个数恰好为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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分裂结点：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28860" y="1928802"/>
            <a:ext cx="3000396" cy="571504"/>
            <a:chOff x="2428860" y="1928802"/>
            <a:chExt cx="3000396" cy="571504"/>
          </a:xfrm>
        </p:grpSpPr>
        <p:sp>
          <p:nvSpPr>
            <p:cNvPr id="5" name="矩形 4"/>
            <p:cNvSpPr/>
            <p:nvPr/>
          </p:nvSpPr>
          <p:spPr>
            <a:xfrm>
              <a:off x="3286116" y="1928802"/>
              <a:ext cx="2143140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…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8860" y="207167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endParaRPr lang="zh-CN" altLang="en-US" sz="18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57554" y="2714620"/>
            <a:ext cx="2428892" cy="1285884"/>
            <a:chOff x="3357554" y="2714620"/>
            <a:chExt cx="2428892" cy="1285884"/>
          </a:xfrm>
        </p:grpSpPr>
        <p:sp>
          <p:nvSpPr>
            <p:cNvPr id="7" name="TextBox 6"/>
            <p:cNvSpPr txBox="1"/>
            <p:nvPr/>
          </p:nvSpPr>
          <p:spPr>
            <a:xfrm>
              <a:off x="4429124" y="278605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有序插入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214810" y="2714620"/>
              <a:ext cx="214314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57554" y="3429000"/>
              <a:ext cx="2143140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… 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i="1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…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63533" y="3643314"/>
            <a:ext cx="3080301" cy="676801"/>
            <a:chOff x="4563533" y="3643314"/>
            <a:chExt cx="3080301" cy="676801"/>
          </a:xfrm>
        </p:grpSpPr>
        <p:sp>
          <p:nvSpPr>
            <p:cNvPr id="10" name="TextBox 9"/>
            <p:cNvSpPr txBox="1"/>
            <p:nvPr/>
          </p:nvSpPr>
          <p:spPr>
            <a:xfrm>
              <a:off x="5786446" y="3643314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中间位置关键字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563533" y="3905248"/>
              <a:ext cx="1900767" cy="414867"/>
            </a:xfrm>
            <a:custGeom>
              <a:avLst/>
              <a:gdLst>
                <a:gd name="connsiteX0" fmla="*/ 46567 w 1900767"/>
                <a:gd name="connsiteY0" fmla="*/ 0 h 414867"/>
                <a:gd name="connsiteX1" fmla="*/ 135467 w 1900767"/>
                <a:gd name="connsiteY1" fmla="*/ 241300 h 414867"/>
                <a:gd name="connsiteX2" fmla="*/ 859367 w 1900767"/>
                <a:gd name="connsiteY2" fmla="*/ 406400 h 414867"/>
                <a:gd name="connsiteX3" fmla="*/ 1722967 w 1900767"/>
                <a:gd name="connsiteY3" fmla="*/ 190500 h 414867"/>
                <a:gd name="connsiteX4" fmla="*/ 1900767 w 1900767"/>
                <a:gd name="connsiteY4" fmla="*/ 63500 h 41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0767" h="414867">
                  <a:moveTo>
                    <a:pt x="46567" y="0"/>
                  </a:moveTo>
                  <a:cubicBezTo>
                    <a:pt x="23283" y="86783"/>
                    <a:pt x="0" y="173567"/>
                    <a:pt x="135467" y="241300"/>
                  </a:cubicBezTo>
                  <a:cubicBezTo>
                    <a:pt x="270934" y="309033"/>
                    <a:pt x="594784" y="414867"/>
                    <a:pt x="859367" y="406400"/>
                  </a:cubicBezTo>
                  <a:cubicBezTo>
                    <a:pt x="1123950" y="397933"/>
                    <a:pt x="1549400" y="247650"/>
                    <a:pt x="1722967" y="190500"/>
                  </a:cubicBezTo>
                  <a:cubicBezTo>
                    <a:pt x="1896534" y="133350"/>
                    <a:pt x="1898650" y="98425"/>
                    <a:pt x="1900767" y="63500"/>
                  </a:cubicBezTo>
                </a:path>
              </a:pathLst>
            </a:cu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85852" y="4214818"/>
            <a:ext cx="6357982" cy="2357454"/>
            <a:chOff x="1285852" y="4214818"/>
            <a:chExt cx="6357982" cy="2357454"/>
          </a:xfrm>
        </p:grpSpPr>
        <p:sp>
          <p:nvSpPr>
            <p:cNvPr id="16" name="TextBox 15"/>
            <p:cNvSpPr txBox="1"/>
            <p:nvPr/>
          </p:nvSpPr>
          <p:spPr>
            <a:xfrm>
              <a:off x="1285852" y="614364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9124" y="428625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分裂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4214810" y="4214818"/>
              <a:ext cx="214314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643306" y="4857760"/>
              <a:ext cx="1500198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 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…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214546" y="6000768"/>
              <a:ext cx="164307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…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0628" y="6000768"/>
              <a:ext cx="164307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s+1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…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5140" y="6072206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结点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</a:t>
              </a:r>
              <a:r>
                <a:rPr lang="en-US" altLang="zh-CN" sz="1800" baseline="-25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800" baseline="-25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143372" y="5143512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605338" y="5143512"/>
              <a:ext cx="72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19" idx="3"/>
            </p:cNvCxnSpPr>
            <p:nvPr/>
          </p:nvCxnSpPr>
          <p:spPr>
            <a:xfrm rot="5400000">
              <a:off x="3480356" y="5327208"/>
              <a:ext cx="765072" cy="582048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0" idx="5"/>
            </p:cNvCxnSpPr>
            <p:nvPr/>
          </p:nvCxnSpPr>
          <p:spPr>
            <a:xfrm rot="16200000" flipH="1">
              <a:off x="4701208" y="5201282"/>
              <a:ext cx="765072" cy="83390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85741" y="1785926"/>
            <a:ext cx="553998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8.3.3 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 </a:t>
            </a:r>
            <a:r>
              <a:rPr lang="en-US" altLang="zh-CN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B-</a:t>
            </a:r>
            <a:r>
              <a:rPr lang="zh-CN" altLang="en-US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树</a:t>
            </a:r>
            <a:endParaRPr lang="zh-CN" altLang="en-US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solidFill>
            <a:srgbClr val="0066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1870</TotalTime>
  <Words>5425</Words>
  <Application>Microsoft Office PowerPoint</Application>
  <PresentationFormat>全屏显示(4:3)</PresentationFormat>
  <Paragraphs>1038</Paragraphs>
  <Slides>61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夏至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400</cp:revision>
  <dcterms:created xsi:type="dcterms:W3CDTF">2012-11-28T00:02:12Z</dcterms:created>
  <dcterms:modified xsi:type="dcterms:W3CDTF">2018-03-08T06:52:01Z</dcterms:modified>
</cp:coreProperties>
</file>