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319" r:id="rId2"/>
    <p:sldId id="392" r:id="rId3"/>
    <p:sldId id="320" r:id="rId4"/>
    <p:sldId id="321" r:id="rId5"/>
    <p:sldId id="395" r:id="rId6"/>
    <p:sldId id="322" r:id="rId7"/>
    <p:sldId id="324" r:id="rId8"/>
    <p:sldId id="323" r:id="rId9"/>
    <p:sldId id="259" r:id="rId10"/>
    <p:sldId id="260" r:id="rId11"/>
    <p:sldId id="261" r:id="rId12"/>
    <p:sldId id="415" r:id="rId13"/>
    <p:sldId id="262" r:id="rId14"/>
    <p:sldId id="353" r:id="rId15"/>
    <p:sldId id="264" r:id="rId16"/>
    <p:sldId id="265" r:id="rId17"/>
    <p:sldId id="266" r:id="rId18"/>
    <p:sldId id="354" r:id="rId19"/>
    <p:sldId id="355" r:id="rId20"/>
    <p:sldId id="356" r:id="rId21"/>
    <p:sldId id="396" r:id="rId22"/>
    <p:sldId id="268" r:id="rId23"/>
    <p:sldId id="359" r:id="rId24"/>
    <p:sldId id="269" r:id="rId25"/>
    <p:sldId id="270" r:id="rId26"/>
    <p:sldId id="397" r:id="rId27"/>
    <p:sldId id="398" r:id="rId28"/>
    <p:sldId id="271" r:id="rId29"/>
    <p:sldId id="272" r:id="rId30"/>
    <p:sldId id="362" r:id="rId31"/>
    <p:sldId id="273" r:id="rId32"/>
    <p:sldId id="364" r:id="rId33"/>
    <p:sldId id="367" r:id="rId34"/>
    <p:sldId id="399" r:id="rId35"/>
    <p:sldId id="400" r:id="rId36"/>
    <p:sldId id="275" r:id="rId37"/>
    <p:sldId id="368" r:id="rId38"/>
    <p:sldId id="276" r:id="rId39"/>
    <p:sldId id="277" r:id="rId40"/>
    <p:sldId id="370" r:id="rId41"/>
    <p:sldId id="278" r:id="rId42"/>
    <p:sldId id="279" r:id="rId43"/>
    <p:sldId id="371" r:id="rId44"/>
    <p:sldId id="280" r:id="rId45"/>
    <p:sldId id="372" r:id="rId46"/>
    <p:sldId id="375" r:id="rId47"/>
    <p:sldId id="416" r:id="rId48"/>
    <p:sldId id="281" r:id="rId49"/>
    <p:sldId id="402" r:id="rId50"/>
    <p:sldId id="377" r:id="rId51"/>
    <p:sldId id="376" r:id="rId52"/>
    <p:sldId id="403" r:id="rId53"/>
    <p:sldId id="404" r:id="rId54"/>
    <p:sldId id="405" r:id="rId55"/>
    <p:sldId id="406" r:id="rId56"/>
    <p:sldId id="407" r:id="rId57"/>
    <p:sldId id="409" r:id="rId58"/>
    <p:sldId id="381" r:id="rId59"/>
    <p:sldId id="282" r:id="rId60"/>
    <p:sldId id="382" r:id="rId61"/>
    <p:sldId id="383" r:id="rId62"/>
    <p:sldId id="410" r:id="rId63"/>
    <p:sldId id="284" r:id="rId64"/>
    <p:sldId id="285" r:id="rId65"/>
    <p:sldId id="286" r:id="rId66"/>
    <p:sldId id="287" r:id="rId67"/>
    <p:sldId id="384" r:id="rId68"/>
    <p:sldId id="288" r:id="rId69"/>
    <p:sldId id="385" r:id="rId70"/>
    <p:sldId id="386" r:id="rId71"/>
    <p:sldId id="394" r:id="rId72"/>
    <p:sldId id="387" r:id="rId73"/>
    <p:sldId id="411" r:id="rId74"/>
    <p:sldId id="412" r:id="rId75"/>
    <p:sldId id="413" r:id="rId76"/>
    <p:sldId id="289" r:id="rId77"/>
    <p:sldId id="290" r:id="rId78"/>
    <p:sldId id="291" r:id="rId79"/>
    <p:sldId id="414" r:id="rId80"/>
    <p:sldId id="391" r:id="rId81"/>
    <p:sldId id="292" r:id="rId8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FF"/>
    <a:srgbClr val="0000CC"/>
    <a:srgbClr val="CC3300"/>
    <a:srgbClr val="000066"/>
    <a:srgbClr val="0033CC"/>
    <a:srgbClr val="FF0000"/>
    <a:srgbClr val="006600"/>
    <a:srgbClr val="FF9900"/>
  </p:clrMru>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9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45317-1D2F-4009-929D-EBF9E23DC65D}" type="datetimeFigureOut">
              <a:rPr lang="zh-CN" altLang="en-US" smtClean="0"/>
              <a:t>2018/3/9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94D1D8-3199-44C5-87F1-9D3ADE830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9A21330-2428-4975-805E-93DE8F04BA36}" type="slidenum">
              <a:rPr lang="zh-CN" altLang="en-US" smtClean="0"/>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20" name="页脚占位符 19"/>
          <p:cNvSpPr>
            <a:spLocks noGrp="1"/>
          </p:cNvSpPr>
          <p:nvPr>
            <p:ph type="ftr" sz="quarter" idx="11"/>
          </p:nvPr>
        </p:nvSpPr>
        <p:spPr/>
        <p:txBody>
          <a:bodyPr/>
          <a:lstStyle>
            <a:extLst/>
          </a:lstStyle>
          <a:p>
            <a:pPr>
              <a:defRPr/>
            </a:pPr>
            <a:endParaRPr lang="en-US" altLang="zh-CN"/>
          </a:p>
        </p:txBody>
      </p:sp>
      <p:sp>
        <p:nvSpPr>
          <p:cNvPr id="10" name="灯片编号占位符 9"/>
          <p:cNvSpPr>
            <a:spLocks noGrp="1"/>
          </p:cNvSpPr>
          <p:nvPr>
            <p:ph type="sldNum" sz="quarter" idx="12"/>
          </p:nvPr>
        </p:nvSpPr>
        <p:spPr/>
        <p:txBody>
          <a:bodyPr/>
          <a:lstStyle>
            <a:extLst/>
          </a:lstStyle>
          <a:p>
            <a:pPr>
              <a:defRPr/>
            </a:pPr>
            <a:fld id="{5CB8A74F-10C3-42B9-9FA2-4E02B3E28697}" type="slidenum">
              <a:rPr lang="en-US" altLang="zh-CN" smtClean="0"/>
              <a:pPr>
                <a:defRPr/>
              </a:pPr>
              <a:t>‹#›</a:t>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35EF1FBE-FDB8-4F81-9FDC-732493F44EB0}"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DC9111B9-98A1-4B73-A99D-122C23B05FA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832FED5D-C6ED-4B7D-AFA8-8DB92A768C55}"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CF091A38-4629-4741-8772-9230B265994A}" type="slidenum">
              <a:rPr lang="en-US" altLang="zh-CN" smtClean="0"/>
              <a:pPr>
                <a:defRPr/>
              </a:pPr>
              <a:t>‹#›</a:t>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0D875EC9-5719-4388-8D44-05BC9A464C07}"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8" name="页脚占位符 7"/>
          <p:cNvSpPr>
            <a:spLocks noGrp="1"/>
          </p:cNvSpPr>
          <p:nvPr>
            <p:ph type="ftr" sz="quarter" idx="11"/>
          </p:nvPr>
        </p:nvSpPr>
        <p:spPr/>
        <p:txBody>
          <a:bodyPr/>
          <a:lstStyle>
            <a:extLst/>
          </a:lstStyle>
          <a:p>
            <a:pPr>
              <a:defRPr/>
            </a:pPr>
            <a:endParaRPr lang="en-US" altLang="zh-CN"/>
          </a:p>
        </p:txBody>
      </p:sp>
      <p:sp>
        <p:nvSpPr>
          <p:cNvPr id="9" name="灯片编号占位符 8"/>
          <p:cNvSpPr>
            <a:spLocks noGrp="1"/>
          </p:cNvSpPr>
          <p:nvPr>
            <p:ph type="sldNum" sz="quarter" idx="12"/>
          </p:nvPr>
        </p:nvSpPr>
        <p:spPr/>
        <p:txBody>
          <a:bodyPr/>
          <a:lstStyle>
            <a:extLst/>
          </a:lstStyle>
          <a:p>
            <a:pPr>
              <a:defRPr/>
            </a:pPr>
            <a:fld id="{BE0A08A0-1A0F-4EA4-A6EE-0E3E891EBDE1}"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pPr>
              <a:defRPr/>
            </a:pPr>
            <a:endParaRPr lang="en-US" altLang="zh-CN"/>
          </a:p>
        </p:txBody>
      </p:sp>
      <p:sp>
        <p:nvSpPr>
          <p:cNvPr id="4" name="页脚占位符 3"/>
          <p:cNvSpPr>
            <a:spLocks noGrp="1"/>
          </p:cNvSpPr>
          <p:nvPr>
            <p:ph type="ftr" sz="quarter" idx="11"/>
          </p:nvPr>
        </p:nvSpPr>
        <p:spPr/>
        <p:txBody>
          <a:bodyPr/>
          <a:lstStyle>
            <a:extLst/>
          </a:lstStyle>
          <a:p>
            <a:pPr>
              <a:defRPr/>
            </a:pPr>
            <a:endParaRPr lang="en-US" altLang="zh-CN"/>
          </a:p>
        </p:txBody>
      </p:sp>
      <p:sp>
        <p:nvSpPr>
          <p:cNvPr id="5" name="灯片编号占位符 4"/>
          <p:cNvSpPr>
            <a:spLocks noGrp="1"/>
          </p:cNvSpPr>
          <p:nvPr>
            <p:ph type="sldNum" sz="quarter" idx="12"/>
          </p:nvPr>
        </p:nvSpPr>
        <p:spPr/>
        <p:txBody>
          <a:bodyPr/>
          <a:lstStyle>
            <a:extLst/>
          </a:lstStyle>
          <a:p>
            <a:pPr>
              <a:defRPr/>
            </a:pPr>
            <a:fld id="{A64039C0-4F76-4ACF-90C3-83D5CE4446C6}"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pPr>
              <a:defRPr/>
            </a:pPr>
            <a:endParaRPr lang="en-US" altLang="zh-CN"/>
          </a:p>
        </p:txBody>
      </p:sp>
      <p:sp>
        <p:nvSpPr>
          <p:cNvPr id="3" name="页脚占位符 2"/>
          <p:cNvSpPr>
            <a:spLocks noGrp="1"/>
          </p:cNvSpPr>
          <p:nvPr>
            <p:ph type="ftr" sz="quarter" idx="11"/>
          </p:nvPr>
        </p:nvSpPr>
        <p:spPr/>
        <p:txBody>
          <a:bodyPr/>
          <a:lstStyle>
            <a:extLst/>
          </a:lstStyle>
          <a:p>
            <a:pPr>
              <a:defRPr/>
            </a:pPr>
            <a:endParaRPr lang="en-US" altLang="zh-CN"/>
          </a:p>
        </p:txBody>
      </p:sp>
      <p:sp>
        <p:nvSpPr>
          <p:cNvPr id="4" name="灯片编号占位符 3"/>
          <p:cNvSpPr>
            <a:spLocks noGrp="1"/>
          </p:cNvSpPr>
          <p:nvPr>
            <p:ph type="sldNum" sz="quarter" idx="12"/>
          </p:nvPr>
        </p:nvSpPr>
        <p:spPr/>
        <p:txBody>
          <a:bodyPr/>
          <a:lstStyle>
            <a:extLst/>
          </a:lstStyle>
          <a:p>
            <a:pPr>
              <a:defRPr/>
            </a:pPr>
            <a:fld id="{482388CF-D076-4113-962E-8F4269A3D4F3}" type="slidenum">
              <a:rPr lang="en-US" altLang="zh-CN" smtClean="0"/>
              <a:pPr>
                <a:defRPr/>
              </a:pPr>
              <a:t>‹#›</a:t>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DEE79253-59F3-4A09-97BB-4883A290D808}"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311CC795-60C3-47FE-9F26-6C1FF88EACD5}" type="slidenum">
              <a:rPr lang="en-US" altLang="zh-CN" smtClean="0"/>
              <a:pPr>
                <a:defRPr/>
              </a:pPr>
              <a:t>‹#›</a:t>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A4A019D0-B82F-43EE-9404-58D7AA816787}" type="slidenum">
              <a:rPr lang="en-US" altLang="zh-CN" smtClean="0"/>
              <a:pPr>
                <a:defRPr/>
              </a:pPr>
              <a:t>‹#›</a:t>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2071670" y="357166"/>
            <a:ext cx="4824413" cy="701675"/>
          </a:xfrm>
          <a:prstGeom prst="rect">
            <a:avLst/>
          </a:prstGeom>
          <a:noFill/>
          <a:ln w="9525">
            <a:noFill/>
            <a:miter lim="800000"/>
            <a:headEnd/>
            <a:tailEnd/>
          </a:ln>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sz="4000"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第</a:t>
            </a:r>
            <a:r>
              <a:rPr lang="en-US" altLang="zh-CN" sz="4000"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9</a:t>
            </a:r>
            <a:r>
              <a:rPr lang="zh-CN" altLang="en-US" sz="4000"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章 </a:t>
            </a:r>
            <a:r>
              <a:rPr lang="zh-CN" altLang="en-US" sz="4000" dirty="0" smtClean="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 排  序 </a:t>
            </a:r>
            <a:endParaRPr lang="zh-CN" altLang="en-US" sz="4000"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endParaRPr>
          </a:p>
        </p:txBody>
      </p:sp>
      <p:sp>
        <p:nvSpPr>
          <p:cNvPr id="22533" name="Text Box 5"/>
          <p:cNvSpPr txBox="1">
            <a:spLocks noChangeArrowheads="1"/>
          </p:cNvSpPr>
          <p:nvPr/>
        </p:nvSpPr>
        <p:spPr bwMode="auto">
          <a:xfrm>
            <a:off x="1785918" y="1357298"/>
            <a:ext cx="6119812" cy="4672388"/>
          </a:xfrm>
          <a:prstGeom prst="rect">
            <a:avLst/>
          </a:prstGeom>
          <a:ln>
            <a:headEnd/>
            <a:tailEnd/>
          </a:ln>
          <a:effectLst>
            <a:glow rad="101600">
              <a:schemeClr val="accent3">
                <a:satMod val="175000"/>
                <a:alpha val="40000"/>
              </a:schemeClr>
            </a:glow>
            <a:outerShdw blurRad="63500" dist="25400" dir="5400000" rotWithShape="0">
              <a:srgbClr val="000000">
                <a:alpha val="43137"/>
              </a:srgbClr>
            </a:outerShdw>
          </a:effectLst>
        </p:spPr>
        <p:style>
          <a:lnRef idx="1">
            <a:schemeClr val="accent4"/>
          </a:lnRef>
          <a:fillRef idx="2">
            <a:schemeClr val="accent4"/>
          </a:fillRef>
          <a:effectRef idx="1">
            <a:schemeClr val="accent4"/>
          </a:effectRef>
          <a:fontRef idx="minor">
            <a:schemeClr val="dk1"/>
          </a:fontRef>
        </p:style>
        <p:txBody>
          <a:bodyPr tIns="180000" bIns="180000">
            <a:spAutoFit/>
          </a:bodyPr>
          <a:lstStyle/>
          <a:p>
            <a:pPr lvl="1">
              <a:spcBef>
                <a:spcPct val="50000"/>
              </a:spcBef>
            </a:pPr>
            <a:r>
              <a:rPr lang="en-US" altLang="zh-CN" sz="2800" dirty="0">
                <a:solidFill>
                  <a:srgbClr val="FF0000"/>
                </a:solidFill>
                <a:latin typeface="Consolas" pitchFamily="49" charset="0"/>
                <a:ea typeface="微软雅黑" pitchFamily="34" charset="-122"/>
                <a:cs typeface="Consolas" pitchFamily="49" charset="0"/>
              </a:rPr>
              <a:t>9.1  </a:t>
            </a:r>
            <a:r>
              <a:rPr lang="zh-CN" altLang="en-US" sz="2800" dirty="0">
                <a:solidFill>
                  <a:srgbClr val="FF0000"/>
                </a:solidFill>
                <a:latin typeface="Consolas" pitchFamily="49" charset="0"/>
                <a:ea typeface="微软雅黑" pitchFamily="34" charset="-122"/>
                <a:cs typeface="Consolas" pitchFamily="49" charset="0"/>
              </a:rPr>
              <a:t>排序的基本</a:t>
            </a:r>
            <a:r>
              <a:rPr lang="zh-CN" altLang="en-US" sz="2800" dirty="0" smtClean="0">
                <a:solidFill>
                  <a:srgbClr val="FF0000"/>
                </a:solidFill>
                <a:latin typeface="Consolas" pitchFamily="49" charset="0"/>
                <a:ea typeface="微软雅黑" pitchFamily="34" charset="-122"/>
                <a:cs typeface="Consolas" pitchFamily="49" charset="0"/>
              </a:rPr>
              <a:t>概念</a:t>
            </a:r>
            <a:endParaRPr lang="en-US" altLang="zh-CN" sz="2800" dirty="0" smtClean="0">
              <a:solidFill>
                <a:srgbClr val="FF0000"/>
              </a:solidFill>
              <a:latin typeface="Consolas" pitchFamily="49" charset="0"/>
              <a:ea typeface="微软雅黑" pitchFamily="34" charset="-122"/>
              <a:cs typeface="Consolas" pitchFamily="49" charset="0"/>
            </a:endParaRPr>
          </a:p>
          <a:p>
            <a:pPr lvl="1">
              <a:spcBef>
                <a:spcPct val="50000"/>
              </a:spcBef>
            </a:pPr>
            <a:r>
              <a:rPr lang="en-US" altLang="zh-CN" sz="2800" dirty="0" smtClean="0">
                <a:solidFill>
                  <a:srgbClr val="FF0000"/>
                </a:solidFill>
                <a:latin typeface="Consolas" pitchFamily="49" charset="0"/>
                <a:ea typeface="微软雅黑" pitchFamily="34" charset="-122"/>
                <a:cs typeface="Consolas" pitchFamily="49" charset="0"/>
              </a:rPr>
              <a:t>9.2  </a:t>
            </a:r>
            <a:r>
              <a:rPr lang="zh-CN" altLang="en-US" sz="2800" dirty="0" smtClean="0">
                <a:solidFill>
                  <a:srgbClr val="FF0000"/>
                </a:solidFill>
                <a:latin typeface="Consolas" pitchFamily="49" charset="0"/>
                <a:ea typeface="微软雅黑" pitchFamily="34" charset="-122"/>
                <a:cs typeface="Consolas" pitchFamily="49" charset="0"/>
              </a:rPr>
              <a:t>插 入 排 序</a:t>
            </a:r>
            <a:endParaRPr lang="en-US" altLang="zh-CN" sz="2800" dirty="0" smtClean="0">
              <a:solidFill>
                <a:srgbClr val="FF0000"/>
              </a:solidFill>
              <a:latin typeface="Consolas" pitchFamily="49" charset="0"/>
              <a:ea typeface="微软雅黑" pitchFamily="34" charset="-122"/>
              <a:cs typeface="Consolas" pitchFamily="49" charset="0"/>
            </a:endParaRPr>
          </a:p>
          <a:p>
            <a:pPr lvl="1">
              <a:spcBef>
                <a:spcPct val="50000"/>
              </a:spcBef>
            </a:pPr>
            <a:r>
              <a:rPr lang="en-US" altLang="zh-CN" sz="2800" dirty="0" smtClean="0">
                <a:solidFill>
                  <a:srgbClr val="FF0000"/>
                </a:solidFill>
                <a:latin typeface="Consolas" pitchFamily="49" charset="0"/>
                <a:ea typeface="微软雅黑" pitchFamily="34" charset="-122"/>
                <a:cs typeface="Consolas" pitchFamily="49" charset="0"/>
              </a:rPr>
              <a:t>9.3  </a:t>
            </a:r>
            <a:r>
              <a:rPr lang="zh-CN" altLang="en-US" sz="2800" dirty="0" smtClean="0">
                <a:solidFill>
                  <a:srgbClr val="FF0000"/>
                </a:solidFill>
                <a:latin typeface="Consolas" pitchFamily="49" charset="0"/>
                <a:ea typeface="微软雅黑" pitchFamily="34" charset="-122"/>
                <a:cs typeface="Consolas" pitchFamily="49" charset="0"/>
              </a:rPr>
              <a:t>交 换 排 序</a:t>
            </a:r>
            <a:endParaRPr lang="en-US" altLang="zh-CN" sz="2800" dirty="0" smtClean="0">
              <a:solidFill>
                <a:srgbClr val="FF0000"/>
              </a:solidFill>
              <a:latin typeface="Consolas" pitchFamily="49" charset="0"/>
              <a:ea typeface="微软雅黑" pitchFamily="34" charset="-122"/>
              <a:cs typeface="Consolas" pitchFamily="49" charset="0"/>
            </a:endParaRPr>
          </a:p>
          <a:p>
            <a:pPr lvl="1">
              <a:spcBef>
                <a:spcPct val="50000"/>
              </a:spcBef>
            </a:pPr>
            <a:r>
              <a:rPr lang="en-US" altLang="zh-CN" sz="2800" dirty="0" smtClean="0">
                <a:solidFill>
                  <a:srgbClr val="FF0000"/>
                </a:solidFill>
                <a:latin typeface="Consolas" pitchFamily="49" charset="0"/>
                <a:ea typeface="微软雅黑" pitchFamily="34" charset="-122"/>
                <a:cs typeface="Consolas" pitchFamily="49" charset="0"/>
              </a:rPr>
              <a:t>9.4  </a:t>
            </a:r>
            <a:r>
              <a:rPr lang="zh-CN" altLang="en-US" sz="2800" dirty="0" smtClean="0">
                <a:solidFill>
                  <a:srgbClr val="FF0000"/>
                </a:solidFill>
                <a:latin typeface="Consolas" pitchFamily="49" charset="0"/>
                <a:ea typeface="微软雅黑" pitchFamily="34" charset="-122"/>
                <a:cs typeface="Consolas" pitchFamily="49" charset="0"/>
              </a:rPr>
              <a:t>选 择 排 序</a:t>
            </a:r>
            <a:endParaRPr lang="en-US" altLang="zh-CN" sz="2800" dirty="0" smtClean="0">
              <a:solidFill>
                <a:srgbClr val="FF0000"/>
              </a:solidFill>
              <a:latin typeface="Consolas" pitchFamily="49" charset="0"/>
              <a:ea typeface="微软雅黑" pitchFamily="34" charset="-122"/>
              <a:cs typeface="Consolas" pitchFamily="49" charset="0"/>
            </a:endParaRPr>
          </a:p>
          <a:p>
            <a:pPr lvl="1">
              <a:spcBef>
                <a:spcPct val="50000"/>
              </a:spcBef>
            </a:pPr>
            <a:r>
              <a:rPr kumimoji="1" lang="en-US" altLang="zh-CN" sz="2800" dirty="0" smtClean="0">
                <a:solidFill>
                  <a:srgbClr val="F92D37"/>
                </a:solidFill>
                <a:latin typeface="Consolas" pitchFamily="49" charset="0"/>
                <a:ea typeface="微软雅黑" pitchFamily="34" charset="-122"/>
                <a:cs typeface="Consolas" pitchFamily="49" charset="0"/>
              </a:rPr>
              <a:t>9.5  </a:t>
            </a:r>
            <a:r>
              <a:rPr kumimoji="1" lang="zh-CN" altLang="en-US" sz="2800" dirty="0" smtClean="0">
                <a:solidFill>
                  <a:srgbClr val="F92D37"/>
                </a:solidFill>
                <a:latin typeface="Consolas" pitchFamily="49" charset="0"/>
                <a:ea typeface="微软雅黑" pitchFamily="34" charset="-122"/>
                <a:cs typeface="Consolas" pitchFamily="49" charset="0"/>
              </a:rPr>
              <a:t>归并排序</a:t>
            </a:r>
            <a:endParaRPr kumimoji="1" lang="en-US" altLang="zh-CN" sz="2800" dirty="0" smtClean="0">
              <a:solidFill>
                <a:srgbClr val="F92D37"/>
              </a:solidFill>
              <a:latin typeface="Consolas" pitchFamily="49" charset="0"/>
              <a:ea typeface="微软雅黑" pitchFamily="34" charset="-122"/>
              <a:cs typeface="Consolas" pitchFamily="49" charset="0"/>
            </a:endParaRPr>
          </a:p>
          <a:p>
            <a:pPr lvl="1">
              <a:spcBef>
                <a:spcPct val="50000"/>
              </a:spcBef>
            </a:pPr>
            <a:r>
              <a:rPr kumimoji="1" lang="en-US" altLang="zh-CN" sz="2800" dirty="0" smtClean="0">
                <a:solidFill>
                  <a:srgbClr val="F92D37"/>
                </a:solidFill>
                <a:latin typeface="Consolas" pitchFamily="49" charset="0"/>
                <a:ea typeface="微软雅黑" pitchFamily="34" charset="-122"/>
                <a:cs typeface="Consolas" pitchFamily="49" charset="0"/>
              </a:rPr>
              <a:t>9.6  </a:t>
            </a:r>
            <a:r>
              <a:rPr kumimoji="1" lang="zh-CN" altLang="en-US" sz="2800" dirty="0" smtClean="0">
                <a:solidFill>
                  <a:srgbClr val="F92D37"/>
                </a:solidFill>
                <a:latin typeface="Consolas" pitchFamily="49" charset="0"/>
                <a:ea typeface="微软雅黑" pitchFamily="34" charset="-122"/>
                <a:cs typeface="Consolas" pitchFamily="49" charset="0"/>
              </a:rPr>
              <a:t>基数排序</a:t>
            </a:r>
            <a:endParaRPr kumimoji="1" lang="en-US" altLang="zh-CN" sz="2800" dirty="0" smtClean="0">
              <a:solidFill>
                <a:srgbClr val="F92D37"/>
              </a:solidFill>
              <a:latin typeface="Consolas" pitchFamily="49" charset="0"/>
              <a:ea typeface="微软雅黑" pitchFamily="34" charset="-122"/>
              <a:cs typeface="Consolas" pitchFamily="49" charset="0"/>
            </a:endParaRPr>
          </a:p>
          <a:p>
            <a:pPr lvl="1">
              <a:spcBef>
                <a:spcPct val="50000"/>
              </a:spcBef>
            </a:pPr>
            <a:r>
              <a:rPr lang="en-US" altLang="zh-CN" sz="2800" dirty="0" smtClean="0">
                <a:solidFill>
                  <a:srgbClr val="00B0F0"/>
                </a:solidFill>
                <a:latin typeface="Consolas" pitchFamily="49" charset="0"/>
                <a:ea typeface="微软雅黑" pitchFamily="34" charset="-122"/>
                <a:cs typeface="Consolas" pitchFamily="49" charset="0"/>
              </a:rPr>
              <a:t>9.7  </a:t>
            </a:r>
            <a:r>
              <a:rPr lang="zh-CN" altLang="en-US" sz="2800" dirty="0" smtClean="0">
                <a:solidFill>
                  <a:srgbClr val="00B0F0"/>
                </a:solidFill>
                <a:latin typeface="Consolas" pitchFamily="49" charset="0"/>
                <a:ea typeface="微软雅黑" pitchFamily="34" charset="-122"/>
                <a:cs typeface="Consolas" pitchFamily="49" charset="0"/>
              </a:rPr>
              <a:t>外排序</a:t>
            </a:r>
          </a:p>
        </p:txBody>
      </p:sp>
      <p:sp>
        <p:nvSpPr>
          <p:cNvPr id="4" name="Text Box 4"/>
          <p:cNvSpPr txBox="1">
            <a:spLocks noChangeArrowheads="1"/>
          </p:cNvSpPr>
          <p:nvPr/>
        </p:nvSpPr>
        <p:spPr bwMode="auto">
          <a:xfrm>
            <a:off x="285721" y="1857364"/>
            <a:ext cx="571503" cy="2123658"/>
          </a:xfrm>
          <a:prstGeom prst="rect">
            <a:avLst/>
          </a:prstGeom>
          <a:noFill/>
          <a:ln w="9525">
            <a:noFill/>
            <a:miter lim="800000"/>
            <a:headEnd/>
            <a:tailEnd/>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第</a:t>
            </a:r>
            <a:r>
              <a:rPr lang="en-US" altLang="zh-CN"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9</a:t>
            </a:r>
            <a:r>
              <a:rPr lang="zh-CN" altLang="en-US">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章 </a:t>
            </a:r>
            <a:r>
              <a:rPr lang="zh-CN" altLang="en-US" smtClean="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 </a:t>
            </a:r>
            <a:endParaRPr lang="en-US" altLang="zh-CN" smtClean="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endParaRPr>
          </a:p>
          <a:p>
            <a:pPr algn="ctr">
              <a:spcBef>
                <a:spcPct val="50000"/>
              </a:spcBef>
            </a:pPr>
            <a:r>
              <a:rPr lang="zh-CN" altLang="en-US" smtClean="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排  </a:t>
            </a:r>
            <a:r>
              <a:rPr lang="zh-CN" altLang="en-US" dirty="0" smtClean="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rPr>
              <a:t>序 </a:t>
            </a:r>
            <a:endParaRPr lang="zh-CN" altLang="en-US" dirty="0">
              <a:ln w="11430"/>
              <a:solidFill>
                <a:srgbClr val="FF0000"/>
              </a:solidFill>
              <a:effectLst>
                <a:outerShdw blurRad="80000" dist="40000" dir="5040000" algn="tl">
                  <a:srgbClr val="000000">
                    <a:alpha val="30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285852" y="357166"/>
            <a:ext cx="4035423"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9.2.1  </a:t>
            </a:r>
            <a:r>
              <a:rPr lang="zh-CN" altLang="en-US" sz="2800" dirty="0">
                <a:solidFill>
                  <a:srgbClr val="FF0000"/>
                </a:solidFill>
                <a:latin typeface="Consolas" pitchFamily="49" charset="0"/>
                <a:ea typeface="微软雅黑" pitchFamily="34" charset="-122"/>
                <a:cs typeface="Consolas" pitchFamily="49" charset="0"/>
              </a:rPr>
              <a:t>直接插入排序</a:t>
            </a:r>
          </a:p>
        </p:txBody>
      </p:sp>
      <p:sp>
        <p:nvSpPr>
          <p:cNvPr id="1028" name="Text Box 3"/>
          <p:cNvSpPr txBox="1">
            <a:spLocks noChangeArrowheads="1"/>
          </p:cNvSpPr>
          <p:nvPr/>
        </p:nvSpPr>
        <p:spPr bwMode="auto">
          <a:xfrm>
            <a:off x="1214414" y="1071546"/>
            <a:ext cx="7358114" cy="943528"/>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楷体" pitchFamily="49" charset="-122"/>
                <a:ea typeface="楷体" pitchFamily="49" charset="-122"/>
              </a:rPr>
              <a:t>　　直接插入排序是一种最简单的排序方法，其过程是依次将每个记录插入到一个有序的序列中去</a:t>
            </a:r>
            <a:r>
              <a:rPr lang="zh-CN" altLang="en-US" sz="2000" dirty="0" smtClean="0">
                <a:solidFill>
                  <a:srgbClr val="0000FF"/>
                </a:solidFill>
                <a:latin typeface="楷体" pitchFamily="49" charset="-122"/>
                <a:ea typeface="楷体" pitchFamily="49" charset="-122"/>
              </a:rPr>
              <a:t>。</a:t>
            </a:r>
            <a:r>
              <a:rPr lang="zh-CN" altLang="en-US" sz="2000" dirty="0">
                <a:solidFill>
                  <a:srgbClr val="0000FF"/>
                </a:solidFill>
                <a:latin typeface="楷体" pitchFamily="49" charset="-122"/>
                <a:ea typeface="楷体" pitchFamily="49" charset="-122"/>
              </a:rPr>
              <a:t>　　</a:t>
            </a:r>
          </a:p>
        </p:txBody>
      </p:sp>
      <p:sp>
        <p:nvSpPr>
          <p:cNvPr id="1029" name="Rectangle 5"/>
          <p:cNvSpPr>
            <a:spLocks noChangeArrowheads="1"/>
          </p:cNvSpPr>
          <p:nvPr/>
        </p:nvSpPr>
        <p:spPr bwMode="auto">
          <a:xfrm>
            <a:off x="0" y="2557463"/>
            <a:ext cx="9144000" cy="0"/>
          </a:xfrm>
          <a:prstGeom prst="rect">
            <a:avLst/>
          </a:prstGeom>
          <a:noFill/>
          <a:ln w="9525">
            <a:noFill/>
            <a:miter lim="800000"/>
            <a:headEnd/>
            <a:tailEnd/>
          </a:ln>
        </p:spPr>
        <p:txBody>
          <a:bodyPr wrap="none" anchor="ctr">
            <a:spAutoFit/>
          </a:bodyPr>
          <a:lstStyle/>
          <a:p>
            <a:endParaRPr lang="zh-CN" altLang="en-US"/>
          </a:p>
        </p:txBody>
      </p:sp>
      <p:sp>
        <p:nvSpPr>
          <p:cNvPr id="14" name="Text Box 6"/>
          <p:cNvSpPr txBox="1">
            <a:spLocks noChangeArrowheads="1"/>
          </p:cNvSpPr>
          <p:nvPr/>
        </p:nvSpPr>
        <p:spPr bwMode="auto">
          <a:xfrm>
            <a:off x="2528912" y="2230930"/>
            <a:ext cx="1150937" cy="369332"/>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仿宋" pitchFamily="49" charset="-122"/>
                <a:ea typeface="仿宋" pitchFamily="49" charset="-122"/>
                <a:cs typeface="Consolas" pitchFamily="49" charset="0"/>
              </a:rPr>
              <a:t>有序区</a:t>
            </a:r>
          </a:p>
        </p:txBody>
      </p:sp>
      <p:sp>
        <p:nvSpPr>
          <p:cNvPr id="15" name="Rectangle 7"/>
          <p:cNvSpPr>
            <a:spLocks noChangeArrowheads="1"/>
          </p:cNvSpPr>
          <p:nvPr/>
        </p:nvSpPr>
        <p:spPr bwMode="auto">
          <a:xfrm>
            <a:off x="1520849" y="2692965"/>
            <a:ext cx="3095625"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800" i="1" dirty="0">
                <a:solidFill>
                  <a:srgbClr val="1000E4"/>
                </a:solidFill>
                <a:latin typeface="Consolas" pitchFamily="49" charset="0"/>
                <a:ea typeface="楷体" pitchFamily="49" charset="-122"/>
                <a:cs typeface="Consolas" pitchFamily="49" charset="0"/>
              </a:rPr>
              <a:t>R</a:t>
            </a:r>
            <a:r>
              <a:rPr lang="en-US" altLang="zh-CN" sz="1800" dirty="0">
                <a:solidFill>
                  <a:srgbClr val="1000E4"/>
                </a:solidFill>
                <a:latin typeface="Consolas" pitchFamily="49" charset="0"/>
                <a:ea typeface="楷体" pitchFamily="49" charset="-122"/>
                <a:cs typeface="Consolas" pitchFamily="49" charset="0"/>
              </a:rPr>
              <a:t>[0]    </a:t>
            </a:r>
            <a:r>
              <a:rPr lang="en-US" altLang="zh-CN" sz="1800" dirty="0" smtClean="0">
                <a:solidFill>
                  <a:srgbClr val="1000E4"/>
                </a:solidFill>
                <a:latin typeface="Consolas" pitchFamily="49" charset="0"/>
                <a:ea typeface="楷体" pitchFamily="49" charset="-122"/>
                <a:cs typeface="Consolas" pitchFamily="49" charset="0"/>
              </a:rPr>
              <a:t>  </a:t>
            </a:r>
            <a:r>
              <a:rPr lang="en-US" altLang="zh-CN" sz="1800" smtClean="0">
                <a:solidFill>
                  <a:srgbClr val="1000E4"/>
                </a:solidFill>
                <a:latin typeface="Consolas" pitchFamily="49" charset="0"/>
                <a:ea typeface="楷体" pitchFamily="49" charset="-122"/>
                <a:cs typeface="Consolas" pitchFamily="49" charset="0"/>
              </a:rPr>
              <a:t>……   </a:t>
            </a:r>
            <a:r>
              <a:rPr lang="en-US" altLang="zh-CN" sz="1800" i="1" smtClean="0">
                <a:solidFill>
                  <a:srgbClr val="1000E4"/>
                </a:solidFill>
                <a:latin typeface="Consolas" pitchFamily="49" charset="0"/>
                <a:ea typeface="楷体" pitchFamily="49" charset="-122"/>
                <a:cs typeface="Consolas" pitchFamily="49" charset="0"/>
              </a:rPr>
              <a:t>R</a:t>
            </a:r>
            <a:r>
              <a:rPr lang="en-US" altLang="zh-CN" sz="1800" smtClean="0">
                <a:solidFill>
                  <a:srgbClr val="1000E4"/>
                </a:solidFill>
                <a:latin typeface="Consolas" pitchFamily="49" charset="0"/>
                <a:ea typeface="楷体" pitchFamily="49" charset="-122"/>
                <a:cs typeface="Consolas" pitchFamily="49" charset="0"/>
              </a:rPr>
              <a:t>[</a:t>
            </a:r>
            <a:r>
              <a:rPr lang="en-US" altLang="zh-CN" sz="1800" i="1" smtClean="0">
                <a:solidFill>
                  <a:srgbClr val="1000E4"/>
                </a:solidFill>
                <a:latin typeface="Consolas" pitchFamily="49" charset="0"/>
                <a:ea typeface="楷体" pitchFamily="49" charset="-122"/>
                <a:cs typeface="Consolas" pitchFamily="49" charset="0"/>
              </a:rPr>
              <a:t>i</a:t>
            </a:r>
            <a:r>
              <a:rPr lang="en-US" altLang="zh-CN" sz="1800" smtClean="0">
                <a:solidFill>
                  <a:srgbClr val="1000E4"/>
                </a:solidFill>
                <a:latin typeface="Consolas" pitchFamily="49" charset="0"/>
                <a:ea typeface="+mj-ea"/>
                <a:cs typeface="Consolas" pitchFamily="49" charset="0"/>
              </a:rPr>
              <a:t>-</a:t>
            </a:r>
            <a:r>
              <a:rPr lang="en-US" altLang="zh-CN" sz="1800" smtClean="0">
                <a:solidFill>
                  <a:srgbClr val="1000E4"/>
                </a:solidFill>
                <a:latin typeface="Consolas" pitchFamily="49" charset="0"/>
                <a:ea typeface="楷体" pitchFamily="49" charset="-122"/>
                <a:cs typeface="Consolas" pitchFamily="49" charset="0"/>
              </a:rPr>
              <a:t>1</a:t>
            </a:r>
            <a:r>
              <a:rPr lang="en-US" altLang="zh-CN" sz="1800" dirty="0">
                <a:solidFill>
                  <a:srgbClr val="1000E4"/>
                </a:solidFill>
                <a:latin typeface="Consolas" pitchFamily="49" charset="0"/>
                <a:ea typeface="楷体" pitchFamily="49" charset="-122"/>
                <a:cs typeface="Consolas" pitchFamily="49" charset="0"/>
              </a:rPr>
              <a:t>]</a:t>
            </a:r>
          </a:p>
        </p:txBody>
      </p:sp>
      <p:sp>
        <p:nvSpPr>
          <p:cNvPr id="16" name="Text Box 8"/>
          <p:cNvSpPr txBox="1">
            <a:spLocks noChangeArrowheads="1"/>
          </p:cNvSpPr>
          <p:nvPr/>
        </p:nvSpPr>
        <p:spPr bwMode="auto">
          <a:xfrm>
            <a:off x="5553099" y="2230930"/>
            <a:ext cx="1150938" cy="3693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仿宋" pitchFamily="49" charset="-122"/>
                <a:ea typeface="仿宋" pitchFamily="49" charset="-122"/>
                <a:cs typeface="Consolas" pitchFamily="49" charset="0"/>
              </a:rPr>
              <a:t>无序区</a:t>
            </a:r>
          </a:p>
        </p:txBody>
      </p:sp>
      <p:sp>
        <p:nvSpPr>
          <p:cNvPr id="17" name="Rectangle 9"/>
          <p:cNvSpPr>
            <a:spLocks noChangeArrowheads="1"/>
          </p:cNvSpPr>
          <p:nvPr/>
        </p:nvSpPr>
        <p:spPr bwMode="auto">
          <a:xfrm>
            <a:off x="4832374" y="2692965"/>
            <a:ext cx="3168650" cy="5032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800" i="1" dirty="0">
                <a:solidFill>
                  <a:srgbClr val="FF0000"/>
                </a:solidFill>
                <a:latin typeface="Consolas" pitchFamily="49" charset="0"/>
                <a:ea typeface="楷体" pitchFamily="49" charset="-122"/>
                <a:cs typeface="Consolas" pitchFamily="49" charset="0"/>
              </a:rPr>
              <a:t>R</a:t>
            </a:r>
            <a:r>
              <a:rPr lang="en-US" altLang="zh-CN" sz="1800" dirty="0">
                <a:solidFill>
                  <a:srgbClr val="FF0000"/>
                </a:solidFill>
                <a:latin typeface="Consolas" pitchFamily="49" charset="0"/>
                <a:ea typeface="楷体" pitchFamily="49" charset="-122"/>
                <a:cs typeface="Consolas" pitchFamily="49" charset="0"/>
              </a:rPr>
              <a:t>[</a:t>
            </a:r>
            <a:r>
              <a:rPr lang="en-US" altLang="zh-CN" sz="1800" i="1" dirty="0" err="1">
                <a:solidFill>
                  <a:srgbClr val="FF0000"/>
                </a:solidFill>
                <a:latin typeface="Consolas" pitchFamily="49" charset="0"/>
                <a:ea typeface="楷体" pitchFamily="49" charset="-122"/>
                <a:cs typeface="Consolas" pitchFamily="49" charset="0"/>
              </a:rPr>
              <a:t>i</a:t>
            </a:r>
            <a:r>
              <a:rPr lang="en-US" altLang="zh-CN" sz="1800">
                <a:solidFill>
                  <a:srgbClr val="FF0000"/>
                </a:solidFill>
                <a:latin typeface="Consolas" pitchFamily="49" charset="0"/>
                <a:ea typeface="楷体" pitchFamily="49" charset="-122"/>
                <a:cs typeface="Consolas" pitchFamily="49" charset="0"/>
              </a:rPr>
              <a:t>]</a:t>
            </a:r>
            <a:r>
              <a:rPr lang="en-US" altLang="zh-CN" sz="1800">
                <a:solidFill>
                  <a:srgbClr val="1000E4"/>
                </a:solidFill>
                <a:latin typeface="Consolas" pitchFamily="49" charset="0"/>
                <a:ea typeface="楷体" pitchFamily="49" charset="-122"/>
                <a:cs typeface="Consolas" pitchFamily="49" charset="0"/>
              </a:rPr>
              <a:t>  </a:t>
            </a:r>
            <a:r>
              <a:rPr lang="en-US" altLang="zh-CN" sz="1800" smtClean="0">
                <a:solidFill>
                  <a:srgbClr val="1000E4"/>
                </a:solidFill>
                <a:latin typeface="Consolas" pitchFamily="49" charset="0"/>
                <a:ea typeface="楷体" pitchFamily="49" charset="-122"/>
                <a:cs typeface="Consolas" pitchFamily="49" charset="0"/>
              </a:rPr>
              <a:t>    </a:t>
            </a:r>
            <a:r>
              <a:rPr lang="en-US" altLang="zh-CN" sz="1800">
                <a:solidFill>
                  <a:srgbClr val="1000E4"/>
                </a:solidFill>
                <a:latin typeface="Consolas" pitchFamily="49" charset="0"/>
                <a:ea typeface="楷体" pitchFamily="49" charset="-122"/>
                <a:cs typeface="Consolas" pitchFamily="49" charset="0"/>
              </a:rPr>
              <a:t>……  </a:t>
            </a:r>
            <a:r>
              <a:rPr lang="en-US" altLang="zh-CN" sz="1800" smtClean="0">
                <a:solidFill>
                  <a:srgbClr val="1000E4"/>
                </a:solidFill>
                <a:latin typeface="Consolas" pitchFamily="49" charset="0"/>
                <a:ea typeface="楷体" pitchFamily="49" charset="-122"/>
                <a:cs typeface="Consolas" pitchFamily="49" charset="0"/>
              </a:rPr>
              <a:t>   </a:t>
            </a:r>
            <a:r>
              <a:rPr lang="en-US" altLang="zh-CN" sz="1800" i="1" dirty="0">
                <a:solidFill>
                  <a:srgbClr val="1000E4"/>
                </a:solidFill>
                <a:latin typeface="Consolas" pitchFamily="49" charset="0"/>
                <a:ea typeface="楷体" pitchFamily="49" charset="-122"/>
                <a:cs typeface="Consolas" pitchFamily="49" charset="0"/>
              </a:rPr>
              <a:t>R</a:t>
            </a:r>
            <a:r>
              <a:rPr lang="en-US" altLang="zh-CN" sz="1800" dirty="0">
                <a:solidFill>
                  <a:srgbClr val="1000E4"/>
                </a:solidFill>
                <a:latin typeface="Consolas" pitchFamily="49" charset="0"/>
                <a:ea typeface="楷体" pitchFamily="49" charset="-122"/>
                <a:cs typeface="Consolas" pitchFamily="49" charset="0"/>
              </a:rPr>
              <a:t>[</a:t>
            </a:r>
            <a:r>
              <a:rPr lang="en-US" altLang="zh-CN" sz="1800" i="1" dirty="0">
                <a:solidFill>
                  <a:srgbClr val="1000E4"/>
                </a:solidFill>
                <a:latin typeface="Consolas" pitchFamily="49" charset="0"/>
                <a:ea typeface="楷体" pitchFamily="49" charset="-122"/>
                <a:cs typeface="Consolas" pitchFamily="49" charset="0"/>
              </a:rPr>
              <a:t>n</a:t>
            </a:r>
            <a:r>
              <a:rPr lang="en-US" altLang="zh-CN" sz="1800" dirty="0">
                <a:solidFill>
                  <a:srgbClr val="1000E4"/>
                </a:solidFill>
                <a:latin typeface="Consolas" pitchFamily="49" charset="0"/>
                <a:ea typeface="+mj-ea"/>
                <a:cs typeface="Consolas" pitchFamily="49" charset="0"/>
              </a:rPr>
              <a:t>-</a:t>
            </a:r>
            <a:r>
              <a:rPr lang="en-US" altLang="zh-CN" sz="1800" dirty="0">
                <a:solidFill>
                  <a:srgbClr val="1000E4"/>
                </a:solidFill>
                <a:latin typeface="Consolas" pitchFamily="49" charset="0"/>
                <a:ea typeface="楷体" pitchFamily="49" charset="-122"/>
                <a:cs typeface="Consolas" pitchFamily="49" charset="0"/>
              </a:rPr>
              <a:t>1]</a:t>
            </a:r>
          </a:p>
        </p:txBody>
      </p:sp>
      <p:grpSp>
        <p:nvGrpSpPr>
          <p:cNvPr id="18" name="组合 17"/>
          <p:cNvGrpSpPr/>
          <p:nvPr/>
        </p:nvGrpSpPr>
        <p:grpSpPr>
          <a:xfrm>
            <a:off x="1520849" y="4421752"/>
            <a:ext cx="6408738" cy="936074"/>
            <a:chOff x="971550" y="3505200"/>
            <a:chExt cx="6408738" cy="936074"/>
          </a:xfrm>
        </p:grpSpPr>
        <p:sp>
          <p:nvSpPr>
            <p:cNvPr id="19" name="Text Box 12"/>
            <p:cNvSpPr txBox="1">
              <a:spLocks noChangeArrowheads="1"/>
            </p:cNvSpPr>
            <p:nvPr/>
          </p:nvSpPr>
          <p:spPr bwMode="auto">
            <a:xfrm>
              <a:off x="1979613" y="4071942"/>
              <a:ext cx="1150938" cy="369332"/>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仿宋" pitchFamily="49" charset="-122"/>
                  <a:ea typeface="仿宋" pitchFamily="49" charset="-122"/>
                  <a:cs typeface="Consolas" pitchFamily="49" charset="0"/>
                </a:rPr>
                <a:t>有序区</a:t>
              </a:r>
            </a:p>
          </p:txBody>
        </p:sp>
        <p:sp>
          <p:nvSpPr>
            <p:cNvPr id="20" name="Rectangle 13"/>
            <p:cNvSpPr>
              <a:spLocks noChangeArrowheads="1"/>
            </p:cNvSpPr>
            <p:nvPr/>
          </p:nvSpPr>
          <p:spPr bwMode="auto">
            <a:xfrm>
              <a:off x="971550" y="3505200"/>
              <a:ext cx="3671888" cy="5032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800" i="1" dirty="0">
                  <a:solidFill>
                    <a:srgbClr val="1000E4"/>
                  </a:solidFill>
                  <a:latin typeface="Consolas" pitchFamily="49" charset="0"/>
                  <a:ea typeface="楷体" pitchFamily="49" charset="-122"/>
                  <a:cs typeface="Consolas" pitchFamily="49" charset="0"/>
                </a:rPr>
                <a:t>R</a:t>
              </a:r>
              <a:r>
                <a:rPr lang="en-US" altLang="zh-CN" sz="1800" dirty="0">
                  <a:solidFill>
                    <a:srgbClr val="1000E4"/>
                  </a:solidFill>
                  <a:latin typeface="Consolas" pitchFamily="49" charset="0"/>
                  <a:ea typeface="楷体" pitchFamily="49" charset="-122"/>
                  <a:cs typeface="Consolas" pitchFamily="49" charset="0"/>
                </a:rPr>
                <a:t>[0]    </a:t>
              </a:r>
              <a:r>
                <a:rPr lang="en-US" altLang="zh-CN" sz="1800">
                  <a:solidFill>
                    <a:srgbClr val="1000E4"/>
                  </a:solidFill>
                  <a:latin typeface="Consolas" pitchFamily="49" charset="0"/>
                  <a:ea typeface="楷体" pitchFamily="49" charset="-122"/>
                  <a:cs typeface="Consolas" pitchFamily="49" charset="0"/>
                </a:rPr>
                <a:t>……    </a:t>
              </a:r>
              <a:r>
                <a:rPr lang="en-US" altLang="zh-CN" sz="1800" smtClean="0">
                  <a:solidFill>
                    <a:srgbClr val="1000E4"/>
                  </a:solidFill>
                  <a:latin typeface="Consolas" pitchFamily="49" charset="0"/>
                  <a:ea typeface="楷体" pitchFamily="49" charset="-122"/>
                  <a:cs typeface="Consolas" pitchFamily="49" charset="0"/>
                </a:rPr>
                <a:t> </a:t>
              </a:r>
              <a:r>
                <a:rPr lang="en-US" altLang="zh-CN" sz="1800" i="1" dirty="0" smtClean="0">
                  <a:solidFill>
                    <a:srgbClr val="1000E4"/>
                  </a:solidFill>
                  <a:latin typeface="Consolas" pitchFamily="49" charset="0"/>
                  <a:ea typeface="楷体" pitchFamily="49" charset="-122"/>
                  <a:cs typeface="Consolas" pitchFamily="49" charset="0"/>
                </a:rPr>
                <a:t>R</a:t>
              </a:r>
              <a:r>
                <a:rPr lang="en-US" altLang="zh-CN" sz="1800" dirty="0" smtClean="0">
                  <a:solidFill>
                    <a:srgbClr val="1000E4"/>
                  </a:solidFill>
                  <a:latin typeface="Consolas" pitchFamily="49" charset="0"/>
                  <a:ea typeface="楷体" pitchFamily="49" charset="-122"/>
                  <a:cs typeface="Consolas" pitchFamily="49" charset="0"/>
                </a:rPr>
                <a:t>[</a:t>
              </a:r>
              <a:r>
                <a:rPr lang="en-US" altLang="zh-CN" sz="1800" i="1" dirty="0" err="1" smtClean="0">
                  <a:solidFill>
                    <a:srgbClr val="1000E4"/>
                  </a:solidFill>
                  <a:latin typeface="Consolas" pitchFamily="49" charset="0"/>
                  <a:ea typeface="楷体" pitchFamily="49" charset="-122"/>
                  <a:cs typeface="Consolas" pitchFamily="49" charset="0"/>
                </a:rPr>
                <a:t>i</a:t>
              </a:r>
              <a:r>
                <a:rPr lang="en-US" altLang="zh-CN" sz="1800" dirty="0" smtClean="0">
                  <a:solidFill>
                    <a:srgbClr val="1000E4"/>
                  </a:solidFill>
                  <a:latin typeface="Consolas" pitchFamily="49" charset="0"/>
                  <a:ea typeface="+mj-ea"/>
                  <a:cs typeface="Consolas" pitchFamily="49" charset="0"/>
                </a:rPr>
                <a:t>-</a:t>
              </a:r>
              <a:r>
                <a:rPr lang="en-US" altLang="zh-CN" sz="1800" dirty="0" smtClean="0">
                  <a:solidFill>
                    <a:srgbClr val="1000E4"/>
                  </a:solidFill>
                  <a:latin typeface="Consolas" pitchFamily="49" charset="0"/>
                  <a:ea typeface="楷体" pitchFamily="49" charset="-122"/>
                  <a:cs typeface="Consolas" pitchFamily="49" charset="0"/>
                </a:rPr>
                <a:t>1</a:t>
              </a:r>
              <a:r>
                <a:rPr lang="en-US" altLang="zh-CN" sz="1800">
                  <a:solidFill>
                    <a:srgbClr val="1000E4"/>
                  </a:solidFill>
                  <a:latin typeface="Consolas" pitchFamily="49" charset="0"/>
                  <a:ea typeface="楷体" pitchFamily="49" charset="-122"/>
                  <a:cs typeface="Consolas" pitchFamily="49" charset="0"/>
                </a:rPr>
                <a:t>] </a:t>
              </a:r>
              <a:r>
                <a:rPr lang="en-US" altLang="zh-CN" sz="1800" smtClean="0">
                  <a:solidFill>
                    <a:srgbClr val="1000E4"/>
                  </a:solidFill>
                  <a:latin typeface="Consolas" pitchFamily="49" charset="0"/>
                  <a:ea typeface="楷体" pitchFamily="49" charset="-122"/>
                  <a:cs typeface="Consolas" pitchFamily="49" charset="0"/>
                </a:rPr>
                <a:t> </a:t>
              </a:r>
              <a:r>
                <a:rPr lang="en-US" altLang="zh-CN" sz="1800" i="1" dirty="0">
                  <a:solidFill>
                    <a:srgbClr val="FF0000"/>
                  </a:solidFill>
                  <a:latin typeface="Consolas" pitchFamily="49" charset="0"/>
                  <a:ea typeface="楷体" pitchFamily="49" charset="-122"/>
                  <a:cs typeface="Consolas" pitchFamily="49" charset="0"/>
                </a:rPr>
                <a:t>R</a:t>
              </a:r>
              <a:r>
                <a:rPr lang="en-US" altLang="zh-CN" sz="1800" dirty="0">
                  <a:solidFill>
                    <a:srgbClr val="FF0000"/>
                  </a:solidFill>
                  <a:latin typeface="Consolas" pitchFamily="49" charset="0"/>
                  <a:ea typeface="楷体" pitchFamily="49" charset="-122"/>
                  <a:cs typeface="Consolas" pitchFamily="49" charset="0"/>
                </a:rPr>
                <a:t>[</a:t>
              </a:r>
              <a:r>
                <a:rPr lang="en-US" altLang="zh-CN" sz="1800" i="1" dirty="0" err="1">
                  <a:solidFill>
                    <a:srgbClr val="FF0000"/>
                  </a:solidFill>
                  <a:latin typeface="Consolas" pitchFamily="49" charset="0"/>
                  <a:ea typeface="楷体" pitchFamily="49" charset="-122"/>
                  <a:cs typeface="Consolas" pitchFamily="49" charset="0"/>
                </a:rPr>
                <a:t>i</a:t>
              </a:r>
              <a:r>
                <a:rPr lang="en-US" altLang="zh-CN" sz="1800" dirty="0">
                  <a:solidFill>
                    <a:srgbClr val="FF0000"/>
                  </a:solidFill>
                  <a:latin typeface="Consolas" pitchFamily="49" charset="0"/>
                  <a:ea typeface="楷体" pitchFamily="49" charset="-122"/>
                  <a:cs typeface="Consolas" pitchFamily="49" charset="0"/>
                </a:rPr>
                <a:t>]</a:t>
              </a:r>
            </a:p>
          </p:txBody>
        </p:sp>
        <p:sp>
          <p:nvSpPr>
            <p:cNvPr id="21" name="Text Box 14"/>
            <p:cNvSpPr txBox="1">
              <a:spLocks noChangeArrowheads="1"/>
            </p:cNvSpPr>
            <p:nvPr/>
          </p:nvSpPr>
          <p:spPr bwMode="auto">
            <a:xfrm>
              <a:off x="5003800" y="4071942"/>
              <a:ext cx="1150938" cy="3693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仿宋" pitchFamily="49" charset="-122"/>
                  <a:ea typeface="仿宋" pitchFamily="49" charset="-122"/>
                  <a:cs typeface="Consolas" pitchFamily="49" charset="0"/>
                </a:rPr>
                <a:t>无序区</a:t>
              </a:r>
            </a:p>
          </p:txBody>
        </p:sp>
        <p:sp>
          <p:nvSpPr>
            <p:cNvPr id="22" name="Rectangle 15"/>
            <p:cNvSpPr>
              <a:spLocks noChangeArrowheads="1"/>
            </p:cNvSpPr>
            <p:nvPr/>
          </p:nvSpPr>
          <p:spPr bwMode="auto">
            <a:xfrm>
              <a:off x="4787900" y="3505200"/>
              <a:ext cx="2592388" cy="5032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800" i="1" dirty="0">
                  <a:solidFill>
                    <a:srgbClr val="1000E4"/>
                  </a:solidFill>
                  <a:latin typeface="Consolas" pitchFamily="49" charset="0"/>
                  <a:ea typeface="楷体" pitchFamily="49" charset="-122"/>
                  <a:cs typeface="Consolas" pitchFamily="49" charset="0"/>
                </a:rPr>
                <a:t>R</a:t>
              </a:r>
              <a:r>
                <a:rPr lang="en-US" altLang="zh-CN" sz="1800" dirty="0">
                  <a:solidFill>
                    <a:srgbClr val="1000E4"/>
                  </a:solidFill>
                  <a:latin typeface="Consolas" pitchFamily="49" charset="0"/>
                  <a:ea typeface="楷体" pitchFamily="49" charset="-122"/>
                  <a:cs typeface="Consolas" pitchFamily="49" charset="0"/>
                </a:rPr>
                <a:t>[</a:t>
              </a:r>
              <a:r>
                <a:rPr lang="en-US" altLang="zh-CN" sz="1800" i="1" dirty="0" err="1">
                  <a:solidFill>
                    <a:srgbClr val="1000E4"/>
                  </a:solidFill>
                  <a:latin typeface="Consolas" pitchFamily="49" charset="0"/>
                  <a:ea typeface="楷体" pitchFamily="49" charset="-122"/>
                  <a:cs typeface="Consolas" pitchFamily="49" charset="0"/>
                </a:rPr>
                <a:t>i</a:t>
              </a:r>
              <a:r>
                <a:rPr lang="en-US" altLang="zh-CN" sz="1800" dirty="0" err="1">
                  <a:solidFill>
                    <a:srgbClr val="1000E4"/>
                  </a:solidFill>
                  <a:latin typeface="Consolas" pitchFamily="49" charset="0"/>
                  <a:ea typeface="楷体" pitchFamily="49" charset="-122"/>
                  <a:cs typeface="Consolas" pitchFamily="49" charset="0"/>
                </a:rPr>
                <a:t>+1</a:t>
              </a:r>
              <a:r>
                <a:rPr lang="en-US" altLang="zh-CN" sz="1800">
                  <a:solidFill>
                    <a:srgbClr val="1000E4"/>
                  </a:solidFill>
                  <a:latin typeface="Consolas" pitchFamily="49" charset="0"/>
                  <a:ea typeface="楷体" pitchFamily="49" charset="-122"/>
                  <a:cs typeface="Consolas" pitchFamily="49" charset="0"/>
                </a:rPr>
                <a:t>] </a:t>
              </a:r>
              <a:r>
                <a:rPr lang="en-US" altLang="zh-CN" sz="1800" smtClean="0">
                  <a:solidFill>
                    <a:srgbClr val="1000E4"/>
                  </a:solidFill>
                  <a:latin typeface="Consolas" pitchFamily="49" charset="0"/>
                  <a:ea typeface="楷体" pitchFamily="49" charset="-122"/>
                  <a:cs typeface="Consolas" pitchFamily="49" charset="0"/>
                </a:rPr>
                <a:t> ……   </a:t>
              </a:r>
              <a:r>
                <a:rPr lang="en-US" altLang="zh-CN" sz="1800" i="1" smtClean="0">
                  <a:solidFill>
                    <a:srgbClr val="1000E4"/>
                  </a:solidFill>
                  <a:latin typeface="Consolas" pitchFamily="49" charset="0"/>
                  <a:ea typeface="楷体" pitchFamily="49" charset="-122"/>
                  <a:cs typeface="Consolas" pitchFamily="49" charset="0"/>
                </a:rPr>
                <a:t>R</a:t>
              </a:r>
              <a:r>
                <a:rPr lang="en-US" altLang="zh-CN" sz="1800" smtClean="0">
                  <a:solidFill>
                    <a:srgbClr val="1000E4"/>
                  </a:solidFill>
                  <a:latin typeface="Consolas" pitchFamily="49" charset="0"/>
                  <a:ea typeface="楷体" pitchFamily="49" charset="-122"/>
                  <a:cs typeface="Consolas" pitchFamily="49" charset="0"/>
                </a:rPr>
                <a:t>[</a:t>
              </a:r>
              <a:r>
                <a:rPr lang="en-US" altLang="zh-CN" sz="1800" i="1" smtClean="0">
                  <a:solidFill>
                    <a:srgbClr val="1000E4"/>
                  </a:solidFill>
                  <a:latin typeface="Consolas" pitchFamily="49" charset="0"/>
                  <a:ea typeface="楷体" pitchFamily="49" charset="-122"/>
                  <a:cs typeface="Consolas" pitchFamily="49" charset="0"/>
                </a:rPr>
                <a:t>n</a:t>
              </a:r>
              <a:r>
                <a:rPr lang="en-US" altLang="zh-CN" sz="1800" smtClean="0">
                  <a:solidFill>
                    <a:srgbClr val="1000E4"/>
                  </a:solidFill>
                  <a:latin typeface="Consolas" pitchFamily="49" charset="0"/>
                  <a:ea typeface="+mj-ea"/>
                  <a:cs typeface="Consolas" pitchFamily="49" charset="0"/>
                </a:rPr>
                <a:t>-</a:t>
              </a:r>
              <a:r>
                <a:rPr lang="en-US" altLang="zh-CN" sz="1800" smtClean="0">
                  <a:solidFill>
                    <a:srgbClr val="1000E4"/>
                  </a:solidFill>
                  <a:latin typeface="Consolas" pitchFamily="49" charset="0"/>
                  <a:ea typeface="楷体" pitchFamily="49" charset="-122"/>
                  <a:cs typeface="Consolas" pitchFamily="49" charset="0"/>
                </a:rPr>
                <a:t>1</a:t>
              </a:r>
              <a:r>
                <a:rPr lang="en-US" altLang="zh-CN" sz="1800" dirty="0">
                  <a:solidFill>
                    <a:srgbClr val="1000E4"/>
                  </a:solidFill>
                  <a:latin typeface="Consolas" pitchFamily="49" charset="0"/>
                  <a:ea typeface="楷体" pitchFamily="49" charset="-122"/>
                  <a:cs typeface="Consolas" pitchFamily="49" charset="0"/>
                </a:rPr>
                <a:t>]</a:t>
              </a:r>
            </a:p>
          </p:txBody>
        </p:sp>
      </p:grpSp>
      <p:grpSp>
        <p:nvGrpSpPr>
          <p:cNvPr id="23" name="Group 20"/>
          <p:cNvGrpSpPr>
            <a:grpSpLocks/>
          </p:cNvGrpSpPr>
          <p:nvPr/>
        </p:nvGrpSpPr>
        <p:grpSpPr bwMode="auto">
          <a:xfrm>
            <a:off x="4256112" y="3340665"/>
            <a:ext cx="2808287" cy="792162"/>
            <a:chOff x="2335" y="1527"/>
            <a:chExt cx="1769" cy="499"/>
          </a:xfrm>
        </p:grpSpPr>
        <p:sp>
          <p:nvSpPr>
            <p:cNvPr id="24" name="AutoShape 10"/>
            <p:cNvSpPr>
              <a:spLocks noChangeArrowheads="1"/>
            </p:cNvSpPr>
            <p:nvPr/>
          </p:nvSpPr>
          <p:spPr bwMode="auto">
            <a:xfrm rot="5400000">
              <a:off x="2539" y="1323"/>
              <a:ext cx="91" cy="499"/>
            </a:xfrm>
            <a:prstGeom prst="curvedLeftArrow">
              <a:avLst>
                <a:gd name="adj1" fmla="val 109670"/>
                <a:gd name="adj2" fmla="val 219341"/>
                <a:gd name="adj3" fmla="val 33333"/>
              </a:avLst>
            </a:prstGeom>
            <a:solidFill>
              <a:schemeClr val="accent1"/>
            </a:solidFill>
            <a:ln w="9525">
              <a:solidFill>
                <a:schemeClr val="tx1"/>
              </a:solidFill>
              <a:miter lim="800000"/>
              <a:headEnd/>
              <a:tailEnd/>
            </a:ln>
            <a:effectLst/>
          </p:spPr>
          <p:txBody>
            <a:bodyPr wrap="none" anchor="ctr"/>
            <a:lstStyle/>
            <a:p>
              <a:endParaRPr lang="zh-CN" altLang="en-US" sz="1800">
                <a:solidFill>
                  <a:srgbClr val="0000FF"/>
                </a:solidFill>
                <a:latin typeface="仿宋" pitchFamily="49" charset="-122"/>
                <a:ea typeface="仿宋" pitchFamily="49" charset="-122"/>
                <a:cs typeface="Consolas" pitchFamily="49" charset="0"/>
              </a:endParaRPr>
            </a:p>
          </p:txBody>
        </p:sp>
        <p:sp>
          <p:nvSpPr>
            <p:cNvPr id="25" name="AutoShape 11"/>
            <p:cNvSpPr>
              <a:spLocks noChangeArrowheads="1"/>
            </p:cNvSpPr>
            <p:nvPr/>
          </p:nvSpPr>
          <p:spPr bwMode="auto">
            <a:xfrm>
              <a:off x="2517" y="1709"/>
              <a:ext cx="226" cy="317"/>
            </a:xfrm>
            <a:prstGeom prst="downArrow">
              <a:avLst>
                <a:gd name="adj1" fmla="val 50000"/>
                <a:gd name="adj2" fmla="val 35066"/>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sz="1800">
                <a:solidFill>
                  <a:srgbClr val="0000FF"/>
                </a:solidFill>
                <a:latin typeface="仿宋" pitchFamily="49" charset="-122"/>
                <a:ea typeface="仿宋" pitchFamily="49" charset="-122"/>
                <a:cs typeface="Consolas" pitchFamily="49" charset="0"/>
              </a:endParaRPr>
            </a:p>
          </p:txBody>
        </p:sp>
        <p:sp>
          <p:nvSpPr>
            <p:cNvPr id="26" name="Text Box 17"/>
            <p:cNvSpPr txBox="1">
              <a:spLocks noChangeArrowheads="1"/>
            </p:cNvSpPr>
            <p:nvPr/>
          </p:nvSpPr>
          <p:spPr bwMode="auto">
            <a:xfrm>
              <a:off x="2925" y="1709"/>
              <a:ext cx="1179" cy="233"/>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仿宋" pitchFamily="49" charset="-122"/>
                  <a:ea typeface="仿宋" pitchFamily="49" charset="-122"/>
                  <a:cs typeface="Consolas" pitchFamily="49" charset="0"/>
                </a:rPr>
                <a:t>一趟排序</a:t>
              </a:r>
            </a:p>
          </p:txBody>
        </p:sp>
      </p:grpSp>
      <p:sp>
        <p:nvSpPr>
          <p:cNvPr id="27" name="Text Box 18"/>
          <p:cNvSpPr txBox="1">
            <a:spLocks noChangeArrowheads="1"/>
          </p:cNvSpPr>
          <p:nvPr/>
        </p:nvSpPr>
        <p:spPr bwMode="auto">
          <a:xfrm>
            <a:off x="2168549" y="5773800"/>
            <a:ext cx="4968875" cy="861774"/>
          </a:xfrm>
          <a:prstGeom prst="rect">
            <a:avLst/>
          </a:prstGeom>
          <a:noFill/>
          <a:ln w="9525">
            <a:noFill/>
            <a:miter lim="800000"/>
            <a:headEnd/>
            <a:tailEnd/>
          </a:ln>
          <a:effectLst/>
        </p:spPr>
        <p:txBody>
          <a:bodyPr>
            <a:spAutoFit/>
          </a:bodyPr>
          <a:lstStyle/>
          <a:p>
            <a:pPr marL="457200" indent="-457200" algn="l">
              <a:spcBef>
                <a:spcPct val="50000"/>
              </a:spcBef>
              <a:buBlip>
                <a:blip r:embed="rId2"/>
              </a:buBlip>
            </a:pPr>
            <a:r>
              <a:rPr lang="zh-CN" altLang="en-US" sz="2000">
                <a:solidFill>
                  <a:srgbClr val="0000FF"/>
                </a:solidFill>
                <a:latin typeface="Consolas" pitchFamily="49" charset="0"/>
                <a:ea typeface="楷体" pitchFamily="49" charset="-122"/>
                <a:cs typeface="Consolas" pitchFamily="49" charset="0"/>
              </a:rPr>
              <a:t>初始</a:t>
            </a:r>
            <a:r>
              <a:rPr lang="zh-CN" altLang="en-US" sz="2000" smtClean="0">
                <a:solidFill>
                  <a:srgbClr val="0000FF"/>
                </a:solidFill>
                <a:latin typeface="Consolas" pitchFamily="49" charset="0"/>
                <a:ea typeface="楷体" pitchFamily="49" charset="-122"/>
                <a:cs typeface="Consolas" pitchFamily="49" charset="0"/>
              </a:rPr>
              <a:t>时，有序</a:t>
            </a:r>
            <a:r>
              <a:rPr lang="zh-CN" altLang="en-US" sz="2000" dirty="0">
                <a:solidFill>
                  <a:srgbClr val="0000FF"/>
                </a:solidFill>
                <a:latin typeface="Consolas" pitchFamily="49" charset="0"/>
                <a:ea typeface="楷体" pitchFamily="49" charset="-122"/>
                <a:cs typeface="Consolas" pitchFamily="49" charset="0"/>
              </a:rPr>
              <a:t>区只有一个元素</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[0]</a:t>
            </a:r>
          </a:p>
          <a:p>
            <a:pPr marL="457200" indent="-457200" algn="l">
              <a:spcBef>
                <a:spcPct val="50000"/>
              </a:spcBef>
              <a:buBlip>
                <a:blip r:embed="rId2"/>
              </a:buBlip>
            </a:pPr>
            <a:r>
              <a:rPr lang="en-US" altLang="zh-CN" sz="2000" i="1" dirty="0"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mn-ea"/>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，共</a:t>
            </a:r>
            <a:r>
              <a:rPr lang="zh-CN" altLang="en-US" sz="2000" dirty="0">
                <a:solidFill>
                  <a:srgbClr val="0000FF"/>
                </a:solidFill>
                <a:latin typeface="Consolas" pitchFamily="49" charset="0"/>
                <a:ea typeface="楷体" pitchFamily="49" charset="-122"/>
                <a:cs typeface="Consolas" pitchFamily="49" charset="0"/>
              </a:rPr>
              <a:t>经过</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mn-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趟排序</a:t>
            </a:r>
          </a:p>
        </p:txBody>
      </p:sp>
      <p:sp>
        <p:nvSpPr>
          <p:cNvPr id="28" name="TextBox 27"/>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81106" y="71414"/>
            <a:ext cx="7820050" cy="1246495"/>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9.1】 </a:t>
            </a:r>
            <a:r>
              <a:rPr lang="zh-CN" altLang="en-US" sz="2000" dirty="0">
                <a:solidFill>
                  <a:srgbClr val="0000FF"/>
                </a:solidFill>
                <a:latin typeface="Consolas" pitchFamily="49" charset="0"/>
                <a:ea typeface="楷体" pitchFamily="49" charset="-122"/>
                <a:cs typeface="Consolas" pitchFamily="49" charset="0"/>
              </a:rPr>
              <a:t>已知有</a:t>
            </a:r>
            <a:r>
              <a:rPr lang="en-US" altLang="zh-CN" sz="2000" dirty="0">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个待排序的记录，它们的关键字</a:t>
            </a:r>
            <a:r>
              <a:rPr lang="zh-CN" altLang="en-US" sz="2000">
                <a:solidFill>
                  <a:srgbClr val="0000FF"/>
                </a:solidFill>
                <a:latin typeface="Consolas" pitchFamily="49" charset="0"/>
                <a:ea typeface="楷体" pitchFamily="49" charset="-122"/>
                <a:cs typeface="Consolas" pitchFamily="49" charset="0"/>
              </a:rPr>
              <a:t>序列</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75,87,68,92,88,61,77,96</a:t>
            </a:r>
            <a:r>
              <a:rPr lang="en-US" altLang="zh-CN"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80,72)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给出用直接插入排序法进行排序的过程。</a:t>
            </a:r>
          </a:p>
        </p:txBody>
      </p:sp>
      <p:graphicFrame>
        <p:nvGraphicFramePr>
          <p:cNvPr id="7" name="表格 6"/>
          <p:cNvGraphicFramePr>
            <a:graphicFrameLocks noGrp="1"/>
          </p:cNvGraphicFramePr>
          <p:nvPr/>
        </p:nvGraphicFramePr>
        <p:xfrm>
          <a:off x="1142980" y="1537002"/>
          <a:ext cx="7929614" cy="4463766"/>
        </p:xfrm>
        <a:graphic>
          <a:graphicData uri="http://schemas.openxmlformats.org/drawingml/2006/table">
            <a:tbl>
              <a:tblPr/>
              <a:tblGrid>
                <a:gridCol w="1285879"/>
                <a:gridCol w="714380"/>
                <a:gridCol w="714380"/>
                <a:gridCol w="642942"/>
                <a:gridCol w="714380"/>
                <a:gridCol w="714380"/>
                <a:gridCol w="642942"/>
                <a:gridCol w="642942"/>
                <a:gridCol w="642942"/>
                <a:gridCol w="642942"/>
                <a:gridCol w="571505"/>
              </a:tblGrid>
              <a:tr h="165878">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初始</a:t>
                      </a:r>
                      <a:r>
                        <a:rPr lang="zh-CN" sz="1600" b="1" kern="100" smtClean="0">
                          <a:solidFill>
                            <a:srgbClr val="0000FF"/>
                          </a:solidFill>
                          <a:latin typeface="Consolas" pitchFamily="49" charset="0"/>
                          <a:ea typeface="仿宋" pitchFamily="49" charset="-122"/>
                          <a:cs typeface="Consolas" pitchFamily="49" charset="0"/>
                        </a:rPr>
                        <a:t>序列</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61</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61</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61</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96</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61</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80</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96</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94">
                <a:tc>
                  <a:txBody>
                    <a:bodyPr/>
                    <a:lstStyle/>
                    <a:p>
                      <a:pPr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=9</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61</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68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75</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77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80</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87</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88</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92</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US" sz="1600" b="1" kern="100">
                          <a:solidFill>
                            <a:srgbClr val="FF00FF"/>
                          </a:solidFill>
                          <a:latin typeface="Consolas" pitchFamily="49" charset="0"/>
                          <a:ea typeface="仿宋" pitchFamily="49" charset="-122"/>
                          <a:cs typeface="Consolas" pitchFamily="49" charset="0"/>
                        </a:rPr>
                        <a:t>96</a:t>
                      </a:r>
                      <a:endParaRPr lang="zh-CN" sz="1600" b="1" kern="100">
                        <a:solidFill>
                          <a:srgbClr val="FF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165878">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最终</a:t>
                      </a:r>
                      <a:r>
                        <a:rPr lang="zh-CN" sz="1600" b="1" kern="100" smtClean="0">
                          <a:solidFill>
                            <a:srgbClr val="0000FF"/>
                          </a:solidFill>
                          <a:latin typeface="Consolas" pitchFamily="49" charset="0"/>
                          <a:ea typeface="仿宋" pitchFamily="49" charset="-122"/>
                          <a:cs typeface="Consolas" pitchFamily="49" charset="0"/>
                        </a:rPr>
                        <a:t>结果</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27992" marR="279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
        <p:nvSpPr>
          <p:cNvPr id="5" name="TextBox 4"/>
          <p:cNvSpPr txBox="1"/>
          <p:nvPr/>
        </p:nvSpPr>
        <p:spPr>
          <a:xfrm>
            <a:off x="2428860" y="6215082"/>
            <a:ext cx="4786346" cy="400110"/>
          </a:xfrm>
          <a:prstGeom prst="rect">
            <a:avLst/>
          </a:prstGeom>
          <a:noFill/>
        </p:spPr>
        <p:txBody>
          <a:bodyPr wrap="square" rtlCol="0">
            <a:spAutoFit/>
          </a:bodyPr>
          <a:lstStyle/>
          <a:p>
            <a:r>
              <a:rPr lang="en-US" altLang="zh-CN" sz="2000" i="1" smtClean="0">
                <a:solidFill>
                  <a:srgbClr val="008000"/>
                </a:solidFill>
                <a:latin typeface="Consolas" pitchFamily="49" charset="0"/>
                <a:ea typeface="仿宋" pitchFamily="49" charset="-122"/>
                <a:cs typeface="Consolas" pitchFamily="49" charset="0"/>
              </a:rPr>
              <a:t>i</a:t>
            </a:r>
            <a:r>
              <a:rPr lang="en-US" altLang="zh-CN" sz="2000" smtClean="0">
                <a:solidFill>
                  <a:srgbClr val="008000"/>
                </a:solidFill>
                <a:latin typeface="Consolas" pitchFamily="49" charset="0"/>
                <a:ea typeface="仿宋" pitchFamily="49" charset="-122"/>
                <a:cs typeface="Consolas" pitchFamily="49" charset="0"/>
              </a:rPr>
              <a:t>=1</a:t>
            </a:r>
            <a:r>
              <a:rPr lang="zh-CN" altLang="en-US" sz="2000" smtClean="0">
                <a:solidFill>
                  <a:srgbClr val="008000"/>
                </a:solidFill>
                <a:latin typeface="Consolas" pitchFamily="49" charset="0"/>
                <a:ea typeface="仿宋" pitchFamily="49" charset="-122"/>
                <a:cs typeface="Consolas" pitchFamily="49" charset="0"/>
              </a:rPr>
              <a:t>的行表示</a:t>
            </a:r>
            <a:r>
              <a:rPr lang="en-US" altLang="zh-CN" sz="2000" i="1" smtClean="0">
                <a:solidFill>
                  <a:srgbClr val="008000"/>
                </a:solidFill>
                <a:latin typeface="Consolas" pitchFamily="49" charset="0"/>
                <a:ea typeface="仿宋" pitchFamily="49" charset="-122"/>
                <a:cs typeface="Consolas" pitchFamily="49" charset="0"/>
              </a:rPr>
              <a:t>i</a:t>
            </a:r>
            <a:r>
              <a:rPr lang="en-US" altLang="zh-CN" sz="2000" smtClean="0">
                <a:solidFill>
                  <a:srgbClr val="008000"/>
                </a:solidFill>
                <a:latin typeface="Consolas" pitchFamily="49" charset="0"/>
                <a:ea typeface="仿宋" pitchFamily="49" charset="-122"/>
                <a:cs typeface="Consolas" pitchFamily="49" charset="0"/>
              </a:rPr>
              <a:t>=1</a:t>
            </a:r>
            <a:r>
              <a:rPr lang="zh-CN" altLang="en-US" sz="2000" smtClean="0">
                <a:solidFill>
                  <a:srgbClr val="008000"/>
                </a:solidFill>
                <a:latin typeface="Consolas" pitchFamily="49" charset="0"/>
                <a:ea typeface="仿宋" pitchFamily="49" charset="-122"/>
                <a:cs typeface="Consolas" pitchFamily="49" charset="0"/>
              </a:rPr>
              <a:t>这一趟的排序结果</a:t>
            </a:r>
            <a:endParaRPr lang="zh-CN" altLang="en-US" sz="2000">
              <a:solidFill>
                <a:srgbClr val="0080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7290" y="357166"/>
            <a:ext cx="464347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以</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即插入</a:t>
            </a:r>
            <a:r>
              <a:rPr lang="en-US" altLang="zh-CN"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为例说明一趟的过程：</a:t>
            </a:r>
            <a:endParaRPr lang="zh-CN" altLang="en-US" sz="2000">
              <a:solidFill>
                <a:srgbClr val="0000FF"/>
              </a:solidFill>
              <a:latin typeface="Consolas" pitchFamily="49" charset="0"/>
              <a:ea typeface="楷体" pitchFamily="49" charset="-122"/>
              <a:cs typeface="Consolas" pitchFamily="49" charset="0"/>
            </a:endParaRPr>
          </a:p>
        </p:txBody>
      </p:sp>
      <p:sp>
        <p:nvSpPr>
          <p:cNvPr id="6" name="矩形 5"/>
          <p:cNvSpPr/>
          <p:nvPr/>
        </p:nvSpPr>
        <p:spPr>
          <a:xfrm>
            <a:off x="1857356"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2714612"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3571868"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9" name="矩形 8"/>
          <p:cNvSpPr/>
          <p:nvPr/>
        </p:nvSpPr>
        <p:spPr>
          <a:xfrm>
            <a:off x="4429124"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10" name="矩形 9"/>
          <p:cNvSpPr/>
          <p:nvPr/>
        </p:nvSpPr>
        <p:spPr>
          <a:xfrm>
            <a:off x="5286380"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11" name="矩形 10"/>
          <p:cNvSpPr/>
          <p:nvPr/>
        </p:nvSpPr>
        <p:spPr>
          <a:xfrm>
            <a:off x="6143636" y="2428868"/>
            <a:ext cx="571504"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12" name="矩形 11"/>
          <p:cNvSpPr/>
          <p:nvPr/>
        </p:nvSpPr>
        <p:spPr>
          <a:xfrm>
            <a:off x="7000892" y="2428868"/>
            <a:ext cx="571504"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14" name="TextBox 13"/>
          <p:cNvSpPr txBox="1"/>
          <p:nvPr/>
        </p:nvSpPr>
        <p:spPr>
          <a:xfrm>
            <a:off x="2000232" y="1928802"/>
            <a:ext cx="285752"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0</a:t>
            </a:r>
            <a:endParaRPr lang="zh-CN" altLang="en-US" sz="1800">
              <a:solidFill>
                <a:srgbClr val="00B0F0"/>
              </a:solidFill>
              <a:latin typeface="Consolas" pitchFamily="49" charset="0"/>
              <a:cs typeface="Consolas" pitchFamily="49" charset="0"/>
            </a:endParaRPr>
          </a:p>
        </p:txBody>
      </p:sp>
      <p:sp>
        <p:nvSpPr>
          <p:cNvPr id="15" name="TextBox 14"/>
          <p:cNvSpPr txBox="1"/>
          <p:nvPr/>
        </p:nvSpPr>
        <p:spPr>
          <a:xfrm>
            <a:off x="2857488" y="1928802"/>
            <a:ext cx="285752"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1</a:t>
            </a:r>
            <a:endParaRPr lang="zh-CN" altLang="en-US" sz="1800">
              <a:solidFill>
                <a:srgbClr val="00B0F0"/>
              </a:solidFill>
              <a:latin typeface="Consolas" pitchFamily="49" charset="0"/>
              <a:cs typeface="Consolas" pitchFamily="49" charset="0"/>
            </a:endParaRPr>
          </a:p>
        </p:txBody>
      </p:sp>
      <p:sp>
        <p:nvSpPr>
          <p:cNvPr id="16" name="TextBox 15"/>
          <p:cNvSpPr txBox="1"/>
          <p:nvPr/>
        </p:nvSpPr>
        <p:spPr>
          <a:xfrm>
            <a:off x="3714744" y="1928802"/>
            <a:ext cx="285752"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2</a:t>
            </a:r>
            <a:endParaRPr lang="zh-CN" altLang="en-US" sz="1800">
              <a:solidFill>
                <a:srgbClr val="00B0F0"/>
              </a:solidFill>
              <a:latin typeface="Consolas" pitchFamily="49" charset="0"/>
              <a:cs typeface="Consolas" pitchFamily="49" charset="0"/>
            </a:endParaRPr>
          </a:p>
        </p:txBody>
      </p:sp>
      <p:sp>
        <p:nvSpPr>
          <p:cNvPr id="17" name="TextBox 16"/>
          <p:cNvSpPr txBox="1"/>
          <p:nvPr/>
        </p:nvSpPr>
        <p:spPr>
          <a:xfrm>
            <a:off x="4572000" y="1928802"/>
            <a:ext cx="285752"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3</a:t>
            </a:r>
            <a:endParaRPr lang="zh-CN" altLang="en-US" sz="1800">
              <a:solidFill>
                <a:srgbClr val="00B0F0"/>
              </a:solidFill>
              <a:latin typeface="Consolas" pitchFamily="49" charset="0"/>
              <a:cs typeface="Consolas" pitchFamily="49" charset="0"/>
            </a:endParaRPr>
          </a:p>
        </p:txBody>
      </p:sp>
      <p:sp>
        <p:nvSpPr>
          <p:cNvPr id="18" name="TextBox 17"/>
          <p:cNvSpPr txBox="1"/>
          <p:nvPr/>
        </p:nvSpPr>
        <p:spPr>
          <a:xfrm>
            <a:off x="5357818" y="1928802"/>
            <a:ext cx="285752"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4</a:t>
            </a:r>
            <a:endParaRPr lang="zh-CN" altLang="en-US" sz="1800">
              <a:solidFill>
                <a:srgbClr val="00B0F0"/>
              </a:solidFill>
              <a:latin typeface="Consolas" pitchFamily="49" charset="0"/>
              <a:cs typeface="Consolas" pitchFamily="49" charset="0"/>
            </a:endParaRPr>
          </a:p>
        </p:txBody>
      </p:sp>
      <p:sp>
        <p:nvSpPr>
          <p:cNvPr id="19" name="TextBox 18"/>
          <p:cNvSpPr txBox="1"/>
          <p:nvPr/>
        </p:nvSpPr>
        <p:spPr>
          <a:xfrm>
            <a:off x="6286512" y="1928802"/>
            <a:ext cx="285752"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5</a:t>
            </a:r>
            <a:endParaRPr lang="zh-CN" altLang="en-US" sz="1800">
              <a:solidFill>
                <a:srgbClr val="00B0F0"/>
              </a:solidFill>
              <a:latin typeface="Consolas" pitchFamily="49" charset="0"/>
              <a:cs typeface="Consolas" pitchFamily="49" charset="0"/>
            </a:endParaRPr>
          </a:p>
        </p:txBody>
      </p:sp>
      <p:sp>
        <p:nvSpPr>
          <p:cNvPr id="20" name="TextBox 19"/>
          <p:cNvSpPr txBox="1"/>
          <p:nvPr/>
        </p:nvSpPr>
        <p:spPr>
          <a:xfrm>
            <a:off x="7072330" y="1928802"/>
            <a:ext cx="285752" cy="369332"/>
          </a:xfrm>
          <a:prstGeom prst="rect">
            <a:avLst/>
          </a:prstGeom>
          <a:noFill/>
        </p:spPr>
        <p:txBody>
          <a:bodyPr wrap="square" rtlCol="0">
            <a:spAutoFit/>
          </a:bodyPr>
          <a:lstStyle/>
          <a:p>
            <a:r>
              <a:rPr lang="en-US" altLang="zh-CN" sz="1800" smtClean="0">
                <a:solidFill>
                  <a:srgbClr val="00B0F0"/>
                </a:solidFill>
                <a:latin typeface="Consolas" pitchFamily="49" charset="0"/>
                <a:cs typeface="Consolas" pitchFamily="49" charset="0"/>
              </a:rPr>
              <a:t>6</a:t>
            </a:r>
            <a:endParaRPr lang="zh-CN" altLang="en-US" sz="1800">
              <a:solidFill>
                <a:srgbClr val="00B0F0"/>
              </a:solidFill>
              <a:latin typeface="Consolas" pitchFamily="49" charset="0"/>
              <a:cs typeface="Consolas" pitchFamily="49" charset="0"/>
            </a:endParaRPr>
          </a:p>
        </p:txBody>
      </p:sp>
      <p:sp>
        <p:nvSpPr>
          <p:cNvPr id="22" name="左中括号 21"/>
          <p:cNvSpPr/>
          <p:nvPr/>
        </p:nvSpPr>
        <p:spPr>
          <a:xfrm rot="5400000">
            <a:off x="4178529" y="-392371"/>
            <a:ext cx="144000" cy="4643470"/>
          </a:xfrm>
          <a:prstGeom prst="leftBracket">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3" name="Text Box 6"/>
          <p:cNvSpPr txBox="1">
            <a:spLocks noChangeArrowheads="1"/>
          </p:cNvSpPr>
          <p:nvPr/>
        </p:nvSpPr>
        <p:spPr bwMode="auto">
          <a:xfrm>
            <a:off x="3778253" y="1488032"/>
            <a:ext cx="1150937" cy="369332"/>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8000"/>
                </a:solidFill>
                <a:latin typeface="仿宋" pitchFamily="49" charset="-122"/>
                <a:ea typeface="仿宋" pitchFamily="49" charset="-122"/>
                <a:cs typeface="Consolas" pitchFamily="49" charset="0"/>
              </a:rPr>
              <a:t>有序区</a:t>
            </a:r>
          </a:p>
        </p:txBody>
      </p:sp>
      <p:sp>
        <p:nvSpPr>
          <p:cNvPr id="24" name="TextBox 23"/>
          <p:cNvSpPr txBox="1"/>
          <p:nvPr/>
        </p:nvSpPr>
        <p:spPr>
          <a:xfrm>
            <a:off x="5643570" y="3500438"/>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tmp</a:t>
            </a:r>
            <a:endParaRPr lang="zh-CN" altLang="en-US" sz="2000">
              <a:solidFill>
                <a:srgbClr val="0000FF"/>
              </a:solidFill>
              <a:latin typeface="Consolas" pitchFamily="49" charset="0"/>
              <a:cs typeface="Consolas" pitchFamily="49" charset="0"/>
            </a:endParaRPr>
          </a:p>
        </p:txBody>
      </p:sp>
      <p:sp>
        <p:nvSpPr>
          <p:cNvPr id="25" name="TextBox 24"/>
          <p:cNvSpPr txBox="1"/>
          <p:nvPr/>
        </p:nvSpPr>
        <p:spPr>
          <a:xfrm>
            <a:off x="7858148" y="2357430"/>
            <a:ext cx="1000132"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sp>
        <p:nvSpPr>
          <p:cNvPr id="26" name="TextBox 25"/>
          <p:cNvSpPr txBox="1"/>
          <p:nvPr/>
        </p:nvSpPr>
        <p:spPr>
          <a:xfrm>
            <a:off x="1357290" y="1000108"/>
            <a:ext cx="2286016"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的排序结果：</a:t>
            </a:r>
            <a:endParaRPr lang="zh-CN" altLang="en-US" sz="2000"/>
          </a:p>
        </p:txBody>
      </p:sp>
      <p:grpSp>
        <p:nvGrpSpPr>
          <p:cNvPr id="28" name="组合 27"/>
          <p:cNvGrpSpPr/>
          <p:nvPr/>
        </p:nvGrpSpPr>
        <p:grpSpPr>
          <a:xfrm>
            <a:off x="3286116" y="3357562"/>
            <a:ext cx="2071702" cy="971614"/>
            <a:chOff x="3286116" y="3357562"/>
            <a:chExt cx="2071702" cy="971614"/>
          </a:xfrm>
        </p:grpSpPr>
        <p:sp>
          <p:nvSpPr>
            <p:cNvPr id="13" name="TextBox 12"/>
            <p:cNvSpPr txBox="1"/>
            <p:nvPr/>
          </p:nvSpPr>
          <p:spPr>
            <a:xfrm>
              <a:off x="3286116" y="3929066"/>
              <a:ext cx="207170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的排序结果</a:t>
              </a:r>
              <a:endParaRPr lang="zh-CN" altLang="en-US" sz="2000"/>
            </a:p>
          </p:txBody>
        </p:sp>
        <p:sp>
          <p:nvSpPr>
            <p:cNvPr id="27" name="上箭头 26"/>
            <p:cNvSpPr/>
            <p:nvPr/>
          </p:nvSpPr>
          <p:spPr>
            <a:xfrm>
              <a:off x="4071934" y="3357562"/>
              <a:ext cx="214314" cy="428628"/>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cxnSp>
        <p:nvCxnSpPr>
          <p:cNvPr id="30" name="直接箭头连接符 29"/>
          <p:cNvCxnSpPr/>
          <p:nvPr/>
        </p:nvCxnSpPr>
        <p:spPr>
          <a:xfrm rot="5400000">
            <a:off x="5875744" y="3018231"/>
            <a:ext cx="642942" cy="464347"/>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5500694" y="3071811"/>
            <a:ext cx="500066" cy="35719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929190" y="2928934"/>
            <a:ext cx="714380" cy="642942"/>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071934" y="2928934"/>
            <a:ext cx="1571636" cy="785818"/>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左中括号 38"/>
          <p:cNvSpPr/>
          <p:nvPr/>
        </p:nvSpPr>
        <p:spPr>
          <a:xfrm rot="5400000">
            <a:off x="4566676" y="-853080"/>
            <a:ext cx="144000" cy="5562640"/>
          </a:xfrm>
          <a:prstGeom prst="leftBracket">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par>
                          <p:cTn id="47" fill="hold">
                            <p:stCondLst>
                              <p:cond delay="0"/>
                            </p:stCondLst>
                            <p:childTnLst>
                              <p:par>
                                <p:cTn id="48" presetID="0" presetClass="path" presetSubtype="0" accel="50000" decel="50000" fill="hold" grpId="1" nodeType="afterEffect">
                                  <p:stCondLst>
                                    <p:cond delay="0"/>
                                  </p:stCondLst>
                                  <p:childTnLst>
                                    <p:animMotion origin="layout" path="M 5E-6 3.33333E-6 C -0.00763 0.03449 -0.01737 0.06551 -0.03142 0.09143 C -0.04548 0.11736 -0.07309 0.14213 -0.08402 0.15555 " pathEditMode="relative" rAng="0" ptsTypes="aaa">
                                      <p:cBhvr>
                                        <p:cTn id="49" dur="2000" fill="hold"/>
                                        <p:tgtEl>
                                          <p:spTgt spid="12"/>
                                        </p:tgtEl>
                                        <p:attrNameLst>
                                          <p:attrName>ppt_x</p:attrName>
                                          <p:attrName>ppt_y</p:attrName>
                                        </p:attrNameLst>
                                      </p:cBhvr>
                                      <p:rCtr x="-42" y="78"/>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30"/>
                                        </p:tgtEl>
                                      </p:cBhvr>
                                    </p:animEffect>
                                    <p:set>
                                      <p:cBhvr>
                                        <p:cTn id="58" dur="1" fill="hold">
                                          <p:stCondLst>
                                            <p:cond delay="499"/>
                                          </p:stCondLst>
                                        </p:cTn>
                                        <p:tgtEl>
                                          <p:spTgt spid="30"/>
                                        </p:tgtEl>
                                        <p:attrNameLst>
                                          <p:attrName>style.visibility</p:attrName>
                                        </p:attrNameLst>
                                      </p:cBhvr>
                                      <p:to>
                                        <p:strVal val="hidden"/>
                                      </p:to>
                                    </p:set>
                                  </p:childTnLst>
                                </p:cTn>
                              </p:par>
                            </p:childTnLst>
                          </p:cTn>
                        </p:par>
                        <p:par>
                          <p:cTn id="59" fill="hold">
                            <p:stCondLst>
                              <p:cond delay="500"/>
                            </p:stCondLst>
                            <p:childTnLst>
                              <p:par>
                                <p:cTn id="60" presetID="0" presetClass="path" presetSubtype="0" accel="50000" decel="50000" fill="hold" grpId="1" nodeType="afterEffect">
                                  <p:stCondLst>
                                    <p:cond delay="0"/>
                                  </p:stCondLst>
                                  <p:childTnLst>
                                    <p:animMotion origin="layout" path="M -0.00243 0.00093 L 0.09375 -7.40741E-7 " pathEditMode="relative" rAng="0" ptsTypes="AA">
                                      <p:cBhvr>
                                        <p:cTn id="61" dur="2000" fill="hold"/>
                                        <p:tgtEl>
                                          <p:spTgt spid="11"/>
                                        </p:tgtEl>
                                        <p:attrNameLst>
                                          <p:attrName>ppt_x</p:attrName>
                                          <p:attrName>ppt_y</p:attrName>
                                        </p:attrNameLst>
                                      </p:cBhvr>
                                      <p:rCtr x="48" y="0"/>
                                    </p:animMotion>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nodeType="clickEffect">
                                  <p:stCondLst>
                                    <p:cond delay="0"/>
                                  </p:stCondLst>
                                  <p:childTnLst>
                                    <p:animEffect transition="out" filter="wipe(down)">
                                      <p:cBhvr>
                                        <p:cTn id="69" dur="500"/>
                                        <p:tgtEl>
                                          <p:spTgt spid="32"/>
                                        </p:tgtEl>
                                      </p:cBhvr>
                                    </p:animEffect>
                                    <p:set>
                                      <p:cBhvr>
                                        <p:cTn id="70" dur="1" fill="hold">
                                          <p:stCondLst>
                                            <p:cond delay="499"/>
                                          </p:stCondLst>
                                        </p:cTn>
                                        <p:tgtEl>
                                          <p:spTgt spid="32"/>
                                        </p:tgtEl>
                                        <p:attrNameLst>
                                          <p:attrName>style.visibility</p:attrName>
                                        </p:attrNameLst>
                                      </p:cBhvr>
                                      <p:to>
                                        <p:strVal val="hidden"/>
                                      </p:to>
                                    </p:set>
                                  </p:childTnLst>
                                </p:cTn>
                              </p:par>
                            </p:childTnLst>
                          </p:cTn>
                        </p:par>
                        <p:par>
                          <p:cTn id="71" fill="hold">
                            <p:stCondLst>
                              <p:cond delay="500"/>
                            </p:stCondLst>
                            <p:childTnLst>
                              <p:par>
                                <p:cTn id="72" presetID="0" presetClass="path" presetSubtype="0" accel="50000" decel="50000" fill="hold" grpId="1" nodeType="afterEffect">
                                  <p:stCondLst>
                                    <p:cond delay="0"/>
                                  </p:stCondLst>
                                  <p:childTnLst>
                                    <p:animMotion origin="layout" path="M -0.00399 0.00186 L 0.09132 0.00093 " pathEditMode="relative" rAng="0" ptsTypes="AA">
                                      <p:cBhvr>
                                        <p:cTn id="73" dur="2000" fill="hold"/>
                                        <p:tgtEl>
                                          <p:spTgt spid="10"/>
                                        </p:tgtEl>
                                        <p:attrNameLst>
                                          <p:attrName>ppt_x</p:attrName>
                                          <p:attrName>ppt_y</p:attrName>
                                        </p:attrNameLst>
                                      </p:cBhvr>
                                      <p:rCtr x="48" y="0"/>
                                    </p:animMotion>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nodeType="clickEffect">
                                  <p:stCondLst>
                                    <p:cond delay="0"/>
                                  </p:stCondLst>
                                  <p:childTnLst>
                                    <p:animEffect transition="out" filter="wipe(down)">
                                      <p:cBhvr>
                                        <p:cTn id="81" dur="500"/>
                                        <p:tgtEl>
                                          <p:spTgt spid="34"/>
                                        </p:tgtEl>
                                      </p:cBhvr>
                                    </p:animEffect>
                                    <p:set>
                                      <p:cBhvr>
                                        <p:cTn id="82" dur="1" fill="hold">
                                          <p:stCondLst>
                                            <p:cond delay="499"/>
                                          </p:stCondLst>
                                        </p:cTn>
                                        <p:tgtEl>
                                          <p:spTgt spid="34"/>
                                        </p:tgtEl>
                                        <p:attrNameLst>
                                          <p:attrName>style.visibility</p:attrName>
                                        </p:attrNameLst>
                                      </p:cBhvr>
                                      <p:to>
                                        <p:strVal val="hidden"/>
                                      </p:to>
                                    </p:set>
                                  </p:childTnLst>
                                </p:cTn>
                              </p:par>
                            </p:childTnLst>
                          </p:cTn>
                        </p:par>
                        <p:par>
                          <p:cTn id="83" fill="hold">
                            <p:stCondLst>
                              <p:cond delay="500"/>
                            </p:stCondLst>
                            <p:childTnLst>
                              <p:par>
                                <p:cTn id="84" presetID="0" presetClass="path" presetSubtype="0" accel="50000" decel="50000" fill="hold" grpId="1" nodeType="afterEffect">
                                  <p:stCondLst>
                                    <p:cond delay="0"/>
                                  </p:stCondLst>
                                  <p:childTnLst>
                                    <p:animMotion origin="layout" path="M 0 0 L 0.09444 0 " pathEditMode="relative" ptsTypes="AA">
                                      <p:cBhvr>
                                        <p:cTn id="85" dur="2000" fill="hold"/>
                                        <p:tgtEl>
                                          <p:spTgt spid="9"/>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6" presetClass="emph" presetSubtype="0" fill="hold" nodeType="clickEffect">
                                  <p:stCondLst>
                                    <p:cond delay="0"/>
                                  </p:stCondLst>
                                  <p:childTnLst>
                                    <p:animEffect transition="out" filter="fade">
                                      <p:cBhvr>
                                        <p:cTn id="93" dur="500" tmFilter="0, 0; .2, .5; .8, .5; 1, 0"/>
                                        <p:tgtEl>
                                          <p:spTgt spid="36"/>
                                        </p:tgtEl>
                                      </p:cBhvr>
                                    </p:animEffect>
                                    <p:animScale>
                                      <p:cBhvr>
                                        <p:cTn id="94" dur="250" autoRev="1" fill="hold"/>
                                        <p:tgtEl>
                                          <p:spTgt spid="36"/>
                                        </p:tgtEl>
                                      </p:cBhvr>
                                      <p:by x="105000" y="105000"/>
                                    </p:animScale>
                                  </p:childTnLst>
                                </p:cTn>
                              </p:par>
                            </p:childTnLst>
                          </p:cTn>
                        </p:par>
                      </p:childTnLst>
                    </p:cTn>
                  </p:par>
                  <p:par>
                    <p:cTn id="95" fill="hold">
                      <p:stCondLst>
                        <p:cond delay="indefinite"/>
                      </p:stCondLst>
                      <p:childTnLst>
                        <p:par>
                          <p:cTn id="96" fill="hold">
                            <p:stCondLst>
                              <p:cond delay="0"/>
                            </p:stCondLst>
                            <p:childTnLst>
                              <p:par>
                                <p:cTn id="97" presetID="22" presetClass="exit" presetSubtype="4" fill="hold" nodeType="clickEffect">
                                  <p:stCondLst>
                                    <p:cond delay="0"/>
                                  </p:stCondLst>
                                  <p:childTnLst>
                                    <p:animEffect transition="out" filter="wipe(down)">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childTnLst>
                          </p:cTn>
                        </p:par>
                        <p:par>
                          <p:cTn id="100" fill="hold">
                            <p:stCondLst>
                              <p:cond delay="500"/>
                            </p:stCondLst>
                            <p:childTnLst>
                              <p:par>
                                <p:cTn id="101" presetID="0" presetClass="path" presetSubtype="0" accel="50000" decel="50000" fill="hold" grpId="2" nodeType="afterEffect">
                                  <p:stCondLst>
                                    <p:cond delay="0"/>
                                  </p:stCondLst>
                                  <p:childTnLst>
                                    <p:animMotion origin="layout" path="M -0.08038 0.16203 C -0.08506 0.15486 -0.09756 0.1331 -0.10834 0.11944 C -0.1191 0.10578 -0.11719 0.09907 -0.14549 0.07939 C -0.17379 0.05972 -0.2507 0.01736 -0.2783 0.00115 " pathEditMode="relative" rAng="0" ptsTypes="aaaa">
                                      <p:cBhvr>
                                        <p:cTn id="102" dur="2000" fill="hold"/>
                                        <p:tgtEl>
                                          <p:spTgt spid="12"/>
                                        </p:tgtEl>
                                        <p:attrNameLst>
                                          <p:attrName>ppt_x</p:attrName>
                                          <p:attrName>ppt_y</p:attrName>
                                        </p:attrNameLst>
                                      </p:cBhvr>
                                      <p:rCtr x="-99" y="-81"/>
                                    </p:animMotion>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22"/>
                                        </p:tgtEl>
                                      </p:cBhvr>
                                    </p:animEffect>
                                    <p:set>
                                      <p:cBhvr>
                                        <p:cTn id="107" dur="1" fill="hold">
                                          <p:stCondLst>
                                            <p:cond delay="499"/>
                                          </p:stCondLst>
                                        </p:cTn>
                                        <p:tgtEl>
                                          <p:spTgt spid="22"/>
                                        </p:tgtEl>
                                        <p:attrNameLst>
                                          <p:attrName>style.visibility</p:attrName>
                                        </p:attrNameLst>
                                      </p:cBhvr>
                                      <p:to>
                                        <p:strVal val="hidden"/>
                                      </p:to>
                                    </p:se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2" grpId="2" animBg="1"/>
      <p:bldP spid="14" grpId="0"/>
      <p:bldP spid="15" grpId="0"/>
      <p:bldP spid="16" grpId="0"/>
      <p:bldP spid="17" grpId="0"/>
      <p:bldP spid="18" grpId="0"/>
      <p:bldP spid="19" grpId="0"/>
      <p:bldP spid="20" grpId="0"/>
      <p:bldP spid="22" grpId="0" animBg="1"/>
      <p:bldP spid="22" grpId="1" animBg="1"/>
      <p:bldP spid="23" grpId="0"/>
      <p:bldP spid="24" grpId="0"/>
      <p:bldP spid="25" grpId="0"/>
      <p:bldP spid="26" grpId="0"/>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71538" y="428604"/>
            <a:ext cx="4606926"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直接插入排序算法如下：</a:t>
            </a:r>
          </a:p>
        </p:txBody>
      </p:sp>
      <p:sp>
        <p:nvSpPr>
          <p:cNvPr id="30723" name="Text Box 3"/>
          <p:cNvSpPr txBox="1">
            <a:spLocks noChangeArrowheads="1"/>
          </p:cNvSpPr>
          <p:nvPr/>
        </p:nvSpPr>
        <p:spPr bwMode="auto">
          <a:xfrm>
            <a:off x="1142977" y="1000108"/>
            <a:ext cx="7786742" cy="486129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InsertSort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	</a:t>
            </a:r>
            <a:endParaRPr lang="en-US" altLang="zh-CN" sz="1800" dirty="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1;i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从</a:t>
            </a:r>
            <a:r>
              <a:rPr lang="zh-CN" altLang="en-US" sz="1800" dirty="0">
                <a:solidFill>
                  <a:srgbClr val="00B0F0"/>
                </a:solidFill>
                <a:latin typeface="Consolas" pitchFamily="49" charset="0"/>
                <a:ea typeface="仿宋" pitchFamily="49" charset="-122"/>
                <a:cs typeface="Consolas" pitchFamily="49" charset="0"/>
              </a:rPr>
              <a:t>第二个元素即</a:t>
            </a:r>
            <a:r>
              <a:rPr lang="en-US" altLang="zh-CN" sz="1800" dirty="0">
                <a:solidFill>
                  <a:srgbClr val="00B0F0"/>
                </a:solidFill>
                <a:latin typeface="Consolas" pitchFamily="49" charset="0"/>
                <a:ea typeface="仿宋" pitchFamily="49" charset="-122"/>
                <a:cs typeface="Consolas" pitchFamily="49" charset="0"/>
              </a:rPr>
              <a:t>R[1]</a:t>
            </a:r>
            <a:r>
              <a:rPr lang="zh-CN" altLang="en-US" sz="1800" dirty="0">
                <a:solidFill>
                  <a:srgbClr val="00B0F0"/>
                </a:solidFill>
                <a:latin typeface="Consolas" pitchFamily="49" charset="0"/>
                <a:ea typeface="仿宋" pitchFamily="49" charset="-122"/>
                <a:cs typeface="Consolas" pitchFamily="49" charset="0"/>
              </a:rPr>
              <a:t>开始的</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R[</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-1].key&gt;R[</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].key</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tmp=R[i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取出无序区的第一</a:t>
            </a:r>
            <a:r>
              <a:rPr lang="zh-CN" altLang="en-US" sz="1800">
                <a:solidFill>
                  <a:srgbClr val="00B0F0"/>
                </a:solidFill>
                <a:latin typeface="Consolas" pitchFamily="49" charset="0"/>
                <a:ea typeface="仿宋" pitchFamily="49" charset="-122"/>
                <a:cs typeface="Consolas" pitchFamily="49" charset="0"/>
              </a:rPr>
              <a:t>个</a:t>
            </a:r>
            <a:r>
              <a:rPr lang="zh-CN" altLang="en-US" sz="1800" smtClean="0">
                <a:solidFill>
                  <a:srgbClr val="00B0F0"/>
                </a:solidFill>
                <a:latin typeface="Consolas" pitchFamily="49" charset="0"/>
                <a:ea typeface="仿宋" pitchFamily="49" charset="-122"/>
                <a:cs typeface="Consolas" pitchFamily="49" charset="0"/>
              </a:rPr>
              <a:t>元素</a:t>
            </a:r>
            <a:r>
              <a:rPr lang="en-US" altLang="zh-CN" sz="1800" smtClean="0">
                <a:solidFill>
                  <a:srgbClr val="00B0F0"/>
                </a:solidFill>
                <a:latin typeface="Consolas" pitchFamily="49" charset="0"/>
                <a:ea typeface="仿宋" pitchFamily="49" charset="-122"/>
                <a:cs typeface="Consolas" pitchFamily="49" charset="0"/>
              </a:rPr>
              <a:t>R[i]</a:t>
            </a:r>
            <a:endParaRPr lang="zh-CN" altLang="en-US" sz="1800" dirty="0">
              <a:solidFill>
                <a:srgbClr val="00B0F0"/>
              </a:solidFill>
              <a:latin typeface="Consolas" pitchFamily="49" charset="0"/>
              <a:ea typeface="仿宋" pitchFamily="49" charset="-122"/>
              <a:cs typeface="Consolas" pitchFamily="49" charset="0"/>
            </a:endParaRP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j=i-1;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R[0</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中找</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的插入位置</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do</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R[j+1</a:t>
            </a:r>
            <a:r>
              <a:rPr lang="en-US" altLang="zh-CN" sz="1800" dirty="0">
                <a:solidFill>
                  <a:srgbClr val="0000FF"/>
                </a:solidFill>
                <a:latin typeface="Consolas" pitchFamily="49" charset="0"/>
                <a:ea typeface="仿宋" pitchFamily="49" charset="-122"/>
                <a:cs typeface="Consolas" pitchFamily="49" charset="0"/>
              </a:rPr>
              <a:t>]=R[j];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将关键字大于</a:t>
            </a:r>
            <a:r>
              <a:rPr lang="en-US" altLang="zh-CN" sz="1800" dirty="0" err="1">
                <a:solidFill>
                  <a:srgbClr val="00B0F0"/>
                </a:solidFill>
                <a:latin typeface="Consolas" pitchFamily="49" charset="0"/>
                <a:ea typeface="仿宋" pitchFamily="49" charset="-122"/>
                <a:cs typeface="Consolas" pitchFamily="49" charset="0"/>
              </a:rPr>
              <a:t>tmp.key</a:t>
            </a:r>
            <a:r>
              <a:rPr lang="zh-CN" altLang="en-US" sz="1800" dirty="0">
                <a:solidFill>
                  <a:srgbClr val="00B0F0"/>
                </a:solidFill>
                <a:latin typeface="Consolas" pitchFamily="49" charset="0"/>
                <a:ea typeface="仿宋" pitchFamily="49" charset="-122"/>
                <a:cs typeface="Consolas" pitchFamily="49" charset="0"/>
              </a:rPr>
              <a:t>的元素后移</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继续向前比较</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(j&gt;=0 &amp;&amp; R[j].key&gt;</a:t>
            </a:r>
            <a:r>
              <a:rPr lang="en-US" altLang="zh-CN" sz="1800" dirty="0" err="1">
                <a:solidFill>
                  <a:srgbClr val="0000FF"/>
                </a:solidFill>
                <a:latin typeface="Consolas" pitchFamily="49" charset="0"/>
                <a:ea typeface="仿宋" pitchFamily="49" charset="-122"/>
                <a:cs typeface="Consolas" pitchFamily="49" charset="0"/>
              </a:rPr>
              <a:t>tmp.key</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R[j+1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a:t>
            </a:r>
            <a:r>
              <a:rPr lang="en-US" altLang="zh-CN" sz="1800" dirty="0" err="1">
                <a:solidFill>
                  <a:srgbClr val="00B0F0"/>
                </a:solidFill>
                <a:latin typeface="Consolas" pitchFamily="49" charset="0"/>
                <a:ea typeface="仿宋" pitchFamily="49" charset="-122"/>
                <a:cs typeface="Consolas" pitchFamily="49" charset="0"/>
              </a:rPr>
              <a:t>j+1</a:t>
            </a:r>
            <a:r>
              <a:rPr lang="zh-CN" altLang="en-US" sz="1800" dirty="0">
                <a:solidFill>
                  <a:srgbClr val="00B0F0"/>
                </a:solidFill>
                <a:latin typeface="Consolas" pitchFamily="49" charset="0"/>
                <a:ea typeface="仿宋" pitchFamily="49" charset="-122"/>
                <a:cs typeface="Consolas" pitchFamily="49" charset="0"/>
              </a:rPr>
              <a:t>处插入</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142976" y="357166"/>
            <a:ext cx="3023585" cy="400110"/>
          </a:xfrm>
          <a:prstGeom prst="rect">
            <a:avLst/>
          </a:prstGeom>
          <a:noFill/>
          <a:ln w="9525">
            <a:noFill/>
            <a:miter lim="800000"/>
            <a:headEnd/>
            <a:tailEnd/>
          </a:ln>
        </p:spPr>
        <p:txBody>
          <a:bodyPr wrap="none">
            <a:spAutoFit/>
          </a:bodyPr>
          <a:lstStyle/>
          <a:p>
            <a:r>
              <a:rPr kumimoji="1" lang="zh-CN" altLang="en-US" sz="2000" smtClean="0">
                <a:solidFill>
                  <a:srgbClr val="F92D37"/>
                </a:solidFill>
                <a:latin typeface="微软雅黑" pitchFamily="34" charset="-122"/>
                <a:ea typeface="微软雅黑" pitchFamily="34" charset="-122"/>
                <a:cs typeface="Times New Roman" pitchFamily="18" charset="0"/>
              </a:rPr>
              <a:t>直接插入排序算法分析：</a:t>
            </a:r>
            <a:endParaRPr kumimoji="1" lang="zh-CN" altLang="en-US" sz="2000" dirty="0">
              <a:solidFill>
                <a:srgbClr val="F92D37"/>
              </a:solidFill>
              <a:latin typeface="微软雅黑" pitchFamily="34" charset="-122"/>
              <a:ea typeface="微软雅黑" pitchFamily="34" charset="-122"/>
              <a:cs typeface="Times New Roman" pitchFamily="18" charset="0"/>
            </a:endParaRPr>
          </a:p>
        </p:txBody>
      </p:sp>
      <p:grpSp>
        <p:nvGrpSpPr>
          <p:cNvPr id="18" name="组合 17"/>
          <p:cNvGrpSpPr/>
          <p:nvPr/>
        </p:nvGrpSpPr>
        <p:grpSpPr>
          <a:xfrm>
            <a:off x="1128013" y="1011238"/>
            <a:ext cx="6554966" cy="1595142"/>
            <a:chOff x="1128013" y="1011238"/>
            <a:chExt cx="6554966" cy="1595142"/>
          </a:xfrm>
        </p:grpSpPr>
        <p:sp>
          <p:nvSpPr>
            <p:cNvPr id="186371" name="Text Box 3"/>
            <p:cNvSpPr txBox="1">
              <a:spLocks noChangeArrowheads="1"/>
            </p:cNvSpPr>
            <p:nvPr/>
          </p:nvSpPr>
          <p:spPr bwMode="auto">
            <a:xfrm>
              <a:off x="1128013" y="1011238"/>
              <a:ext cx="5604419" cy="400110"/>
            </a:xfrm>
            <a:prstGeom prst="rect">
              <a:avLst/>
            </a:prstGeom>
            <a:noFill/>
            <a:ln w="9525">
              <a:noFill/>
              <a:miter lim="800000"/>
              <a:headEnd/>
              <a:tailEnd/>
            </a:ln>
          </p:spPr>
          <p:txBody>
            <a:bodyPr wrap="none">
              <a:spAutoFit/>
            </a:bodyPr>
            <a:lstStyle/>
            <a:p>
              <a:r>
                <a:rPr kumimoji="1" lang="zh-CN" altLang="en-US" sz="2000">
                  <a:solidFill>
                    <a:srgbClr val="1000E4"/>
                  </a:solidFill>
                  <a:ea typeface="楷体" pitchFamily="49" charset="-122"/>
                  <a:cs typeface="Times New Roman" pitchFamily="18" charset="0"/>
                </a:rPr>
                <a:t>最好的情况（关键字在记录序列中顺序有序）</a:t>
              </a:r>
              <a:r>
                <a:rPr kumimoji="1" lang="zh-CN" altLang="en-US" sz="2000">
                  <a:solidFill>
                    <a:srgbClr val="000080"/>
                  </a:solidFill>
                  <a:ea typeface="楷体" pitchFamily="49" charset="-122"/>
                  <a:cs typeface="Times New Roman" pitchFamily="18" charset="0"/>
                </a:rPr>
                <a:t>：</a:t>
              </a:r>
            </a:p>
          </p:txBody>
        </p:sp>
        <p:sp>
          <p:nvSpPr>
            <p:cNvPr id="186372" name="Text Box 4"/>
            <p:cNvSpPr txBox="1">
              <a:spLocks noChangeArrowheads="1"/>
            </p:cNvSpPr>
            <p:nvPr/>
          </p:nvSpPr>
          <p:spPr bwMode="auto">
            <a:xfrm>
              <a:off x="1524888" y="1560513"/>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ea typeface="楷体" pitchFamily="49" charset="-122"/>
                  <a:cs typeface="Times New Roman" pitchFamily="18" charset="0"/>
                </a:rPr>
                <a:t>“</a:t>
              </a:r>
              <a:r>
                <a:rPr kumimoji="1" lang="zh-CN" altLang="en-US" sz="2000">
                  <a:solidFill>
                    <a:srgbClr val="1000E4"/>
                  </a:solidFill>
                  <a:ea typeface="楷体" pitchFamily="49" charset="-122"/>
                  <a:cs typeface="Times New Roman" pitchFamily="18" charset="0"/>
                </a:rPr>
                <a:t>比较”的次数：</a:t>
              </a:r>
            </a:p>
          </p:txBody>
        </p:sp>
        <p:graphicFrame>
          <p:nvGraphicFramePr>
            <p:cNvPr id="186375" name="Object 7"/>
            <p:cNvGraphicFramePr>
              <a:graphicFrameLocks noChangeAspect="1"/>
            </p:cNvGraphicFramePr>
            <p:nvPr/>
          </p:nvGraphicFramePr>
          <p:xfrm>
            <a:off x="2107501" y="1968500"/>
            <a:ext cx="1107177" cy="637880"/>
          </p:xfrm>
          <a:graphic>
            <a:graphicData uri="http://schemas.openxmlformats.org/presentationml/2006/ole">
              <p:oleObj spid="_x0000_s2050" name="公式" r:id="rId3" imgW="685800" imgH="431640" progId="">
                <p:embed/>
              </p:oleObj>
            </a:graphicData>
          </a:graphic>
        </p:graphicFrame>
        <p:sp>
          <p:nvSpPr>
            <p:cNvPr id="186376" name="Text Box 8"/>
            <p:cNvSpPr txBox="1">
              <a:spLocks noChangeArrowheads="1"/>
            </p:cNvSpPr>
            <p:nvPr/>
          </p:nvSpPr>
          <p:spPr bwMode="auto">
            <a:xfrm>
              <a:off x="6004813" y="2133600"/>
              <a:ext cx="1095375" cy="400110"/>
            </a:xfrm>
            <a:prstGeom prst="rect">
              <a:avLst/>
            </a:prstGeom>
            <a:noFill/>
            <a:ln w="9525">
              <a:noFill/>
              <a:miter lim="800000"/>
              <a:headEnd/>
              <a:tailEnd/>
            </a:ln>
          </p:spPr>
          <p:txBody>
            <a:bodyPr>
              <a:spAutoFit/>
            </a:bodyPr>
            <a:lstStyle/>
            <a:p>
              <a:r>
                <a:rPr kumimoji="1" lang="en-US" altLang="zh-CN" sz="2000">
                  <a:solidFill>
                    <a:srgbClr val="FF0000"/>
                  </a:solidFill>
                  <a:latin typeface="Consolas" pitchFamily="49" charset="0"/>
                  <a:ea typeface="宋体" pitchFamily="2" charset="-122"/>
                  <a:cs typeface="Consolas" pitchFamily="49" charset="0"/>
                </a:rPr>
                <a:t>0</a:t>
              </a:r>
              <a:endParaRPr kumimoji="1" lang="en-US" altLang="zh-CN" sz="2000">
                <a:solidFill>
                  <a:schemeClr val="tx1"/>
                </a:solidFill>
                <a:latin typeface="Consolas" pitchFamily="49" charset="0"/>
                <a:ea typeface="宋体" pitchFamily="2" charset="-122"/>
                <a:cs typeface="Consolas" pitchFamily="49" charset="0"/>
              </a:endParaRPr>
            </a:p>
          </p:txBody>
        </p:sp>
        <p:sp>
          <p:nvSpPr>
            <p:cNvPr id="186377" name="Rectangle 9"/>
            <p:cNvSpPr>
              <a:spLocks noChangeArrowheads="1"/>
            </p:cNvSpPr>
            <p:nvPr/>
          </p:nvSpPr>
          <p:spPr bwMode="auto">
            <a:xfrm>
              <a:off x="5563488" y="1557338"/>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ea typeface="楷体" pitchFamily="49" charset="-122"/>
                  <a:cs typeface="Times New Roman" pitchFamily="18" charset="0"/>
                </a:rPr>
                <a:t>“</a:t>
              </a:r>
              <a:r>
                <a:rPr kumimoji="1" lang="zh-CN" altLang="en-US" sz="2000">
                  <a:solidFill>
                    <a:srgbClr val="1000E4"/>
                  </a:solidFill>
                  <a:ea typeface="楷体" pitchFamily="49" charset="-122"/>
                  <a:cs typeface="Times New Roman" pitchFamily="18" charset="0"/>
                </a:rPr>
                <a:t>移动”的次数：</a:t>
              </a:r>
            </a:p>
          </p:txBody>
        </p:sp>
      </p:grpSp>
      <p:grpSp>
        <p:nvGrpSpPr>
          <p:cNvPr id="17" name="组合 16"/>
          <p:cNvGrpSpPr/>
          <p:nvPr/>
        </p:nvGrpSpPr>
        <p:grpSpPr>
          <a:xfrm>
            <a:off x="1143888" y="2946400"/>
            <a:ext cx="6642822" cy="1697045"/>
            <a:chOff x="1143888" y="2946400"/>
            <a:chExt cx="6642822" cy="1697045"/>
          </a:xfrm>
        </p:grpSpPr>
        <p:sp>
          <p:nvSpPr>
            <p:cNvPr id="186373" name="Text Box 5"/>
            <p:cNvSpPr txBox="1">
              <a:spLocks noChangeArrowheads="1"/>
            </p:cNvSpPr>
            <p:nvPr/>
          </p:nvSpPr>
          <p:spPr bwMode="auto">
            <a:xfrm>
              <a:off x="1143888" y="2946400"/>
              <a:ext cx="5604419" cy="400110"/>
            </a:xfrm>
            <a:prstGeom prst="rect">
              <a:avLst/>
            </a:prstGeom>
            <a:noFill/>
            <a:ln w="9525">
              <a:noFill/>
              <a:miter lim="800000"/>
              <a:headEnd/>
              <a:tailEnd/>
            </a:ln>
          </p:spPr>
          <p:txBody>
            <a:bodyPr wrap="none">
              <a:spAutoFit/>
            </a:bodyPr>
            <a:lstStyle/>
            <a:p>
              <a:r>
                <a:rPr kumimoji="1" lang="zh-CN" altLang="en-US" sz="2000" dirty="0">
                  <a:solidFill>
                    <a:srgbClr val="1000E4"/>
                  </a:solidFill>
                  <a:ea typeface="楷体" pitchFamily="49" charset="-122"/>
                  <a:cs typeface="Times New Roman" pitchFamily="18" charset="0"/>
                </a:rPr>
                <a:t>最坏的情况（关键字在记录序列中逆序有序）：</a:t>
              </a:r>
            </a:p>
          </p:txBody>
        </p:sp>
        <p:sp>
          <p:nvSpPr>
            <p:cNvPr id="186374" name="Text Box 6"/>
            <p:cNvSpPr txBox="1">
              <a:spLocks noChangeArrowheads="1"/>
            </p:cNvSpPr>
            <p:nvPr/>
          </p:nvSpPr>
          <p:spPr bwMode="auto">
            <a:xfrm>
              <a:off x="1595253" y="3409950"/>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ea typeface="楷体" pitchFamily="49" charset="-122"/>
                  <a:cs typeface="Times New Roman" pitchFamily="18" charset="0"/>
                </a:rPr>
                <a:t>“</a:t>
              </a:r>
              <a:r>
                <a:rPr kumimoji="1" lang="zh-CN" altLang="en-US" sz="2000">
                  <a:solidFill>
                    <a:srgbClr val="1000E4"/>
                  </a:solidFill>
                  <a:ea typeface="楷体" pitchFamily="49" charset="-122"/>
                  <a:cs typeface="Times New Roman" pitchFamily="18" charset="0"/>
                </a:rPr>
                <a:t>比较”的次数：</a:t>
              </a:r>
            </a:p>
          </p:txBody>
        </p:sp>
        <p:sp>
          <p:nvSpPr>
            <p:cNvPr id="186378" name="Rectangle 10"/>
            <p:cNvSpPr>
              <a:spLocks noChangeArrowheads="1"/>
            </p:cNvSpPr>
            <p:nvPr/>
          </p:nvSpPr>
          <p:spPr bwMode="auto">
            <a:xfrm>
              <a:off x="5639688" y="3409950"/>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ea typeface="楷体" pitchFamily="49" charset="-122"/>
                  <a:cs typeface="Times New Roman" pitchFamily="18" charset="0"/>
                </a:rPr>
                <a:t>“</a:t>
              </a:r>
              <a:r>
                <a:rPr kumimoji="1" lang="zh-CN" altLang="en-US" sz="2000">
                  <a:solidFill>
                    <a:srgbClr val="1000E4"/>
                  </a:solidFill>
                  <a:ea typeface="楷体" pitchFamily="49" charset="-122"/>
                  <a:cs typeface="Times New Roman" pitchFamily="18" charset="0"/>
                </a:rPr>
                <a:t>移动”的次数：</a:t>
              </a:r>
            </a:p>
          </p:txBody>
        </p:sp>
        <p:graphicFrame>
          <p:nvGraphicFramePr>
            <p:cNvPr id="186379" name="Object 11"/>
            <p:cNvGraphicFramePr>
              <a:graphicFrameLocks noChangeAspect="1"/>
            </p:cNvGraphicFramePr>
            <p:nvPr/>
          </p:nvGraphicFramePr>
          <p:xfrm>
            <a:off x="2229738" y="3935413"/>
            <a:ext cx="1556444" cy="636595"/>
          </p:xfrm>
          <a:graphic>
            <a:graphicData uri="http://schemas.openxmlformats.org/presentationml/2006/ole">
              <p:oleObj spid="_x0000_s2051" name="公式" r:id="rId4" imgW="901440" imgH="431640" progId="">
                <p:embed/>
              </p:oleObj>
            </a:graphicData>
          </a:graphic>
        </p:graphicFrame>
        <p:graphicFrame>
          <p:nvGraphicFramePr>
            <p:cNvPr id="186380" name="Object 12"/>
            <p:cNvGraphicFramePr>
              <a:graphicFrameLocks noChangeAspect="1"/>
            </p:cNvGraphicFramePr>
            <p:nvPr/>
          </p:nvGraphicFramePr>
          <p:xfrm>
            <a:off x="5715008" y="4000504"/>
            <a:ext cx="2071702" cy="642941"/>
          </p:xfrm>
          <a:graphic>
            <a:graphicData uri="http://schemas.openxmlformats.org/presentationml/2006/ole">
              <p:oleObj spid="_x0000_s2052" name="公式" r:id="rId5" imgW="1523880" imgH="431640" progId="">
                <p:embed/>
              </p:oleObj>
            </a:graphicData>
          </a:graphic>
        </p:graphicFrame>
      </p:grpSp>
      <p:sp>
        <p:nvSpPr>
          <p:cNvPr id="2063" name="Rectangle 14"/>
          <p:cNvSpPr>
            <a:spLocks noChangeArrowheads="1"/>
          </p:cNvSpPr>
          <p:nvPr/>
        </p:nvSpPr>
        <p:spPr bwMode="auto">
          <a:xfrm>
            <a:off x="500098" y="3214688"/>
            <a:ext cx="9144000" cy="0"/>
          </a:xfrm>
          <a:prstGeom prst="rect">
            <a:avLst/>
          </a:prstGeom>
          <a:noFill/>
          <a:ln w="9525">
            <a:noFill/>
            <a:miter lim="800000"/>
            <a:headEnd/>
            <a:tailEnd/>
          </a:ln>
        </p:spPr>
        <p:txBody>
          <a:bodyPr wrap="none" anchor="ctr">
            <a:spAutoFit/>
          </a:bodyPr>
          <a:lstStyle/>
          <a:p>
            <a:endParaRPr lang="zh-CN" altLang="en-US"/>
          </a:p>
        </p:txBody>
      </p:sp>
      <p:grpSp>
        <p:nvGrpSpPr>
          <p:cNvPr id="19" name="组合 18"/>
          <p:cNvGrpSpPr/>
          <p:nvPr/>
        </p:nvGrpSpPr>
        <p:grpSpPr>
          <a:xfrm>
            <a:off x="1540763" y="4868863"/>
            <a:ext cx="5858558" cy="1379537"/>
            <a:chOff x="1540763" y="4868863"/>
            <a:chExt cx="5858558" cy="1379537"/>
          </a:xfrm>
        </p:grpSpPr>
        <p:sp>
          <p:nvSpPr>
            <p:cNvPr id="2062" name="Text Box 13"/>
            <p:cNvSpPr txBox="1">
              <a:spLocks noChangeArrowheads="1"/>
            </p:cNvSpPr>
            <p:nvPr/>
          </p:nvSpPr>
          <p:spPr bwMode="auto">
            <a:xfrm>
              <a:off x="1540763" y="4868863"/>
              <a:ext cx="4176713" cy="400110"/>
            </a:xfrm>
            <a:prstGeom prst="rect">
              <a:avLst/>
            </a:prstGeom>
            <a:noFill/>
            <a:ln w="9525">
              <a:noFill/>
              <a:miter lim="800000"/>
              <a:headEnd/>
              <a:tailEnd/>
            </a:ln>
          </p:spPr>
          <p:txBody>
            <a:bodyPr>
              <a:spAutoFit/>
            </a:bodyPr>
            <a:lstStyle/>
            <a:p>
              <a:pPr>
                <a:spcBef>
                  <a:spcPct val="50000"/>
                </a:spcBef>
              </a:pPr>
              <a:r>
                <a:rPr lang="zh-CN" altLang="en-US" sz="2000">
                  <a:solidFill>
                    <a:srgbClr val="1000E4"/>
                  </a:solidFill>
                  <a:ea typeface="楷体" pitchFamily="49" charset="-122"/>
                  <a:cs typeface="Times New Roman" pitchFamily="18" charset="0"/>
                </a:rPr>
                <a:t>总的平均比较和移动次数约为 </a:t>
              </a:r>
            </a:p>
          </p:txBody>
        </p:sp>
        <p:graphicFrame>
          <p:nvGraphicFramePr>
            <p:cNvPr id="2053" name="Object 15"/>
            <p:cNvGraphicFramePr>
              <a:graphicFrameLocks noChangeAspect="1"/>
            </p:cNvGraphicFramePr>
            <p:nvPr/>
          </p:nvGraphicFramePr>
          <p:xfrm>
            <a:off x="2214546" y="5516563"/>
            <a:ext cx="5184775" cy="731837"/>
          </p:xfrm>
          <a:graphic>
            <a:graphicData uri="http://schemas.openxmlformats.org/presentationml/2006/ole">
              <p:oleObj spid="_x0000_s2053" name="公式" r:id="rId6" imgW="3035160" imgH="431640" progId="">
                <p:embed/>
              </p:oleObj>
            </a:graphicData>
          </a:graphic>
        </p:graphicFrame>
      </p:grpSp>
      <p:sp>
        <p:nvSpPr>
          <p:cNvPr id="20" name="TextBox 19"/>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214414" y="571480"/>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归纳起来，直接插入排序算法的性能如表</a:t>
            </a:r>
            <a:r>
              <a:rPr lang="en-US" altLang="zh-CN" sz="2000" dirty="0">
                <a:solidFill>
                  <a:srgbClr val="0000FF"/>
                </a:solidFill>
                <a:latin typeface="Consolas" pitchFamily="49" charset="0"/>
                <a:ea typeface="楷体" pitchFamily="49" charset="-122"/>
                <a:cs typeface="Consolas" pitchFamily="49" charset="0"/>
              </a:rPr>
              <a:t>9.1</a:t>
            </a:r>
            <a:r>
              <a:rPr lang="zh-CN" altLang="en-US" sz="2000" dirty="0">
                <a:solidFill>
                  <a:srgbClr val="0000FF"/>
                </a:solidFill>
                <a:latin typeface="Consolas" pitchFamily="49" charset="0"/>
                <a:ea typeface="楷体" pitchFamily="49" charset="-122"/>
                <a:cs typeface="Consolas" pitchFamily="49" charset="0"/>
              </a:rPr>
              <a:t>所示。</a:t>
            </a:r>
          </a:p>
        </p:txBody>
      </p:sp>
      <p:graphicFrame>
        <p:nvGraphicFramePr>
          <p:cNvPr id="95312" name="Group 80"/>
          <p:cNvGraphicFramePr>
            <a:graphicFrameLocks noGrp="1"/>
          </p:cNvGraphicFramePr>
          <p:nvPr/>
        </p:nvGraphicFramePr>
        <p:xfrm>
          <a:off x="1325567" y="1403026"/>
          <a:ext cx="7675589" cy="1508760"/>
        </p:xfrm>
        <a:graphic>
          <a:graphicData uri="http://schemas.openxmlformats.org/drawingml/2006/table">
            <a:tbl>
              <a:tblPr>
                <a:tableStyleId>{775DCB02-9BB8-47FD-8907-85C794F793BA}</a:tableStyleId>
              </a:tblPr>
              <a:tblGrid>
                <a:gridCol w="1534823"/>
                <a:gridCol w="1536295"/>
                <a:gridCol w="1533352"/>
                <a:gridCol w="1536295"/>
                <a:gridCol w="1534824"/>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O(1)</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142976" y="428604"/>
            <a:ext cx="389096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9.2.2 </a:t>
            </a:r>
            <a:r>
              <a:rPr lang="zh-CN" altLang="en-US" sz="2800" dirty="0">
                <a:solidFill>
                  <a:srgbClr val="FF0000"/>
                </a:solidFill>
                <a:latin typeface="Consolas" pitchFamily="49" charset="0"/>
                <a:ea typeface="微软雅黑" pitchFamily="34" charset="-122"/>
                <a:cs typeface="Consolas" pitchFamily="49" charset="0"/>
              </a:rPr>
              <a:t>折半插入排序</a:t>
            </a:r>
          </a:p>
        </p:txBody>
      </p:sp>
      <p:sp>
        <p:nvSpPr>
          <p:cNvPr id="32771" name="Text Box 3"/>
          <p:cNvSpPr txBox="1">
            <a:spLocks noChangeArrowheads="1"/>
          </p:cNvSpPr>
          <p:nvPr/>
        </p:nvSpPr>
        <p:spPr bwMode="auto">
          <a:xfrm>
            <a:off x="1142976" y="1571612"/>
            <a:ext cx="7748612" cy="1846531"/>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有序</a:t>
            </a:r>
            <a:r>
              <a:rPr lang="zh-CN" altLang="en-US" sz="2000" dirty="0">
                <a:solidFill>
                  <a:srgbClr val="0000FF"/>
                </a:solidFill>
                <a:latin typeface="Consolas" pitchFamily="49" charset="0"/>
                <a:ea typeface="楷体" pitchFamily="49" charset="-122"/>
                <a:cs typeface="Consolas" pitchFamily="49" charset="0"/>
              </a:rPr>
              <a:t>区的</a:t>
            </a:r>
            <a:r>
              <a:rPr lang="zh-CN" altLang="en-US" sz="2000">
                <a:solidFill>
                  <a:srgbClr val="0000FF"/>
                </a:solidFill>
                <a:latin typeface="Consolas" pitchFamily="49" charset="0"/>
                <a:ea typeface="楷体" pitchFamily="49" charset="-122"/>
                <a:cs typeface="Consolas" pitchFamily="49" charset="0"/>
              </a:rPr>
              <a:t>有序</a:t>
            </a:r>
            <a:r>
              <a:rPr lang="zh-CN" altLang="en-US" sz="2000" smtClean="0">
                <a:solidFill>
                  <a:srgbClr val="0000FF"/>
                </a:solidFill>
                <a:latin typeface="Consolas" pitchFamily="49" charset="0"/>
                <a:ea typeface="楷体" pitchFamily="49" charset="-122"/>
                <a:cs typeface="Consolas" pitchFamily="49" charset="0"/>
              </a:rPr>
              <a:t>性。</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可以</a:t>
            </a:r>
            <a:r>
              <a:rPr lang="zh-CN" altLang="en-US" sz="2000" dirty="0">
                <a:solidFill>
                  <a:srgbClr val="0000FF"/>
                </a:solidFill>
                <a:latin typeface="Consolas" pitchFamily="49" charset="0"/>
                <a:ea typeface="楷体" pitchFamily="49" charset="-122"/>
                <a:cs typeface="Consolas" pitchFamily="49" charset="0"/>
              </a:rPr>
              <a:t>采用折半查找方法先在</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中找到插入位置，再通过移动记录进行插入。这样的插入排序称为折半插入排序或二分</a:t>
            </a:r>
            <a:r>
              <a:rPr lang="zh-CN" altLang="en-US" sz="2000">
                <a:solidFill>
                  <a:srgbClr val="0000FF"/>
                </a:solidFill>
                <a:latin typeface="Consolas" pitchFamily="49" charset="0"/>
                <a:ea typeface="楷体" pitchFamily="49" charset="-122"/>
                <a:cs typeface="Consolas" pitchFamily="49" charset="0"/>
              </a:rPr>
              <a:t>插入排序</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142977" y="142852"/>
            <a:ext cx="4286280"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楷体" pitchFamily="49" charset="-122"/>
                <a:ea typeface="楷体" pitchFamily="49" charset="-122"/>
              </a:rPr>
              <a:t>折半插入排序的算法如下：</a:t>
            </a:r>
          </a:p>
        </p:txBody>
      </p:sp>
      <p:sp>
        <p:nvSpPr>
          <p:cNvPr id="33795" name="Text Box 3"/>
          <p:cNvSpPr txBox="1">
            <a:spLocks noChangeArrowheads="1"/>
          </p:cNvSpPr>
          <p:nvPr/>
        </p:nvSpPr>
        <p:spPr bwMode="auto">
          <a:xfrm>
            <a:off x="1036644" y="703622"/>
            <a:ext cx="7464446" cy="583079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BinInsertSort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i,j,low,high,mid</a:t>
            </a:r>
            <a:r>
              <a:rPr lang="en-US" altLang="zh-CN"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SqType tmp;</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(i=1;i&lt;n;i++)</a:t>
            </a:r>
          </a:p>
          <a:p>
            <a:r>
              <a:rPr lang="nb-NO"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-1].key&gt;R[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].key)</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tmp=R[i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保存到</a:t>
            </a:r>
            <a:r>
              <a:rPr lang="en-US" altLang="zh-CN" sz="1800" dirty="0" err="1">
                <a:solidFill>
                  <a:srgbClr val="00B0F0"/>
                </a:solidFill>
                <a:latin typeface="Consolas" pitchFamily="49" charset="0"/>
                <a:ea typeface="仿宋" pitchFamily="49" charset="-122"/>
                <a:cs typeface="Consolas" pitchFamily="49" charset="0"/>
              </a:rPr>
              <a:t>tmp</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low=0;high=i-1</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(low&lt;=high)</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在</a:t>
            </a:r>
            <a:r>
              <a:rPr lang="en-US" altLang="zh-CN" sz="1800" dirty="0">
                <a:solidFill>
                  <a:srgbClr val="00B0F0"/>
                </a:solidFill>
                <a:latin typeface="Consolas" pitchFamily="49" charset="0"/>
                <a:ea typeface="仿宋" pitchFamily="49" charset="-122"/>
                <a:cs typeface="Consolas" pitchFamily="49" charset="0"/>
              </a:rPr>
              <a:t>R[low..high]</a:t>
            </a:r>
            <a:r>
              <a:rPr lang="zh-CN" altLang="en-US" sz="1800" dirty="0">
                <a:solidFill>
                  <a:srgbClr val="00B0F0"/>
                </a:solidFill>
                <a:latin typeface="Consolas" pitchFamily="49" charset="0"/>
                <a:ea typeface="仿宋" pitchFamily="49" charset="-122"/>
                <a:cs typeface="Consolas" pitchFamily="49" charset="0"/>
              </a:rPr>
              <a:t>中</a:t>
            </a:r>
            <a:r>
              <a:rPr lang="zh-CN" altLang="en-US" sz="1800">
                <a:solidFill>
                  <a:srgbClr val="00B0F0"/>
                </a:solidFill>
                <a:latin typeface="Consolas" pitchFamily="49" charset="0"/>
                <a:ea typeface="仿宋" pitchFamily="49" charset="-122"/>
                <a:cs typeface="Consolas" pitchFamily="49" charset="0"/>
              </a:rPr>
              <a:t>折半</a:t>
            </a:r>
            <a:r>
              <a:rPr lang="zh-CN" altLang="en-US" sz="1800" smtClean="0">
                <a:solidFill>
                  <a:srgbClr val="00B0F0"/>
                </a:solidFill>
                <a:latin typeface="Consolas" pitchFamily="49" charset="0"/>
                <a:ea typeface="仿宋" pitchFamily="49" charset="-122"/>
                <a:cs typeface="Consolas" pitchFamily="49" charset="0"/>
              </a:rPr>
              <a:t>查找</a:t>
            </a:r>
            <a:endParaRPr lang="zh-CN" altLang="en-US"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mid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low+high</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取中间位置</a:t>
            </a:r>
          </a:p>
          <a:p>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tmp.key</a:t>
            </a:r>
            <a:r>
              <a:rPr lang="en-US" altLang="zh-CN" sz="1800" dirty="0">
                <a:solidFill>
                  <a:srgbClr val="0000FF"/>
                </a:solidFill>
                <a:latin typeface="Consolas" pitchFamily="49" charset="0"/>
                <a:ea typeface="仿宋" pitchFamily="49" charset="-122"/>
                <a:cs typeface="Consolas" pitchFamily="49" charset="0"/>
              </a:rPr>
              <a:t>&lt;R[mid].key)</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high=mid-1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插入点在左半区</a:t>
            </a:r>
          </a:p>
          <a:p>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low=mid+1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插入点在右半区</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i-1;j</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high+1;j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元素后移</a:t>
            </a:r>
          </a:p>
          <a:p>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R[j+1</a:t>
            </a:r>
            <a:r>
              <a:rPr lang="en-US" altLang="zh-CN" sz="1800" dirty="0">
                <a:solidFill>
                  <a:srgbClr val="0000FF"/>
                </a:solidFill>
                <a:latin typeface="Consolas" pitchFamily="49" charset="0"/>
                <a:ea typeface="仿宋" pitchFamily="49" charset="-122"/>
                <a:cs typeface="Consolas" pitchFamily="49" charset="0"/>
              </a:rPr>
              <a:t>]=R[j];</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R[high+1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插入原来的</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p>
        </p:txBody>
      </p:sp>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214414" y="928670"/>
            <a:ext cx="7605736" cy="4265848"/>
          </a:xfrm>
          <a:prstGeom prst="rect">
            <a:avLst/>
          </a:prstGeom>
          <a:noFill/>
          <a:ln w="9525">
            <a:noFill/>
            <a:miter lim="800000"/>
            <a:headEnd/>
            <a:tailEnd/>
          </a:ln>
        </p:spPr>
        <p:txBody>
          <a:bodyPr wrap="square">
            <a:spAutoFit/>
          </a:bodyPr>
          <a:lstStyle/>
          <a:p>
            <a:pPr marL="457200" indent="-457200">
              <a:lnSpc>
                <a:spcPct val="130000"/>
              </a:lnSpc>
              <a:spcBef>
                <a:spcPct val="50000"/>
              </a:spcBef>
              <a:buBlip>
                <a:blip r:embed="rId3"/>
              </a:buBlip>
            </a:pPr>
            <a:r>
              <a:rPr lang="zh-CN" altLang="en-US" sz="2000" smtClean="0">
                <a:solidFill>
                  <a:srgbClr val="1000E4"/>
                </a:solidFill>
                <a:latin typeface="Consolas" pitchFamily="49" charset="0"/>
                <a:ea typeface="仿宋" pitchFamily="49" charset="-122"/>
                <a:cs typeface="Consolas" pitchFamily="49" charset="0"/>
              </a:rPr>
              <a:t>折半</a:t>
            </a:r>
            <a:r>
              <a:rPr lang="zh-CN" altLang="en-US" sz="2000" dirty="0">
                <a:solidFill>
                  <a:srgbClr val="1000E4"/>
                </a:solidFill>
                <a:latin typeface="Consolas" pitchFamily="49" charset="0"/>
                <a:ea typeface="仿宋" pitchFamily="49" charset="-122"/>
                <a:cs typeface="Consolas" pitchFamily="49" charset="0"/>
              </a:rPr>
              <a:t>插入排序的元素移动次数与直接插入排序相同，不同的仅是</a:t>
            </a:r>
            <a:r>
              <a:rPr lang="zh-CN" altLang="en-US" sz="2000" dirty="0">
                <a:solidFill>
                  <a:srgbClr val="FF00FF"/>
                </a:solidFill>
                <a:latin typeface="Consolas" pitchFamily="49" charset="0"/>
                <a:ea typeface="仿宋" pitchFamily="49" charset="-122"/>
                <a:cs typeface="Consolas" pitchFamily="49" charset="0"/>
              </a:rPr>
              <a:t>变分散移动</a:t>
            </a:r>
            <a:r>
              <a:rPr lang="zh-CN" altLang="en-US" sz="2000">
                <a:solidFill>
                  <a:srgbClr val="FF00FF"/>
                </a:solidFill>
                <a:latin typeface="Consolas" pitchFamily="49" charset="0"/>
                <a:ea typeface="仿宋" pitchFamily="49" charset="-122"/>
                <a:cs typeface="Consolas" pitchFamily="49" charset="0"/>
              </a:rPr>
              <a:t>为</a:t>
            </a:r>
            <a:r>
              <a:rPr lang="zh-CN" altLang="en-US" sz="2000" smtClean="0">
                <a:solidFill>
                  <a:srgbClr val="FF00FF"/>
                </a:solidFill>
                <a:latin typeface="Consolas" pitchFamily="49" charset="0"/>
                <a:ea typeface="仿宋" pitchFamily="49" charset="-122"/>
                <a:cs typeface="Consolas" pitchFamily="49" charset="0"/>
              </a:rPr>
              <a:t>集中移</a:t>
            </a:r>
            <a:r>
              <a:rPr lang="zh-CN" altLang="en-US" sz="2000">
                <a:solidFill>
                  <a:srgbClr val="FF00FF"/>
                </a:solidFill>
                <a:latin typeface="Consolas" pitchFamily="49" charset="0"/>
                <a:ea typeface="仿宋" pitchFamily="49" charset="-122"/>
                <a:cs typeface="Consolas" pitchFamily="49" charset="0"/>
              </a:rPr>
              <a:t>动</a:t>
            </a:r>
            <a:r>
              <a:rPr lang="zh-CN" altLang="en-US" sz="2000" smtClean="0">
                <a:solidFill>
                  <a:srgbClr val="1000E4"/>
                </a:solidFill>
                <a:latin typeface="Consolas" pitchFamily="49" charset="0"/>
                <a:ea typeface="仿宋" pitchFamily="49" charset="-122"/>
                <a:cs typeface="Consolas" pitchFamily="49" charset="0"/>
              </a:rPr>
              <a:t>。</a:t>
            </a:r>
            <a:endParaRPr lang="en-US" altLang="zh-CN" sz="2000" dirty="0" smtClean="0">
              <a:solidFill>
                <a:srgbClr val="1000E4"/>
              </a:solidFill>
              <a:latin typeface="Consolas" pitchFamily="49" charset="0"/>
              <a:ea typeface="仿宋" pitchFamily="49" charset="-122"/>
              <a:cs typeface="Consolas" pitchFamily="49" charset="0"/>
            </a:endParaRPr>
          </a:p>
          <a:p>
            <a:pPr marL="457200" indent="-457200">
              <a:lnSpc>
                <a:spcPct val="130000"/>
              </a:lnSpc>
              <a:spcBef>
                <a:spcPct val="50000"/>
              </a:spcBef>
              <a:buBlip>
                <a:blip r:embed="rId3"/>
              </a:buBlip>
            </a:pPr>
            <a:r>
              <a:rPr lang="zh-CN" altLang="en-US" sz="2000" dirty="0" smtClean="0">
                <a:solidFill>
                  <a:srgbClr val="1000E4"/>
                </a:solidFill>
                <a:latin typeface="Consolas" pitchFamily="49" charset="0"/>
                <a:ea typeface="仿宋" pitchFamily="49" charset="-122"/>
                <a:cs typeface="Consolas" pitchFamily="49" charset="0"/>
              </a:rPr>
              <a:t>在</a:t>
            </a:r>
            <a:r>
              <a:rPr lang="en-US" altLang="zh-CN" sz="2000" i="1" dirty="0">
                <a:solidFill>
                  <a:srgbClr val="1000E4"/>
                </a:solidFill>
                <a:latin typeface="Consolas" pitchFamily="49" charset="0"/>
                <a:ea typeface="仿宋" pitchFamily="49" charset="-122"/>
                <a:cs typeface="Consolas" pitchFamily="49" charset="0"/>
              </a:rPr>
              <a:t>R</a:t>
            </a:r>
            <a:r>
              <a:rPr lang="en-US" altLang="zh-CN" sz="2000" dirty="0">
                <a:solidFill>
                  <a:srgbClr val="1000E4"/>
                </a:solidFill>
                <a:latin typeface="Consolas" pitchFamily="49" charset="0"/>
                <a:ea typeface="仿宋" pitchFamily="49" charset="-122"/>
                <a:cs typeface="Consolas" pitchFamily="49" charset="0"/>
              </a:rPr>
              <a:t>[</a:t>
            </a:r>
            <a:r>
              <a:rPr lang="en-US" altLang="zh-CN" sz="2000" dirty="0" err="1">
                <a:solidFill>
                  <a:srgbClr val="1000E4"/>
                </a:solidFill>
                <a:latin typeface="Consolas" pitchFamily="49" charset="0"/>
                <a:ea typeface="仿宋" pitchFamily="49" charset="-122"/>
                <a:cs typeface="Consolas" pitchFamily="49" charset="0"/>
              </a:rPr>
              <a:t>0..</a:t>
            </a:r>
            <a:r>
              <a:rPr lang="en-US" altLang="zh-CN" sz="2000" i="1" dirty="0" err="1">
                <a:solidFill>
                  <a:srgbClr val="1000E4"/>
                </a:solidFill>
                <a:latin typeface="Consolas" pitchFamily="49" charset="0"/>
                <a:ea typeface="仿宋" pitchFamily="49" charset="-122"/>
                <a:cs typeface="Consolas" pitchFamily="49" charset="0"/>
              </a:rPr>
              <a:t>i</a:t>
            </a:r>
            <a:r>
              <a:rPr lang="en-US" altLang="zh-CN" sz="2000" dirty="0">
                <a:solidFill>
                  <a:srgbClr val="1000E4"/>
                </a:solidFill>
                <a:latin typeface="Consolas" pitchFamily="49" charset="0"/>
                <a:ea typeface="仿宋" pitchFamily="49" charset="-122"/>
                <a:cs typeface="Consolas" pitchFamily="49" charset="0"/>
              </a:rPr>
              <a:t>-1]</a:t>
            </a:r>
            <a:r>
              <a:rPr lang="zh-CN" altLang="en-US" sz="2000" dirty="0">
                <a:solidFill>
                  <a:srgbClr val="1000E4"/>
                </a:solidFill>
                <a:latin typeface="Consolas" pitchFamily="49" charset="0"/>
                <a:ea typeface="仿宋" pitchFamily="49" charset="-122"/>
                <a:cs typeface="Consolas" pitchFamily="49" charset="0"/>
              </a:rPr>
              <a:t>中查找插入</a:t>
            </a:r>
            <a:r>
              <a:rPr lang="en-US" altLang="zh-CN" sz="2000" i="1" dirty="0">
                <a:solidFill>
                  <a:srgbClr val="1000E4"/>
                </a:solidFill>
                <a:latin typeface="Consolas" pitchFamily="49" charset="0"/>
                <a:ea typeface="仿宋" pitchFamily="49" charset="-122"/>
                <a:cs typeface="Consolas" pitchFamily="49" charset="0"/>
              </a:rPr>
              <a:t>R</a:t>
            </a:r>
            <a:r>
              <a:rPr lang="en-US" altLang="zh-CN" sz="2000" dirty="0">
                <a:solidFill>
                  <a:srgbClr val="1000E4"/>
                </a:solidFill>
                <a:latin typeface="Consolas" pitchFamily="49" charset="0"/>
                <a:ea typeface="仿宋" pitchFamily="49" charset="-122"/>
                <a:cs typeface="Consolas" pitchFamily="49" charset="0"/>
              </a:rPr>
              <a:t>[</a:t>
            </a:r>
            <a:r>
              <a:rPr lang="en-US" altLang="zh-CN" sz="2000" i="1" dirty="0" err="1">
                <a:solidFill>
                  <a:srgbClr val="1000E4"/>
                </a:solidFill>
                <a:latin typeface="Consolas" pitchFamily="49" charset="0"/>
                <a:ea typeface="仿宋" pitchFamily="49" charset="-122"/>
                <a:cs typeface="Consolas" pitchFamily="49" charset="0"/>
              </a:rPr>
              <a:t>i</a:t>
            </a:r>
            <a:r>
              <a:rPr lang="en-US" altLang="zh-CN" sz="2000" dirty="0">
                <a:solidFill>
                  <a:srgbClr val="1000E4"/>
                </a:solidFill>
                <a:latin typeface="Consolas" pitchFamily="49" charset="0"/>
                <a:ea typeface="仿宋" pitchFamily="49" charset="-122"/>
                <a:cs typeface="Consolas" pitchFamily="49" charset="0"/>
              </a:rPr>
              <a:t>]</a:t>
            </a:r>
            <a:r>
              <a:rPr lang="zh-CN" altLang="en-US" sz="2000" dirty="0">
                <a:solidFill>
                  <a:srgbClr val="1000E4"/>
                </a:solidFill>
                <a:latin typeface="Consolas" pitchFamily="49" charset="0"/>
                <a:ea typeface="仿宋" pitchFamily="49" charset="-122"/>
                <a:cs typeface="Consolas" pitchFamily="49" charset="0"/>
              </a:rPr>
              <a:t>的位置，折半查找的平均关键字比较次数为</a:t>
            </a:r>
            <a:r>
              <a:rPr lang="en-US" altLang="zh-CN" sz="2000" dirty="0" err="1">
                <a:solidFill>
                  <a:srgbClr val="1000E4"/>
                </a:solidFill>
                <a:latin typeface="Consolas" pitchFamily="49" charset="0"/>
                <a:ea typeface="仿宋" pitchFamily="49" charset="-122"/>
                <a:cs typeface="Consolas" pitchFamily="49" charset="0"/>
              </a:rPr>
              <a:t>log</a:t>
            </a:r>
            <a:r>
              <a:rPr lang="en-US" altLang="zh-CN" sz="2000" baseline="-25000" dirty="0" err="1">
                <a:solidFill>
                  <a:srgbClr val="1000E4"/>
                </a:solidFill>
                <a:latin typeface="Consolas" pitchFamily="49" charset="0"/>
                <a:ea typeface="仿宋" pitchFamily="49" charset="-122"/>
                <a:cs typeface="Consolas" pitchFamily="49" charset="0"/>
              </a:rPr>
              <a:t>2</a:t>
            </a:r>
            <a:r>
              <a:rPr lang="en-US" altLang="zh-CN" sz="2000" dirty="0">
                <a:solidFill>
                  <a:srgbClr val="1000E4"/>
                </a:solidFill>
                <a:latin typeface="Consolas" pitchFamily="49" charset="0"/>
                <a:ea typeface="仿宋" pitchFamily="49" charset="-122"/>
                <a:cs typeface="Consolas" pitchFamily="49" charset="0"/>
              </a:rPr>
              <a:t>(</a:t>
            </a:r>
            <a:r>
              <a:rPr lang="en-US" altLang="zh-CN" sz="2000" i="1" dirty="0" err="1">
                <a:solidFill>
                  <a:srgbClr val="1000E4"/>
                </a:solidFill>
                <a:latin typeface="Consolas" pitchFamily="49" charset="0"/>
                <a:ea typeface="仿宋" pitchFamily="49" charset="-122"/>
                <a:cs typeface="Consolas" pitchFamily="49" charset="0"/>
              </a:rPr>
              <a:t>i</a:t>
            </a:r>
            <a:r>
              <a:rPr lang="en-US" altLang="zh-CN" sz="2000" dirty="0" err="1">
                <a:solidFill>
                  <a:srgbClr val="1000E4"/>
                </a:solidFill>
                <a:latin typeface="Consolas" pitchFamily="49" charset="0"/>
                <a:ea typeface="仿宋" pitchFamily="49" charset="-122"/>
                <a:cs typeface="Consolas" pitchFamily="49" charset="0"/>
              </a:rPr>
              <a:t>+1</a:t>
            </a:r>
            <a:r>
              <a:rPr lang="en-US" altLang="zh-CN" sz="2000" dirty="0">
                <a:solidFill>
                  <a:srgbClr val="1000E4"/>
                </a:solidFill>
                <a:latin typeface="Consolas" pitchFamily="49" charset="0"/>
                <a:ea typeface="仿宋" pitchFamily="49" charset="-122"/>
                <a:cs typeface="Consolas" pitchFamily="49" charset="0"/>
              </a:rPr>
              <a:t>)</a:t>
            </a:r>
            <a:r>
              <a:rPr lang="zh-CN" altLang="en-US" sz="2000" dirty="0">
                <a:solidFill>
                  <a:srgbClr val="1000E4"/>
                </a:solidFill>
                <a:latin typeface="Consolas" pitchFamily="49" charset="0"/>
                <a:ea typeface="仿宋" pitchFamily="49" charset="-122"/>
                <a:cs typeface="Consolas" pitchFamily="49" charset="0"/>
              </a:rPr>
              <a:t>，平均移动元素的次数为</a:t>
            </a:r>
            <a:r>
              <a:rPr lang="en-US" altLang="zh-CN" sz="2000" i="1" dirty="0" err="1">
                <a:solidFill>
                  <a:srgbClr val="1000E4"/>
                </a:solidFill>
                <a:latin typeface="Consolas" pitchFamily="49" charset="0"/>
                <a:ea typeface="仿宋" pitchFamily="49" charset="-122"/>
                <a:cs typeface="Consolas" pitchFamily="49" charset="0"/>
              </a:rPr>
              <a:t>i</a:t>
            </a:r>
            <a:r>
              <a:rPr lang="en-US" altLang="zh-CN" sz="2000" dirty="0">
                <a:solidFill>
                  <a:srgbClr val="1000E4"/>
                </a:solidFill>
                <a:latin typeface="Consolas" pitchFamily="49" charset="0"/>
                <a:ea typeface="仿宋" pitchFamily="49" charset="-122"/>
                <a:cs typeface="Consolas" pitchFamily="49" charset="0"/>
              </a:rPr>
              <a:t>/2+2</a:t>
            </a:r>
            <a:r>
              <a:rPr lang="zh-CN" altLang="en-US" sz="2000" dirty="0">
                <a:solidFill>
                  <a:srgbClr val="1000E4"/>
                </a:solidFill>
                <a:latin typeface="Consolas" pitchFamily="49" charset="0"/>
                <a:ea typeface="仿宋" pitchFamily="49" charset="-122"/>
                <a:cs typeface="Consolas" pitchFamily="49" charset="0"/>
              </a:rPr>
              <a:t>，所以平均时间复杂度为</a:t>
            </a:r>
            <a:r>
              <a:rPr lang="zh-CN" altLang="en-US" sz="2000" dirty="0" smtClean="0">
                <a:solidFill>
                  <a:srgbClr val="1000E4"/>
                </a:solidFill>
                <a:latin typeface="Consolas" pitchFamily="49" charset="0"/>
                <a:ea typeface="仿宋" pitchFamily="49" charset="-122"/>
                <a:cs typeface="Consolas" pitchFamily="49" charset="0"/>
              </a:rPr>
              <a:t>：</a:t>
            </a:r>
            <a:endParaRPr lang="en-US" altLang="zh-CN" sz="2000" dirty="0" smtClean="0">
              <a:solidFill>
                <a:srgbClr val="1000E4"/>
              </a:solidFill>
              <a:latin typeface="Consolas" pitchFamily="49" charset="0"/>
              <a:ea typeface="仿宋" pitchFamily="49" charset="-122"/>
              <a:cs typeface="Consolas" pitchFamily="49" charset="0"/>
            </a:endParaRPr>
          </a:p>
          <a:p>
            <a:pPr marL="457200" indent="-457200">
              <a:lnSpc>
                <a:spcPct val="130000"/>
              </a:lnSpc>
              <a:spcBef>
                <a:spcPct val="50000"/>
              </a:spcBef>
              <a:buBlip>
                <a:blip r:embed="rId3"/>
              </a:buBlip>
            </a:pPr>
            <a:endParaRPr lang="en-US" altLang="zh-CN" sz="2000" dirty="0" smtClean="0">
              <a:solidFill>
                <a:srgbClr val="1000E4"/>
              </a:solidFill>
              <a:latin typeface="Consolas" pitchFamily="49" charset="0"/>
              <a:ea typeface="仿宋" pitchFamily="49" charset="-122"/>
              <a:cs typeface="Consolas" pitchFamily="49" charset="0"/>
            </a:endParaRPr>
          </a:p>
          <a:p>
            <a:pPr marL="457200" indent="-457200">
              <a:lnSpc>
                <a:spcPct val="130000"/>
              </a:lnSpc>
              <a:spcBef>
                <a:spcPct val="50000"/>
              </a:spcBef>
              <a:buBlip>
                <a:blip r:embed="rId3"/>
              </a:buBlip>
            </a:pPr>
            <a:endParaRPr lang="en-US" altLang="zh-CN" sz="2000" dirty="0" smtClean="0">
              <a:solidFill>
                <a:srgbClr val="1000E4"/>
              </a:solidFill>
              <a:latin typeface="Consolas" pitchFamily="49" charset="0"/>
              <a:ea typeface="仿宋" pitchFamily="49" charset="-122"/>
              <a:cs typeface="Consolas" pitchFamily="49" charset="0"/>
            </a:endParaRPr>
          </a:p>
          <a:p>
            <a:pPr marL="457200" indent="-457200">
              <a:lnSpc>
                <a:spcPct val="130000"/>
              </a:lnSpc>
              <a:spcBef>
                <a:spcPct val="50000"/>
              </a:spcBef>
              <a:buBlip>
                <a:blip r:embed="rId3"/>
              </a:buBlip>
            </a:pPr>
            <a:r>
              <a:rPr lang="zh-CN" altLang="en-US" sz="2000" dirty="0" smtClean="0">
                <a:solidFill>
                  <a:srgbClr val="1000E4"/>
                </a:solidFill>
                <a:latin typeface="Consolas" pitchFamily="49" charset="0"/>
                <a:ea typeface="仿宋" pitchFamily="49" charset="-122"/>
                <a:cs typeface="Consolas" pitchFamily="49" charset="0"/>
              </a:rPr>
              <a:t>就平均性能而言，折半查找优于顺序查找，所以折半插入排序也优于直接插入排序。</a:t>
            </a:r>
            <a:endParaRPr lang="zh-CN" altLang="en-US" sz="2000" dirty="0">
              <a:solidFill>
                <a:srgbClr val="1000E4"/>
              </a:solidFill>
              <a:latin typeface="Consolas" pitchFamily="49" charset="0"/>
              <a:ea typeface="仿宋" pitchFamily="49" charset="-122"/>
              <a:cs typeface="Consolas" pitchFamily="49" charset="0"/>
            </a:endParaRPr>
          </a:p>
        </p:txBody>
      </p:sp>
      <p:sp>
        <p:nvSpPr>
          <p:cNvPr id="3076" name="Rectangle 3"/>
          <p:cNvSpPr>
            <a:spLocks noChangeArrowheads="1"/>
          </p:cNvSpPr>
          <p:nvPr/>
        </p:nvSpPr>
        <p:spPr bwMode="auto">
          <a:xfrm>
            <a:off x="0" y="32099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4"/>
          <p:cNvGraphicFramePr>
            <a:graphicFrameLocks noChangeAspect="1"/>
          </p:cNvGraphicFramePr>
          <p:nvPr/>
        </p:nvGraphicFramePr>
        <p:xfrm>
          <a:off x="3286116" y="3268668"/>
          <a:ext cx="3134229" cy="874712"/>
        </p:xfrm>
        <a:graphic>
          <a:graphicData uri="http://schemas.openxmlformats.org/presentationml/2006/ole">
            <p:oleObj spid="_x0000_s3074" name="公式" r:id="rId4" imgW="1346040" imgH="380880" progId="">
              <p:embed/>
            </p:oleObj>
          </a:graphicData>
        </a:graphic>
      </p:graphicFrame>
      <p:sp>
        <p:nvSpPr>
          <p:cNvPr id="7" name="TextBox 6"/>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142976" y="1500174"/>
            <a:ext cx="7750199" cy="2708434"/>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希尔排序</a:t>
            </a:r>
            <a:r>
              <a:rPr kumimoji="1" lang="zh-CN" altLang="en-US" sz="2000" smtClean="0">
                <a:solidFill>
                  <a:srgbClr val="FF0000"/>
                </a:solidFill>
                <a:latin typeface="Consolas" pitchFamily="49" charset="0"/>
                <a:ea typeface="黑体" pitchFamily="49" charset="-122"/>
                <a:cs typeface="Consolas" pitchFamily="49" charset="0"/>
              </a:rPr>
              <a:t>基本思路：</a:t>
            </a:r>
            <a:r>
              <a:rPr kumimoji="1" lang="zh-CN" altLang="en-US" sz="2000" dirty="0" smtClean="0">
                <a:solidFill>
                  <a:srgbClr val="1000E4"/>
                </a:solidFill>
                <a:latin typeface="Consolas" pitchFamily="49" charset="0"/>
                <a:ea typeface="楷体" pitchFamily="49" charset="-122"/>
                <a:cs typeface="Consolas" pitchFamily="49" charset="0"/>
              </a:rPr>
              <a:t>先取</a:t>
            </a:r>
            <a:r>
              <a:rPr kumimoji="1" lang="zh-CN" altLang="en-US" sz="2000" dirty="0">
                <a:solidFill>
                  <a:srgbClr val="1000E4"/>
                </a:solidFill>
                <a:latin typeface="Consolas" pitchFamily="49" charset="0"/>
                <a:ea typeface="楷体" pitchFamily="49" charset="-122"/>
                <a:cs typeface="Consolas" pitchFamily="49" charset="0"/>
              </a:rPr>
              <a:t>定一个小于</a:t>
            </a:r>
            <a:r>
              <a:rPr kumimoji="1" lang="en-US" altLang="zh-CN" sz="2000" i="1" dirty="0">
                <a:solidFill>
                  <a:srgbClr val="1000E4"/>
                </a:solidFill>
                <a:latin typeface="Consolas" pitchFamily="49" charset="0"/>
                <a:ea typeface="楷体" pitchFamily="49" charset="-122"/>
                <a:cs typeface="Consolas" pitchFamily="49" charset="0"/>
              </a:rPr>
              <a:t>n</a:t>
            </a:r>
            <a:r>
              <a:rPr kumimoji="1" lang="zh-CN" altLang="en-US" sz="2000" dirty="0">
                <a:solidFill>
                  <a:srgbClr val="1000E4"/>
                </a:solidFill>
                <a:latin typeface="Consolas" pitchFamily="49" charset="0"/>
                <a:ea typeface="楷体" pitchFamily="49" charset="-122"/>
                <a:cs typeface="Consolas" pitchFamily="49" charset="0"/>
              </a:rPr>
              <a:t>的整数</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baseline="-30000" dirty="0" err="1">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作为第一个增量，把表的全部记录分成</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baseline="-30000" dirty="0" err="1">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个组，所有距离为</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baseline="-30000" dirty="0" err="1">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的倍数的记录放在同一个组中，在各组内进行</a:t>
            </a:r>
            <a:r>
              <a:rPr kumimoji="1" lang="zh-CN" altLang="en-US" sz="2000">
                <a:solidFill>
                  <a:srgbClr val="1000E4"/>
                </a:solidFill>
                <a:latin typeface="Consolas" pitchFamily="49" charset="0"/>
                <a:ea typeface="楷体" pitchFamily="49" charset="-122"/>
                <a:cs typeface="Consolas" pitchFamily="49" charset="0"/>
              </a:rPr>
              <a:t>直接</a:t>
            </a:r>
            <a:r>
              <a:rPr kumimoji="1" lang="zh-CN" altLang="en-US" sz="2000" smtClean="0">
                <a:solidFill>
                  <a:srgbClr val="1000E4"/>
                </a:solidFill>
                <a:latin typeface="Consolas" pitchFamily="49" charset="0"/>
                <a:ea typeface="楷体" pitchFamily="49" charset="-122"/>
                <a:cs typeface="Consolas" pitchFamily="49" charset="0"/>
              </a:rPr>
              <a:t>插入排序。</a:t>
            </a:r>
            <a:endParaRPr kumimoji="1" lang="zh-CN" altLang="en-US" sz="2000" dirty="0">
              <a:solidFill>
                <a:srgbClr val="1000E4"/>
              </a:solidFill>
              <a:latin typeface="Consolas" pitchFamily="49" charset="0"/>
              <a:ea typeface="楷体" pitchFamily="49" charset="-122"/>
              <a:cs typeface="Consolas" pitchFamily="49" charset="0"/>
            </a:endParaRPr>
          </a:p>
          <a:p>
            <a:pPr marL="457200" indent="-457200" algn="just">
              <a:lnSpc>
                <a:spcPts val="32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然后</a:t>
            </a:r>
            <a:r>
              <a:rPr kumimoji="1" lang="zh-CN" altLang="en-US" sz="2000" dirty="0">
                <a:solidFill>
                  <a:srgbClr val="1000E4"/>
                </a:solidFill>
                <a:latin typeface="Consolas" pitchFamily="49" charset="0"/>
                <a:ea typeface="楷体" pitchFamily="49" charset="-122"/>
                <a:cs typeface="Consolas" pitchFamily="49" charset="0"/>
              </a:rPr>
              <a:t>取第二个增量</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baseline="-30000" dirty="0" err="1">
                <a:solidFill>
                  <a:srgbClr val="1000E4"/>
                </a:solidFill>
                <a:latin typeface="Consolas" pitchFamily="49" charset="0"/>
                <a:ea typeface="楷体" pitchFamily="49" charset="-122"/>
                <a:cs typeface="Consolas" pitchFamily="49" charset="0"/>
              </a:rPr>
              <a:t>2</a:t>
            </a:r>
            <a:r>
              <a:rPr kumimoji="1" lang="zh-CN" altLang="en-US" sz="2000" dirty="0">
                <a:solidFill>
                  <a:srgbClr val="1000E4"/>
                </a:solidFill>
                <a:latin typeface="Consolas" pitchFamily="49" charset="0"/>
                <a:ea typeface="楷体" pitchFamily="49"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baseline="-30000" dirty="0" err="1">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），重复上述的分组和排序，直至所取的增量</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i="1" baseline="-30000" dirty="0" err="1">
                <a:solidFill>
                  <a:srgbClr val="1000E4"/>
                </a:solidFill>
                <a:latin typeface="Consolas" pitchFamily="49" charset="0"/>
                <a:ea typeface="楷体" pitchFamily="49" charset="-122"/>
                <a:cs typeface="Consolas" pitchFamily="49" charset="0"/>
              </a:rPr>
              <a:t>t</a:t>
            </a:r>
            <a:r>
              <a:rPr kumimoji="1" lang="en-US" altLang="zh-CN" sz="2000" dirty="0">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i="1" baseline="-30000" dirty="0" err="1">
                <a:solidFill>
                  <a:srgbClr val="1000E4"/>
                </a:solidFill>
                <a:latin typeface="Consolas" pitchFamily="49" charset="0"/>
                <a:ea typeface="楷体" pitchFamily="49" charset="-122"/>
                <a:cs typeface="Consolas" pitchFamily="49" charset="0"/>
              </a:rPr>
              <a:t>t</a:t>
            </a:r>
            <a:r>
              <a:rPr kumimoji="1" lang="en-US" altLang="zh-CN" sz="2000" dirty="0">
                <a:solidFill>
                  <a:srgbClr val="1000E4"/>
                </a:solidFill>
                <a:latin typeface="Consolas" pitchFamily="49" charset="0"/>
                <a:ea typeface="楷体" pitchFamily="49" charset="-122"/>
                <a:cs typeface="Consolas" pitchFamily="49" charset="0"/>
              </a:rPr>
              <a:t>&lt;</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i="1" baseline="-30000" dirty="0" err="1">
                <a:solidFill>
                  <a:srgbClr val="1000E4"/>
                </a:solidFill>
                <a:latin typeface="Consolas" pitchFamily="49" charset="0"/>
                <a:ea typeface="楷体" pitchFamily="49" charset="-122"/>
                <a:cs typeface="Consolas" pitchFamily="49" charset="0"/>
              </a:rPr>
              <a:t>t</a:t>
            </a:r>
            <a:r>
              <a:rPr kumimoji="1" lang="en-US" altLang="zh-CN" sz="2000" baseline="-30000" dirty="0">
                <a:solidFill>
                  <a:srgbClr val="1000E4"/>
                </a:solidFill>
                <a:latin typeface="Consolas" pitchFamily="49" charset="0"/>
                <a:ea typeface="楷体" pitchFamily="49" charset="-122"/>
                <a:cs typeface="Consolas" pitchFamily="49" charset="0"/>
              </a:rPr>
              <a:t>-1</a:t>
            </a:r>
            <a:r>
              <a:rPr kumimoji="1" lang="en-US" altLang="zh-CN" sz="2000" dirty="0">
                <a:solidFill>
                  <a:srgbClr val="1000E4"/>
                </a:solidFill>
                <a:latin typeface="Consolas" pitchFamily="49" charset="0"/>
                <a:ea typeface="楷体" pitchFamily="49" charset="-122"/>
                <a:cs typeface="Consolas" pitchFamily="49" charset="0"/>
              </a:rPr>
              <a:t>&lt;…&lt;</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baseline="-30000" dirty="0" err="1">
                <a:solidFill>
                  <a:srgbClr val="1000E4"/>
                </a:solidFill>
                <a:latin typeface="Consolas" pitchFamily="49" charset="0"/>
                <a:ea typeface="楷体" pitchFamily="49" charset="-122"/>
                <a:cs typeface="Consolas" pitchFamily="49" charset="0"/>
              </a:rPr>
              <a:t>2</a:t>
            </a:r>
            <a:r>
              <a:rPr kumimoji="1" lang="en-US" altLang="zh-CN" sz="2000" dirty="0">
                <a:solidFill>
                  <a:srgbClr val="1000E4"/>
                </a:solidFill>
                <a:latin typeface="Consolas" pitchFamily="49" charset="0"/>
                <a:ea typeface="楷体" pitchFamily="49" charset="-122"/>
                <a:cs typeface="Consolas" pitchFamily="49" charset="0"/>
              </a:rPr>
              <a:t>&lt;</a:t>
            </a:r>
            <a:r>
              <a:rPr kumimoji="1" lang="en-US" altLang="zh-CN" sz="2000" i="1" dirty="0" err="1">
                <a:solidFill>
                  <a:srgbClr val="1000E4"/>
                </a:solidFill>
                <a:latin typeface="Consolas" pitchFamily="49" charset="0"/>
                <a:ea typeface="楷体" pitchFamily="49" charset="-122"/>
                <a:cs typeface="Consolas" pitchFamily="49" charset="0"/>
              </a:rPr>
              <a:t>d</a:t>
            </a:r>
            <a:r>
              <a:rPr kumimoji="1" lang="en-US" altLang="zh-CN" sz="2000" baseline="-30000" dirty="0" err="1">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），即所有记录放在同一组中进行直接插入排序为止。</a:t>
            </a:r>
          </a:p>
        </p:txBody>
      </p:sp>
      <p:sp>
        <p:nvSpPr>
          <p:cNvPr id="34819" name="Text Box 3"/>
          <p:cNvSpPr txBox="1">
            <a:spLocks noChangeArrowheads="1"/>
          </p:cNvSpPr>
          <p:nvPr/>
        </p:nvSpPr>
        <p:spPr bwMode="auto">
          <a:xfrm>
            <a:off x="1214414" y="357166"/>
            <a:ext cx="3248018"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9.2.3 </a:t>
            </a:r>
            <a:r>
              <a:rPr lang="zh-CN" altLang="en-US" sz="2800" smtClean="0">
                <a:solidFill>
                  <a:srgbClr val="FF0000"/>
                </a:solidFill>
                <a:latin typeface="Consolas" pitchFamily="49" charset="0"/>
                <a:ea typeface="微软雅黑" pitchFamily="34" charset="-122"/>
                <a:cs typeface="Consolas" pitchFamily="49" charset="0"/>
              </a:rPr>
              <a:t>希</a:t>
            </a:r>
            <a:r>
              <a:rPr lang="zh-CN" altLang="en-US" sz="2800" dirty="0">
                <a:solidFill>
                  <a:srgbClr val="FF0000"/>
                </a:solidFill>
                <a:latin typeface="Consolas" pitchFamily="49" charset="0"/>
                <a:ea typeface="微软雅黑" pitchFamily="34" charset="-122"/>
                <a:cs typeface="Consolas" pitchFamily="49" charset="0"/>
              </a:rPr>
              <a:t>尔排序</a:t>
            </a:r>
          </a:p>
        </p:txBody>
      </p:sp>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179519" y="2071678"/>
            <a:ext cx="7464447" cy="2739211"/>
          </a:xfrm>
          <a:prstGeom prst="rect">
            <a:avLst/>
          </a:prstGeom>
          <a:noFill/>
          <a:ln w="9525">
            <a:noFill/>
            <a:miter lim="800000"/>
            <a:headEnd/>
            <a:tailEnd/>
          </a:ln>
        </p:spPr>
        <p:txBody>
          <a:bodyPr wrap="square">
            <a:spAutoFit/>
          </a:bodyPr>
          <a:lstStyle/>
          <a:p>
            <a:pPr>
              <a:lnSpc>
                <a:spcPts val="3000"/>
              </a:lnSpc>
              <a:spcBef>
                <a:spcPct val="50000"/>
              </a:spcBef>
            </a:pPr>
            <a:r>
              <a:rPr kumimoji="1" lang="zh-CN" altLang="en-US" sz="2000" dirty="0">
                <a:solidFill>
                  <a:srgbClr val="1000E4"/>
                </a:solidFill>
                <a:latin typeface="Consolas" pitchFamily="49" charset="0"/>
                <a:ea typeface="楷体" pitchFamily="49" charset="-122"/>
                <a:cs typeface="Consolas" pitchFamily="49" charset="0"/>
              </a:rPr>
              <a:t>　　所谓排序，是要整理表中的记录，使之按关键字递增（递减）有序排列。其确切定义如下：</a:t>
            </a:r>
          </a:p>
          <a:p>
            <a:pPr algn="just">
              <a:lnSpc>
                <a:spcPts val="3000"/>
              </a:lnSpc>
              <a:spcBef>
                <a:spcPct val="50000"/>
              </a:spcBef>
            </a:pPr>
            <a:r>
              <a:rPr kumimoji="1" lang="zh-CN" altLang="en-US" sz="2000">
                <a:solidFill>
                  <a:srgbClr val="1000E4"/>
                </a:solidFill>
                <a:latin typeface="Consolas" pitchFamily="49" charset="0"/>
                <a:ea typeface="楷体" pitchFamily="49" charset="-122"/>
                <a:cs typeface="Consolas" pitchFamily="49" charset="0"/>
              </a:rPr>
              <a:t>   </a:t>
            </a:r>
            <a:r>
              <a:rPr kumimoji="1" lang="zh-CN" altLang="en-US" sz="2000" smtClean="0">
                <a:solidFill>
                  <a:srgbClr val="1000E4"/>
                </a:solidFill>
                <a:latin typeface="Consolas" pitchFamily="49" charset="0"/>
                <a:ea typeface="楷体" pitchFamily="49" charset="-122"/>
                <a:cs typeface="Consolas" pitchFamily="49" charset="0"/>
              </a:rPr>
              <a:t> </a:t>
            </a:r>
            <a:r>
              <a:rPr kumimoji="1" lang="zh-CN" altLang="en-US" sz="2000" smtClean="0">
                <a:solidFill>
                  <a:srgbClr val="F92D37"/>
                </a:solidFill>
                <a:latin typeface="Consolas" pitchFamily="49" charset="0"/>
                <a:ea typeface="楷体" pitchFamily="49" charset="-122"/>
                <a:cs typeface="Consolas" pitchFamily="49" charset="0"/>
              </a:rPr>
              <a:t>输入</a:t>
            </a:r>
            <a:r>
              <a:rPr kumimoji="1" lang="zh-CN" altLang="en-US" sz="2000" dirty="0">
                <a:solidFill>
                  <a:srgbClr val="F92D37"/>
                </a:solidFill>
                <a:latin typeface="Consolas" pitchFamily="49" charset="0"/>
                <a:ea typeface="楷体" pitchFamily="49" charset="-122"/>
                <a:cs typeface="Consolas" pitchFamily="49" charset="0"/>
              </a:rPr>
              <a:t>：</a:t>
            </a:r>
            <a:r>
              <a:rPr kumimoji="1" lang="en-US" altLang="zh-CN" sz="2000" i="1" dirty="0">
                <a:solidFill>
                  <a:srgbClr val="1000E4"/>
                </a:solidFill>
                <a:latin typeface="Consolas" pitchFamily="49" charset="0"/>
                <a:ea typeface="楷体" pitchFamily="49" charset="-122"/>
                <a:cs typeface="Consolas" pitchFamily="49" charset="0"/>
              </a:rPr>
              <a:t>n</a:t>
            </a:r>
            <a:r>
              <a:rPr kumimoji="1" lang="zh-CN" altLang="en-US" sz="2000" dirty="0">
                <a:solidFill>
                  <a:srgbClr val="1000E4"/>
                </a:solidFill>
                <a:latin typeface="Consolas" pitchFamily="49" charset="0"/>
                <a:ea typeface="楷体" pitchFamily="49" charset="-122"/>
                <a:cs typeface="Consolas" pitchFamily="49" charset="0"/>
              </a:rPr>
              <a:t>个</a:t>
            </a:r>
            <a:r>
              <a:rPr kumimoji="1" lang="zh-CN" altLang="en-US" sz="2000" dirty="0" smtClean="0">
                <a:solidFill>
                  <a:srgbClr val="1000E4"/>
                </a:solidFill>
                <a:latin typeface="Consolas" pitchFamily="49" charset="0"/>
                <a:ea typeface="楷体" pitchFamily="49" charset="-122"/>
                <a:cs typeface="Consolas" pitchFamily="49" charset="0"/>
              </a:rPr>
              <a:t>记录，</a:t>
            </a:r>
            <a:r>
              <a:rPr kumimoji="1" lang="en-US" altLang="zh-CN" sz="2000" i="1" dirty="0" err="1" smtClean="0">
                <a:solidFill>
                  <a:srgbClr val="1000E4"/>
                </a:solidFill>
                <a:latin typeface="Consolas" pitchFamily="49" charset="0"/>
                <a:ea typeface="楷体" pitchFamily="49" charset="-122"/>
                <a:cs typeface="Consolas" pitchFamily="49" charset="0"/>
              </a:rPr>
              <a:t>R</a:t>
            </a:r>
            <a:r>
              <a:rPr kumimoji="1" lang="en-US" altLang="zh-CN" sz="2000" baseline="-30000" dirty="0" err="1" smtClean="0">
                <a:solidFill>
                  <a:srgbClr val="1000E4"/>
                </a:solidFill>
                <a:latin typeface="Consolas" pitchFamily="49" charset="0"/>
                <a:ea typeface="楷体" pitchFamily="49" charset="-122"/>
                <a:cs typeface="Consolas" pitchFamily="49" charset="0"/>
              </a:rPr>
              <a:t>0</a:t>
            </a:r>
            <a:r>
              <a:rPr kumimoji="1" lang="en-US" altLang="zh-CN" sz="2000" dirty="0" err="1" smtClean="0">
                <a:solidFill>
                  <a:srgbClr val="1000E4"/>
                </a:solidFill>
                <a:latin typeface="Consolas" pitchFamily="49" charset="0"/>
                <a:ea typeface="楷体" pitchFamily="49" charset="-122"/>
                <a:cs typeface="Consolas" pitchFamily="49" charset="0"/>
              </a:rPr>
              <a:t>,</a:t>
            </a:r>
            <a:r>
              <a:rPr kumimoji="1" lang="en-US" altLang="zh-CN" sz="2000" i="1" dirty="0" err="1" smtClean="0">
                <a:solidFill>
                  <a:srgbClr val="1000E4"/>
                </a:solidFill>
                <a:latin typeface="Consolas" pitchFamily="49" charset="0"/>
                <a:ea typeface="楷体" pitchFamily="49" charset="-122"/>
                <a:cs typeface="Consolas" pitchFamily="49" charset="0"/>
              </a:rPr>
              <a:t>R</a:t>
            </a:r>
            <a:r>
              <a:rPr kumimoji="1" lang="en-US" altLang="zh-CN" sz="2000" baseline="-30000" dirty="0" err="1" smtClean="0">
                <a:solidFill>
                  <a:srgbClr val="1000E4"/>
                </a:solidFill>
                <a:latin typeface="Consolas" pitchFamily="49" charset="0"/>
                <a:ea typeface="楷体" pitchFamily="49" charset="-122"/>
                <a:cs typeface="Consolas" pitchFamily="49" charset="0"/>
              </a:rPr>
              <a:t>1</a:t>
            </a:r>
            <a:r>
              <a:rPr kumimoji="1" lang="en-US" altLang="zh-CN" sz="2000" dirty="0">
                <a:solidFill>
                  <a:srgbClr val="1000E4"/>
                </a:solidFill>
                <a:latin typeface="Consolas" pitchFamily="49" charset="0"/>
                <a:ea typeface="楷体" pitchFamily="49"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R</a:t>
            </a:r>
            <a:r>
              <a:rPr kumimoji="1" lang="en-US" altLang="zh-CN" sz="2000" i="1" baseline="-30000" dirty="0" err="1">
                <a:solidFill>
                  <a:srgbClr val="1000E4"/>
                </a:solidFill>
                <a:latin typeface="Consolas" pitchFamily="49" charset="0"/>
                <a:ea typeface="楷体" pitchFamily="49" charset="-122"/>
                <a:cs typeface="Consolas" pitchFamily="49" charset="0"/>
              </a:rPr>
              <a:t>n</a:t>
            </a:r>
            <a:r>
              <a:rPr kumimoji="1" lang="en-US" altLang="zh-CN" sz="2000" baseline="-30000" dirty="0">
                <a:solidFill>
                  <a:srgbClr val="1000E4"/>
                </a:solidFill>
                <a:latin typeface="Consolas" pitchFamily="49" charset="0"/>
                <a:ea typeface="楷体" pitchFamily="49" charset="-122"/>
                <a:cs typeface="Consolas" pitchFamily="49" charset="0"/>
              </a:rPr>
              <a:t>-1</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其相应的关键字分别为</a:t>
            </a:r>
            <a:r>
              <a:rPr kumimoji="1" lang="en-US" altLang="zh-CN" sz="2000" i="1" err="1">
                <a:solidFill>
                  <a:srgbClr val="1000E4"/>
                </a:solidFill>
                <a:latin typeface="Consolas" pitchFamily="49" charset="0"/>
                <a:ea typeface="楷体" pitchFamily="49" charset="-122"/>
                <a:cs typeface="Consolas" pitchFamily="49" charset="0"/>
              </a:rPr>
              <a:t>k</a:t>
            </a:r>
            <a:r>
              <a:rPr kumimoji="1" lang="en-US" altLang="zh-CN" sz="2000" baseline="-30000" err="1">
                <a:solidFill>
                  <a:srgbClr val="1000E4"/>
                </a:solidFill>
                <a:latin typeface="Consolas" pitchFamily="49" charset="0"/>
                <a:ea typeface="楷体" pitchFamily="49" charset="-122"/>
                <a:cs typeface="Consolas" pitchFamily="49" charset="0"/>
              </a:rPr>
              <a:t>0</a:t>
            </a:r>
            <a:r>
              <a:rPr kumimoji="1" lang="en-US" altLang="zh-CN" sz="2000" err="1">
                <a:solidFill>
                  <a:srgbClr val="1000E4"/>
                </a:solidFill>
                <a:latin typeface="Consolas" pitchFamily="49" charset="0"/>
                <a:ea typeface="楷体" pitchFamily="49" charset="-122"/>
                <a:cs typeface="Consolas" pitchFamily="49" charset="0"/>
              </a:rPr>
              <a:t>,</a:t>
            </a:r>
            <a:r>
              <a:rPr kumimoji="1" lang="en-US" altLang="zh-CN" sz="2000" i="1" err="1">
                <a:solidFill>
                  <a:srgbClr val="1000E4"/>
                </a:solidFill>
                <a:latin typeface="Consolas" pitchFamily="49" charset="0"/>
                <a:ea typeface="楷体" pitchFamily="49" charset="-122"/>
                <a:cs typeface="Consolas" pitchFamily="49" charset="0"/>
              </a:rPr>
              <a:t>k</a:t>
            </a:r>
            <a:r>
              <a:rPr kumimoji="1" lang="en-US" altLang="zh-CN" sz="2000" baseline="-30000" err="1">
                <a:solidFill>
                  <a:srgbClr val="1000E4"/>
                </a:solidFill>
                <a:latin typeface="Consolas" pitchFamily="49" charset="0"/>
                <a:ea typeface="楷体" pitchFamily="49" charset="-122"/>
                <a:cs typeface="Consolas" pitchFamily="49" charset="0"/>
              </a:rPr>
              <a:t>1</a:t>
            </a:r>
            <a:r>
              <a:rPr kumimoji="1" lang="en-US" altLang="zh-CN" sz="2000" smtClean="0">
                <a:solidFill>
                  <a:srgbClr val="1000E4"/>
                </a:solidFill>
                <a:latin typeface="Consolas" pitchFamily="49" charset="0"/>
                <a:ea typeface="楷体" pitchFamily="49"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k</a:t>
            </a:r>
            <a:r>
              <a:rPr kumimoji="1" lang="en-US" altLang="zh-CN" sz="2000" i="1" baseline="-30000" dirty="0" err="1">
                <a:solidFill>
                  <a:srgbClr val="1000E4"/>
                </a:solidFill>
                <a:latin typeface="Consolas" pitchFamily="49" charset="0"/>
                <a:ea typeface="楷体" pitchFamily="49" charset="-122"/>
                <a:cs typeface="Consolas" pitchFamily="49" charset="0"/>
              </a:rPr>
              <a:t>n</a:t>
            </a:r>
            <a:r>
              <a:rPr kumimoji="1" lang="en-US" altLang="zh-CN" sz="2000" baseline="-30000" dirty="0">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a:t>
            </a:r>
          </a:p>
          <a:p>
            <a:pPr algn="just">
              <a:lnSpc>
                <a:spcPts val="3000"/>
              </a:lnSpc>
              <a:spcBef>
                <a:spcPct val="50000"/>
              </a:spcBef>
            </a:pPr>
            <a:r>
              <a:rPr kumimoji="1" lang="zh-CN" altLang="en-US" sz="2000">
                <a:solidFill>
                  <a:srgbClr val="1000E4"/>
                </a:solidFill>
                <a:latin typeface="Consolas" pitchFamily="49" charset="0"/>
                <a:ea typeface="楷体" pitchFamily="49" charset="-122"/>
                <a:cs typeface="Consolas" pitchFamily="49" charset="0"/>
              </a:rPr>
              <a:t>   </a:t>
            </a:r>
            <a:r>
              <a:rPr kumimoji="1" lang="zh-CN" altLang="en-US" sz="2000" smtClean="0">
                <a:solidFill>
                  <a:srgbClr val="1000E4"/>
                </a:solidFill>
                <a:latin typeface="Consolas" pitchFamily="49" charset="0"/>
                <a:ea typeface="楷体" pitchFamily="49" charset="-122"/>
                <a:cs typeface="Consolas" pitchFamily="49" charset="0"/>
              </a:rPr>
              <a:t> </a:t>
            </a:r>
            <a:r>
              <a:rPr kumimoji="1" lang="zh-CN" altLang="en-US" sz="2000" smtClean="0">
                <a:solidFill>
                  <a:srgbClr val="F92D37"/>
                </a:solidFill>
                <a:latin typeface="Consolas" pitchFamily="49" charset="0"/>
                <a:ea typeface="楷体" pitchFamily="49" charset="-122"/>
                <a:cs typeface="Consolas" pitchFamily="49" charset="0"/>
              </a:rPr>
              <a:t>输出</a:t>
            </a:r>
            <a:r>
              <a:rPr kumimoji="1" lang="zh-CN" altLang="en-US" sz="2000" dirty="0">
                <a:solidFill>
                  <a:srgbClr val="F92D37"/>
                </a:solidFill>
                <a:latin typeface="Consolas" pitchFamily="49" charset="0"/>
                <a:ea typeface="楷体" pitchFamily="49"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R</a:t>
            </a:r>
            <a:r>
              <a:rPr kumimoji="1" lang="en-US" altLang="zh-CN" sz="2000" i="1" baseline="-25000" dirty="0" err="1">
                <a:solidFill>
                  <a:srgbClr val="1000E4"/>
                </a:solidFill>
                <a:latin typeface="Consolas" pitchFamily="49" charset="0"/>
                <a:ea typeface="楷体" pitchFamily="49" charset="-122"/>
                <a:cs typeface="Consolas" pitchFamily="49" charset="0"/>
              </a:rPr>
              <a:t>i</a:t>
            </a:r>
            <a:r>
              <a:rPr kumimoji="1" lang="en-US" altLang="zh-CN" sz="2000" baseline="-25000" dirty="0" err="1">
                <a:solidFill>
                  <a:srgbClr val="1000E4"/>
                </a:solidFill>
                <a:latin typeface="Consolas" pitchFamily="49" charset="0"/>
                <a:ea typeface="楷体" pitchFamily="49" charset="-122"/>
                <a:cs typeface="Consolas" pitchFamily="49" charset="0"/>
              </a:rPr>
              <a:t>,0</a:t>
            </a:r>
            <a:r>
              <a:rPr kumimoji="1" lang="en-US" altLang="zh-CN" sz="2000" dirty="0" err="1">
                <a:solidFill>
                  <a:srgbClr val="1000E4"/>
                </a:solidFill>
                <a:latin typeface="Consolas" pitchFamily="49" charset="0"/>
                <a:ea typeface="楷体" pitchFamily="49"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R</a:t>
            </a:r>
            <a:r>
              <a:rPr kumimoji="1" lang="en-US" altLang="zh-CN" sz="2000" i="1" baseline="-25000" dirty="0" err="1">
                <a:solidFill>
                  <a:srgbClr val="1000E4"/>
                </a:solidFill>
                <a:latin typeface="Consolas" pitchFamily="49" charset="0"/>
                <a:ea typeface="楷体" pitchFamily="49" charset="-122"/>
                <a:cs typeface="Consolas" pitchFamily="49" charset="0"/>
              </a:rPr>
              <a:t>i</a:t>
            </a:r>
            <a:r>
              <a:rPr kumimoji="1" lang="en-US" altLang="zh-CN" sz="2000" baseline="-25000" dirty="0" err="1">
                <a:solidFill>
                  <a:srgbClr val="1000E4"/>
                </a:solidFill>
                <a:latin typeface="Consolas" pitchFamily="49" charset="0"/>
                <a:ea typeface="楷体" pitchFamily="49" charset="-122"/>
                <a:cs typeface="Consolas" pitchFamily="49" charset="0"/>
              </a:rPr>
              <a:t>,1</a:t>
            </a:r>
            <a:r>
              <a:rPr kumimoji="1" lang="en-US" altLang="zh-CN" sz="2000" dirty="0">
                <a:solidFill>
                  <a:srgbClr val="1000E4"/>
                </a:solidFill>
                <a:latin typeface="Consolas" pitchFamily="49" charset="0"/>
                <a:ea typeface="楷体" pitchFamily="49"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R</a:t>
            </a:r>
            <a:r>
              <a:rPr kumimoji="1" lang="en-US" altLang="zh-CN" sz="2000" i="1" baseline="-25000" dirty="0" err="1">
                <a:solidFill>
                  <a:srgbClr val="1000E4"/>
                </a:solidFill>
                <a:latin typeface="Consolas" pitchFamily="49" charset="0"/>
                <a:ea typeface="楷体" pitchFamily="49" charset="-122"/>
                <a:cs typeface="Consolas" pitchFamily="49" charset="0"/>
              </a:rPr>
              <a:t>i</a:t>
            </a:r>
            <a:r>
              <a:rPr kumimoji="1" lang="en-US" altLang="zh-CN" sz="2000" baseline="-25000" dirty="0" err="1">
                <a:solidFill>
                  <a:srgbClr val="1000E4"/>
                </a:solidFill>
                <a:latin typeface="Consolas" pitchFamily="49" charset="0"/>
                <a:ea typeface="楷体" pitchFamily="49" charset="-122"/>
                <a:cs typeface="Consolas" pitchFamily="49" charset="0"/>
              </a:rPr>
              <a:t>,</a:t>
            </a:r>
            <a:r>
              <a:rPr kumimoji="1" lang="en-US" altLang="zh-CN" sz="2000" i="1" baseline="-25000" dirty="0" err="1">
                <a:solidFill>
                  <a:srgbClr val="1000E4"/>
                </a:solidFill>
                <a:latin typeface="Consolas" pitchFamily="49" charset="0"/>
                <a:ea typeface="楷体" pitchFamily="49" charset="-122"/>
                <a:cs typeface="Consolas" pitchFamily="49" charset="0"/>
              </a:rPr>
              <a:t>n</a:t>
            </a:r>
            <a:r>
              <a:rPr kumimoji="1" lang="en-US" altLang="zh-CN" sz="2000" baseline="-25000" dirty="0">
                <a:solidFill>
                  <a:srgbClr val="1000E4"/>
                </a:solidFill>
                <a:latin typeface="Consolas" pitchFamily="49" charset="0"/>
                <a:ea typeface="楷体" pitchFamily="49" charset="-122"/>
                <a:cs typeface="Consolas" pitchFamily="49" charset="0"/>
              </a:rPr>
              <a:t>-1</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使得</a:t>
            </a:r>
            <a:r>
              <a:rPr kumimoji="1" lang="en-US" altLang="zh-CN" sz="2000" i="1" dirty="0" err="1">
                <a:solidFill>
                  <a:srgbClr val="1000E4"/>
                </a:solidFill>
                <a:latin typeface="Consolas" pitchFamily="49" charset="0"/>
                <a:ea typeface="楷体" pitchFamily="49" charset="-122"/>
                <a:cs typeface="Consolas" pitchFamily="49" charset="0"/>
              </a:rPr>
              <a:t>k</a:t>
            </a:r>
            <a:r>
              <a:rPr kumimoji="1" lang="en-US" altLang="zh-CN" sz="2000" i="1" baseline="-25000" dirty="0" err="1">
                <a:solidFill>
                  <a:srgbClr val="1000E4"/>
                </a:solidFill>
                <a:latin typeface="Consolas" pitchFamily="49" charset="0"/>
                <a:ea typeface="楷体" pitchFamily="49" charset="-122"/>
                <a:cs typeface="Consolas" pitchFamily="49" charset="0"/>
              </a:rPr>
              <a:t>i</a:t>
            </a:r>
            <a:r>
              <a:rPr kumimoji="1" lang="en-US" altLang="zh-CN" sz="2000" baseline="-25000" dirty="0" err="1">
                <a:solidFill>
                  <a:srgbClr val="1000E4"/>
                </a:solidFill>
                <a:latin typeface="Consolas" pitchFamily="49" charset="0"/>
                <a:ea typeface="楷体" pitchFamily="49" charset="-122"/>
                <a:cs typeface="Consolas" pitchFamily="49" charset="0"/>
              </a:rPr>
              <a:t>,0</a:t>
            </a:r>
            <a:r>
              <a:rPr kumimoji="1" lang="en-US" altLang="zh-CN" sz="2000" dirty="0" err="1">
                <a:solidFill>
                  <a:srgbClr val="1000E4"/>
                </a:solidFill>
                <a:latin typeface="Consolas" pitchFamily="49" charset="0"/>
                <a:ea typeface="宋体" pitchFamily="2" charset="-122"/>
                <a:cs typeface="Consolas" pitchFamily="49" charset="0"/>
              </a:rPr>
              <a:t>≤</a:t>
            </a:r>
            <a:r>
              <a:rPr kumimoji="1" lang="en-US" altLang="zh-CN" sz="2000" i="1" dirty="0" err="1">
                <a:solidFill>
                  <a:srgbClr val="1000E4"/>
                </a:solidFill>
                <a:latin typeface="Consolas" pitchFamily="49" charset="0"/>
                <a:ea typeface="楷体" pitchFamily="49" charset="-122"/>
                <a:cs typeface="Consolas" pitchFamily="49" charset="0"/>
              </a:rPr>
              <a:t>k</a:t>
            </a:r>
            <a:r>
              <a:rPr kumimoji="1" lang="en-US" altLang="zh-CN" sz="2000" i="1" baseline="-25000" dirty="0" err="1">
                <a:solidFill>
                  <a:srgbClr val="1000E4"/>
                </a:solidFill>
                <a:latin typeface="Consolas" pitchFamily="49" charset="0"/>
                <a:ea typeface="楷体" pitchFamily="49" charset="-122"/>
                <a:cs typeface="Consolas" pitchFamily="49" charset="0"/>
              </a:rPr>
              <a:t>i</a:t>
            </a:r>
            <a:r>
              <a:rPr kumimoji="1" lang="en-US" altLang="zh-CN" sz="2000" baseline="-25000" dirty="0" err="1">
                <a:solidFill>
                  <a:srgbClr val="1000E4"/>
                </a:solidFill>
                <a:latin typeface="Consolas" pitchFamily="49" charset="0"/>
                <a:ea typeface="楷体" pitchFamily="49" charset="-122"/>
                <a:cs typeface="Consolas" pitchFamily="49" charset="0"/>
              </a:rPr>
              <a:t>,1</a:t>
            </a:r>
            <a:r>
              <a:rPr kumimoji="1" lang="en-US" altLang="zh-CN" sz="2000" dirty="0">
                <a:solidFill>
                  <a:srgbClr val="1000E4"/>
                </a:solidFill>
                <a:latin typeface="Consolas" pitchFamily="49" charset="0"/>
                <a:ea typeface="宋体" pitchFamily="2" charset="-122"/>
                <a:cs typeface="Consolas" pitchFamily="49" charset="0"/>
              </a:rPr>
              <a:t>≤…</a:t>
            </a:r>
            <a:r>
              <a:rPr kumimoji="1" lang="en-US" altLang="zh-CN" sz="2000">
                <a:solidFill>
                  <a:srgbClr val="1000E4"/>
                </a:solidFill>
                <a:latin typeface="Consolas" pitchFamily="49" charset="0"/>
                <a:ea typeface="宋体" pitchFamily="2" charset="-122"/>
                <a:cs typeface="Consolas" pitchFamily="49" charset="0"/>
              </a:rPr>
              <a:t>≤</a:t>
            </a:r>
            <a:r>
              <a:rPr kumimoji="1" lang="en-US" altLang="zh-CN" sz="2000" i="1" smtClean="0">
                <a:solidFill>
                  <a:srgbClr val="1000E4"/>
                </a:solidFill>
                <a:latin typeface="Consolas" pitchFamily="49" charset="0"/>
                <a:ea typeface="楷体" pitchFamily="49" charset="-122"/>
                <a:cs typeface="Consolas" pitchFamily="49" charset="0"/>
              </a:rPr>
              <a:t>k</a:t>
            </a:r>
            <a:r>
              <a:rPr kumimoji="1" lang="en-US" altLang="zh-CN" sz="2000" i="1" baseline="-25000" smtClean="0">
                <a:solidFill>
                  <a:srgbClr val="1000E4"/>
                </a:solidFill>
                <a:latin typeface="Consolas" pitchFamily="49" charset="0"/>
                <a:ea typeface="楷体" pitchFamily="49" charset="-122"/>
                <a:cs typeface="Consolas" pitchFamily="49" charset="0"/>
              </a:rPr>
              <a:t>i</a:t>
            </a:r>
            <a:r>
              <a:rPr kumimoji="1" lang="en-US" altLang="zh-CN" sz="2000" baseline="-25000" smtClean="0">
                <a:solidFill>
                  <a:srgbClr val="1000E4"/>
                </a:solidFill>
                <a:latin typeface="Consolas" pitchFamily="49" charset="0"/>
                <a:ea typeface="楷体" pitchFamily="49" charset="-122"/>
                <a:cs typeface="Consolas" pitchFamily="49" charset="0"/>
              </a:rPr>
              <a:t>,</a:t>
            </a:r>
            <a:r>
              <a:rPr kumimoji="1" lang="en-US" altLang="zh-CN" sz="2000" i="1" baseline="-25000" smtClean="0">
                <a:solidFill>
                  <a:srgbClr val="1000E4"/>
                </a:solidFill>
                <a:latin typeface="Consolas" pitchFamily="49" charset="0"/>
                <a:ea typeface="楷体" pitchFamily="49" charset="-122"/>
                <a:cs typeface="Consolas" pitchFamily="49" charset="0"/>
              </a:rPr>
              <a:t>n</a:t>
            </a:r>
            <a:r>
              <a:rPr kumimoji="1" lang="en-US" altLang="zh-CN" sz="2000" baseline="-25000" smtClean="0">
                <a:solidFill>
                  <a:srgbClr val="1000E4"/>
                </a:solidFill>
                <a:latin typeface="Consolas" pitchFamily="49" charset="0"/>
                <a:ea typeface="楷体" pitchFamily="49" charset="-122"/>
                <a:cs typeface="Consolas" pitchFamily="49" charset="0"/>
              </a:rPr>
              <a:t>-1</a:t>
            </a:r>
            <a:r>
              <a:rPr kumimoji="1" lang="en-US" altLang="zh-CN" sz="2000" smtClean="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或</a:t>
            </a:r>
            <a:r>
              <a:rPr kumimoji="1" lang="en-US" altLang="zh-CN" sz="2000" i="1" dirty="0" err="1">
                <a:solidFill>
                  <a:srgbClr val="1000E4"/>
                </a:solidFill>
                <a:latin typeface="Consolas" pitchFamily="49" charset="0"/>
                <a:ea typeface="楷体" pitchFamily="49" charset="-122"/>
                <a:cs typeface="Consolas" pitchFamily="49" charset="0"/>
              </a:rPr>
              <a:t>k</a:t>
            </a:r>
            <a:r>
              <a:rPr kumimoji="1" lang="en-US" altLang="zh-CN" sz="2000" i="1" baseline="-25000" dirty="0" err="1">
                <a:solidFill>
                  <a:srgbClr val="1000E4"/>
                </a:solidFill>
                <a:latin typeface="Consolas" pitchFamily="49" charset="0"/>
                <a:ea typeface="楷体" pitchFamily="49" charset="-122"/>
                <a:cs typeface="Consolas" pitchFamily="49" charset="0"/>
              </a:rPr>
              <a:t>i</a:t>
            </a:r>
            <a:r>
              <a:rPr kumimoji="1" lang="en-US" altLang="zh-CN" sz="2000" baseline="-25000" dirty="0" err="1">
                <a:solidFill>
                  <a:srgbClr val="1000E4"/>
                </a:solidFill>
                <a:latin typeface="Consolas" pitchFamily="49" charset="0"/>
                <a:ea typeface="楷体" pitchFamily="49" charset="-122"/>
                <a:cs typeface="Consolas" pitchFamily="49" charset="0"/>
              </a:rPr>
              <a:t>,0</a:t>
            </a:r>
            <a:r>
              <a:rPr kumimoji="1" lang="en-US" altLang="zh-CN" sz="2000" dirty="0" err="1">
                <a:solidFill>
                  <a:srgbClr val="1000E4"/>
                </a:solidFill>
                <a:latin typeface="Consolas" pitchFamily="49" charset="0"/>
                <a:ea typeface="宋体" pitchFamily="2" charset="-122"/>
                <a:cs typeface="Consolas" pitchFamily="49" charset="0"/>
              </a:rPr>
              <a:t>≥</a:t>
            </a:r>
            <a:r>
              <a:rPr kumimoji="1" lang="en-US" altLang="zh-CN" sz="2000" i="1" err="1">
                <a:solidFill>
                  <a:srgbClr val="1000E4"/>
                </a:solidFill>
                <a:latin typeface="Consolas" pitchFamily="49" charset="0"/>
                <a:ea typeface="楷体" pitchFamily="49" charset="-122"/>
                <a:cs typeface="Consolas" pitchFamily="49" charset="0"/>
              </a:rPr>
              <a:t>k</a:t>
            </a:r>
            <a:r>
              <a:rPr kumimoji="1" lang="en-US" altLang="zh-CN" sz="2000" i="1" baseline="-25000" err="1">
                <a:solidFill>
                  <a:srgbClr val="1000E4"/>
                </a:solidFill>
                <a:latin typeface="Consolas" pitchFamily="49" charset="0"/>
                <a:ea typeface="楷体" pitchFamily="49" charset="-122"/>
                <a:cs typeface="Consolas" pitchFamily="49" charset="0"/>
              </a:rPr>
              <a:t>i</a:t>
            </a:r>
            <a:r>
              <a:rPr kumimoji="1" lang="en-US" altLang="zh-CN" sz="2000" baseline="-25000" err="1">
                <a:solidFill>
                  <a:srgbClr val="1000E4"/>
                </a:solidFill>
                <a:latin typeface="Consolas" pitchFamily="49" charset="0"/>
                <a:ea typeface="楷体" pitchFamily="49" charset="-122"/>
                <a:cs typeface="Consolas" pitchFamily="49" charset="0"/>
              </a:rPr>
              <a:t>,1</a:t>
            </a:r>
            <a:r>
              <a:rPr kumimoji="1" lang="en-US" altLang="zh-CN" sz="2000" smtClean="0">
                <a:solidFill>
                  <a:srgbClr val="1000E4"/>
                </a:solidFill>
                <a:latin typeface="Consolas" pitchFamily="49" charset="0"/>
                <a:ea typeface="宋体" pitchFamily="2" charset="-122"/>
                <a:cs typeface="Consolas" pitchFamily="49" charset="0"/>
              </a:rPr>
              <a:t>≥ … ≥</a:t>
            </a:r>
            <a:r>
              <a:rPr kumimoji="1" lang="en-US" altLang="zh-CN" sz="2000" i="1" dirty="0" err="1">
                <a:solidFill>
                  <a:srgbClr val="1000E4"/>
                </a:solidFill>
                <a:latin typeface="Consolas" pitchFamily="49" charset="0"/>
                <a:ea typeface="楷体" pitchFamily="49" charset="-122"/>
                <a:cs typeface="Consolas" pitchFamily="49" charset="0"/>
              </a:rPr>
              <a:t>k</a:t>
            </a:r>
            <a:r>
              <a:rPr kumimoji="1" lang="en-US" altLang="zh-CN" sz="2000" i="1" baseline="-25000" dirty="0" err="1">
                <a:solidFill>
                  <a:srgbClr val="1000E4"/>
                </a:solidFill>
                <a:latin typeface="Consolas" pitchFamily="49" charset="0"/>
                <a:ea typeface="楷体" pitchFamily="49" charset="-122"/>
                <a:cs typeface="Consolas" pitchFamily="49" charset="0"/>
              </a:rPr>
              <a:t>i</a:t>
            </a:r>
            <a:r>
              <a:rPr kumimoji="1" lang="en-US" altLang="zh-CN" sz="2000" baseline="-25000" dirty="0" err="1">
                <a:solidFill>
                  <a:srgbClr val="1000E4"/>
                </a:solidFill>
                <a:latin typeface="Consolas" pitchFamily="49" charset="0"/>
                <a:ea typeface="楷体" pitchFamily="49" charset="-122"/>
                <a:cs typeface="Consolas" pitchFamily="49" charset="0"/>
              </a:rPr>
              <a:t>,</a:t>
            </a:r>
            <a:r>
              <a:rPr kumimoji="1" lang="en-US" altLang="zh-CN" sz="2000" i="1" baseline="-25000" dirty="0" err="1">
                <a:solidFill>
                  <a:srgbClr val="1000E4"/>
                </a:solidFill>
                <a:latin typeface="Consolas" pitchFamily="49" charset="0"/>
                <a:ea typeface="楷体" pitchFamily="49" charset="-122"/>
                <a:cs typeface="Consolas" pitchFamily="49" charset="0"/>
              </a:rPr>
              <a:t>n</a:t>
            </a:r>
            <a:r>
              <a:rPr kumimoji="1" lang="en-US" altLang="zh-CN" sz="2000" baseline="-25000" dirty="0">
                <a:solidFill>
                  <a:srgbClr val="1000E4"/>
                </a:solidFill>
                <a:latin typeface="Consolas" pitchFamily="49" charset="0"/>
                <a:ea typeface="楷体" pitchFamily="49" charset="-122"/>
                <a:cs typeface="Consolas" pitchFamily="49" charset="0"/>
              </a:rPr>
              <a:t>-1</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a:t>
            </a:r>
          </a:p>
        </p:txBody>
      </p:sp>
      <p:sp>
        <p:nvSpPr>
          <p:cNvPr id="22531" name="Text Box 3"/>
          <p:cNvSpPr txBox="1">
            <a:spLocks noChangeArrowheads="1"/>
          </p:cNvSpPr>
          <p:nvPr/>
        </p:nvSpPr>
        <p:spPr bwMode="auto">
          <a:xfrm>
            <a:off x="1857356" y="5572140"/>
            <a:ext cx="3071834" cy="400110"/>
          </a:xfrm>
          <a:prstGeom prst="rect">
            <a:avLst/>
          </a:prstGeom>
          <a:noFill/>
          <a:ln w="9525">
            <a:noFill/>
            <a:miter lim="800000"/>
            <a:headEnd/>
            <a:tailEnd/>
          </a:ln>
        </p:spPr>
        <p:txBody>
          <a:bodyPr wrap="square">
            <a:spAutoFit/>
          </a:bodyPr>
          <a:lstStyle/>
          <a:p>
            <a:pPr>
              <a:spcBef>
                <a:spcPct val="50000"/>
              </a:spcBef>
            </a:pPr>
            <a:r>
              <a:rPr lang="zh-CN" altLang="en-US" sz="2000" spc="300" dirty="0">
                <a:solidFill>
                  <a:srgbClr val="FF0000"/>
                </a:solidFill>
                <a:latin typeface="微软雅黑" pitchFamily="34" charset="-122"/>
                <a:ea typeface="微软雅黑" pitchFamily="34" charset="-122"/>
              </a:rPr>
              <a:t>本章仅考虑递增排序</a:t>
            </a:r>
          </a:p>
        </p:txBody>
      </p:sp>
      <p:sp>
        <p:nvSpPr>
          <p:cNvPr id="22533" name="Text Box 5"/>
          <p:cNvSpPr txBox="1">
            <a:spLocks noChangeArrowheads="1"/>
          </p:cNvSpPr>
          <p:nvPr/>
        </p:nvSpPr>
        <p:spPr bwMode="auto">
          <a:xfrm>
            <a:off x="2143108" y="357166"/>
            <a:ext cx="4786346"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sz="3200"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的基本概念</a:t>
            </a:r>
          </a:p>
        </p:txBody>
      </p:sp>
      <p:sp>
        <p:nvSpPr>
          <p:cNvPr id="22534" name="Text Box 6"/>
          <p:cNvSpPr txBox="1">
            <a:spLocks noChangeArrowheads="1"/>
          </p:cNvSpPr>
          <p:nvPr/>
        </p:nvSpPr>
        <p:spPr bwMode="auto">
          <a:xfrm>
            <a:off x="1285852" y="1285860"/>
            <a:ext cx="2428892" cy="46166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lang="en-US" altLang="zh-CN" dirty="0">
                <a:solidFill>
                  <a:srgbClr val="FF0000"/>
                </a:solidFill>
                <a:latin typeface="+mj-ea"/>
                <a:ea typeface="+mj-ea"/>
                <a:cs typeface="Consolas" pitchFamily="49" charset="0"/>
              </a:rPr>
              <a:t>1. </a:t>
            </a:r>
            <a:r>
              <a:rPr lang="zh-CN" altLang="en-US" dirty="0">
                <a:solidFill>
                  <a:srgbClr val="FF0000"/>
                </a:solidFill>
                <a:latin typeface="+mj-ea"/>
                <a:ea typeface="+mj-ea"/>
                <a:cs typeface="Consolas" pitchFamily="49" charset="0"/>
              </a:rPr>
              <a:t>什么是排序</a:t>
            </a:r>
          </a:p>
        </p:txBody>
      </p:sp>
      <p:sp>
        <p:nvSpPr>
          <p:cNvPr id="7" name="TextBox 6"/>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排序的基本概念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285852" y="571480"/>
            <a:ext cx="7572428" cy="453842"/>
          </a:xfrm>
          <a:prstGeom prst="rect">
            <a:avLst/>
          </a:prstGeom>
          <a:noFill/>
          <a:ln w="9525">
            <a:noFill/>
            <a:miter lim="800000"/>
            <a:headEnd/>
            <a:tailEnd/>
          </a:ln>
        </p:spPr>
        <p:txBody>
          <a:bodyPr wrap="square">
            <a:spAutoFit/>
          </a:bodyPr>
          <a:lstStyle/>
          <a:p>
            <a:pPr>
              <a:lnSpc>
                <a:spcPct val="130000"/>
              </a:lnSpc>
            </a:pPr>
            <a:r>
              <a:rPr kumimoji="1" lang="zh-CN" altLang="en-US" sz="2000" smtClean="0">
                <a:solidFill>
                  <a:srgbClr val="0000FF"/>
                </a:solidFill>
                <a:latin typeface="Consolas" pitchFamily="49" charset="0"/>
                <a:ea typeface="楷体" pitchFamily="49" charset="-122"/>
                <a:cs typeface="Consolas" pitchFamily="49" charset="0"/>
              </a:rPr>
              <a:t>将</a:t>
            </a:r>
            <a:r>
              <a:rPr kumimoji="1" lang="zh-CN" altLang="en-US" sz="2000" dirty="0">
                <a:solidFill>
                  <a:srgbClr val="0000FF"/>
                </a:solidFill>
                <a:latin typeface="Consolas" pitchFamily="49" charset="0"/>
                <a:ea typeface="楷体" pitchFamily="49" charset="-122"/>
                <a:cs typeface="Consolas" pitchFamily="49" charset="0"/>
              </a:rPr>
              <a:t>记录序列分成若干子序列，分别对每个子序列进行插入排序。</a:t>
            </a:r>
          </a:p>
        </p:txBody>
      </p:sp>
      <p:sp>
        <p:nvSpPr>
          <p:cNvPr id="189443" name="Text Box 3"/>
          <p:cNvSpPr txBox="1">
            <a:spLocks noChangeArrowheads="1"/>
          </p:cNvSpPr>
          <p:nvPr/>
        </p:nvSpPr>
        <p:spPr bwMode="auto">
          <a:xfrm>
            <a:off x="1136689" y="3856780"/>
            <a:ext cx="7721591" cy="892552"/>
          </a:xfrm>
          <a:prstGeom prst="rect">
            <a:avLst/>
          </a:prstGeom>
          <a:noFill/>
          <a:ln w="9525">
            <a:noFill/>
            <a:miter lim="800000"/>
            <a:headEnd/>
            <a:tailEnd/>
          </a:ln>
        </p:spPr>
        <p:txBody>
          <a:bodyPr wrap="square">
            <a:spAutoFit/>
          </a:bodyPr>
          <a:lstStyle/>
          <a:p>
            <a:pPr>
              <a:lnSpc>
                <a:spcPct val="130000"/>
              </a:lnSpc>
            </a:pPr>
            <a:r>
              <a:rPr kumimoji="1" lang="en-US" altLang="zh-CN" sz="2000">
                <a:solidFill>
                  <a:srgbClr val="1000E4"/>
                </a:solidFill>
                <a:latin typeface="Consolas" pitchFamily="49" charset="0"/>
                <a:ea typeface="楷体" pitchFamily="49" charset="-122"/>
                <a:cs typeface="Consolas" pitchFamily="49" charset="0"/>
              </a:rPr>
              <a:t>    </a:t>
            </a:r>
            <a:r>
              <a:rPr kumimoji="1" lang="zh-CN" altLang="en-US" sz="2000" smtClean="0">
                <a:solidFill>
                  <a:srgbClr val="1000E4"/>
                </a:solidFill>
                <a:latin typeface="Consolas" pitchFamily="49" charset="0"/>
                <a:ea typeface="楷体" pitchFamily="49" charset="-122"/>
                <a:cs typeface="Consolas" pitchFamily="49" charset="0"/>
              </a:rPr>
              <a:t>其中</a:t>
            </a:r>
            <a:r>
              <a:rPr kumimoji="1" lang="zh-CN" altLang="en-US" sz="2000" dirty="0">
                <a:solidFill>
                  <a:srgbClr val="1000E4"/>
                </a:solidFill>
                <a:latin typeface="Consolas" pitchFamily="49" charset="0"/>
                <a:ea typeface="楷体" pitchFamily="49" charset="-122"/>
                <a:cs typeface="Consolas" pitchFamily="49" charset="0"/>
              </a:rPr>
              <a:t>，</a:t>
            </a:r>
            <a:r>
              <a:rPr kumimoji="1" lang="en-US" altLang="zh-CN" sz="2000" i="1" dirty="0">
                <a:solidFill>
                  <a:srgbClr val="1000E4"/>
                </a:solidFill>
                <a:latin typeface="Consolas" pitchFamily="49" charset="0"/>
                <a:ea typeface="楷体" pitchFamily="49" charset="-122"/>
                <a:cs typeface="Consolas" pitchFamily="49" charset="0"/>
              </a:rPr>
              <a:t>d</a:t>
            </a:r>
            <a:r>
              <a:rPr kumimoji="1" lang="en-US" altLang="zh-CN" sz="2000" dirty="0">
                <a:solidFill>
                  <a:srgbClr val="1000E4"/>
                </a:solidFill>
                <a:latin typeface="Consolas" pitchFamily="49" charset="0"/>
                <a:ea typeface="楷体" pitchFamily="49" charset="-122"/>
                <a:cs typeface="Consolas" pitchFamily="49" charset="0"/>
              </a:rPr>
              <a:t> </a:t>
            </a:r>
            <a:r>
              <a:rPr kumimoji="1" lang="zh-CN" altLang="en-US" sz="2000" dirty="0">
                <a:solidFill>
                  <a:srgbClr val="1000E4"/>
                </a:solidFill>
                <a:latin typeface="Consolas" pitchFamily="49" charset="0"/>
                <a:ea typeface="楷体" pitchFamily="49" charset="-122"/>
                <a:cs typeface="Consolas" pitchFamily="49" charset="0"/>
              </a:rPr>
              <a:t>称为增量，它的值在排序过程中从大到小逐渐缩小，直至最后一趟排序减为 </a:t>
            </a:r>
            <a:r>
              <a:rPr kumimoji="1" lang="en-US" altLang="zh-CN" sz="2000" dirty="0">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a:t>
            </a:r>
          </a:p>
        </p:txBody>
      </p:sp>
      <p:sp>
        <p:nvSpPr>
          <p:cNvPr id="189444" name="Text Box 4"/>
          <p:cNvSpPr txBox="1">
            <a:spLocks noChangeArrowheads="1"/>
          </p:cNvSpPr>
          <p:nvPr/>
        </p:nvSpPr>
        <p:spPr bwMode="auto">
          <a:xfrm>
            <a:off x="1573252" y="1337418"/>
            <a:ext cx="6577442" cy="2346668"/>
          </a:xfrm>
          <a:prstGeom prst="rect">
            <a:avLst/>
          </a:prstGeom>
          <a:noFill/>
          <a:ln w="9525">
            <a:noFill/>
            <a:miter lim="800000"/>
            <a:headEnd/>
            <a:tailEnd/>
          </a:ln>
        </p:spPr>
        <p:txBody>
          <a:bodyPr wrap="none">
            <a:spAutoFit/>
          </a:bodyPr>
          <a:lstStyle/>
          <a:p>
            <a:pPr>
              <a:lnSpc>
                <a:spcPct val="150000"/>
              </a:lnSpc>
            </a:pPr>
            <a:r>
              <a:rPr kumimoji="1" lang="zh-CN" altLang="en-US" sz="2000" dirty="0">
                <a:solidFill>
                  <a:srgbClr val="1000E4"/>
                </a:solidFill>
                <a:latin typeface="Consolas" pitchFamily="49" charset="0"/>
                <a:ea typeface="楷体" pitchFamily="49" charset="-122"/>
                <a:cs typeface="Consolas" pitchFamily="49" charset="0"/>
              </a:rPr>
              <a:t>例如：将 </a:t>
            </a:r>
            <a:r>
              <a:rPr kumimoji="1" lang="en-US" altLang="zh-CN" sz="2000" i="1" dirty="0">
                <a:solidFill>
                  <a:srgbClr val="1000E4"/>
                </a:solidFill>
                <a:latin typeface="Consolas" pitchFamily="49" charset="0"/>
                <a:ea typeface="楷体" pitchFamily="49" charset="-122"/>
                <a:cs typeface="Consolas" pitchFamily="49" charset="0"/>
              </a:rPr>
              <a:t>n</a:t>
            </a:r>
            <a:r>
              <a:rPr kumimoji="1" lang="en-US" altLang="zh-CN" sz="2000" dirty="0">
                <a:solidFill>
                  <a:srgbClr val="1000E4"/>
                </a:solidFill>
                <a:latin typeface="Consolas" pitchFamily="49" charset="0"/>
                <a:ea typeface="楷体" pitchFamily="49" charset="-122"/>
                <a:cs typeface="Consolas" pitchFamily="49" charset="0"/>
              </a:rPr>
              <a:t> </a:t>
            </a:r>
            <a:r>
              <a:rPr kumimoji="1" lang="zh-CN" altLang="en-US" sz="2000" dirty="0">
                <a:solidFill>
                  <a:srgbClr val="1000E4"/>
                </a:solidFill>
                <a:latin typeface="Consolas" pitchFamily="49" charset="0"/>
                <a:ea typeface="楷体" pitchFamily="49" charset="-122"/>
                <a:cs typeface="Consolas" pitchFamily="49" charset="0"/>
              </a:rPr>
              <a:t>个记录分成 </a:t>
            </a:r>
            <a:r>
              <a:rPr kumimoji="1" lang="en-US" altLang="zh-CN" sz="2000" i="1" dirty="0">
                <a:solidFill>
                  <a:srgbClr val="1000E4"/>
                </a:solidFill>
                <a:latin typeface="Consolas" pitchFamily="49" charset="0"/>
                <a:ea typeface="楷体" pitchFamily="49" charset="-122"/>
                <a:cs typeface="Consolas" pitchFamily="49" charset="0"/>
              </a:rPr>
              <a:t>d</a:t>
            </a:r>
            <a:r>
              <a:rPr kumimoji="1" lang="en-US" altLang="zh-CN" sz="2000" dirty="0">
                <a:solidFill>
                  <a:srgbClr val="1000E4"/>
                </a:solidFill>
                <a:latin typeface="Consolas" pitchFamily="49" charset="0"/>
                <a:ea typeface="楷体" pitchFamily="49" charset="-122"/>
                <a:cs typeface="Consolas" pitchFamily="49" charset="0"/>
              </a:rPr>
              <a:t> </a:t>
            </a:r>
            <a:r>
              <a:rPr kumimoji="1" lang="zh-CN" altLang="en-US" sz="2000" dirty="0">
                <a:solidFill>
                  <a:srgbClr val="1000E4"/>
                </a:solidFill>
                <a:latin typeface="Consolas" pitchFamily="49" charset="0"/>
                <a:ea typeface="楷体" pitchFamily="49" charset="-122"/>
                <a:cs typeface="Consolas" pitchFamily="49" charset="0"/>
              </a:rPr>
              <a:t>个子序列：</a:t>
            </a:r>
          </a:p>
          <a:p>
            <a:pPr>
              <a:lnSpc>
                <a:spcPct val="150000"/>
              </a:lnSpc>
            </a:pPr>
            <a:r>
              <a:rPr kumimoji="1" lang="zh-CN" altLang="en-US" sz="2000" dirty="0">
                <a:solidFill>
                  <a:srgbClr val="1000E4"/>
                </a:solidFill>
                <a:latin typeface="Consolas" pitchFamily="49" charset="0"/>
                <a:ea typeface="楷体" pitchFamily="49" charset="-122"/>
                <a:cs typeface="Consolas" pitchFamily="49" charset="0"/>
              </a:rPr>
              <a:t>  </a:t>
            </a:r>
            <a:r>
              <a:rPr kumimoji="1" lang="en-US" altLang="zh-CN" sz="2000" dirty="0">
                <a:solidFill>
                  <a:srgbClr val="006600"/>
                </a:solidFill>
                <a:latin typeface="Consolas" pitchFamily="49" charset="0"/>
                <a:ea typeface="楷体" pitchFamily="49" charset="-122"/>
                <a:cs typeface="Consolas" pitchFamily="49" charset="0"/>
              </a:rPr>
              <a:t>{ </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[0]</a:t>
            </a:r>
            <a:r>
              <a:rPr kumimoji="1" lang="zh-CN" altLang="en-US" sz="2000" dirty="0">
                <a:solidFill>
                  <a:srgbClr val="006600"/>
                </a:solidFill>
                <a:latin typeface="Consolas" pitchFamily="49" charset="0"/>
                <a:ea typeface="楷体" pitchFamily="49" charset="-122"/>
                <a:cs typeface="Consolas" pitchFamily="49" charset="0"/>
              </a:rPr>
              <a:t>，   </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i="1" dirty="0">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a:t>
            </a:r>
            <a:r>
              <a:rPr kumimoji="1" lang="zh-CN" altLang="en-US" sz="2000">
                <a:solidFill>
                  <a:srgbClr val="006600"/>
                </a:solidFill>
                <a:latin typeface="Consolas" pitchFamily="49" charset="0"/>
                <a:ea typeface="楷体" pitchFamily="49" charset="-122"/>
                <a:cs typeface="Consolas" pitchFamily="49" charset="0"/>
              </a:rPr>
              <a:t>，   </a:t>
            </a:r>
            <a:r>
              <a:rPr kumimoji="1" lang="en-US" altLang="zh-CN" sz="2000" i="1" smtClean="0">
                <a:solidFill>
                  <a:srgbClr val="006600"/>
                </a:solidFill>
                <a:latin typeface="Consolas" pitchFamily="49" charset="0"/>
                <a:ea typeface="楷体" pitchFamily="49" charset="-122"/>
                <a:cs typeface="Consolas" pitchFamily="49" charset="0"/>
              </a:rPr>
              <a:t>R</a:t>
            </a:r>
            <a:r>
              <a:rPr kumimoji="1" lang="en-US" altLang="zh-CN" sz="2000" smtClean="0">
                <a:solidFill>
                  <a:srgbClr val="006600"/>
                </a:solidFill>
                <a:latin typeface="Consolas" pitchFamily="49" charset="0"/>
                <a:ea typeface="楷体" pitchFamily="49" charset="-122"/>
                <a:cs typeface="Consolas" pitchFamily="49" charset="0"/>
              </a:rPr>
              <a:t>[2</a:t>
            </a:r>
            <a:r>
              <a:rPr kumimoji="1" lang="en-US" altLang="zh-CN" sz="2000" i="1" smtClean="0">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a:t>
            </a:r>
            <a:r>
              <a:rPr kumimoji="1" lang="zh-CN" altLang="en-US" sz="2000" dirty="0">
                <a:solidFill>
                  <a:srgbClr val="006600"/>
                </a:solidFill>
                <a:latin typeface="Consolas" pitchFamily="49" charset="0"/>
                <a:ea typeface="楷体" pitchFamily="49" charset="-122"/>
                <a:cs typeface="Consolas" pitchFamily="49" charset="0"/>
              </a:rPr>
              <a:t>，</a:t>
            </a:r>
            <a:r>
              <a:rPr kumimoji="1" lang="en-US" altLang="zh-CN" sz="2000" dirty="0">
                <a:solidFill>
                  <a:srgbClr val="006600"/>
                </a:solidFill>
                <a:latin typeface="Consolas" pitchFamily="49" charset="0"/>
                <a:ea typeface="楷体" pitchFamily="49" charset="-122"/>
                <a:cs typeface="Consolas" pitchFamily="49" charset="0"/>
              </a:rPr>
              <a:t>…</a:t>
            </a:r>
            <a:r>
              <a:rPr kumimoji="1" lang="zh-CN" altLang="en-US" sz="2000">
                <a:solidFill>
                  <a:srgbClr val="006600"/>
                </a:solidFill>
                <a:latin typeface="Consolas" pitchFamily="49" charset="0"/>
                <a:ea typeface="楷体" pitchFamily="49" charset="-122"/>
                <a:cs typeface="Consolas" pitchFamily="49" charset="0"/>
              </a:rPr>
              <a:t>， </a:t>
            </a:r>
            <a:r>
              <a:rPr kumimoji="1" lang="zh-CN" altLang="en-US" sz="2000" smtClean="0">
                <a:solidFill>
                  <a:srgbClr val="006600"/>
                </a:solidFill>
                <a:latin typeface="Consolas" pitchFamily="49" charset="0"/>
                <a:ea typeface="楷体" pitchFamily="49" charset="-122"/>
                <a:cs typeface="Consolas" pitchFamily="49" charset="0"/>
              </a:rPr>
              <a:t> </a:t>
            </a:r>
            <a:r>
              <a:rPr kumimoji="1" lang="en-US" altLang="zh-CN" sz="2000" i="1" smtClean="0">
                <a:solidFill>
                  <a:srgbClr val="006600"/>
                </a:solidFill>
                <a:latin typeface="Consolas" pitchFamily="49" charset="0"/>
                <a:ea typeface="楷体" pitchFamily="49" charset="-122"/>
                <a:cs typeface="Consolas" pitchFamily="49" charset="0"/>
              </a:rPr>
              <a:t>R</a:t>
            </a:r>
            <a:r>
              <a:rPr kumimoji="1" lang="en-US" altLang="zh-CN" sz="2000" smtClean="0">
                <a:solidFill>
                  <a:srgbClr val="006600"/>
                </a:solidFill>
                <a:latin typeface="Consolas" pitchFamily="49" charset="0"/>
                <a:ea typeface="楷体" pitchFamily="49" charset="-122"/>
                <a:cs typeface="Consolas" pitchFamily="49" charset="0"/>
              </a:rPr>
              <a:t>[</a:t>
            </a:r>
            <a:r>
              <a:rPr kumimoji="1" lang="en-US" altLang="zh-CN" sz="2000" i="1" smtClean="0">
                <a:solidFill>
                  <a:srgbClr val="006600"/>
                </a:solidFill>
                <a:latin typeface="Consolas" pitchFamily="49" charset="0"/>
                <a:ea typeface="楷体" pitchFamily="49" charset="-122"/>
                <a:cs typeface="Consolas" pitchFamily="49" charset="0"/>
              </a:rPr>
              <a:t>kd</a:t>
            </a:r>
            <a:r>
              <a:rPr kumimoji="1" lang="en-US" altLang="zh-CN" sz="2000" dirty="0">
                <a:solidFill>
                  <a:srgbClr val="006600"/>
                </a:solidFill>
                <a:latin typeface="Consolas" pitchFamily="49" charset="0"/>
                <a:ea typeface="楷体" pitchFamily="49" charset="-122"/>
                <a:cs typeface="Consolas" pitchFamily="49" charset="0"/>
              </a:rPr>
              <a:t>] }</a:t>
            </a:r>
          </a:p>
          <a:p>
            <a:pPr>
              <a:lnSpc>
                <a:spcPct val="150000"/>
              </a:lnSpc>
            </a:pPr>
            <a:r>
              <a:rPr kumimoji="1" lang="en-US" altLang="zh-CN" sz="2000" dirty="0">
                <a:solidFill>
                  <a:srgbClr val="006600"/>
                </a:solidFill>
                <a:latin typeface="Consolas" pitchFamily="49" charset="0"/>
                <a:ea typeface="楷体" pitchFamily="49" charset="-122"/>
                <a:cs typeface="Consolas" pitchFamily="49" charset="0"/>
              </a:rPr>
              <a:t>  { </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[1]</a:t>
            </a:r>
            <a:r>
              <a:rPr kumimoji="1" lang="zh-CN" altLang="en-US" sz="2000" dirty="0">
                <a:solidFill>
                  <a:srgbClr val="006600"/>
                </a:solidFill>
                <a:latin typeface="Consolas" pitchFamily="49" charset="0"/>
                <a:ea typeface="楷体" pitchFamily="49" charset="-122"/>
                <a:cs typeface="Consolas" pitchFamily="49" charset="0"/>
              </a:rPr>
              <a:t>，   </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dirty="0" err="1">
                <a:solidFill>
                  <a:srgbClr val="006600"/>
                </a:solidFill>
                <a:latin typeface="Consolas" pitchFamily="49" charset="0"/>
                <a:ea typeface="楷体" pitchFamily="49" charset="-122"/>
                <a:cs typeface="Consolas" pitchFamily="49" charset="0"/>
              </a:rPr>
              <a:t>1+</a:t>
            </a:r>
            <a:r>
              <a:rPr kumimoji="1" lang="en-US" altLang="zh-CN" sz="2000" i="1" dirty="0" err="1">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a:t>
            </a:r>
            <a:r>
              <a:rPr kumimoji="1" lang="zh-CN" altLang="en-US" sz="2000" dirty="0">
                <a:solidFill>
                  <a:srgbClr val="006600"/>
                </a:solidFill>
                <a:latin typeface="Consolas" pitchFamily="49" charset="0"/>
                <a:ea typeface="楷体" pitchFamily="49" charset="-122"/>
                <a:cs typeface="Consolas" pitchFamily="49" charset="0"/>
              </a:rPr>
              <a:t>， </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dirty="0" err="1">
                <a:solidFill>
                  <a:srgbClr val="006600"/>
                </a:solidFill>
                <a:latin typeface="Consolas" pitchFamily="49" charset="0"/>
                <a:ea typeface="楷体" pitchFamily="49" charset="-122"/>
                <a:cs typeface="Consolas" pitchFamily="49" charset="0"/>
              </a:rPr>
              <a:t>1+2</a:t>
            </a:r>
            <a:r>
              <a:rPr kumimoji="1" lang="en-US" altLang="zh-CN" sz="2000" i="1" dirty="0" err="1">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a:t>
            </a:r>
            <a:r>
              <a:rPr kumimoji="1" lang="zh-CN" altLang="en-US" sz="2000" dirty="0">
                <a:solidFill>
                  <a:srgbClr val="006600"/>
                </a:solidFill>
                <a:latin typeface="Consolas" pitchFamily="49" charset="0"/>
                <a:ea typeface="楷体" pitchFamily="49" charset="-122"/>
                <a:cs typeface="Consolas" pitchFamily="49" charset="0"/>
              </a:rPr>
              <a:t>，</a:t>
            </a:r>
            <a:r>
              <a:rPr kumimoji="1" lang="en-US" altLang="zh-CN" sz="2000" dirty="0">
                <a:solidFill>
                  <a:srgbClr val="006600"/>
                </a:solidFill>
                <a:latin typeface="Consolas" pitchFamily="49" charset="0"/>
                <a:ea typeface="楷体" pitchFamily="49" charset="-122"/>
                <a:cs typeface="Consolas" pitchFamily="49" charset="0"/>
              </a:rPr>
              <a:t>…</a:t>
            </a:r>
            <a:r>
              <a:rPr kumimoji="1" lang="zh-CN" altLang="en-US" sz="2000" dirty="0">
                <a:solidFill>
                  <a:srgbClr val="006600"/>
                </a:solidFill>
                <a:latin typeface="Consolas" pitchFamily="49" charset="0"/>
                <a:ea typeface="楷体" pitchFamily="49" charset="-122"/>
                <a:cs typeface="Consolas" pitchFamily="49" charset="0"/>
              </a:rPr>
              <a:t>，</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dirty="0" err="1">
                <a:solidFill>
                  <a:srgbClr val="006600"/>
                </a:solidFill>
                <a:latin typeface="Consolas" pitchFamily="49" charset="0"/>
                <a:ea typeface="楷体" pitchFamily="49" charset="-122"/>
                <a:cs typeface="Consolas" pitchFamily="49" charset="0"/>
              </a:rPr>
              <a:t>1+</a:t>
            </a:r>
            <a:r>
              <a:rPr kumimoji="1" lang="en-US" altLang="zh-CN" sz="2000" i="1" dirty="0" err="1">
                <a:solidFill>
                  <a:srgbClr val="006600"/>
                </a:solidFill>
                <a:latin typeface="Consolas" pitchFamily="49" charset="0"/>
                <a:ea typeface="楷体" pitchFamily="49" charset="-122"/>
                <a:cs typeface="Consolas" pitchFamily="49" charset="0"/>
              </a:rPr>
              <a:t>kd</a:t>
            </a:r>
            <a:r>
              <a:rPr kumimoji="1" lang="en-US" altLang="zh-CN" sz="2000" dirty="0">
                <a:solidFill>
                  <a:srgbClr val="006600"/>
                </a:solidFill>
                <a:latin typeface="Consolas" pitchFamily="49" charset="0"/>
                <a:ea typeface="楷体" pitchFamily="49" charset="-122"/>
                <a:cs typeface="Consolas" pitchFamily="49" charset="0"/>
              </a:rPr>
              <a:t>] }</a:t>
            </a:r>
          </a:p>
          <a:p>
            <a:pPr>
              <a:lnSpc>
                <a:spcPct val="150000"/>
              </a:lnSpc>
            </a:pPr>
            <a:r>
              <a:rPr kumimoji="1" lang="en-US" altLang="zh-CN" sz="2000" dirty="0">
                <a:solidFill>
                  <a:srgbClr val="006600"/>
                </a:solidFill>
                <a:latin typeface="Consolas" pitchFamily="49" charset="0"/>
                <a:ea typeface="楷体" pitchFamily="49" charset="-122"/>
                <a:cs typeface="Consolas" pitchFamily="49" charset="0"/>
              </a:rPr>
              <a:t>    …</a:t>
            </a:r>
          </a:p>
          <a:p>
            <a:pPr>
              <a:lnSpc>
                <a:spcPct val="150000"/>
              </a:lnSpc>
            </a:pPr>
            <a:r>
              <a:rPr kumimoji="1" lang="en-US" altLang="zh-CN" sz="2000" dirty="0">
                <a:solidFill>
                  <a:srgbClr val="006600"/>
                </a:solidFill>
                <a:latin typeface="Consolas" pitchFamily="49" charset="0"/>
                <a:ea typeface="楷体" pitchFamily="49" charset="-122"/>
                <a:cs typeface="Consolas" pitchFamily="49" charset="0"/>
              </a:rPr>
              <a:t>  { </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i="1" dirty="0">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-1]</a:t>
            </a:r>
            <a:r>
              <a:rPr kumimoji="1" lang="zh-CN" altLang="en-US" sz="2000" dirty="0">
                <a:solidFill>
                  <a:srgbClr val="006600"/>
                </a:solidFill>
                <a:latin typeface="Consolas" pitchFamily="49" charset="0"/>
                <a:ea typeface="楷体" pitchFamily="49" charset="-122"/>
                <a:cs typeface="Consolas" pitchFamily="49" charset="0"/>
              </a:rPr>
              <a:t>，</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dirty="0" err="1">
                <a:solidFill>
                  <a:srgbClr val="006600"/>
                </a:solidFill>
                <a:latin typeface="Consolas" pitchFamily="49" charset="0"/>
                <a:ea typeface="楷体" pitchFamily="49" charset="-122"/>
                <a:cs typeface="Consolas" pitchFamily="49" charset="0"/>
              </a:rPr>
              <a:t>2</a:t>
            </a:r>
            <a:r>
              <a:rPr kumimoji="1" lang="en-US" altLang="zh-CN" sz="2000" i="1" dirty="0" err="1">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-1]</a:t>
            </a:r>
            <a:r>
              <a:rPr kumimoji="1" lang="zh-CN" altLang="en-US" sz="2000" dirty="0">
                <a:solidFill>
                  <a:srgbClr val="006600"/>
                </a:solidFill>
                <a:latin typeface="Consolas" pitchFamily="49" charset="0"/>
                <a:ea typeface="楷体" pitchFamily="49" charset="-122"/>
                <a:cs typeface="Consolas" pitchFamily="49" charset="0"/>
              </a:rPr>
              <a:t>，</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dirty="0" err="1">
                <a:solidFill>
                  <a:srgbClr val="006600"/>
                </a:solidFill>
                <a:latin typeface="Consolas" pitchFamily="49" charset="0"/>
                <a:ea typeface="楷体" pitchFamily="49" charset="-122"/>
                <a:cs typeface="Consolas" pitchFamily="49" charset="0"/>
              </a:rPr>
              <a:t>3</a:t>
            </a:r>
            <a:r>
              <a:rPr kumimoji="1" lang="en-US" altLang="zh-CN" sz="2000" i="1" dirty="0" err="1">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-1]</a:t>
            </a:r>
            <a:r>
              <a:rPr kumimoji="1" lang="zh-CN" altLang="en-US" sz="2000" dirty="0">
                <a:solidFill>
                  <a:srgbClr val="006600"/>
                </a:solidFill>
                <a:latin typeface="Consolas" pitchFamily="49" charset="0"/>
                <a:ea typeface="楷体" pitchFamily="49" charset="-122"/>
                <a:cs typeface="Consolas" pitchFamily="49" charset="0"/>
              </a:rPr>
              <a:t>，</a:t>
            </a:r>
            <a:r>
              <a:rPr kumimoji="1" lang="en-US" altLang="zh-CN" sz="2000" dirty="0">
                <a:solidFill>
                  <a:srgbClr val="006600"/>
                </a:solidFill>
                <a:latin typeface="Consolas" pitchFamily="49" charset="0"/>
                <a:ea typeface="楷体" pitchFamily="49" charset="-122"/>
                <a:cs typeface="Consolas" pitchFamily="49" charset="0"/>
              </a:rPr>
              <a:t>…</a:t>
            </a:r>
            <a:r>
              <a:rPr kumimoji="1" lang="zh-CN" altLang="en-US" sz="2000" dirty="0">
                <a:solidFill>
                  <a:srgbClr val="006600"/>
                </a:solidFill>
                <a:latin typeface="Consolas" pitchFamily="49" charset="0"/>
                <a:ea typeface="楷体" pitchFamily="49" charset="-122"/>
                <a:cs typeface="Consolas" pitchFamily="49" charset="0"/>
              </a:rPr>
              <a:t>，</a:t>
            </a:r>
            <a:r>
              <a:rPr kumimoji="1" lang="en-US" altLang="zh-CN" sz="2000" i="1" dirty="0">
                <a:solidFill>
                  <a:srgbClr val="006600"/>
                </a:solidFill>
                <a:latin typeface="Consolas" pitchFamily="49" charset="0"/>
                <a:ea typeface="楷体" pitchFamily="49" charset="-122"/>
                <a:cs typeface="Consolas" pitchFamily="49" charset="0"/>
              </a:rPr>
              <a:t>R</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i="1" dirty="0" err="1">
                <a:solidFill>
                  <a:srgbClr val="006600"/>
                </a:solidFill>
                <a:latin typeface="Consolas" pitchFamily="49" charset="0"/>
                <a:ea typeface="楷体" pitchFamily="49" charset="-122"/>
                <a:cs typeface="Consolas" pitchFamily="49" charset="0"/>
              </a:rPr>
              <a:t>k</a:t>
            </a:r>
            <a:r>
              <a:rPr kumimoji="1" lang="en-US" altLang="zh-CN" sz="2000" dirty="0" err="1">
                <a:solidFill>
                  <a:srgbClr val="006600"/>
                </a:solidFill>
                <a:latin typeface="Consolas" pitchFamily="49" charset="0"/>
                <a:ea typeface="楷体" pitchFamily="49" charset="-122"/>
                <a:cs typeface="Consolas" pitchFamily="49" charset="0"/>
              </a:rPr>
              <a:t>+1</a:t>
            </a:r>
            <a:r>
              <a:rPr kumimoji="1" lang="en-US" altLang="zh-CN" sz="2000" dirty="0">
                <a:solidFill>
                  <a:srgbClr val="006600"/>
                </a:solidFill>
                <a:latin typeface="Consolas" pitchFamily="49" charset="0"/>
                <a:ea typeface="楷体" pitchFamily="49" charset="-122"/>
                <a:cs typeface="Consolas" pitchFamily="49" charset="0"/>
              </a:rPr>
              <a:t>)</a:t>
            </a:r>
            <a:r>
              <a:rPr kumimoji="1" lang="en-US" altLang="zh-CN" sz="2000" i="1" dirty="0">
                <a:solidFill>
                  <a:srgbClr val="006600"/>
                </a:solidFill>
                <a:latin typeface="Consolas" pitchFamily="49" charset="0"/>
                <a:ea typeface="楷体" pitchFamily="49" charset="-122"/>
                <a:cs typeface="Consolas" pitchFamily="49" charset="0"/>
              </a:rPr>
              <a:t>d</a:t>
            </a:r>
            <a:r>
              <a:rPr kumimoji="1" lang="en-US" altLang="zh-CN" sz="2000" dirty="0">
                <a:solidFill>
                  <a:srgbClr val="006600"/>
                </a:solidFill>
                <a:latin typeface="Consolas" pitchFamily="49" charset="0"/>
                <a:ea typeface="楷体" pitchFamily="49" charset="-122"/>
                <a:cs typeface="Consolas" pitchFamily="49" charset="0"/>
              </a:rPr>
              <a:t>-1] }</a:t>
            </a:r>
          </a:p>
        </p:txBody>
      </p:sp>
      <p:sp>
        <p:nvSpPr>
          <p:cNvPr id="6" name="TextBox 5"/>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blinds(vertical)">
                                      <p:cBhvr>
                                        <p:cTn id="7" dur="500"/>
                                        <p:tgtEl>
                                          <p:spTgt spid="1894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9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P spid="18944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00100" y="285728"/>
            <a:ext cx="1285884" cy="400110"/>
          </a:xfrm>
          <a:prstGeom prst="rect">
            <a:avLst/>
          </a:prstGeom>
          <a:noFill/>
        </p:spPr>
        <p:txBody>
          <a:bodyPr wrap="square" rtlCol="0">
            <a:spAutoFit/>
          </a:bodyPr>
          <a:lstStyle/>
          <a:p>
            <a:pPr algn="ctr"/>
            <a:r>
              <a:rPr lang="zh-CN" altLang="en-US" sz="2000" smtClean="0">
                <a:solidFill>
                  <a:srgbClr val="0000FF"/>
                </a:solidFill>
                <a:latin typeface="Consolas" pitchFamily="49" charset="0"/>
                <a:ea typeface="楷体" pitchFamily="49" charset="-122"/>
                <a:cs typeface="Consolas" pitchFamily="49" charset="0"/>
              </a:rPr>
              <a:t>例如：</a:t>
            </a:r>
            <a:endParaRPr lang="zh-CN" altLang="en-US" sz="2000" dirty="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2285984"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9</a:t>
            </a:r>
            <a:endParaRPr lang="zh-CN" altLang="en-US" sz="2000" dirty="0">
              <a:solidFill>
                <a:srgbClr val="0000FF"/>
              </a:solidFill>
              <a:latin typeface="Consolas" pitchFamily="49" charset="0"/>
              <a:cs typeface="Consolas" pitchFamily="49" charset="0"/>
            </a:endParaRPr>
          </a:p>
        </p:txBody>
      </p:sp>
      <p:sp>
        <p:nvSpPr>
          <p:cNvPr id="30" name="TextBox 29"/>
          <p:cNvSpPr txBox="1"/>
          <p:nvPr/>
        </p:nvSpPr>
        <p:spPr>
          <a:xfrm>
            <a:off x="3000364"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31" name="TextBox 30"/>
          <p:cNvSpPr txBox="1"/>
          <p:nvPr/>
        </p:nvSpPr>
        <p:spPr>
          <a:xfrm>
            <a:off x="3643306"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32" name="TextBox 31"/>
          <p:cNvSpPr txBox="1"/>
          <p:nvPr/>
        </p:nvSpPr>
        <p:spPr>
          <a:xfrm>
            <a:off x="4286248"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33" name="TextBox 32"/>
          <p:cNvSpPr txBox="1"/>
          <p:nvPr/>
        </p:nvSpPr>
        <p:spPr>
          <a:xfrm>
            <a:off x="5000628"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34" name="TextBox 33"/>
          <p:cNvSpPr txBox="1"/>
          <p:nvPr/>
        </p:nvSpPr>
        <p:spPr>
          <a:xfrm>
            <a:off x="5643570"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35" name="TextBox 34"/>
          <p:cNvSpPr txBox="1"/>
          <p:nvPr/>
        </p:nvSpPr>
        <p:spPr>
          <a:xfrm>
            <a:off x="6429388"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36" name="TextBox 35"/>
          <p:cNvSpPr txBox="1"/>
          <p:nvPr/>
        </p:nvSpPr>
        <p:spPr>
          <a:xfrm>
            <a:off x="7143768"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37" name="TextBox 36"/>
          <p:cNvSpPr txBox="1"/>
          <p:nvPr/>
        </p:nvSpPr>
        <p:spPr>
          <a:xfrm>
            <a:off x="7786710"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38" name="TextBox 37"/>
          <p:cNvSpPr txBox="1"/>
          <p:nvPr/>
        </p:nvSpPr>
        <p:spPr>
          <a:xfrm>
            <a:off x="8501090" y="863726"/>
            <a:ext cx="500066" cy="307777"/>
          </a:xfrm>
          <a:prstGeom prst="rect">
            <a:avLst/>
          </a:prstGeom>
          <a:solidFill>
            <a:schemeClr val="bg1"/>
          </a:solidFill>
        </p:spPr>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39" name="TextBox 38"/>
          <p:cNvSpPr txBox="1"/>
          <p:nvPr/>
        </p:nvSpPr>
        <p:spPr>
          <a:xfrm>
            <a:off x="857256" y="792288"/>
            <a:ext cx="1428728" cy="369332"/>
          </a:xfrm>
          <a:prstGeom prst="rect">
            <a:avLst/>
          </a:prstGeom>
          <a:noFill/>
        </p:spPr>
        <p:txBody>
          <a:bodyPr wrap="square" rtlCol="0">
            <a:spAutoFit/>
          </a:bodyPr>
          <a:lstStyle/>
          <a:p>
            <a:pPr algn="ctr"/>
            <a:r>
              <a:rPr lang="zh-CN" altLang="en-US" sz="1800" dirty="0" smtClean="0">
                <a:solidFill>
                  <a:srgbClr val="0000FF"/>
                </a:solidFill>
                <a:latin typeface="Consolas" pitchFamily="49" charset="0"/>
                <a:ea typeface="楷体" pitchFamily="49" charset="-122"/>
                <a:cs typeface="Consolas" pitchFamily="49" charset="0"/>
              </a:rPr>
              <a:t>初始序列</a:t>
            </a:r>
            <a:endParaRPr lang="zh-CN" altLang="en-US" sz="1800" dirty="0">
              <a:solidFill>
                <a:srgbClr val="0000FF"/>
              </a:solidFill>
              <a:latin typeface="Consolas" pitchFamily="49" charset="0"/>
              <a:ea typeface="楷体" pitchFamily="49" charset="-122"/>
              <a:cs typeface="Consolas" pitchFamily="49" charset="0"/>
            </a:endParaRPr>
          </a:p>
        </p:txBody>
      </p:sp>
      <p:sp>
        <p:nvSpPr>
          <p:cNvPr id="50" name="TextBox 49"/>
          <p:cNvSpPr txBox="1"/>
          <p:nvPr/>
        </p:nvSpPr>
        <p:spPr>
          <a:xfrm>
            <a:off x="3000364" y="1435230"/>
            <a:ext cx="500066" cy="307777"/>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51" name="TextBox 50"/>
          <p:cNvSpPr txBox="1"/>
          <p:nvPr/>
        </p:nvSpPr>
        <p:spPr>
          <a:xfrm>
            <a:off x="3643306" y="1435230"/>
            <a:ext cx="500066" cy="30777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52" name="TextBox 51"/>
          <p:cNvSpPr txBox="1"/>
          <p:nvPr/>
        </p:nvSpPr>
        <p:spPr>
          <a:xfrm>
            <a:off x="4286248" y="1435230"/>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53" name="TextBox 52"/>
          <p:cNvSpPr txBox="1"/>
          <p:nvPr/>
        </p:nvSpPr>
        <p:spPr>
          <a:xfrm>
            <a:off x="5000628" y="1435230"/>
            <a:ext cx="500066" cy="307777"/>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49" name="TextBox 48"/>
          <p:cNvSpPr txBox="1"/>
          <p:nvPr/>
        </p:nvSpPr>
        <p:spPr>
          <a:xfrm>
            <a:off x="2285984" y="1435230"/>
            <a:ext cx="50006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9</a:t>
            </a:r>
            <a:endParaRPr lang="zh-CN" altLang="en-US" sz="2000" dirty="0">
              <a:solidFill>
                <a:srgbClr val="0000FF"/>
              </a:solidFill>
              <a:latin typeface="Consolas" pitchFamily="49" charset="0"/>
              <a:cs typeface="Consolas" pitchFamily="49" charset="0"/>
            </a:endParaRPr>
          </a:p>
        </p:txBody>
      </p:sp>
      <p:sp>
        <p:nvSpPr>
          <p:cNvPr id="54" name="TextBox 53"/>
          <p:cNvSpPr txBox="1"/>
          <p:nvPr/>
        </p:nvSpPr>
        <p:spPr>
          <a:xfrm>
            <a:off x="5643570" y="1435230"/>
            <a:ext cx="50006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55" name="TextBox 54"/>
          <p:cNvSpPr txBox="1"/>
          <p:nvPr/>
        </p:nvSpPr>
        <p:spPr>
          <a:xfrm>
            <a:off x="6429388" y="1435230"/>
            <a:ext cx="500066" cy="307777"/>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56" name="TextBox 55"/>
          <p:cNvSpPr txBox="1"/>
          <p:nvPr/>
        </p:nvSpPr>
        <p:spPr>
          <a:xfrm>
            <a:off x="7143768" y="1435230"/>
            <a:ext cx="500066" cy="30777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57" name="TextBox 56"/>
          <p:cNvSpPr txBox="1"/>
          <p:nvPr/>
        </p:nvSpPr>
        <p:spPr>
          <a:xfrm>
            <a:off x="7786710" y="1435230"/>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58" name="TextBox 57"/>
          <p:cNvSpPr txBox="1"/>
          <p:nvPr/>
        </p:nvSpPr>
        <p:spPr>
          <a:xfrm>
            <a:off x="8501090" y="1435230"/>
            <a:ext cx="500066" cy="307777"/>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59" name="TextBox 58"/>
          <p:cNvSpPr txBox="1"/>
          <p:nvPr/>
        </p:nvSpPr>
        <p:spPr>
          <a:xfrm>
            <a:off x="1000100" y="1435230"/>
            <a:ext cx="1071570" cy="369332"/>
          </a:xfrm>
          <a:prstGeom prst="rect">
            <a:avLst/>
          </a:prstGeom>
          <a:noFill/>
        </p:spPr>
        <p:txBody>
          <a:bodyPr wrap="square" rtlCol="0">
            <a:spAutoFit/>
          </a:bodyPr>
          <a:lstStyle/>
          <a:p>
            <a:pPr algn="ctr"/>
            <a:r>
              <a:rPr lang="en-US" altLang="zh-CN" sz="1800" i="1" dirty="0" smtClean="0">
                <a:solidFill>
                  <a:srgbClr val="0000FF"/>
                </a:solidFill>
                <a:latin typeface="Consolas" pitchFamily="49" charset="0"/>
                <a:cs typeface="Consolas" pitchFamily="49" charset="0"/>
              </a:rPr>
              <a:t>d</a:t>
            </a:r>
            <a:r>
              <a:rPr lang="en-US" altLang="zh-CN" sz="1800" dirty="0" smtClean="0">
                <a:solidFill>
                  <a:srgbClr val="0000FF"/>
                </a:solidFill>
                <a:latin typeface="Consolas" pitchFamily="49" charset="0"/>
                <a:cs typeface="Consolas" pitchFamily="49" charset="0"/>
              </a:rPr>
              <a:t>=5</a:t>
            </a:r>
            <a:endParaRPr lang="zh-CN" altLang="en-US" sz="1800" dirty="0">
              <a:solidFill>
                <a:srgbClr val="0000FF"/>
              </a:solidFill>
              <a:latin typeface="Consolas" pitchFamily="49" charset="0"/>
              <a:cs typeface="Consolas" pitchFamily="49" charset="0"/>
            </a:endParaRPr>
          </a:p>
        </p:txBody>
      </p:sp>
      <p:sp>
        <p:nvSpPr>
          <p:cNvPr id="60" name="TextBox 59"/>
          <p:cNvSpPr txBox="1"/>
          <p:nvPr/>
        </p:nvSpPr>
        <p:spPr>
          <a:xfrm>
            <a:off x="928662" y="2013228"/>
            <a:ext cx="1000132" cy="646331"/>
          </a:xfrm>
          <a:prstGeom prst="rect">
            <a:avLst/>
          </a:prstGeom>
          <a:noFill/>
        </p:spPr>
        <p:txBody>
          <a:bodyPr wrap="square" rtlCol="0">
            <a:spAutoFit/>
          </a:bodyPr>
          <a:lstStyle/>
          <a:p>
            <a:pPr algn="ctr"/>
            <a:r>
              <a:rPr kumimoji="1" lang="zh-CN" altLang="en-US" sz="1800" dirty="0" smtClean="0">
                <a:solidFill>
                  <a:srgbClr val="0000FF"/>
                </a:solidFill>
                <a:latin typeface="Consolas" pitchFamily="49" charset="0"/>
                <a:ea typeface="楷体" pitchFamily="49" charset="-122"/>
                <a:cs typeface="Consolas" pitchFamily="49" charset="0"/>
              </a:rPr>
              <a:t>直接插入排序</a:t>
            </a:r>
            <a:endParaRPr lang="zh-CN" altLang="en-US" sz="1800" dirty="0">
              <a:solidFill>
                <a:srgbClr val="0000FF"/>
              </a:solidFill>
              <a:latin typeface="Consolas" pitchFamily="49" charset="0"/>
              <a:cs typeface="Consolas" pitchFamily="49" charset="0"/>
            </a:endParaRPr>
          </a:p>
        </p:txBody>
      </p:sp>
      <p:sp>
        <p:nvSpPr>
          <p:cNvPr id="61" name="TextBox 60"/>
          <p:cNvSpPr txBox="1"/>
          <p:nvPr/>
        </p:nvSpPr>
        <p:spPr>
          <a:xfrm>
            <a:off x="2285984" y="2149610"/>
            <a:ext cx="50006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62" name="TextBox 61"/>
          <p:cNvSpPr txBox="1"/>
          <p:nvPr/>
        </p:nvSpPr>
        <p:spPr>
          <a:xfrm>
            <a:off x="3000364" y="2149610"/>
            <a:ext cx="500066" cy="307777"/>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63" name="TextBox 62"/>
          <p:cNvSpPr txBox="1"/>
          <p:nvPr/>
        </p:nvSpPr>
        <p:spPr>
          <a:xfrm>
            <a:off x="3643306" y="2149610"/>
            <a:ext cx="500066" cy="30777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64" name="TextBox 63"/>
          <p:cNvSpPr txBox="1"/>
          <p:nvPr/>
        </p:nvSpPr>
        <p:spPr>
          <a:xfrm>
            <a:off x="4286248" y="2149610"/>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65" name="TextBox 64"/>
          <p:cNvSpPr txBox="1"/>
          <p:nvPr/>
        </p:nvSpPr>
        <p:spPr>
          <a:xfrm>
            <a:off x="5000628" y="2149610"/>
            <a:ext cx="500066" cy="307777"/>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66" name="TextBox 65"/>
          <p:cNvSpPr txBox="1"/>
          <p:nvPr/>
        </p:nvSpPr>
        <p:spPr>
          <a:xfrm>
            <a:off x="5643570" y="2149610"/>
            <a:ext cx="50006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9</a:t>
            </a:r>
            <a:endParaRPr lang="zh-CN" altLang="en-US" sz="2000" dirty="0">
              <a:solidFill>
                <a:srgbClr val="0000FF"/>
              </a:solidFill>
              <a:latin typeface="Consolas" pitchFamily="49" charset="0"/>
              <a:cs typeface="Consolas" pitchFamily="49" charset="0"/>
            </a:endParaRPr>
          </a:p>
        </p:txBody>
      </p:sp>
      <p:sp>
        <p:nvSpPr>
          <p:cNvPr id="67" name="TextBox 66"/>
          <p:cNvSpPr txBox="1"/>
          <p:nvPr/>
        </p:nvSpPr>
        <p:spPr>
          <a:xfrm>
            <a:off x="6429388" y="2149610"/>
            <a:ext cx="500066" cy="307777"/>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68" name="TextBox 67"/>
          <p:cNvSpPr txBox="1"/>
          <p:nvPr/>
        </p:nvSpPr>
        <p:spPr>
          <a:xfrm>
            <a:off x="7143768" y="2149610"/>
            <a:ext cx="500066" cy="30777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69" name="TextBox 68"/>
          <p:cNvSpPr txBox="1"/>
          <p:nvPr/>
        </p:nvSpPr>
        <p:spPr>
          <a:xfrm>
            <a:off x="7786710" y="2149610"/>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70" name="TextBox 69"/>
          <p:cNvSpPr txBox="1"/>
          <p:nvPr/>
        </p:nvSpPr>
        <p:spPr>
          <a:xfrm>
            <a:off x="8501090" y="2149610"/>
            <a:ext cx="500066" cy="307777"/>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72" name="TextBox 71"/>
          <p:cNvSpPr txBox="1"/>
          <p:nvPr/>
        </p:nvSpPr>
        <p:spPr>
          <a:xfrm>
            <a:off x="928662" y="3006866"/>
            <a:ext cx="1071570" cy="369332"/>
          </a:xfrm>
          <a:prstGeom prst="rect">
            <a:avLst/>
          </a:prstGeom>
          <a:noFill/>
        </p:spPr>
        <p:txBody>
          <a:bodyPr wrap="square" rtlCol="0">
            <a:spAutoFit/>
          </a:bodyPr>
          <a:lstStyle/>
          <a:p>
            <a:pPr algn="ctr"/>
            <a:r>
              <a:rPr lang="en-US" altLang="zh-CN" sz="1800" i="1" dirty="0" smtClean="0">
                <a:solidFill>
                  <a:srgbClr val="0000FF"/>
                </a:solidFill>
                <a:latin typeface="Consolas" pitchFamily="49" charset="0"/>
                <a:cs typeface="Consolas" pitchFamily="49" charset="0"/>
              </a:rPr>
              <a:t>d</a:t>
            </a:r>
            <a:r>
              <a:rPr lang="en-US" altLang="zh-CN" sz="1800" dirty="0" smtClean="0">
                <a:solidFill>
                  <a:srgbClr val="0000FF"/>
                </a:solidFill>
                <a:latin typeface="Consolas" pitchFamily="49" charset="0"/>
                <a:cs typeface="Consolas" pitchFamily="49" charset="0"/>
              </a:rPr>
              <a:t>=</a:t>
            </a:r>
            <a:r>
              <a:rPr lang="en-US" altLang="zh-CN" sz="1800" i="1" dirty="0" smtClean="0">
                <a:solidFill>
                  <a:srgbClr val="0000FF"/>
                </a:solidFill>
                <a:latin typeface="Consolas" pitchFamily="49" charset="0"/>
                <a:cs typeface="Consolas" pitchFamily="49" charset="0"/>
              </a:rPr>
              <a:t>d</a:t>
            </a:r>
            <a:r>
              <a:rPr lang="en-US" altLang="zh-CN" sz="1800" dirty="0" smtClean="0">
                <a:solidFill>
                  <a:srgbClr val="0000FF"/>
                </a:solidFill>
                <a:latin typeface="Consolas" pitchFamily="49" charset="0"/>
                <a:cs typeface="Consolas" pitchFamily="49" charset="0"/>
              </a:rPr>
              <a:t>/2=2</a:t>
            </a:r>
            <a:endParaRPr lang="zh-CN" altLang="en-US" sz="1800" dirty="0">
              <a:solidFill>
                <a:srgbClr val="0000FF"/>
              </a:solidFill>
              <a:latin typeface="Consolas" pitchFamily="49" charset="0"/>
              <a:cs typeface="Consolas" pitchFamily="49" charset="0"/>
            </a:endParaRPr>
          </a:p>
        </p:txBody>
      </p:sp>
      <p:sp>
        <p:nvSpPr>
          <p:cNvPr id="73" name="TextBox 72"/>
          <p:cNvSpPr txBox="1"/>
          <p:nvPr/>
        </p:nvSpPr>
        <p:spPr>
          <a:xfrm>
            <a:off x="2285984" y="302550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74" name="TextBox 73"/>
          <p:cNvSpPr txBox="1"/>
          <p:nvPr/>
        </p:nvSpPr>
        <p:spPr>
          <a:xfrm>
            <a:off x="3000364" y="302550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75" name="TextBox 74"/>
          <p:cNvSpPr txBox="1"/>
          <p:nvPr/>
        </p:nvSpPr>
        <p:spPr>
          <a:xfrm>
            <a:off x="3643306" y="302550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76" name="TextBox 75"/>
          <p:cNvSpPr txBox="1"/>
          <p:nvPr/>
        </p:nvSpPr>
        <p:spPr>
          <a:xfrm>
            <a:off x="4286248" y="302550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77" name="TextBox 76"/>
          <p:cNvSpPr txBox="1"/>
          <p:nvPr/>
        </p:nvSpPr>
        <p:spPr>
          <a:xfrm>
            <a:off x="5000628" y="302550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78" name="TextBox 77"/>
          <p:cNvSpPr txBox="1"/>
          <p:nvPr/>
        </p:nvSpPr>
        <p:spPr>
          <a:xfrm>
            <a:off x="5643570" y="302550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9</a:t>
            </a:r>
            <a:endParaRPr lang="zh-CN" altLang="en-US" sz="2000" dirty="0">
              <a:solidFill>
                <a:srgbClr val="0000FF"/>
              </a:solidFill>
              <a:latin typeface="Consolas" pitchFamily="49" charset="0"/>
              <a:cs typeface="Consolas" pitchFamily="49" charset="0"/>
            </a:endParaRPr>
          </a:p>
        </p:txBody>
      </p:sp>
      <p:sp>
        <p:nvSpPr>
          <p:cNvPr id="79" name="TextBox 78"/>
          <p:cNvSpPr txBox="1"/>
          <p:nvPr/>
        </p:nvSpPr>
        <p:spPr>
          <a:xfrm>
            <a:off x="6429388" y="302550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80" name="TextBox 79"/>
          <p:cNvSpPr txBox="1"/>
          <p:nvPr/>
        </p:nvSpPr>
        <p:spPr>
          <a:xfrm>
            <a:off x="7143768" y="302550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81" name="TextBox 80"/>
          <p:cNvSpPr txBox="1"/>
          <p:nvPr/>
        </p:nvSpPr>
        <p:spPr>
          <a:xfrm>
            <a:off x="7786710" y="302550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82" name="TextBox 81"/>
          <p:cNvSpPr txBox="1"/>
          <p:nvPr/>
        </p:nvSpPr>
        <p:spPr>
          <a:xfrm>
            <a:off x="8501090" y="302550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83" name="TextBox 82"/>
          <p:cNvSpPr txBox="1"/>
          <p:nvPr/>
        </p:nvSpPr>
        <p:spPr>
          <a:xfrm>
            <a:off x="2285984" y="373988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84" name="TextBox 83"/>
          <p:cNvSpPr txBox="1"/>
          <p:nvPr/>
        </p:nvSpPr>
        <p:spPr>
          <a:xfrm>
            <a:off x="3000364" y="373988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85" name="TextBox 84"/>
          <p:cNvSpPr txBox="1"/>
          <p:nvPr/>
        </p:nvSpPr>
        <p:spPr>
          <a:xfrm>
            <a:off x="3643306" y="373988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86" name="TextBox 85"/>
          <p:cNvSpPr txBox="1"/>
          <p:nvPr/>
        </p:nvSpPr>
        <p:spPr>
          <a:xfrm>
            <a:off x="4286248" y="373988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87" name="TextBox 86"/>
          <p:cNvSpPr txBox="1"/>
          <p:nvPr/>
        </p:nvSpPr>
        <p:spPr>
          <a:xfrm>
            <a:off x="5000628" y="373988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88" name="TextBox 87"/>
          <p:cNvSpPr txBox="1"/>
          <p:nvPr/>
        </p:nvSpPr>
        <p:spPr>
          <a:xfrm>
            <a:off x="5643570" y="373988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89" name="TextBox 88"/>
          <p:cNvSpPr txBox="1"/>
          <p:nvPr/>
        </p:nvSpPr>
        <p:spPr>
          <a:xfrm>
            <a:off x="6429388" y="373988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90" name="TextBox 89"/>
          <p:cNvSpPr txBox="1"/>
          <p:nvPr/>
        </p:nvSpPr>
        <p:spPr>
          <a:xfrm>
            <a:off x="7143768" y="373988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91" name="TextBox 90"/>
          <p:cNvSpPr txBox="1"/>
          <p:nvPr/>
        </p:nvSpPr>
        <p:spPr>
          <a:xfrm>
            <a:off x="7786710" y="3739882"/>
            <a:ext cx="500066" cy="307777"/>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92" name="TextBox 91"/>
          <p:cNvSpPr txBox="1"/>
          <p:nvPr/>
        </p:nvSpPr>
        <p:spPr>
          <a:xfrm>
            <a:off x="8501090" y="3739882"/>
            <a:ext cx="50006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9</a:t>
            </a:r>
            <a:endParaRPr lang="zh-CN" altLang="en-US" sz="2000" dirty="0">
              <a:solidFill>
                <a:srgbClr val="0000FF"/>
              </a:solidFill>
              <a:latin typeface="Consolas" pitchFamily="49" charset="0"/>
              <a:cs typeface="Consolas" pitchFamily="49" charset="0"/>
            </a:endParaRPr>
          </a:p>
        </p:txBody>
      </p:sp>
      <p:sp>
        <p:nvSpPr>
          <p:cNvPr id="93" name="TextBox 92"/>
          <p:cNvSpPr txBox="1"/>
          <p:nvPr/>
        </p:nvSpPr>
        <p:spPr>
          <a:xfrm>
            <a:off x="928662" y="3584864"/>
            <a:ext cx="1000132" cy="646331"/>
          </a:xfrm>
          <a:prstGeom prst="rect">
            <a:avLst/>
          </a:prstGeom>
          <a:noFill/>
        </p:spPr>
        <p:txBody>
          <a:bodyPr wrap="square" rtlCol="0">
            <a:spAutoFit/>
          </a:bodyPr>
          <a:lstStyle/>
          <a:p>
            <a:pPr algn="ctr"/>
            <a:r>
              <a:rPr kumimoji="1" lang="zh-CN" altLang="en-US" sz="1800" dirty="0" smtClean="0">
                <a:solidFill>
                  <a:srgbClr val="0000FF"/>
                </a:solidFill>
                <a:latin typeface="Consolas" pitchFamily="49" charset="0"/>
                <a:ea typeface="楷体" pitchFamily="49" charset="-122"/>
                <a:cs typeface="Consolas" pitchFamily="49" charset="0"/>
              </a:rPr>
              <a:t>直接插入排序</a:t>
            </a:r>
            <a:endParaRPr lang="zh-CN" altLang="en-US" sz="1800" dirty="0">
              <a:solidFill>
                <a:srgbClr val="0000FF"/>
              </a:solidFill>
              <a:latin typeface="Consolas" pitchFamily="49" charset="0"/>
              <a:cs typeface="Consolas" pitchFamily="49" charset="0"/>
            </a:endParaRPr>
          </a:p>
        </p:txBody>
      </p:sp>
      <p:sp>
        <p:nvSpPr>
          <p:cNvPr id="94" name="TextBox 93"/>
          <p:cNvSpPr txBox="1"/>
          <p:nvPr/>
        </p:nvSpPr>
        <p:spPr>
          <a:xfrm>
            <a:off x="928662" y="4507064"/>
            <a:ext cx="1071570" cy="369332"/>
          </a:xfrm>
          <a:prstGeom prst="rect">
            <a:avLst/>
          </a:prstGeom>
          <a:noFill/>
        </p:spPr>
        <p:txBody>
          <a:bodyPr wrap="square" rtlCol="0">
            <a:spAutoFit/>
          </a:bodyPr>
          <a:lstStyle/>
          <a:p>
            <a:pPr algn="ctr"/>
            <a:r>
              <a:rPr lang="en-US" altLang="zh-CN" sz="1800" i="1" dirty="0" smtClean="0">
                <a:solidFill>
                  <a:srgbClr val="0000FF"/>
                </a:solidFill>
                <a:latin typeface="Consolas" pitchFamily="49" charset="0"/>
                <a:cs typeface="Consolas" pitchFamily="49" charset="0"/>
              </a:rPr>
              <a:t>d</a:t>
            </a:r>
            <a:r>
              <a:rPr lang="en-US" altLang="zh-CN" sz="1800" dirty="0" smtClean="0">
                <a:solidFill>
                  <a:srgbClr val="0000FF"/>
                </a:solidFill>
                <a:latin typeface="Consolas" pitchFamily="49" charset="0"/>
                <a:cs typeface="Consolas" pitchFamily="49" charset="0"/>
              </a:rPr>
              <a:t>=</a:t>
            </a:r>
            <a:r>
              <a:rPr lang="en-US" altLang="zh-CN" sz="1800" i="1" dirty="0" smtClean="0">
                <a:solidFill>
                  <a:srgbClr val="0000FF"/>
                </a:solidFill>
                <a:latin typeface="Consolas" pitchFamily="49" charset="0"/>
                <a:cs typeface="Consolas" pitchFamily="49" charset="0"/>
              </a:rPr>
              <a:t>d</a:t>
            </a:r>
            <a:r>
              <a:rPr lang="en-US" altLang="zh-CN" sz="1800" dirty="0" smtClean="0">
                <a:solidFill>
                  <a:srgbClr val="0000FF"/>
                </a:solidFill>
                <a:latin typeface="Consolas" pitchFamily="49" charset="0"/>
                <a:cs typeface="Consolas" pitchFamily="49" charset="0"/>
              </a:rPr>
              <a:t>/2=1</a:t>
            </a:r>
            <a:endParaRPr lang="zh-CN" altLang="en-US" sz="1800" dirty="0">
              <a:solidFill>
                <a:srgbClr val="0000FF"/>
              </a:solidFill>
              <a:latin typeface="Consolas" pitchFamily="49" charset="0"/>
              <a:cs typeface="Consolas" pitchFamily="49" charset="0"/>
            </a:endParaRPr>
          </a:p>
        </p:txBody>
      </p:sp>
      <p:sp>
        <p:nvSpPr>
          <p:cNvPr id="95" name="TextBox 94"/>
          <p:cNvSpPr txBox="1"/>
          <p:nvPr/>
        </p:nvSpPr>
        <p:spPr>
          <a:xfrm>
            <a:off x="2285984"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96" name="TextBox 95"/>
          <p:cNvSpPr txBox="1"/>
          <p:nvPr/>
        </p:nvSpPr>
        <p:spPr>
          <a:xfrm>
            <a:off x="3000364"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97" name="TextBox 96"/>
          <p:cNvSpPr txBox="1"/>
          <p:nvPr/>
        </p:nvSpPr>
        <p:spPr>
          <a:xfrm>
            <a:off x="3643306"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98" name="TextBox 97"/>
          <p:cNvSpPr txBox="1"/>
          <p:nvPr/>
        </p:nvSpPr>
        <p:spPr>
          <a:xfrm>
            <a:off x="4286248"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99" name="TextBox 98"/>
          <p:cNvSpPr txBox="1"/>
          <p:nvPr/>
        </p:nvSpPr>
        <p:spPr>
          <a:xfrm>
            <a:off x="5000628"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100" name="TextBox 99"/>
          <p:cNvSpPr txBox="1"/>
          <p:nvPr/>
        </p:nvSpPr>
        <p:spPr>
          <a:xfrm>
            <a:off x="5643570"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101" name="TextBox 100"/>
          <p:cNvSpPr txBox="1"/>
          <p:nvPr/>
        </p:nvSpPr>
        <p:spPr>
          <a:xfrm>
            <a:off x="6429388"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102" name="TextBox 101"/>
          <p:cNvSpPr txBox="1"/>
          <p:nvPr/>
        </p:nvSpPr>
        <p:spPr>
          <a:xfrm>
            <a:off x="7143768"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103" name="TextBox 102"/>
          <p:cNvSpPr txBox="1"/>
          <p:nvPr/>
        </p:nvSpPr>
        <p:spPr>
          <a:xfrm>
            <a:off x="7786710"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104" name="TextBox 103"/>
          <p:cNvSpPr txBox="1"/>
          <p:nvPr/>
        </p:nvSpPr>
        <p:spPr>
          <a:xfrm>
            <a:off x="8501090" y="450706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9</a:t>
            </a:r>
            <a:endParaRPr lang="zh-CN" altLang="en-US" sz="2000" dirty="0">
              <a:solidFill>
                <a:srgbClr val="0000FF"/>
              </a:solidFill>
              <a:latin typeface="Consolas" pitchFamily="49" charset="0"/>
              <a:cs typeface="Consolas" pitchFamily="49" charset="0"/>
            </a:endParaRPr>
          </a:p>
        </p:txBody>
      </p:sp>
      <p:sp>
        <p:nvSpPr>
          <p:cNvPr id="105" name="TextBox 104"/>
          <p:cNvSpPr txBox="1"/>
          <p:nvPr/>
        </p:nvSpPr>
        <p:spPr>
          <a:xfrm>
            <a:off x="1000100" y="4935692"/>
            <a:ext cx="1000132" cy="646331"/>
          </a:xfrm>
          <a:prstGeom prst="rect">
            <a:avLst/>
          </a:prstGeom>
          <a:noFill/>
        </p:spPr>
        <p:txBody>
          <a:bodyPr wrap="square" rtlCol="0">
            <a:spAutoFit/>
          </a:bodyPr>
          <a:lstStyle/>
          <a:p>
            <a:pPr algn="ctr"/>
            <a:r>
              <a:rPr kumimoji="1" lang="zh-CN" altLang="en-US" sz="1800" dirty="0" smtClean="0">
                <a:solidFill>
                  <a:srgbClr val="0000FF"/>
                </a:solidFill>
                <a:latin typeface="Consolas" pitchFamily="49" charset="0"/>
                <a:ea typeface="楷体" pitchFamily="49" charset="-122"/>
                <a:cs typeface="Consolas" pitchFamily="49" charset="0"/>
              </a:rPr>
              <a:t>直接插入排序</a:t>
            </a:r>
            <a:endParaRPr lang="zh-CN" altLang="en-US" sz="1800" dirty="0">
              <a:solidFill>
                <a:srgbClr val="0000FF"/>
              </a:solidFill>
              <a:latin typeface="Consolas" pitchFamily="49" charset="0"/>
              <a:cs typeface="Consolas" pitchFamily="49" charset="0"/>
            </a:endParaRPr>
          </a:p>
        </p:txBody>
      </p:sp>
      <p:sp>
        <p:nvSpPr>
          <p:cNvPr id="106" name="TextBox 105"/>
          <p:cNvSpPr txBox="1"/>
          <p:nvPr/>
        </p:nvSpPr>
        <p:spPr>
          <a:xfrm>
            <a:off x="2285984"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0</a:t>
            </a:r>
            <a:endParaRPr lang="zh-CN" altLang="en-US" sz="2000" dirty="0">
              <a:solidFill>
                <a:srgbClr val="0000FF"/>
              </a:solidFill>
              <a:latin typeface="Consolas" pitchFamily="49" charset="0"/>
              <a:cs typeface="Consolas" pitchFamily="49" charset="0"/>
            </a:endParaRPr>
          </a:p>
        </p:txBody>
      </p:sp>
      <p:sp>
        <p:nvSpPr>
          <p:cNvPr id="107" name="TextBox 106"/>
          <p:cNvSpPr txBox="1"/>
          <p:nvPr/>
        </p:nvSpPr>
        <p:spPr>
          <a:xfrm>
            <a:off x="3000364"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108" name="TextBox 107"/>
          <p:cNvSpPr txBox="1"/>
          <p:nvPr/>
        </p:nvSpPr>
        <p:spPr>
          <a:xfrm>
            <a:off x="3643306"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2</a:t>
            </a:r>
            <a:endParaRPr lang="zh-CN" altLang="en-US" sz="2000" dirty="0">
              <a:solidFill>
                <a:srgbClr val="0000FF"/>
              </a:solidFill>
              <a:latin typeface="Consolas" pitchFamily="49" charset="0"/>
              <a:cs typeface="Consolas" pitchFamily="49" charset="0"/>
            </a:endParaRPr>
          </a:p>
        </p:txBody>
      </p:sp>
      <p:sp>
        <p:nvSpPr>
          <p:cNvPr id="109" name="TextBox 108"/>
          <p:cNvSpPr txBox="1"/>
          <p:nvPr/>
        </p:nvSpPr>
        <p:spPr>
          <a:xfrm>
            <a:off x="4286248"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3</a:t>
            </a:r>
            <a:endParaRPr lang="zh-CN" altLang="en-US" sz="2000" dirty="0">
              <a:solidFill>
                <a:srgbClr val="0000FF"/>
              </a:solidFill>
              <a:latin typeface="Consolas" pitchFamily="49" charset="0"/>
              <a:cs typeface="Consolas" pitchFamily="49" charset="0"/>
            </a:endParaRPr>
          </a:p>
        </p:txBody>
      </p:sp>
      <p:sp>
        <p:nvSpPr>
          <p:cNvPr id="110" name="TextBox 109"/>
          <p:cNvSpPr txBox="1"/>
          <p:nvPr/>
        </p:nvSpPr>
        <p:spPr>
          <a:xfrm>
            <a:off x="5000628"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4</a:t>
            </a:r>
            <a:endParaRPr lang="zh-CN" altLang="en-US" sz="2000" dirty="0">
              <a:solidFill>
                <a:srgbClr val="0000FF"/>
              </a:solidFill>
              <a:latin typeface="Consolas" pitchFamily="49" charset="0"/>
              <a:cs typeface="Consolas" pitchFamily="49" charset="0"/>
            </a:endParaRPr>
          </a:p>
        </p:txBody>
      </p:sp>
      <p:sp>
        <p:nvSpPr>
          <p:cNvPr id="111" name="TextBox 110"/>
          <p:cNvSpPr txBox="1"/>
          <p:nvPr/>
        </p:nvSpPr>
        <p:spPr>
          <a:xfrm>
            <a:off x="5643570"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sp>
        <p:nvSpPr>
          <p:cNvPr id="112" name="TextBox 111"/>
          <p:cNvSpPr txBox="1"/>
          <p:nvPr/>
        </p:nvSpPr>
        <p:spPr>
          <a:xfrm>
            <a:off x="6429388"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113" name="TextBox 112"/>
          <p:cNvSpPr txBox="1"/>
          <p:nvPr/>
        </p:nvSpPr>
        <p:spPr>
          <a:xfrm>
            <a:off x="7143768"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7</a:t>
            </a:r>
            <a:endParaRPr lang="zh-CN" altLang="en-US" sz="2000" dirty="0">
              <a:solidFill>
                <a:srgbClr val="0000FF"/>
              </a:solidFill>
              <a:latin typeface="Consolas" pitchFamily="49" charset="0"/>
              <a:cs typeface="Consolas" pitchFamily="49" charset="0"/>
            </a:endParaRPr>
          </a:p>
        </p:txBody>
      </p:sp>
      <p:sp>
        <p:nvSpPr>
          <p:cNvPr id="114" name="TextBox 113"/>
          <p:cNvSpPr txBox="1"/>
          <p:nvPr/>
        </p:nvSpPr>
        <p:spPr>
          <a:xfrm>
            <a:off x="7786710"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115" name="TextBox 114"/>
          <p:cNvSpPr txBox="1"/>
          <p:nvPr/>
        </p:nvSpPr>
        <p:spPr>
          <a:xfrm>
            <a:off x="8501090" y="5097204"/>
            <a:ext cx="500066" cy="307777"/>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spAutoFit/>
          </a:bodyPr>
          <a:lstStyle/>
          <a:p>
            <a:pPr algn="ctr"/>
            <a:r>
              <a:rPr lang="en-US" altLang="zh-CN" sz="2000" dirty="0" smtClean="0">
                <a:solidFill>
                  <a:srgbClr val="0000FF"/>
                </a:solidFill>
                <a:latin typeface="Consolas" pitchFamily="49" charset="0"/>
                <a:cs typeface="Consolas" pitchFamily="49" charset="0"/>
              </a:rPr>
              <a:t>9</a:t>
            </a:r>
            <a:endParaRPr lang="zh-CN" altLang="en-US" sz="2000" dirty="0">
              <a:solidFill>
                <a:srgbClr val="0000FF"/>
              </a:solidFill>
              <a:latin typeface="Consolas" pitchFamily="49" charset="0"/>
              <a:cs typeface="Consolas" pitchFamily="49" charset="0"/>
            </a:endParaRPr>
          </a:p>
        </p:txBody>
      </p:sp>
      <p:sp>
        <p:nvSpPr>
          <p:cNvPr id="116" name="TextBox 115"/>
          <p:cNvSpPr txBox="1"/>
          <p:nvPr/>
        </p:nvSpPr>
        <p:spPr>
          <a:xfrm>
            <a:off x="2428860" y="5929330"/>
            <a:ext cx="607223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注意：对于</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的一趟，排序前的数据已将近正序！</a:t>
            </a:r>
            <a:endParaRPr lang="zh-CN" altLang="en-US" sz="2000">
              <a:solidFill>
                <a:srgbClr val="0000FF"/>
              </a:solidFill>
              <a:latin typeface="Consolas" pitchFamily="49" charset="0"/>
              <a:ea typeface="楷体" pitchFamily="49" charset="-122"/>
              <a:cs typeface="Consolas" pitchFamily="49" charset="0"/>
            </a:endParaRPr>
          </a:p>
        </p:txBody>
      </p:sp>
      <p:sp>
        <p:nvSpPr>
          <p:cNvPr id="117" name="TextBox 116"/>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1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49" grpId="0" animBg="1"/>
      <p:bldP spid="54" grpId="0" animBg="1"/>
      <p:bldP spid="55" grpId="0" animBg="1"/>
      <p:bldP spid="56" grpId="0" animBg="1"/>
      <p:bldP spid="57" grpId="0" animBg="1"/>
      <p:bldP spid="58" grpId="0" animBg="1"/>
      <p:bldP spid="59" grpId="0"/>
      <p:bldP spid="60" grpId="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2" grpId="0"/>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p:bldP spid="94" grpId="0"/>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142976" y="285728"/>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取</a:t>
            </a:r>
            <a:r>
              <a:rPr lang="en-US" altLang="zh-CN" sz="2000" i="1" dirty="0" err="1">
                <a:solidFill>
                  <a:srgbClr val="0000FF"/>
                </a:solidFill>
                <a:latin typeface="Consolas" pitchFamily="49" charset="0"/>
                <a:ea typeface="楷体" pitchFamily="49" charset="-122"/>
                <a:cs typeface="Consolas" pitchFamily="49" charset="0"/>
              </a:rPr>
              <a:t>d</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d</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i="1" dirty="0" err="1">
                <a:solidFill>
                  <a:srgbClr val="0000FF"/>
                </a:solidFill>
                <a:latin typeface="Consolas" pitchFamily="49" charset="0"/>
                <a:ea typeface="楷体" pitchFamily="49" charset="-122"/>
                <a:cs typeface="Consolas" pitchFamily="49" charset="0"/>
              </a:rPr>
              <a:t>d</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时的希尔排序的算法如下：</a:t>
            </a:r>
          </a:p>
        </p:txBody>
      </p:sp>
      <p:sp>
        <p:nvSpPr>
          <p:cNvPr id="37891" name="Text Box 3"/>
          <p:cNvSpPr txBox="1">
            <a:spLocks noChangeArrowheads="1"/>
          </p:cNvSpPr>
          <p:nvPr/>
        </p:nvSpPr>
        <p:spPr bwMode="auto">
          <a:xfrm>
            <a:off x="1108114" y="929536"/>
            <a:ext cx="7893042" cy="527679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ShellSort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	</a:t>
            </a:r>
            <a:endParaRPr lang="en-US" altLang="zh-CN" sz="1800" dirty="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SqType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d=n/2</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增量置初值</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(d&gt;0)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d;i</a:t>
            </a:r>
            <a:r>
              <a:rPr lang="en-US" altLang="zh-CN" sz="1800">
                <a:solidFill>
                  <a:srgbClr val="0000FF"/>
                </a:solidFill>
                <a:latin typeface="Consolas" pitchFamily="49" charset="0"/>
                <a:ea typeface="仿宋" pitchFamily="49" charset="-122"/>
                <a:cs typeface="Consolas" pitchFamily="49" charset="0"/>
              </a:rPr>
              <a:t>&lt;</a:t>
            </a:r>
            <a:r>
              <a:rPr lang="en-US" altLang="zh-CN" sz="1800" err="1">
                <a:solidFill>
                  <a:srgbClr val="0000FF"/>
                </a:solidFill>
                <a:latin typeface="Consolas" pitchFamily="49" charset="0"/>
                <a:ea typeface="仿宋" pitchFamily="49" charset="-122"/>
                <a:cs typeface="Consolas" pitchFamily="49" charset="0"/>
              </a:rPr>
              <a:t>n;i</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tmp=R[i];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对所有相隔</a:t>
            </a:r>
            <a:r>
              <a:rPr lang="en-US" altLang="zh-CN" sz="1800" smtClean="0">
                <a:solidFill>
                  <a:srgbClr val="00B0F0"/>
                </a:solidFill>
                <a:latin typeface="Consolas" pitchFamily="49" charset="0"/>
                <a:ea typeface="仿宋" pitchFamily="49" charset="-122"/>
                <a:cs typeface="Consolas" pitchFamily="49" charset="0"/>
              </a:rPr>
              <a:t>d</a:t>
            </a:r>
            <a:r>
              <a:rPr lang="zh-CN" altLang="en-US" sz="1800" smtClean="0">
                <a:solidFill>
                  <a:srgbClr val="00B0F0"/>
                </a:solidFill>
                <a:latin typeface="Consolas" pitchFamily="49" charset="0"/>
                <a:ea typeface="仿宋" pitchFamily="49" charset="-122"/>
                <a:cs typeface="Consolas" pitchFamily="49" charset="0"/>
              </a:rPr>
              <a:t>位置的记录组采用直接插入排序</a:t>
            </a:r>
            <a:endParaRPr lang="en-US"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j=i-d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(j&gt;=0 &amp;&amp; </a:t>
            </a:r>
            <a:r>
              <a:rPr lang="en-US" altLang="zh-CN" sz="1800" dirty="0" err="1">
                <a:solidFill>
                  <a:srgbClr val="0000FF"/>
                </a:solidFill>
                <a:latin typeface="Consolas" pitchFamily="49" charset="0"/>
                <a:ea typeface="仿宋" pitchFamily="49" charset="-122"/>
                <a:cs typeface="Consolas" pitchFamily="49" charset="0"/>
              </a:rPr>
              <a:t>tmp.key</a:t>
            </a:r>
            <a:r>
              <a:rPr lang="en-US" altLang="zh-CN" sz="1800" dirty="0">
                <a:solidFill>
                  <a:srgbClr val="0000FF"/>
                </a:solidFill>
                <a:latin typeface="Consolas" pitchFamily="49" charset="0"/>
                <a:ea typeface="仿宋" pitchFamily="49" charset="-122"/>
                <a:cs typeface="Consolas" pitchFamily="49" charset="0"/>
              </a:rPr>
              <a:t>&lt;R[j].</a:t>
            </a:r>
            <a:r>
              <a:rPr lang="en-US" altLang="zh-CN" sz="1800">
                <a:solidFill>
                  <a:srgbClr val="0000FF"/>
                </a:solidFill>
                <a:latin typeface="Consolas" pitchFamily="49" charset="0"/>
                <a:ea typeface="仿宋" pitchFamily="49" charset="-122"/>
                <a:cs typeface="Consolas" pitchFamily="49" charset="0"/>
              </a:rPr>
              <a:t>key</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r>
              <a:rPr lang="pt-BR" altLang="zh-CN" sz="1800" smtClean="0">
                <a:solidFill>
                  <a:srgbClr val="0000FF"/>
                </a:solidFill>
                <a:latin typeface="Consolas" pitchFamily="49" charset="0"/>
                <a:ea typeface="仿宋" pitchFamily="49" charset="-122"/>
                <a:cs typeface="Consolas" pitchFamily="49" charset="0"/>
              </a:rPr>
              <a:t>         {  R[j+d</a:t>
            </a:r>
            <a:r>
              <a:rPr lang="pt-BR" altLang="zh-CN" sz="1800" dirty="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R[j</a:t>
            </a:r>
            <a:r>
              <a:rPr lang="pt-BR" altLang="zh-CN" sz="1800" smtClean="0">
                <a:solidFill>
                  <a:srgbClr val="0000FF"/>
                </a:solidFill>
                <a:latin typeface="Consolas" pitchFamily="49" charset="0"/>
                <a:ea typeface="仿宋" pitchFamily="49" charset="-122"/>
                <a:cs typeface="Consolas" pitchFamily="49" charset="0"/>
              </a:rPr>
              <a:t>];</a:t>
            </a:r>
          </a:p>
          <a:p>
            <a:r>
              <a:rPr lang="pt-BR" altLang="zh-CN" sz="1800" smtClean="0">
                <a:solidFill>
                  <a:srgbClr val="0000FF"/>
                </a:solidFill>
                <a:latin typeface="Consolas" pitchFamily="49" charset="0"/>
                <a:ea typeface="仿宋" pitchFamily="49" charset="-122"/>
                <a:cs typeface="Consolas" pitchFamily="49" charset="0"/>
              </a:rPr>
              <a:t>            j=j-d</a:t>
            </a:r>
            <a:r>
              <a:rPr lang="pt-BR" altLang="zh-CN" sz="1800" dirty="0">
                <a:solidFill>
                  <a:srgbClr val="0000FF"/>
                </a:solidFill>
                <a:latin typeface="Consolas" pitchFamily="49" charset="0"/>
                <a:ea typeface="仿宋" pitchFamily="49" charset="-122"/>
                <a:cs typeface="Consolas" pitchFamily="49" charset="0"/>
              </a:rPr>
              <a:t>;</a:t>
            </a:r>
          </a:p>
          <a:p>
            <a:r>
              <a:rPr lang="pt-BR" altLang="zh-CN" sz="180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a:t>
            </a:r>
            <a:endParaRPr lang="pt-BR" altLang="zh-CN" sz="1800" dirty="0">
              <a:solidFill>
                <a:srgbClr val="0000FF"/>
              </a:solidFill>
              <a:latin typeface="Consolas" pitchFamily="49" charset="0"/>
              <a:ea typeface="仿宋" pitchFamily="49" charset="-122"/>
              <a:cs typeface="Consolas" pitchFamily="49" charset="0"/>
            </a:endParaRPr>
          </a:p>
          <a:p>
            <a:r>
              <a:rPr lang="pt-BR" altLang="zh-CN" sz="1800" dirty="0">
                <a:solidFill>
                  <a:srgbClr val="0000FF"/>
                </a:solidFill>
                <a:latin typeface="Consolas" pitchFamily="49" charset="0"/>
                <a:ea typeface="仿宋" pitchFamily="49" charset="-122"/>
                <a:cs typeface="Consolas" pitchFamily="49" charset="0"/>
              </a:rPr>
              <a:t>	</a:t>
            </a:r>
            <a:r>
              <a:rPr lang="zh-CN" altLang="pt-BR" sz="180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R[j+d</a:t>
            </a:r>
            <a:r>
              <a:rPr lang="pt-BR" altLang="zh-CN" sz="1800" dirty="0">
                <a:solidFill>
                  <a:srgbClr val="0000FF"/>
                </a:solidFill>
                <a:latin typeface="Consolas" pitchFamily="49" charset="0"/>
                <a:ea typeface="仿宋" pitchFamily="49" charset="-122"/>
                <a:cs typeface="Consolas" pitchFamily="49" charset="0"/>
              </a:rPr>
              <a:t>]=tmp;</a:t>
            </a:r>
          </a:p>
          <a:p>
            <a:r>
              <a:rPr lang="pt-BR"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d=d/2</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减小增量</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285852" y="428604"/>
            <a:ext cx="5976938" cy="1323439"/>
          </a:xfrm>
          <a:prstGeom prst="rect">
            <a:avLst/>
          </a:prstGeom>
          <a:noFill/>
          <a:ln w="9525">
            <a:noFill/>
            <a:miter lim="800000"/>
            <a:headEnd/>
            <a:tailEnd/>
          </a:ln>
        </p:spPr>
        <p:txBody>
          <a:bodyPr>
            <a:spAutoFit/>
          </a:bodyPr>
          <a:lstStyle/>
          <a:p>
            <a:pPr>
              <a:spcBef>
                <a:spcPct val="50000"/>
              </a:spcBef>
            </a:pPr>
            <a:r>
              <a:rPr lang="zh-CN" altLang="en-US" sz="2000" dirty="0">
                <a:solidFill>
                  <a:srgbClr val="1000E4"/>
                </a:solidFill>
                <a:latin typeface="Consolas" pitchFamily="49" charset="0"/>
                <a:ea typeface="楷体" pitchFamily="49" charset="-122"/>
                <a:cs typeface="Consolas" pitchFamily="49" charset="0"/>
              </a:rPr>
              <a:t>希尔排序的时间复杂度约为</a:t>
            </a:r>
            <a:r>
              <a:rPr lang="en-US" altLang="zh-CN" sz="2000" dirty="0">
                <a:solidFill>
                  <a:srgbClr val="1000E4"/>
                </a:solidFill>
                <a:latin typeface="Consolas" pitchFamily="49" charset="0"/>
                <a:ea typeface="楷体" pitchFamily="49" charset="-122"/>
                <a:cs typeface="Consolas" pitchFamily="49" charset="0"/>
              </a:rPr>
              <a:t>O(</a:t>
            </a:r>
            <a:r>
              <a:rPr lang="en-US" altLang="zh-CN" sz="2000" i="1" dirty="0" err="1">
                <a:solidFill>
                  <a:srgbClr val="1000E4"/>
                </a:solidFill>
                <a:latin typeface="Consolas" pitchFamily="49" charset="0"/>
                <a:ea typeface="楷体" pitchFamily="49" charset="-122"/>
                <a:cs typeface="Consolas" pitchFamily="49" charset="0"/>
              </a:rPr>
              <a:t>n</a:t>
            </a:r>
            <a:r>
              <a:rPr lang="en-US" altLang="zh-CN" sz="2000" baseline="30000" dirty="0" err="1">
                <a:solidFill>
                  <a:srgbClr val="1000E4"/>
                </a:solidFill>
                <a:latin typeface="Consolas" pitchFamily="49" charset="0"/>
                <a:ea typeface="楷体" pitchFamily="49" charset="-122"/>
                <a:cs typeface="Consolas" pitchFamily="49" charset="0"/>
              </a:rPr>
              <a:t>1.3</a:t>
            </a:r>
            <a:r>
              <a:rPr lang="en-US" altLang="zh-CN" sz="2000" dirty="0">
                <a:solidFill>
                  <a:srgbClr val="1000E4"/>
                </a:solidFill>
                <a:latin typeface="Consolas" pitchFamily="49" charset="0"/>
                <a:ea typeface="楷体" pitchFamily="49" charset="-122"/>
                <a:cs typeface="Consolas" pitchFamily="49" charset="0"/>
              </a:rPr>
              <a:t>)</a:t>
            </a:r>
            <a:r>
              <a:rPr lang="zh-CN" altLang="en-US" sz="2000" dirty="0">
                <a:solidFill>
                  <a:srgbClr val="1000E4"/>
                </a:solidFill>
                <a:latin typeface="Consolas" pitchFamily="49" charset="0"/>
                <a:ea typeface="楷体" pitchFamily="49" charset="-122"/>
                <a:cs typeface="Consolas" pitchFamily="49" charset="0"/>
              </a:rPr>
              <a:t>。</a:t>
            </a:r>
          </a:p>
          <a:p>
            <a:pPr>
              <a:spcBef>
                <a:spcPct val="50000"/>
              </a:spcBef>
            </a:pPr>
            <a:r>
              <a:rPr lang="zh-CN" altLang="en-US" sz="2000" dirty="0">
                <a:solidFill>
                  <a:srgbClr val="1000E4"/>
                </a:solidFill>
                <a:latin typeface="Consolas" pitchFamily="49" charset="0"/>
                <a:ea typeface="楷体" pitchFamily="49" charset="-122"/>
                <a:cs typeface="Consolas" pitchFamily="49" charset="0"/>
              </a:rPr>
              <a:t>为什么希尔排序比直接插入排序好？</a:t>
            </a:r>
          </a:p>
          <a:p>
            <a:pPr>
              <a:spcBef>
                <a:spcPct val="50000"/>
              </a:spcBef>
            </a:pPr>
            <a:r>
              <a:rPr lang="zh-CN" altLang="en-US" sz="2000" dirty="0">
                <a:solidFill>
                  <a:srgbClr val="1000E4"/>
                </a:solidFill>
                <a:latin typeface="Consolas" pitchFamily="49" charset="0"/>
                <a:ea typeface="楷体" pitchFamily="49" charset="-122"/>
                <a:cs typeface="Consolas" pitchFamily="49" charset="0"/>
              </a:rPr>
              <a:t>例如：有</a:t>
            </a:r>
            <a:r>
              <a:rPr lang="en-US" altLang="zh-CN" sz="2000" dirty="0">
                <a:solidFill>
                  <a:srgbClr val="1000E4"/>
                </a:solidFill>
                <a:latin typeface="Consolas" pitchFamily="49" charset="0"/>
                <a:ea typeface="楷体" pitchFamily="49" charset="-122"/>
                <a:cs typeface="Consolas" pitchFamily="49" charset="0"/>
              </a:rPr>
              <a:t>10</a:t>
            </a:r>
            <a:r>
              <a:rPr lang="zh-CN" altLang="en-US" sz="2000" dirty="0">
                <a:solidFill>
                  <a:srgbClr val="1000E4"/>
                </a:solidFill>
                <a:latin typeface="Consolas" pitchFamily="49" charset="0"/>
                <a:ea typeface="楷体" pitchFamily="49" charset="-122"/>
                <a:cs typeface="Consolas" pitchFamily="49" charset="0"/>
              </a:rPr>
              <a:t>个元素要排序。</a:t>
            </a:r>
          </a:p>
        </p:txBody>
      </p:sp>
      <p:sp>
        <p:nvSpPr>
          <p:cNvPr id="38915" name="Text Box 3"/>
          <p:cNvSpPr txBox="1">
            <a:spLocks noChangeArrowheads="1"/>
          </p:cNvSpPr>
          <p:nvPr/>
        </p:nvSpPr>
        <p:spPr bwMode="auto">
          <a:xfrm>
            <a:off x="5291171" y="2160532"/>
            <a:ext cx="2089150"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FF0000"/>
                </a:solidFill>
                <a:latin typeface="Consolas" pitchFamily="49" charset="0"/>
                <a:ea typeface="楷体" pitchFamily="49" charset="-122"/>
                <a:cs typeface="Consolas" pitchFamily="49" charset="0"/>
              </a:rPr>
              <a:t>希尔排序</a:t>
            </a:r>
          </a:p>
        </p:txBody>
      </p:sp>
      <p:sp>
        <p:nvSpPr>
          <p:cNvPr id="38916" name="Text Box 4"/>
          <p:cNvSpPr txBox="1">
            <a:spLocks noChangeArrowheads="1"/>
          </p:cNvSpPr>
          <p:nvPr/>
        </p:nvSpPr>
        <p:spPr bwMode="auto">
          <a:xfrm>
            <a:off x="1047748" y="2171634"/>
            <a:ext cx="2519363"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FF0000"/>
                </a:solidFill>
                <a:latin typeface="Consolas" pitchFamily="49" charset="0"/>
                <a:ea typeface="楷体" pitchFamily="49" charset="-122"/>
                <a:cs typeface="Consolas" pitchFamily="49" charset="0"/>
              </a:rPr>
              <a:t>直接插入排序</a:t>
            </a:r>
          </a:p>
        </p:txBody>
      </p:sp>
      <p:sp>
        <p:nvSpPr>
          <p:cNvPr id="38917" name="Text Box 5"/>
          <p:cNvSpPr txBox="1">
            <a:spLocks noChangeArrowheads="1"/>
          </p:cNvSpPr>
          <p:nvPr/>
        </p:nvSpPr>
        <p:spPr bwMode="auto">
          <a:xfrm>
            <a:off x="974723" y="2719377"/>
            <a:ext cx="3311525"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1000E4"/>
                </a:solidFill>
                <a:latin typeface="Consolas" pitchFamily="49" charset="0"/>
                <a:ea typeface="楷体" pitchFamily="49" charset="-122"/>
                <a:cs typeface="Consolas" pitchFamily="49" charset="0"/>
              </a:rPr>
              <a:t>大约时间</a:t>
            </a:r>
            <a:r>
              <a:rPr lang="en-US" altLang="zh-CN" sz="2000" dirty="0">
                <a:solidFill>
                  <a:srgbClr val="1000E4"/>
                </a:solidFill>
                <a:latin typeface="Consolas" pitchFamily="49" charset="0"/>
                <a:ea typeface="楷体" pitchFamily="49" charset="-122"/>
                <a:cs typeface="Consolas" pitchFamily="49" charset="0"/>
              </a:rPr>
              <a:t>=10</a:t>
            </a:r>
            <a:r>
              <a:rPr lang="en-US" altLang="zh-CN" sz="2000" baseline="30000" dirty="0">
                <a:solidFill>
                  <a:srgbClr val="1000E4"/>
                </a:solidFill>
                <a:latin typeface="Consolas" pitchFamily="49" charset="0"/>
                <a:ea typeface="楷体" pitchFamily="49" charset="-122"/>
                <a:cs typeface="Consolas" pitchFamily="49" charset="0"/>
              </a:rPr>
              <a:t>2</a:t>
            </a:r>
            <a:r>
              <a:rPr lang="en-US" altLang="zh-CN" sz="2000" dirty="0">
                <a:solidFill>
                  <a:srgbClr val="1000E4"/>
                </a:solidFill>
                <a:latin typeface="Consolas" pitchFamily="49" charset="0"/>
                <a:ea typeface="楷体" pitchFamily="49" charset="-122"/>
                <a:cs typeface="Consolas" pitchFamily="49" charset="0"/>
              </a:rPr>
              <a:t>=100</a:t>
            </a:r>
          </a:p>
        </p:txBody>
      </p:sp>
      <p:sp>
        <p:nvSpPr>
          <p:cNvPr id="38918" name="Text Box 6"/>
          <p:cNvSpPr txBox="1">
            <a:spLocks noChangeArrowheads="1"/>
          </p:cNvSpPr>
          <p:nvPr/>
        </p:nvSpPr>
        <p:spPr bwMode="auto">
          <a:xfrm>
            <a:off x="3714744" y="2708275"/>
            <a:ext cx="4937121" cy="400110"/>
          </a:xfrm>
          <a:prstGeom prst="rect">
            <a:avLst/>
          </a:prstGeom>
          <a:noFill/>
          <a:ln w="9525">
            <a:noFill/>
            <a:miter lim="800000"/>
            <a:headEnd/>
            <a:tailEnd/>
          </a:ln>
        </p:spPr>
        <p:txBody>
          <a:bodyPr wrap="square">
            <a:spAutoFit/>
          </a:bodyPr>
          <a:lstStyle/>
          <a:p>
            <a:pPr>
              <a:spcBef>
                <a:spcPct val="50000"/>
              </a:spcBef>
            </a:pPr>
            <a:r>
              <a:rPr lang="en-US" altLang="zh-CN" sz="2000" i="1" dirty="0">
                <a:solidFill>
                  <a:srgbClr val="1000E4"/>
                </a:solidFill>
                <a:latin typeface="Consolas" pitchFamily="49" charset="0"/>
                <a:ea typeface="楷体" pitchFamily="49" charset="-122"/>
                <a:cs typeface="Consolas" pitchFamily="49" charset="0"/>
              </a:rPr>
              <a:t>d</a:t>
            </a:r>
            <a:r>
              <a:rPr lang="en-US" altLang="zh-CN" sz="2000" dirty="0">
                <a:solidFill>
                  <a:srgbClr val="1000E4"/>
                </a:solidFill>
                <a:latin typeface="Consolas" pitchFamily="49" charset="0"/>
                <a:ea typeface="楷体" pitchFamily="49" charset="-122"/>
                <a:cs typeface="Consolas" pitchFamily="49" charset="0"/>
              </a:rPr>
              <a:t>=5</a:t>
            </a:r>
            <a:r>
              <a:rPr lang="zh-CN" altLang="en-US" sz="2000" dirty="0">
                <a:solidFill>
                  <a:srgbClr val="1000E4"/>
                </a:solidFill>
                <a:latin typeface="Consolas" pitchFamily="49" charset="0"/>
                <a:ea typeface="楷体" pitchFamily="49" charset="-122"/>
                <a:cs typeface="Consolas" pitchFamily="49" charset="0"/>
              </a:rPr>
              <a:t>：分为</a:t>
            </a:r>
            <a:r>
              <a:rPr lang="en-US" altLang="zh-CN" sz="2000" dirty="0">
                <a:solidFill>
                  <a:srgbClr val="1000E4"/>
                </a:solidFill>
                <a:latin typeface="Consolas" pitchFamily="49" charset="0"/>
                <a:ea typeface="楷体" pitchFamily="49" charset="-122"/>
                <a:cs typeface="Consolas" pitchFamily="49" charset="0"/>
              </a:rPr>
              <a:t>5</a:t>
            </a:r>
            <a:r>
              <a:rPr lang="zh-CN" altLang="en-US" sz="2000" dirty="0">
                <a:solidFill>
                  <a:srgbClr val="1000E4"/>
                </a:solidFill>
                <a:latin typeface="Consolas" pitchFamily="49" charset="0"/>
                <a:ea typeface="楷体" pitchFamily="49" charset="-122"/>
                <a:cs typeface="Consolas" pitchFamily="49" charset="0"/>
              </a:rPr>
              <a:t>组，时间约为</a:t>
            </a:r>
            <a:r>
              <a:rPr lang="en-US" altLang="zh-CN" sz="2000" dirty="0">
                <a:solidFill>
                  <a:srgbClr val="1000E4"/>
                </a:solidFill>
                <a:latin typeface="Consolas" pitchFamily="49" charset="0"/>
                <a:ea typeface="楷体" pitchFamily="49" charset="-122"/>
                <a:cs typeface="Consolas" pitchFamily="49" charset="0"/>
              </a:rPr>
              <a:t>5*2</a:t>
            </a:r>
            <a:r>
              <a:rPr lang="en-US" altLang="zh-CN" sz="2000" baseline="30000" dirty="0">
                <a:solidFill>
                  <a:srgbClr val="1000E4"/>
                </a:solidFill>
                <a:latin typeface="Consolas" pitchFamily="49" charset="0"/>
                <a:ea typeface="楷体" pitchFamily="49" charset="-122"/>
                <a:cs typeface="Consolas" pitchFamily="49" charset="0"/>
              </a:rPr>
              <a:t>2</a:t>
            </a:r>
            <a:r>
              <a:rPr lang="zh-CN" altLang="en-US" sz="2000" dirty="0">
                <a:solidFill>
                  <a:srgbClr val="1000E4"/>
                </a:solidFill>
                <a:latin typeface="Consolas" pitchFamily="49" charset="0"/>
                <a:ea typeface="楷体" pitchFamily="49" charset="-122"/>
                <a:cs typeface="Consolas" pitchFamily="49" charset="0"/>
              </a:rPr>
              <a:t>＝</a:t>
            </a:r>
            <a:r>
              <a:rPr lang="en-US" altLang="zh-CN" sz="2000" dirty="0">
                <a:solidFill>
                  <a:srgbClr val="1000E4"/>
                </a:solidFill>
                <a:latin typeface="Consolas" pitchFamily="49" charset="0"/>
                <a:ea typeface="楷体" pitchFamily="49" charset="-122"/>
                <a:cs typeface="Consolas" pitchFamily="49" charset="0"/>
              </a:rPr>
              <a:t>20</a:t>
            </a:r>
          </a:p>
        </p:txBody>
      </p:sp>
      <p:sp>
        <p:nvSpPr>
          <p:cNvPr id="38919" name="Text Box 7"/>
          <p:cNvSpPr txBox="1">
            <a:spLocks noChangeArrowheads="1"/>
          </p:cNvSpPr>
          <p:nvPr/>
        </p:nvSpPr>
        <p:spPr bwMode="auto">
          <a:xfrm>
            <a:off x="3714744" y="3429000"/>
            <a:ext cx="4865683" cy="400110"/>
          </a:xfrm>
          <a:prstGeom prst="rect">
            <a:avLst/>
          </a:prstGeom>
          <a:noFill/>
          <a:ln w="9525">
            <a:noFill/>
            <a:miter lim="800000"/>
            <a:headEnd/>
            <a:tailEnd/>
          </a:ln>
        </p:spPr>
        <p:txBody>
          <a:bodyPr wrap="square">
            <a:spAutoFit/>
          </a:bodyPr>
          <a:lstStyle/>
          <a:p>
            <a:pPr>
              <a:spcBef>
                <a:spcPct val="50000"/>
              </a:spcBef>
            </a:pPr>
            <a:r>
              <a:rPr lang="en-US" altLang="zh-CN" sz="2000" i="1" dirty="0">
                <a:solidFill>
                  <a:srgbClr val="1000E4"/>
                </a:solidFill>
                <a:latin typeface="Consolas" pitchFamily="49" charset="0"/>
                <a:ea typeface="楷体" pitchFamily="49" charset="-122"/>
                <a:cs typeface="Consolas" pitchFamily="49" charset="0"/>
              </a:rPr>
              <a:t>d</a:t>
            </a:r>
            <a:r>
              <a:rPr lang="en-US" altLang="zh-CN" sz="2000" dirty="0">
                <a:solidFill>
                  <a:srgbClr val="1000E4"/>
                </a:solidFill>
                <a:latin typeface="Consolas" pitchFamily="49" charset="0"/>
                <a:ea typeface="楷体" pitchFamily="49" charset="-122"/>
                <a:cs typeface="Consolas" pitchFamily="49" charset="0"/>
              </a:rPr>
              <a:t>=2</a:t>
            </a:r>
            <a:r>
              <a:rPr lang="zh-CN" altLang="en-US" sz="2000" dirty="0">
                <a:solidFill>
                  <a:srgbClr val="1000E4"/>
                </a:solidFill>
                <a:latin typeface="Consolas" pitchFamily="49" charset="0"/>
                <a:ea typeface="楷体" pitchFamily="49" charset="-122"/>
                <a:cs typeface="Consolas" pitchFamily="49" charset="0"/>
              </a:rPr>
              <a:t>：分为</a:t>
            </a:r>
            <a:r>
              <a:rPr lang="en-US" altLang="zh-CN" sz="2000" dirty="0">
                <a:solidFill>
                  <a:srgbClr val="1000E4"/>
                </a:solidFill>
                <a:latin typeface="Consolas" pitchFamily="49" charset="0"/>
                <a:ea typeface="楷体" pitchFamily="49" charset="-122"/>
                <a:cs typeface="Consolas" pitchFamily="49" charset="0"/>
              </a:rPr>
              <a:t>2</a:t>
            </a:r>
            <a:r>
              <a:rPr lang="zh-CN" altLang="en-US" sz="2000" dirty="0">
                <a:solidFill>
                  <a:srgbClr val="1000E4"/>
                </a:solidFill>
                <a:latin typeface="Consolas" pitchFamily="49" charset="0"/>
                <a:ea typeface="楷体" pitchFamily="49" charset="-122"/>
                <a:cs typeface="Consolas" pitchFamily="49" charset="0"/>
              </a:rPr>
              <a:t>组，时间约为</a:t>
            </a:r>
            <a:r>
              <a:rPr lang="en-US" altLang="zh-CN" sz="2000" dirty="0">
                <a:solidFill>
                  <a:srgbClr val="1000E4"/>
                </a:solidFill>
                <a:latin typeface="Consolas" pitchFamily="49" charset="0"/>
                <a:ea typeface="楷体" pitchFamily="49" charset="-122"/>
                <a:cs typeface="Consolas" pitchFamily="49" charset="0"/>
              </a:rPr>
              <a:t>2*5</a:t>
            </a:r>
            <a:r>
              <a:rPr lang="en-US" altLang="zh-CN" sz="2000" baseline="30000" dirty="0">
                <a:solidFill>
                  <a:srgbClr val="1000E4"/>
                </a:solidFill>
                <a:latin typeface="Consolas" pitchFamily="49" charset="0"/>
                <a:ea typeface="楷体" pitchFamily="49" charset="-122"/>
                <a:cs typeface="Consolas" pitchFamily="49" charset="0"/>
              </a:rPr>
              <a:t>2</a:t>
            </a:r>
            <a:r>
              <a:rPr lang="zh-CN" altLang="en-US" sz="2000" dirty="0">
                <a:solidFill>
                  <a:srgbClr val="1000E4"/>
                </a:solidFill>
                <a:latin typeface="Consolas" pitchFamily="49" charset="0"/>
                <a:ea typeface="楷体" pitchFamily="49" charset="-122"/>
                <a:cs typeface="Consolas" pitchFamily="49" charset="0"/>
              </a:rPr>
              <a:t>＝</a:t>
            </a:r>
            <a:r>
              <a:rPr lang="en-US" altLang="zh-CN" sz="2000" dirty="0">
                <a:solidFill>
                  <a:srgbClr val="1000E4"/>
                </a:solidFill>
                <a:latin typeface="Consolas" pitchFamily="49" charset="0"/>
                <a:ea typeface="楷体" pitchFamily="49" charset="-122"/>
                <a:cs typeface="Consolas" pitchFamily="49" charset="0"/>
              </a:rPr>
              <a:t>50</a:t>
            </a:r>
          </a:p>
        </p:txBody>
      </p:sp>
      <p:sp>
        <p:nvSpPr>
          <p:cNvPr id="38920" name="Text Box 8"/>
          <p:cNvSpPr txBox="1">
            <a:spLocks noChangeArrowheads="1"/>
          </p:cNvSpPr>
          <p:nvPr/>
        </p:nvSpPr>
        <p:spPr bwMode="auto">
          <a:xfrm>
            <a:off x="3714745" y="4195763"/>
            <a:ext cx="4857784" cy="400110"/>
          </a:xfrm>
          <a:prstGeom prst="rect">
            <a:avLst/>
          </a:prstGeom>
          <a:noFill/>
          <a:ln w="9525">
            <a:noFill/>
            <a:miter lim="800000"/>
            <a:headEnd/>
            <a:tailEnd/>
          </a:ln>
        </p:spPr>
        <p:txBody>
          <a:bodyPr wrap="square">
            <a:spAutoFit/>
          </a:bodyPr>
          <a:lstStyle/>
          <a:p>
            <a:pPr>
              <a:spcBef>
                <a:spcPct val="50000"/>
              </a:spcBef>
            </a:pPr>
            <a:r>
              <a:rPr lang="en-US" altLang="zh-CN" sz="2000" i="1" dirty="0">
                <a:solidFill>
                  <a:srgbClr val="1000E4"/>
                </a:solidFill>
                <a:latin typeface="Consolas" pitchFamily="49" charset="0"/>
                <a:ea typeface="楷体" pitchFamily="49" charset="-122"/>
                <a:cs typeface="Consolas" pitchFamily="49" charset="0"/>
              </a:rPr>
              <a:t>d</a:t>
            </a:r>
            <a:r>
              <a:rPr lang="en-US" altLang="zh-CN" sz="2000" dirty="0">
                <a:solidFill>
                  <a:srgbClr val="1000E4"/>
                </a:solidFill>
                <a:latin typeface="Consolas" pitchFamily="49" charset="0"/>
                <a:ea typeface="楷体" pitchFamily="49" charset="-122"/>
                <a:cs typeface="Consolas" pitchFamily="49" charset="0"/>
              </a:rPr>
              <a:t>=1</a:t>
            </a:r>
            <a:r>
              <a:rPr lang="zh-CN" altLang="en-US" sz="2000" dirty="0">
                <a:solidFill>
                  <a:srgbClr val="1000E4"/>
                </a:solidFill>
                <a:latin typeface="Consolas" pitchFamily="49" charset="0"/>
                <a:ea typeface="楷体" pitchFamily="49" charset="-122"/>
                <a:cs typeface="Consolas" pitchFamily="49" charset="0"/>
              </a:rPr>
              <a:t>：分为</a:t>
            </a:r>
            <a:r>
              <a:rPr lang="en-US" altLang="zh-CN" sz="2000" dirty="0">
                <a:solidFill>
                  <a:srgbClr val="1000E4"/>
                </a:solidFill>
                <a:latin typeface="Consolas" pitchFamily="49" charset="0"/>
                <a:ea typeface="楷体" pitchFamily="49" charset="-122"/>
                <a:cs typeface="Consolas" pitchFamily="49" charset="0"/>
              </a:rPr>
              <a:t>1</a:t>
            </a:r>
            <a:r>
              <a:rPr lang="zh-CN" altLang="en-US" sz="2000" dirty="0">
                <a:solidFill>
                  <a:srgbClr val="1000E4"/>
                </a:solidFill>
                <a:latin typeface="Consolas" pitchFamily="49" charset="0"/>
                <a:ea typeface="楷体" pitchFamily="49" charset="-122"/>
                <a:cs typeface="Consolas" pitchFamily="49" charset="0"/>
              </a:rPr>
              <a:t>组，几乎有序，时间约为</a:t>
            </a:r>
            <a:r>
              <a:rPr lang="en-US" altLang="zh-CN" sz="2000" dirty="0">
                <a:solidFill>
                  <a:srgbClr val="1000E4"/>
                </a:solidFill>
                <a:latin typeface="Consolas" pitchFamily="49" charset="0"/>
                <a:ea typeface="楷体" pitchFamily="49" charset="-122"/>
                <a:cs typeface="Consolas" pitchFamily="49" charset="0"/>
              </a:rPr>
              <a:t>10</a:t>
            </a:r>
          </a:p>
        </p:txBody>
      </p:sp>
      <p:sp>
        <p:nvSpPr>
          <p:cNvPr id="38921" name="Text Box 9"/>
          <p:cNvSpPr txBox="1">
            <a:spLocks noChangeArrowheads="1"/>
          </p:cNvSpPr>
          <p:nvPr/>
        </p:nvSpPr>
        <p:spPr bwMode="auto">
          <a:xfrm>
            <a:off x="7345019" y="3016386"/>
            <a:ext cx="431800" cy="457200"/>
          </a:xfrm>
          <a:prstGeom prst="rect">
            <a:avLst/>
          </a:prstGeom>
          <a:noFill/>
          <a:ln w="9525">
            <a:noFill/>
            <a:miter lim="800000"/>
            <a:headEnd/>
            <a:tailEnd/>
          </a:ln>
        </p:spPr>
        <p:txBody>
          <a:bodyPr>
            <a:spAutoFit/>
          </a:bodyPr>
          <a:lstStyle/>
          <a:p>
            <a:pPr>
              <a:spcBef>
                <a:spcPct val="50000"/>
              </a:spcBef>
            </a:pPr>
            <a:r>
              <a:rPr lang="zh-CN" altLang="en-US">
                <a:solidFill>
                  <a:srgbClr val="FF00FF"/>
                </a:solidFill>
              </a:rPr>
              <a:t>＋</a:t>
            </a:r>
          </a:p>
        </p:txBody>
      </p:sp>
      <p:sp>
        <p:nvSpPr>
          <p:cNvPr id="38922" name="Text Box 10"/>
          <p:cNvSpPr txBox="1">
            <a:spLocks noChangeArrowheads="1"/>
          </p:cNvSpPr>
          <p:nvPr/>
        </p:nvSpPr>
        <p:spPr bwMode="auto">
          <a:xfrm>
            <a:off x="7345019" y="3711711"/>
            <a:ext cx="431800" cy="457200"/>
          </a:xfrm>
          <a:prstGeom prst="rect">
            <a:avLst/>
          </a:prstGeom>
          <a:noFill/>
          <a:ln w="9525">
            <a:noFill/>
            <a:miter lim="800000"/>
            <a:headEnd/>
            <a:tailEnd/>
          </a:ln>
        </p:spPr>
        <p:txBody>
          <a:bodyPr>
            <a:spAutoFit/>
          </a:bodyPr>
          <a:lstStyle/>
          <a:p>
            <a:pPr>
              <a:spcBef>
                <a:spcPct val="50000"/>
              </a:spcBef>
            </a:pPr>
            <a:r>
              <a:rPr lang="zh-CN" altLang="en-US">
                <a:solidFill>
                  <a:srgbClr val="FF00FF"/>
                </a:solidFill>
              </a:rPr>
              <a:t>＋</a:t>
            </a:r>
          </a:p>
        </p:txBody>
      </p:sp>
      <p:sp>
        <p:nvSpPr>
          <p:cNvPr id="38923" name="Text Box 11"/>
          <p:cNvSpPr txBox="1">
            <a:spLocks noChangeArrowheads="1"/>
          </p:cNvSpPr>
          <p:nvPr/>
        </p:nvSpPr>
        <p:spPr bwMode="auto">
          <a:xfrm>
            <a:off x="7416457" y="4600711"/>
            <a:ext cx="936625"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FF00FF"/>
                </a:solidFill>
                <a:latin typeface="Consolas" pitchFamily="49" charset="0"/>
                <a:cs typeface="Consolas" pitchFamily="49" charset="0"/>
              </a:rPr>
              <a:t>＝</a:t>
            </a:r>
            <a:r>
              <a:rPr lang="en-US" altLang="zh-CN" sz="2000" dirty="0">
                <a:solidFill>
                  <a:srgbClr val="FF00FF"/>
                </a:solidFill>
                <a:latin typeface="Consolas" pitchFamily="49" charset="0"/>
                <a:cs typeface="Consolas" pitchFamily="49" charset="0"/>
              </a:rPr>
              <a:t>80</a:t>
            </a:r>
          </a:p>
        </p:txBody>
      </p:sp>
      <p:sp>
        <p:nvSpPr>
          <p:cNvPr id="13" name="TextBox 12"/>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142976" y="428604"/>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归纳起来，希尔排序算法的性能如表</a:t>
            </a:r>
            <a:r>
              <a:rPr lang="en-US" altLang="zh-CN" sz="2000" dirty="0">
                <a:solidFill>
                  <a:srgbClr val="0000FF"/>
                </a:solidFill>
                <a:latin typeface="Consolas" pitchFamily="49" charset="0"/>
                <a:ea typeface="楷体" pitchFamily="49" charset="-122"/>
                <a:cs typeface="Consolas" pitchFamily="49" charset="0"/>
              </a:rPr>
              <a:t>9.2</a:t>
            </a:r>
            <a:r>
              <a:rPr lang="zh-CN" altLang="en-US" sz="2000" dirty="0">
                <a:solidFill>
                  <a:srgbClr val="0000FF"/>
                </a:solidFill>
                <a:latin typeface="Consolas" pitchFamily="49" charset="0"/>
                <a:ea typeface="楷体" pitchFamily="49" charset="-122"/>
                <a:cs typeface="Consolas" pitchFamily="49" charset="0"/>
              </a:rPr>
              <a:t>所示。</a:t>
            </a:r>
          </a:p>
        </p:txBody>
      </p:sp>
      <p:graphicFrame>
        <p:nvGraphicFramePr>
          <p:cNvPr id="100432" name="Group 80"/>
          <p:cNvGraphicFramePr>
            <a:graphicFrameLocks noGrp="1"/>
          </p:cNvGraphicFramePr>
          <p:nvPr/>
        </p:nvGraphicFramePr>
        <p:xfrm>
          <a:off x="1142976" y="1268413"/>
          <a:ext cx="7820049" cy="1508760"/>
        </p:xfrm>
        <a:graphic>
          <a:graphicData uri="http://schemas.openxmlformats.org/drawingml/2006/table">
            <a:tbl>
              <a:tblPr>
                <a:tableStyleId>{775DCB02-9BB8-47FD-8907-85C794F793BA}</a:tableStyleId>
              </a:tblPr>
              <a:tblGrid>
                <a:gridCol w="1564894"/>
                <a:gridCol w="1563420"/>
                <a:gridCol w="1563421"/>
                <a:gridCol w="1563420"/>
                <a:gridCol w="1564894"/>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zh-CN" altLang="en-US"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zh-CN" altLang="en-US"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1.3</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不稳定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000232" y="500042"/>
            <a:ext cx="4605340" cy="584775"/>
          </a:xfrm>
          <a:prstGeom prst="rect">
            <a:avLst/>
          </a:prstGeom>
          <a:noFill/>
          <a:ln w="9525">
            <a:noFill/>
            <a:miter lim="800000"/>
            <a:headEnd/>
            <a:tailEnd/>
          </a:ln>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spcBef>
                <a:spcPct val="50000"/>
              </a:spcBef>
            </a:pPr>
            <a:r>
              <a:rPr lang="en-US" altLang="zh-CN" sz="3200" dirty="0">
                <a:ln/>
                <a:solidFill>
                  <a:srgbClr val="FF0000"/>
                </a:solidFill>
                <a:latin typeface="Consolas" pitchFamily="49" charset="0"/>
                <a:ea typeface="隶书" pitchFamily="49" charset="-122"/>
                <a:cs typeface="Consolas" pitchFamily="49" charset="0"/>
              </a:rPr>
              <a:t>9.3  </a:t>
            </a:r>
            <a:r>
              <a:rPr lang="zh-CN" altLang="en-US" sz="3200" dirty="0">
                <a:ln/>
                <a:solidFill>
                  <a:srgbClr val="FF0000"/>
                </a:solidFill>
                <a:latin typeface="Consolas" pitchFamily="49" charset="0"/>
                <a:ea typeface="隶书" pitchFamily="49" charset="-122"/>
                <a:cs typeface="Consolas" pitchFamily="49" charset="0"/>
              </a:rPr>
              <a:t>交 换 排 序</a:t>
            </a:r>
          </a:p>
        </p:txBody>
      </p:sp>
      <p:sp>
        <p:nvSpPr>
          <p:cNvPr id="40963" name="Text Box 3"/>
          <p:cNvSpPr txBox="1">
            <a:spLocks noChangeArrowheads="1"/>
          </p:cNvSpPr>
          <p:nvPr/>
        </p:nvSpPr>
        <p:spPr bwMode="auto">
          <a:xfrm>
            <a:off x="1428728" y="1714488"/>
            <a:ext cx="7248546" cy="1559081"/>
          </a:xfrm>
          <a:prstGeom prst="rect">
            <a:avLst/>
          </a:prstGeom>
          <a:noFill/>
          <a:ln w="9525">
            <a:noFill/>
            <a:miter lim="800000"/>
            <a:headEnd/>
            <a:tailEnd/>
          </a:ln>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latin typeface="楷体" pitchFamily="49" charset="-122"/>
                <a:ea typeface="楷体" pitchFamily="49" charset="-122"/>
              </a:rPr>
              <a:t>交换排序</a:t>
            </a:r>
            <a:r>
              <a:rPr lang="zh-CN" altLang="en-US" sz="2000">
                <a:solidFill>
                  <a:srgbClr val="0000FF"/>
                </a:solidFill>
                <a:latin typeface="楷体" pitchFamily="49" charset="-122"/>
                <a:ea typeface="楷体" pitchFamily="49" charset="-122"/>
              </a:rPr>
              <a:t>的</a:t>
            </a:r>
            <a:r>
              <a:rPr lang="zh-CN" altLang="en-US" sz="2000" smtClean="0">
                <a:solidFill>
                  <a:srgbClr val="0000FF"/>
                </a:solidFill>
                <a:latin typeface="楷体" pitchFamily="49" charset="-122"/>
                <a:ea typeface="楷体" pitchFamily="49" charset="-122"/>
              </a:rPr>
              <a:t>基本思路：</a:t>
            </a:r>
            <a:r>
              <a:rPr lang="zh-CN" altLang="en-US" sz="2000" dirty="0">
                <a:solidFill>
                  <a:srgbClr val="0000FF"/>
                </a:solidFill>
                <a:latin typeface="楷体" pitchFamily="49" charset="-122"/>
                <a:ea typeface="楷体" pitchFamily="49" charset="-122"/>
              </a:rPr>
              <a:t>两两比较待排序记录的关键字，并交换不满足次序要求的那些偶对，直到全部满足为止。</a:t>
            </a:r>
          </a:p>
          <a:p>
            <a:pPr marL="457200" indent="-457200">
              <a:lnSpc>
                <a:spcPct val="150000"/>
              </a:lnSpc>
              <a:spcBef>
                <a:spcPct val="50000"/>
              </a:spcBef>
              <a:buBlip>
                <a:blip r:embed="rId2"/>
              </a:buBlip>
            </a:pPr>
            <a:r>
              <a:rPr lang="zh-CN" altLang="en-US" sz="2000" smtClean="0">
                <a:solidFill>
                  <a:srgbClr val="0000FF"/>
                </a:solidFill>
                <a:latin typeface="楷体" pitchFamily="49" charset="-122"/>
                <a:ea typeface="楷体" pitchFamily="49" charset="-122"/>
              </a:rPr>
              <a:t>主要的交换排序算法：冒泡排序</a:t>
            </a:r>
            <a:r>
              <a:rPr lang="zh-CN" altLang="en-US" sz="2000" dirty="0">
                <a:solidFill>
                  <a:srgbClr val="0000FF"/>
                </a:solidFill>
                <a:latin typeface="楷体" pitchFamily="49" charset="-122"/>
                <a:ea typeface="楷体" pitchFamily="49" charset="-122"/>
              </a:rPr>
              <a:t>和</a:t>
            </a:r>
            <a:r>
              <a:rPr lang="zh-CN" altLang="en-US" sz="2000">
                <a:solidFill>
                  <a:srgbClr val="0000FF"/>
                </a:solidFill>
                <a:latin typeface="楷体" pitchFamily="49" charset="-122"/>
                <a:ea typeface="楷体" pitchFamily="49" charset="-122"/>
              </a:rPr>
              <a:t>快速</a:t>
            </a:r>
            <a:r>
              <a:rPr lang="zh-CN" altLang="en-US" sz="2000" smtClean="0">
                <a:solidFill>
                  <a:srgbClr val="0000FF"/>
                </a:solidFill>
                <a:latin typeface="楷体" pitchFamily="49" charset="-122"/>
                <a:ea typeface="楷体" pitchFamily="49" charset="-122"/>
              </a:rPr>
              <a:t>排序。</a:t>
            </a:r>
            <a:endParaRPr lang="zh-CN" altLang="en-US" sz="2000" dirty="0">
              <a:solidFill>
                <a:srgbClr val="0000FF"/>
              </a:solidFill>
              <a:latin typeface="楷体" pitchFamily="49" charset="-122"/>
              <a:ea typeface="楷体" pitchFamily="49" charset="-122"/>
            </a:endParaRPr>
          </a:p>
        </p:txBody>
      </p:sp>
      <p:sp>
        <p:nvSpPr>
          <p:cNvPr id="4" name="TextBox 3"/>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40" name="Rectangle 24"/>
          <p:cNvSpPr>
            <a:spLocks noChangeArrowheads="1"/>
          </p:cNvSpPr>
          <p:nvPr/>
        </p:nvSpPr>
        <p:spPr bwMode="auto">
          <a:xfrm>
            <a:off x="0" y="283845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60442" name="Oval 26"/>
          <p:cNvSpPr>
            <a:spLocks noChangeArrowheads="1"/>
          </p:cNvSpPr>
          <p:nvPr/>
        </p:nvSpPr>
        <p:spPr bwMode="auto">
          <a:xfrm>
            <a:off x="7858148" y="4081463"/>
            <a:ext cx="493311" cy="503238"/>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60443" name="Oval 27"/>
          <p:cNvSpPr>
            <a:spLocks noChangeArrowheads="1"/>
          </p:cNvSpPr>
          <p:nvPr/>
        </p:nvSpPr>
        <p:spPr bwMode="auto">
          <a:xfrm>
            <a:off x="8235547" y="3505200"/>
            <a:ext cx="431800" cy="4318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60444" name="Oval 28"/>
          <p:cNvSpPr>
            <a:spLocks noChangeArrowheads="1"/>
          </p:cNvSpPr>
          <p:nvPr/>
        </p:nvSpPr>
        <p:spPr bwMode="auto">
          <a:xfrm>
            <a:off x="8522884" y="2928938"/>
            <a:ext cx="360363" cy="360362"/>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60445" name="Oval 29"/>
          <p:cNvSpPr>
            <a:spLocks noChangeArrowheads="1"/>
          </p:cNvSpPr>
          <p:nvPr/>
        </p:nvSpPr>
        <p:spPr bwMode="auto">
          <a:xfrm>
            <a:off x="8738784" y="2352675"/>
            <a:ext cx="287338" cy="287338"/>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60446" name="Oval 30"/>
          <p:cNvSpPr>
            <a:spLocks noChangeArrowheads="1"/>
          </p:cNvSpPr>
          <p:nvPr/>
        </p:nvSpPr>
        <p:spPr bwMode="auto">
          <a:xfrm>
            <a:off x="8956272" y="1847850"/>
            <a:ext cx="215900" cy="2159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2" name="组合 29"/>
          <p:cNvGrpSpPr/>
          <p:nvPr/>
        </p:nvGrpSpPr>
        <p:grpSpPr>
          <a:xfrm>
            <a:off x="1155863" y="1057275"/>
            <a:ext cx="1574673" cy="4032250"/>
            <a:chOff x="404940" y="1057275"/>
            <a:chExt cx="1574673" cy="4032250"/>
          </a:xfrm>
        </p:grpSpPr>
        <p:sp>
          <p:nvSpPr>
            <p:cNvPr id="60447" name="Text Box 31"/>
            <p:cNvSpPr txBox="1">
              <a:spLocks noChangeArrowheads="1"/>
            </p:cNvSpPr>
            <p:nvPr/>
          </p:nvSpPr>
          <p:spPr bwMode="auto">
            <a:xfrm>
              <a:off x="431927" y="1416050"/>
              <a:ext cx="492443" cy="1081088"/>
            </a:xfrm>
            <a:prstGeom prst="rect">
              <a:avLst/>
            </a:prstGeom>
            <a:noFill/>
            <a:ln w="9525">
              <a:noFill/>
              <a:miter lim="800000"/>
              <a:headEnd/>
              <a:tailEnd/>
            </a:ln>
            <a:effectLst/>
          </p:spPr>
          <p:txBody>
            <a:bodyPr vert="eaVert">
              <a:spAutoFit/>
            </a:bodyPr>
            <a:lstStyle/>
            <a:p>
              <a:pPr algn="l">
                <a:spcBef>
                  <a:spcPct val="50000"/>
                </a:spcBef>
              </a:pPr>
              <a:r>
                <a:rPr lang="zh-CN" altLang="en-US" sz="2000" dirty="0">
                  <a:solidFill>
                    <a:srgbClr val="0000FF"/>
                  </a:solidFill>
                  <a:latin typeface="仿宋" pitchFamily="49" charset="-122"/>
                  <a:ea typeface="仿宋" pitchFamily="49" charset="-122"/>
                  <a:cs typeface="Consolas" pitchFamily="49" charset="0"/>
                </a:rPr>
                <a:t>有序区</a:t>
              </a:r>
            </a:p>
          </p:txBody>
        </p:sp>
        <p:sp>
          <p:nvSpPr>
            <p:cNvPr id="60448" name="Rectangle 32"/>
            <p:cNvSpPr>
              <a:spLocks noChangeArrowheads="1"/>
            </p:cNvSpPr>
            <p:nvPr/>
          </p:nvSpPr>
          <p:spPr bwMode="auto">
            <a:xfrm>
              <a:off x="827088" y="1057275"/>
              <a:ext cx="1152525" cy="1727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[0]</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dirty="0">
                  <a:solidFill>
                    <a:srgbClr val="1000E4"/>
                  </a:solidFill>
                  <a:latin typeface="Consolas" pitchFamily="49" charset="0"/>
                  <a:ea typeface="楷体" pitchFamily="49" charset="-122"/>
                  <a:cs typeface="Consolas" pitchFamily="49" charset="0"/>
                </a:rPr>
                <a:t>┇</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a:t>
              </a:r>
              <a:r>
                <a:rPr lang="en-US" altLang="zh-CN" sz="2000" i="1" dirty="0" err="1">
                  <a:solidFill>
                    <a:srgbClr val="1000E4"/>
                  </a:solidFill>
                  <a:latin typeface="Consolas" pitchFamily="49" charset="0"/>
                  <a:ea typeface="楷体" pitchFamily="49" charset="-122"/>
                  <a:cs typeface="Consolas" pitchFamily="49" charset="0"/>
                </a:rPr>
                <a:t>i</a:t>
              </a:r>
              <a:r>
                <a:rPr lang="en-US" altLang="zh-CN" sz="2000" dirty="0">
                  <a:solidFill>
                    <a:srgbClr val="1000E4"/>
                  </a:solidFill>
                  <a:latin typeface="Consolas" pitchFamily="49" charset="0"/>
                  <a:ea typeface="+mj-ea"/>
                  <a:cs typeface="Consolas" pitchFamily="49" charset="0"/>
                </a:rPr>
                <a:t>-</a:t>
              </a:r>
              <a:r>
                <a:rPr lang="en-US" altLang="zh-CN" sz="2000" dirty="0">
                  <a:solidFill>
                    <a:srgbClr val="1000E4"/>
                  </a:solidFill>
                  <a:latin typeface="Consolas" pitchFamily="49" charset="0"/>
                  <a:ea typeface="楷体" pitchFamily="49" charset="-122"/>
                  <a:cs typeface="Consolas" pitchFamily="49" charset="0"/>
                </a:rPr>
                <a:t>1]</a:t>
              </a:r>
            </a:p>
          </p:txBody>
        </p:sp>
        <p:sp>
          <p:nvSpPr>
            <p:cNvPr id="60449" name="Text Box 33"/>
            <p:cNvSpPr txBox="1">
              <a:spLocks noChangeArrowheads="1"/>
            </p:cNvSpPr>
            <p:nvPr/>
          </p:nvSpPr>
          <p:spPr bwMode="auto">
            <a:xfrm>
              <a:off x="404940" y="3360738"/>
              <a:ext cx="492443" cy="1081087"/>
            </a:xfrm>
            <a:prstGeom prst="rect">
              <a:avLst/>
            </a:prstGeom>
            <a:noFill/>
            <a:ln w="9525">
              <a:noFill/>
              <a:miter lim="800000"/>
              <a:headEnd/>
              <a:tailEnd/>
            </a:ln>
            <a:effectLst/>
          </p:spPr>
          <p:txBody>
            <a:bodyPr vert="eaVert">
              <a:spAutoFit/>
            </a:bodyPr>
            <a:lstStyle/>
            <a:p>
              <a:pPr algn="l">
                <a:spcBef>
                  <a:spcPct val="50000"/>
                </a:spcBef>
              </a:pPr>
              <a:r>
                <a:rPr lang="zh-CN" altLang="en-US" sz="2000">
                  <a:solidFill>
                    <a:srgbClr val="0000FF"/>
                  </a:solidFill>
                  <a:latin typeface="仿宋" pitchFamily="49" charset="-122"/>
                  <a:ea typeface="仿宋" pitchFamily="49" charset="-122"/>
                  <a:cs typeface="Consolas" pitchFamily="49" charset="0"/>
                </a:rPr>
                <a:t>无序区</a:t>
              </a:r>
            </a:p>
          </p:txBody>
        </p:sp>
        <p:sp>
          <p:nvSpPr>
            <p:cNvPr id="60450" name="Rectangle 34"/>
            <p:cNvSpPr>
              <a:spLocks noChangeArrowheads="1"/>
            </p:cNvSpPr>
            <p:nvPr/>
          </p:nvSpPr>
          <p:spPr bwMode="auto">
            <a:xfrm>
              <a:off x="800100" y="3001963"/>
              <a:ext cx="1152525" cy="20875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2000" i="1" dirty="0">
                  <a:solidFill>
                    <a:srgbClr val="FF3300"/>
                  </a:solidFill>
                  <a:latin typeface="Consolas" pitchFamily="49" charset="0"/>
                  <a:ea typeface="楷体" pitchFamily="49" charset="-122"/>
                  <a:cs typeface="Consolas" pitchFamily="49" charset="0"/>
                </a:rPr>
                <a:t>R</a:t>
              </a:r>
              <a:r>
                <a:rPr lang="en-US" altLang="zh-CN" sz="2000" dirty="0">
                  <a:solidFill>
                    <a:srgbClr val="FF3300"/>
                  </a:solidFill>
                  <a:latin typeface="Consolas" pitchFamily="49" charset="0"/>
                  <a:ea typeface="楷体" pitchFamily="49" charset="-122"/>
                  <a:cs typeface="Consolas" pitchFamily="49" charset="0"/>
                </a:rPr>
                <a:t>[</a:t>
              </a:r>
              <a:r>
                <a:rPr lang="en-US" altLang="zh-CN" sz="2000" i="1" dirty="0" err="1">
                  <a:solidFill>
                    <a:srgbClr val="FF3300"/>
                  </a:solidFill>
                  <a:latin typeface="Consolas" pitchFamily="49" charset="0"/>
                  <a:ea typeface="楷体" pitchFamily="49" charset="-122"/>
                  <a:cs typeface="Consolas" pitchFamily="49" charset="0"/>
                </a:rPr>
                <a:t>i</a:t>
              </a:r>
              <a:r>
                <a:rPr lang="en-US" altLang="zh-CN" sz="2000" dirty="0">
                  <a:solidFill>
                    <a:srgbClr val="FF3300"/>
                  </a:solidFill>
                  <a:latin typeface="Consolas" pitchFamily="49" charset="0"/>
                  <a:ea typeface="楷体" pitchFamily="49" charset="-122"/>
                  <a:cs typeface="Consolas" pitchFamily="49" charset="0"/>
                </a:rPr>
                <a:t>]</a:t>
              </a:r>
            </a:p>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a:t>
              </a:r>
              <a:r>
                <a:rPr lang="en-US" altLang="zh-CN" sz="2000" i="1" dirty="0" err="1">
                  <a:solidFill>
                    <a:srgbClr val="1000E4"/>
                  </a:solidFill>
                  <a:latin typeface="Consolas" pitchFamily="49" charset="0"/>
                  <a:ea typeface="楷体" pitchFamily="49" charset="-122"/>
                  <a:cs typeface="Consolas" pitchFamily="49" charset="0"/>
                </a:rPr>
                <a:t>i</a:t>
              </a:r>
              <a:r>
                <a:rPr lang="en-US" altLang="zh-CN" sz="2000" dirty="0" err="1">
                  <a:solidFill>
                    <a:srgbClr val="1000E4"/>
                  </a:solidFill>
                  <a:latin typeface="Consolas" pitchFamily="49" charset="0"/>
                  <a:ea typeface="楷体" pitchFamily="49" charset="-122"/>
                  <a:cs typeface="Consolas" pitchFamily="49" charset="0"/>
                </a:rPr>
                <a:t>+1</a:t>
              </a:r>
              <a:r>
                <a:rPr lang="en-US" altLang="zh-CN" sz="2000" dirty="0">
                  <a:solidFill>
                    <a:srgbClr val="1000E4"/>
                  </a:solidFill>
                  <a:latin typeface="Consolas" pitchFamily="49" charset="0"/>
                  <a:ea typeface="楷体" pitchFamily="49" charset="-122"/>
                  <a:cs typeface="Consolas" pitchFamily="49" charset="0"/>
                </a:rPr>
                <a:t>]</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dirty="0">
                  <a:solidFill>
                    <a:srgbClr val="1000E4"/>
                  </a:solidFill>
                  <a:latin typeface="Consolas" pitchFamily="49" charset="0"/>
                  <a:ea typeface="楷体" pitchFamily="49" charset="-122"/>
                  <a:cs typeface="Consolas" pitchFamily="49" charset="0"/>
                </a:rPr>
                <a:t>┇</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a:t>
              </a:r>
              <a:r>
                <a:rPr lang="en-US" altLang="zh-CN" sz="2000" i="1" dirty="0">
                  <a:solidFill>
                    <a:srgbClr val="1000E4"/>
                  </a:solidFill>
                  <a:latin typeface="Consolas" pitchFamily="49" charset="0"/>
                  <a:ea typeface="楷体" pitchFamily="49" charset="-122"/>
                  <a:cs typeface="Consolas" pitchFamily="49" charset="0"/>
                </a:rPr>
                <a:t>n</a:t>
              </a:r>
              <a:r>
                <a:rPr lang="en-US" altLang="zh-CN" sz="2000" dirty="0">
                  <a:solidFill>
                    <a:srgbClr val="1000E4"/>
                  </a:solidFill>
                  <a:latin typeface="Consolas" pitchFamily="49" charset="0"/>
                  <a:ea typeface="楷体" pitchFamily="49" charset="-122"/>
                  <a:cs typeface="Consolas" pitchFamily="49" charset="0"/>
                </a:rPr>
                <a:t>-1]</a:t>
              </a:r>
            </a:p>
          </p:txBody>
        </p:sp>
      </p:grpSp>
      <p:grpSp>
        <p:nvGrpSpPr>
          <p:cNvPr id="3" name="Group 48"/>
          <p:cNvGrpSpPr>
            <a:grpSpLocks/>
          </p:cNvGrpSpPr>
          <p:nvPr/>
        </p:nvGrpSpPr>
        <p:grpSpPr bwMode="auto">
          <a:xfrm>
            <a:off x="2874998" y="3000375"/>
            <a:ext cx="2174875" cy="2017713"/>
            <a:chOff x="1338" y="1890"/>
            <a:chExt cx="1370" cy="1271"/>
          </a:xfrm>
        </p:grpSpPr>
        <p:sp>
          <p:nvSpPr>
            <p:cNvPr id="60451" name="AutoShape 35"/>
            <p:cNvSpPr>
              <a:spLocks/>
            </p:cNvSpPr>
            <p:nvPr/>
          </p:nvSpPr>
          <p:spPr bwMode="auto">
            <a:xfrm>
              <a:off x="1338" y="1890"/>
              <a:ext cx="136" cy="1271"/>
            </a:xfrm>
            <a:prstGeom prst="rightBrace">
              <a:avLst>
                <a:gd name="adj1" fmla="val 77880"/>
                <a:gd name="adj2" fmla="val 50000"/>
              </a:avLst>
            </a:prstGeom>
            <a:noFill/>
            <a:ln w="28575">
              <a:solidFill>
                <a:schemeClr val="tx1"/>
              </a:solidFill>
              <a:miter lim="800000"/>
              <a:headEnd/>
              <a:tailEnd/>
            </a:ln>
            <a:effectLst/>
          </p:spPr>
          <p:txBody>
            <a:bodyPr wrap="none" anchor="ctr"/>
            <a:lstStyle/>
            <a:p>
              <a:endParaRPr lang="zh-CN" altLang="en-US" sz="2000">
                <a:latin typeface="Consolas" pitchFamily="49" charset="0"/>
                <a:ea typeface="楷体" pitchFamily="49" charset="-122"/>
                <a:cs typeface="Consolas" pitchFamily="49" charset="0"/>
              </a:endParaRPr>
            </a:p>
          </p:txBody>
        </p:sp>
        <p:sp>
          <p:nvSpPr>
            <p:cNvPr id="60453" name="AutoShape 37"/>
            <p:cNvSpPr>
              <a:spLocks noChangeArrowheads="1"/>
            </p:cNvSpPr>
            <p:nvPr/>
          </p:nvSpPr>
          <p:spPr bwMode="auto">
            <a:xfrm rot="16200000">
              <a:off x="1319" y="2090"/>
              <a:ext cx="635" cy="236"/>
            </a:xfrm>
            <a:prstGeom prst="curvedUpArrow">
              <a:avLst>
                <a:gd name="adj1" fmla="val 39937"/>
                <a:gd name="adj2" fmla="val 79874"/>
                <a:gd name="adj3" fmla="val 33333"/>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sz="2000">
                <a:latin typeface="Consolas" pitchFamily="49" charset="0"/>
                <a:ea typeface="楷体" pitchFamily="49" charset="-122"/>
                <a:cs typeface="Consolas" pitchFamily="49" charset="0"/>
              </a:endParaRPr>
            </a:p>
          </p:txBody>
        </p:sp>
        <p:sp>
          <p:nvSpPr>
            <p:cNvPr id="60454" name="Text Box 38"/>
            <p:cNvSpPr txBox="1">
              <a:spLocks noChangeArrowheads="1"/>
            </p:cNvSpPr>
            <p:nvPr/>
          </p:nvSpPr>
          <p:spPr bwMode="auto">
            <a:xfrm>
              <a:off x="1755" y="1936"/>
              <a:ext cx="953" cy="582"/>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将无序区中最小记录放在</a:t>
              </a:r>
              <a:r>
                <a:rPr lang="en-US" altLang="zh-CN" sz="1800" i="1" dirty="0">
                  <a:solidFill>
                    <a:srgbClr val="0000FF"/>
                  </a:solidFill>
                  <a:latin typeface="Consolas" pitchFamily="49" charset="0"/>
                  <a:ea typeface="仿宋" pitchFamily="49" charset="-122"/>
                  <a:cs typeface="Consolas" pitchFamily="49" charset="0"/>
                </a:rPr>
                <a:t>R</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p:txBody>
        </p:sp>
      </p:grpSp>
      <p:grpSp>
        <p:nvGrpSpPr>
          <p:cNvPr id="4" name="组合 30"/>
          <p:cNvGrpSpPr/>
          <p:nvPr/>
        </p:nvGrpSpPr>
        <p:grpSpPr>
          <a:xfrm>
            <a:off x="3235361" y="1057275"/>
            <a:ext cx="3427706" cy="3957638"/>
            <a:chOff x="2484438" y="1057275"/>
            <a:chExt cx="3427706" cy="3957638"/>
          </a:xfrm>
        </p:grpSpPr>
        <p:sp>
          <p:nvSpPr>
            <p:cNvPr id="60455" name="Text Box 39"/>
            <p:cNvSpPr txBox="1">
              <a:spLocks noChangeArrowheads="1"/>
            </p:cNvSpPr>
            <p:nvPr/>
          </p:nvSpPr>
          <p:spPr bwMode="auto">
            <a:xfrm>
              <a:off x="5419701" y="1474794"/>
              <a:ext cx="492443" cy="1081088"/>
            </a:xfrm>
            <a:prstGeom prst="rect">
              <a:avLst/>
            </a:prstGeom>
            <a:noFill/>
            <a:ln w="9525">
              <a:noFill/>
              <a:miter lim="800000"/>
              <a:headEnd/>
              <a:tailEnd/>
            </a:ln>
            <a:effectLst/>
          </p:spPr>
          <p:txBody>
            <a:bodyPr vert="eaVert">
              <a:spAutoFit/>
            </a:bodyPr>
            <a:lstStyle/>
            <a:p>
              <a:pPr algn="l">
                <a:spcBef>
                  <a:spcPct val="50000"/>
                </a:spcBef>
              </a:pPr>
              <a:r>
                <a:rPr lang="zh-CN" altLang="en-US" sz="2000">
                  <a:solidFill>
                    <a:srgbClr val="0000FF"/>
                  </a:solidFill>
                  <a:latin typeface="仿宋" pitchFamily="49" charset="-122"/>
                  <a:ea typeface="仿宋" pitchFamily="49" charset="-122"/>
                  <a:cs typeface="Consolas" pitchFamily="49" charset="0"/>
                </a:rPr>
                <a:t>有序区</a:t>
              </a:r>
            </a:p>
          </p:txBody>
        </p:sp>
        <p:sp>
          <p:nvSpPr>
            <p:cNvPr id="60456" name="Rectangle 40"/>
            <p:cNvSpPr>
              <a:spLocks noChangeArrowheads="1"/>
            </p:cNvSpPr>
            <p:nvPr/>
          </p:nvSpPr>
          <p:spPr bwMode="auto">
            <a:xfrm>
              <a:off x="4276693" y="1057275"/>
              <a:ext cx="1152525" cy="20875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[0]</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dirty="0">
                  <a:solidFill>
                    <a:srgbClr val="1000E4"/>
                  </a:solidFill>
                  <a:latin typeface="Consolas" pitchFamily="49" charset="0"/>
                  <a:ea typeface="楷体" pitchFamily="49" charset="-122"/>
                  <a:cs typeface="Consolas" pitchFamily="49" charset="0"/>
                </a:rPr>
                <a:t>┇</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a:t>
              </a:r>
              <a:r>
                <a:rPr lang="en-US" altLang="zh-CN" sz="2000" i="1" dirty="0" err="1">
                  <a:solidFill>
                    <a:srgbClr val="1000E4"/>
                  </a:solidFill>
                  <a:latin typeface="Consolas" pitchFamily="49" charset="0"/>
                  <a:ea typeface="楷体" pitchFamily="49" charset="-122"/>
                  <a:cs typeface="Consolas" pitchFamily="49" charset="0"/>
                </a:rPr>
                <a:t>i</a:t>
              </a:r>
              <a:r>
                <a:rPr lang="en-US" altLang="zh-CN" sz="2000" dirty="0">
                  <a:solidFill>
                    <a:srgbClr val="1000E4"/>
                  </a:solidFill>
                  <a:latin typeface="Consolas" pitchFamily="49" charset="0"/>
                  <a:ea typeface="+mj-ea"/>
                  <a:cs typeface="Consolas" pitchFamily="49" charset="0"/>
                </a:rPr>
                <a:t>-</a:t>
              </a:r>
              <a:r>
                <a:rPr lang="en-US" altLang="zh-CN" sz="2000" dirty="0">
                  <a:solidFill>
                    <a:srgbClr val="1000E4"/>
                  </a:solidFill>
                  <a:latin typeface="Consolas" pitchFamily="49" charset="0"/>
                  <a:ea typeface="楷体" pitchFamily="49" charset="-122"/>
                  <a:cs typeface="Consolas" pitchFamily="49" charset="0"/>
                </a:rPr>
                <a:t>1]</a:t>
              </a:r>
            </a:p>
            <a:p>
              <a:pPr algn="l"/>
              <a:r>
                <a:rPr lang="en-US" altLang="zh-CN" sz="2000" i="1" dirty="0">
                  <a:solidFill>
                    <a:srgbClr val="FF3300"/>
                  </a:solidFill>
                  <a:latin typeface="Consolas" pitchFamily="49" charset="0"/>
                  <a:ea typeface="楷体" pitchFamily="49" charset="-122"/>
                  <a:cs typeface="Consolas" pitchFamily="49" charset="0"/>
                </a:rPr>
                <a:t>R</a:t>
              </a:r>
              <a:r>
                <a:rPr lang="en-US" altLang="zh-CN" sz="2000" dirty="0">
                  <a:solidFill>
                    <a:srgbClr val="FF3300"/>
                  </a:solidFill>
                  <a:latin typeface="Consolas" pitchFamily="49" charset="0"/>
                  <a:ea typeface="楷体" pitchFamily="49" charset="-122"/>
                  <a:cs typeface="Consolas" pitchFamily="49" charset="0"/>
                </a:rPr>
                <a:t>[</a:t>
              </a:r>
              <a:r>
                <a:rPr lang="en-US" altLang="zh-CN" sz="2000" i="1" dirty="0" err="1">
                  <a:solidFill>
                    <a:srgbClr val="FF3300"/>
                  </a:solidFill>
                  <a:latin typeface="Consolas" pitchFamily="49" charset="0"/>
                  <a:ea typeface="楷体" pitchFamily="49" charset="-122"/>
                  <a:cs typeface="Consolas" pitchFamily="49" charset="0"/>
                </a:rPr>
                <a:t>i</a:t>
              </a:r>
              <a:r>
                <a:rPr lang="en-US" altLang="zh-CN" sz="2000" dirty="0">
                  <a:solidFill>
                    <a:srgbClr val="FF3300"/>
                  </a:solidFill>
                  <a:latin typeface="Consolas" pitchFamily="49" charset="0"/>
                  <a:ea typeface="楷体" pitchFamily="49" charset="-122"/>
                  <a:cs typeface="Consolas" pitchFamily="49" charset="0"/>
                </a:rPr>
                <a:t>]</a:t>
              </a:r>
            </a:p>
          </p:txBody>
        </p:sp>
        <p:sp>
          <p:nvSpPr>
            <p:cNvPr id="60457" name="Text Box 41"/>
            <p:cNvSpPr txBox="1">
              <a:spLocks noChangeArrowheads="1"/>
            </p:cNvSpPr>
            <p:nvPr/>
          </p:nvSpPr>
          <p:spPr bwMode="auto">
            <a:xfrm>
              <a:off x="5392714" y="3419482"/>
              <a:ext cx="492443" cy="1081088"/>
            </a:xfrm>
            <a:prstGeom prst="rect">
              <a:avLst/>
            </a:prstGeom>
            <a:noFill/>
            <a:ln w="9525">
              <a:noFill/>
              <a:miter lim="800000"/>
              <a:headEnd/>
              <a:tailEnd/>
            </a:ln>
            <a:effectLst/>
          </p:spPr>
          <p:txBody>
            <a:bodyPr vert="eaVert">
              <a:spAutoFit/>
            </a:bodyPr>
            <a:lstStyle/>
            <a:p>
              <a:pPr algn="l">
                <a:spcBef>
                  <a:spcPct val="50000"/>
                </a:spcBef>
              </a:pPr>
              <a:r>
                <a:rPr lang="zh-CN" altLang="en-US" sz="2000">
                  <a:solidFill>
                    <a:srgbClr val="0000FF"/>
                  </a:solidFill>
                  <a:latin typeface="仿宋" pitchFamily="49" charset="-122"/>
                  <a:ea typeface="仿宋" pitchFamily="49" charset="-122"/>
                  <a:cs typeface="Consolas" pitchFamily="49" charset="0"/>
                </a:rPr>
                <a:t>无序区</a:t>
              </a:r>
            </a:p>
          </p:txBody>
        </p:sp>
        <p:sp>
          <p:nvSpPr>
            <p:cNvPr id="60458" name="Rectangle 42"/>
            <p:cNvSpPr>
              <a:spLocks noChangeArrowheads="1"/>
            </p:cNvSpPr>
            <p:nvPr/>
          </p:nvSpPr>
          <p:spPr bwMode="auto">
            <a:xfrm>
              <a:off x="4249705" y="3360738"/>
              <a:ext cx="1152525" cy="16541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a:t>
              </a:r>
              <a:r>
                <a:rPr lang="en-US" altLang="zh-CN" sz="2000" i="1" dirty="0" err="1">
                  <a:solidFill>
                    <a:srgbClr val="1000E4"/>
                  </a:solidFill>
                  <a:latin typeface="Consolas" pitchFamily="49" charset="0"/>
                  <a:ea typeface="楷体" pitchFamily="49" charset="-122"/>
                  <a:cs typeface="Consolas" pitchFamily="49" charset="0"/>
                </a:rPr>
                <a:t>i</a:t>
              </a:r>
              <a:r>
                <a:rPr lang="en-US" altLang="zh-CN" sz="2000" dirty="0" err="1">
                  <a:solidFill>
                    <a:srgbClr val="1000E4"/>
                  </a:solidFill>
                  <a:latin typeface="Consolas" pitchFamily="49" charset="0"/>
                  <a:ea typeface="楷体" pitchFamily="49" charset="-122"/>
                  <a:cs typeface="Consolas" pitchFamily="49" charset="0"/>
                </a:rPr>
                <a:t>+1</a:t>
              </a:r>
              <a:r>
                <a:rPr lang="en-US" altLang="zh-CN" sz="2000" dirty="0">
                  <a:solidFill>
                    <a:srgbClr val="1000E4"/>
                  </a:solidFill>
                  <a:latin typeface="Consolas" pitchFamily="49" charset="0"/>
                  <a:ea typeface="楷体" pitchFamily="49" charset="-122"/>
                  <a:cs typeface="Consolas" pitchFamily="49" charset="0"/>
                </a:rPr>
                <a:t>]</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dirty="0">
                  <a:solidFill>
                    <a:srgbClr val="1000E4"/>
                  </a:solidFill>
                  <a:latin typeface="Consolas" pitchFamily="49" charset="0"/>
                  <a:ea typeface="楷体" pitchFamily="49" charset="-122"/>
                  <a:cs typeface="Consolas" pitchFamily="49" charset="0"/>
                </a:rPr>
                <a:t>┇</a:t>
              </a:r>
            </a:p>
            <a:p>
              <a:pPr algn="l"/>
              <a:endParaRPr lang="en-US" altLang="zh-CN" sz="2000" dirty="0">
                <a:solidFill>
                  <a:srgbClr val="1000E4"/>
                </a:solidFill>
                <a:latin typeface="Consolas" pitchFamily="49" charset="0"/>
                <a:ea typeface="楷体" pitchFamily="49" charset="-122"/>
                <a:cs typeface="Consolas" pitchFamily="49" charset="0"/>
              </a:endParaRPr>
            </a:p>
            <a:p>
              <a:pPr algn="l"/>
              <a:r>
                <a:rPr lang="en-US" altLang="zh-CN" sz="2000" i="1" dirty="0">
                  <a:solidFill>
                    <a:srgbClr val="1000E4"/>
                  </a:solidFill>
                  <a:latin typeface="Consolas" pitchFamily="49" charset="0"/>
                  <a:ea typeface="楷体" pitchFamily="49" charset="-122"/>
                  <a:cs typeface="Consolas" pitchFamily="49" charset="0"/>
                </a:rPr>
                <a:t>R</a:t>
              </a:r>
              <a:r>
                <a:rPr lang="en-US" altLang="zh-CN" sz="2000" dirty="0">
                  <a:solidFill>
                    <a:srgbClr val="1000E4"/>
                  </a:solidFill>
                  <a:latin typeface="Consolas" pitchFamily="49" charset="0"/>
                  <a:ea typeface="楷体" pitchFamily="49" charset="-122"/>
                  <a:cs typeface="Consolas" pitchFamily="49" charset="0"/>
                </a:rPr>
                <a:t>[</a:t>
              </a:r>
              <a:r>
                <a:rPr lang="en-US" altLang="zh-CN" sz="2000" i="1" dirty="0">
                  <a:solidFill>
                    <a:srgbClr val="1000E4"/>
                  </a:solidFill>
                  <a:latin typeface="Consolas" pitchFamily="49" charset="0"/>
                  <a:ea typeface="楷体" pitchFamily="49" charset="-122"/>
                  <a:cs typeface="Consolas" pitchFamily="49" charset="0"/>
                </a:rPr>
                <a:t>n</a:t>
              </a:r>
              <a:r>
                <a:rPr lang="en-US" altLang="zh-CN" sz="2000" dirty="0">
                  <a:solidFill>
                    <a:srgbClr val="1000E4"/>
                  </a:solidFill>
                  <a:latin typeface="Consolas" pitchFamily="49" charset="0"/>
                  <a:ea typeface="+mj-ea"/>
                  <a:cs typeface="Consolas" pitchFamily="49" charset="0"/>
                </a:rPr>
                <a:t>-</a:t>
              </a:r>
              <a:r>
                <a:rPr lang="en-US" altLang="zh-CN" sz="2000" dirty="0">
                  <a:solidFill>
                    <a:srgbClr val="1000E4"/>
                  </a:solidFill>
                  <a:latin typeface="Consolas" pitchFamily="49" charset="0"/>
                  <a:ea typeface="楷体" pitchFamily="49" charset="-122"/>
                  <a:cs typeface="Consolas" pitchFamily="49" charset="0"/>
                </a:rPr>
                <a:t>1]</a:t>
              </a:r>
            </a:p>
          </p:txBody>
        </p:sp>
        <p:sp>
          <p:nvSpPr>
            <p:cNvPr id="60459" name="AutoShape 43"/>
            <p:cNvSpPr>
              <a:spLocks noChangeArrowheads="1"/>
            </p:cNvSpPr>
            <p:nvPr/>
          </p:nvSpPr>
          <p:spPr bwMode="auto">
            <a:xfrm>
              <a:off x="2484438" y="2281238"/>
              <a:ext cx="1582737" cy="215900"/>
            </a:xfrm>
            <a:prstGeom prst="rightArrow">
              <a:avLst>
                <a:gd name="adj1" fmla="val 50000"/>
                <a:gd name="adj2" fmla="val 183272"/>
              </a:avLst>
            </a:prstGeom>
            <a:solidFill>
              <a:srgbClr val="008000"/>
            </a:solidFill>
            <a:ln w="9525">
              <a:solidFill>
                <a:schemeClr val="tx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60460" name="Text Box 44"/>
            <p:cNvSpPr txBox="1">
              <a:spLocks noChangeArrowheads="1"/>
            </p:cNvSpPr>
            <p:nvPr/>
          </p:nvSpPr>
          <p:spPr bwMode="auto">
            <a:xfrm>
              <a:off x="2484438" y="1776413"/>
              <a:ext cx="1366837" cy="396875"/>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FF00FF"/>
                  </a:solidFill>
                  <a:latin typeface="Consolas" pitchFamily="49" charset="0"/>
                  <a:ea typeface="楷体" pitchFamily="49" charset="-122"/>
                  <a:cs typeface="Consolas" pitchFamily="49" charset="0"/>
                </a:rPr>
                <a:t>一趟排序</a:t>
              </a:r>
            </a:p>
          </p:txBody>
        </p:sp>
      </p:grpSp>
      <p:sp>
        <p:nvSpPr>
          <p:cNvPr id="60461" name="Text Box 45"/>
          <p:cNvSpPr txBox="1">
            <a:spLocks noChangeArrowheads="1"/>
          </p:cNvSpPr>
          <p:nvPr/>
        </p:nvSpPr>
        <p:spPr bwMode="auto">
          <a:xfrm>
            <a:off x="1435135" y="5448300"/>
            <a:ext cx="5173671" cy="861774"/>
          </a:xfrm>
          <a:prstGeom prst="rect">
            <a:avLst/>
          </a:prstGeom>
          <a:noFill/>
          <a:ln w="9525">
            <a:noFill/>
            <a:miter lim="800000"/>
            <a:headEnd/>
            <a:tailEnd/>
          </a:ln>
          <a:effectLst/>
        </p:spPr>
        <p:txBody>
          <a:bodyPr wrap="square">
            <a:spAutoFit/>
          </a:bodyPr>
          <a:lstStyle/>
          <a:p>
            <a:pPr marL="457200" indent="-457200" algn="l">
              <a:spcBef>
                <a:spcPct val="50000"/>
              </a:spcBef>
              <a:buBlip>
                <a:blip r:embed="rId2"/>
              </a:buBlip>
            </a:pPr>
            <a:r>
              <a:rPr lang="zh-CN" altLang="en-US" sz="2000" dirty="0">
                <a:solidFill>
                  <a:srgbClr val="0000FF"/>
                </a:solidFill>
                <a:latin typeface="Consolas" pitchFamily="49" charset="0"/>
                <a:ea typeface="楷体" pitchFamily="49" charset="-122"/>
                <a:cs typeface="Consolas" pitchFamily="49" charset="0"/>
              </a:rPr>
              <a:t>初始有序区为空。</a:t>
            </a:r>
          </a:p>
          <a:p>
            <a:pPr marL="457200" indent="-457200" algn="l">
              <a:spcBef>
                <a:spcPct val="50000"/>
              </a:spcBef>
              <a:buBlip>
                <a:blip r:embed="rId2"/>
              </a:buBlip>
            </a:pPr>
            <a:r>
              <a:rPr lang="en-US" altLang="zh-CN" sz="2000" i="1" dirty="0"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mj-ea"/>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，共</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趟使整个数据有序。</a:t>
            </a:r>
          </a:p>
        </p:txBody>
      </p:sp>
      <p:sp>
        <p:nvSpPr>
          <p:cNvPr id="60462" name="Text Box 46"/>
          <p:cNvSpPr txBox="1">
            <a:spLocks noChangeArrowheads="1"/>
          </p:cNvSpPr>
          <p:nvPr/>
        </p:nvSpPr>
        <p:spPr bwMode="auto">
          <a:xfrm rot="-3962585">
            <a:off x="8469703" y="1411998"/>
            <a:ext cx="719137" cy="369332"/>
          </a:xfrm>
          <a:prstGeom prst="rect">
            <a:avLst/>
          </a:prstGeom>
          <a:noFill/>
          <a:ln w="28575" algn="ctr">
            <a:noFill/>
            <a:miter lim="800000"/>
            <a:headEnd/>
            <a:tailEnd/>
          </a:ln>
          <a:effectLst/>
        </p:spPr>
        <p:txBody>
          <a:bodyPr>
            <a:spAutoFit/>
          </a:bodyPr>
          <a:lstStyle/>
          <a:p>
            <a:pPr>
              <a:spcBef>
                <a:spcPct val="50000"/>
              </a:spcBef>
            </a:pPr>
            <a:r>
              <a:rPr lang="en-US" altLang="zh-CN" sz="1800" i="1" dirty="0">
                <a:solidFill>
                  <a:srgbClr val="0000FF"/>
                </a:solidFill>
                <a:latin typeface="Consolas" pitchFamily="49" charset="0"/>
                <a:cs typeface="Consolas" pitchFamily="49" charset="0"/>
              </a:rPr>
              <a:t>R</a:t>
            </a:r>
            <a:r>
              <a:rPr lang="en-US" altLang="zh-CN" sz="1800" dirty="0">
                <a:solidFill>
                  <a:srgbClr val="0000FF"/>
                </a:solidFill>
                <a:latin typeface="Consolas" pitchFamily="49" charset="0"/>
                <a:cs typeface="Consolas" pitchFamily="49" charset="0"/>
              </a:rPr>
              <a:t>[</a:t>
            </a:r>
            <a:r>
              <a:rPr lang="en-US" altLang="zh-CN" sz="1800" i="1" dirty="0" err="1">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a:t>
            </a:r>
          </a:p>
        </p:txBody>
      </p:sp>
      <p:grpSp>
        <p:nvGrpSpPr>
          <p:cNvPr id="5" name="组合 31"/>
          <p:cNvGrpSpPr/>
          <p:nvPr/>
        </p:nvGrpSpPr>
        <p:grpSpPr>
          <a:xfrm>
            <a:off x="6500826" y="1273175"/>
            <a:ext cx="1330446" cy="3455988"/>
            <a:chOff x="6178531" y="1273175"/>
            <a:chExt cx="1330446" cy="3455988"/>
          </a:xfrm>
        </p:grpSpPr>
        <p:sp>
          <p:nvSpPr>
            <p:cNvPr id="60441" name="Rectangle 25"/>
            <p:cNvSpPr>
              <a:spLocks noChangeArrowheads="1"/>
            </p:cNvSpPr>
            <p:nvPr/>
          </p:nvSpPr>
          <p:spPr bwMode="auto">
            <a:xfrm>
              <a:off x="6804025" y="1273175"/>
              <a:ext cx="704952" cy="345598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9" name="左右箭头 28"/>
            <p:cNvSpPr/>
            <p:nvPr/>
          </p:nvSpPr>
          <p:spPr>
            <a:xfrm>
              <a:off x="6178531" y="2786058"/>
              <a:ext cx="571504" cy="28575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6" name="组合 35"/>
          <p:cNvGrpSpPr/>
          <p:nvPr/>
        </p:nvGrpSpPr>
        <p:grpSpPr>
          <a:xfrm>
            <a:off x="6751683" y="5500702"/>
            <a:ext cx="2357454" cy="707886"/>
            <a:chOff x="6000760" y="5500702"/>
            <a:chExt cx="2357454" cy="707886"/>
          </a:xfrm>
        </p:grpSpPr>
        <p:sp>
          <p:nvSpPr>
            <p:cNvPr id="33" name="右箭头 32"/>
            <p:cNvSpPr/>
            <p:nvPr/>
          </p:nvSpPr>
          <p:spPr>
            <a:xfrm>
              <a:off x="6000760" y="5786454"/>
              <a:ext cx="428628" cy="21431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5" name="TextBox 34"/>
            <p:cNvSpPr txBox="1"/>
            <p:nvPr/>
          </p:nvSpPr>
          <p:spPr>
            <a:xfrm>
              <a:off x="6572264" y="5500702"/>
              <a:ext cx="1785950" cy="707886"/>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有序区总是全局有序的</a:t>
              </a:r>
              <a:endParaRPr lang="zh-CN" altLang="en-US" sz="2000">
                <a:solidFill>
                  <a:srgbClr val="0000FF"/>
                </a:solidFill>
                <a:latin typeface="Consolas" pitchFamily="49" charset="0"/>
                <a:ea typeface="楷体" pitchFamily="49" charset="-122"/>
                <a:cs typeface="Consolas" pitchFamily="49" charset="0"/>
              </a:endParaRPr>
            </a:p>
          </p:txBody>
        </p:sp>
      </p:grpSp>
      <p:sp>
        <p:nvSpPr>
          <p:cNvPr id="36" name="TextBox 35"/>
          <p:cNvSpPr txBox="1"/>
          <p:nvPr/>
        </p:nvSpPr>
        <p:spPr>
          <a:xfrm>
            <a:off x="1142976" y="191136"/>
            <a:ext cx="364333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sz="2800" dirty="0" smtClean="0">
                <a:solidFill>
                  <a:srgbClr val="F92D37"/>
                </a:solidFill>
                <a:latin typeface="Consolas" pitchFamily="49" charset="0"/>
                <a:ea typeface="微软雅黑" pitchFamily="34" charset="-122"/>
                <a:cs typeface="Consolas" pitchFamily="49" charset="0"/>
              </a:rPr>
              <a:t>9.3.1  </a:t>
            </a:r>
            <a:r>
              <a:rPr kumimoji="1" lang="zh-CN" altLang="en-US" sz="2800" dirty="0" smtClean="0">
                <a:solidFill>
                  <a:srgbClr val="F92D37"/>
                </a:solidFill>
                <a:latin typeface="Consolas" pitchFamily="49" charset="0"/>
                <a:ea typeface="微软雅黑" pitchFamily="34" charset="-122"/>
                <a:cs typeface="Consolas" pitchFamily="49" charset="0"/>
              </a:rPr>
              <a:t>冒泡排序</a:t>
            </a:r>
          </a:p>
        </p:txBody>
      </p:sp>
      <p:sp>
        <p:nvSpPr>
          <p:cNvPr id="37" name="TextBox 36"/>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044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500"/>
                                  </p:stCondLst>
                                  <p:childTnLst>
                                    <p:set>
                                      <p:cBhvr>
                                        <p:cTn id="24" dur="1" fill="hold">
                                          <p:stCondLst>
                                            <p:cond delay="0"/>
                                          </p:stCondLst>
                                        </p:cTn>
                                        <p:tgtEl>
                                          <p:spTgt spid="60443"/>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500"/>
                                  </p:stCondLst>
                                  <p:childTnLst>
                                    <p:set>
                                      <p:cBhvr>
                                        <p:cTn id="27" dur="1" fill="hold">
                                          <p:stCondLst>
                                            <p:cond delay="0"/>
                                          </p:stCondLst>
                                        </p:cTn>
                                        <p:tgtEl>
                                          <p:spTgt spid="60444"/>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500"/>
                                  </p:stCondLst>
                                  <p:childTnLst>
                                    <p:set>
                                      <p:cBhvr>
                                        <p:cTn id="30" dur="1" fill="hold">
                                          <p:stCondLst>
                                            <p:cond delay="0"/>
                                          </p:stCondLst>
                                        </p:cTn>
                                        <p:tgtEl>
                                          <p:spTgt spid="60445"/>
                                        </p:tgtEl>
                                        <p:attrNameLst>
                                          <p:attrName>style.visibility</p:attrName>
                                        </p:attrNameLst>
                                      </p:cBhvr>
                                      <p:to>
                                        <p:strVal val="visible"/>
                                      </p:to>
                                    </p:set>
                                  </p:childTnLst>
                                </p:cTn>
                              </p:par>
                            </p:childTnLst>
                          </p:cTn>
                        </p:par>
                        <p:par>
                          <p:cTn id="31" fill="hold">
                            <p:stCondLst>
                              <p:cond delay="1500"/>
                            </p:stCondLst>
                            <p:childTnLst>
                              <p:par>
                                <p:cTn id="32" presetID="1" presetClass="entr" presetSubtype="0" fill="hold" grpId="0" nodeType="afterEffect">
                                  <p:stCondLst>
                                    <p:cond delay="500"/>
                                  </p:stCondLst>
                                  <p:childTnLst>
                                    <p:set>
                                      <p:cBhvr>
                                        <p:cTn id="33" dur="1" fill="hold">
                                          <p:stCondLst>
                                            <p:cond delay="0"/>
                                          </p:stCondLst>
                                        </p:cTn>
                                        <p:tgtEl>
                                          <p:spTgt spid="60446"/>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604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2" grpId="0" animBg="1"/>
      <p:bldP spid="60443" grpId="0" animBg="1"/>
      <p:bldP spid="60444" grpId="0" animBg="1"/>
      <p:bldP spid="60445" grpId="0" animBg="1"/>
      <p:bldP spid="60446" grpId="0" animBg="1"/>
      <p:bldP spid="60461" grpId="0"/>
      <p:bldP spid="604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1285860"/>
            <a:ext cx="6858048" cy="1477328"/>
          </a:xfrm>
          <a:prstGeom prst="rect">
            <a:avLst/>
          </a:prstGeom>
          <a:noFill/>
        </p:spPr>
        <p:txBody>
          <a:bodyPr wrap="square" rtlCol="0">
            <a:spAutoFit/>
          </a:bodyPr>
          <a:lstStyle/>
          <a:p>
            <a:pPr marL="457200" indent="-457200">
              <a:lnSpc>
                <a:spcPts val="3200"/>
              </a:lnSpc>
              <a:spcBef>
                <a:spcPts val="1200"/>
              </a:spcBef>
              <a:buBlip>
                <a:blip r:embed="rId2"/>
              </a:buBlip>
            </a:pPr>
            <a:r>
              <a:rPr lang="en-US" altLang="zh-CN" sz="2000" i="1" smtClean="0">
                <a:solidFill>
                  <a:srgbClr val="0000FF"/>
                </a:solidFill>
                <a:latin typeface="Consolas" pitchFamily="49" charset="0"/>
                <a:ea typeface="楷体" pitchFamily="49" charset="-122"/>
                <a:cs typeface="Consolas" pitchFamily="49" charset="0"/>
              </a:rPr>
              <a:t>R</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R</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反序 </a:t>
            </a:r>
            <a:r>
              <a:rPr lang="zh-CN" altLang="en-US" sz="2000" smtClean="0">
                <a:solidFill>
                  <a:srgbClr val="FF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交换。</a:t>
            </a:r>
            <a:endParaRPr lang="en-US" altLang="zh-CN" sz="2000" smtClean="0">
              <a:solidFill>
                <a:srgbClr val="0000FF"/>
              </a:solidFill>
              <a:latin typeface="Consolas" pitchFamily="49" charset="0"/>
              <a:ea typeface="楷体" pitchFamily="49" charset="-122"/>
              <a:cs typeface="Consolas" pitchFamily="49" charset="0"/>
              <a:sym typeface="Wingdings"/>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若某一趟比较时不出现任何记录交换，说明所有记录已排好序了，就可以结束本算法。</a:t>
            </a:r>
            <a:endParaRPr lang="zh-CN" altLang="en-US" sz="20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071538" y="285728"/>
            <a:ext cx="7891488" cy="1523494"/>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9.3】 </a:t>
            </a:r>
            <a:r>
              <a:rPr lang="zh-CN" altLang="en-US" sz="2000" dirty="0">
                <a:solidFill>
                  <a:srgbClr val="0000FF"/>
                </a:solidFill>
                <a:latin typeface="Consolas" pitchFamily="49" charset="0"/>
                <a:ea typeface="楷体" pitchFamily="49" charset="-122"/>
                <a:cs typeface="Consolas" pitchFamily="49" charset="0"/>
              </a:rPr>
              <a:t>已知有</a:t>
            </a:r>
            <a:r>
              <a:rPr lang="en-US" altLang="zh-CN" sz="2000" dirty="0">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个待排序的记录，它们的关键字</a:t>
            </a:r>
            <a:r>
              <a:rPr lang="zh-CN" altLang="en-US" sz="2000">
                <a:solidFill>
                  <a:srgbClr val="0000FF"/>
                </a:solidFill>
                <a:latin typeface="Consolas" pitchFamily="49" charset="0"/>
                <a:ea typeface="楷体" pitchFamily="49" charset="-122"/>
                <a:cs typeface="Consolas" pitchFamily="49" charset="0"/>
              </a:rPr>
              <a:t>序列</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(75,87,68,92,88,61,77,96</a:t>
            </a:r>
            <a:r>
              <a:rPr lang="en-US" altLang="zh-CN"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80,72)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给出用冒泡排序法进行排序的过程。</a:t>
            </a:r>
          </a:p>
        </p:txBody>
      </p:sp>
      <p:graphicFrame>
        <p:nvGraphicFramePr>
          <p:cNvPr id="5" name="表格 4"/>
          <p:cNvGraphicFramePr>
            <a:graphicFrameLocks noGrp="1"/>
          </p:cNvGraphicFramePr>
          <p:nvPr/>
        </p:nvGraphicFramePr>
        <p:xfrm>
          <a:off x="1357288" y="2025457"/>
          <a:ext cx="7429554" cy="3698129"/>
        </p:xfrm>
        <a:graphic>
          <a:graphicData uri="http://schemas.openxmlformats.org/drawingml/2006/table">
            <a:tbl>
              <a:tblPr>
                <a:tableStyleId>{3C2FFA5D-87B4-456A-9821-1D502468CF0F}</a:tableStyleId>
              </a:tblPr>
              <a:tblGrid>
                <a:gridCol w="1143010"/>
                <a:gridCol w="642942"/>
                <a:gridCol w="785818"/>
                <a:gridCol w="642942"/>
                <a:gridCol w="642942"/>
                <a:gridCol w="642942"/>
                <a:gridCol w="571504"/>
                <a:gridCol w="642942"/>
                <a:gridCol w="571504"/>
                <a:gridCol w="571504"/>
                <a:gridCol w="571504"/>
              </a:tblGrid>
              <a:tr h="338667">
                <a:tc>
                  <a:txBody>
                    <a:bodyPr/>
                    <a:lstStyle/>
                    <a:p>
                      <a:pPr indent="0"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初始</a:t>
                      </a:r>
                      <a:r>
                        <a:rPr lang="zh-CN" sz="1600" b="1" kern="100" smtClean="0">
                          <a:solidFill>
                            <a:srgbClr val="0000FF"/>
                          </a:solidFill>
                          <a:latin typeface="Consolas" pitchFamily="49" charset="0"/>
                          <a:ea typeface="仿宋" pitchFamily="49" charset="-122"/>
                          <a:cs typeface="Consolas" pitchFamily="49" charset="0"/>
                        </a:rPr>
                        <a:t>序列</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r h="508000">
                <a:tc>
                  <a:txBody>
                    <a:bodyPr/>
                    <a:lstStyle/>
                    <a:p>
                      <a:pPr indent="0" algn="ctr">
                        <a:lnSpc>
                          <a:spcPct val="150000"/>
                        </a:lnSpc>
                        <a:spcAft>
                          <a:spcPts val="0"/>
                        </a:spcAft>
                      </a:pPr>
                      <a:r>
                        <a:rPr lang="en-US" sz="1600" b="1" i="1" kern="100" smtClean="0">
                          <a:solidFill>
                            <a:srgbClr val="0000FF"/>
                          </a:solidFill>
                          <a:latin typeface="Consolas" pitchFamily="49" charset="0"/>
                          <a:ea typeface="仿宋" pitchFamily="49" charset="-122"/>
                          <a:cs typeface="Consolas" pitchFamily="49" charset="0"/>
                        </a:rPr>
                        <a:t>i</a:t>
                      </a:r>
                      <a:r>
                        <a:rPr lang="en-US" sz="1600" b="1" kern="100" smtClean="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r h="508000">
                <a:tc>
                  <a:txBody>
                    <a:bodyPr/>
                    <a:lstStyle/>
                    <a:p>
                      <a:pPr indent="0" algn="ctr">
                        <a:lnSpc>
                          <a:spcPct val="150000"/>
                        </a:lnSpc>
                        <a:spcAft>
                          <a:spcPts val="0"/>
                        </a:spcAft>
                      </a:pPr>
                      <a:r>
                        <a:rPr lang="en-US" sz="1600" b="1" i="1" kern="100" smtClean="0">
                          <a:solidFill>
                            <a:srgbClr val="0000FF"/>
                          </a:solidFill>
                          <a:latin typeface="Consolas" pitchFamily="49" charset="0"/>
                          <a:ea typeface="仿宋" pitchFamily="49" charset="-122"/>
                          <a:cs typeface="Consolas" pitchFamily="49" charset="0"/>
                        </a:rPr>
                        <a:t>i</a:t>
                      </a:r>
                      <a:r>
                        <a:rPr lang="en-US" sz="1600" b="1" kern="100" smtClean="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r h="508000">
                <a:tc>
                  <a:txBody>
                    <a:bodyPr/>
                    <a:lstStyle/>
                    <a:p>
                      <a:pPr indent="0" algn="ctr">
                        <a:lnSpc>
                          <a:spcPct val="150000"/>
                        </a:lnSpc>
                        <a:spcAft>
                          <a:spcPts val="0"/>
                        </a:spcAft>
                      </a:pPr>
                      <a:r>
                        <a:rPr lang="en-US" sz="1600" b="1" i="1" kern="100" smtClean="0">
                          <a:solidFill>
                            <a:srgbClr val="0000FF"/>
                          </a:solidFill>
                          <a:latin typeface="Consolas" pitchFamily="49" charset="0"/>
                          <a:ea typeface="仿宋" pitchFamily="49" charset="-122"/>
                          <a:cs typeface="Consolas" pitchFamily="49" charset="0"/>
                        </a:rPr>
                        <a:t>i</a:t>
                      </a:r>
                      <a:r>
                        <a:rPr lang="en-US" sz="1600" b="1" kern="100" smtClean="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r h="508000">
                <a:tc>
                  <a:txBody>
                    <a:bodyPr/>
                    <a:lstStyle/>
                    <a:p>
                      <a:pPr indent="0" algn="ctr">
                        <a:lnSpc>
                          <a:spcPct val="150000"/>
                        </a:lnSpc>
                        <a:spcAft>
                          <a:spcPts val="0"/>
                        </a:spcAft>
                      </a:pPr>
                      <a:r>
                        <a:rPr lang="en-US" sz="1600" b="1" i="1" kern="100" smtClean="0">
                          <a:solidFill>
                            <a:srgbClr val="0000FF"/>
                          </a:solidFill>
                          <a:latin typeface="Consolas" pitchFamily="49" charset="0"/>
                          <a:ea typeface="仿宋" pitchFamily="49" charset="-122"/>
                          <a:cs typeface="Consolas" pitchFamily="49" charset="0"/>
                        </a:rPr>
                        <a:t>i</a:t>
                      </a:r>
                      <a:r>
                        <a:rPr lang="en-US" sz="1600" b="1" kern="100" smtClean="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r h="508000">
                <a:tc>
                  <a:txBody>
                    <a:bodyPr/>
                    <a:lstStyle/>
                    <a:p>
                      <a:pPr indent="0" algn="ctr">
                        <a:lnSpc>
                          <a:spcPct val="150000"/>
                        </a:lnSpc>
                        <a:spcAft>
                          <a:spcPts val="0"/>
                        </a:spcAft>
                      </a:pPr>
                      <a:r>
                        <a:rPr lang="en-US" sz="1600" b="1" i="1" kern="100" smtClean="0">
                          <a:solidFill>
                            <a:srgbClr val="0000FF"/>
                          </a:solidFill>
                          <a:latin typeface="Consolas" pitchFamily="49" charset="0"/>
                          <a:ea typeface="仿宋" pitchFamily="49" charset="-122"/>
                          <a:cs typeface="Consolas" pitchFamily="49" charset="0"/>
                        </a:rPr>
                        <a:t>i</a:t>
                      </a:r>
                      <a:r>
                        <a:rPr lang="en-US" sz="1600" b="1" kern="100" smtClean="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r h="426609">
                <a:tc>
                  <a:txBody>
                    <a:bodyPr/>
                    <a:lstStyle/>
                    <a:p>
                      <a:pPr indent="0" algn="ctr">
                        <a:lnSpc>
                          <a:spcPct val="150000"/>
                        </a:lnSpc>
                        <a:spcAft>
                          <a:spcPts val="0"/>
                        </a:spcAft>
                      </a:pPr>
                      <a:r>
                        <a:rPr lang="en-US" sz="1600" b="1" i="1" kern="100" smtClean="0">
                          <a:solidFill>
                            <a:srgbClr val="0000FF"/>
                          </a:solidFill>
                          <a:latin typeface="Consolas" pitchFamily="49" charset="0"/>
                          <a:ea typeface="仿宋" pitchFamily="49" charset="-122"/>
                          <a:cs typeface="Consolas" pitchFamily="49" charset="0"/>
                        </a:rPr>
                        <a:t>i</a:t>
                      </a:r>
                      <a:r>
                        <a:rPr lang="en-US" sz="1600" b="1" kern="100" smtClean="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r h="338667">
                <a:tc>
                  <a:txBody>
                    <a:bodyPr/>
                    <a:lstStyle/>
                    <a:p>
                      <a:pPr indent="0"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最后</a:t>
                      </a:r>
                      <a:r>
                        <a:rPr lang="zh-CN" sz="1600" b="1" kern="100" smtClean="0">
                          <a:solidFill>
                            <a:srgbClr val="0000FF"/>
                          </a:solidFill>
                          <a:latin typeface="Consolas" pitchFamily="49" charset="0"/>
                          <a:ea typeface="仿宋" pitchFamily="49" charset="-122"/>
                          <a:cs typeface="Consolas" pitchFamily="49" charset="0"/>
                        </a:rPr>
                        <a:t>结果</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57150" marR="57150" marT="0" marB="0">
                    <a:solidFill>
                      <a:schemeClr val="bg1">
                        <a:lumMod val="95000"/>
                      </a:schemeClr>
                    </a:solidFill>
                  </a:tcPr>
                </a:tc>
              </a:tr>
            </a:tbl>
          </a:graphicData>
        </a:graphic>
      </p:graphicFrame>
      <p:sp>
        <p:nvSpPr>
          <p:cNvPr id="6" name="TextBox 5"/>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2976" y="285728"/>
            <a:ext cx="3533770"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冒泡排序算法如下：</a:t>
            </a:r>
          </a:p>
        </p:txBody>
      </p:sp>
      <p:sp>
        <p:nvSpPr>
          <p:cNvPr id="44035" name="Text Box 3"/>
          <p:cNvSpPr txBox="1">
            <a:spLocks noChangeArrowheads="1"/>
          </p:cNvSpPr>
          <p:nvPr/>
        </p:nvSpPr>
        <p:spPr bwMode="auto">
          <a:xfrm>
            <a:off x="1181106" y="836613"/>
            <a:ext cx="7820050" cy="499979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BubbleSort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  </a:t>
            </a:r>
            <a:endParaRPr lang="en-US" altLang="zh-CN" sz="1800" dirty="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int </a:t>
            </a:r>
            <a:r>
              <a:rPr lang="nb-NO" altLang="zh-CN" sz="1800" dirty="0">
                <a:solidFill>
                  <a:srgbClr val="0000FF"/>
                </a:solidFill>
                <a:latin typeface="Consolas" pitchFamily="49" charset="0"/>
                <a:ea typeface="仿宋" pitchFamily="49" charset="-122"/>
                <a:cs typeface="Consolas" pitchFamily="49" charset="0"/>
              </a:rPr>
              <a:t>i,j,exchange;</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SqType </a:t>
            </a:r>
            <a:r>
              <a:rPr lang="nb-NO" altLang="zh-CN" sz="1800" dirty="0">
                <a:solidFill>
                  <a:srgbClr val="0000FF"/>
                </a:solidFill>
                <a:latin typeface="Consolas" pitchFamily="49" charset="0"/>
                <a:ea typeface="仿宋" pitchFamily="49" charset="-122"/>
                <a:cs typeface="Consolas" pitchFamily="49" charset="0"/>
              </a:rPr>
              <a:t>tmp;</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(i=0;i&lt;n-1;i++)</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exchange=0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本趟排序前置</a:t>
            </a:r>
            <a:r>
              <a:rPr lang="en-US" altLang="zh-CN" sz="1800" dirty="0">
                <a:solidFill>
                  <a:srgbClr val="00B0F0"/>
                </a:solidFill>
                <a:latin typeface="Consolas" pitchFamily="49" charset="0"/>
                <a:ea typeface="仿宋" pitchFamily="49" charset="-122"/>
                <a:cs typeface="Consolas" pitchFamily="49" charset="0"/>
              </a:rPr>
              <a:t>exchange</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0</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(j=n-</a:t>
            </a:r>
            <a:r>
              <a:rPr lang="en-US" altLang="zh-CN" sz="1800" dirty="0" err="1">
                <a:solidFill>
                  <a:srgbClr val="0000FF"/>
                </a:solidFill>
                <a:latin typeface="Consolas" pitchFamily="49" charset="0"/>
                <a:ea typeface="仿宋" pitchFamily="49" charset="-122"/>
                <a:cs typeface="Consolas" pitchFamily="49" charset="0"/>
              </a:rPr>
              <a:t>1;j</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比较</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找出最小关键字的记录</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(R[j].key&lt;R[j-1].key)</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tmp=R[j</a:t>
            </a:r>
            <a:r>
              <a:rPr lang="en-US" altLang="zh-CN" sz="1800" dirty="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R[j]</a:t>
            </a:r>
            <a:r>
              <a:rPr lang="zh-CN" altLang="en-US" sz="1800" dirty="0">
                <a:solidFill>
                  <a:srgbClr val="00B0F0"/>
                </a:solidFill>
                <a:latin typeface="Consolas" pitchFamily="49" charset="0"/>
                <a:ea typeface="仿宋" pitchFamily="49" charset="-122"/>
                <a:cs typeface="Consolas" pitchFamily="49" charset="0"/>
              </a:rPr>
              <a:t>与</a:t>
            </a:r>
            <a:r>
              <a:rPr lang="en-US" altLang="zh-CN" sz="1800" dirty="0">
                <a:solidFill>
                  <a:srgbClr val="00B0F0"/>
                </a:solidFill>
                <a:latin typeface="Consolas" pitchFamily="49" charset="0"/>
                <a:ea typeface="仿宋" pitchFamily="49" charset="-122"/>
                <a:cs typeface="Consolas" pitchFamily="49" charset="0"/>
              </a:rPr>
              <a:t>R[j-1]</a:t>
            </a:r>
            <a:r>
              <a:rPr lang="zh-CN" altLang="en-US" sz="1800" dirty="0">
                <a:solidFill>
                  <a:srgbClr val="00B0F0"/>
                </a:solidFill>
                <a:latin typeface="Consolas" pitchFamily="49" charset="0"/>
                <a:ea typeface="仿宋" pitchFamily="49" charset="-122"/>
                <a:cs typeface="Consolas" pitchFamily="49" charset="0"/>
              </a:rPr>
              <a:t>进行</a:t>
            </a:r>
            <a:r>
              <a:rPr lang="zh-CN" altLang="en-US" sz="1800">
                <a:solidFill>
                  <a:srgbClr val="00B0F0"/>
                </a:solidFill>
                <a:latin typeface="Consolas" pitchFamily="49" charset="0"/>
                <a:ea typeface="仿宋" pitchFamily="49" charset="-122"/>
                <a:cs typeface="Consolas" pitchFamily="49" charset="0"/>
              </a:rPr>
              <a:t>交换</a:t>
            </a:r>
            <a:r>
              <a:rPr lang="en-US" altLang="zh-CN" sz="1800" smtClean="0">
                <a:solidFill>
                  <a:srgbClr val="00B0F0"/>
                </a:solidFill>
                <a:latin typeface="Consolas" pitchFamily="49" charset="0"/>
                <a:ea typeface="仿宋" pitchFamily="49" charset="-122"/>
                <a:cs typeface="Consolas" pitchFamily="49" charset="0"/>
              </a:rPr>
              <a:t>,</a:t>
            </a:r>
            <a:endParaRPr lang="zh-CN" altLang="en-US" sz="1800" dirty="0">
              <a:solidFill>
                <a:srgbClr val="00B0F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R[j</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R[j-1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将最小关键字记录前移</a:t>
            </a:r>
            <a:endParaRPr lang="en-US" altLang="zh-CN" sz="1800" dirty="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R[j-1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exchange=1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本趟排序发生交换置</a:t>
            </a:r>
            <a:r>
              <a:rPr lang="en-US" altLang="zh-CN" sz="1800" dirty="0">
                <a:solidFill>
                  <a:srgbClr val="00B0F0"/>
                </a:solidFill>
                <a:latin typeface="Consolas" pitchFamily="49" charset="0"/>
                <a:ea typeface="仿宋" pitchFamily="49" charset="-122"/>
                <a:cs typeface="Consolas" pitchFamily="49" charset="0"/>
              </a:rPr>
              <a:t>exchange</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1</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(exchange==0)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本趟未发生交换时结束算法</a:t>
            </a:r>
          </a:p>
          <a:p>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357290" y="1500174"/>
            <a:ext cx="7318398" cy="1403526"/>
          </a:xfrm>
          <a:prstGeom prst="rect">
            <a:avLst/>
          </a:prstGeom>
          <a:noFill/>
          <a:ln w="9525">
            <a:noFill/>
            <a:miter lim="800000"/>
            <a:headEnd/>
            <a:tailEnd/>
          </a:ln>
        </p:spPr>
        <p:txBody>
          <a:bodyPr wrap="square">
            <a:spAutoFit/>
          </a:bodyPr>
          <a:lstStyle/>
          <a:p>
            <a:pPr marL="457200" indent="-457200">
              <a:lnSpc>
                <a:spcPct val="1300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在</a:t>
            </a:r>
            <a:r>
              <a:rPr kumimoji="1" lang="zh-CN" altLang="en-US" sz="2000" dirty="0">
                <a:solidFill>
                  <a:srgbClr val="1000E4"/>
                </a:solidFill>
                <a:latin typeface="Consolas" pitchFamily="49" charset="0"/>
                <a:ea typeface="楷体" pitchFamily="49" charset="-122"/>
                <a:cs typeface="Consolas" pitchFamily="49" charset="0"/>
              </a:rPr>
              <a:t>排序过程中，若整个表都是放在内存中处理，排序时不涉及数据的内、外存交换，则称之为</a:t>
            </a:r>
            <a:r>
              <a:rPr kumimoji="1" lang="zh-CN" altLang="en-US" sz="2000">
                <a:solidFill>
                  <a:srgbClr val="F92D37"/>
                </a:solidFill>
                <a:latin typeface="Consolas" pitchFamily="49" charset="0"/>
                <a:ea typeface="楷体" pitchFamily="49" charset="-122"/>
                <a:cs typeface="Consolas" pitchFamily="49" charset="0"/>
              </a:rPr>
              <a:t>内</a:t>
            </a:r>
            <a:r>
              <a:rPr kumimoji="1" lang="zh-CN" altLang="en-US" sz="2000" smtClean="0">
                <a:solidFill>
                  <a:srgbClr val="F92D37"/>
                </a:solidFill>
                <a:latin typeface="Consolas" pitchFamily="49" charset="0"/>
                <a:ea typeface="楷体" pitchFamily="49" charset="-122"/>
                <a:cs typeface="Consolas" pitchFamily="49" charset="0"/>
              </a:rPr>
              <a:t>排序</a:t>
            </a:r>
            <a:r>
              <a:rPr kumimoji="1" lang="zh-CN" altLang="en-US" sz="2000" smtClean="0">
                <a:solidFill>
                  <a:srgbClr val="1000E4"/>
                </a:solidFill>
                <a:latin typeface="Consolas" pitchFamily="49" charset="0"/>
                <a:ea typeface="楷体" pitchFamily="49" charset="-122"/>
                <a:cs typeface="Consolas" pitchFamily="49" charset="0"/>
              </a:rPr>
              <a:t>。</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ct val="1300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若</a:t>
            </a:r>
            <a:r>
              <a:rPr kumimoji="1" lang="zh-CN" altLang="en-US" sz="2000" dirty="0">
                <a:solidFill>
                  <a:srgbClr val="1000E4"/>
                </a:solidFill>
                <a:latin typeface="Consolas" pitchFamily="49" charset="0"/>
                <a:ea typeface="楷体" pitchFamily="49" charset="-122"/>
                <a:cs typeface="Consolas" pitchFamily="49" charset="0"/>
              </a:rPr>
              <a:t>排序过程中要进行数据的内、外存交换，则称之为</a:t>
            </a:r>
            <a:r>
              <a:rPr kumimoji="1" lang="zh-CN" altLang="en-US" sz="2000" dirty="0">
                <a:solidFill>
                  <a:srgbClr val="F92D37"/>
                </a:solidFill>
                <a:latin typeface="Consolas" pitchFamily="49" charset="0"/>
                <a:ea typeface="楷体" pitchFamily="49" charset="-122"/>
                <a:cs typeface="Consolas" pitchFamily="49" charset="0"/>
              </a:rPr>
              <a:t>外排序</a:t>
            </a:r>
            <a:r>
              <a:rPr kumimoji="1" lang="zh-CN" altLang="en-US" sz="2000" dirty="0">
                <a:solidFill>
                  <a:srgbClr val="1000E4"/>
                </a:solidFill>
                <a:latin typeface="Consolas" pitchFamily="49" charset="0"/>
                <a:ea typeface="楷体" pitchFamily="49" charset="-122"/>
                <a:cs typeface="Consolas" pitchFamily="49" charset="0"/>
              </a:rPr>
              <a:t>。 </a:t>
            </a:r>
            <a:endParaRPr lang="zh-CN" altLang="en-US" sz="2000" dirty="0">
              <a:solidFill>
                <a:srgbClr val="1000E4"/>
              </a:solidFill>
              <a:latin typeface="Consolas" pitchFamily="49" charset="0"/>
              <a:ea typeface="楷体" pitchFamily="49" charset="-122"/>
              <a:cs typeface="Consolas" pitchFamily="49" charset="0"/>
            </a:endParaRPr>
          </a:p>
        </p:txBody>
      </p:sp>
      <p:sp>
        <p:nvSpPr>
          <p:cNvPr id="23555" name="Text Box 5"/>
          <p:cNvSpPr txBox="1">
            <a:spLocks noChangeArrowheads="1"/>
          </p:cNvSpPr>
          <p:nvPr/>
        </p:nvSpPr>
        <p:spPr bwMode="auto">
          <a:xfrm>
            <a:off x="1285852" y="642918"/>
            <a:ext cx="2928957"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pPr>
            <a:r>
              <a:rPr lang="en-US" altLang="zh-CN" dirty="0">
                <a:solidFill>
                  <a:srgbClr val="F92D37"/>
                </a:solidFill>
                <a:latin typeface="+mn-ea"/>
                <a:cs typeface="Consolas" pitchFamily="49" charset="0"/>
              </a:rPr>
              <a:t>2. </a:t>
            </a:r>
            <a:r>
              <a:rPr lang="zh-CN" altLang="en-US" dirty="0">
                <a:solidFill>
                  <a:srgbClr val="F92D37"/>
                </a:solidFill>
                <a:latin typeface="+mn-ea"/>
                <a:cs typeface="Consolas" pitchFamily="49" charset="0"/>
              </a:rPr>
              <a:t>内排序和外排序</a:t>
            </a:r>
          </a:p>
        </p:txBody>
      </p:sp>
      <p:sp>
        <p:nvSpPr>
          <p:cNvPr id="5" name="TextBox 4"/>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排序的基本概念</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147798" y="642918"/>
            <a:ext cx="7781920" cy="430759"/>
          </a:xfrm>
          <a:prstGeom prst="rect">
            <a:avLst/>
          </a:prstGeom>
          <a:noFill/>
          <a:ln w="9525">
            <a:noFill/>
            <a:miter lim="800000"/>
            <a:headEnd/>
            <a:tailEnd/>
          </a:ln>
        </p:spPr>
        <p:txBody>
          <a:bodyPr wrap="square">
            <a:spAutoFit/>
          </a:bodyPr>
          <a:lstStyle/>
          <a:p>
            <a:pPr marL="457200" indent="-457200">
              <a:lnSpc>
                <a:spcPct val="120000"/>
              </a:lnSpc>
              <a:buBlip>
                <a:blip r:embed="rId3"/>
              </a:buBlip>
            </a:pPr>
            <a:r>
              <a:rPr kumimoji="1" lang="zh-CN" altLang="en-US" sz="2000" dirty="0">
                <a:solidFill>
                  <a:srgbClr val="1000E4"/>
                </a:solidFill>
                <a:latin typeface="Consolas" pitchFamily="49" charset="0"/>
                <a:ea typeface="楷体" pitchFamily="49" charset="-122"/>
                <a:cs typeface="Consolas" pitchFamily="49" charset="0"/>
              </a:rPr>
              <a:t>最好的</a:t>
            </a:r>
            <a:r>
              <a:rPr kumimoji="1" lang="zh-CN" altLang="en-US" sz="2000">
                <a:solidFill>
                  <a:srgbClr val="1000E4"/>
                </a:solidFill>
                <a:latin typeface="Consolas" pitchFamily="49" charset="0"/>
                <a:ea typeface="楷体" pitchFamily="49" charset="-122"/>
                <a:cs typeface="Consolas" pitchFamily="49" charset="0"/>
              </a:rPr>
              <a:t>情况</a:t>
            </a:r>
            <a:r>
              <a:rPr kumimoji="1" lang="zh-CN" altLang="en-US" sz="2000" smtClean="0">
                <a:solidFill>
                  <a:srgbClr val="1000E4"/>
                </a:solidFill>
                <a:latin typeface="Consolas" pitchFamily="49" charset="0"/>
                <a:ea typeface="楷体" pitchFamily="49" charset="-122"/>
                <a:cs typeface="Consolas" pitchFamily="49" charset="0"/>
              </a:rPr>
              <a:t>（正序</a:t>
            </a:r>
            <a:r>
              <a:rPr kumimoji="1" lang="zh-CN" altLang="en-US" sz="2000">
                <a:solidFill>
                  <a:srgbClr val="1000E4"/>
                </a:solidFill>
                <a:latin typeface="Consolas" pitchFamily="49" charset="0"/>
                <a:ea typeface="楷体" pitchFamily="49" charset="-122"/>
                <a:cs typeface="Consolas" pitchFamily="49" charset="0"/>
              </a:rPr>
              <a:t>）</a:t>
            </a:r>
            <a:r>
              <a:rPr kumimoji="1" lang="zh-CN" altLang="en-US" sz="2000" smtClean="0">
                <a:solidFill>
                  <a:srgbClr val="1000E4"/>
                </a:solidFill>
                <a:latin typeface="Consolas" pitchFamily="49" charset="0"/>
                <a:ea typeface="楷体" pitchFamily="49" charset="-122"/>
                <a:cs typeface="Consolas" pitchFamily="49" charset="0"/>
              </a:rPr>
              <a:t>：只需</a:t>
            </a:r>
            <a:r>
              <a:rPr kumimoji="1" lang="zh-CN" altLang="en-US" sz="2000" dirty="0">
                <a:solidFill>
                  <a:srgbClr val="1000E4"/>
                </a:solidFill>
                <a:latin typeface="Consolas" pitchFamily="49" charset="0"/>
                <a:ea typeface="楷体" pitchFamily="49" charset="-122"/>
                <a:cs typeface="Consolas" pitchFamily="49" charset="0"/>
              </a:rPr>
              <a:t>进行一趟冒泡</a:t>
            </a:r>
          </a:p>
        </p:txBody>
      </p:sp>
      <p:sp>
        <p:nvSpPr>
          <p:cNvPr id="196611" name="Text Box 3"/>
          <p:cNvSpPr txBox="1">
            <a:spLocks noChangeArrowheads="1"/>
          </p:cNvSpPr>
          <p:nvPr/>
        </p:nvSpPr>
        <p:spPr bwMode="auto">
          <a:xfrm>
            <a:off x="1543086" y="1357298"/>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latin typeface="Consolas" pitchFamily="49" charset="0"/>
                <a:ea typeface="楷体" pitchFamily="49" charset="-122"/>
                <a:cs typeface="Consolas" pitchFamily="49" charset="0"/>
              </a:rPr>
              <a:t>“</a:t>
            </a:r>
            <a:r>
              <a:rPr kumimoji="1" lang="zh-CN" altLang="en-US" sz="2000">
                <a:solidFill>
                  <a:srgbClr val="1000E4"/>
                </a:solidFill>
                <a:latin typeface="Consolas" pitchFamily="49" charset="0"/>
                <a:ea typeface="楷体" pitchFamily="49" charset="-122"/>
                <a:cs typeface="Consolas" pitchFamily="49" charset="0"/>
              </a:rPr>
              <a:t>比较”的次数：</a:t>
            </a:r>
            <a:endParaRPr kumimoji="1" lang="zh-CN" altLang="en-US" sz="2000" b="0">
              <a:solidFill>
                <a:srgbClr val="1000E4"/>
              </a:solidFill>
              <a:latin typeface="Consolas" pitchFamily="49" charset="0"/>
              <a:ea typeface="楷体" pitchFamily="49" charset="-122"/>
              <a:cs typeface="Consolas" pitchFamily="49" charset="0"/>
            </a:endParaRPr>
          </a:p>
        </p:txBody>
      </p:sp>
      <p:sp>
        <p:nvSpPr>
          <p:cNvPr id="196614" name="Text Box 6"/>
          <p:cNvSpPr txBox="1">
            <a:spLocks noChangeArrowheads="1"/>
          </p:cNvSpPr>
          <p:nvPr/>
        </p:nvSpPr>
        <p:spPr bwMode="auto">
          <a:xfrm>
            <a:off x="6824698" y="1712852"/>
            <a:ext cx="325730" cy="400110"/>
          </a:xfrm>
          <a:prstGeom prst="rect">
            <a:avLst/>
          </a:prstGeom>
          <a:noFill/>
          <a:ln w="9525">
            <a:noFill/>
            <a:miter lim="800000"/>
            <a:headEnd/>
            <a:tailEnd/>
          </a:ln>
        </p:spPr>
        <p:txBody>
          <a:bodyPr wrap="none">
            <a:spAutoFit/>
          </a:bodyPr>
          <a:lstStyle/>
          <a:p>
            <a:r>
              <a:rPr kumimoji="1" lang="en-US" altLang="zh-CN" sz="2000">
                <a:solidFill>
                  <a:srgbClr val="FF0000"/>
                </a:solidFill>
                <a:latin typeface="Consolas" pitchFamily="49" charset="0"/>
                <a:ea typeface="楷体" pitchFamily="49" charset="-122"/>
                <a:cs typeface="Consolas" pitchFamily="49" charset="0"/>
              </a:rPr>
              <a:t>0</a:t>
            </a:r>
            <a:endParaRPr kumimoji="1" lang="en-US" altLang="zh-CN" sz="2000" b="0">
              <a:solidFill>
                <a:schemeClr val="tx1"/>
              </a:solidFill>
              <a:latin typeface="Consolas" pitchFamily="49" charset="0"/>
              <a:ea typeface="楷体" pitchFamily="49" charset="-122"/>
              <a:cs typeface="Consolas" pitchFamily="49" charset="0"/>
            </a:endParaRPr>
          </a:p>
        </p:txBody>
      </p:sp>
      <p:sp>
        <p:nvSpPr>
          <p:cNvPr id="196615" name="Rectangle 7"/>
          <p:cNvSpPr>
            <a:spLocks noChangeArrowheads="1"/>
          </p:cNvSpPr>
          <p:nvPr/>
        </p:nvSpPr>
        <p:spPr bwMode="auto">
          <a:xfrm>
            <a:off x="5681698" y="1373173"/>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latin typeface="Consolas" pitchFamily="49" charset="0"/>
                <a:ea typeface="楷体" pitchFamily="49" charset="-122"/>
                <a:cs typeface="Consolas" pitchFamily="49" charset="0"/>
              </a:rPr>
              <a:t>“</a:t>
            </a:r>
            <a:r>
              <a:rPr kumimoji="1" lang="zh-CN" altLang="en-US" sz="2000">
                <a:solidFill>
                  <a:srgbClr val="1000E4"/>
                </a:solidFill>
                <a:latin typeface="Consolas" pitchFamily="49" charset="0"/>
                <a:ea typeface="楷体" pitchFamily="49" charset="-122"/>
                <a:cs typeface="Consolas" pitchFamily="49" charset="0"/>
              </a:rPr>
              <a:t>移动”的次数：</a:t>
            </a:r>
            <a:endParaRPr kumimoji="1" lang="zh-CN" altLang="en-US" sz="2000" b="0">
              <a:solidFill>
                <a:srgbClr val="1000E4"/>
              </a:solidFill>
              <a:latin typeface="Consolas" pitchFamily="49" charset="0"/>
              <a:ea typeface="楷体" pitchFamily="49" charset="-122"/>
              <a:cs typeface="Consolas" pitchFamily="49" charset="0"/>
            </a:endParaRPr>
          </a:p>
        </p:txBody>
      </p:sp>
      <p:sp>
        <p:nvSpPr>
          <p:cNvPr id="196617" name="Text Box 9"/>
          <p:cNvSpPr txBox="1">
            <a:spLocks noChangeArrowheads="1"/>
          </p:cNvSpPr>
          <p:nvPr/>
        </p:nvSpPr>
        <p:spPr bwMode="auto">
          <a:xfrm>
            <a:off x="2481298" y="1789052"/>
            <a:ext cx="607859" cy="400110"/>
          </a:xfrm>
          <a:prstGeom prst="rect">
            <a:avLst/>
          </a:prstGeom>
          <a:noFill/>
          <a:ln w="9525">
            <a:noFill/>
            <a:miter lim="800000"/>
            <a:headEnd/>
            <a:tailEnd/>
          </a:ln>
        </p:spPr>
        <p:txBody>
          <a:bodyPr wrap="none">
            <a:spAutoFit/>
          </a:bodyPr>
          <a:lstStyle/>
          <a:p>
            <a:r>
              <a:rPr kumimoji="1" lang="en-US" altLang="zh-CN" sz="2000" i="1" dirty="0">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宋体" pitchFamily="2"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1</a:t>
            </a:r>
          </a:p>
        </p:txBody>
      </p:sp>
      <p:grpSp>
        <p:nvGrpSpPr>
          <p:cNvPr id="14" name="组合 13"/>
          <p:cNvGrpSpPr/>
          <p:nvPr/>
        </p:nvGrpSpPr>
        <p:grpSpPr>
          <a:xfrm>
            <a:off x="1163673" y="2892405"/>
            <a:ext cx="7421563" cy="2193946"/>
            <a:chOff x="1163673" y="2892405"/>
            <a:chExt cx="7421563" cy="2193946"/>
          </a:xfrm>
        </p:grpSpPr>
        <p:sp>
          <p:nvSpPr>
            <p:cNvPr id="196612" name="Text Box 4"/>
            <p:cNvSpPr txBox="1">
              <a:spLocks noChangeArrowheads="1"/>
            </p:cNvSpPr>
            <p:nvPr/>
          </p:nvSpPr>
          <p:spPr bwMode="auto">
            <a:xfrm>
              <a:off x="1163673" y="2892405"/>
              <a:ext cx="6837351" cy="430759"/>
            </a:xfrm>
            <a:prstGeom prst="rect">
              <a:avLst/>
            </a:prstGeom>
            <a:noFill/>
            <a:ln w="9525">
              <a:noFill/>
              <a:miter lim="800000"/>
              <a:headEnd/>
              <a:tailEnd/>
            </a:ln>
          </p:spPr>
          <p:txBody>
            <a:bodyPr wrap="square">
              <a:spAutoFit/>
            </a:bodyPr>
            <a:lstStyle/>
            <a:p>
              <a:pPr marL="457200" indent="-457200">
                <a:lnSpc>
                  <a:spcPct val="120000"/>
                </a:lnSpc>
                <a:buBlip>
                  <a:blip r:embed="rId3"/>
                </a:buBlip>
              </a:pPr>
              <a:r>
                <a:rPr kumimoji="1" lang="zh-CN" altLang="en-US" sz="2000" dirty="0">
                  <a:solidFill>
                    <a:srgbClr val="1000E4"/>
                  </a:solidFill>
                  <a:latin typeface="Consolas" pitchFamily="49" charset="0"/>
                  <a:ea typeface="楷体" pitchFamily="49" charset="-122"/>
                  <a:cs typeface="Consolas" pitchFamily="49" charset="0"/>
                </a:rPr>
                <a:t>最坏的</a:t>
              </a:r>
              <a:r>
                <a:rPr kumimoji="1" lang="zh-CN" altLang="en-US" sz="2000">
                  <a:solidFill>
                    <a:srgbClr val="1000E4"/>
                  </a:solidFill>
                  <a:latin typeface="Consolas" pitchFamily="49" charset="0"/>
                  <a:ea typeface="楷体" pitchFamily="49" charset="-122"/>
                  <a:cs typeface="Consolas" pitchFamily="49" charset="0"/>
                </a:rPr>
                <a:t>情况</a:t>
              </a:r>
              <a:r>
                <a:rPr kumimoji="1" lang="zh-CN" altLang="en-US" sz="2000" smtClean="0">
                  <a:solidFill>
                    <a:srgbClr val="1000E4"/>
                  </a:solidFill>
                  <a:latin typeface="Consolas" pitchFamily="49" charset="0"/>
                  <a:ea typeface="楷体" pitchFamily="49" charset="-122"/>
                  <a:cs typeface="Consolas" pitchFamily="49" charset="0"/>
                </a:rPr>
                <a:t>（反序</a:t>
              </a:r>
              <a:r>
                <a:rPr kumimoji="1" lang="zh-CN" altLang="en-US" sz="2000">
                  <a:solidFill>
                    <a:srgbClr val="1000E4"/>
                  </a:solidFill>
                  <a:latin typeface="Consolas" pitchFamily="49" charset="0"/>
                  <a:ea typeface="楷体" pitchFamily="49" charset="-122"/>
                  <a:cs typeface="Consolas" pitchFamily="49" charset="0"/>
                </a:rPr>
                <a:t>）</a:t>
              </a:r>
              <a:r>
                <a:rPr kumimoji="1" lang="zh-CN" altLang="en-US" sz="2000" smtClean="0">
                  <a:solidFill>
                    <a:srgbClr val="1000E4"/>
                  </a:solidFill>
                  <a:latin typeface="Consolas" pitchFamily="49" charset="0"/>
                  <a:ea typeface="楷体" pitchFamily="49" charset="-122"/>
                  <a:cs typeface="Consolas" pitchFamily="49" charset="0"/>
                </a:rPr>
                <a:t>：需</a:t>
              </a:r>
              <a:r>
                <a:rPr kumimoji="1" lang="zh-CN" altLang="en-US" sz="2000" dirty="0">
                  <a:solidFill>
                    <a:srgbClr val="1000E4"/>
                  </a:solidFill>
                  <a:latin typeface="Consolas" pitchFamily="49" charset="0"/>
                  <a:ea typeface="楷体" pitchFamily="49" charset="-122"/>
                  <a:cs typeface="Consolas" pitchFamily="49" charset="0"/>
                </a:rPr>
                <a:t>进行</a:t>
              </a:r>
              <a:r>
                <a:rPr kumimoji="1" lang="en-US" altLang="zh-CN" sz="2000" i="1" dirty="0">
                  <a:solidFill>
                    <a:srgbClr val="1000E4"/>
                  </a:solidFill>
                  <a:latin typeface="Consolas" pitchFamily="49" charset="0"/>
                  <a:ea typeface="楷体" pitchFamily="49" charset="-122"/>
                  <a:cs typeface="Consolas" pitchFamily="49" charset="0"/>
                </a:rPr>
                <a:t>n</a:t>
              </a:r>
              <a:r>
                <a:rPr kumimoji="1" lang="en-US" altLang="zh-CN" sz="2000" dirty="0">
                  <a:solidFill>
                    <a:srgbClr val="1000E4"/>
                  </a:solidFill>
                  <a:latin typeface="Consolas" pitchFamily="49" charset="0"/>
                  <a:ea typeface="宋体" pitchFamily="2" charset="-122"/>
                  <a:cs typeface="Consolas" pitchFamily="49" charset="0"/>
                </a:rPr>
                <a:t>-</a:t>
              </a:r>
              <a:r>
                <a:rPr kumimoji="1" lang="en-US" altLang="zh-CN" sz="2000" dirty="0">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趟冒泡</a:t>
              </a:r>
            </a:p>
          </p:txBody>
        </p:sp>
        <p:sp>
          <p:nvSpPr>
            <p:cNvPr id="196613" name="Text Box 5"/>
            <p:cNvSpPr txBox="1">
              <a:spLocks noChangeArrowheads="1"/>
            </p:cNvSpPr>
            <p:nvPr/>
          </p:nvSpPr>
          <p:spPr bwMode="auto">
            <a:xfrm>
              <a:off x="1414498" y="3643314"/>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latin typeface="Consolas" pitchFamily="49" charset="0"/>
                  <a:ea typeface="楷体" pitchFamily="49" charset="-122"/>
                  <a:cs typeface="Consolas" pitchFamily="49" charset="0"/>
                </a:rPr>
                <a:t>“</a:t>
              </a:r>
              <a:r>
                <a:rPr kumimoji="1" lang="zh-CN" altLang="en-US" sz="2000">
                  <a:solidFill>
                    <a:srgbClr val="1000E4"/>
                  </a:solidFill>
                  <a:latin typeface="Consolas" pitchFamily="49" charset="0"/>
                  <a:ea typeface="楷体" pitchFamily="49" charset="-122"/>
                  <a:cs typeface="Consolas" pitchFamily="49" charset="0"/>
                </a:rPr>
                <a:t>比较”的次数：</a:t>
              </a:r>
              <a:endParaRPr kumimoji="1" lang="zh-CN" altLang="en-US" sz="2000" b="0">
                <a:solidFill>
                  <a:srgbClr val="1000E4"/>
                </a:solidFill>
                <a:latin typeface="Consolas" pitchFamily="49" charset="0"/>
                <a:ea typeface="楷体" pitchFamily="49" charset="-122"/>
                <a:cs typeface="Consolas" pitchFamily="49" charset="0"/>
              </a:endParaRPr>
            </a:p>
          </p:txBody>
        </p:sp>
        <p:sp>
          <p:nvSpPr>
            <p:cNvPr id="196616" name="Rectangle 8"/>
            <p:cNvSpPr>
              <a:spLocks noChangeArrowheads="1"/>
            </p:cNvSpPr>
            <p:nvPr/>
          </p:nvSpPr>
          <p:spPr bwMode="auto">
            <a:xfrm>
              <a:off x="5681698" y="3643314"/>
              <a:ext cx="2119491" cy="400110"/>
            </a:xfrm>
            <a:prstGeom prst="rect">
              <a:avLst/>
            </a:prstGeom>
            <a:noFill/>
            <a:ln w="9525">
              <a:noFill/>
              <a:miter lim="800000"/>
              <a:headEnd/>
              <a:tailEnd/>
            </a:ln>
          </p:spPr>
          <p:txBody>
            <a:bodyPr wrap="none">
              <a:spAutoFit/>
            </a:bodyPr>
            <a:lstStyle/>
            <a:p>
              <a:r>
                <a:rPr kumimoji="1" lang="en-US" altLang="zh-CN" sz="2000">
                  <a:solidFill>
                    <a:srgbClr val="1000E4"/>
                  </a:solidFill>
                  <a:latin typeface="Consolas" pitchFamily="49" charset="0"/>
                  <a:ea typeface="楷体" pitchFamily="49" charset="-122"/>
                  <a:cs typeface="Consolas" pitchFamily="49" charset="0"/>
                </a:rPr>
                <a:t>“</a:t>
              </a:r>
              <a:r>
                <a:rPr kumimoji="1" lang="zh-CN" altLang="en-US" sz="2000">
                  <a:solidFill>
                    <a:srgbClr val="1000E4"/>
                  </a:solidFill>
                  <a:latin typeface="Consolas" pitchFamily="49" charset="0"/>
                  <a:ea typeface="楷体" pitchFamily="49" charset="-122"/>
                  <a:cs typeface="Consolas" pitchFamily="49" charset="0"/>
                </a:rPr>
                <a:t>移动”的次数：</a:t>
              </a:r>
              <a:endParaRPr kumimoji="1" lang="zh-CN" altLang="en-US" sz="2000" b="0">
                <a:solidFill>
                  <a:srgbClr val="1000E4"/>
                </a:solidFill>
                <a:latin typeface="Consolas" pitchFamily="49" charset="0"/>
                <a:ea typeface="楷体" pitchFamily="49" charset="-122"/>
                <a:cs typeface="Consolas" pitchFamily="49" charset="0"/>
              </a:endParaRPr>
            </a:p>
          </p:txBody>
        </p:sp>
        <p:graphicFrame>
          <p:nvGraphicFramePr>
            <p:cNvPr id="196618" name="Object 10"/>
            <p:cNvGraphicFramePr>
              <a:graphicFrameLocks noChangeAspect="1"/>
            </p:cNvGraphicFramePr>
            <p:nvPr/>
          </p:nvGraphicFramePr>
          <p:xfrm>
            <a:off x="1622461" y="4119564"/>
            <a:ext cx="2570162" cy="962025"/>
          </p:xfrm>
          <a:graphic>
            <a:graphicData uri="http://schemas.openxmlformats.org/presentationml/2006/ole">
              <p:oleObj spid="_x0000_s6146" name="Equation" r:id="rId4" imgW="1282680" imgH="482400" progId="">
                <p:embed/>
              </p:oleObj>
            </a:graphicData>
          </a:graphic>
        </p:graphicFrame>
        <p:graphicFrame>
          <p:nvGraphicFramePr>
            <p:cNvPr id="196619" name="Object 11"/>
            <p:cNvGraphicFramePr>
              <a:graphicFrameLocks noChangeAspect="1"/>
            </p:cNvGraphicFramePr>
            <p:nvPr/>
          </p:nvGraphicFramePr>
          <p:xfrm>
            <a:off x="5753136" y="4119564"/>
            <a:ext cx="2832100" cy="966787"/>
          </p:xfrm>
          <a:graphic>
            <a:graphicData uri="http://schemas.openxmlformats.org/presentationml/2006/ole">
              <p:oleObj spid="_x0000_s6147" name="Equation" r:id="rId5" imgW="1409400" imgH="482400" progId="">
                <p:embed/>
              </p:oleObj>
            </a:graphicData>
          </a:graphic>
        </p:graphicFrame>
      </p:grpSp>
      <p:sp>
        <p:nvSpPr>
          <p:cNvPr id="196620" name="AutoShape 12">
            <a:hlinkClick r:id="" action="ppaction://noaction" highlightClick="1"/>
          </p:cNvPr>
          <p:cNvSpPr>
            <a:spLocks noChangeArrowheads="1"/>
          </p:cNvSpPr>
          <p:nvPr/>
        </p:nvSpPr>
        <p:spPr bwMode="auto">
          <a:xfrm>
            <a:off x="9263098" y="6143605"/>
            <a:ext cx="381000" cy="381000"/>
          </a:xfrm>
          <a:prstGeom prst="actionButtonBackPrevious">
            <a:avLst/>
          </a:prstGeom>
          <a:solidFill>
            <a:schemeClr val="bg2"/>
          </a:solidFill>
          <a:ln w="9525">
            <a:solidFill>
              <a:schemeClr val="tx2"/>
            </a:solidFill>
            <a:miter lim="800000"/>
            <a:headEnd/>
            <a:tailEnd/>
          </a:ln>
        </p:spPr>
        <p:txBody>
          <a:bodyPr wrap="none" anchor="ctr"/>
          <a:lstStyle/>
          <a:p>
            <a:endParaRPr lang="zh-CN" altLang="en-US">
              <a:ea typeface="楷体" pitchFamily="49" charset="-122"/>
              <a:cs typeface="Times New Roman" pitchFamily="18" charset="0"/>
            </a:endParaRPr>
          </a:p>
        </p:txBody>
      </p:sp>
      <p:sp>
        <p:nvSpPr>
          <p:cNvPr id="15" name="TextBox 1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214414" y="428604"/>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归纳起来，冒泡排序算法的性能如表</a:t>
            </a:r>
            <a:r>
              <a:rPr lang="en-US" altLang="zh-CN" sz="2000" dirty="0">
                <a:solidFill>
                  <a:srgbClr val="0000FF"/>
                </a:solidFill>
                <a:latin typeface="Consolas" pitchFamily="49" charset="0"/>
                <a:ea typeface="楷体" pitchFamily="49" charset="-122"/>
                <a:cs typeface="Consolas" pitchFamily="49" charset="0"/>
              </a:rPr>
              <a:t>9.3</a:t>
            </a:r>
            <a:r>
              <a:rPr lang="zh-CN" altLang="en-US" sz="2000" dirty="0">
                <a:solidFill>
                  <a:srgbClr val="0000FF"/>
                </a:solidFill>
                <a:latin typeface="Consolas" pitchFamily="49" charset="0"/>
                <a:ea typeface="楷体" pitchFamily="49" charset="-122"/>
                <a:cs typeface="Consolas" pitchFamily="49" charset="0"/>
              </a:rPr>
              <a:t>所示。</a:t>
            </a:r>
          </a:p>
        </p:txBody>
      </p:sp>
      <p:graphicFrame>
        <p:nvGraphicFramePr>
          <p:cNvPr id="104529" name="Group 81"/>
          <p:cNvGraphicFramePr>
            <a:graphicFrameLocks noGrp="1"/>
          </p:cNvGraphicFramePr>
          <p:nvPr/>
        </p:nvGraphicFramePr>
        <p:xfrm>
          <a:off x="1214414" y="1214422"/>
          <a:ext cx="7319985" cy="1508760"/>
        </p:xfrm>
        <a:graphic>
          <a:graphicData uri="http://schemas.openxmlformats.org/drawingml/2006/table">
            <a:tbl>
              <a:tblPr>
                <a:tableStyleId>{775DCB02-9BB8-47FD-8907-85C794F793BA}</a:tableStyleId>
              </a:tblPr>
              <a:tblGrid>
                <a:gridCol w="1464818"/>
                <a:gridCol w="1463450"/>
                <a:gridCol w="1463450"/>
                <a:gridCol w="1463450"/>
                <a:gridCol w="1464817"/>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146213" y="1214422"/>
            <a:ext cx="7854943" cy="861774"/>
          </a:xfrm>
          <a:prstGeom prst="rect">
            <a:avLst/>
          </a:prstGeom>
          <a:noFill/>
          <a:ln w="9525">
            <a:noFill/>
            <a:miter lim="800000"/>
            <a:headEnd/>
            <a:tailEnd/>
          </a:ln>
        </p:spPr>
        <p:txBody>
          <a:bodyPr wrap="square">
            <a:spAutoFit/>
          </a:bodyPr>
          <a:lstStyle/>
          <a:p>
            <a:pPr>
              <a:lnSpc>
                <a:spcPct val="125000"/>
              </a:lnSpc>
            </a:pPr>
            <a:r>
              <a:rPr kumimoji="1" lang="en-US" altLang="zh-CN" sz="2000">
                <a:solidFill>
                  <a:schemeClr val="tx1"/>
                </a:solidFill>
                <a:ea typeface="楷体" pitchFamily="49" charset="-122"/>
                <a:cs typeface="Times New Roman" pitchFamily="18" charset="0"/>
              </a:rPr>
              <a:t>      </a:t>
            </a:r>
            <a:r>
              <a:rPr kumimoji="1" lang="en-US" altLang="zh-CN" sz="2000" smtClean="0">
                <a:solidFill>
                  <a:schemeClr val="tx1"/>
                </a:solidFill>
                <a:ea typeface="楷体" pitchFamily="49" charset="-122"/>
                <a:cs typeface="Times New Roman" pitchFamily="18" charset="0"/>
              </a:rPr>
              <a:t>   </a:t>
            </a:r>
            <a:r>
              <a:rPr kumimoji="1" lang="zh-CN" altLang="en-US" sz="2000" smtClean="0">
                <a:solidFill>
                  <a:srgbClr val="1000E4"/>
                </a:solidFill>
                <a:ea typeface="楷体" pitchFamily="49" charset="-122"/>
                <a:cs typeface="Times New Roman" pitchFamily="18" charset="0"/>
              </a:rPr>
              <a:t>首先</a:t>
            </a:r>
            <a:r>
              <a:rPr kumimoji="1" lang="zh-CN" altLang="en-US" sz="2000" dirty="0">
                <a:solidFill>
                  <a:srgbClr val="1000E4"/>
                </a:solidFill>
                <a:ea typeface="楷体" pitchFamily="49" charset="-122"/>
                <a:cs typeface="Times New Roman" pitchFamily="18" charset="0"/>
              </a:rPr>
              <a:t>对无序的记录序列进行“一次划分”，之后分别对分割所得两个子序列“递归”进行快速排序。</a:t>
            </a:r>
          </a:p>
        </p:txBody>
      </p:sp>
      <p:sp>
        <p:nvSpPr>
          <p:cNvPr id="198659" name="Text Box 3"/>
          <p:cNvSpPr txBox="1">
            <a:spLocks noChangeArrowheads="1"/>
          </p:cNvSpPr>
          <p:nvPr/>
        </p:nvSpPr>
        <p:spPr bwMode="auto">
          <a:xfrm>
            <a:off x="1631985" y="2647935"/>
            <a:ext cx="6248400" cy="400110"/>
          </a:xfrm>
          <a:prstGeom prst="rect">
            <a:avLst/>
          </a:prstGeom>
          <a:solidFill>
            <a:srgbClr val="CCFFCC"/>
          </a:solidFill>
          <a:ln w="9525">
            <a:solidFill>
              <a:srgbClr val="003300"/>
            </a:solidFill>
            <a:miter lim="800000"/>
            <a:headEnd/>
            <a:tailEnd/>
          </a:ln>
        </p:spPr>
        <p:txBody>
          <a:bodyPr>
            <a:spAutoFit/>
          </a:bodyPr>
          <a:lstStyle/>
          <a:p>
            <a:pPr algn="ctr">
              <a:spcBef>
                <a:spcPct val="50000"/>
              </a:spcBef>
            </a:pPr>
            <a:r>
              <a:rPr kumimoji="1" lang="zh-CN" altLang="en-US" sz="2000">
                <a:solidFill>
                  <a:srgbClr val="0000FF"/>
                </a:solidFill>
                <a:latin typeface="Consolas" pitchFamily="49" charset="0"/>
                <a:ea typeface="楷体" pitchFamily="49" charset="-122"/>
                <a:cs typeface="Consolas" pitchFamily="49" charset="0"/>
              </a:rPr>
              <a:t>无 序 的 记 录 序 列</a:t>
            </a:r>
          </a:p>
        </p:txBody>
      </p:sp>
      <p:sp>
        <p:nvSpPr>
          <p:cNvPr id="198660" name="Text Box 4"/>
          <p:cNvSpPr txBox="1">
            <a:spLocks noChangeArrowheads="1"/>
          </p:cNvSpPr>
          <p:nvPr/>
        </p:nvSpPr>
        <p:spPr bwMode="auto">
          <a:xfrm>
            <a:off x="1631985" y="4033823"/>
            <a:ext cx="3178175" cy="400110"/>
          </a:xfrm>
          <a:prstGeom prst="rect">
            <a:avLst/>
          </a:prstGeom>
          <a:solidFill>
            <a:srgbClr val="CCFFCC"/>
          </a:solidFill>
          <a:ln w="12700">
            <a:solidFill>
              <a:srgbClr val="003300"/>
            </a:solidFill>
            <a:miter lim="800000"/>
            <a:headEnd/>
            <a:tailEnd/>
          </a:ln>
        </p:spPr>
        <p:txBody>
          <a:bodyPr>
            <a:spAutoFit/>
          </a:bodyPr>
          <a:lstStyle/>
          <a:p>
            <a:pPr algn="ctr">
              <a:spcBef>
                <a:spcPct val="50000"/>
              </a:spcBef>
            </a:pPr>
            <a:r>
              <a:rPr kumimoji="1" lang="zh-CN" altLang="en-US" sz="2000">
                <a:solidFill>
                  <a:srgbClr val="0000FF"/>
                </a:solidFill>
                <a:latin typeface="Consolas" pitchFamily="49" charset="0"/>
                <a:ea typeface="楷体" pitchFamily="49" charset="-122"/>
                <a:cs typeface="Consolas" pitchFamily="49" charset="0"/>
              </a:rPr>
              <a:t>无序记录子序列</a:t>
            </a:r>
            <a:r>
              <a:rPr kumimoji="1" lang="en-US" altLang="zh-CN" sz="2000">
                <a:solidFill>
                  <a:srgbClr val="0000FF"/>
                </a:solidFill>
                <a:latin typeface="Consolas" pitchFamily="49" charset="0"/>
                <a:ea typeface="楷体" pitchFamily="49" charset="-122"/>
                <a:cs typeface="Consolas" pitchFamily="49" charset="0"/>
              </a:rPr>
              <a:t>(1)</a:t>
            </a:r>
          </a:p>
        </p:txBody>
      </p:sp>
      <p:sp>
        <p:nvSpPr>
          <p:cNvPr id="198661" name="Text Box 5"/>
          <p:cNvSpPr txBox="1">
            <a:spLocks noChangeArrowheads="1"/>
          </p:cNvSpPr>
          <p:nvPr/>
        </p:nvSpPr>
        <p:spPr bwMode="auto">
          <a:xfrm>
            <a:off x="5441985" y="4021123"/>
            <a:ext cx="2438400" cy="400110"/>
          </a:xfrm>
          <a:prstGeom prst="rect">
            <a:avLst/>
          </a:prstGeom>
          <a:solidFill>
            <a:srgbClr val="CCFFCC"/>
          </a:solidFill>
          <a:ln w="12700">
            <a:solidFill>
              <a:srgbClr val="003300"/>
            </a:solidFill>
            <a:miter lim="800000"/>
            <a:headEnd/>
            <a:tailEnd/>
          </a:ln>
        </p:spPr>
        <p:txBody>
          <a:bodyPr>
            <a:spAutoFit/>
          </a:bodyPr>
          <a:lstStyle/>
          <a:p>
            <a:pPr algn="ctr">
              <a:spcBef>
                <a:spcPct val="50000"/>
              </a:spcBef>
            </a:pPr>
            <a:r>
              <a:rPr kumimoji="1" lang="zh-CN" altLang="en-US" sz="2000">
                <a:solidFill>
                  <a:srgbClr val="0000FF"/>
                </a:solidFill>
                <a:latin typeface="Consolas" pitchFamily="49" charset="0"/>
                <a:ea typeface="楷体" pitchFamily="49" charset="-122"/>
                <a:cs typeface="Consolas" pitchFamily="49" charset="0"/>
              </a:rPr>
              <a:t>无序子序列</a:t>
            </a:r>
            <a:r>
              <a:rPr kumimoji="1" lang="en-US" altLang="zh-CN" sz="2000">
                <a:solidFill>
                  <a:srgbClr val="0000FF"/>
                </a:solidFill>
                <a:latin typeface="Consolas" pitchFamily="49" charset="0"/>
                <a:ea typeface="楷体" pitchFamily="49" charset="-122"/>
                <a:cs typeface="Consolas" pitchFamily="49" charset="0"/>
              </a:rPr>
              <a:t>(2)</a:t>
            </a:r>
          </a:p>
        </p:txBody>
      </p:sp>
      <p:sp>
        <p:nvSpPr>
          <p:cNvPr id="198662" name="Oval 6"/>
          <p:cNvSpPr>
            <a:spLocks noChangeArrowheads="1"/>
          </p:cNvSpPr>
          <p:nvPr/>
        </p:nvSpPr>
        <p:spPr bwMode="auto">
          <a:xfrm>
            <a:off x="4832385" y="4019535"/>
            <a:ext cx="609600" cy="533400"/>
          </a:xfrm>
          <a:prstGeom prst="ellipse">
            <a:avLst/>
          </a:prstGeom>
          <a:solidFill>
            <a:srgbClr val="FFCC99"/>
          </a:solidFill>
          <a:ln w="19050">
            <a:solidFill>
              <a:srgbClr val="FF0000"/>
            </a:solidFill>
            <a:round/>
            <a:headEnd/>
            <a:tailEnd/>
          </a:ln>
        </p:spPr>
        <p:txBody>
          <a:bodyPr wrap="none" anchor="ctr"/>
          <a:lstStyle/>
          <a:p>
            <a:pPr algn="ctr"/>
            <a:r>
              <a:rPr kumimoji="1" lang="zh-CN" altLang="en-US" sz="1800">
                <a:solidFill>
                  <a:srgbClr val="990000"/>
                </a:solidFill>
                <a:ea typeface="楷体" pitchFamily="49" charset="-122"/>
                <a:cs typeface="Times New Roman" pitchFamily="18" charset="0"/>
              </a:rPr>
              <a:t>基准</a:t>
            </a:r>
            <a:endParaRPr kumimoji="1" lang="zh-CN" altLang="en-US" sz="1800">
              <a:solidFill>
                <a:schemeClr val="tx1"/>
              </a:solidFill>
              <a:ea typeface="楷体" pitchFamily="49" charset="-122"/>
              <a:cs typeface="Times New Roman" pitchFamily="18" charset="0"/>
            </a:endParaRPr>
          </a:p>
        </p:txBody>
      </p:sp>
      <p:sp>
        <p:nvSpPr>
          <p:cNvPr id="198663" name="AutoShape 7"/>
          <p:cNvSpPr>
            <a:spLocks noChangeArrowheads="1"/>
          </p:cNvSpPr>
          <p:nvPr/>
        </p:nvSpPr>
        <p:spPr bwMode="auto">
          <a:xfrm>
            <a:off x="3994185" y="3257535"/>
            <a:ext cx="304800" cy="685800"/>
          </a:xfrm>
          <a:prstGeom prst="downArrow">
            <a:avLst>
              <a:gd name="adj1" fmla="val 50000"/>
              <a:gd name="adj2" fmla="val 56250"/>
            </a:avLst>
          </a:prstGeom>
          <a:solidFill>
            <a:schemeClr val="hlink"/>
          </a:solidFill>
          <a:ln w="9525">
            <a:solidFill>
              <a:schemeClr val="bg1"/>
            </a:solidFill>
            <a:miter lim="800000"/>
            <a:headEnd/>
            <a:tailEnd/>
          </a:ln>
        </p:spPr>
        <p:txBody>
          <a:bodyPr vert="eaVert" wrap="none" anchor="ctr"/>
          <a:lstStyle/>
          <a:p>
            <a:endParaRPr lang="zh-CN" altLang="en-US">
              <a:ea typeface="楷体" pitchFamily="49" charset="-122"/>
              <a:cs typeface="Times New Roman" pitchFamily="18" charset="0"/>
            </a:endParaRPr>
          </a:p>
        </p:txBody>
      </p:sp>
      <p:sp>
        <p:nvSpPr>
          <p:cNvPr id="198664" name="Text Box 8"/>
          <p:cNvSpPr txBox="1">
            <a:spLocks noChangeArrowheads="1"/>
          </p:cNvSpPr>
          <p:nvPr/>
        </p:nvSpPr>
        <p:spPr bwMode="auto">
          <a:xfrm>
            <a:off x="4435510" y="3249598"/>
            <a:ext cx="1217000" cy="400110"/>
          </a:xfrm>
          <a:prstGeom prst="rect">
            <a:avLst/>
          </a:prstGeom>
          <a:noFill/>
          <a:ln w="9525">
            <a:noFill/>
            <a:miter lim="800000"/>
            <a:headEnd/>
            <a:tailEnd/>
          </a:ln>
        </p:spPr>
        <p:txBody>
          <a:bodyPr wrap="none">
            <a:spAutoFit/>
          </a:bodyPr>
          <a:lstStyle/>
          <a:p>
            <a:r>
              <a:rPr kumimoji="1" lang="zh-CN" altLang="en-US" sz="2000">
                <a:solidFill>
                  <a:srgbClr val="0000FF"/>
                </a:solidFill>
                <a:latin typeface="仿宋" pitchFamily="49" charset="-122"/>
                <a:ea typeface="仿宋" pitchFamily="49" charset="-122"/>
                <a:cs typeface="Times New Roman" pitchFamily="18" charset="0"/>
              </a:rPr>
              <a:t>一次划分</a:t>
            </a:r>
          </a:p>
        </p:txBody>
      </p:sp>
      <p:sp>
        <p:nvSpPr>
          <p:cNvPr id="198665" name="Line 9"/>
          <p:cNvSpPr>
            <a:spLocks noChangeShapeType="1"/>
          </p:cNvSpPr>
          <p:nvPr/>
        </p:nvSpPr>
        <p:spPr bwMode="auto">
          <a:xfrm flipH="1" flipV="1">
            <a:off x="3613185" y="4629135"/>
            <a:ext cx="609600" cy="609600"/>
          </a:xfrm>
          <a:prstGeom prst="line">
            <a:avLst/>
          </a:prstGeom>
          <a:noFill/>
          <a:ln w="38100">
            <a:solidFill>
              <a:srgbClr val="990000"/>
            </a:solidFill>
            <a:round/>
            <a:headEnd/>
            <a:tailEnd type="triangle" w="med" len="lg"/>
          </a:ln>
        </p:spPr>
        <p:txBody>
          <a:bodyPr wrap="none" anchor="ctr"/>
          <a:lstStyle/>
          <a:p>
            <a:endParaRPr lang="zh-CN" altLang="en-US">
              <a:ea typeface="楷体" pitchFamily="49" charset="-122"/>
              <a:cs typeface="Times New Roman" pitchFamily="18" charset="0"/>
            </a:endParaRPr>
          </a:p>
        </p:txBody>
      </p:sp>
      <p:sp>
        <p:nvSpPr>
          <p:cNvPr id="198666" name="Line 10"/>
          <p:cNvSpPr>
            <a:spLocks noChangeShapeType="1"/>
          </p:cNvSpPr>
          <p:nvPr/>
        </p:nvSpPr>
        <p:spPr bwMode="auto">
          <a:xfrm flipV="1">
            <a:off x="5213385" y="4629135"/>
            <a:ext cx="609600" cy="609600"/>
          </a:xfrm>
          <a:prstGeom prst="line">
            <a:avLst/>
          </a:prstGeom>
          <a:noFill/>
          <a:ln w="38100">
            <a:solidFill>
              <a:srgbClr val="990000"/>
            </a:solidFill>
            <a:round/>
            <a:headEnd/>
            <a:tailEnd type="triangle" w="med" len="lg"/>
          </a:ln>
        </p:spPr>
        <p:txBody>
          <a:bodyPr wrap="none" anchor="ctr"/>
          <a:lstStyle/>
          <a:p>
            <a:endParaRPr lang="zh-CN" altLang="en-US">
              <a:ea typeface="楷体" pitchFamily="49" charset="-122"/>
              <a:cs typeface="Times New Roman" pitchFamily="18" charset="0"/>
            </a:endParaRPr>
          </a:p>
        </p:txBody>
      </p:sp>
      <p:sp>
        <p:nvSpPr>
          <p:cNvPr id="198667" name="Text Box 11"/>
          <p:cNvSpPr txBox="1">
            <a:spLocks noChangeArrowheads="1"/>
          </p:cNvSpPr>
          <p:nvPr/>
        </p:nvSpPr>
        <p:spPr bwMode="auto">
          <a:xfrm>
            <a:off x="3679988" y="5235560"/>
            <a:ext cx="2249334" cy="400110"/>
          </a:xfrm>
          <a:prstGeom prst="rect">
            <a:avLst/>
          </a:prstGeom>
          <a:noFill/>
          <a:ln w="9525">
            <a:noFill/>
            <a:miter lim="800000"/>
            <a:headEnd/>
            <a:tailEnd/>
          </a:ln>
        </p:spPr>
        <p:txBody>
          <a:bodyPr wrap="none">
            <a:spAutoFit/>
          </a:bodyPr>
          <a:lstStyle/>
          <a:p>
            <a:r>
              <a:rPr kumimoji="1" lang="zh-CN" altLang="en-US" sz="2000">
                <a:solidFill>
                  <a:srgbClr val="1000E4"/>
                </a:solidFill>
                <a:latin typeface="仿宋" pitchFamily="49" charset="-122"/>
                <a:ea typeface="仿宋" pitchFamily="49" charset="-122"/>
                <a:cs typeface="Times New Roman" pitchFamily="18" charset="0"/>
              </a:rPr>
              <a:t>分别进行快速排序</a:t>
            </a:r>
          </a:p>
        </p:txBody>
      </p:sp>
      <p:sp>
        <p:nvSpPr>
          <p:cNvPr id="14" name="TextBox 13"/>
          <p:cNvSpPr txBox="1"/>
          <p:nvPr/>
        </p:nvSpPr>
        <p:spPr>
          <a:xfrm>
            <a:off x="1285852" y="357166"/>
            <a:ext cx="328614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en-US" altLang="zh-CN" sz="2800" smtClean="0">
                <a:solidFill>
                  <a:srgbClr val="F92D37"/>
                </a:solidFill>
                <a:latin typeface="Consolas" pitchFamily="49" charset="0"/>
                <a:ea typeface="微软雅黑" pitchFamily="34" charset="-122"/>
                <a:cs typeface="Consolas" pitchFamily="49" charset="0"/>
              </a:rPr>
              <a:t>9.3.2 </a:t>
            </a:r>
            <a:r>
              <a:rPr kumimoji="1" lang="zh-CN" altLang="en-US" sz="2800" smtClean="0">
                <a:solidFill>
                  <a:srgbClr val="F92D37"/>
                </a:solidFill>
                <a:latin typeface="Consolas" pitchFamily="49" charset="0"/>
                <a:ea typeface="微软雅黑" pitchFamily="34" charset="-122"/>
                <a:cs typeface="Consolas" pitchFamily="49" charset="0"/>
              </a:rPr>
              <a:t>快速</a:t>
            </a:r>
            <a:r>
              <a:rPr kumimoji="1" lang="zh-CN" altLang="en-US" sz="2800" dirty="0" smtClean="0">
                <a:solidFill>
                  <a:srgbClr val="F92D37"/>
                </a:solidFill>
                <a:latin typeface="Consolas" pitchFamily="49" charset="0"/>
                <a:ea typeface="微软雅黑" pitchFamily="34" charset="-122"/>
                <a:cs typeface="Consolas" pitchFamily="49" charset="0"/>
              </a:rPr>
              <a:t>排序</a:t>
            </a:r>
          </a:p>
        </p:txBody>
      </p:sp>
      <p:sp>
        <p:nvSpPr>
          <p:cNvPr id="15" name="TextBox 1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wipe(left)">
                                      <p:cBhvr>
                                        <p:cTn id="7" dur="500"/>
                                        <p:tgtEl>
                                          <p:spTgt spid="1986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63"/>
                                        </p:tgtEl>
                                        <p:attrNameLst>
                                          <p:attrName>style.visibility</p:attrName>
                                        </p:attrNameLst>
                                      </p:cBhvr>
                                      <p:to>
                                        <p:strVal val="visible"/>
                                      </p:to>
                                    </p:set>
                                    <p:animEffect transition="in" filter="wipe(up)">
                                      <p:cBhvr>
                                        <p:cTn id="12" dur="500"/>
                                        <p:tgtEl>
                                          <p:spTgt spid="19866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8664"/>
                                        </p:tgtEl>
                                        <p:attrNameLst>
                                          <p:attrName>style.visibility</p:attrName>
                                        </p:attrNameLst>
                                      </p:cBhvr>
                                      <p:to>
                                        <p:strVal val="visible"/>
                                      </p:to>
                                    </p:set>
                                    <p:animEffect transition="in" filter="wipe(left)">
                                      <p:cBhvr>
                                        <p:cTn id="16" dur="500"/>
                                        <p:tgtEl>
                                          <p:spTgt spid="1986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8660"/>
                                        </p:tgtEl>
                                        <p:attrNameLst>
                                          <p:attrName>style.visibility</p:attrName>
                                        </p:attrNameLst>
                                      </p:cBhvr>
                                      <p:to>
                                        <p:strVal val="visible"/>
                                      </p:to>
                                    </p:set>
                                    <p:animEffect transition="in" filter="wipe(left)">
                                      <p:cBhvr>
                                        <p:cTn id="21" dur="500"/>
                                        <p:tgtEl>
                                          <p:spTgt spid="19866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98662"/>
                                        </p:tgtEl>
                                        <p:attrNameLst>
                                          <p:attrName>style.visibility</p:attrName>
                                        </p:attrNameLst>
                                      </p:cBhvr>
                                      <p:to>
                                        <p:strVal val="visible"/>
                                      </p:to>
                                    </p:set>
                                    <p:animEffect transition="in" filter="wipe(left)">
                                      <p:cBhvr>
                                        <p:cTn id="25" dur="500"/>
                                        <p:tgtEl>
                                          <p:spTgt spid="19866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98661"/>
                                        </p:tgtEl>
                                        <p:attrNameLst>
                                          <p:attrName>style.visibility</p:attrName>
                                        </p:attrNameLst>
                                      </p:cBhvr>
                                      <p:to>
                                        <p:strVal val="visible"/>
                                      </p:to>
                                    </p:set>
                                    <p:animEffect transition="in" filter="wipe(left)">
                                      <p:cBhvr>
                                        <p:cTn id="29" dur="500"/>
                                        <p:tgtEl>
                                          <p:spTgt spid="198661"/>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98667"/>
                                        </p:tgtEl>
                                        <p:attrNameLst>
                                          <p:attrName>style.visibility</p:attrName>
                                        </p:attrNameLst>
                                      </p:cBhvr>
                                      <p:to>
                                        <p:strVal val="visible"/>
                                      </p:to>
                                    </p:set>
                                    <p:animEffect transition="in" filter="wipe(left)">
                                      <p:cBhvr>
                                        <p:cTn id="33" dur="500"/>
                                        <p:tgtEl>
                                          <p:spTgt spid="198667"/>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98665"/>
                                        </p:tgtEl>
                                        <p:attrNameLst>
                                          <p:attrName>style.visibility</p:attrName>
                                        </p:attrNameLst>
                                      </p:cBhvr>
                                      <p:to>
                                        <p:strVal val="visible"/>
                                      </p:to>
                                    </p:set>
                                    <p:animEffect transition="in" filter="wipe(down)">
                                      <p:cBhvr>
                                        <p:cTn id="37" dur="500"/>
                                        <p:tgtEl>
                                          <p:spTgt spid="198665"/>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198666"/>
                                        </p:tgtEl>
                                        <p:attrNameLst>
                                          <p:attrName>style.visibility</p:attrName>
                                        </p:attrNameLst>
                                      </p:cBhvr>
                                      <p:to>
                                        <p:strVal val="visible"/>
                                      </p:to>
                                    </p:set>
                                    <p:animEffect transition="in" filter="wipe(down)">
                                      <p:cBhvr>
                                        <p:cTn id="41"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autoUpdateAnimBg="0"/>
      <p:bldP spid="198660" grpId="0" animBg="1" autoUpdateAnimBg="0"/>
      <p:bldP spid="198661" grpId="0" animBg="1" autoUpdateAnimBg="0"/>
      <p:bldP spid="198662" grpId="0" animBg="1" autoUpdateAnimBg="0"/>
      <p:bldP spid="198663" grpId="0" animBg="1"/>
      <p:bldP spid="198664" grpId="0" autoUpdateAnimBg="0"/>
      <p:bldP spid="198665" grpId="0" animBg="1"/>
      <p:bldP spid="198666" grpId="0" animBg="1"/>
      <p:bldP spid="19866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357290" y="857232"/>
            <a:ext cx="7532712" cy="1318887"/>
          </a:xfrm>
          <a:prstGeom prst="rect">
            <a:avLst/>
          </a:prstGeom>
          <a:noFill/>
          <a:ln w="9525">
            <a:noFill/>
            <a:miter lim="800000"/>
            <a:headEnd/>
            <a:tailEnd/>
          </a:ln>
        </p:spPr>
        <p:txBody>
          <a:bodyPr wrap="square">
            <a:spAutoFit/>
          </a:bodyPr>
          <a:lstStyle/>
          <a:p>
            <a:pPr marL="457200" indent="-457200" algn="just">
              <a:lnSpc>
                <a:spcPct val="120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每</a:t>
            </a:r>
            <a:r>
              <a:rPr kumimoji="1" lang="zh-CN" altLang="en-US" sz="2000" dirty="0">
                <a:solidFill>
                  <a:srgbClr val="0000FF"/>
                </a:solidFill>
                <a:latin typeface="Consolas" pitchFamily="49" charset="0"/>
                <a:ea typeface="楷体" pitchFamily="49" charset="-122"/>
                <a:cs typeface="Consolas" pitchFamily="49" charset="0"/>
              </a:rPr>
              <a:t>趟使表的第一</a:t>
            </a:r>
            <a:r>
              <a:rPr kumimoji="1" lang="zh-CN" altLang="en-US" sz="2000">
                <a:solidFill>
                  <a:srgbClr val="0000FF"/>
                </a:solidFill>
                <a:latin typeface="Consolas" pitchFamily="49" charset="0"/>
                <a:ea typeface="楷体" pitchFamily="49" charset="-122"/>
                <a:cs typeface="Consolas" pitchFamily="49" charset="0"/>
              </a:rPr>
              <a:t>个</a:t>
            </a:r>
            <a:r>
              <a:rPr kumimoji="1" lang="zh-CN" altLang="en-US" sz="2000" smtClean="0">
                <a:solidFill>
                  <a:srgbClr val="0000FF"/>
                </a:solidFill>
                <a:latin typeface="Consolas" pitchFamily="49" charset="0"/>
                <a:ea typeface="楷体" pitchFamily="49" charset="-122"/>
                <a:cs typeface="Consolas" pitchFamily="49" charset="0"/>
              </a:rPr>
              <a:t>元素（基准）放</a:t>
            </a:r>
            <a:r>
              <a:rPr kumimoji="1" lang="zh-CN" altLang="en-US" sz="2000" dirty="0">
                <a:solidFill>
                  <a:srgbClr val="0000FF"/>
                </a:solidFill>
                <a:latin typeface="Consolas" pitchFamily="49" charset="0"/>
                <a:ea typeface="楷体" pitchFamily="49" charset="-122"/>
                <a:cs typeface="Consolas" pitchFamily="49" charset="0"/>
              </a:rPr>
              <a:t>入适当位置，将表一分为二，对子表按递归方式继续</a:t>
            </a:r>
            <a:r>
              <a:rPr kumimoji="1" lang="zh-CN" altLang="en-US" sz="2000">
                <a:solidFill>
                  <a:srgbClr val="0000FF"/>
                </a:solidFill>
                <a:latin typeface="Consolas" pitchFamily="49" charset="0"/>
                <a:ea typeface="楷体" pitchFamily="49" charset="-122"/>
                <a:cs typeface="Consolas" pitchFamily="49" charset="0"/>
              </a:rPr>
              <a:t>这种</a:t>
            </a:r>
            <a:r>
              <a:rPr kumimoji="1" lang="zh-CN" altLang="en-US" sz="2000" smtClean="0">
                <a:solidFill>
                  <a:srgbClr val="0000FF"/>
                </a:solidFill>
                <a:latin typeface="Consolas" pitchFamily="49" charset="0"/>
                <a:ea typeface="楷体" pitchFamily="49" charset="-122"/>
                <a:cs typeface="Consolas" pitchFamily="49" charset="0"/>
              </a:rPr>
              <a:t>划分。</a:t>
            </a:r>
            <a:endParaRPr kumimoji="1" lang="en-US" altLang="zh-CN" sz="2000" smtClean="0">
              <a:solidFill>
                <a:srgbClr val="0000FF"/>
              </a:solidFill>
              <a:latin typeface="Consolas" pitchFamily="49" charset="0"/>
              <a:ea typeface="楷体" pitchFamily="49" charset="-122"/>
              <a:cs typeface="Consolas" pitchFamily="49" charset="0"/>
            </a:endParaRPr>
          </a:p>
          <a:p>
            <a:pPr marL="457200" indent="-457200" algn="just">
              <a:lnSpc>
                <a:spcPct val="1200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直至</a:t>
            </a:r>
            <a:r>
              <a:rPr kumimoji="1" lang="zh-CN" altLang="en-US" sz="2000" dirty="0">
                <a:solidFill>
                  <a:srgbClr val="0000FF"/>
                </a:solidFill>
                <a:latin typeface="Consolas" pitchFamily="49" charset="0"/>
                <a:ea typeface="楷体" pitchFamily="49" charset="-122"/>
                <a:cs typeface="Consolas" pitchFamily="49" charset="0"/>
              </a:rPr>
              <a:t>划分的子表</a:t>
            </a:r>
            <a:r>
              <a:rPr kumimoji="1" lang="zh-CN" altLang="en-US" sz="2000">
                <a:solidFill>
                  <a:srgbClr val="0000FF"/>
                </a:solidFill>
                <a:latin typeface="Consolas" pitchFamily="49" charset="0"/>
                <a:ea typeface="楷体" pitchFamily="49" charset="-122"/>
                <a:cs typeface="Consolas" pitchFamily="49" charset="0"/>
              </a:rPr>
              <a:t>长</a:t>
            </a:r>
            <a:r>
              <a:rPr kumimoji="1" lang="zh-CN" altLang="en-US" sz="2000" smtClean="0">
                <a:solidFill>
                  <a:srgbClr val="0000FF"/>
                </a:solidFill>
                <a:latin typeface="Consolas" pitchFamily="49" charset="0"/>
                <a:ea typeface="楷体" pitchFamily="49" charset="-122"/>
                <a:cs typeface="Consolas" pitchFamily="49" charset="0"/>
              </a:rPr>
              <a:t>为</a:t>
            </a:r>
            <a:r>
              <a:rPr kumimoji="1" lang="en-US" altLang="zh-CN" sz="2000" smtClean="0">
                <a:solidFill>
                  <a:srgbClr val="0000FF"/>
                </a:solidFill>
                <a:latin typeface="Consolas" pitchFamily="49" charset="0"/>
                <a:ea typeface="楷体" pitchFamily="49" charset="-122"/>
                <a:cs typeface="Consolas" pitchFamily="49" charset="0"/>
              </a:rPr>
              <a:t>0</a:t>
            </a:r>
            <a:r>
              <a:rPr kumimoji="1" lang="zh-CN" altLang="en-US" sz="2000" smtClean="0">
                <a:solidFill>
                  <a:srgbClr val="0000FF"/>
                </a:solidFill>
                <a:latin typeface="Consolas" pitchFamily="49" charset="0"/>
                <a:ea typeface="楷体" pitchFamily="49" charset="-122"/>
                <a:cs typeface="Consolas" pitchFamily="49" charset="0"/>
              </a:rPr>
              <a:t>或者</a:t>
            </a:r>
            <a:r>
              <a:rPr kumimoji="1" lang="en-US" altLang="zh-CN" sz="2000" smtClean="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303236"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ea typeface="隶书" pitchFamily="49" charset="-122"/>
              </a:rPr>
              <a:t>9.3  </a:t>
            </a:r>
            <a:r>
              <a:rPr lang="zh-CN" altLang="en-US" dirty="0" smtClean="0">
                <a:ln/>
                <a:solidFill>
                  <a:srgbClr val="FF0000"/>
                </a:solidFill>
                <a:ea typeface="隶书" pitchFamily="49" charset="-122"/>
              </a:rPr>
              <a:t>交 换 排 序</a:t>
            </a:r>
            <a:endParaRPr lang="zh-CN" altLang="en-US" dirty="0">
              <a:ln/>
              <a:solidFill>
                <a:srgbClr val="FF0000"/>
              </a:solidFill>
              <a:ea typeface="隶书"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214414" y="1000108"/>
            <a:ext cx="7286676" cy="1523494"/>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en-US" altLang="zh-CN" sz="2200" smtClean="0">
                <a:solidFill>
                  <a:srgbClr val="FF0000"/>
                </a:solidFill>
                <a:latin typeface="Consolas" pitchFamily="49" charset="0"/>
                <a:ea typeface="楷体" pitchFamily="49" charset="-122"/>
                <a:cs typeface="Consolas" pitchFamily="49" charset="0"/>
              </a:rPr>
              <a:t>【</a:t>
            </a:r>
            <a:r>
              <a:rPr kumimoji="1" lang="zh-CN" altLang="en-US" sz="2200" smtClean="0">
                <a:solidFill>
                  <a:srgbClr val="FF0000"/>
                </a:solidFill>
                <a:latin typeface="Consolas" pitchFamily="49" charset="0"/>
                <a:ea typeface="楷体" pitchFamily="49" charset="-122"/>
                <a:cs typeface="Consolas" pitchFamily="49" charset="0"/>
              </a:rPr>
              <a:t>例</a:t>
            </a:r>
            <a:r>
              <a:rPr kumimoji="1" lang="en-US" altLang="zh-CN" sz="2200" smtClean="0">
                <a:solidFill>
                  <a:srgbClr val="FF0000"/>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设待排序的表有</a:t>
            </a:r>
            <a:r>
              <a:rPr kumimoji="1" lang="en-US" altLang="zh-CN" sz="2000" dirty="0">
                <a:solidFill>
                  <a:srgbClr val="0000FF"/>
                </a:solidFill>
                <a:latin typeface="Consolas" pitchFamily="49" charset="0"/>
                <a:ea typeface="楷体" pitchFamily="49" charset="-122"/>
                <a:cs typeface="Consolas" pitchFamily="49" charset="0"/>
              </a:rPr>
              <a:t>10</a:t>
            </a:r>
            <a:r>
              <a:rPr kumimoji="1" lang="zh-CN" altLang="en-US" sz="2000">
                <a:solidFill>
                  <a:srgbClr val="0000FF"/>
                </a:solidFill>
                <a:latin typeface="Consolas" pitchFamily="49" charset="0"/>
                <a:ea typeface="楷体" pitchFamily="49" charset="-122"/>
                <a:cs typeface="Consolas" pitchFamily="49" charset="0"/>
              </a:rPr>
              <a:t>个</a:t>
            </a:r>
            <a:r>
              <a:rPr kumimoji="1" lang="zh-CN" altLang="en-US" sz="2000" smtClean="0">
                <a:solidFill>
                  <a:srgbClr val="0000FF"/>
                </a:solidFill>
                <a:latin typeface="Consolas" pitchFamily="49" charset="0"/>
                <a:ea typeface="楷体" pitchFamily="49" charset="-122"/>
                <a:cs typeface="Consolas" pitchFamily="49" charset="0"/>
              </a:rPr>
              <a:t>记录，其</a:t>
            </a:r>
            <a:r>
              <a:rPr kumimoji="1" lang="zh-CN" altLang="en-US" sz="2000" dirty="0">
                <a:solidFill>
                  <a:srgbClr val="0000FF"/>
                </a:solidFill>
                <a:latin typeface="Consolas" pitchFamily="49" charset="0"/>
                <a:ea typeface="楷体" pitchFamily="49" charset="-122"/>
                <a:cs typeface="Consolas" pitchFamily="49" charset="0"/>
              </a:rPr>
              <a:t>关键字</a:t>
            </a:r>
            <a:r>
              <a:rPr kumimoji="1" lang="zh-CN" altLang="en-US" sz="2000">
                <a:solidFill>
                  <a:srgbClr val="0000FF"/>
                </a:solidFill>
                <a:latin typeface="Consolas" pitchFamily="49" charset="0"/>
                <a:ea typeface="楷体" pitchFamily="49" charset="-122"/>
                <a:cs typeface="Consolas" pitchFamily="49" charset="0"/>
              </a:rPr>
              <a:t>分别</a:t>
            </a:r>
            <a:r>
              <a:rPr kumimoji="1" lang="zh-CN" altLang="en-US" sz="2000" smtClean="0">
                <a:solidFill>
                  <a:srgbClr val="0000FF"/>
                </a:solidFill>
                <a:latin typeface="Consolas" pitchFamily="49" charset="0"/>
                <a:ea typeface="楷体" pitchFamily="49" charset="-122"/>
                <a:cs typeface="Consolas" pitchFamily="49" charset="0"/>
              </a:rPr>
              <a:t>为（</a:t>
            </a:r>
            <a:r>
              <a:rPr kumimoji="1" lang="en-US" altLang="zh-CN" sz="2000" smtClean="0">
                <a:solidFill>
                  <a:srgbClr val="0000FF"/>
                </a:solidFill>
                <a:latin typeface="Consolas" pitchFamily="49" charset="0"/>
                <a:ea typeface="楷体" pitchFamily="49" charset="-122"/>
                <a:cs typeface="Consolas" pitchFamily="49" charset="0"/>
              </a:rPr>
              <a:t>6</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8</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7</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9</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0</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3</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2</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4</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5</a:t>
            </a:r>
            <a:r>
              <a:rPr kumimoji="1" lang="zh-CN" altLang="en-US" sz="2000" smtClean="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说明</a:t>
            </a:r>
            <a:r>
              <a:rPr kumimoji="1" lang="zh-CN" altLang="en-US" sz="2000" smtClean="0">
                <a:solidFill>
                  <a:srgbClr val="0000FF"/>
                </a:solidFill>
                <a:latin typeface="Consolas" pitchFamily="49" charset="0"/>
                <a:ea typeface="楷体" pitchFamily="49" charset="-122"/>
                <a:cs typeface="Consolas" pitchFamily="49" charset="0"/>
              </a:rPr>
              <a:t>采用快速</a:t>
            </a:r>
            <a:r>
              <a:rPr kumimoji="1" lang="zh-CN" altLang="en-US" sz="2000" dirty="0">
                <a:solidFill>
                  <a:srgbClr val="0000FF"/>
                </a:solidFill>
                <a:latin typeface="Consolas" pitchFamily="49" charset="0"/>
                <a:ea typeface="楷体" pitchFamily="49" charset="-122"/>
                <a:cs typeface="Consolas" pitchFamily="49" charset="0"/>
              </a:rPr>
              <a:t>排序方法进行排序的过程。</a:t>
            </a:r>
          </a:p>
        </p:txBody>
      </p:sp>
      <p:sp>
        <p:nvSpPr>
          <p:cNvPr id="22535" name="Rectangle 7"/>
          <p:cNvSpPr>
            <a:spLocks noChangeArrowheads="1"/>
          </p:cNvSpPr>
          <p:nvPr/>
        </p:nvSpPr>
        <p:spPr bwMode="auto">
          <a:xfrm>
            <a:off x="107950" y="8048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2537" name="Rectangle 9"/>
          <p:cNvSpPr>
            <a:spLocks noChangeArrowheads="1"/>
          </p:cNvSpPr>
          <p:nvPr/>
        </p:nvSpPr>
        <p:spPr bwMode="auto">
          <a:xfrm>
            <a:off x="107950" y="3905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2539" name="Rectangle 11"/>
          <p:cNvSpPr>
            <a:spLocks noChangeArrowheads="1"/>
          </p:cNvSpPr>
          <p:nvPr/>
        </p:nvSpPr>
        <p:spPr bwMode="auto">
          <a:xfrm>
            <a:off x="107950" y="3905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 name="灯片编号占位符 6"/>
          <p:cNvSpPr>
            <a:spLocks noGrp="1"/>
          </p:cNvSpPr>
          <p:nvPr>
            <p:ph type="sldNum" sz="quarter" idx="12"/>
          </p:nvPr>
        </p:nvSpPr>
        <p:spPr/>
        <p:txBody>
          <a:bodyPr/>
          <a:lstStyle/>
          <a:p>
            <a:fld id="{58976CE2-A860-4F98-A694-5E753072FB00}" type="slidenum">
              <a:rPr lang="en-US" altLang="zh-CN" smtClean="0"/>
              <a:pPr/>
              <a:t>34</a:t>
            </a:fld>
            <a:r>
              <a:rPr lang="en-US" altLang="zh-CN" smtClean="0"/>
              <a:t>/22</a:t>
            </a:r>
            <a:endParaRPr lang="en-US" altLang="zh-CN"/>
          </a:p>
        </p:txBody>
      </p:sp>
      <p:sp>
        <p:nvSpPr>
          <p:cNvPr id="8" name="TextBox 7"/>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ChangeArrowheads="1"/>
          </p:cNvSpPr>
          <p:nvPr/>
        </p:nvSpPr>
        <p:spPr bwMode="auto">
          <a:xfrm>
            <a:off x="2357422" y="582613"/>
            <a:ext cx="4149779" cy="360362"/>
          </a:xfrm>
          <a:prstGeom prst="rect">
            <a:avLst/>
          </a:prstGeom>
          <a:solidFill>
            <a:schemeClr val="accent1">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2000">
                <a:solidFill>
                  <a:srgbClr val="FF0000"/>
                </a:solidFill>
                <a:latin typeface="Consolas" pitchFamily="49" charset="0"/>
                <a:cs typeface="Consolas" pitchFamily="49" charset="0"/>
              </a:rPr>
              <a:t>6</a:t>
            </a:r>
            <a:r>
              <a:rPr lang="en-US" altLang="zh-CN" sz="2000">
                <a:solidFill>
                  <a:srgbClr val="1000E4"/>
                </a:solidFill>
                <a:latin typeface="Consolas" pitchFamily="49" charset="0"/>
                <a:cs typeface="Consolas" pitchFamily="49" charset="0"/>
              </a:rPr>
              <a:t>  </a:t>
            </a:r>
            <a:r>
              <a:rPr lang="en-US" altLang="zh-CN" sz="2000" smtClean="0">
                <a:solidFill>
                  <a:srgbClr val="1000E4"/>
                </a:solidFill>
                <a:latin typeface="Consolas" pitchFamily="49" charset="0"/>
                <a:cs typeface="Consolas" pitchFamily="49" charset="0"/>
              </a:rPr>
              <a:t>8  </a:t>
            </a:r>
            <a:r>
              <a:rPr lang="en-US" altLang="zh-CN" sz="2000">
                <a:solidFill>
                  <a:srgbClr val="1000E4"/>
                </a:solidFill>
                <a:latin typeface="Consolas" pitchFamily="49" charset="0"/>
                <a:cs typeface="Consolas" pitchFamily="49" charset="0"/>
              </a:rPr>
              <a:t>7 </a:t>
            </a:r>
            <a:r>
              <a:rPr lang="en-US" altLang="zh-CN" sz="2000" smtClean="0">
                <a:solidFill>
                  <a:srgbClr val="1000E4"/>
                </a:solidFill>
                <a:latin typeface="Consolas" pitchFamily="49" charset="0"/>
                <a:cs typeface="Consolas" pitchFamily="49" charset="0"/>
              </a:rPr>
              <a:t> </a:t>
            </a:r>
            <a:r>
              <a:rPr lang="en-US" altLang="zh-CN" sz="2000">
                <a:solidFill>
                  <a:srgbClr val="1000E4"/>
                </a:solidFill>
                <a:latin typeface="Consolas" pitchFamily="49" charset="0"/>
                <a:cs typeface="Consolas" pitchFamily="49" charset="0"/>
              </a:rPr>
              <a:t>9 </a:t>
            </a:r>
            <a:r>
              <a:rPr lang="en-US" altLang="zh-CN" sz="2000" smtClean="0">
                <a:solidFill>
                  <a:srgbClr val="1000E4"/>
                </a:solidFill>
                <a:latin typeface="Consolas" pitchFamily="49" charset="0"/>
                <a:cs typeface="Consolas" pitchFamily="49" charset="0"/>
              </a:rPr>
              <a:t> </a:t>
            </a:r>
            <a:r>
              <a:rPr lang="en-US" altLang="zh-CN" sz="2000">
                <a:solidFill>
                  <a:srgbClr val="1000E4"/>
                </a:solidFill>
                <a:latin typeface="Consolas" pitchFamily="49" charset="0"/>
                <a:cs typeface="Consolas" pitchFamily="49" charset="0"/>
              </a:rPr>
              <a:t>0 </a:t>
            </a:r>
            <a:r>
              <a:rPr lang="en-US" altLang="zh-CN" sz="2000" smtClean="0">
                <a:solidFill>
                  <a:srgbClr val="1000E4"/>
                </a:solidFill>
                <a:latin typeface="Consolas" pitchFamily="49" charset="0"/>
                <a:cs typeface="Consolas" pitchFamily="49" charset="0"/>
              </a:rPr>
              <a:t> </a:t>
            </a:r>
            <a:r>
              <a:rPr lang="en-US" altLang="zh-CN" sz="2000">
                <a:solidFill>
                  <a:srgbClr val="1000E4"/>
                </a:solidFill>
                <a:latin typeface="Consolas" pitchFamily="49" charset="0"/>
                <a:cs typeface="Consolas" pitchFamily="49" charset="0"/>
              </a:rPr>
              <a:t>1 </a:t>
            </a:r>
            <a:r>
              <a:rPr lang="en-US" altLang="zh-CN" sz="2000" smtClean="0">
                <a:solidFill>
                  <a:srgbClr val="1000E4"/>
                </a:solidFill>
                <a:latin typeface="Consolas" pitchFamily="49" charset="0"/>
                <a:cs typeface="Consolas" pitchFamily="49" charset="0"/>
              </a:rPr>
              <a:t> </a:t>
            </a:r>
            <a:r>
              <a:rPr lang="en-US" altLang="zh-CN" sz="2000">
                <a:solidFill>
                  <a:srgbClr val="1000E4"/>
                </a:solidFill>
                <a:latin typeface="Consolas" pitchFamily="49" charset="0"/>
                <a:cs typeface="Consolas" pitchFamily="49" charset="0"/>
              </a:rPr>
              <a:t>3 </a:t>
            </a:r>
            <a:r>
              <a:rPr lang="en-US" altLang="zh-CN" sz="2000" smtClean="0">
                <a:solidFill>
                  <a:srgbClr val="1000E4"/>
                </a:solidFill>
                <a:latin typeface="Consolas" pitchFamily="49" charset="0"/>
                <a:cs typeface="Consolas" pitchFamily="49" charset="0"/>
              </a:rPr>
              <a:t> </a:t>
            </a:r>
            <a:r>
              <a:rPr lang="en-US" altLang="zh-CN" sz="2000">
                <a:solidFill>
                  <a:srgbClr val="1000E4"/>
                </a:solidFill>
                <a:latin typeface="Consolas" pitchFamily="49" charset="0"/>
                <a:cs typeface="Consolas" pitchFamily="49" charset="0"/>
              </a:rPr>
              <a:t>2 </a:t>
            </a:r>
            <a:r>
              <a:rPr lang="en-US" altLang="zh-CN" sz="2000" smtClean="0">
                <a:solidFill>
                  <a:srgbClr val="1000E4"/>
                </a:solidFill>
                <a:latin typeface="Consolas" pitchFamily="49" charset="0"/>
                <a:cs typeface="Consolas" pitchFamily="49" charset="0"/>
              </a:rPr>
              <a:t> 4  </a:t>
            </a:r>
            <a:r>
              <a:rPr lang="en-US" altLang="zh-CN" sz="2000" dirty="0">
                <a:solidFill>
                  <a:srgbClr val="1000E4"/>
                </a:solidFill>
                <a:latin typeface="Consolas" pitchFamily="49" charset="0"/>
                <a:cs typeface="Consolas" pitchFamily="49" charset="0"/>
              </a:rPr>
              <a:t>5</a:t>
            </a:r>
          </a:p>
        </p:txBody>
      </p:sp>
      <p:grpSp>
        <p:nvGrpSpPr>
          <p:cNvPr id="2" name="组合 48"/>
          <p:cNvGrpSpPr/>
          <p:nvPr/>
        </p:nvGrpSpPr>
        <p:grpSpPr>
          <a:xfrm>
            <a:off x="2000232" y="942975"/>
            <a:ext cx="4572032" cy="792163"/>
            <a:chOff x="3111519" y="942975"/>
            <a:chExt cx="4572032" cy="792163"/>
          </a:xfrm>
        </p:grpSpPr>
        <p:sp>
          <p:nvSpPr>
            <p:cNvPr id="122886" name="Rectangle 6"/>
            <p:cNvSpPr>
              <a:spLocks noChangeArrowheads="1"/>
            </p:cNvSpPr>
            <p:nvPr/>
          </p:nvSpPr>
          <p:spPr bwMode="auto">
            <a:xfrm>
              <a:off x="3111519" y="1374775"/>
              <a:ext cx="2292331"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solidFill>
                    <a:srgbClr val="FF0000"/>
                  </a:solidFill>
                  <a:latin typeface="Consolas" pitchFamily="49" charset="0"/>
                  <a:cs typeface="Consolas" pitchFamily="49" charset="0"/>
                </a:rPr>
                <a:t>5</a:t>
              </a:r>
              <a:r>
                <a:rPr lang="en-US" altLang="zh-CN" sz="2000" dirty="0">
                  <a:solidFill>
                    <a:srgbClr val="1000E4"/>
                  </a:solidFill>
                  <a:latin typeface="Consolas" pitchFamily="49" charset="0"/>
                  <a:cs typeface="Consolas" pitchFamily="49" charset="0"/>
                </a:rPr>
                <a:t>  </a:t>
              </a:r>
              <a:r>
                <a:rPr lang="en-US" altLang="zh-CN" sz="2000" dirty="0" smtClean="0">
                  <a:solidFill>
                    <a:srgbClr val="1000E4"/>
                  </a:solidFill>
                  <a:latin typeface="Consolas" pitchFamily="49" charset="0"/>
                  <a:cs typeface="Consolas" pitchFamily="49" charset="0"/>
                </a:rPr>
                <a:t>4  </a:t>
              </a:r>
              <a:r>
                <a:rPr lang="en-US" altLang="zh-CN" sz="2000" dirty="0">
                  <a:solidFill>
                    <a:srgbClr val="1000E4"/>
                  </a:solidFill>
                  <a:latin typeface="Consolas" pitchFamily="49" charset="0"/>
                  <a:cs typeface="Consolas" pitchFamily="49" charset="0"/>
                </a:rPr>
                <a:t>2 </a:t>
              </a:r>
              <a:r>
                <a:rPr lang="en-US" altLang="zh-CN" sz="2000" dirty="0" smtClean="0">
                  <a:solidFill>
                    <a:srgbClr val="1000E4"/>
                  </a:solidFill>
                  <a:latin typeface="Consolas" pitchFamily="49" charset="0"/>
                  <a:cs typeface="Consolas" pitchFamily="49" charset="0"/>
                </a:rPr>
                <a:t> 3  </a:t>
              </a:r>
              <a:r>
                <a:rPr lang="en-US" altLang="zh-CN" sz="2000" dirty="0">
                  <a:solidFill>
                    <a:srgbClr val="1000E4"/>
                  </a:solidFill>
                  <a:latin typeface="Consolas" pitchFamily="49" charset="0"/>
                  <a:cs typeface="Consolas" pitchFamily="49" charset="0"/>
                </a:rPr>
                <a:t>0 </a:t>
              </a:r>
              <a:r>
                <a:rPr lang="en-US" altLang="zh-CN" sz="2000" dirty="0" smtClean="0">
                  <a:solidFill>
                    <a:srgbClr val="1000E4"/>
                  </a:solidFill>
                  <a:latin typeface="Consolas" pitchFamily="49" charset="0"/>
                  <a:cs typeface="Consolas" pitchFamily="49" charset="0"/>
                </a:rPr>
                <a:t> 1</a:t>
              </a:r>
              <a:endParaRPr lang="en-US" altLang="zh-CN" sz="2000" dirty="0">
                <a:solidFill>
                  <a:srgbClr val="1000E4"/>
                </a:solidFill>
                <a:latin typeface="Consolas" pitchFamily="49" charset="0"/>
                <a:cs typeface="Consolas" pitchFamily="49" charset="0"/>
              </a:endParaRPr>
            </a:p>
          </p:txBody>
        </p:sp>
        <p:sp>
          <p:nvSpPr>
            <p:cNvPr id="122887" name="Rectangle 7"/>
            <p:cNvSpPr>
              <a:spLocks noChangeArrowheads="1"/>
            </p:cNvSpPr>
            <p:nvPr/>
          </p:nvSpPr>
          <p:spPr bwMode="auto">
            <a:xfrm>
              <a:off x="6411913" y="1374775"/>
              <a:ext cx="1271638"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a:solidFill>
                    <a:srgbClr val="FF0000"/>
                  </a:solidFill>
                  <a:latin typeface="Consolas" pitchFamily="49" charset="0"/>
                  <a:cs typeface="Consolas" pitchFamily="49" charset="0"/>
                </a:rPr>
                <a:t>9</a:t>
              </a:r>
              <a:r>
                <a:rPr lang="en-US" altLang="zh-CN" sz="2000">
                  <a:solidFill>
                    <a:srgbClr val="1000E4"/>
                  </a:solidFill>
                  <a:latin typeface="Consolas" pitchFamily="49" charset="0"/>
                  <a:cs typeface="Consolas" pitchFamily="49" charset="0"/>
                </a:rPr>
                <a:t> </a:t>
              </a:r>
              <a:r>
                <a:rPr lang="en-US" altLang="zh-CN" sz="2000" smtClean="0">
                  <a:solidFill>
                    <a:srgbClr val="1000E4"/>
                  </a:solidFill>
                  <a:latin typeface="Consolas" pitchFamily="49" charset="0"/>
                  <a:cs typeface="Consolas" pitchFamily="49" charset="0"/>
                </a:rPr>
                <a:t> 7  </a:t>
              </a:r>
              <a:r>
                <a:rPr lang="en-US" altLang="zh-CN" sz="2000" dirty="0">
                  <a:solidFill>
                    <a:srgbClr val="1000E4"/>
                  </a:solidFill>
                  <a:latin typeface="Consolas" pitchFamily="49" charset="0"/>
                  <a:cs typeface="Consolas" pitchFamily="49" charset="0"/>
                </a:rPr>
                <a:t>8</a:t>
              </a:r>
            </a:p>
          </p:txBody>
        </p:sp>
        <p:sp>
          <p:nvSpPr>
            <p:cNvPr id="122888" name="Oval 8"/>
            <p:cNvSpPr>
              <a:spLocks noChangeArrowheads="1"/>
            </p:cNvSpPr>
            <p:nvPr/>
          </p:nvSpPr>
          <p:spPr bwMode="auto">
            <a:xfrm>
              <a:off x="5691188" y="1374775"/>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1000E4"/>
                  </a:solidFill>
                  <a:latin typeface="Consolas" pitchFamily="49" charset="0"/>
                  <a:cs typeface="Consolas" pitchFamily="49" charset="0"/>
                </a:rPr>
                <a:t>6</a:t>
              </a:r>
            </a:p>
          </p:txBody>
        </p:sp>
        <p:sp>
          <p:nvSpPr>
            <p:cNvPr id="122889" name="Line 9"/>
            <p:cNvSpPr>
              <a:spLocks noChangeShapeType="1"/>
            </p:cNvSpPr>
            <p:nvPr/>
          </p:nvSpPr>
          <p:spPr bwMode="auto">
            <a:xfrm flipH="1">
              <a:off x="4538663" y="942975"/>
              <a:ext cx="431800" cy="43180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22890" name="Line 10"/>
            <p:cNvSpPr>
              <a:spLocks noChangeShapeType="1"/>
            </p:cNvSpPr>
            <p:nvPr/>
          </p:nvSpPr>
          <p:spPr bwMode="auto">
            <a:xfrm>
              <a:off x="6411913" y="942975"/>
              <a:ext cx="287337" cy="431800"/>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891" name="Line 11"/>
            <p:cNvSpPr>
              <a:spLocks noChangeShapeType="1"/>
            </p:cNvSpPr>
            <p:nvPr/>
          </p:nvSpPr>
          <p:spPr bwMode="auto">
            <a:xfrm>
              <a:off x="5886450" y="942975"/>
              <a:ext cx="0" cy="431800"/>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3" name="组合 49"/>
          <p:cNvGrpSpPr/>
          <p:nvPr/>
        </p:nvGrpSpPr>
        <p:grpSpPr>
          <a:xfrm>
            <a:off x="1285852" y="1735138"/>
            <a:ext cx="2933686" cy="792162"/>
            <a:chOff x="2397139" y="1735138"/>
            <a:chExt cx="2933686" cy="792162"/>
          </a:xfrm>
        </p:grpSpPr>
        <p:sp>
          <p:nvSpPr>
            <p:cNvPr id="122892" name="Rectangle 12"/>
            <p:cNvSpPr>
              <a:spLocks noChangeArrowheads="1"/>
            </p:cNvSpPr>
            <p:nvPr/>
          </p:nvSpPr>
          <p:spPr bwMode="auto">
            <a:xfrm>
              <a:off x="2397139" y="2166938"/>
              <a:ext cx="1927211"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a:solidFill>
                    <a:srgbClr val="FF0000"/>
                  </a:solidFill>
                  <a:latin typeface="Consolas" pitchFamily="49" charset="0"/>
                  <a:cs typeface="Consolas" pitchFamily="49" charset="0"/>
                </a:rPr>
                <a:t>1</a:t>
              </a:r>
              <a:r>
                <a:rPr lang="en-US" altLang="zh-CN" sz="2000">
                  <a:solidFill>
                    <a:srgbClr val="1000E4"/>
                  </a:solidFill>
                  <a:latin typeface="Consolas" pitchFamily="49" charset="0"/>
                  <a:cs typeface="Consolas" pitchFamily="49" charset="0"/>
                </a:rPr>
                <a:t>  </a:t>
              </a:r>
              <a:r>
                <a:rPr lang="en-US" altLang="zh-CN" sz="2000" smtClean="0">
                  <a:solidFill>
                    <a:srgbClr val="1000E4"/>
                  </a:solidFill>
                  <a:latin typeface="Consolas" pitchFamily="49" charset="0"/>
                  <a:cs typeface="Consolas" pitchFamily="49" charset="0"/>
                </a:rPr>
                <a:t>4  2  </a:t>
              </a:r>
              <a:r>
                <a:rPr lang="en-US" altLang="zh-CN" sz="2000">
                  <a:solidFill>
                    <a:srgbClr val="1000E4"/>
                  </a:solidFill>
                  <a:latin typeface="Consolas" pitchFamily="49" charset="0"/>
                  <a:cs typeface="Consolas" pitchFamily="49" charset="0"/>
                </a:rPr>
                <a:t>3 </a:t>
              </a:r>
              <a:r>
                <a:rPr lang="en-US" altLang="zh-CN" sz="2000" smtClean="0">
                  <a:solidFill>
                    <a:srgbClr val="1000E4"/>
                  </a:solidFill>
                  <a:latin typeface="Consolas" pitchFamily="49" charset="0"/>
                  <a:cs typeface="Consolas" pitchFamily="49" charset="0"/>
                </a:rPr>
                <a:t> </a:t>
              </a:r>
              <a:r>
                <a:rPr lang="en-US" altLang="zh-CN" sz="2000" dirty="0">
                  <a:solidFill>
                    <a:srgbClr val="1000E4"/>
                  </a:solidFill>
                  <a:latin typeface="Consolas" pitchFamily="49" charset="0"/>
                  <a:cs typeface="Consolas" pitchFamily="49" charset="0"/>
                </a:rPr>
                <a:t>0</a:t>
              </a:r>
            </a:p>
          </p:txBody>
        </p:sp>
        <p:sp>
          <p:nvSpPr>
            <p:cNvPr id="122893" name="Rectangle 13"/>
            <p:cNvSpPr>
              <a:spLocks noChangeArrowheads="1"/>
            </p:cNvSpPr>
            <p:nvPr/>
          </p:nvSpPr>
          <p:spPr bwMode="auto">
            <a:xfrm>
              <a:off x="5043488" y="2166938"/>
              <a:ext cx="287337" cy="360362"/>
            </a:xfrm>
            <a:prstGeom prst="rect">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itchFamily="49" charset="0"/>
                <a:cs typeface="Consolas" pitchFamily="49" charset="0"/>
              </a:endParaRPr>
            </a:p>
          </p:txBody>
        </p:sp>
        <p:sp>
          <p:nvSpPr>
            <p:cNvPr id="122894" name="Oval 14"/>
            <p:cNvSpPr>
              <a:spLocks noChangeArrowheads="1"/>
            </p:cNvSpPr>
            <p:nvPr/>
          </p:nvSpPr>
          <p:spPr bwMode="auto">
            <a:xfrm>
              <a:off x="4467225" y="2166938"/>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itchFamily="49" charset="0"/>
                  <a:cs typeface="Consolas" pitchFamily="49" charset="0"/>
                </a:rPr>
                <a:t>5</a:t>
              </a:r>
            </a:p>
          </p:txBody>
        </p:sp>
        <p:sp>
          <p:nvSpPr>
            <p:cNvPr id="122895" name="Line 15"/>
            <p:cNvSpPr>
              <a:spLocks noChangeShapeType="1"/>
            </p:cNvSpPr>
            <p:nvPr/>
          </p:nvSpPr>
          <p:spPr bwMode="auto">
            <a:xfrm flipH="1">
              <a:off x="3675063" y="1735138"/>
              <a:ext cx="288925" cy="431800"/>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896" name="Line 16"/>
            <p:cNvSpPr>
              <a:spLocks noChangeShapeType="1"/>
            </p:cNvSpPr>
            <p:nvPr/>
          </p:nvSpPr>
          <p:spPr bwMode="auto">
            <a:xfrm>
              <a:off x="4683125" y="1735138"/>
              <a:ext cx="0" cy="431800"/>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897" name="Line 17"/>
            <p:cNvSpPr>
              <a:spLocks noChangeShapeType="1"/>
            </p:cNvSpPr>
            <p:nvPr/>
          </p:nvSpPr>
          <p:spPr bwMode="auto">
            <a:xfrm>
              <a:off x="5043488" y="1735138"/>
              <a:ext cx="144462" cy="431800"/>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sp>
        <p:nvSpPr>
          <p:cNvPr id="122898" name="Text Box 18"/>
          <p:cNvSpPr txBox="1">
            <a:spLocks noChangeArrowheads="1"/>
          </p:cNvSpPr>
          <p:nvPr/>
        </p:nvSpPr>
        <p:spPr bwMode="auto">
          <a:xfrm>
            <a:off x="1817639" y="5786454"/>
            <a:ext cx="4357718" cy="40011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lang="en-US" altLang="zh-CN" sz="2000" dirty="0" smtClean="0">
                <a:latin typeface="Consolas" pitchFamily="49" charset="0"/>
                <a:cs typeface="Consolas" pitchFamily="49" charset="0"/>
              </a:rPr>
              <a:t>0</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1</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2</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3</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4</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5</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6</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7</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8</a:t>
            </a:r>
            <a:r>
              <a:rPr lang="zh-CN" altLang="en-US" sz="2000" dirty="0" smtClean="0">
                <a:latin typeface="Consolas" pitchFamily="49" charset="0"/>
                <a:cs typeface="Consolas" pitchFamily="49" charset="0"/>
              </a:rPr>
              <a:t>，</a:t>
            </a:r>
            <a:r>
              <a:rPr lang="en-US" altLang="zh-CN" sz="2000" dirty="0" smtClean="0">
                <a:latin typeface="Consolas" pitchFamily="49" charset="0"/>
                <a:cs typeface="Consolas" pitchFamily="49" charset="0"/>
              </a:rPr>
              <a:t>9</a:t>
            </a:r>
            <a:endParaRPr lang="zh-CN" altLang="en-US" sz="2000" dirty="0">
              <a:latin typeface="Consolas" pitchFamily="49" charset="0"/>
              <a:cs typeface="Consolas" pitchFamily="49" charset="0"/>
            </a:endParaRPr>
          </a:p>
        </p:txBody>
      </p:sp>
      <p:grpSp>
        <p:nvGrpSpPr>
          <p:cNvPr id="4" name="组合 50"/>
          <p:cNvGrpSpPr/>
          <p:nvPr/>
        </p:nvGrpSpPr>
        <p:grpSpPr>
          <a:xfrm>
            <a:off x="1444588" y="2527300"/>
            <a:ext cx="2230438" cy="719138"/>
            <a:chOff x="2555875" y="2527300"/>
            <a:chExt cx="2230438" cy="719138"/>
          </a:xfrm>
        </p:grpSpPr>
        <p:sp>
          <p:nvSpPr>
            <p:cNvPr id="122899" name="Rectangle 19"/>
            <p:cNvSpPr>
              <a:spLocks noChangeArrowheads="1"/>
            </p:cNvSpPr>
            <p:nvPr/>
          </p:nvSpPr>
          <p:spPr bwMode="auto">
            <a:xfrm>
              <a:off x="2555875" y="2886075"/>
              <a:ext cx="360363" cy="360363"/>
            </a:xfrm>
            <a:prstGeom prst="rect">
              <a:avLst/>
            </a:prstGeom>
            <a:solidFill>
              <a:srgbClr val="00B0F0"/>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1000E4"/>
                  </a:solidFill>
                  <a:latin typeface="Consolas" pitchFamily="49" charset="0"/>
                  <a:cs typeface="Consolas" pitchFamily="49" charset="0"/>
                </a:rPr>
                <a:t>0</a:t>
              </a:r>
            </a:p>
          </p:txBody>
        </p:sp>
        <p:sp>
          <p:nvSpPr>
            <p:cNvPr id="122900" name="Rectangle 20"/>
            <p:cNvSpPr>
              <a:spLocks noChangeArrowheads="1"/>
            </p:cNvSpPr>
            <p:nvPr/>
          </p:nvSpPr>
          <p:spPr bwMode="auto">
            <a:xfrm>
              <a:off x="3635375" y="2886075"/>
              <a:ext cx="1150938"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dirty="0">
                  <a:solidFill>
                    <a:srgbClr val="FF0000"/>
                  </a:solidFill>
                  <a:latin typeface="Consolas" pitchFamily="49" charset="0"/>
                  <a:cs typeface="Consolas" pitchFamily="49" charset="0"/>
                </a:rPr>
                <a:t>2</a:t>
              </a:r>
              <a:r>
                <a:rPr lang="zh-CN" altLang="en-US" sz="2000" dirty="0">
                  <a:solidFill>
                    <a:srgbClr val="1000E4"/>
                  </a:solidFill>
                  <a:latin typeface="Consolas" pitchFamily="49" charset="0"/>
                  <a:cs typeface="Consolas" pitchFamily="49" charset="0"/>
                </a:rPr>
                <a:t>　</a:t>
              </a:r>
              <a:r>
                <a:rPr lang="en-US" altLang="zh-CN" sz="2000" dirty="0">
                  <a:solidFill>
                    <a:srgbClr val="1000E4"/>
                  </a:solidFill>
                  <a:latin typeface="Consolas" pitchFamily="49" charset="0"/>
                  <a:cs typeface="Consolas" pitchFamily="49" charset="0"/>
                </a:rPr>
                <a:t>3</a:t>
              </a:r>
              <a:r>
                <a:rPr lang="zh-CN" altLang="en-US" sz="2000" dirty="0">
                  <a:solidFill>
                    <a:srgbClr val="1000E4"/>
                  </a:solidFill>
                  <a:latin typeface="Consolas" pitchFamily="49" charset="0"/>
                  <a:cs typeface="Consolas" pitchFamily="49" charset="0"/>
                </a:rPr>
                <a:t>　</a:t>
              </a:r>
              <a:r>
                <a:rPr lang="en-US" altLang="zh-CN" sz="2000" dirty="0">
                  <a:solidFill>
                    <a:srgbClr val="1000E4"/>
                  </a:solidFill>
                  <a:latin typeface="Consolas" pitchFamily="49" charset="0"/>
                  <a:cs typeface="Consolas" pitchFamily="49" charset="0"/>
                </a:rPr>
                <a:t>4</a:t>
              </a:r>
            </a:p>
          </p:txBody>
        </p:sp>
        <p:sp>
          <p:nvSpPr>
            <p:cNvPr id="122901" name="Oval 21"/>
            <p:cNvSpPr>
              <a:spLocks noChangeArrowheads="1"/>
            </p:cNvSpPr>
            <p:nvPr/>
          </p:nvSpPr>
          <p:spPr bwMode="auto">
            <a:xfrm>
              <a:off x="3059113" y="2886075"/>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itchFamily="49" charset="0"/>
                  <a:cs typeface="Consolas" pitchFamily="49" charset="0"/>
                </a:rPr>
                <a:t>1</a:t>
              </a:r>
            </a:p>
          </p:txBody>
        </p:sp>
        <p:sp>
          <p:nvSpPr>
            <p:cNvPr id="122902" name="Freeform 22"/>
            <p:cNvSpPr>
              <a:spLocks/>
            </p:cNvSpPr>
            <p:nvPr/>
          </p:nvSpPr>
          <p:spPr bwMode="auto">
            <a:xfrm>
              <a:off x="2846388" y="2527300"/>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22903" name="Line 23"/>
            <p:cNvSpPr>
              <a:spLocks noChangeShapeType="1"/>
            </p:cNvSpPr>
            <p:nvPr/>
          </p:nvSpPr>
          <p:spPr bwMode="auto">
            <a:xfrm>
              <a:off x="3271838" y="2527300"/>
              <a:ext cx="0"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04" name="Line 24"/>
            <p:cNvSpPr>
              <a:spLocks noChangeShapeType="1"/>
            </p:cNvSpPr>
            <p:nvPr/>
          </p:nvSpPr>
          <p:spPr bwMode="auto">
            <a:xfrm>
              <a:off x="3779838" y="2527300"/>
              <a:ext cx="288925"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5" name="组合 51"/>
          <p:cNvGrpSpPr/>
          <p:nvPr/>
        </p:nvGrpSpPr>
        <p:grpSpPr>
          <a:xfrm>
            <a:off x="2205001" y="3259138"/>
            <a:ext cx="1798637" cy="719137"/>
            <a:chOff x="3316288" y="3259138"/>
            <a:chExt cx="1798637" cy="719137"/>
          </a:xfrm>
        </p:grpSpPr>
        <p:sp>
          <p:nvSpPr>
            <p:cNvPr id="122905" name="Rectangle 25"/>
            <p:cNvSpPr>
              <a:spLocks noChangeArrowheads="1"/>
            </p:cNvSpPr>
            <p:nvPr/>
          </p:nvSpPr>
          <p:spPr bwMode="auto">
            <a:xfrm>
              <a:off x="3316288" y="3617913"/>
              <a:ext cx="360362" cy="360362"/>
            </a:xfrm>
            <a:prstGeom prst="rect">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itchFamily="49" charset="0"/>
                <a:cs typeface="Consolas" pitchFamily="49" charset="0"/>
              </a:endParaRPr>
            </a:p>
          </p:txBody>
        </p:sp>
        <p:sp>
          <p:nvSpPr>
            <p:cNvPr id="122906" name="Rectangle 26"/>
            <p:cNvSpPr>
              <a:spLocks noChangeArrowheads="1"/>
            </p:cNvSpPr>
            <p:nvPr/>
          </p:nvSpPr>
          <p:spPr bwMode="auto">
            <a:xfrm>
              <a:off x="4395788" y="3617913"/>
              <a:ext cx="719137"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dirty="0">
                  <a:solidFill>
                    <a:srgbClr val="FF0000"/>
                  </a:solidFill>
                  <a:latin typeface="Consolas" pitchFamily="49" charset="0"/>
                  <a:cs typeface="Consolas" pitchFamily="49" charset="0"/>
                </a:rPr>
                <a:t>3</a:t>
              </a:r>
              <a:r>
                <a:rPr lang="zh-CN" altLang="en-US" sz="2000" dirty="0">
                  <a:solidFill>
                    <a:srgbClr val="1000E4"/>
                  </a:solidFill>
                  <a:latin typeface="Consolas" pitchFamily="49" charset="0"/>
                  <a:cs typeface="Consolas" pitchFamily="49" charset="0"/>
                </a:rPr>
                <a:t>　</a:t>
              </a:r>
              <a:r>
                <a:rPr lang="en-US" altLang="zh-CN" sz="2000" dirty="0">
                  <a:solidFill>
                    <a:srgbClr val="1000E4"/>
                  </a:solidFill>
                  <a:latin typeface="Consolas" pitchFamily="49" charset="0"/>
                  <a:cs typeface="Consolas" pitchFamily="49" charset="0"/>
                </a:rPr>
                <a:t>4</a:t>
              </a:r>
            </a:p>
          </p:txBody>
        </p:sp>
        <p:sp>
          <p:nvSpPr>
            <p:cNvPr id="122907" name="Oval 27"/>
            <p:cNvSpPr>
              <a:spLocks noChangeArrowheads="1"/>
            </p:cNvSpPr>
            <p:nvPr/>
          </p:nvSpPr>
          <p:spPr bwMode="auto">
            <a:xfrm>
              <a:off x="3819525" y="3617913"/>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itchFamily="49" charset="0"/>
                  <a:cs typeface="Consolas" pitchFamily="49" charset="0"/>
                </a:rPr>
                <a:t>2</a:t>
              </a:r>
            </a:p>
          </p:txBody>
        </p:sp>
        <p:sp>
          <p:nvSpPr>
            <p:cNvPr id="122908" name="Freeform 28"/>
            <p:cNvSpPr>
              <a:spLocks/>
            </p:cNvSpPr>
            <p:nvPr/>
          </p:nvSpPr>
          <p:spPr bwMode="auto">
            <a:xfrm>
              <a:off x="3606800" y="3259138"/>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22909" name="Line 29"/>
            <p:cNvSpPr>
              <a:spLocks noChangeShapeType="1"/>
            </p:cNvSpPr>
            <p:nvPr/>
          </p:nvSpPr>
          <p:spPr bwMode="auto">
            <a:xfrm>
              <a:off x="4032250" y="3259138"/>
              <a:ext cx="0"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10" name="Line 30"/>
            <p:cNvSpPr>
              <a:spLocks noChangeShapeType="1"/>
            </p:cNvSpPr>
            <p:nvPr/>
          </p:nvSpPr>
          <p:spPr bwMode="auto">
            <a:xfrm>
              <a:off x="4540250" y="3259138"/>
              <a:ext cx="288925"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grpSp>
      <p:grpSp>
        <p:nvGrpSpPr>
          <p:cNvPr id="6" name="组合 52"/>
          <p:cNvGrpSpPr/>
          <p:nvPr/>
        </p:nvGrpSpPr>
        <p:grpSpPr>
          <a:xfrm>
            <a:off x="2882863" y="3967163"/>
            <a:ext cx="1441450" cy="720725"/>
            <a:chOff x="3994150" y="3967163"/>
            <a:chExt cx="1441450" cy="720725"/>
          </a:xfrm>
        </p:grpSpPr>
        <p:sp>
          <p:nvSpPr>
            <p:cNvPr id="122911" name="Rectangle 31"/>
            <p:cNvSpPr>
              <a:spLocks noChangeArrowheads="1"/>
            </p:cNvSpPr>
            <p:nvPr/>
          </p:nvSpPr>
          <p:spPr bwMode="auto">
            <a:xfrm>
              <a:off x="3994150" y="4325938"/>
              <a:ext cx="360363" cy="360362"/>
            </a:xfrm>
            <a:prstGeom prst="rect">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itchFamily="49" charset="0"/>
                <a:cs typeface="Consolas" pitchFamily="49" charset="0"/>
              </a:endParaRPr>
            </a:p>
          </p:txBody>
        </p:sp>
        <p:sp>
          <p:nvSpPr>
            <p:cNvPr id="122912" name="Oval 32"/>
            <p:cNvSpPr>
              <a:spLocks noChangeArrowheads="1"/>
            </p:cNvSpPr>
            <p:nvPr/>
          </p:nvSpPr>
          <p:spPr bwMode="auto">
            <a:xfrm>
              <a:off x="4497388" y="4325938"/>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itchFamily="49" charset="0"/>
                  <a:cs typeface="Consolas" pitchFamily="49" charset="0"/>
                </a:rPr>
                <a:t>3</a:t>
              </a:r>
            </a:p>
          </p:txBody>
        </p:sp>
        <p:sp>
          <p:nvSpPr>
            <p:cNvPr id="122913" name="Freeform 33"/>
            <p:cNvSpPr>
              <a:spLocks/>
            </p:cNvSpPr>
            <p:nvPr/>
          </p:nvSpPr>
          <p:spPr bwMode="auto">
            <a:xfrm>
              <a:off x="4284663" y="3967163"/>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22914" name="Line 34"/>
            <p:cNvSpPr>
              <a:spLocks noChangeShapeType="1"/>
            </p:cNvSpPr>
            <p:nvPr/>
          </p:nvSpPr>
          <p:spPr bwMode="auto">
            <a:xfrm>
              <a:off x="4710113" y="3967163"/>
              <a:ext cx="0"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15" name="Line 35"/>
            <p:cNvSpPr>
              <a:spLocks noChangeShapeType="1"/>
            </p:cNvSpPr>
            <p:nvPr/>
          </p:nvSpPr>
          <p:spPr bwMode="auto">
            <a:xfrm>
              <a:off x="5003800" y="3967163"/>
              <a:ext cx="288925"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16" name="Rectangle 36"/>
            <p:cNvSpPr>
              <a:spLocks noChangeArrowheads="1"/>
            </p:cNvSpPr>
            <p:nvPr/>
          </p:nvSpPr>
          <p:spPr bwMode="auto">
            <a:xfrm>
              <a:off x="5075238" y="4327525"/>
              <a:ext cx="360362" cy="360363"/>
            </a:xfrm>
            <a:prstGeom prst="rect">
              <a:avLst/>
            </a:prstGeom>
            <a:solidFill>
              <a:srgbClr val="00B0F0"/>
            </a:solidFill>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l"/>
              <a:r>
                <a:rPr lang="en-US" altLang="zh-CN" sz="2000">
                  <a:solidFill>
                    <a:srgbClr val="1000E4"/>
                  </a:solidFill>
                  <a:latin typeface="Consolas" pitchFamily="49" charset="0"/>
                  <a:cs typeface="Consolas" pitchFamily="49" charset="0"/>
                </a:rPr>
                <a:t>4</a:t>
              </a:r>
            </a:p>
          </p:txBody>
        </p:sp>
      </p:grpSp>
      <p:grpSp>
        <p:nvGrpSpPr>
          <p:cNvPr id="7" name="组合 53"/>
          <p:cNvGrpSpPr/>
          <p:nvPr/>
        </p:nvGrpSpPr>
        <p:grpSpPr>
          <a:xfrm>
            <a:off x="4900576" y="1735138"/>
            <a:ext cx="1655762" cy="720725"/>
            <a:chOff x="6011863" y="1735138"/>
            <a:chExt cx="1655762" cy="720725"/>
          </a:xfrm>
        </p:grpSpPr>
        <p:sp>
          <p:nvSpPr>
            <p:cNvPr id="122917" name="Rectangle 37"/>
            <p:cNvSpPr>
              <a:spLocks noChangeArrowheads="1"/>
            </p:cNvSpPr>
            <p:nvPr/>
          </p:nvSpPr>
          <p:spPr bwMode="auto">
            <a:xfrm>
              <a:off x="6011863" y="2093913"/>
              <a:ext cx="5762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l"/>
              <a:r>
                <a:rPr lang="en-US" altLang="zh-CN" sz="2000" smtClean="0">
                  <a:solidFill>
                    <a:srgbClr val="FF0000"/>
                  </a:solidFill>
                  <a:latin typeface="Consolas" pitchFamily="49" charset="0"/>
                  <a:cs typeface="Consolas" pitchFamily="49" charset="0"/>
                </a:rPr>
                <a:t>8</a:t>
              </a:r>
              <a:r>
                <a:rPr lang="en-US" altLang="zh-CN" sz="2000" smtClean="0">
                  <a:solidFill>
                    <a:srgbClr val="1000E4"/>
                  </a:solidFill>
                  <a:latin typeface="Consolas" pitchFamily="49" charset="0"/>
                  <a:cs typeface="Consolas" pitchFamily="49" charset="0"/>
                </a:rPr>
                <a:t> </a:t>
              </a:r>
              <a:r>
                <a:rPr lang="en-US" altLang="zh-CN" sz="2000" dirty="0">
                  <a:solidFill>
                    <a:srgbClr val="1000E4"/>
                  </a:solidFill>
                  <a:latin typeface="Consolas" pitchFamily="49" charset="0"/>
                  <a:cs typeface="Consolas" pitchFamily="49" charset="0"/>
                </a:rPr>
                <a:t>7</a:t>
              </a:r>
            </a:p>
          </p:txBody>
        </p:sp>
        <p:sp>
          <p:nvSpPr>
            <p:cNvPr id="122918" name="Oval 38"/>
            <p:cNvSpPr>
              <a:spLocks noChangeArrowheads="1"/>
            </p:cNvSpPr>
            <p:nvPr/>
          </p:nvSpPr>
          <p:spPr bwMode="auto">
            <a:xfrm>
              <a:off x="6729413" y="2093913"/>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itchFamily="49" charset="0"/>
                  <a:cs typeface="Consolas" pitchFamily="49" charset="0"/>
                </a:rPr>
                <a:t>9</a:t>
              </a:r>
            </a:p>
          </p:txBody>
        </p:sp>
        <p:sp>
          <p:nvSpPr>
            <p:cNvPr id="122919" name="Freeform 39"/>
            <p:cNvSpPr>
              <a:spLocks/>
            </p:cNvSpPr>
            <p:nvPr/>
          </p:nvSpPr>
          <p:spPr bwMode="auto">
            <a:xfrm>
              <a:off x="6372225" y="1735138"/>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22920" name="Line 40"/>
            <p:cNvSpPr>
              <a:spLocks noChangeShapeType="1"/>
            </p:cNvSpPr>
            <p:nvPr/>
          </p:nvSpPr>
          <p:spPr bwMode="auto">
            <a:xfrm>
              <a:off x="6911975" y="1735138"/>
              <a:ext cx="0"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21" name="Line 41"/>
            <p:cNvSpPr>
              <a:spLocks noChangeShapeType="1"/>
            </p:cNvSpPr>
            <p:nvPr/>
          </p:nvSpPr>
          <p:spPr bwMode="auto">
            <a:xfrm>
              <a:off x="7091363" y="1735138"/>
              <a:ext cx="288925"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22" name="Rectangle 42"/>
            <p:cNvSpPr>
              <a:spLocks noChangeArrowheads="1"/>
            </p:cNvSpPr>
            <p:nvPr/>
          </p:nvSpPr>
          <p:spPr bwMode="auto">
            <a:xfrm>
              <a:off x="7307263" y="2095500"/>
              <a:ext cx="360362" cy="360363"/>
            </a:xfrm>
            <a:prstGeom prst="rect">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itchFamily="49" charset="0"/>
                <a:cs typeface="Consolas" pitchFamily="49" charset="0"/>
              </a:endParaRPr>
            </a:p>
          </p:txBody>
        </p:sp>
      </p:grpSp>
      <p:grpSp>
        <p:nvGrpSpPr>
          <p:cNvPr id="8" name="组合 54"/>
          <p:cNvGrpSpPr/>
          <p:nvPr/>
        </p:nvGrpSpPr>
        <p:grpSpPr>
          <a:xfrm>
            <a:off x="4419563" y="2443163"/>
            <a:ext cx="1441451" cy="720726"/>
            <a:chOff x="5530850" y="2443163"/>
            <a:chExt cx="1441451" cy="720726"/>
          </a:xfrm>
        </p:grpSpPr>
        <p:sp>
          <p:nvSpPr>
            <p:cNvPr id="122923" name="Rectangle 43"/>
            <p:cNvSpPr>
              <a:spLocks noChangeArrowheads="1"/>
            </p:cNvSpPr>
            <p:nvPr/>
          </p:nvSpPr>
          <p:spPr bwMode="auto">
            <a:xfrm>
              <a:off x="5530850" y="2801938"/>
              <a:ext cx="360363" cy="360363"/>
            </a:xfrm>
            <a:prstGeom prst="rect">
              <a:avLst/>
            </a:prstGeom>
            <a:solidFill>
              <a:srgbClr val="00B0F0"/>
            </a:solidFill>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l"/>
              <a:r>
                <a:rPr lang="en-US" altLang="zh-CN" sz="2000">
                  <a:solidFill>
                    <a:srgbClr val="1000E4"/>
                  </a:solidFill>
                  <a:latin typeface="Consolas" pitchFamily="49" charset="0"/>
                  <a:cs typeface="Consolas" pitchFamily="49" charset="0"/>
                </a:rPr>
                <a:t>7</a:t>
              </a:r>
            </a:p>
          </p:txBody>
        </p:sp>
        <p:sp>
          <p:nvSpPr>
            <p:cNvPr id="122924" name="Oval 44"/>
            <p:cNvSpPr>
              <a:spLocks noChangeArrowheads="1"/>
            </p:cNvSpPr>
            <p:nvPr/>
          </p:nvSpPr>
          <p:spPr bwMode="auto">
            <a:xfrm>
              <a:off x="6034088" y="2801938"/>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1000E4"/>
                  </a:solidFill>
                  <a:latin typeface="Consolas" pitchFamily="49" charset="0"/>
                  <a:cs typeface="Consolas" pitchFamily="49" charset="0"/>
                </a:rPr>
                <a:t>8</a:t>
              </a:r>
            </a:p>
          </p:txBody>
        </p:sp>
        <p:sp>
          <p:nvSpPr>
            <p:cNvPr id="122925" name="Freeform 45"/>
            <p:cNvSpPr>
              <a:spLocks/>
            </p:cNvSpPr>
            <p:nvPr/>
          </p:nvSpPr>
          <p:spPr bwMode="auto">
            <a:xfrm>
              <a:off x="5821363" y="2443163"/>
              <a:ext cx="241300" cy="358775"/>
            </a:xfrm>
            <a:custGeom>
              <a:avLst/>
              <a:gdLst/>
              <a:ahLst/>
              <a:cxnLst>
                <a:cxn ang="0">
                  <a:pos x="152" y="0"/>
                </a:cxn>
                <a:cxn ang="0">
                  <a:pos x="0" y="226"/>
                </a:cxn>
              </a:cxnLst>
              <a:rect l="0" t="0" r="r" b="b"/>
              <a:pathLst>
                <a:path w="152" h="226">
                  <a:moveTo>
                    <a:pt x="152" y="0"/>
                  </a:moveTo>
                  <a:lnTo>
                    <a:pt x="0" y="226"/>
                  </a:lnTo>
                </a:path>
              </a:pathLst>
            </a:custGeom>
            <a:noFill/>
            <a:ln w="28575" cap="flat" cmpd="sng">
              <a:solidFill>
                <a:schemeClr val="tx1"/>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122926" name="Line 46"/>
            <p:cNvSpPr>
              <a:spLocks noChangeShapeType="1"/>
            </p:cNvSpPr>
            <p:nvPr/>
          </p:nvSpPr>
          <p:spPr bwMode="auto">
            <a:xfrm>
              <a:off x="6246813" y="2443163"/>
              <a:ext cx="0"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27" name="Line 47"/>
            <p:cNvSpPr>
              <a:spLocks noChangeShapeType="1"/>
            </p:cNvSpPr>
            <p:nvPr/>
          </p:nvSpPr>
          <p:spPr bwMode="auto">
            <a:xfrm>
              <a:off x="6540500" y="2443163"/>
              <a:ext cx="288925" cy="358775"/>
            </a:xfrm>
            <a:prstGeom prst="line">
              <a:avLst/>
            </a:prstGeom>
            <a:noFill/>
            <a:ln w="28575">
              <a:solidFill>
                <a:schemeClr val="tx1"/>
              </a:solidFill>
              <a:round/>
              <a:headEnd/>
              <a:tailEnd type="triangle" w="med" len="med"/>
            </a:ln>
            <a:effectLst/>
          </p:spPr>
          <p:txBody>
            <a:bodyPr wrap="none"/>
            <a:lstStyle/>
            <a:p>
              <a:endParaRPr lang="zh-CN" altLang="en-US">
                <a:latin typeface="Consolas" pitchFamily="49" charset="0"/>
                <a:cs typeface="Consolas" pitchFamily="49" charset="0"/>
              </a:endParaRPr>
            </a:p>
          </p:txBody>
        </p:sp>
        <p:sp>
          <p:nvSpPr>
            <p:cNvPr id="122928" name="Rectangle 48"/>
            <p:cNvSpPr>
              <a:spLocks noChangeArrowheads="1"/>
            </p:cNvSpPr>
            <p:nvPr/>
          </p:nvSpPr>
          <p:spPr bwMode="auto">
            <a:xfrm>
              <a:off x="6611938" y="2803526"/>
              <a:ext cx="360363" cy="360363"/>
            </a:xfrm>
            <a:prstGeom prst="rect">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l"/>
              <a:endParaRPr lang="zh-CN" altLang="zh-CN" sz="2000">
                <a:solidFill>
                  <a:srgbClr val="1000E4"/>
                </a:solidFill>
                <a:latin typeface="Consolas" pitchFamily="49" charset="0"/>
                <a:cs typeface="Consolas" pitchFamily="49" charset="0"/>
              </a:endParaRPr>
            </a:p>
          </p:txBody>
        </p:sp>
      </p:grpSp>
      <p:sp>
        <p:nvSpPr>
          <p:cNvPr id="122929" name="Text Box 49"/>
          <p:cNvSpPr txBox="1">
            <a:spLocks noChangeArrowheads="1"/>
          </p:cNvSpPr>
          <p:nvPr/>
        </p:nvSpPr>
        <p:spPr bwMode="auto">
          <a:xfrm>
            <a:off x="1285852" y="99932"/>
            <a:ext cx="2571768" cy="400110"/>
          </a:xfrm>
          <a:prstGeom prst="rect">
            <a:avLst/>
          </a:prstGeom>
          <a:noFill/>
          <a:ln w="28575" algn="ctr">
            <a:noFill/>
            <a:miter lim="800000"/>
            <a:headEnd/>
            <a:tailEnd/>
          </a:ln>
          <a:effectLst/>
        </p:spPr>
        <p:txBody>
          <a:bodyPr wrap="square">
            <a:spAutoFit/>
          </a:bodyPr>
          <a:lstStyle/>
          <a:p>
            <a:pPr algn="l">
              <a:spcBef>
                <a:spcPct val="50000"/>
              </a:spcBef>
            </a:pPr>
            <a:r>
              <a:rPr lang="zh-CN" altLang="en-US" sz="2000" dirty="0">
                <a:solidFill>
                  <a:srgbClr val="0000FF"/>
                </a:solidFill>
                <a:latin typeface="Consolas" pitchFamily="49" charset="0"/>
                <a:ea typeface="楷体" pitchFamily="49" charset="-122"/>
                <a:cs typeface="Consolas" pitchFamily="49" charset="0"/>
              </a:rPr>
              <a:t>快速排序递归树</a:t>
            </a:r>
          </a:p>
        </p:txBody>
      </p:sp>
      <p:grpSp>
        <p:nvGrpSpPr>
          <p:cNvPr id="9" name="组合 79"/>
          <p:cNvGrpSpPr/>
          <p:nvPr/>
        </p:nvGrpSpPr>
        <p:grpSpPr>
          <a:xfrm>
            <a:off x="1610526" y="1735138"/>
            <a:ext cx="4209258" cy="4051318"/>
            <a:chOff x="1624769" y="1735138"/>
            <a:chExt cx="4209258" cy="4051318"/>
          </a:xfrm>
        </p:grpSpPr>
        <p:cxnSp>
          <p:nvCxnSpPr>
            <p:cNvPr id="57" name="直接箭头连接符 56"/>
            <p:cNvCxnSpPr>
              <a:stCxn id="122899" idx="2"/>
            </p:cNvCxnSpPr>
            <p:nvPr/>
          </p:nvCxnSpPr>
          <p:spPr>
            <a:xfrm rot="16200000" flipH="1">
              <a:off x="665510" y="4205697"/>
              <a:ext cx="2540018" cy="62149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22901" idx="4"/>
            </p:cNvCxnSpPr>
            <p:nvPr/>
          </p:nvCxnSpPr>
          <p:spPr>
            <a:xfrm rot="16200000" flipH="1">
              <a:off x="1113583" y="4296580"/>
              <a:ext cx="2540018" cy="43973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22907" idx="4"/>
            </p:cNvCxnSpPr>
            <p:nvPr/>
          </p:nvCxnSpPr>
          <p:spPr>
            <a:xfrm rot="16200000" flipH="1">
              <a:off x="2074022" y="4828390"/>
              <a:ext cx="1808179" cy="107947"/>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22912" idx="4"/>
            </p:cNvCxnSpPr>
            <p:nvPr/>
          </p:nvCxnSpPr>
          <p:spPr>
            <a:xfrm rot="5400000">
              <a:off x="2981280" y="5165733"/>
              <a:ext cx="1100154" cy="1412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22916" idx="2"/>
            </p:cNvCxnSpPr>
            <p:nvPr/>
          </p:nvCxnSpPr>
          <p:spPr>
            <a:xfrm rot="5400000">
              <a:off x="3467454" y="5109776"/>
              <a:ext cx="1098566" cy="254791"/>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22894" idx="4"/>
            </p:cNvCxnSpPr>
            <p:nvPr/>
          </p:nvCxnSpPr>
          <p:spPr>
            <a:xfrm rot="16200000" flipH="1">
              <a:off x="2279607" y="3819530"/>
              <a:ext cx="3259154" cy="67469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22888" idx="4"/>
            </p:cNvCxnSpPr>
            <p:nvPr/>
          </p:nvCxnSpPr>
          <p:spPr>
            <a:xfrm rot="5400000">
              <a:off x="2674103" y="3664756"/>
              <a:ext cx="4051316" cy="19208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122923" idx="2"/>
            </p:cNvCxnSpPr>
            <p:nvPr/>
          </p:nvCxnSpPr>
          <p:spPr>
            <a:xfrm rot="16200000" flipH="1">
              <a:off x="3503971" y="4258075"/>
              <a:ext cx="2624153" cy="43260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22924" idx="4"/>
            </p:cNvCxnSpPr>
            <p:nvPr/>
          </p:nvCxnSpPr>
          <p:spPr>
            <a:xfrm rot="16200000" flipH="1">
              <a:off x="3916325" y="4384677"/>
              <a:ext cx="2624153" cy="17940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22918" idx="4"/>
            </p:cNvCxnSpPr>
            <p:nvPr/>
          </p:nvCxnSpPr>
          <p:spPr>
            <a:xfrm rot="5400000">
              <a:off x="4124289" y="4076716"/>
              <a:ext cx="3332179" cy="87297"/>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6286512" y="3746376"/>
            <a:ext cx="2714644" cy="1754326"/>
          </a:xfrm>
          <a:prstGeom prst="rect">
            <a:avLst/>
          </a:prstGeom>
          <a:noFill/>
        </p:spPr>
        <p:txBody>
          <a:bodyPr wrap="square" rtlCol="0">
            <a:spAutoFit/>
          </a:bodyPr>
          <a:lstStyle/>
          <a:p>
            <a:pPr marL="288000" indent="-288000">
              <a:buBlip>
                <a:blip r:embed="rId2"/>
              </a:buBlip>
            </a:pPr>
            <a:r>
              <a:rPr lang="zh-CN" altLang="en-US" sz="1800" dirty="0" smtClean="0">
                <a:solidFill>
                  <a:srgbClr val="0000FF"/>
                </a:solidFill>
                <a:latin typeface="Consolas" pitchFamily="49" charset="0"/>
                <a:ea typeface="仿宋" pitchFamily="49" charset="-122"/>
                <a:cs typeface="Consolas" pitchFamily="49" charset="0"/>
              </a:rPr>
              <a:t>将递归树看成一棵</a:t>
            </a:r>
            <a:r>
              <a:rPr lang="en-US" altLang="zh-CN" sz="1800" dirty="0" smtClean="0">
                <a:solidFill>
                  <a:srgbClr val="0000FF"/>
                </a:solidFill>
                <a:latin typeface="Consolas" pitchFamily="49" charset="0"/>
                <a:ea typeface="仿宋" pitchFamily="49" charset="-122"/>
                <a:cs typeface="Consolas" pitchFamily="49" charset="0"/>
              </a:rPr>
              <a:t>3</a:t>
            </a:r>
            <a:r>
              <a:rPr lang="zh-CN" altLang="en-US" sz="1800" dirty="0" smtClean="0">
                <a:solidFill>
                  <a:srgbClr val="0000FF"/>
                </a:solidFill>
                <a:latin typeface="Consolas" pitchFamily="49" charset="0"/>
                <a:ea typeface="仿宋" pitchFamily="49" charset="-122"/>
                <a:cs typeface="Consolas" pitchFamily="49" charset="0"/>
              </a:rPr>
              <a:t>叉树，每个分支结点对应一次递归调用。这里递归次数：</a:t>
            </a:r>
            <a:r>
              <a:rPr lang="en-US" altLang="zh-CN" sz="1800" dirty="0" smtClean="0">
                <a:solidFill>
                  <a:srgbClr val="0000FF"/>
                </a:solidFill>
                <a:latin typeface="Consolas" pitchFamily="49" charset="0"/>
                <a:ea typeface="仿宋" pitchFamily="49" charset="-122"/>
                <a:cs typeface="Consolas" pitchFamily="49" charset="0"/>
              </a:rPr>
              <a:t>7</a:t>
            </a:r>
          </a:p>
          <a:p>
            <a:pPr marL="288000" indent="-288000" algn="l">
              <a:buBlip>
                <a:blip r:embed="rId2"/>
              </a:buBlip>
            </a:pPr>
            <a:r>
              <a:rPr lang="zh-CN" altLang="en-US" sz="1800" dirty="0" smtClean="0">
                <a:solidFill>
                  <a:srgbClr val="0000FF"/>
                </a:solidFill>
                <a:latin typeface="Consolas" pitchFamily="49" charset="0"/>
                <a:ea typeface="仿宋" pitchFamily="49" charset="-122"/>
                <a:cs typeface="Consolas" pitchFamily="49" charset="0"/>
              </a:rPr>
              <a:t>左右分区处理的顺序无关</a:t>
            </a:r>
            <a:endParaRPr lang="zh-CN" altLang="en-US" sz="1800" dirty="0">
              <a:solidFill>
                <a:srgbClr val="0000FF"/>
              </a:solidFill>
              <a:latin typeface="Consolas" pitchFamily="49" charset="0"/>
              <a:ea typeface="仿宋" pitchFamily="49" charset="-122"/>
              <a:cs typeface="Consolas" pitchFamily="49" charset="0"/>
            </a:endParaRPr>
          </a:p>
        </p:txBody>
      </p:sp>
      <p:sp>
        <p:nvSpPr>
          <p:cNvPr id="67" name="灯片编号占位符 66"/>
          <p:cNvSpPr>
            <a:spLocks noGrp="1"/>
          </p:cNvSpPr>
          <p:nvPr>
            <p:ph type="sldNum" sz="quarter" idx="12"/>
          </p:nvPr>
        </p:nvSpPr>
        <p:spPr/>
        <p:txBody>
          <a:bodyPr/>
          <a:lstStyle/>
          <a:p>
            <a:fld id="{58976CE2-A860-4F98-A694-5E753072FB00}" type="slidenum">
              <a:rPr lang="en-US" altLang="zh-CN" smtClean="0"/>
              <a:pPr/>
              <a:t>35</a:t>
            </a:fld>
            <a:r>
              <a:rPr lang="en-US" altLang="zh-CN" smtClean="0"/>
              <a:t>/22</a:t>
            </a:r>
            <a:endParaRPr lang="en-US" altLang="zh-CN"/>
          </a:p>
        </p:txBody>
      </p:sp>
      <p:sp>
        <p:nvSpPr>
          <p:cNvPr id="68" name="TextBox 67"/>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2289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animBg="1"/>
      <p:bldP spid="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214414" y="285728"/>
            <a:ext cx="3962398"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快速排序算法如下：</a:t>
            </a:r>
          </a:p>
        </p:txBody>
      </p:sp>
      <p:sp>
        <p:nvSpPr>
          <p:cNvPr id="51203" name="Text Box 3"/>
          <p:cNvSpPr txBox="1">
            <a:spLocks noChangeArrowheads="1"/>
          </p:cNvSpPr>
          <p:nvPr/>
        </p:nvSpPr>
        <p:spPr bwMode="auto">
          <a:xfrm>
            <a:off x="1000100" y="785794"/>
            <a:ext cx="7712069" cy="555379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QuickSort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s,int</a:t>
            </a:r>
            <a:r>
              <a:rPr lang="en-US" altLang="zh-CN" sz="1800" dirty="0">
                <a:solidFill>
                  <a:srgbClr val="0000FF"/>
                </a:solidFill>
                <a:latin typeface="Consolas" pitchFamily="49" charset="0"/>
                <a:ea typeface="仿宋" pitchFamily="49" charset="-122"/>
                <a:cs typeface="Consolas" pitchFamily="49" charset="0"/>
              </a:rPr>
              <a:t> t) </a:t>
            </a:r>
            <a:endParaRPr lang="en-US"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对</a:t>
            </a:r>
            <a:r>
              <a:rPr lang="en-US" altLang="zh-CN" sz="1800" dirty="0">
                <a:solidFill>
                  <a:srgbClr val="00B050"/>
                </a:solidFill>
                <a:latin typeface="Consolas" pitchFamily="49" charset="0"/>
                <a:ea typeface="仿宋" pitchFamily="49" charset="-122"/>
                <a:cs typeface="Consolas" pitchFamily="49" charset="0"/>
              </a:rPr>
              <a:t>R[s..t]</a:t>
            </a:r>
            <a:r>
              <a:rPr lang="zh-CN" altLang="en-US" sz="1800" dirty="0">
                <a:solidFill>
                  <a:srgbClr val="00B050"/>
                </a:solidFill>
                <a:latin typeface="Consolas" pitchFamily="49" charset="0"/>
                <a:ea typeface="仿宋" pitchFamily="49" charset="-122"/>
                <a:cs typeface="Consolas" pitchFamily="49" charset="0"/>
              </a:rPr>
              <a:t>的记录进行递增快速排序</a:t>
            </a:r>
          </a:p>
          <a:p>
            <a:r>
              <a:rPr lang="en-US" altLang="zh-CN" sz="1800" smtClean="0">
                <a:solidFill>
                  <a:srgbClr val="0000FF"/>
                </a:solidFill>
                <a:latin typeface="Consolas" pitchFamily="49" charset="0"/>
                <a:ea typeface="仿宋" pitchFamily="49" charset="-122"/>
                <a:cs typeface="Consolas" pitchFamily="49" charset="0"/>
              </a:rPr>
              <a:t>{  int i=s,j=t; SqType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(s&lt;t)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区间内至少存在一个记录的情况</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tmp=R[s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用区间的第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个记录作为基准</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从区间两端交替向中间扫描</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直至</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为止</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(j&gt;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R[j].key&gt;=</a:t>
            </a:r>
            <a:r>
              <a:rPr lang="en-US" altLang="zh-CN" sz="1800" dirty="0" err="1">
                <a:solidFill>
                  <a:srgbClr val="0000FF"/>
                </a:solidFill>
                <a:latin typeface="Consolas" pitchFamily="49" charset="0"/>
                <a:ea typeface="仿宋" pitchFamily="49" charset="-122"/>
                <a:cs typeface="Consolas" pitchFamily="49" charset="0"/>
              </a:rPr>
              <a:t>tmp.key</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j--;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从右向左扫描</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找第</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个小于</a:t>
            </a:r>
            <a:r>
              <a:rPr lang="en-US" altLang="zh-CN" sz="1800" dirty="0" err="1">
                <a:solidFill>
                  <a:srgbClr val="00B0F0"/>
                </a:solidFill>
                <a:latin typeface="Consolas" pitchFamily="49" charset="0"/>
                <a:ea typeface="仿宋" pitchFamily="49" charset="-122"/>
                <a:cs typeface="Consolas" pitchFamily="49" charset="0"/>
              </a:rPr>
              <a:t>tmp.key</a:t>
            </a:r>
            <a:r>
              <a:rPr lang="zh-CN" altLang="en-US" sz="1800" dirty="0">
                <a:solidFill>
                  <a:srgbClr val="00B0F0"/>
                </a:solidFill>
                <a:latin typeface="Consolas" pitchFamily="49" charset="0"/>
                <a:ea typeface="仿宋" pitchFamily="49" charset="-122"/>
                <a:cs typeface="Consolas" pitchFamily="49" charset="0"/>
              </a:rPr>
              <a:t>的</a:t>
            </a:r>
            <a:r>
              <a:rPr lang="en-US" altLang="zh-CN" sz="1800" dirty="0">
                <a:solidFill>
                  <a:srgbClr val="00B0F0"/>
                </a:solidFill>
                <a:latin typeface="Consolas" pitchFamily="49" charset="0"/>
                <a:ea typeface="仿宋" pitchFamily="49" charset="-122"/>
                <a:cs typeface="Consolas" pitchFamily="49" charset="0"/>
              </a:rPr>
              <a:t>R[j]</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R[i</a:t>
            </a:r>
            <a:r>
              <a:rPr lang="en-US" altLang="zh-CN" sz="1800" dirty="0">
                <a:solidFill>
                  <a:srgbClr val="0000FF"/>
                </a:solidFill>
                <a:latin typeface="Consolas" pitchFamily="49" charset="0"/>
                <a:ea typeface="仿宋" pitchFamily="49" charset="-122"/>
                <a:cs typeface="Consolas" pitchFamily="49" charset="0"/>
              </a:rPr>
              <a:t>]=R[j];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R[j]</a:t>
            </a:r>
            <a:r>
              <a:rPr lang="zh-CN" altLang="en-US" sz="1800" dirty="0">
                <a:solidFill>
                  <a:srgbClr val="00B0F0"/>
                </a:solidFill>
                <a:latin typeface="Consolas" pitchFamily="49" charset="0"/>
                <a:ea typeface="仿宋" pitchFamily="49" charset="-122"/>
                <a:cs typeface="Consolas" pitchFamily="49" charset="0"/>
              </a:rPr>
              <a:t>前移到</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的位置</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&lt;j &amp;&amp; 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].key&lt;=</a:t>
            </a:r>
            <a:r>
              <a:rPr lang="en-US" altLang="zh-CN" sz="1800" dirty="0" err="1">
                <a:solidFill>
                  <a:srgbClr val="0000FF"/>
                </a:solidFill>
                <a:latin typeface="Consolas" pitchFamily="49" charset="0"/>
                <a:ea typeface="仿宋" pitchFamily="49" charset="-122"/>
                <a:cs typeface="Consolas" pitchFamily="49" charset="0"/>
              </a:rPr>
              <a:t>tmp.key</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从左向右扫描</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找第</a:t>
            </a:r>
            <a:r>
              <a:rPr lang="en-US" altLang="zh-CN" sz="180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个大于</a:t>
            </a:r>
            <a:r>
              <a:rPr lang="en-US" altLang="zh-CN" sz="1800" dirty="0" err="1">
                <a:solidFill>
                  <a:srgbClr val="00B0F0"/>
                </a:solidFill>
                <a:latin typeface="Consolas" pitchFamily="49" charset="0"/>
                <a:ea typeface="仿宋" pitchFamily="49" charset="-122"/>
                <a:cs typeface="Consolas" pitchFamily="49" charset="0"/>
              </a:rPr>
              <a:t>tmp.key</a:t>
            </a:r>
            <a:r>
              <a:rPr lang="zh-CN" altLang="en-US" sz="1800" dirty="0">
                <a:solidFill>
                  <a:srgbClr val="00B0F0"/>
                </a:solidFill>
                <a:latin typeface="Consolas" pitchFamily="49" charset="0"/>
                <a:ea typeface="仿宋" pitchFamily="49" charset="-122"/>
                <a:cs typeface="Consolas" pitchFamily="49" charset="0"/>
              </a:rPr>
              <a:t>的</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R[j</a:t>
            </a:r>
            <a:r>
              <a:rPr lang="en-US" altLang="zh-CN" sz="1800" dirty="0">
                <a:solidFill>
                  <a:srgbClr val="0000FF"/>
                </a:solidFill>
                <a:latin typeface="Consolas" pitchFamily="49" charset="0"/>
                <a:ea typeface="仿宋" pitchFamily="49" charset="-122"/>
                <a:cs typeface="Consolas" pitchFamily="49" charset="0"/>
              </a:rPr>
              <a:t>]=R[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后移到</a:t>
            </a:r>
            <a:r>
              <a:rPr lang="en-US" altLang="zh-CN" sz="1800" dirty="0">
                <a:solidFill>
                  <a:srgbClr val="00B0F0"/>
                </a:solidFill>
                <a:latin typeface="Consolas" pitchFamily="49" charset="0"/>
                <a:ea typeface="仿宋" pitchFamily="49" charset="-122"/>
                <a:cs typeface="Consolas" pitchFamily="49" charset="0"/>
              </a:rPr>
              <a:t>R[j]</a:t>
            </a:r>
            <a:r>
              <a:rPr lang="zh-CN" altLang="en-US" sz="1800" dirty="0">
                <a:solidFill>
                  <a:srgbClr val="00B0F0"/>
                </a:solidFill>
                <a:latin typeface="Consolas" pitchFamily="49" charset="0"/>
                <a:ea typeface="仿宋" pitchFamily="49" charset="-122"/>
                <a:cs typeface="Consolas" pitchFamily="49" charset="0"/>
              </a:rPr>
              <a:t>的位置</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QuickSort</a:t>
            </a:r>
            <a:r>
              <a:rPr lang="en-US" altLang="zh-CN" sz="1800" smtClean="0">
                <a:solidFill>
                  <a:srgbClr val="0000FF"/>
                </a:solidFill>
                <a:latin typeface="Consolas" pitchFamily="49" charset="0"/>
                <a:ea typeface="仿宋" pitchFamily="49" charset="-122"/>
                <a:cs typeface="Consolas" pitchFamily="49" charset="0"/>
              </a:rPr>
              <a:t>(R,s,i-1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对左区间递归排序</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QuickSort</a:t>
            </a:r>
            <a:r>
              <a:rPr lang="en-US" altLang="zh-CN" sz="1800" smtClean="0">
                <a:solidFill>
                  <a:srgbClr val="0000FF"/>
                </a:solidFill>
                <a:latin typeface="Consolas" pitchFamily="49" charset="0"/>
                <a:ea typeface="仿宋" pitchFamily="49" charset="-122"/>
                <a:cs typeface="Consolas" pitchFamily="49" charset="0"/>
              </a:rPr>
              <a:t>(R,i+1,t</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对右区间递归排序</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1512919" y="1125538"/>
          <a:ext cx="5359400" cy="863600"/>
        </p:xfrm>
        <a:graphic>
          <a:graphicData uri="http://schemas.openxmlformats.org/presentationml/2006/ole">
            <p:oleObj spid="_x0000_s8194" name="公式" r:id="rId3" imgW="2666880" imgH="431640" progId="">
              <p:embed/>
            </p:oleObj>
          </a:graphicData>
        </a:graphic>
      </p:graphicFrame>
      <p:sp>
        <p:nvSpPr>
          <p:cNvPr id="8195" name="Text Box 3"/>
          <p:cNvSpPr txBox="1">
            <a:spLocks noChangeArrowheads="1"/>
          </p:cNvSpPr>
          <p:nvPr/>
        </p:nvSpPr>
        <p:spPr bwMode="auto">
          <a:xfrm>
            <a:off x="998569" y="2852738"/>
            <a:ext cx="1733167" cy="400110"/>
          </a:xfrm>
          <a:prstGeom prst="rect">
            <a:avLst/>
          </a:prstGeom>
          <a:noFill/>
          <a:ln w="9525">
            <a:noFill/>
            <a:miter lim="800000"/>
            <a:headEnd/>
            <a:tailEnd/>
          </a:ln>
        </p:spPr>
        <p:txBody>
          <a:bodyPr wrap="none">
            <a:spAutoFit/>
          </a:bodyPr>
          <a:lstStyle/>
          <a:p>
            <a:r>
              <a:rPr kumimoji="1" lang="zh-CN" altLang="en-US" sz="2000">
                <a:solidFill>
                  <a:srgbClr val="1000E4"/>
                </a:solidFill>
                <a:latin typeface="Consolas" pitchFamily="49" charset="0"/>
                <a:ea typeface="楷体" pitchFamily="49" charset="-122"/>
                <a:cs typeface="Consolas" pitchFamily="49" charset="0"/>
              </a:rPr>
              <a:t>则可得结果：</a:t>
            </a:r>
          </a:p>
        </p:txBody>
      </p:sp>
      <p:sp>
        <p:nvSpPr>
          <p:cNvPr id="8196" name="Text Box 4"/>
          <p:cNvSpPr txBox="1">
            <a:spLocks noChangeArrowheads="1"/>
          </p:cNvSpPr>
          <p:nvPr/>
        </p:nvSpPr>
        <p:spPr bwMode="auto">
          <a:xfrm>
            <a:off x="1049369" y="4221163"/>
            <a:ext cx="5044971" cy="400110"/>
          </a:xfrm>
          <a:prstGeom prst="rect">
            <a:avLst/>
          </a:prstGeom>
          <a:noFill/>
          <a:ln w="9525">
            <a:noFill/>
            <a:miter lim="800000"/>
            <a:headEnd/>
            <a:tailEnd/>
          </a:ln>
        </p:spPr>
        <p:txBody>
          <a:bodyPr wrap="none">
            <a:spAutoFit/>
          </a:bodyPr>
          <a:lstStyle/>
          <a:p>
            <a:r>
              <a:rPr kumimoji="1" lang="zh-CN" altLang="en-US" sz="2000">
                <a:solidFill>
                  <a:srgbClr val="FF0000"/>
                </a:solidFill>
                <a:latin typeface="微软雅黑" pitchFamily="34" charset="-122"/>
                <a:ea typeface="微软雅黑" pitchFamily="34" charset="-122"/>
                <a:cs typeface="Consolas" pitchFamily="49" charset="0"/>
              </a:rPr>
              <a:t>结论</a:t>
            </a:r>
            <a:r>
              <a:rPr kumimoji="1" lang="en-US" altLang="zh-CN" sz="2000">
                <a:solidFill>
                  <a:srgbClr val="FF0000"/>
                </a:solidFill>
                <a:latin typeface="微软雅黑" pitchFamily="34" charset="-122"/>
                <a:ea typeface="微软雅黑" pitchFamily="34" charset="-122"/>
                <a:cs typeface="Consolas" pitchFamily="49" charset="0"/>
              </a:rPr>
              <a:t>:</a:t>
            </a:r>
            <a:r>
              <a:rPr kumimoji="1" lang="en-US" altLang="zh-CN" sz="2000">
                <a:solidFill>
                  <a:srgbClr val="F92D37"/>
                </a:solidFill>
                <a:latin typeface="Consolas" pitchFamily="49" charset="0"/>
                <a:ea typeface="楷体" pitchFamily="49" charset="-122"/>
                <a:cs typeface="Consolas" pitchFamily="49" charset="0"/>
              </a:rPr>
              <a:t> </a:t>
            </a:r>
            <a:r>
              <a:rPr kumimoji="1" lang="zh-CN" altLang="en-US" sz="2000">
                <a:solidFill>
                  <a:srgbClr val="1000E4"/>
                </a:solidFill>
                <a:latin typeface="Consolas" pitchFamily="49" charset="0"/>
                <a:ea typeface="楷体" pitchFamily="49" charset="-122"/>
                <a:cs typeface="Consolas" pitchFamily="49" charset="0"/>
              </a:rPr>
              <a:t>快速排序的时间复杂度为</a:t>
            </a:r>
            <a:r>
              <a:rPr kumimoji="1" lang="en-US" altLang="zh-CN" sz="2000">
                <a:solidFill>
                  <a:srgbClr val="1000E4"/>
                </a:solidFill>
                <a:latin typeface="Consolas" pitchFamily="49" charset="0"/>
                <a:ea typeface="楷体" pitchFamily="49" charset="-122"/>
                <a:cs typeface="Consolas" pitchFamily="49" charset="0"/>
              </a:rPr>
              <a:t>O(</a:t>
            </a:r>
            <a:r>
              <a:rPr kumimoji="1" lang="en-US" altLang="zh-CN" sz="2000" i="1">
                <a:solidFill>
                  <a:srgbClr val="1000E4"/>
                </a:solidFill>
                <a:latin typeface="Consolas" pitchFamily="49" charset="0"/>
                <a:ea typeface="楷体" pitchFamily="49" charset="-122"/>
                <a:cs typeface="Consolas" pitchFamily="49" charset="0"/>
              </a:rPr>
              <a:t>n</a:t>
            </a:r>
            <a:r>
              <a:rPr kumimoji="1" lang="en-US" altLang="zh-CN" sz="2000">
                <a:solidFill>
                  <a:srgbClr val="1000E4"/>
                </a:solidFill>
                <a:latin typeface="Consolas" pitchFamily="49" charset="0"/>
                <a:ea typeface="楷体" pitchFamily="49" charset="-122"/>
                <a:cs typeface="Consolas" pitchFamily="49" charset="0"/>
              </a:rPr>
              <a:t>log</a:t>
            </a:r>
            <a:r>
              <a:rPr kumimoji="1" lang="en-US" altLang="zh-CN" sz="2000" baseline="-25000">
                <a:solidFill>
                  <a:srgbClr val="1000E4"/>
                </a:solidFill>
                <a:latin typeface="Consolas" pitchFamily="49" charset="0"/>
                <a:ea typeface="楷体" pitchFamily="49" charset="-122"/>
                <a:cs typeface="Consolas" pitchFamily="49" charset="0"/>
              </a:rPr>
              <a:t>2</a:t>
            </a:r>
            <a:r>
              <a:rPr kumimoji="1" lang="en-US" altLang="zh-CN" sz="2000" i="1">
                <a:solidFill>
                  <a:srgbClr val="1000E4"/>
                </a:solidFill>
                <a:latin typeface="Consolas" pitchFamily="49" charset="0"/>
                <a:ea typeface="楷体" pitchFamily="49" charset="-122"/>
                <a:cs typeface="Consolas" pitchFamily="49" charset="0"/>
              </a:rPr>
              <a:t>n</a:t>
            </a:r>
            <a:r>
              <a:rPr kumimoji="1" lang="en-US" altLang="zh-CN" sz="2000">
                <a:solidFill>
                  <a:srgbClr val="1000E4"/>
                </a:solidFill>
                <a:latin typeface="Consolas" pitchFamily="49" charset="0"/>
                <a:ea typeface="楷体" pitchFamily="49" charset="-122"/>
                <a:cs typeface="Consolas" pitchFamily="49" charset="0"/>
              </a:rPr>
              <a:t>)</a:t>
            </a:r>
          </a:p>
        </p:txBody>
      </p:sp>
      <p:sp>
        <p:nvSpPr>
          <p:cNvPr id="8197" name="Rectangle 5"/>
          <p:cNvSpPr>
            <a:spLocks noChangeArrowheads="1"/>
          </p:cNvSpPr>
          <p:nvPr/>
        </p:nvSpPr>
        <p:spPr bwMode="auto">
          <a:xfrm>
            <a:off x="1004919" y="500063"/>
            <a:ext cx="4830168" cy="477054"/>
          </a:xfrm>
          <a:prstGeom prst="rect">
            <a:avLst/>
          </a:prstGeom>
          <a:noFill/>
          <a:ln w="9525">
            <a:noFill/>
            <a:miter lim="800000"/>
            <a:headEnd/>
            <a:tailEnd/>
          </a:ln>
        </p:spPr>
        <p:txBody>
          <a:bodyPr wrap="none">
            <a:spAutoFit/>
          </a:bodyPr>
          <a:lstStyle/>
          <a:p>
            <a:pPr>
              <a:lnSpc>
                <a:spcPct val="125000"/>
              </a:lnSpc>
            </a:pPr>
            <a:r>
              <a:rPr kumimoji="1" lang="zh-CN" altLang="en-US" sz="2000">
                <a:solidFill>
                  <a:srgbClr val="1000E4"/>
                </a:solidFill>
                <a:latin typeface="Consolas" pitchFamily="49" charset="0"/>
                <a:ea typeface="楷体" pitchFamily="49" charset="-122"/>
                <a:cs typeface="Consolas" pitchFamily="49" charset="0"/>
              </a:rPr>
              <a:t>由此可得快速排序所需时间的平均值为：</a:t>
            </a:r>
          </a:p>
        </p:txBody>
      </p:sp>
      <p:sp>
        <p:nvSpPr>
          <p:cNvPr id="8198" name="Text Box 6"/>
          <p:cNvSpPr txBox="1">
            <a:spLocks noChangeArrowheads="1"/>
          </p:cNvSpPr>
          <p:nvPr/>
        </p:nvSpPr>
        <p:spPr bwMode="auto">
          <a:xfrm>
            <a:off x="1006507" y="4941888"/>
            <a:ext cx="4249737" cy="400110"/>
          </a:xfrm>
          <a:prstGeom prst="rect">
            <a:avLst/>
          </a:prstGeom>
          <a:noFill/>
          <a:ln w="9525">
            <a:noFill/>
            <a:miter lim="800000"/>
            <a:headEnd/>
            <a:tailEnd/>
          </a:ln>
        </p:spPr>
        <p:txBody>
          <a:bodyPr>
            <a:spAutoFit/>
          </a:bodyPr>
          <a:lstStyle/>
          <a:p>
            <a:pPr>
              <a:spcBef>
                <a:spcPct val="50000"/>
              </a:spcBef>
            </a:pPr>
            <a:r>
              <a:rPr lang="zh-CN" altLang="en-US" sz="2000">
                <a:solidFill>
                  <a:srgbClr val="1000E4"/>
                </a:solidFill>
                <a:latin typeface="Consolas" pitchFamily="49" charset="0"/>
                <a:ea typeface="楷体" pitchFamily="49" charset="-122"/>
                <a:cs typeface="Consolas" pitchFamily="49" charset="0"/>
              </a:rPr>
              <a:t>平均所需栈空间为</a:t>
            </a:r>
            <a:r>
              <a:rPr lang="en-US" altLang="zh-CN" sz="2000">
                <a:solidFill>
                  <a:srgbClr val="1000E4"/>
                </a:solidFill>
                <a:latin typeface="Consolas" pitchFamily="49" charset="0"/>
                <a:ea typeface="楷体" pitchFamily="49" charset="-122"/>
                <a:cs typeface="Consolas" pitchFamily="49" charset="0"/>
              </a:rPr>
              <a:t>O(log</a:t>
            </a:r>
            <a:r>
              <a:rPr lang="en-US" altLang="zh-CN" sz="2000" baseline="-25000">
                <a:solidFill>
                  <a:srgbClr val="1000E4"/>
                </a:solidFill>
                <a:latin typeface="Consolas" pitchFamily="49" charset="0"/>
                <a:ea typeface="楷体" pitchFamily="49" charset="-122"/>
                <a:cs typeface="Consolas" pitchFamily="49" charset="0"/>
              </a:rPr>
              <a:t>2</a:t>
            </a:r>
            <a:r>
              <a:rPr lang="en-US" altLang="zh-CN" sz="2000" i="1">
                <a:solidFill>
                  <a:srgbClr val="1000E4"/>
                </a:solidFill>
                <a:latin typeface="Consolas" pitchFamily="49" charset="0"/>
                <a:ea typeface="楷体" pitchFamily="49" charset="-122"/>
                <a:cs typeface="Consolas" pitchFamily="49" charset="0"/>
              </a:rPr>
              <a:t>n</a:t>
            </a:r>
            <a:r>
              <a:rPr lang="en-US" altLang="zh-CN" sz="2000">
                <a:solidFill>
                  <a:srgbClr val="1000E4"/>
                </a:solidFill>
                <a:latin typeface="Consolas" pitchFamily="49" charset="0"/>
                <a:ea typeface="楷体" pitchFamily="49" charset="-122"/>
                <a:cs typeface="Consolas" pitchFamily="49" charset="0"/>
              </a:rPr>
              <a:t>)</a:t>
            </a:r>
            <a:r>
              <a:rPr lang="zh-CN" altLang="en-US" sz="2000">
                <a:solidFill>
                  <a:srgbClr val="1000E4"/>
                </a:solidFill>
                <a:latin typeface="Consolas" pitchFamily="49" charset="0"/>
                <a:ea typeface="楷体" pitchFamily="49" charset="-122"/>
                <a:cs typeface="Consolas" pitchFamily="49" charset="0"/>
              </a:rPr>
              <a:t>。</a:t>
            </a:r>
          </a:p>
        </p:txBody>
      </p:sp>
      <p:sp>
        <p:nvSpPr>
          <p:cNvPr id="8199" name="Rectangle 7"/>
          <p:cNvSpPr>
            <a:spLocks noChangeArrowheads="1"/>
          </p:cNvSpPr>
          <p:nvPr/>
        </p:nvSpPr>
        <p:spPr bwMode="auto">
          <a:xfrm>
            <a:off x="6215075" y="2071678"/>
            <a:ext cx="2500330"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1000E4"/>
                </a:solidFill>
                <a:latin typeface="Consolas" pitchFamily="49" charset="0"/>
                <a:ea typeface="楷体" pitchFamily="49" charset="-122"/>
                <a:cs typeface="Consolas" pitchFamily="49" charset="0"/>
              </a:rPr>
              <a:t>n</a:t>
            </a:r>
          </a:p>
        </p:txBody>
      </p:sp>
      <p:sp>
        <p:nvSpPr>
          <p:cNvPr id="8200" name="Rectangle 8"/>
          <p:cNvSpPr>
            <a:spLocks noChangeArrowheads="1"/>
          </p:cNvSpPr>
          <p:nvPr/>
        </p:nvSpPr>
        <p:spPr bwMode="auto">
          <a:xfrm>
            <a:off x="6170642" y="3036389"/>
            <a:ext cx="1008062" cy="2873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1000E4"/>
                </a:solidFill>
                <a:latin typeface="Consolas" pitchFamily="49" charset="0"/>
                <a:ea typeface="楷体" pitchFamily="49" charset="-122"/>
                <a:cs typeface="Consolas" pitchFamily="49" charset="0"/>
              </a:rPr>
              <a:t>k</a:t>
            </a:r>
            <a:r>
              <a:rPr lang="en-US" altLang="zh-CN" sz="2000">
                <a:solidFill>
                  <a:srgbClr val="1000E4"/>
                </a:solidFill>
                <a:latin typeface="Consolas" pitchFamily="49" charset="0"/>
                <a:ea typeface="楷体" pitchFamily="49" charset="-122"/>
                <a:cs typeface="Consolas" pitchFamily="49" charset="0"/>
              </a:rPr>
              <a:t>-1</a:t>
            </a:r>
          </a:p>
        </p:txBody>
      </p:sp>
      <p:sp>
        <p:nvSpPr>
          <p:cNvPr id="8201" name="Oval 9"/>
          <p:cNvSpPr>
            <a:spLocks noChangeArrowheads="1"/>
          </p:cNvSpPr>
          <p:nvPr/>
        </p:nvSpPr>
        <p:spPr bwMode="auto">
          <a:xfrm>
            <a:off x="7308879" y="2959100"/>
            <a:ext cx="288925"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ea typeface="楷体" pitchFamily="49" charset="-122"/>
              <a:cs typeface="Consolas" pitchFamily="49" charset="0"/>
            </a:endParaRPr>
          </a:p>
        </p:txBody>
      </p:sp>
      <p:sp>
        <p:nvSpPr>
          <p:cNvPr id="8202" name="Rectangle 10"/>
          <p:cNvSpPr>
            <a:spLocks noChangeArrowheads="1"/>
          </p:cNvSpPr>
          <p:nvPr/>
        </p:nvSpPr>
        <p:spPr bwMode="auto">
          <a:xfrm>
            <a:off x="7778779" y="3036389"/>
            <a:ext cx="1008063" cy="2873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1000E4"/>
                </a:solidFill>
                <a:latin typeface="Consolas" pitchFamily="49" charset="0"/>
                <a:ea typeface="楷体" pitchFamily="49" charset="-122"/>
                <a:cs typeface="Consolas" pitchFamily="49" charset="0"/>
              </a:rPr>
              <a:t>n-k</a:t>
            </a:r>
            <a:endParaRPr lang="en-US" altLang="zh-CN" sz="2000">
              <a:solidFill>
                <a:srgbClr val="1000E4"/>
              </a:solidFill>
              <a:latin typeface="Consolas" pitchFamily="49" charset="0"/>
              <a:ea typeface="楷体" pitchFamily="49" charset="-122"/>
              <a:cs typeface="Consolas" pitchFamily="49" charset="0"/>
            </a:endParaRPr>
          </a:p>
        </p:txBody>
      </p:sp>
      <p:sp>
        <p:nvSpPr>
          <p:cNvPr id="8203" name="AutoShape 11"/>
          <p:cNvSpPr>
            <a:spLocks noChangeArrowheads="1"/>
          </p:cNvSpPr>
          <p:nvPr/>
        </p:nvSpPr>
        <p:spPr bwMode="auto">
          <a:xfrm>
            <a:off x="7358082" y="2586039"/>
            <a:ext cx="227003" cy="200020"/>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ea typeface="楷体" pitchFamily="49" charset="-122"/>
              <a:cs typeface="Times New Roman" pitchFamily="18" charset="0"/>
            </a:endParaRPr>
          </a:p>
        </p:txBody>
      </p:sp>
      <p:sp>
        <p:nvSpPr>
          <p:cNvPr id="8204" name="Line 12"/>
          <p:cNvSpPr>
            <a:spLocks noChangeShapeType="1"/>
          </p:cNvSpPr>
          <p:nvPr/>
        </p:nvSpPr>
        <p:spPr bwMode="auto">
          <a:xfrm flipH="1" flipV="1">
            <a:off x="2806732" y="1700213"/>
            <a:ext cx="431800" cy="503237"/>
          </a:xfrm>
          <a:prstGeom prst="line">
            <a:avLst/>
          </a:prstGeom>
          <a:noFill/>
          <a:ln w="38100">
            <a:solidFill>
              <a:schemeClr val="tx1"/>
            </a:solidFill>
            <a:miter lim="800000"/>
            <a:headEnd/>
            <a:tailEnd type="triangle" w="med" len="med"/>
          </a:ln>
        </p:spPr>
        <p:txBody>
          <a:bodyPr wrap="none"/>
          <a:lstStyle/>
          <a:p>
            <a:endParaRPr lang="zh-CN" altLang="en-US">
              <a:ea typeface="楷体" pitchFamily="49" charset="-122"/>
              <a:cs typeface="Times New Roman" pitchFamily="18" charset="0"/>
            </a:endParaRPr>
          </a:p>
        </p:txBody>
      </p:sp>
      <p:sp>
        <p:nvSpPr>
          <p:cNvPr id="8205" name="Text Box 13"/>
          <p:cNvSpPr txBox="1">
            <a:spLocks noChangeArrowheads="1"/>
          </p:cNvSpPr>
          <p:nvPr/>
        </p:nvSpPr>
        <p:spPr bwMode="auto">
          <a:xfrm>
            <a:off x="3022632" y="2179638"/>
            <a:ext cx="2881312" cy="400110"/>
          </a:xfrm>
          <a:prstGeom prst="rect">
            <a:avLst/>
          </a:prstGeom>
          <a:noFill/>
          <a:ln w="9525">
            <a:noFill/>
            <a:miter lim="800000"/>
            <a:headEnd/>
            <a:tailEnd/>
          </a:ln>
        </p:spPr>
        <p:txBody>
          <a:bodyPr>
            <a:spAutoFit/>
          </a:bodyPr>
          <a:lstStyle/>
          <a:p>
            <a:pPr>
              <a:spcBef>
                <a:spcPct val="50000"/>
              </a:spcBef>
            </a:pPr>
            <a:r>
              <a:rPr lang="en-US" altLang="zh-CN" sz="2000">
                <a:solidFill>
                  <a:srgbClr val="008000"/>
                </a:solidFill>
                <a:latin typeface="Consolas" pitchFamily="49" charset="0"/>
                <a:ea typeface="仿宋" pitchFamily="49" charset="-122"/>
                <a:cs typeface="Consolas" pitchFamily="49" charset="0"/>
              </a:rPr>
              <a:t>1</a:t>
            </a:r>
            <a:r>
              <a:rPr lang="zh-CN" altLang="en-US" sz="2000">
                <a:solidFill>
                  <a:srgbClr val="008000"/>
                </a:solidFill>
                <a:latin typeface="Consolas" pitchFamily="49" charset="0"/>
                <a:ea typeface="仿宋" pitchFamily="49" charset="-122"/>
                <a:cs typeface="Consolas" pitchFamily="49" charset="0"/>
              </a:rPr>
              <a:t>次划分的时间</a:t>
            </a:r>
          </a:p>
        </p:txBody>
      </p:sp>
      <p:sp>
        <p:nvSpPr>
          <p:cNvPr id="8206" name="Text Box 14"/>
          <p:cNvSpPr txBox="1">
            <a:spLocks noChangeArrowheads="1"/>
          </p:cNvSpPr>
          <p:nvPr/>
        </p:nvSpPr>
        <p:spPr bwMode="auto">
          <a:xfrm>
            <a:off x="1654207" y="3429000"/>
            <a:ext cx="2560603" cy="400110"/>
          </a:xfrm>
          <a:prstGeom prst="rect">
            <a:avLst/>
          </a:prstGeom>
          <a:noFill/>
          <a:ln w="9525">
            <a:noFill/>
            <a:miter lim="800000"/>
            <a:headEnd/>
            <a:tailEnd/>
          </a:ln>
        </p:spPr>
        <p:txBody>
          <a:bodyPr wrap="square">
            <a:spAutoFit/>
          </a:bodyPr>
          <a:lstStyle/>
          <a:p>
            <a:pPr>
              <a:spcBef>
                <a:spcPct val="50000"/>
              </a:spcBef>
            </a:pPr>
            <a:r>
              <a:rPr lang="en-US" altLang="zh-CN" sz="2000" dirty="0" err="1">
                <a:solidFill>
                  <a:srgbClr val="1000E4"/>
                </a:solidFill>
                <a:latin typeface="Consolas" pitchFamily="49" charset="0"/>
                <a:ea typeface="楷体" pitchFamily="49" charset="-122"/>
                <a:cs typeface="Consolas" pitchFamily="49" charset="0"/>
              </a:rPr>
              <a:t>T</a:t>
            </a:r>
            <a:r>
              <a:rPr lang="en-US" altLang="zh-CN" sz="2000" baseline="-25000" dirty="0" err="1">
                <a:solidFill>
                  <a:srgbClr val="1000E4"/>
                </a:solidFill>
                <a:latin typeface="Consolas" pitchFamily="49" charset="0"/>
                <a:ea typeface="楷体" pitchFamily="49" charset="-122"/>
                <a:cs typeface="Consolas" pitchFamily="49" charset="0"/>
              </a:rPr>
              <a:t>avg</a:t>
            </a:r>
            <a:r>
              <a:rPr lang="en-US" altLang="zh-CN" sz="2000" dirty="0">
                <a:solidFill>
                  <a:srgbClr val="1000E4"/>
                </a:solidFill>
                <a:latin typeface="Consolas" pitchFamily="49" charset="0"/>
                <a:ea typeface="楷体" pitchFamily="49" charset="-122"/>
                <a:cs typeface="Consolas" pitchFamily="49" charset="0"/>
              </a:rPr>
              <a:t>(</a:t>
            </a:r>
            <a:r>
              <a:rPr lang="en-US" altLang="zh-CN" sz="2000" i="1" dirty="0">
                <a:solidFill>
                  <a:srgbClr val="1000E4"/>
                </a:solidFill>
                <a:latin typeface="Consolas" pitchFamily="49" charset="0"/>
                <a:ea typeface="楷体" pitchFamily="49" charset="-122"/>
                <a:cs typeface="Consolas" pitchFamily="49" charset="0"/>
              </a:rPr>
              <a:t>n</a:t>
            </a:r>
            <a:r>
              <a:rPr lang="en-US" altLang="zh-CN" sz="2000" dirty="0">
                <a:solidFill>
                  <a:srgbClr val="1000E4"/>
                </a:solidFill>
                <a:latin typeface="Consolas" pitchFamily="49" charset="0"/>
                <a:ea typeface="楷体" pitchFamily="49" charset="-122"/>
                <a:cs typeface="Consolas" pitchFamily="49" charset="0"/>
              </a:rPr>
              <a:t>)=</a:t>
            </a:r>
            <a:r>
              <a:rPr lang="en-US" altLang="zh-CN" sz="2000" dirty="0" err="1">
                <a:solidFill>
                  <a:srgbClr val="1000E4"/>
                </a:solidFill>
                <a:latin typeface="Consolas" pitchFamily="49" charset="0"/>
                <a:ea typeface="楷体" pitchFamily="49" charset="-122"/>
                <a:cs typeface="Consolas" pitchFamily="49" charset="0"/>
              </a:rPr>
              <a:t>C</a:t>
            </a:r>
            <a:r>
              <a:rPr lang="en-US" altLang="zh-CN" sz="2000" i="1" dirty="0" err="1">
                <a:solidFill>
                  <a:srgbClr val="1000E4"/>
                </a:solidFill>
                <a:latin typeface="Consolas" pitchFamily="49" charset="0"/>
                <a:ea typeface="楷体" pitchFamily="49" charset="-122"/>
                <a:cs typeface="Consolas" pitchFamily="49" charset="0"/>
              </a:rPr>
              <a:t>n</a:t>
            </a:r>
            <a:r>
              <a:rPr lang="en-US" altLang="zh-CN" sz="2000" dirty="0" err="1">
                <a:solidFill>
                  <a:srgbClr val="1000E4"/>
                </a:solidFill>
                <a:latin typeface="Consolas" pitchFamily="49" charset="0"/>
                <a:ea typeface="楷体" pitchFamily="49" charset="-122"/>
                <a:cs typeface="Consolas" pitchFamily="49" charset="0"/>
              </a:rPr>
              <a:t>log</a:t>
            </a:r>
            <a:r>
              <a:rPr lang="en-US" altLang="zh-CN" sz="2000" baseline="-25000" dirty="0" err="1">
                <a:solidFill>
                  <a:srgbClr val="1000E4"/>
                </a:solidFill>
                <a:latin typeface="Consolas" pitchFamily="49" charset="0"/>
                <a:ea typeface="楷体" pitchFamily="49" charset="-122"/>
                <a:cs typeface="Consolas" pitchFamily="49" charset="0"/>
              </a:rPr>
              <a:t>2</a:t>
            </a:r>
            <a:r>
              <a:rPr lang="en-US" altLang="zh-CN" sz="2000" i="1" dirty="0" err="1">
                <a:solidFill>
                  <a:srgbClr val="1000E4"/>
                </a:solidFill>
                <a:latin typeface="Consolas" pitchFamily="49" charset="0"/>
                <a:ea typeface="楷体" pitchFamily="49" charset="-122"/>
                <a:cs typeface="Consolas" pitchFamily="49" charset="0"/>
              </a:rPr>
              <a:t>n</a:t>
            </a:r>
            <a:r>
              <a:rPr lang="zh-CN" altLang="en-US" sz="2000" dirty="0">
                <a:solidFill>
                  <a:srgbClr val="1000E4"/>
                </a:solidFill>
                <a:latin typeface="Consolas" pitchFamily="49" charset="0"/>
                <a:ea typeface="楷体" pitchFamily="49" charset="-122"/>
                <a:cs typeface="Consolas" pitchFamily="49" charset="0"/>
              </a:rPr>
              <a:t>。</a:t>
            </a:r>
          </a:p>
        </p:txBody>
      </p:sp>
      <p:sp>
        <p:nvSpPr>
          <p:cNvPr id="16" name="TextBox 15"/>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p:bldP spid="8198" grpId="0"/>
      <p:bldP spid="82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071538" y="285728"/>
            <a:ext cx="6605604"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归纳起来，快速排序算法的性能如表</a:t>
            </a:r>
            <a:r>
              <a:rPr lang="en-US" altLang="zh-CN" sz="2000" dirty="0">
                <a:solidFill>
                  <a:srgbClr val="0000FF"/>
                </a:solidFill>
                <a:latin typeface="Consolas" pitchFamily="49" charset="0"/>
                <a:ea typeface="楷体" pitchFamily="49" charset="-122"/>
                <a:cs typeface="Consolas" pitchFamily="49" charset="0"/>
              </a:rPr>
              <a:t>9.4</a:t>
            </a:r>
            <a:r>
              <a:rPr lang="zh-CN" altLang="en-US" sz="2000" dirty="0">
                <a:solidFill>
                  <a:srgbClr val="0000FF"/>
                </a:solidFill>
                <a:latin typeface="Consolas" pitchFamily="49" charset="0"/>
                <a:ea typeface="楷体" pitchFamily="49" charset="-122"/>
                <a:cs typeface="Consolas" pitchFamily="49" charset="0"/>
              </a:rPr>
              <a:t>所示。</a:t>
            </a:r>
          </a:p>
        </p:txBody>
      </p:sp>
      <p:graphicFrame>
        <p:nvGraphicFramePr>
          <p:cNvPr id="107601" name="Group 81"/>
          <p:cNvGraphicFramePr>
            <a:graphicFrameLocks noGrp="1"/>
          </p:cNvGraphicFramePr>
          <p:nvPr/>
        </p:nvGraphicFramePr>
        <p:xfrm>
          <a:off x="1142976" y="981075"/>
          <a:ext cx="7462860" cy="1508760"/>
        </p:xfrm>
        <a:graphic>
          <a:graphicData uri="http://schemas.openxmlformats.org/drawingml/2006/table">
            <a:tbl>
              <a:tblPr>
                <a:tableStyleId>{775DCB02-9BB8-47FD-8907-85C794F793BA}</a:tableStyleId>
              </a:tblPr>
              <a:tblGrid>
                <a:gridCol w="1492572"/>
                <a:gridCol w="1492572"/>
                <a:gridCol w="1492572"/>
                <a:gridCol w="1492572"/>
                <a:gridCol w="1492572"/>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O(n</a:t>
                      </a:r>
                      <a:r>
                        <a:rPr kumimoji="0" lang="en-US" altLang="zh-CN" sz="1800" b="1" i="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dirty="0" err="1"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dirty="0" err="1"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dirty="0" err="1"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dirty="0" err="1"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O(log</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不稳定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37" y="1857364"/>
            <a:ext cx="553998" cy="2928958"/>
          </a:xfrm>
          <a:prstGeom prst="rect">
            <a:avLst/>
          </a:prstGeom>
          <a:noFill/>
        </p:spPr>
        <p:txBody>
          <a:bodyPr vert="eaVert" wrap="square" rtlCol="0">
            <a:spAutoFit/>
          </a:bodyPr>
          <a:lstStyle/>
          <a:p>
            <a:pPr algn="ctr">
              <a:spcBef>
                <a:spcPct val="50000"/>
              </a:spcBef>
            </a:pPr>
            <a:r>
              <a:rPr lang="en-US" altLang="zh-CN" dirty="0" smtClean="0">
                <a:ln/>
                <a:solidFill>
                  <a:srgbClr val="FF0000"/>
                </a:solidFill>
                <a:latin typeface="Consolas" pitchFamily="49" charset="0"/>
                <a:ea typeface="隶书" pitchFamily="49" charset="-122"/>
                <a:cs typeface="Consolas" pitchFamily="49" charset="0"/>
              </a:rPr>
              <a:t>9.3  </a:t>
            </a:r>
            <a:r>
              <a:rPr lang="zh-CN" altLang="en-US" dirty="0" smtClean="0">
                <a:ln/>
                <a:solidFill>
                  <a:srgbClr val="FF0000"/>
                </a:solidFill>
                <a:latin typeface="Consolas" pitchFamily="49" charset="0"/>
                <a:ea typeface="隶书" pitchFamily="49" charset="-122"/>
                <a:cs typeface="Consolas" pitchFamily="49" charset="0"/>
              </a:rPr>
              <a:t>交 换 排 序</a:t>
            </a:r>
            <a:endParaRPr lang="zh-CN" altLang="en-US" dirty="0">
              <a:ln/>
              <a:solidFill>
                <a:srgbClr val="FF0000"/>
              </a:solidFill>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000232" y="357166"/>
            <a:ext cx="4748216"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p>
        </p:txBody>
      </p:sp>
      <p:sp>
        <p:nvSpPr>
          <p:cNvPr id="53251" name="Text Box 3"/>
          <p:cNvSpPr txBox="1">
            <a:spLocks noChangeArrowheads="1"/>
          </p:cNvSpPr>
          <p:nvPr/>
        </p:nvSpPr>
        <p:spPr bwMode="auto">
          <a:xfrm>
            <a:off x="1285852" y="1500174"/>
            <a:ext cx="7391422" cy="2092881"/>
          </a:xfrm>
          <a:prstGeom prst="rect">
            <a:avLst/>
          </a:prstGeom>
          <a:noFill/>
          <a:ln w="9525">
            <a:noFill/>
            <a:miter lim="800000"/>
            <a:headEnd/>
            <a:tailEnd/>
          </a:ln>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选择</a:t>
            </a:r>
            <a:r>
              <a:rPr lang="zh-CN" altLang="en-US" sz="2000" dirty="0">
                <a:solidFill>
                  <a:srgbClr val="0000FF"/>
                </a:solidFill>
                <a:latin typeface="Consolas" pitchFamily="49" charset="0"/>
                <a:ea typeface="楷体" pitchFamily="49" charset="-122"/>
                <a:cs typeface="Consolas" pitchFamily="49" charset="0"/>
              </a:rPr>
              <a:t>排序</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基本思路：</a:t>
            </a:r>
            <a:r>
              <a:rPr lang="zh-CN" altLang="en-US" sz="2000" dirty="0">
                <a:solidFill>
                  <a:srgbClr val="0000FF"/>
                </a:solidFill>
                <a:latin typeface="Consolas" pitchFamily="49" charset="0"/>
                <a:ea typeface="楷体" pitchFamily="49" charset="-122"/>
                <a:cs typeface="Consolas" pitchFamily="49" charset="0"/>
              </a:rPr>
              <a:t>每步从待排序的记录中选出关键字最小的记录，按顺序放在已排序的记录序列的最后，直到全部排完为止。</a:t>
            </a: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主要的选择排序算法：简单</a:t>
            </a:r>
            <a:r>
              <a:rPr lang="zh-CN" altLang="en-US" sz="2000" dirty="0">
                <a:solidFill>
                  <a:srgbClr val="0000FF"/>
                </a:solidFill>
                <a:latin typeface="Consolas" pitchFamily="49" charset="0"/>
                <a:ea typeface="楷体" pitchFamily="49" charset="-122"/>
                <a:cs typeface="Consolas" pitchFamily="49" charset="0"/>
              </a:rPr>
              <a:t>选择排序和堆排序。</a:t>
            </a:r>
          </a:p>
        </p:txBody>
      </p:sp>
      <p:sp>
        <p:nvSpPr>
          <p:cNvPr id="4" name="TextBox 3"/>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1142976" y="714356"/>
            <a:ext cx="2678101" cy="457200"/>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kumimoji="1" lang="en-US" altLang="zh-CN" dirty="0">
                <a:solidFill>
                  <a:srgbClr val="FF0000"/>
                </a:solidFill>
                <a:latin typeface="+mn-ea"/>
                <a:cs typeface="Consolas" pitchFamily="49" charset="0"/>
              </a:rPr>
              <a:t>3. </a:t>
            </a:r>
            <a:r>
              <a:rPr kumimoji="1" lang="zh-CN" altLang="en-US" dirty="0">
                <a:solidFill>
                  <a:srgbClr val="FF0000"/>
                </a:solidFill>
                <a:latin typeface="+mn-ea"/>
                <a:cs typeface="Consolas" pitchFamily="49" charset="0"/>
              </a:rPr>
              <a:t>内排序的分类</a:t>
            </a:r>
          </a:p>
        </p:txBody>
      </p:sp>
      <p:sp>
        <p:nvSpPr>
          <p:cNvPr id="153603" name="Text Box 3"/>
          <p:cNvSpPr txBox="1">
            <a:spLocks noChangeArrowheads="1"/>
          </p:cNvSpPr>
          <p:nvPr/>
        </p:nvSpPr>
        <p:spPr bwMode="auto">
          <a:xfrm>
            <a:off x="1357290" y="1571612"/>
            <a:ext cx="7462860" cy="2323713"/>
          </a:xfrm>
          <a:prstGeom prst="rect">
            <a:avLst/>
          </a:prstGeom>
          <a:noFill/>
          <a:ln w="9525">
            <a:noFill/>
            <a:miter lim="800000"/>
            <a:headEnd/>
            <a:tailEnd/>
          </a:ln>
        </p:spPr>
        <p:txBody>
          <a:bodyPr wrap="square">
            <a:spAutoFit/>
          </a:bodyPr>
          <a:lstStyle/>
          <a:p>
            <a:pPr marL="457200" indent="-457200">
              <a:lnSpc>
                <a:spcPct val="125000"/>
              </a:lnSpc>
              <a:spcBef>
                <a:spcPts val="1200"/>
              </a:spcBef>
              <a:buBlip>
                <a:blip r:embed="rId2"/>
              </a:buBlip>
            </a:pPr>
            <a:r>
              <a:rPr kumimoji="1" lang="zh-CN" altLang="en-US" sz="2000" smtClean="0">
                <a:solidFill>
                  <a:srgbClr val="0000FF"/>
                </a:solidFill>
                <a:ea typeface="楷体" pitchFamily="49" charset="-122"/>
                <a:cs typeface="Times New Roman" pitchFamily="18" charset="0"/>
              </a:rPr>
              <a:t>根据</a:t>
            </a:r>
            <a:r>
              <a:rPr kumimoji="1" lang="zh-CN" altLang="en-US" sz="2000" dirty="0">
                <a:solidFill>
                  <a:srgbClr val="0000FF"/>
                </a:solidFill>
                <a:ea typeface="楷体" pitchFamily="49" charset="-122"/>
                <a:cs typeface="Times New Roman" pitchFamily="18" charset="0"/>
              </a:rPr>
              <a:t>内排序算法是否</a:t>
            </a:r>
            <a:r>
              <a:rPr kumimoji="1" lang="zh-CN" altLang="en-US" sz="2000" dirty="0">
                <a:solidFill>
                  <a:srgbClr val="FF00FF"/>
                </a:solidFill>
                <a:ea typeface="楷体" pitchFamily="49" charset="-122"/>
                <a:cs typeface="Times New Roman" pitchFamily="18" charset="0"/>
              </a:rPr>
              <a:t>基于关键字的比较</a:t>
            </a:r>
            <a:r>
              <a:rPr kumimoji="1" lang="zh-CN" altLang="en-US" sz="2000" dirty="0">
                <a:solidFill>
                  <a:srgbClr val="0000FF"/>
                </a:solidFill>
                <a:ea typeface="楷体" pitchFamily="49" charset="-122"/>
                <a:cs typeface="Times New Roman" pitchFamily="18" charset="0"/>
              </a:rPr>
              <a:t>，将内排序算法分为基于比较的排序算法和不基于比较的排序算法</a:t>
            </a:r>
            <a:r>
              <a:rPr kumimoji="1" lang="zh-CN" altLang="en-US" sz="2000" dirty="0" smtClean="0">
                <a:solidFill>
                  <a:srgbClr val="0000FF"/>
                </a:solidFill>
                <a:ea typeface="楷体" pitchFamily="49" charset="-122"/>
                <a:cs typeface="Times New Roman" pitchFamily="18" charset="0"/>
              </a:rPr>
              <a:t>。</a:t>
            </a:r>
            <a:endParaRPr kumimoji="1" lang="en-US" altLang="zh-CN" sz="2000" dirty="0" smtClean="0">
              <a:solidFill>
                <a:srgbClr val="0000FF"/>
              </a:solidFill>
              <a:ea typeface="楷体" pitchFamily="49" charset="-122"/>
              <a:cs typeface="Times New Roman" pitchFamily="18" charset="0"/>
            </a:endParaRPr>
          </a:p>
          <a:p>
            <a:pPr marL="457200" indent="-457200">
              <a:lnSpc>
                <a:spcPct val="125000"/>
              </a:lnSpc>
              <a:spcBef>
                <a:spcPts val="1200"/>
              </a:spcBef>
              <a:buBlip>
                <a:blip r:embed="rId2"/>
              </a:buBlip>
            </a:pPr>
            <a:r>
              <a:rPr kumimoji="1" lang="zh-CN" altLang="en-US" sz="2000" smtClean="0">
                <a:solidFill>
                  <a:srgbClr val="0000FF"/>
                </a:solidFill>
                <a:ea typeface="楷体" pitchFamily="49" charset="-122"/>
                <a:cs typeface="Times New Roman" pitchFamily="18" charset="0"/>
              </a:rPr>
              <a:t>像</a:t>
            </a:r>
            <a:r>
              <a:rPr kumimoji="1" lang="zh-CN" altLang="en-US" sz="2000" dirty="0">
                <a:solidFill>
                  <a:srgbClr val="0000FF"/>
                </a:solidFill>
                <a:ea typeface="楷体" pitchFamily="49" charset="-122"/>
                <a:cs typeface="Times New Roman" pitchFamily="18" charset="0"/>
              </a:rPr>
              <a:t>插入排序、交换排序、选择排序和归并排序都是基于比较的</a:t>
            </a:r>
            <a:r>
              <a:rPr kumimoji="1" lang="zh-CN" altLang="en-US" sz="2000">
                <a:solidFill>
                  <a:srgbClr val="0000FF"/>
                </a:solidFill>
                <a:ea typeface="楷体" pitchFamily="49" charset="-122"/>
                <a:cs typeface="Times New Roman" pitchFamily="18" charset="0"/>
              </a:rPr>
              <a:t>排序</a:t>
            </a:r>
            <a:r>
              <a:rPr kumimoji="1" lang="zh-CN" altLang="en-US" sz="2000" smtClean="0">
                <a:solidFill>
                  <a:srgbClr val="0000FF"/>
                </a:solidFill>
                <a:ea typeface="楷体" pitchFamily="49" charset="-122"/>
                <a:cs typeface="Times New Roman" pitchFamily="18" charset="0"/>
              </a:rPr>
              <a:t>算法。</a:t>
            </a:r>
            <a:endParaRPr kumimoji="1" lang="en-US" altLang="zh-CN" sz="2000" smtClean="0">
              <a:solidFill>
                <a:srgbClr val="0000FF"/>
              </a:solidFill>
              <a:ea typeface="楷体" pitchFamily="49" charset="-122"/>
              <a:cs typeface="Times New Roman" pitchFamily="18" charset="0"/>
            </a:endParaRPr>
          </a:p>
          <a:p>
            <a:pPr marL="457200" indent="-457200">
              <a:lnSpc>
                <a:spcPct val="125000"/>
              </a:lnSpc>
              <a:spcBef>
                <a:spcPts val="1200"/>
              </a:spcBef>
              <a:buBlip>
                <a:blip r:embed="rId2"/>
              </a:buBlip>
            </a:pPr>
            <a:r>
              <a:rPr kumimoji="1" lang="zh-CN" altLang="en-US" sz="2000" smtClean="0">
                <a:solidFill>
                  <a:srgbClr val="0000FF"/>
                </a:solidFill>
                <a:ea typeface="楷体" pitchFamily="49" charset="-122"/>
                <a:cs typeface="Times New Roman" pitchFamily="18" charset="0"/>
              </a:rPr>
              <a:t>而</a:t>
            </a:r>
            <a:r>
              <a:rPr kumimoji="1" lang="zh-CN" altLang="en-US" sz="2000" dirty="0">
                <a:solidFill>
                  <a:srgbClr val="0000FF"/>
                </a:solidFill>
                <a:ea typeface="楷体" pitchFamily="49" charset="-122"/>
                <a:cs typeface="Times New Roman" pitchFamily="18" charset="0"/>
              </a:rPr>
              <a:t>基数排序是不基于比较的排序算法。</a:t>
            </a:r>
          </a:p>
        </p:txBody>
      </p:sp>
      <p:sp>
        <p:nvSpPr>
          <p:cNvPr id="5" name="TextBox 4"/>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排序的基本概念</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descr="60%"/>
          <p:cNvSpPr>
            <a:spLocks noChangeArrowheads="1"/>
          </p:cNvSpPr>
          <p:nvPr/>
        </p:nvSpPr>
        <p:spPr bwMode="auto">
          <a:xfrm>
            <a:off x="1125568" y="1630363"/>
            <a:ext cx="3613150" cy="6858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r>
              <a:rPr kumimoji="1" lang="zh-CN" altLang="en-US" sz="2000" dirty="0">
                <a:solidFill>
                  <a:srgbClr val="0000FF"/>
                </a:solidFill>
                <a:latin typeface="Consolas" pitchFamily="49" charset="0"/>
                <a:ea typeface="楷体" pitchFamily="49" charset="-122"/>
                <a:cs typeface="Consolas" pitchFamily="49" charset="0"/>
              </a:rPr>
              <a:t>有序序列</a:t>
            </a:r>
            <a:r>
              <a:rPr kumimoji="1" lang="en-US" altLang="zh-CN" sz="2000" i="1" dirty="0">
                <a:solidFill>
                  <a:srgbClr val="0000FF"/>
                </a:solidFill>
                <a:latin typeface="Consolas" pitchFamily="49" charset="0"/>
                <a:ea typeface="楷体" pitchFamily="49" charset="-122"/>
                <a:cs typeface="Consolas" pitchFamily="49" charset="0"/>
              </a:rPr>
              <a:t>R</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0..</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a:t>
            </a:r>
          </a:p>
        </p:txBody>
      </p:sp>
      <p:sp>
        <p:nvSpPr>
          <p:cNvPr id="204804" name="Rectangle 4" descr="棚架"/>
          <p:cNvSpPr>
            <a:spLocks noChangeArrowheads="1"/>
          </p:cNvSpPr>
          <p:nvPr/>
        </p:nvSpPr>
        <p:spPr bwMode="auto">
          <a:xfrm>
            <a:off x="4738718" y="1630363"/>
            <a:ext cx="3854450" cy="685800"/>
          </a:xfrm>
          <a:prstGeom prst="rect">
            <a:avLst/>
          </a:prstGeom>
          <a:pattFill prst="trellis">
            <a:fgClr>
              <a:srgbClr val="CCFFFF"/>
            </a:fgClr>
            <a:bgClr>
              <a:srgbClr val="FFFFFF"/>
            </a:bgClr>
          </a:pattFill>
          <a:ln w="9525">
            <a:solidFill>
              <a:schemeClr val="tx1"/>
            </a:solidFill>
            <a:miter lim="800000"/>
            <a:headEnd/>
            <a:tailEnd/>
          </a:ln>
        </p:spPr>
        <p:txBody>
          <a:bodyPr wrap="none" anchor="ctr"/>
          <a:lstStyle/>
          <a:p>
            <a:pPr algn="ctr"/>
            <a:r>
              <a:rPr kumimoji="1" lang="zh-CN" altLang="en-US" sz="2000" dirty="0">
                <a:solidFill>
                  <a:srgbClr val="0000FF"/>
                </a:solidFill>
                <a:latin typeface="Consolas" pitchFamily="49" charset="0"/>
                <a:ea typeface="楷体" pitchFamily="49" charset="-122"/>
                <a:cs typeface="Consolas" pitchFamily="49" charset="0"/>
              </a:rPr>
              <a:t>无序序列 </a:t>
            </a:r>
            <a:r>
              <a:rPr kumimoji="1" lang="en-US" altLang="zh-CN" sz="2000" i="1" dirty="0">
                <a:solidFill>
                  <a:srgbClr val="0000FF"/>
                </a:solidFill>
                <a:latin typeface="Consolas" pitchFamily="49" charset="0"/>
                <a:ea typeface="楷体" pitchFamily="49" charset="-122"/>
                <a:cs typeface="Consolas" pitchFamily="49" charset="0"/>
              </a:rPr>
              <a:t>R</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a:t>
            </a:r>
          </a:p>
        </p:txBody>
      </p:sp>
      <p:sp>
        <p:nvSpPr>
          <p:cNvPr id="204805" name="Text Box 5"/>
          <p:cNvSpPr txBox="1">
            <a:spLocks noChangeArrowheads="1"/>
          </p:cNvSpPr>
          <p:nvPr/>
        </p:nvSpPr>
        <p:spPr bwMode="auto">
          <a:xfrm>
            <a:off x="1490693" y="3001963"/>
            <a:ext cx="3095625" cy="714876"/>
          </a:xfrm>
          <a:prstGeom prst="rect">
            <a:avLst/>
          </a:prstGeom>
          <a:noFill/>
          <a:ln w="9525">
            <a:noFill/>
            <a:miter lim="800000"/>
            <a:headEnd/>
            <a:tailEnd/>
          </a:ln>
        </p:spPr>
        <p:txBody>
          <a:bodyPr>
            <a:spAutoFit/>
          </a:bodyPr>
          <a:lstStyle/>
          <a:p>
            <a:pPr>
              <a:lnSpc>
                <a:spcPct val="105000"/>
              </a:lnSpc>
            </a:pPr>
            <a:r>
              <a:rPr kumimoji="1" lang="en-US" altLang="zh-CN" sz="2000" b="0">
                <a:solidFill>
                  <a:srgbClr val="800000"/>
                </a:solidFill>
                <a:latin typeface="Consolas" pitchFamily="49" charset="0"/>
                <a:ea typeface="仿宋" pitchFamily="49" charset="-122"/>
                <a:cs typeface="Consolas" pitchFamily="49" charset="0"/>
              </a:rPr>
              <a:t>  </a:t>
            </a:r>
            <a:r>
              <a:rPr kumimoji="1" lang="zh-CN" altLang="en-US" sz="2000">
                <a:solidFill>
                  <a:srgbClr val="800000"/>
                </a:solidFill>
                <a:latin typeface="Consolas" pitchFamily="49" charset="0"/>
                <a:ea typeface="仿宋" pitchFamily="49" charset="-122"/>
                <a:cs typeface="Consolas" pitchFamily="49" charset="0"/>
              </a:rPr>
              <a:t>第 </a:t>
            </a:r>
            <a:r>
              <a:rPr kumimoji="1" lang="en-US" altLang="zh-CN" sz="2000" i="1">
                <a:solidFill>
                  <a:srgbClr val="800000"/>
                </a:solidFill>
                <a:latin typeface="Consolas" pitchFamily="49" charset="0"/>
                <a:ea typeface="仿宋" pitchFamily="49" charset="-122"/>
                <a:cs typeface="Consolas" pitchFamily="49" charset="0"/>
              </a:rPr>
              <a:t>i</a:t>
            </a:r>
            <a:r>
              <a:rPr kumimoji="1" lang="en-US" altLang="zh-CN" sz="2000">
                <a:solidFill>
                  <a:srgbClr val="800000"/>
                </a:solidFill>
                <a:latin typeface="Consolas" pitchFamily="49" charset="0"/>
                <a:ea typeface="仿宋" pitchFamily="49" charset="-122"/>
                <a:cs typeface="Consolas" pitchFamily="49" charset="0"/>
              </a:rPr>
              <a:t> </a:t>
            </a:r>
            <a:r>
              <a:rPr kumimoji="1" lang="zh-CN" altLang="en-US" sz="2000">
                <a:solidFill>
                  <a:srgbClr val="800000"/>
                </a:solidFill>
                <a:latin typeface="Consolas" pitchFamily="49" charset="0"/>
                <a:ea typeface="仿宋" pitchFamily="49" charset="-122"/>
                <a:cs typeface="Consolas" pitchFamily="49" charset="0"/>
              </a:rPr>
              <a:t>趟</a:t>
            </a:r>
          </a:p>
          <a:p>
            <a:pPr>
              <a:lnSpc>
                <a:spcPct val="105000"/>
              </a:lnSpc>
            </a:pPr>
            <a:r>
              <a:rPr kumimoji="1" lang="zh-CN" altLang="en-US" sz="2000">
                <a:solidFill>
                  <a:srgbClr val="800000"/>
                </a:solidFill>
                <a:latin typeface="Consolas" pitchFamily="49" charset="0"/>
                <a:ea typeface="仿宋" pitchFamily="49" charset="-122"/>
                <a:cs typeface="Consolas" pitchFamily="49" charset="0"/>
              </a:rPr>
              <a:t>简单选择排序</a:t>
            </a:r>
            <a:endParaRPr kumimoji="1" lang="zh-CN" altLang="en-US" sz="2000">
              <a:solidFill>
                <a:schemeClr val="tx1"/>
              </a:solidFill>
              <a:latin typeface="Consolas" pitchFamily="49" charset="0"/>
              <a:ea typeface="仿宋" pitchFamily="49" charset="-122"/>
              <a:cs typeface="Consolas" pitchFamily="49" charset="0"/>
            </a:endParaRPr>
          </a:p>
        </p:txBody>
      </p:sp>
      <p:sp>
        <p:nvSpPr>
          <p:cNvPr id="204806" name="Text Box 6"/>
          <p:cNvSpPr txBox="1">
            <a:spLocks noChangeArrowheads="1"/>
          </p:cNvSpPr>
          <p:nvPr/>
        </p:nvSpPr>
        <p:spPr bwMode="auto">
          <a:xfrm>
            <a:off x="5035581" y="2640013"/>
            <a:ext cx="2744787" cy="714876"/>
          </a:xfrm>
          <a:prstGeom prst="rect">
            <a:avLst/>
          </a:prstGeom>
          <a:noFill/>
          <a:ln w="9525">
            <a:noFill/>
            <a:miter lim="800000"/>
            <a:headEnd/>
            <a:tailEnd/>
          </a:ln>
        </p:spPr>
        <p:txBody>
          <a:bodyPr>
            <a:spAutoFit/>
          </a:bodyPr>
          <a:lstStyle/>
          <a:p>
            <a:pPr algn="ctr">
              <a:lnSpc>
                <a:spcPct val="105000"/>
              </a:lnSpc>
            </a:pPr>
            <a:r>
              <a:rPr kumimoji="1" lang="zh-CN" altLang="en-US" sz="2000">
                <a:solidFill>
                  <a:srgbClr val="0000FF"/>
                </a:solidFill>
                <a:latin typeface="Consolas" pitchFamily="49" charset="0"/>
                <a:ea typeface="楷体" pitchFamily="49" charset="-122"/>
                <a:cs typeface="Consolas" pitchFamily="49" charset="0"/>
              </a:rPr>
              <a:t>从中选出关键字最小的记录</a:t>
            </a:r>
            <a:endParaRPr kumimoji="1" lang="zh-CN" altLang="en-US" sz="2000">
              <a:solidFill>
                <a:schemeClr val="tx1"/>
              </a:solidFill>
              <a:latin typeface="Consolas" pitchFamily="49" charset="0"/>
              <a:ea typeface="楷体" pitchFamily="49" charset="-122"/>
              <a:cs typeface="Consolas" pitchFamily="49" charset="0"/>
            </a:endParaRPr>
          </a:p>
        </p:txBody>
      </p:sp>
      <p:sp>
        <p:nvSpPr>
          <p:cNvPr id="204807" name="AutoShape 7"/>
          <p:cNvSpPr>
            <a:spLocks noChangeArrowheads="1"/>
          </p:cNvSpPr>
          <p:nvPr/>
        </p:nvSpPr>
        <p:spPr bwMode="auto">
          <a:xfrm>
            <a:off x="4738718" y="2316163"/>
            <a:ext cx="3810000" cy="1981200"/>
          </a:xfrm>
          <a:prstGeom prst="downArrowCallout">
            <a:avLst>
              <a:gd name="adj1" fmla="val 26923"/>
              <a:gd name="adj2" fmla="val 48157"/>
              <a:gd name="adj3" fmla="val 14861"/>
              <a:gd name="adj4" fmla="val 67949"/>
            </a:avLst>
          </a:prstGeom>
          <a:noFill/>
          <a:ln w="9525">
            <a:solidFill>
              <a:srgbClr val="009999"/>
            </a:solidFill>
            <a:miter lim="800000"/>
            <a:headEnd/>
            <a:tailEnd/>
          </a:ln>
        </p:spPr>
        <p:txBody>
          <a:bodyPr wrap="none" anchor="ctr"/>
          <a:lstStyle/>
          <a:p>
            <a:endParaRPr lang="zh-CN" altLang="en-US"/>
          </a:p>
        </p:txBody>
      </p:sp>
      <p:sp>
        <p:nvSpPr>
          <p:cNvPr id="204808" name="Rectangle 8" descr="60%"/>
          <p:cNvSpPr>
            <a:spLocks noChangeArrowheads="1"/>
          </p:cNvSpPr>
          <p:nvPr/>
        </p:nvSpPr>
        <p:spPr bwMode="auto">
          <a:xfrm>
            <a:off x="1081118" y="5211763"/>
            <a:ext cx="4114800" cy="6858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r>
              <a:rPr kumimoji="1" lang="zh-CN" altLang="en-US" sz="2000" dirty="0">
                <a:solidFill>
                  <a:srgbClr val="0000FF"/>
                </a:solidFill>
                <a:latin typeface="Consolas" pitchFamily="49" charset="0"/>
                <a:ea typeface="楷体" pitchFamily="49" charset="-122"/>
                <a:cs typeface="Consolas" pitchFamily="49" charset="0"/>
              </a:rPr>
              <a:t>有序序列</a:t>
            </a:r>
            <a:r>
              <a:rPr kumimoji="1" lang="en-US" altLang="zh-CN" sz="2000" i="1" dirty="0">
                <a:solidFill>
                  <a:srgbClr val="0000FF"/>
                </a:solidFill>
                <a:latin typeface="Consolas" pitchFamily="49" charset="0"/>
                <a:ea typeface="楷体" pitchFamily="49" charset="-122"/>
                <a:cs typeface="Consolas" pitchFamily="49" charset="0"/>
              </a:rPr>
              <a:t>R</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0..</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a:t>
            </a:r>
          </a:p>
        </p:txBody>
      </p:sp>
      <p:sp>
        <p:nvSpPr>
          <p:cNvPr id="204809" name="Rectangle 9" descr="棚架"/>
          <p:cNvSpPr>
            <a:spLocks noChangeArrowheads="1"/>
          </p:cNvSpPr>
          <p:nvPr/>
        </p:nvSpPr>
        <p:spPr bwMode="auto">
          <a:xfrm>
            <a:off x="5195918" y="5211763"/>
            <a:ext cx="3733800" cy="685800"/>
          </a:xfrm>
          <a:prstGeom prst="rect">
            <a:avLst/>
          </a:prstGeom>
          <a:pattFill prst="trellis">
            <a:fgClr>
              <a:srgbClr val="CCFFFF"/>
            </a:fgClr>
            <a:bgClr>
              <a:srgbClr val="FFFFFF"/>
            </a:bgClr>
          </a:pattFill>
          <a:ln w="9525">
            <a:solidFill>
              <a:schemeClr val="tx1"/>
            </a:solidFill>
            <a:miter lim="800000"/>
            <a:headEnd/>
            <a:tailEnd/>
          </a:ln>
        </p:spPr>
        <p:txBody>
          <a:bodyPr wrap="none" anchor="ctr"/>
          <a:lstStyle/>
          <a:p>
            <a:pPr algn="ctr"/>
            <a:r>
              <a:rPr kumimoji="1" lang="zh-CN" altLang="en-US" sz="2000" dirty="0">
                <a:solidFill>
                  <a:srgbClr val="0000FF"/>
                </a:solidFill>
                <a:latin typeface="Consolas" pitchFamily="49" charset="0"/>
                <a:ea typeface="楷体" pitchFamily="49" charset="-122"/>
                <a:cs typeface="Consolas" pitchFamily="49" charset="0"/>
              </a:rPr>
              <a:t>无序序列 </a:t>
            </a:r>
            <a:r>
              <a:rPr kumimoji="1" lang="en-US" altLang="zh-CN" sz="2000" i="1" dirty="0">
                <a:solidFill>
                  <a:srgbClr val="0000FF"/>
                </a:solidFill>
                <a:latin typeface="Consolas" pitchFamily="49" charset="0"/>
                <a:ea typeface="楷体" pitchFamily="49" charset="-122"/>
                <a:cs typeface="Consolas" pitchFamily="49" charset="0"/>
              </a:rPr>
              <a:t>R</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err="1">
                <a:solidFill>
                  <a:srgbClr val="0000FF"/>
                </a:solidFill>
                <a:latin typeface="Consolas" pitchFamily="49" charset="0"/>
                <a:ea typeface="楷体" pitchFamily="49" charset="-122"/>
                <a:cs typeface="Consolas" pitchFamily="49" charset="0"/>
              </a:rPr>
              <a:t>+1..</a:t>
            </a:r>
            <a:r>
              <a:rPr kumimoji="1" lang="en-US" altLang="zh-CN" sz="2000" i="1" dirty="0" err="1">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a:t>
            </a:r>
          </a:p>
        </p:txBody>
      </p:sp>
      <p:sp>
        <p:nvSpPr>
          <p:cNvPr id="204810" name="Line 10"/>
          <p:cNvSpPr>
            <a:spLocks noChangeShapeType="1"/>
          </p:cNvSpPr>
          <p:nvPr/>
        </p:nvSpPr>
        <p:spPr bwMode="auto">
          <a:xfrm flipH="1">
            <a:off x="4967318" y="4297363"/>
            <a:ext cx="1676400" cy="914400"/>
          </a:xfrm>
          <a:prstGeom prst="line">
            <a:avLst/>
          </a:prstGeom>
          <a:noFill/>
          <a:ln w="38100">
            <a:solidFill>
              <a:srgbClr val="990000"/>
            </a:solidFill>
            <a:round/>
            <a:headEnd/>
            <a:tailEnd type="diamond" w="med" len="lg"/>
          </a:ln>
        </p:spPr>
        <p:txBody>
          <a:bodyPr wrap="none" anchor="ctr"/>
          <a:lstStyle/>
          <a:p>
            <a:endParaRPr lang="zh-CN" altLang="en-US"/>
          </a:p>
        </p:txBody>
      </p:sp>
      <p:sp>
        <p:nvSpPr>
          <p:cNvPr id="204811" name="Line 11"/>
          <p:cNvSpPr>
            <a:spLocks noChangeShapeType="1"/>
          </p:cNvSpPr>
          <p:nvPr/>
        </p:nvSpPr>
        <p:spPr bwMode="auto">
          <a:xfrm>
            <a:off x="4738718" y="3687763"/>
            <a:ext cx="0" cy="2209800"/>
          </a:xfrm>
          <a:prstGeom prst="line">
            <a:avLst/>
          </a:prstGeom>
          <a:noFill/>
          <a:ln w="9525" cap="rnd">
            <a:solidFill>
              <a:srgbClr val="009999"/>
            </a:solidFill>
            <a:prstDash val="sysDot"/>
            <a:round/>
            <a:headEnd/>
            <a:tailEnd/>
          </a:ln>
        </p:spPr>
        <p:txBody>
          <a:bodyPr wrap="none" anchor="ctr"/>
          <a:lstStyle/>
          <a:p>
            <a:endParaRPr lang="zh-CN" altLang="en-US"/>
          </a:p>
        </p:txBody>
      </p:sp>
      <p:sp>
        <p:nvSpPr>
          <p:cNvPr id="13" name="TextBox 12"/>
          <p:cNvSpPr txBox="1"/>
          <p:nvPr/>
        </p:nvSpPr>
        <p:spPr>
          <a:xfrm>
            <a:off x="1357290" y="500042"/>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z="2800" smtClean="0">
                <a:solidFill>
                  <a:srgbClr val="F92D37"/>
                </a:solidFill>
                <a:latin typeface="Consolas" pitchFamily="49" charset="0"/>
                <a:ea typeface="微软雅黑" pitchFamily="34" charset="-122"/>
                <a:cs typeface="Consolas" pitchFamily="49" charset="0"/>
              </a:rPr>
              <a:t>9.4.1 </a:t>
            </a:r>
            <a:r>
              <a:rPr kumimoji="1" lang="zh-CN" altLang="en-US" sz="2800" smtClean="0">
                <a:solidFill>
                  <a:srgbClr val="F92D37"/>
                </a:solidFill>
                <a:latin typeface="Consolas" pitchFamily="49" charset="0"/>
                <a:ea typeface="微软雅黑" pitchFamily="34" charset="-122"/>
                <a:cs typeface="Consolas" pitchFamily="49" charset="0"/>
              </a:rPr>
              <a:t>简单</a:t>
            </a:r>
            <a:r>
              <a:rPr kumimoji="1" lang="zh-CN" altLang="en-US" sz="2800" dirty="0" smtClean="0">
                <a:solidFill>
                  <a:srgbClr val="F92D37"/>
                </a:solidFill>
                <a:latin typeface="Consolas" pitchFamily="49" charset="0"/>
                <a:ea typeface="微软雅黑" pitchFamily="34" charset="-122"/>
                <a:cs typeface="Consolas" pitchFamily="49" charset="0"/>
              </a:rPr>
              <a:t>选择排序</a:t>
            </a:r>
          </a:p>
        </p:txBody>
      </p:sp>
      <p:sp>
        <p:nvSpPr>
          <p:cNvPr id="14" name="TextBox 13"/>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wipe(left)">
                                      <p:cBhvr>
                                        <p:cTn id="7" dur="500"/>
                                        <p:tgtEl>
                                          <p:spTgt spid="20480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804"/>
                                        </p:tgtEl>
                                        <p:attrNameLst>
                                          <p:attrName>style.visibility</p:attrName>
                                        </p:attrNameLst>
                                      </p:cBhvr>
                                      <p:to>
                                        <p:strVal val="visible"/>
                                      </p:to>
                                    </p:set>
                                    <p:animEffect transition="in" filter="wipe(left)">
                                      <p:cBhvr>
                                        <p:cTn id="11" dur="500"/>
                                        <p:tgtEl>
                                          <p:spTgt spid="20480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204805"/>
                                        </p:tgtEl>
                                        <p:attrNameLst>
                                          <p:attrName>style.visibility</p:attrName>
                                        </p:attrNameLst>
                                      </p:cBhvr>
                                      <p:to>
                                        <p:strVal val="visible"/>
                                      </p:to>
                                    </p:set>
                                    <p:animEffect transition="in" filter="strips(upLeft)">
                                      <p:cBhvr>
                                        <p:cTn id="16" dur="500"/>
                                        <p:tgtEl>
                                          <p:spTgt spid="204805"/>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204807"/>
                                        </p:tgtEl>
                                        <p:attrNameLst>
                                          <p:attrName>style.visibility</p:attrName>
                                        </p:attrNameLst>
                                      </p:cBhvr>
                                      <p:to>
                                        <p:strVal val="visible"/>
                                      </p:to>
                                    </p:set>
                                    <p:anim calcmode="lin" valueType="num">
                                      <p:cBhvr>
                                        <p:cTn id="21" dur="500" fill="hold"/>
                                        <p:tgtEl>
                                          <p:spTgt spid="204807"/>
                                        </p:tgtEl>
                                        <p:attrNameLst>
                                          <p:attrName>ppt_x</p:attrName>
                                        </p:attrNameLst>
                                      </p:cBhvr>
                                      <p:tavLst>
                                        <p:tav tm="0">
                                          <p:val>
                                            <p:strVal val="#ppt_x"/>
                                          </p:val>
                                        </p:tav>
                                        <p:tav tm="100000">
                                          <p:val>
                                            <p:strVal val="#ppt_x"/>
                                          </p:val>
                                        </p:tav>
                                      </p:tavLst>
                                    </p:anim>
                                    <p:anim calcmode="lin" valueType="num">
                                      <p:cBhvr>
                                        <p:cTn id="22" dur="500" fill="hold"/>
                                        <p:tgtEl>
                                          <p:spTgt spid="204807"/>
                                        </p:tgtEl>
                                        <p:attrNameLst>
                                          <p:attrName>ppt_y</p:attrName>
                                        </p:attrNameLst>
                                      </p:cBhvr>
                                      <p:tavLst>
                                        <p:tav tm="0">
                                          <p:val>
                                            <p:strVal val="#ppt_y-#ppt_h/2"/>
                                          </p:val>
                                        </p:tav>
                                        <p:tav tm="100000">
                                          <p:val>
                                            <p:strVal val="#ppt_y"/>
                                          </p:val>
                                        </p:tav>
                                      </p:tavLst>
                                    </p:anim>
                                    <p:anim calcmode="lin" valueType="num">
                                      <p:cBhvr>
                                        <p:cTn id="23" dur="500" fill="hold"/>
                                        <p:tgtEl>
                                          <p:spTgt spid="204807"/>
                                        </p:tgtEl>
                                        <p:attrNameLst>
                                          <p:attrName>ppt_w</p:attrName>
                                        </p:attrNameLst>
                                      </p:cBhvr>
                                      <p:tavLst>
                                        <p:tav tm="0">
                                          <p:val>
                                            <p:strVal val="#ppt_w"/>
                                          </p:val>
                                        </p:tav>
                                        <p:tav tm="100000">
                                          <p:val>
                                            <p:strVal val="#ppt_w"/>
                                          </p:val>
                                        </p:tav>
                                      </p:tavLst>
                                    </p:anim>
                                    <p:anim calcmode="lin" valueType="num">
                                      <p:cBhvr>
                                        <p:cTn id="24" dur="500" fill="hold"/>
                                        <p:tgtEl>
                                          <p:spTgt spid="204807"/>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04806"/>
                                        </p:tgtEl>
                                        <p:attrNameLst>
                                          <p:attrName>style.visibility</p:attrName>
                                        </p:attrNameLst>
                                      </p:cBhvr>
                                      <p:to>
                                        <p:strVal val="visible"/>
                                      </p:to>
                                    </p:set>
                                    <p:animEffect transition="in" filter="dissolve">
                                      <p:cBhvr>
                                        <p:cTn id="28" dur="500"/>
                                        <p:tgtEl>
                                          <p:spTgt spid="204806"/>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04810"/>
                                        </p:tgtEl>
                                        <p:attrNameLst>
                                          <p:attrName>style.visibility</p:attrName>
                                        </p:attrNameLst>
                                      </p:cBhvr>
                                      <p:to>
                                        <p:strVal val="visible"/>
                                      </p:to>
                                    </p:set>
                                    <p:animEffect transition="in" filter="wipe(up)">
                                      <p:cBhvr>
                                        <p:cTn id="32" dur="500"/>
                                        <p:tgtEl>
                                          <p:spTgt spid="2048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08"/>
                                        </p:tgtEl>
                                        <p:attrNameLst>
                                          <p:attrName>style.visibility</p:attrName>
                                        </p:attrNameLst>
                                      </p:cBhvr>
                                      <p:to>
                                        <p:strVal val="visible"/>
                                      </p:to>
                                    </p:set>
                                    <p:animEffect transition="in" filter="wipe(left)">
                                      <p:cBhvr>
                                        <p:cTn id="37" dur="500"/>
                                        <p:tgtEl>
                                          <p:spTgt spid="20480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04809"/>
                                        </p:tgtEl>
                                        <p:attrNameLst>
                                          <p:attrName>style.visibility</p:attrName>
                                        </p:attrNameLst>
                                      </p:cBhvr>
                                      <p:to>
                                        <p:strVal val="visible"/>
                                      </p:to>
                                    </p:set>
                                    <p:animEffect transition="in" filter="wipe(left)">
                                      <p:cBhvr>
                                        <p:cTn id="41" dur="500"/>
                                        <p:tgtEl>
                                          <p:spTgt spid="204809"/>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204811"/>
                                        </p:tgtEl>
                                        <p:attrNameLst>
                                          <p:attrName>style.visibility</p:attrName>
                                        </p:attrNameLst>
                                      </p:cBhvr>
                                      <p:to>
                                        <p:strVal val="visible"/>
                                      </p:to>
                                    </p:set>
                                    <p:animEffect transition="in" filter="wipe(up)">
                                      <p:cBhvr>
                                        <p:cTn id="45" dur="500"/>
                                        <p:tgtEl>
                                          <p:spTgt spid="204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nimBg="1" autoUpdateAnimBg="0"/>
      <p:bldP spid="204804" grpId="0" animBg="1" autoUpdateAnimBg="0"/>
      <p:bldP spid="204805" grpId="0" autoUpdateAnimBg="0"/>
      <p:bldP spid="204806" grpId="0" autoUpdateAnimBg="0"/>
      <p:bldP spid="204807" grpId="0" animBg="1"/>
      <p:bldP spid="204808" grpId="0" animBg="1" autoUpdateAnimBg="0"/>
      <p:bldP spid="204809" grpId="0" animBg="1" autoUpdateAnimBg="0"/>
      <p:bldP spid="204810" grpId="0" animBg="1"/>
      <p:bldP spid="2048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109668" y="285728"/>
            <a:ext cx="7891488" cy="1211742"/>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9.5】 </a:t>
            </a:r>
            <a:r>
              <a:rPr lang="zh-CN" altLang="en-US" sz="2000" dirty="0">
                <a:solidFill>
                  <a:srgbClr val="0000FF"/>
                </a:solidFill>
                <a:latin typeface="Consolas" pitchFamily="49" charset="0"/>
                <a:ea typeface="楷体" pitchFamily="49" charset="-122"/>
                <a:cs typeface="Consolas" pitchFamily="49" charset="0"/>
              </a:rPr>
              <a:t>已知有</a:t>
            </a:r>
            <a:r>
              <a:rPr lang="en-US" altLang="zh-CN" sz="2000" dirty="0">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个待排序的记录，它们的关键字</a:t>
            </a:r>
            <a:r>
              <a:rPr lang="zh-CN" altLang="en-US" sz="2000">
                <a:solidFill>
                  <a:srgbClr val="0000FF"/>
                </a:solidFill>
                <a:latin typeface="Consolas" pitchFamily="49" charset="0"/>
                <a:ea typeface="楷体" pitchFamily="49" charset="-122"/>
                <a:cs typeface="Consolas" pitchFamily="49" charset="0"/>
              </a:rPr>
              <a:t>序列</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(75,87,68,92,88,61,77,96</a:t>
            </a:r>
            <a:r>
              <a:rPr lang="en-US" altLang="zh-CN"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80,72)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给出用直接选择排序法进行排序的过程。</a:t>
            </a:r>
          </a:p>
        </p:txBody>
      </p:sp>
      <p:graphicFrame>
        <p:nvGraphicFramePr>
          <p:cNvPr id="5" name="表格 4"/>
          <p:cNvGraphicFramePr>
            <a:graphicFrameLocks noGrp="1"/>
          </p:cNvGraphicFramePr>
          <p:nvPr/>
        </p:nvGraphicFramePr>
        <p:xfrm>
          <a:off x="1214414" y="1785926"/>
          <a:ext cx="7632002" cy="4789207"/>
        </p:xfrm>
        <a:graphic>
          <a:graphicData uri="http://schemas.openxmlformats.org/drawingml/2006/table">
            <a:tbl>
              <a:tblPr>
                <a:tableStyleId>{775DCB02-9BB8-47FD-8907-85C794F793BA}</a:tableStyleId>
              </a:tblPr>
              <a:tblGrid>
                <a:gridCol w="1069907"/>
                <a:gridCol w="713271"/>
                <a:gridCol w="713271"/>
                <a:gridCol w="713271"/>
                <a:gridCol w="641944"/>
                <a:gridCol w="641944"/>
                <a:gridCol w="641944"/>
                <a:gridCol w="641944"/>
                <a:gridCol w="713271"/>
                <a:gridCol w="570617"/>
                <a:gridCol w="570618"/>
              </a:tblGrid>
              <a:tr h="409851">
                <a:tc>
                  <a:txBody>
                    <a:bodyPr/>
                    <a:lstStyle/>
                    <a:p>
                      <a:pPr indent="0"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初始序列</a:t>
                      </a: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399613">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399613">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399613">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75</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75</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75</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80</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75</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80</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409851">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75</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80</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414023">
                <a:tc>
                  <a:txBody>
                    <a:bodyPr/>
                    <a:lstStyle/>
                    <a:p>
                      <a:pPr indent="0" algn="ctr">
                        <a:lnSpc>
                          <a:spcPct val="150000"/>
                        </a:lnSpc>
                        <a:spcAft>
                          <a:spcPts val="0"/>
                        </a:spcAft>
                      </a:pPr>
                      <a:r>
                        <a:rPr lang="en-US" sz="1600" b="1" i="1" kern="100">
                          <a:solidFill>
                            <a:srgbClr val="0000FF"/>
                          </a:solidFill>
                          <a:latin typeface="Consolas" pitchFamily="49" charset="0"/>
                          <a:ea typeface="仿宋" pitchFamily="49" charset="-122"/>
                          <a:cs typeface="Consolas" pitchFamily="49" charset="0"/>
                        </a:rPr>
                        <a:t>i</a:t>
                      </a:r>
                      <a:r>
                        <a:rPr lang="en-US" sz="1600" b="1" kern="100">
                          <a:solidFill>
                            <a:srgbClr val="0000FF"/>
                          </a:solidFill>
                          <a:latin typeface="Consolas" pitchFamily="49" charset="0"/>
                          <a:ea typeface="仿宋" pitchFamily="49" charset="-122"/>
                          <a:cs typeface="Consolas" pitchFamily="49" charset="0"/>
                        </a:rPr>
                        <a:t>=8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61</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68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75</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77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80</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87</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88</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FF0000"/>
                          </a:solidFill>
                          <a:latin typeface="Consolas" pitchFamily="49" charset="0"/>
                          <a:ea typeface="仿宋" pitchFamily="49" charset="-122"/>
                          <a:cs typeface="Consolas" pitchFamily="49" charset="0"/>
                        </a:rPr>
                        <a:t>92</a:t>
                      </a:r>
                      <a:endParaRPr lang="zh-CN" sz="1600" b="1" kern="100">
                        <a:solidFill>
                          <a:srgbClr val="FF0000"/>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r h="717239">
                <a:tc>
                  <a:txBody>
                    <a:bodyPr/>
                    <a:lstStyle/>
                    <a:p>
                      <a:pPr marL="0" indent="0" algn="just">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最后结果</a:t>
                      </a: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61</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68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75</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77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80</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87</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88</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92</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c>
                  <a:txBody>
                    <a:bodyPr/>
                    <a:lstStyle/>
                    <a:p>
                      <a:pPr indent="0" algn="ctr">
                        <a:lnSpc>
                          <a:spcPct val="150000"/>
                        </a:lnSpc>
                        <a:spcAft>
                          <a:spcPts val="0"/>
                        </a:spcAft>
                      </a:pPr>
                      <a:r>
                        <a:rPr lang="en-US" sz="1600" b="1" kern="100">
                          <a:solidFill>
                            <a:srgbClr val="0000FF"/>
                          </a:solidFill>
                          <a:latin typeface="Consolas" pitchFamily="49" charset="0"/>
                          <a:ea typeface="仿宋" pitchFamily="49" charset="-122"/>
                          <a:cs typeface="Consolas" pitchFamily="49" charset="0"/>
                        </a:rPr>
                        <a:t>96</a:t>
                      </a:r>
                      <a:endParaRPr lang="zh-CN" sz="1600" b="1" kern="100">
                        <a:solidFill>
                          <a:srgbClr val="0000FF"/>
                        </a:solidFill>
                        <a:latin typeface="Consolas" pitchFamily="49" charset="0"/>
                        <a:ea typeface="仿宋" pitchFamily="49" charset="-122"/>
                        <a:cs typeface="Consolas" pitchFamily="49" charset="0"/>
                      </a:endParaRPr>
                    </a:p>
                  </a:txBody>
                  <a:tcPr marL="66907" marR="66907" marT="0" marB="0" anchor="ctr"/>
                </a:tc>
              </a:tr>
            </a:tbl>
          </a:graphicData>
        </a:graphic>
      </p:graphicFrame>
      <p:sp>
        <p:nvSpPr>
          <p:cNvPr id="6" name="TextBox 5"/>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428728" y="357166"/>
            <a:ext cx="4748216"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楷体" pitchFamily="49" charset="-122"/>
                <a:ea typeface="楷体" pitchFamily="49" charset="-122"/>
              </a:rPr>
              <a:t>简单选择排序算法如下：</a:t>
            </a:r>
          </a:p>
        </p:txBody>
      </p:sp>
      <p:sp>
        <p:nvSpPr>
          <p:cNvPr id="57347" name="Text Box 3"/>
          <p:cNvSpPr txBox="1">
            <a:spLocks noChangeArrowheads="1"/>
          </p:cNvSpPr>
          <p:nvPr/>
        </p:nvSpPr>
        <p:spPr bwMode="auto">
          <a:xfrm>
            <a:off x="1397007" y="1000108"/>
            <a:ext cx="7389835" cy="472279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SelectSort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	</a:t>
            </a:r>
            <a:endParaRPr lang="en-US" altLang="zh-CN" sz="1800" dirty="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int </a:t>
            </a:r>
            <a:r>
              <a:rPr lang="nb-NO" altLang="zh-CN" sz="1800" dirty="0">
                <a:solidFill>
                  <a:srgbClr val="0000FF"/>
                </a:solidFill>
                <a:latin typeface="Consolas" pitchFamily="49" charset="0"/>
                <a:ea typeface="仿宋" pitchFamily="49" charset="-122"/>
                <a:cs typeface="Consolas" pitchFamily="49" charset="0"/>
              </a:rPr>
              <a:t>i,j,k;</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SqType </a:t>
            </a:r>
            <a:r>
              <a:rPr lang="nb-NO" altLang="zh-CN" sz="1800" dirty="0">
                <a:solidFill>
                  <a:srgbClr val="0000FF"/>
                </a:solidFill>
                <a:latin typeface="Consolas" pitchFamily="49" charset="0"/>
                <a:ea typeface="仿宋" pitchFamily="49" charset="-122"/>
                <a:cs typeface="Consolas" pitchFamily="49" charset="0"/>
              </a:rPr>
              <a:t>tmp;</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(i=0;i&lt;n-1;i++)</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p>
          <a:p>
            <a:r>
              <a:rPr lang="nb-NO" altLang="zh-CN" sz="1800" smtClean="0">
                <a:solidFill>
                  <a:srgbClr val="0000FF"/>
                </a:solidFill>
                <a:latin typeface="Consolas" pitchFamily="49" charset="0"/>
                <a:ea typeface="仿宋" pitchFamily="49" charset="-122"/>
                <a:cs typeface="Consolas" pitchFamily="49" charset="0"/>
              </a:rPr>
              <a:t>      k=i</a:t>
            </a:r>
            <a:r>
              <a:rPr lang="nb-NO" altLang="zh-CN" sz="1800" dirty="0">
                <a:solidFill>
                  <a:srgbClr val="0000FF"/>
                </a:solidFill>
                <a:latin typeface="Consolas" pitchFamily="49" charset="0"/>
                <a:ea typeface="仿宋" pitchFamily="49" charset="-122"/>
                <a:cs typeface="Consolas" pitchFamily="49" charset="0"/>
              </a:rPr>
              <a:t>;</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(j=i+1;j&lt;n;j++)</a:t>
            </a:r>
          </a:p>
          <a:p>
            <a:r>
              <a:rPr lang="zh-CN" altLang="nb-NO" sz="1800" dirty="0">
                <a:solidFill>
                  <a:srgbClr val="0000FF"/>
                </a:solidFill>
                <a:latin typeface="Consolas" pitchFamily="49" charset="0"/>
                <a:ea typeface="仿宋" pitchFamily="49" charset="-122"/>
                <a:cs typeface="Consolas" pitchFamily="49" charset="0"/>
              </a:rPr>
              <a:t>　　</a:t>
            </a:r>
            <a:r>
              <a:rPr lang="zh-CN" altLang="nb-NO" sz="1800">
                <a:solidFill>
                  <a:srgbClr val="0000FF"/>
                </a:solidFill>
                <a:latin typeface="Consolas" pitchFamily="49" charset="0"/>
                <a:ea typeface="仿宋" pitchFamily="49" charset="-122"/>
                <a:cs typeface="Consolas" pitchFamily="49" charset="0"/>
              </a:rPr>
              <a:t>　</a:t>
            </a:r>
            <a:r>
              <a:rPr lang="zh-CN" altLang="nb-NO"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(R[j].key&lt;R[k].key) </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k=j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用</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指出每趟在无序区段的最小元素</a:t>
            </a:r>
          </a:p>
          <a:p>
            <a:pPr>
              <a:lnSpc>
                <a:spcPct val="20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tmp=R[i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R[k]</a:t>
            </a:r>
            <a:r>
              <a:rPr lang="zh-CN" altLang="en-US" sz="1800" dirty="0">
                <a:solidFill>
                  <a:srgbClr val="00B0F0"/>
                </a:solidFill>
                <a:latin typeface="Consolas" pitchFamily="49" charset="0"/>
                <a:ea typeface="仿宋" pitchFamily="49" charset="-122"/>
                <a:cs typeface="Consolas" pitchFamily="49" charset="0"/>
              </a:rPr>
              <a:t>与</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交换</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R[i</a:t>
            </a:r>
            <a:r>
              <a:rPr lang="en-US" altLang="zh-CN" sz="1800" dirty="0">
                <a:solidFill>
                  <a:srgbClr val="0000FF"/>
                </a:solidFill>
                <a:latin typeface="Consolas" pitchFamily="49" charset="0"/>
                <a:ea typeface="仿宋" pitchFamily="49" charset="-122"/>
                <a:cs typeface="Consolas" pitchFamily="49" charset="0"/>
              </a:rPr>
              <a:t>]=R[k]; R[k]=</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1111250" y="1071546"/>
            <a:ext cx="7389840" cy="822597"/>
          </a:xfrm>
          <a:prstGeom prst="rect">
            <a:avLst/>
          </a:prstGeom>
          <a:noFill/>
          <a:ln w="9525">
            <a:noFill/>
            <a:miter lim="800000"/>
            <a:headEnd/>
            <a:tailEnd/>
          </a:ln>
        </p:spPr>
        <p:txBody>
          <a:bodyPr wrap="square">
            <a:spAutoFit/>
          </a:bodyPr>
          <a:lstStyle/>
          <a:p>
            <a:pPr>
              <a:lnSpc>
                <a:spcPct val="125000"/>
              </a:lnSpc>
            </a:pPr>
            <a:r>
              <a:rPr kumimoji="1" lang="zh-CN" altLang="en-US" sz="2000" b="0" dirty="0">
                <a:solidFill>
                  <a:srgbClr val="0000FF"/>
                </a:solidFill>
                <a:latin typeface="Consolas" pitchFamily="49" charset="0"/>
                <a:ea typeface="楷体" pitchFamily="49"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对 </a:t>
            </a:r>
            <a:r>
              <a:rPr kumimoji="1" lang="en-US" altLang="zh-CN" sz="2000" i="1" dirty="0">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楷体" pitchFamily="49"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个记录进行简单选择排序，所需</a:t>
            </a:r>
            <a:r>
              <a:rPr kumimoji="1" lang="zh-CN" altLang="en-US" sz="2000">
                <a:solidFill>
                  <a:srgbClr val="0000FF"/>
                </a:solidFill>
                <a:latin typeface="Consolas" pitchFamily="49" charset="0"/>
                <a:ea typeface="楷体" pitchFamily="49" charset="-122"/>
                <a:cs typeface="Consolas" pitchFamily="49" charset="0"/>
              </a:rPr>
              <a:t>进行</a:t>
            </a:r>
            <a:r>
              <a:rPr kumimoji="1" lang="zh-CN" altLang="en-US" sz="2000" smtClean="0">
                <a:solidFill>
                  <a:srgbClr val="0000FF"/>
                </a:solidFill>
                <a:latin typeface="Consolas" pitchFamily="49" charset="0"/>
                <a:ea typeface="楷体" pitchFamily="49" charset="-122"/>
                <a:cs typeface="Consolas" pitchFamily="49" charset="0"/>
              </a:rPr>
              <a:t>的关键字</a:t>
            </a:r>
            <a:r>
              <a:rPr kumimoji="1" lang="zh-CN" altLang="en-US" sz="2000" dirty="0">
                <a:solidFill>
                  <a:srgbClr val="0000FF"/>
                </a:solidFill>
                <a:latin typeface="Consolas" pitchFamily="49" charset="0"/>
                <a:ea typeface="楷体" pitchFamily="49" charset="-122"/>
                <a:cs typeface="Consolas" pitchFamily="49" charset="0"/>
              </a:rPr>
              <a:t>间的</a:t>
            </a:r>
            <a:r>
              <a:rPr kumimoji="1" lang="zh-CN" altLang="en-US" sz="2000">
                <a:solidFill>
                  <a:srgbClr val="0000FF"/>
                </a:solidFill>
                <a:latin typeface="Consolas" pitchFamily="49" charset="0"/>
                <a:ea typeface="楷体" pitchFamily="49" charset="-122"/>
                <a:cs typeface="Consolas" pitchFamily="49" charset="0"/>
              </a:rPr>
              <a:t>比较</a:t>
            </a:r>
            <a:r>
              <a:rPr kumimoji="1" lang="zh-CN" altLang="en-US" sz="2000" smtClean="0">
                <a:solidFill>
                  <a:srgbClr val="0000FF"/>
                </a:solidFill>
                <a:latin typeface="Consolas" pitchFamily="49" charset="0"/>
                <a:ea typeface="楷体" pitchFamily="49" charset="-122"/>
                <a:cs typeface="Consolas" pitchFamily="49" charset="0"/>
              </a:rPr>
              <a:t>次数总计</a:t>
            </a:r>
            <a:r>
              <a:rPr kumimoji="1" lang="zh-CN" altLang="en-US" sz="2000" dirty="0">
                <a:solidFill>
                  <a:srgbClr val="0000FF"/>
                </a:solidFill>
                <a:latin typeface="Consolas" pitchFamily="49" charset="0"/>
                <a:ea typeface="楷体" pitchFamily="49" charset="-122"/>
                <a:cs typeface="Consolas" pitchFamily="49" charset="0"/>
              </a:rPr>
              <a:t>为：</a:t>
            </a:r>
          </a:p>
        </p:txBody>
      </p:sp>
      <p:sp>
        <p:nvSpPr>
          <p:cNvPr id="205827" name="Text Box 3"/>
          <p:cNvSpPr txBox="1">
            <a:spLocks noChangeArrowheads="1"/>
          </p:cNvSpPr>
          <p:nvPr/>
        </p:nvSpPr>
        <p:spPr bwMode="auto">
          <a:xfrm>
            <a:off x="1357291" y="3643314"/>
            <a:ext cx="6929486" cy="442301"/>
          </a:xfrm>
          <a:prstGeom prst="rect">
            <a:avLst/>
          </a:prstGeom>
          <a:noFill/>
          <a:ln w="9525">
            <a:noFill/>
            <a:miter lim="800000"/>
            <a:headEnd/>
            <a:tailEnd/>
          </a:ln>
        </p:spPr>
        <p:txBody>
          <a:bodyPr wrap="square">
            <a:spAutoFit/>
          </a:bodyPr>
          <a:lstStyle/>
          <a:p>
            <a:pPr>
              <a:lnSpc>
                <a:spcPct val="125000"/>
              </a:lnSpc>
            </a:pPr>
            <a:r>
              <a:rPr kumimoji="1" lang="zh-CN" altLang="en-US" sz="2000" dirty="0">
                <a:solidFill>
                  <a:srgbClr val="0000FF"/>
                </a:solidFill>
                <a:latin typeface="Consolas" pitchFamily="49" charset="0"/>
                <a:ea typeface="楷体" pitchFamily="49" charset="-122"/>
                <a:cs typeface="Consolas" pitchFamily="49" charset="0"/>
              </a:rPr>
              <a:t>　移动记录的次数，最小值为 </a:t>
            </a:r>
            <a:r>
              <a:rPr kumimoji="1" lang="en-US" altLang="zh-CN" sz="2000" dirty="0">
                <a:solidFill>
                  <a:srgbClr val="0000FF"/>
                </a:solidFill>
                <a:latin typeface="Consolas" pitchFamily="49" charset="0"/>
                <a:ea typeface="楷体" pitchFamily="49" charset="-122"/>
                <a:cs typeface="Consolas" pitchFamily="49" charset="0"/>
              </a:rPr>
              <a:t>0, </a:t>
            </a:r>
            <a:r>
              <a:rPr kumimoji="1" lang="zh-CN" altLang="en-US" sz="2000" dirty="0">
                <a:solidFill>
                  <a:srgbClr val="0000FF"/>
                </a:solidFill>
                <a:latin typeface="Consolas" pitchFamily="49" charset="0"/>
                <a:ea typeface="楷体" pitchFamily="49" charset="-122"/>
                <a:cs typeface="Consolas" pitchFamily="49" charset="0"/>
              </a:rPr>
              <a:t>最大值为</a:t>
            </a:r>
            <a:r>
              <a:rPr kumimoji="1" lang="en-US" altLang="zh-CN" sz="2000">
                <a:solidFill>
                  <a:srgbClr val="0000FF"/>
                </a:solidFill>
                <a:latin typeface="Consolas" pitchFamily="49" charset="0"/>
                <a:ea typeface="楷体" pitchFamily="49" charset="-122"/>
                <a:cs typeface="Consolas" pitchFamily="49" charset="0"/>
              </a:rPr>
              <a:t>3(</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-1</a:t>
            </a:r>
            <a:r>
              <a:rPr kumimoji="1" lang="en-US" altLang="zh-CN" sz="2000" smtClean="0">
                <a:solidFill>
                  <a:srgbClr val="0000FF"/>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a:t>
            </a:r>
            <a:endParaRPr kumimoji="1" lang="zh-CN" altLang="en-US" sz="2000" dirty="0">
              <a:solidFill>
                <a:srgbClr val="0000FF"/>
              </a:solidFill>
              <a:latin typeface="Consolas" pitchFamily="49" charset="0"/>
              <a:ea typeface="楷体" pitchFamily="49" charset="-122"/>
              <a:cs typeface="Consolas" pitchFamily="49" charset="0"/>
            </a:endParaRPr>
          </a:p>
        </p:txBody>
      </p:sp>
      <p:graphicFrame>
        <p:nvGraphicFramePr>
          <p:cNvPr id="205828" name="Object 4"/>
          <p:cNvGraphicFramePr>
            <a:graphicFrameLocks noChangeAspect="1"/>
          </p:cNvGraphicFramePr>
          <p:nvPr/>
        </p:nvGraphicFramePr>
        <p:xfrm>
          <a:off x="2843213" y="2420938"/>
          <a:ext cx="2573337" cy="965200"/>
        </p:xfrm>
        <a:graphic>
          <a:graphicData uri="http://schemas.openxmlformats.org/presentationml/2006/ole">
            <p:oleObj spid="_x0000_s9218" name="Equation" r:id="rId3" imgW="1282680" imgH="482400" progId="">
              <p:embed/>
            </p:oleObj>
          </a:graphicData>
        </a:graphic>
      </p:graphicFrame>
      <p:sp>
        <p:nvSpPr>
          <p:cNvPr id="205829" name="AutoShape 5">
            <a:hlinkClick r:id="" action="ppaction://noaction" highlightClick="1"/>
          </p:cNvPr>
          <p:cNvSpPr>
            <a:spLocks noChangeArrowheads="1"/>
          </p:cNvSpPr>
          <p:nvPr/>
        </p:nvSpPr>
        <p:spPr bwMode="auto">
          <a:xfrm>
            <a:off x="8305800" y="6172200"/>
            <a:ext cx="381000" cy="381000"/>
          </a:xfrm>
          <a:prstGeom prst="actionButtonBackPrevious">
            <a:avLst/>
          </a:prstGeom>
          <a:solidFill>
            <a:schemeClr val="bg2"/>
          </a:solidFill>
          <a:ln w="9525">
            <a:solidFill>
              <a:schemeClr val="tx2"/>
            </a:solidFill>
            <a:miter lim="800000"/>
            <a:headEnd/>
            <a:tailEnd/>
          </a:ln>
        </p:spPr>
        <p:txBody>
          <a:bodyPr wrap="none" anchor="ctr"/>
          <a:lstStyle/>
          <a:p>
            <a:endParaRPr lang="zh-CN" altLang="en-US"/>
          </a:p>
        </p:txBody>
      </p:sp>
      <p:sp>
        <p:nvSpPr>
          <p:cNvPr id="7" name="TextBox 6"/>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left)">
                                      <p:cBhvr>
                                        <p:cTn id="7" dur="500"/>
                                        <p:tgtEl>
                                          <p:spTgt spid="2058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5828"/>
                                        </p:tgtEl>
                                        <p:attrNameLst>
                                          <p:attrName>style.visibility</p:attrName>
                                        </p:attrNameLst>
                                      </p:cBhvr>
                                      <p:to>
                                        <p:strVal val="visible"/>
                                      </p:to>
                                    </p:set>
                                    <p:animEffect transition="in" filter="wipe(left)">
                                      <p:cBhvr>
                                        <p:cTn id="11" dur="500"/>
                                        <p:tgtEl>
                                          <p:spTgt spid="2058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5827"/>
                                        </p:tgtEl>
                                        <p:attrNameLst>
                                          <p:attrName>style.visibility</p:attrName>
                                        </p:attrNameLst>
                                      </p:cBhvr>
                                      <p:to>
                                        <p:strVal val="visible"/>
                                      </p:to>
                                    </p:set>
                                    <p:animEffect transition="in" filter="wipe(left)">
                                      <p:cBhvr>
                                        <p:cTn id="16" dur="500"/>
                                        <p:tgtEl>
                                          <p:spTgt spid="205827"/>
                                        </p:tgtEl>
                                      </p:cBhvr>
                                    </p:animEffect>
                                  </p:childTnLst>
                                </p:cTn>
                              </p:par>
                            </p:childTnLst>
                          </p:cTn>
                        </p:par>
                        <p:par>
                          <p:cTn id="17" fill="hold">
                            <p:stCondLst>
                              <p:cond delay="500"/>
                            </p:stCondLst>
                            <p:childTnLst>
                              <p:par>
                                <p:cTn id="18" presetID="2" presetClass="entr" presetSubtype="6" fill="hold" grpId="0" nodeType="afterEffect">
                                  <p:stCondLst>
                                    <p:cond delay="0"/>
                                  </p:stCondLst>
                                  <p:childTnLst>
                                    <p:set>
                                      <p:cBhvr>
                                        <p:cTn id="19" dur="1" fill="hold">
                                          <p:stCondLst>
                                            <p:cond delay="0"/>
                                          </p:stCondLst>
                                        </p:cTn>
                                        <p:tgtEl>
                                          <p:spTgt spid="205829"/>
                                        </p:tgtEl>
                                        <p:attrNameLst>
                                          <p:attrName>style.visibility</p:attrName>
                                        </p:attrNameLst>
                                      </p:cBhvr>
                                      <p:to>
                                        <p:strVal val="visible"/>
                                      </p:to>
                                    </p:set>
                                    <p:anim calcmode="lin" valueType="num">
                                      <p:cBhvr additive="base">
                                        <p:cTn id="20" dur="500" fill="hold"/>
                                        <p:tgtEl>
                                          <p:spTgt spid="205829"/>
                                        </p:tgtEl>
                                        <p:attrNameLst>
                                          <p:attrName>ppt_x</p:attrName>
                                        </p:attrNameLst>
                                      </p:cBhvr>
                                      <p:tavLst>
                                        <p:tav tm="0">
                                          <p:val>
                                            <p:strVal val="1+#ppt_w/2"/>
                                          </p:val>
                                        </p:tav>
                                        <p:tav tm="100000">
                                          <p:val>
                                            <p:strVal val="#ppt_x"/>
                                          </p:val>
                                        </p:tav>
                                      </p:tavLst>
                                    </p:anim>
                                    <p:anim calcmode="lin" valueType="num">
                                      <p:cBhvr additive="base">
                                        <p:cTn id="21" dur="500" fill="hold"/>
                                        <p:tgtEl>
                                          <p:spTgt spid="2058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27" grpId="0" autoUpdateAnimBg="0"/>
      <p:bldP spid="20582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142976" y="357166"/>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归纳起来，简单选择排序算法的性能如表</a:t>
            </a:r>
            <a:r>
              <a:rPr lang="en-US" altLang="zh-CN" sz="2000" dirty="0">
                <a:solidFill>
                  <a:srgbClr val="0000FF"/>
                </a:solidFill>
                <a:latin typeface="Consolas" pitchFamily="49" charset="0"/>
                <a:ea typeface="楷体" pitchFamily="49" charset="-122"/>
                <a:cs typeface="Consolas" pitchFamily="49" charset="0"/>
              </a:rPr>
              <a:t>9.5</a:t>
            </a:r>
            <a:r>
              <a:rPr lang="zh-CN" altLang="en-US" sz="2000" dirty="0">
                <a:solidFill>
                  <a:srgbClr val="0000FF"/>
                </a:solidFill>
                <a:latin typeface="Consolas" pitchFamily="49" charset="0"/>
                <a:ea typeface="楷体" pitchFamily="49" charset="-122"/>
                <a:cs typeface="Consolas" pitchFamily="49" charset="0"/>
              </a:rPr>
              <a:t>所示。</a:t>
            </a:r>
          </a:p>
        </p:txBody>
      </p:sp>
      <p:graphicFrame>
        <p:nvGraphicFramePr>
          <p:cNvPr id="111697" name="Group 81"/>
          <p:cNvGraphicFramePr>
            <a:graphicFrameLocks noGrp="1"/>
          </p:cNvGraphicFramePr>
          <p:nvPr/>
        </p:nvGraphicFramePr>
        <p:xfrm>
          <a:off x="1285852" y="1181100"/>
          <a:ext cx="7747027" cy="1508760"/>
        </p:xfrm>
        <a:graphic>
          <a:graphicData uri="http://schemas.openxmlformats.org/drawingml/2006/table">
            <a:tbl>
              <a:tblPr>
                <a:tableStyleId>{775DCB02-9BB8-47FD-8907-85C794F793BA}</a:tableStyleId>
              </a:tblPr>
              <a:tblGrid>
                <a:gridCol w="1549405"/>
                <a:gridCol w="1549406"/>
                <a:gridCol w="1549405"/>
                <a:gridCol w="1549406"/>
                <a:gridCol w="1549405"/>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不稳定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166786" y="1428736"/>
            <a:ext cx="7691494" cy="4144724"/>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堆排序采用堆结构选择最大（最小）元素。</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设排序记录为</a:t>
            </a:r>
            <a:r>
              <a:rPr kumimoji="1" lang="en-US" altLang="zh-CN" sz="2000" i="1" smtClean="0">
                <a:solidFill>
                  <a:srgbClr val="1000E4"/>
                </a:solidFill>
                <a:latin typeface="Consolas" pitchFamily="49" charset="0"/>
                <a:ea typeface="楷体" pitchFamily="49" charset="-122"/>
                <a:cs typeface="Consolas" pitchFamily="49" charset="0"/>
              </a:rPr>
              <a:t>R</a:t>
            </a:r>
            <a:r>
              <a:rPr kumimoji="1" lang="en-US" altLang="zh-CN" sz="2000" smtClean="0">
                <a:solidFill>
                  <a:srgbClr val="1000E4"/>
                </a:solidFill>
                <a:latin typeface="Consolas" pitchFamily="49" charset="0"/>
                <a:ea typeface="楷体" pitchFamily="49" charset="-122"/>
                <a:cs typeface="Consolas" pitchFamily="49" charset="0"/>
              </a:rPr>
              <a:t>[1</a:t>
            </a:r>
            <a:r>
              <a:rPr kumimoji="1" lang="en-US" altLang="zh-CN" sz="2000" dirty="0" err="1">
                <a:solidFill>
                  <a:srgbClr val="1000E4"/>
                </a:solidFill>
                <a:latin typeface="Consolas" pitchFamily="49" charset="0"/>
                <a:ea typeface="楷体" pitchFamily="49" charset="-122"/>
                <a:cs typeface="Consolas" pitchFamily="49" charset="0"/>
              </a:rPr>
              <a:t>..</a:t>
            </a:r>
            <a:r>
              <a:rPr kumimoji="1" lang="en-US" altLang="zh-CN" sz="2000" i="1" err="1">
                <a:solidFill>
                  <a:srgbClr val="1000E4"/>
                </a:solidFill>
                <a:latin typeface="Consolas" pitchFamily="49" charset="0"/>
                <a:ea typeface="楷体" pitchFamily="49" charset="-122"/>
                <a:cs typeface="Consolas" pitchFamily="49" charset="0"/>
              </a:rPr>
              <a:t>n</a:t>
            </a:r>
            <a:r>
              <a:rPr kumimoji="1" lang="en-US" altLang="zh-CN" sz="2000" smtClean="0">
                <a:solidFill>
                  <a:srgbClr val="1000E4"/>
                </a:solidFill>
                <a:latin typeface="Consolas" pitchFamily="49" charset="0"/>
                <a:ea typeface="楷体" pitchFamily="49" charset="-122"/>
                <a:cs typeface="Consolas" pitchFamily="49" charset="0"/>
              </a:rPr>
              <a:t>]</a:t>
            </a:r>
            <a:r>
              <a:rPr kumimoji="1" lang="zh-CN" altLang="en-US" sz="2000" smtClean="0">
                <a:solidFill>
                  <a:srgbClr val="1000E4"/>
                </a:solidFill>
                <a:latin typeface="Consolas" pitchFamily="49" charset="0"/>
                <a:ea typeface="楷体" pitchFamily="49" charset="-122"/>
                <a:cs typeface="Consolas" pitchFamily="49" charset="0"/>
              </a:rPr>
              <a:t>。</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kumimoji="1" lang="zh-CN" altLang="en-US" sz="2000" i="1" smtClean="0">
                <a:solidFill>
                  <a:srgbClr val="1000E4"/>
                </a:solidFill>
                <a:latin typeface="Consolas" pitchFamily="49" charset="0"/>
                <a:ea typeface="楷体" pitchFamily="49" charset="-122"/>
                <a:cs typeface="Consolas" pitchFamily="49" charset="0"/>
              </a:rPr>
              <a:t>将</a:t>
            </a:r>
            <a:r>
              <a:rPr kumimoji="1" lang="en-US" altLang="zh-CN" sz="2000" i="1" smtClean="0">
                <a:solidFill>
                  <a:srgbClr val="1000E4"/>
                </a:solidFill>
                <a:latin typeface="Consolas" pitchFamily="49" charset="0"/>
                <a:ea typeface="楷体" pitchFamily="49" charset="-122"/>
                <a:cs typeface="Consolas" pitchFamily="49" charset="0"/>
              </a:rPr>
              <a:t>R</a:t>
            </a:r>
            <a:r>
              <a:rPr kumimoji="1" lang="en-US" altLang="zh-CN" sz="2000" smtClean="0">
                <a:solidFill>
                  <a:srgbClr val="1000E4"/>
                </a:solidFill>
                <a:latin typeface="Consolas" pitchFamily="49" charset="0"/>
                <a:ea typeface="楷体" pitchFamily="49" charset="-122"/>
                <a:cs typeface="Consolas" pitchFamily="49" charset="0"/>
              </a:rPr>
              <a:t>[1..</a:t>
            </a:r>
            <a:r>
              <a:rPr kumimoji="1" lang="en-US" altLang="zh-CN" sz="2000" i="1" smtClean="0">
                <a:solidFill>
                  <a:srgbClr val="1000E4"/>
                </a:solidFill>
                <a:latin typeface="Consolas" pitchFamily="49" charset="0"/>
                <a:ea typeface="楷体" pitchFamily="49" charset="-122"/>
                <a:cs typeface="Consolas" pitchFamily="49" charset="0"/>
              </a:rPr>
              <a:t>n</a:t>
            </a:r>
            <a:r>
              <a:rPr kumimoji="1" lang="en-US" altLang="zh-CN" sz="2000" smtClean="0">
                <a:solidFill>
                  <a:srgbClr val="1000E4"/>
                </a:solidFill>
                <a:latin typeface="Consolas" pitchFamily="49" charset="0"/>
                <a:ea typeface="楷体" pitchFamily="49" charset="-122"/>
                <a:cs typeface="Consolas" pitchFamily="49" charset="0"/>
              </a:rPr>
              <a:t>]</a:t>
            </a:r>
            <a:r>
              <a:rPr kumimoji="1" lang="zh-CN" altLang="en-US" sz="2000" smtClean="0">
                <a:solidFill>
                  <a:srgbClr val="1000E4"/>
                </a:solidFill>
                <a:latin typeface="Consolas" pitchFamily="49" charset="0"/>
                <a:ea typeface="楷体" pitchFamily="49" charset="-122"/>
                <a:cs typeface="Consolas" pitchFamily="49" charset="0"/>
              </a:rPr>
              <a:t>看成是一棵</a:t>
            </a:r>
            <a:r>
              <a:rPr kumimoji="1" lang="zh-CN" altLang="en-US" sz="2000" smtClean="0">
                <a:solidFill>
                  <a:srgbClr val="FF00FF"/>
                </a:solidFill>
                <a:latin typeface="Consolas" pitchFamily="49" charset="0"/>
                <a:ea typeface="楷体" pitchFamily="49" charset="-122"/>
                <a:cs typeface="Consolas" pitchFamily="49" charset="0"/>
              </a:rPr>
              <a:t>完全二叉树</a:t>
            </a:r>
            <a:r>
              <a:rPr kumimoji="1" lang="zh-CN" altLang="en-US" sz="2000" smtClean="0">
                <a:solidFill>
                  <a:srgbClr val="1000E4"/>
                </a:solidFill>
                <a:latin typeface="Consolas" pitchFamily="49" charset="0"/>
                <a:ea typeface="楷体" pitchFamily="49" charset="-122"/>
                <a:cs typeface="Consolas" pitchFamily="49" charset="0"/>
              </a:rPr>
              <a:t>的顺序存储结构。</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如果每个结点的关键字均大于等于其所有孩子结点的关键字，称为</a:t>
            </a:r>
            <a:r>
              <a:rPr kumimoji="1" lang="zh-CN" altLang="en-US" sz="2000" smtClean="0">
                <a:solidFill>
                  <a:srgbClr val="FF0000"/>
                </a:solidFill>
                <a:latin typeface="微软雅黑" pitchFamily="34" charset="-122"/>
                <a:ea typeface="微软雅黑" pitchFamily="34" charset="-122"/>
                <a:cs typeface="Consolas" pitchFamily="49" charset="0"/>
              </a:rPr>
              <a:t>大根堆</a:t>
            </a:r>
            <a:r>
              <a:rPr kumimoji="1" lang="zh-CN" altLang="en-US" sz="2000" smtClean="0">
                <a:solidFill>
                  <a:srgbClr val="1000E4"/>
                </a:solidFill>
                <a:latin typeface="Consolas" pitchFamily="49" charset="0"/>
                <a:ea typeface="楷体" pitchFamily="49" charset="-122"/>
                <a:cs typeface="Consolas" pitchFamily="49" charset="0"/>
              </a:rPr>
              <a:t>。</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如果每个结点的关键字均小于等于其所有孩子结点的关键字，称为</a:t>
            </a:r>
            <a:r>
              <a:rPr kumimoji="1" lang="zh-CN" altLang="en-US" sz="2000" smtClean="0">
                <a:solidFill>
                  <a:srgbClr val="FF0000"/>
                </a:solidFill>
                <a:latin typeface="微软雅黑" pitchFamily="34" charset="-122"/>
                <a:ea typeface="微软雅黑" pitchFamily="34" charset="-122"/>
                <a:cs typeface="Consolas" pitchFamily="49" charset="0"/>
              </a:rPr>
              <a:t>小根堆</a:t>
            </a:r>
            <a:r>
              <a:rPr kumimoji="1" lang="zh-CN" altLang="en-US" sz="2000" smtClean="0">
                <a:solidFill>
                  <a:srgbClr val="1000E4"/>
                </a:solidFill>
                <a:latin typeface="Consolas" pitchFamily="49" charset="0"/>
                <a:ea typeface="楷体" pitchFamily="49" charset="-122"/>
                <a:cs typeface="Consolas" pitchFamily="49" charset="0"/>
              </a:rPr>
              <a:t>。</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本章的堆排序采用的大根堆。</a:t>
            </a:r>
            <a:endParaRPr kumimoji="1" lang="en-US" altLang="zh-CN" sz="2000" smtClean="0">
              <a:solidFill>
                <a:srgbClr val="1000E4"/>
              </a:solidFill>
              <a:latin typeface="Consolas" pitchFamily="49" charset="0"/>
              <a:ea typeface="楷体" pitchFamily="49" charset="-122"/>
              <a:cs typeface="Consolas" pitchFamily="49" charset="0"/>
            </a:endParaRPr>
          </a:p>
        </p:txBody>
      </p:sp>
      <p:sp>
        <p:nvSpPr>
          <p:cNvPr id="3" name="TextBox 2"/>
          <p:cNvSpPr txBox="1"/>
          <p:nvPr/>
        </p:nvSpPr>
        <p:spPr>
          <a:xfrm>
            <a:off x="1214414" y="357166"/>
            <a:ext cx="30003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z="2800" dirty="0" smtClean="0">
                <a:solidFill>
                  <a:srgbClr val="F92D37"/>
                </a:solidFill>
                <a:latin typeface="黑体" pitchFamily="49" charset="-122"/>
                <a:ea typeface="黑体" pitchFamily="49" charset="-122"/>
              </a:rPr>
              <a:t>9.4.2  </a:t>
            </a:r>
            <a:r>
              <a:rPr kumimoji="1" lang="zh-CN" altLang="en-US" sz="2800" dirty="0" smtClean="0">
                <a:solidFill>
                  <a:srgbClr val="F92D37"/>
                </a:solidFill>
                <a:latin typeface="黑体" pitchFamily="49" charset="-122"/>
                <a:ea typeface="黑体" pitchFamily="49" charset="-122"/>
              </a:rPr>
              <a:t>堆排序</a:t>
            </a:r>
          </a:p>
        </p:txBody>
      </p:sp>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4" name="Oval 20"/>
          <p:cNvSpPr>
            <a:spLocks noChangeArrowheads="1"/>
          </p:cNvSpPr>
          <p:nvPr/>
        </p:nvSpPr>
        <p:spPr bwMode="auto">
          <a:xfrm>
            <a:off x="4586264" y="2697154"/>
            <a:ext cx="2087562" cy="2160588"/>
          </a:xfrm>
          <a:prstGeom prst="ellipse">
            <a:avLst/>
          </a:prstGeom>
          <a:solidFill>
            <a:schemeClr val="accent1">
              <a:alpha val="0"/>
            </a:schemeClr>
          </a:solidFill>
          <a:ln w="9525" cap="rnd">
            <a:solidFill>
              <a:schemeClr val="tx1"/>
            </a:solidFill>
            <a:prstDash val="sysDot"/>
            <a:miter lim="800000"/>
            <a:headEnd/>
            <a:tailEnd/>
          </a:ln>
        </p:spPr>
        <p:txBody>
          <a:bodyPr wrap="none" anchor="ctr"/>
          <a:lstStyle/>
          <a:p>
            <a:endParaRPr lang="zh-CN" altLang="en-US"/>
          </a:p>
        </p:txBody>
      </p:sp>
      <p:sp>
        <p:nvSpPr>
          <p:cNvPr id="62483" name="Oval 19"/>
          <p:cNvSpPr>
            <a:spLocks noChangeArrowheads="1"/>
          </p:cNvSpPr>
          <p:nvPr/>
        </p:nvSpPr>
        <p:spPr bwMode="auto">
          <a:xfrm>
            <a:off x="1214414" y="3014654"/>
            <a:ext cx="3024187" cy="2881313"/>
          </a:xfrm>
          <a:prstGeom prst="ellipse">
            <a:avLst/>
          </a:prstGeom>
          <a:solidFill>
            <a:schemeClr val="accent1">
              <a:alpha val="0"/>
            </a:schemeClr>
          </a:solidFill>
          <a:ln w="9525" cap="rnd">
            <a:solidFill>
              <a:schemeClr val="tx1"/>
            </a:solidFill>
            <a:prstDash val="sysDot"/>
            <a:miter lim="800000"/>
            <a:headEnd/>
            <a:tailEnd/>
          </a:ln>
        </p:spPr>
        <p:txBody>
          <a:bodyPr wrap="none" anchor="ctr"/>
          <a:lstStyle/>
          <a:p>
            <a:endParaRPr lang="zh-CN" altLang="en-US"/>
          </a:p>
        </p:txBody>
      </p:sp>
      <p:sp>
        <p:nvSpPr>
          <p:cNvPr id="209922" name="Rectangle 2"/>
          <p:cNvSpPr>
            <a:spLocks noChangeArrowheads="1"/>
          </p:cNvSpPr>
          <p:nvPr/>
        </p:nvSpPr>
        <p:spPr bwMode="auto">
          <a:xfrm>
            <a:off x="1071539" y="500042"/>
            <a:ext cx="7643866" cy="1246495"/>
          </a:xfrm>
          <a:prstGeom prst="rect">
            <a:avLst/>
          </a:prstGeom>
          <a:noFill/>
          <a:ln w="9525">
            <a:noFill/>
            <a:miter lim="800000"/>
            <a:headEnd/>
            <a:tailEnd/>
          </a:ln>
        </p:spPr>
        <p:txBody>
          <a:bodyPr wrap="square">
            <a:spAutoFit/>
          </a:bodyPr>
          <a:lstStyle/>
          <a:p>
            <a:pPr marL="457200" indent="-457200">
              <a:lnSpc>
                <a:spcPts val="3000"/>
              </a:lnSpc>
              <a:buBlip>
                <a:blip r:embed="rId2"/>
              </a:buBlip>
            </a:pPr>
            <a:r>
              <a:rPr kumimoji="1" lang="zh-CN" altLang="en-US" sz="2000" smtClean="0">
                <a:solidFill>
                  <a:srgbClr val="1000E4"/>
                </a:solidFill>
                <a:latin typeface="Consolas" pitchFamily="49" charset="0"/>
                <a:ea typeface="楷体" pitchFamily="49" charset="-122"/>
                <a:cs typeface="Consolas" pitchFamily="49" charset="0"/>
              </a:rPr>
              <a:t>堆</a:t>
            </a:r>
            <a:r>
              <a:rPr kumimoji="1" lang="zh-CN" altLang="en-US" sz="2000" dirty="0">
                <a:solidFill>
                  <a:srgbClr val="1000E4"/>
                </a:solidFill>
                <a:latin typeface="Consolas" pitchFamily="49" charset="0"/>
                <a:ea typeface="楷体" pitchFamily="49" charset="-122"/>
                <a:cs typeface="Consolas" pitchFamily="49" charset="0"/>
              </a:rPr>
              <a:t>排序的关键是构造堆</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这里采用筛选算法建</a:t>
            </a:r>
            <a:r>
              <a:rPr kumimoji="1" lang="zh-CN" altLang="en-US" sz="2000">
                <a:solidFill>
                  <a:srgbClr val="1000E4"/>
                </a:solidFill>
                <a:latin typeface="Consolas" pitchFamily="49" charset="0"/>
                <a:ea typeface="楷体" pitchFamily="49" charset="-122"/>
                <a:cs typeface="Consolas" pitchFamily="49" charset="0"/>
              </a:rPr>
              <a:t>堆</a:t>
            </a:r>
            <a:r>
              <a:rPr kumimoji="1" lang="zh-CN" altLang="en-US" sz="2000" smtClean="0">
                <a:solidFill>
                  <a:srgbClr val="1000E4"/>
                </a:solidFill>
                <a:latin typeface="Consolas" pitchFamily="49" charset="0"/>
                <a:ea typeface="楷体" pitchFamily="49" charset="-122"/>
                <a:cs typeface="Consolas" pitchFamily="49" charset="0"/>
              </a:rPr>
              <a:t>。</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ts val="3000"/>
              </a:lnSpc>
              <a:buBlip>
                <a:blip r:embed="rId2"/>
              </a:buBlip>
            </a:pPr>
            <a:r>
              <a:rPr kumimoji="1" lang="zh-CN" altLang="en-US" sz="2000" smtClean="0">
                <a:solidFill>
                  <a:srgbClr val="1000E4"/>
                </a:solidFill>
                <a:latin typeface="Consolas" pitchFamily="49" charset="0"/>
                <a:ea typeface="楷体" pitchFamily="49" charset="-122"/>
                <a:cs typeface="Consolas" pitchFamily="49" charset="0"/>
              </a:rPr>
              <a:t>所谓</a:t>
            </a:r>
            <a:r>
              <a:rPr kumimoji="1" lang="zh-CN" altLang="en-US"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CC3300"/>
                </a:solidFill>
                <a:latin typeface="Consolas" pitchFamily="49" charset="0"/>
                <a:ea typeface="楷体" pitchFamily="49" charset="-122"/>
                <a:cs typeface="Consolas" pitchFamily="49" charset="0"/>
              </a:rPr>
              <a:t>筛选</a:t>
            </a:r>
            <a:r>
              <a:rPr kumimoji="1" lang="zh-CN" altLang="en-US" sz="2000" dirty="0">
                <a:solidFill>
                  <a:srgbClr val="1000E4"/>
                </a:solidFill>
                <a:latin typeface="Consolas" pitchFamily="49" charset="0"/>
                <a:ea typeface="楷体" pitchFamily="49" charset="-122"/>
                <a:cs typeface="Consolas" pitchFamily="49" charset="0"/>
              </a:rPr>
              <a:t>”指的是，对一棵左</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右子树均为堆的完全二叉树，“调整”根结点使整个二叉树也成为一个堆。</a:t>
            </a:r>
          </a:p>
        </p:txBody>
      </p:sp>
      <p:sp>
        <p:nvSpPr>
          <p:cNvPr id="209923" name="Oval 3"/>
          <p:cNvSpPr>
            <a:spLocks noChangeArrowheads="1"/>
          </p:cNvSpPr>
          <p:nvPr/>
        </p:nvSpPr>
        <p:spPr bwMode="auto">
          <a:xfrm>
            <a:off x="4013176" y="2214554"/>
            <a:ext cx="533400" cy="533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09924" name="Oval 4"/>
          <p:cNvSpPr>
            <a:spLocks noChangeArrowheads="1"/>
          </p:cNvSpPr>
          <p:nvPr/>
        </p:nvSpPr>
        <p:spPr bwMode="auto">
          <a:xfrm>
            <a:off x="2641576" y="3052754"/>
            <a:ext cx="533400" cy="5334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5" name="Oval 5"/>
          <p:cNvSpPr>
            <a:spLocks noChangeArrowheads="1"/>
          </p:cNvSpPr>
          <p:nvPr/>
        </p:nvSpPr>
        <p:spPr bwMode="auto">
          <a:xfrm>
            <a:off x="5460976" y="2976554"/>
            <a:ext cx="533400" cy="5334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6" name="Oval 6"/>
          <p:cNvSpPr>
            <a:spLocks noChangeArrowheads="1"/>
          </p:cNvSpPr>
          <p:nvPr/>
        </p:nvSpPr>
        <p:spPr bwMode="auto">
          <a:xfrm>
            <a:off x="1460476" y="4540242"/>
            <a:ext cx="533400" cy="5334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7" name="Oval 7"/>
          <p:cNvSpPr>
            <a:spLocks noChangeArrowheads="1"/>
          </p:cNvSpPr>
          <p:nvPr/>
        </p:nvSpPr>
        <p:spPr bwMode="auto">
          <a:xfrm>
            <a:off x="3621064" y="4497379"/>
            <a:ext cx="533400" cy="5334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09928" name="Line 8"/>
          <p:cNvSpPr>
            <a:spLocks noChangeShapeType="1"/>
          </p:cNvSpPr>
          <p:nvPr/>
        </p:nvSpPr>
        <p:spPr bwMode="auto">
          <a:xfrm flipH="1">
            <a:off x="2870176" y="2519354"/>
            <a:ext cx="1143000" cy="533400"/>
          </a:xfrm>
          <a:prstGeom prst="line">
            <a:avLst/>
          </a:prstGeom>
          <a:noFill/>
          <a:ln w="9525">
            <a:solidFill>
              <a:schemeClr val="tx1"/>
            </a:solidFill>
            <a:round/>
            <a:headEnd/>
            <a:tailEnd/>
          </a:ln>
        </p:spPr>
        <p:txBody>
          <a:bodyPr wrap="none" anchor="ctr"/>
          <a:lstStyle/>
          <a:p>
            <a:endParaRPr lang="zh-CN" altLang="en-US"/>
          </a:p>
        </p:txBody>
      </p:sp>
      <p:sp>
        <p:nvSpPr>
          <p:cNvPr id="209929" name="Line 9"/>
          <p:cNvSpPr>
            <a:spLocks noChangeShapeType="1"/>
          </p:cNvSpPr>
          <p:nvPr/>
        </p:nvSpPr>
        <p:spPr bwMode="auto">
          <a:xfrm>
            <a:off x="4546576" y="2519354"/>
            <a:ext cx="1219200" cy="457200"/>
          </a:xfrm>
          <a:prstGeom prst="line">
            <a:avLst/>
          </a:prstGeom>
          <a:noFill/>
          <a:ln w="9525">
            <a:solidFill>
              <a:schemeClr val="tx1"/>
            </a:solidFill>
            <a:round/>
            <a:headEnd/>
            <a:tailEnd/>
          </a:ln>
        </p:spPr>
        <p:txBody>
          <a:bodyPr wrap="none" anchor="ctr"/>
          <a:lstStyle/>
          <a:p>
            <a:endParaRPr lang="zh-CN" altLang="en-US"/>
          </a:p>
        </p:txBody>
      </p:sp>
      <p:sp>
        <p:nvSpPr>
          <p:cNvPr id="209930" name="Freeform 10"/>
          <p:cNvSpPr>
            <a:spLocks/>
          </p:cNvSpPr>
          <p:nvPr/>
        </p:nvSpPr>
        <p:spPr bwMode="auto">
          <a:xfrm>
            <a:off x="3168626" y="3408354"/>
            <a:ext cx="609600" cy="1117600"/>
          </a:xfrm>
          <a:custGeom>
            <a:avLst/>
            <a:gdLst>
              <a:gd name="T0" fmla="*/ 0 w 384"/>
              <a:gd name="T1" fmla="*/ 0 h 704"/>
              <a:gd name="T2" fmla="*/ 384 w 384"/>
              <a:gd name="T3" fmla="*/ 704 h 704"/>
              <a:gd name="T4" fmla="*/ 0 60000 65536"/>
              <a:gd name="T5" fmla="*/ 0 60000 65536"/>
              <a:gd name="T6" fmla="*/ 0 w 384"/>
              <a:gd name="T7" fmla="*/ 0 h 704"/>
              <a:gd name="T8" fmla="*/ 384 w 384"/>
              <a:gd name="T9" fmla="*/ 704 h 704"/>
            </a:gdLst>
            <a:ahLst/>
            <a:cxnLst>
              <a:cxn ang="T4">
                <a:pos x="T0" y="T1"/>
              </a:cxn>
              <a:cxn ang="T5">
                <a:pos x="T2" y="T3"/>
              </a:cxn>
            </a:cxnLst>
            <a:rect l="T6" t="T7" r="T8" b="T9"/>
            <a:pathLst>
              <a:path w="384" h="704">
                <a:moveTo>
                  <a:pt x="0" y="0"/>
                </a:moveTo>
                <a:lnTo>
                  <a:pt x="384" y="704"/>
                </a:lnTo>
              </a:path>
            </a:pathLst>
          </a:custGeom>
          <a:noFill/>
          <a:ln w="9525">
            <a:solidFill>
              <a:schemeClr val="tx1"/>
            </a:solidFill>
            <a:prstDash val="sysDot"/>
            <a:round/>
            <a:headEnd/>
            <a:tailEnd/>
          </a:ln>
        </p:spPr>
        <p:txBody>
          <a:bodyPr wrap="none" anchor="ctr"/>
          <a:lstStyle/>
          <a:p>
            <a:endParaRPr lang="zh-CN" altLang="en-US"/>
          </a:p>
        </p:txBody>
      </p:sp>
      <p:sp>
        <p:nvSpPr>
          <p:cNvPr id="209931" name="Line 11"/>
          <p:cNvSpPr>
            <a:spLocks noChangeShapeType="1"/>
          </p:cNvSpPr>
          <p:nvPr/>
        </p:nvSpPr>
        <p:spPr bwMode="auto">
          <a:xfrm flipH="1">
            <a:off x="5003776" y="3281354"/>
            <a:ext cx="457200" cy="609600"/>
          </a:xfrm>
          <a:prstGeom prst="line">
            <a:avLst/>
          </a:prstGeom>
          <a:noFill/>
          <a:ln w="9525">
            <a:solidFill>
              <a:schemeClr val="tx1"/>
            </a:solidFill>
            <a:prstDash val="sysDot"/>
            <a:round/>
            <a:headEnd/>
            <a:tailEnd/>
          </a:ln>
        </p:spPr>
        <p:txBody>
          <a:bodyPr wrap="none" anchor="ctr"/>
          <a:lstStyle/>
          <a:p>
            <a:endParaRPr lang="zh-CN" altLang="en-US"/>
          </a:p>
        </p:txBody>
      </p:sp>
      <p:sp>
        <p:nvSpPr>
          <p:cNvPr id="209932" name="Line 12"/>
          <p:cNvSpPr>
            <a:spLocks noChangeShapeType="1"/>
          </p:cNvSpPr>
          <p:nvPr/>
        </p:nvSpPr>
        <p:spPr bwMode="auto">
          <a:xfrm>
            <a:off x="5994376" y="3205154"/>
            <a:ext cx="457200" cy="609600"/>
          </a:xfrm>
          <a:prstGeom prst="line">
            <a:avLst/>
          </a:prstGeom>
          <a:noFill/>
          <a:ln w="9525">
            <a:solidFill>
              <a:schemeClr val="tx1"/>
            </a:solidFill>
            <a:prstDash val="sysDot"/>
            <a:round/>
            <a:headEnd/>
            <a:tailEnd/>
          </a:ln>
        </p:spPr>
        <p:txBody>
          <a:bodyPr wrap="none" anchor="ctr"/>
          <a:lstStyle/>
          <a:p>
            <a:endParaRPr lang="zh-CN" altLang="en-US"/>
          </a:p>
        </p:txBody>
      </p:sp>
      <p:sp>
        <p:nvSpPr>
          <p:cNvPr id="209933" name="Text Box 13"/>
          <p:cNvSpPr txBox="1">
            <a:spLocks noChangeArrowheads="1"/>
          </p:cNvSpPr>
          <p:nvPr/>
        </p:nvSpPr>
        <p:spPr bwMode="auto">
          <a:xfrm>
            <a:off x="2559026" y="4124317"/>
            <a:ext cx="441146" cy="400110"/>
          </a:xfrm>
          <a:prstGeom prst="rect">
            <a:avLst/>
          </a:prstGeom>
          <a:noFill/>
          <a:ln w="9525">
            <a:noFill/>
            <a:miter lim="800000"/>
            <a:headEnd/>
            <a:tailEnd/>
          </a:ln>
        </p:spPr>
        <p:txBody>
          <a:bodyPr wrap="none">
            <a:spAutoFit/>
          </a:bodyPr>
          <a:lstStyle/>
          <a:p>
            <a:r>
              <a:rPr kumimoji="1" lang="zh-CN" altLang="en-US" sz="2000">
                <a:solidFill>
                  <a:srgbClr val="006666"/>
                </a:solidFill>
                <a:latin typeface="微软雅黑" pitchFamily="34" charset="-122"/>
                <a:ea typeface="微软雅黑" pitchFamily="34" charset="-122"/>
              </a:rPr>
              <a:t>堆</a:t>
            </a:r>
            <a:endParaRPr kumimoji="1" lang="zh-CN" altLang="en-US" sz="2000">
              <a:solidFill>
                <a:schemeClr val="tx1"/>
              </a:solidFill>
              <a:latin typeface="微软雅黑" pitchFamily="34" charset="-122"/>
              <a:ea typeface="微软雅黑" pitchFamily="34" charset="-122"/>
            </a:endParaRPr>
          </a:p>
        </p:txBody>
      </p:sp>
      <p:sp>
        <p:nvSpPr>
          <p:cNvPr id="209934" name="Text Box 14"/>
          <p:cNvSpPr txBox="1">
            <a:spLocks noChangeArrowheads="1"/>
          </p:cNvSpPr>
          <p:nvPr/>
        </p:nvSpPr>
        <p:spPr bwMode="auto">
          <a:xfrm>
            <a:off x="5384776" y="4032242"/>
            <a:ext cx="441146" cy="400110"/>
          </a:xfrm>
          <a:prstGeom prst="rect">
            <a:avLst/>
          </a:prstGeom>
          <a:noFill/>
          <a:ln w="9525">
            <a:noFill/>
            <a:miter lim="800000"/>
            <a:headEnd/>
            <a:tailEnd/>
          </a:ln>
        </p:spPr>
        <p:txBody>
          <a:bodyPr wrap="none">
            <a:spAutoFit/>
          </a:bodyPr>
          <a:lstStyle/>
          <a:p>
            <a:r>
              <a:rPr kumimoji="1" lang="zh-CN" altLang="en-US" sz="2000">
                <a:solidFill>
                  <a:srgbClr val="006666"/>
                </a:solidFill>
                <a:latin typeface="微软雅黑" pitchFamily="34" charset="-122"/>
                <a:ea typeface="微软雅黑" pitchFamily="34" charset="-122"/>
              </a:rPr>
              <a:t>堆</a:t>
            </a:r>
          </a:p>
        </p:txBody>
      </p:sp>
      <p:grpSp>
        <p:nvGrpSpPr>
          <p:cNvPr id="23" name="组合 22"/>
          <p:cNvGrpSpPr/>
          <p:nvPr/>
        </p:nvGrpSpPr>
        <p:grpSpPr>
          <a:xfrm>
            <a:off x="3786182" y="2747954"/>
            <a:ext cx="492443" cy="1371600"/>
            <a:chOff x="3831495" y="2747954"/>
            <a:chExt cx="492443" cy="1371600"/>
          </a:xfrm>
        </p:grpSpPr>
        <p:sp>
          <p:nvSpPr>
            <p:cNvPr id="209935" name="Line 15"/>
            <p:cNvSpPr>
              <a:spLocks noChangeShapeType="1"/>
            </p:cNvSpPr>
            <p:nvPr/>
          </p:nvSpPr>
          <p:spPr bwMode="auto">
            <a:xfrm flipH="1">
              <a:off x="4317976" y="2747954"/>
              <a:ext cx="0" cy="1371600"/>
            </a:xfrm>
            <a:prstGeom prst="line">
              <a:avLst/>
            </a:prstGeom>
            <a:noFill/>
            <a:ln w="38100">
              <a:solidFill>
                <a:srgbClr val="990000"/>
              </a:solidFill>
              <a:round/>
              <a:headEnd type="stealth" w="lg" len="lg"/>
              <a:tailEnd type="stealth" w="lg" len="lg"/>
            </a:ln>
          </p:spPr>
          <p:txBody>
            <a:bodyPr wrap="none" anchor="ctr"/>
            <a:lstStyle/>
            <a:p>
              <a:endParaRPr lang="zh-CN" altLang="en-US"/>
            </a:p>
          </p:txBody>
        </p:sp>
        <p:sp>
          <p:nvSpPr>
            <p:cNvPr id="209936" name="Text Box 16"/>
            <p:cNvSpPr txBox="1">
              <a:spLocks noChangeArrowheads="1"/>
            </p:cNvSpPr>
            <p:nvPr/>
          </p:nvSpPr>
          <p:spPr bwMode="auto">
            <a:xfrm>
              <a:off x="3831495" y="2857496"/>
              <a:ext cx="492443" cy="962036"/>
            </a:xfrm>
            <a:prstGeom prst="rect">
              <a:avLst/>
            </a:prstGeom>
            <a:noFill/>
            <a:ln w="9525">
              <a:noFill/>
              <a:miter lim="800000"/>
              <a:headEnd/>
              <a:tailEnd/>
            </a:ln>
          </p:spPr>
          <p:txBody>
            <a:bodyPr vert="eaVert" wrap="square">
              <a:spAutoFit/>
            </a:bodyPr>
            <a:lstStyle/>
            <a:p>
              <a:pPr>
                <a:spcBef>
                  <a:spcPct val="50000"/>
                </a:spcBef>
              </a:pPr>
              <a:r>
                <a:rPr kumimoji="1" lang="zh-CN" altLang="en-US" sz="2000" smtClean="0">
                  <a:solidFill>
                    <a:srgbClr val="990000"/>
                  </a:solidFill>
                  <a:latin typeface="仿宋" pitchFamily="49" charset="-122"/>
                  <a:ea typeface="仿宋" pitchFamily="49" charset="-122"/>
                </a:rPr>
                <a:t>筛  选</a:t>
              </a:r>
              <a:endParaRPr kumimoji="1" lang="zh-CN" altLang="en-US" sz="2000" b="0" dirty="0">
                <a:solidFill>
                  <a:schemeClr val="tx1"/>
                </a:solidFill>
                <a:latin typeface="仿宋" pitchFamily="49" charset="-122"/>
                <a:ea typeface="仿宋" pitchFamily="49" charset="-122"/>
              </a:endParaRPr>
            </a:p>
          </p:txBody>
        </p:sp>
      </p:grpSp>
      <p:grpSp>
        <p:nvGrpSpPr>
          <p:cNvPr id="22" name="组合 21"/>
          <p:cNvGrpSpPr/>
          <p:nvPr/>
        </p:nvGrpSpPr>
        <p:grpSpPr>
          <a:xfrm>
            <a:off x="6818289" y="3357562"/>
            <a:ext cx="1754239" cy="579438"/>
            <a:chOff x="6818289" y="3357562"/>
            <a:chExt cx="1754239" cy="579438"/>
          </a:xfrm>
        </p:grpSpPr>
        <p:sp>
          <p:nvSpPr>
            <p:cNvPr id="62481" name="AutoShape 17"/>
            <p:cNvSpPr>
              <a:spLocks noChangeArrowheads="1"/>
            </p:cNvSpPr>
            <p:nvPr/>
          </p:nvSpPr>
          <p:spPr bwMode="auto">
            <a:xfrm>
              <a:off x="6818289" y="3489317"/>
              <a:ext cx="863600" cy="4318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62482" name="Text Box 18"/>
            <p:cNvSpPr txBox="1">
              <a:spLocks noChangeArrowheads="1"/>
            </p:cNvSpPr>
            <p:nvPr/>
          </p:nvSpPr>
          <p:spPr bwMode="auto">
            <a:xfrm>
              <a:off x="7786710" y="3357562"/>
              <a:ext cx="785818" cy="579438"/>
            </a:xfrm>
            <a:prstGeom prst="rect">
              <a:avLst/>
            </a:prstGeom>
            <a:noFill/>
            <a:ln w="9525">
              <a:noFill/>
              <a:miter lim="800000"/>
              <a:headEnd/>
              <a:tailEnd/>
            </a:ln>
          </p:spPr>
          <p:txBody>
            <a:bodyPr wrap="square">
              <a:spAutoFit/>
            </a:bodyPr>
            <a:lstStyle/>
            <a:p>
              <a:pPr>
                <a:spcBef>
                  <a:spcPct val="50000"/>
                </a:spcBef>
              </a:pPr>
              <a:r>
                <a:rPr lang="zh-CN" altLang="en-US" sz="3200" dirty="0">
                  <a:solidFill>
                    <a:srgbClr val="1000E4"/>
                  </a:solidFill>
                  <a:latin typeface="楷体" pitchFamily="49" charset="-122"/>
                  <a:ea typeface="楷体" pitchFamily="49" charset="-122"/>
                </a:rPr>
                <a:t>堆</a:t>
              </a:r>
            </a:p>
          </p:txBody>
        </p:sp>
      </p:grpSp>
      <p:sp>
        <p:nvSpPr>
          <p:cNvPr id="62485" name="Line 21"/>
          <p:cNvSpPr>
            <a:spLocks noChangeShapeType="1"/>
          </p:cNvSpPr>
          <p:nvPr/>
        </p:nvSpPr>
        <p:spPr bwMode="auto">
          <a:xfrm flipH="1">
            <a:off x="1849414" y="3416292"/>
            <a:ext cx="792162" cy="1152525"/>
          </a:xfrm>
          <a:prstGeom prst="line">
            <a:avLst/>
          </a:prstGeom>
          <a:noFill/>
          <a:ln w="9525">
            <a:solidFill>
              <a:schemeClr val="tx1"/>
            </a:solidFill>
            <a:miter lim="800000"/>
            <a:headEnd/>
            <a:tailEnd/>
          </a:ln>
        </p:spPr>
        <p:txBody>
          <a:bodyPr wrap="none"/>
          <a:lstStyle/>
          <a:p>
            <a:endParaRPr lang="zh-CN" altLang="en-US"/>
          </a:p>
        </p:txBody>
      </p:sp>
      <p:sp>
        <p:nvSpPr>
          <p:cNvPr id="25" name="TextBox 2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500042"/>
            <a:ext cx="4857784"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例如：（</a:t>
            </a:r>
            <a:r>
              <a:rPr lang="en-US" altLang="zh-CN" sz="2000" dirty="0" smtClean="0">
                <a:solidFill>
                  <a:srgbClr val="0000FF"/>
                </a:solidFill>
                <a:latin typeface="Consolas" pitchFamily="49" charset="0"/>
                <a:ea typeface="楷体" pitchFamily="49" charset="-122"/>
                <a:cs typeface="Consolas" pitchFamily="49" charset="0"/>
              </a:rPr>
              <a:t>6,8,9,5,7,1</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椭圆 3"/>
          <p:cNvSpPr/>
          <p:nvPr/>
        </p:nvSpPr>
        <p:spPr>
          <a:xfrm>
            <a:off x="1785918" y="243207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3071802" y="2432077"/>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1428728" y="331464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2143108" y="331464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786050" y="331464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1" name="直接连接符 10"/>
          <p:cNvCxnSpPr>
            <a:stCxn id="4" idx="3"/>
            <a:endCxn id="6" idx="0"/>
          </p:cNvCxnSpPr>
          <p:nvPr/>
        </p:nvCxnSpPr>
        <p:spPr>
          <a:xfrm rot="5400000">
            <a:off x="1487512" y="2953465"/>
            <a:ext cx="516708" cy="2056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 idx="5"/>
            <a:endCxn id="7" idx="0"/>
          </p:cNvCxnSpPr>
          <p:nvPr/>
        </p:nvCxnSpPr>
        <p:spPr>
          <a:xfrm rot="16200000" flipH="1">
            <a:off x="1996244" y="2953464"/>
            <a:ext cx="516708" cy="2056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 idx="7"/>
          </p:cNvCxnSpPr>
          <p:nvPr/>
        </p:nvCxnSpPr>
        <p:spPr>
          <a:xfrm rot="5400000">
            <a:off x="2060743" y="2031711"/>
            <a:ext cx="554170" cy="3721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5" idx="1"/>
          </p:cNvCxnSpPr>
          <p:nvPr/>
        </p:nvCxnSpPr>
        <p:spPr>
          <a:xfrm rot="16200000" flipH="1">
            <a:off x="2703684" y="2063959"/>
            <a:ext cx="554170" cy="3076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8" idx="0"/>
          </p:cNvCxnSpPr>
          <p:nvPr/>
        </p:nvCxnSpPr>
        <p:spPr>
          <a:xfrm rot="5400000">
            <a:off x="2809115" y="2989184"/>
            <a:ext cx="516708" cy="13420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组合 25"/>
          <p:cNvGrpSpPr/>
          <p:nvPr/>
        </p:nvGrpSpPr>
        <p:grpSpPr>
          <a:xfrm>
            <a:off x="1285852" y="1857364"/>
            <a:ext cx="2928958" cy="2186060"/>
            <a:chOff x="1500166" y="4100460"/>
            <a:chExt cx="2928958" cy="2186060"/>
          </a:xfrm>
        </p:grpSpPr>
        <p:sp>
          <p:nvSpPr>
            <p:cNvPr id="23" name="矩形 22"/>
            <p:cNvSpPr/>
            <p:nvPr/>
          </p:nvSpPr>
          <p:spPr>
            <a:xfrm>
              <a:off x="2980268" y="4497842"/>
              <a:ext cx="1428760" cy="1785950"/>
            </a:xfrm>
            <a:prstGeom prst="rect">
              <a:avLst/>
            </a:prstGeom>
            <a:solidFill>
              <a:schemeClr val="tx2">
                <a:lumMod val="20000"/>
                <a:lumOff val="80000"/>
                <a:alpha val="14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500166" y="4500570"/>
              <a:ext cx="1428760" cy="1785950"/>
            </a:xfrm>
            <a:prstGeom prst="rect">
              <a:avLst/>
            </a:prstGeom>
            <a:solidFill>
              <a:schemeClr val="tx2">
                <a:lumMod val="20000"/>
                <a:lumOff val="80000"/>
                <a:alpha val="14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714480" y="4100460"/>
              <a:ext cx="1143008" cy="400110"/>
            </a:xfrm>
            <a:prstGeom prst="rect">
              <a:avLst/>
            </a:prstGeom>
            <a:noFill/>
          </p:spPr>
          <p:txBody>
            <a:bodyPr wrap="square" rtlCol="0">
              <a:spAutoFit/>
            </a:bodyPr>
            <a:lstStyle/>
            <a:p>
              <a:r>
                <a:rPr kumimoji="1" lang="zh-CN" altLang="en-US" sz="2000" smtClean="0">
                  <a:solidFill>
                    <a:srgbClr val="1000E4"/>
                  </a:solidFill>
                  <a:latin typeface="仿宋" pitchFamily="49" charset="-122"/>
                  <a:ea typeface="仿宋" pitchFamily="49" charset="-122"/>
                  <a:cs typeface="Consolas" pitchFamily="49" charset="0"/>
                </a:rPr>
                <a:t>大根堆</a:t>
              </a:r>
              <a:endParaRPr lang="zh-CN" altLang="en-US" sz="2000">
                <a:latin typeface="仿宋" pitchFamily="49" charset="-122"/>
                <a:ea typeface="仿宋" pitchFamily="49" charset="-122"/>
              </a:endParaRPr>
            </a:p>
          </p:txBody>
        </p:sp>
        <p:sp>
          <p:nvSpPr>
            <p:cNvPr id="24" name="TextBox 23"/>
            <p:cNvSpPr txBox="1"/>
            <p:nvPr/>
          </p:nvSpPr>
          <p:spPr>
            <a:xfrm>
              <a:off x="3286116" y="4100460"/>
              <a:ext cx="1143008" cy="400110"/>
            </a:xfrm>
            <a:prstGeom prst="rect">
              <a:avLst/>
            </a:prstGeom>
            <a:noFill/>
          </p:spPr>
          <p:txBody>
            <a:bodyPr wrap="square" rtlCol="0">
              <a:spAutoFit/>
            </a:bodyPr>
            <a:lstStyle/>
            <a:p>
              <a:r>
                <a:rPr kumimoji="1" lang="zh-CN" altLang="en-US" sz="2000" smtClean="0">
                  <a:solidFill>
                    <a:srgbClr val="1000E4"/>
                  </a:solidFill>
                  <a:latin typeface="仿宋" pitchFamily="49" charset="-122"/>
                  <a:ea typeface="仿宋" pitchFamily="49" charset="-122"/>
                  <a:cs typeface="Consolas" pitchFamily="49" charset="0"/>
                </a:rPr>
                <a:t>大根堆</a:t>
              </a:r>
              <a:endParaRPr lang="zh-CN" altLang="en-US" sz="2000">
                <a:latin typeface="仿宋" pitchFamily="49" charset="-122"/>
                <a:ea typeface="仿宋" pitchFamily="49" charset="-122"/>
              </a:endParaRPr>
            </a:p>
          </p:txBody>
        </p:sp>
      </p:grpSp>
      <p:sp>
        <p:nvSpPr>
          <p:cNvPr id="25" name="下箭头 24"/>
          <p:cNvSpPr/>
          <p:nvPr/>
        </p:nvSpPr>
        <p:spPr>
          <a:xfrm>
            <a:off x="2571736" y="1000108"/>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9" name="组合 31"/>
          <p:cNvGrpSpPr/>
          <p:nvPr/>
        </p:nvGrpSpPr>
        <p:grpSpPr>
          <a:xfrm>
            <a:off x="3000364" y="1600130"/>
            <a:ext cx="3286148" cy="400110"/>
            <a:chOff x="3214678" y="1600130"/>
            <a:chExt cx="3286148" cy="400110"/>
          </a:xfrm>
        </p:grpSpPr>
        <p:cxnSp>
          <p:nvCxnSpPr>
            <p:cNvPr id="28" name="直接箭头连接符 27"/>
            <p:cNvCxnSpPr/>
            <p:nvPr/>
          </p:nvCxnSpPr>
          <p:spPr>
            <a:xfrm rot="10800000">
              <a:off x="3214678" y="1784338"/>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71868" y="1600130"/>
              <a:ext cx="2928958"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考虑根，不是</a:t>
              </a:r>
              <a:r>
                <a:rPr kumimoji="1" lang="zh-CN" altLang="en-US" sz="2000" smtClean="0">
                  <a:solidFill>
                    <a:srgbClr val="0000FF"/>
                  </a:solidFill>
                  <a:latin typeface="仿宋" pitchFamily="49" charset="-122"/>
                  <a:ea typeface="仿宋" pitchFamily="49" charset="-122"/>
                  <a:cs typeface="Consolas" pitchFamily="49" charset="0"/>
                </a:rPr>
                <a:t>大根堆</a:t>
              </a:r>
              <a:endParaRPr lang="zh-CN" altLang="en-US" sz="2000" smtClean="0">
                <a:solidFill>
                  <a:srgbClr val="0000FF"/>
                </a:solidFill>
                <a:latin typeface="仿宋" pitchFamily="49" charset="-122"/>
                <a:ea typeface="仿宋" pitchFamily="49" charset="-122"/>
              </a:endParaRPr>
            </a:p>
          </p:txBody>
        </p:sp>
      </p:grpSp>
      <p:grpSp>
        <p:nvGrpSpPr>
          <p:cNvPr id="10" name="组合 36"/>
          <p:cNvGrpSpPr/>
          <p:nvPr/>
        </p:nvGrpSpPr>
        <p:grpSpPr>
          <a:xfrm>
            <a:off x="2214546" y="2240680"/>
            <a:ext cx="857256" cy="430216"/>
            <a:chOff x="5286380" y="2571744"/>
            <a:chExt cx="857256" cy="430216"/>
          </a:xfrm>
        </p:grpSpPr>
        <p:cxnSp>
          <p:nvCxnSpPr>
            <p:cNvPr id="34" name="直接箭头连接符 33"/>
            <p:cNvCxnSpPr/>
            <p:nvPr/>
          </p:nvCxnSpPr>
          <p:spPr>
            <a:xfrm>
              <a:off x="5286380" y="3000372"/>
              <a:ext cx="857256" cy="1588"/>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51695" y="2571744"/>
              <a:ext cx="714380"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比较</a:t>
              </a:r>
              <a:endParaRPr lang="zh-CN" altLang="en-US" sz="1800">
                <a:solidFill>
                  <a:srgbClr val="0000FF"/>
                </a:solidFill>
                <a:latin typeface="仿宋" pitchFamily="49" charset="-122"/>
                <a:ea typeface="仿宋" pitchFamily="49" charset="-122"/>
              </a:endParaRPr>
            </a:p>
          </p:txBody>
        </p:sp>
      </p:grpSp>
      <p:sp>
        <p:nvSpPr>
          <p:cNvPr id="38" name="TextBox 37"/>
          <p:cNvSpPr txBox="1"/>
          <p:nvPr/>
        </p:nvSpPr>
        <p:spPr>
          <a:xfrm>
            <a:off x="4572000" y="2500306"/>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tmp</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2460106" y="157161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grpSp>
        <p:nvGrpSpPr>
          <p:cNvPr id="12" name="组合 39"/>
          <p:cNvGrpSpPr/>
          <p:nvPr/>
        </p:nvGrpSpPr>
        <p:grpSpPr>
          <a:xfrm rot="19549927">
            <a:off x="3195876" y="2814933"/>
            <a:ext cx="1522412" cy="691284"/>
            <a:chOff x="4577294" y="2453615"/>
            <a:chExt cx="1522412" cy="691284"/>
          </a:xfrm>
        </p:grpSpPr>
        <p:cxnSp>
          <p:nvCxnSpPr>
            <p:cNvPr id="41" name="直接箭头连接符 40"/>
            <p:cNvCxnSpPr/>
            <p:nvPr/>
          </p:nvCxnSpPr>
          <p:spPr>
            <a:xfrm rot="2050073" flipV="1">
              <a:off x="4577294" y="2520570"/>
              <a:ext cx="1522412" cy="624329"/>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472132">
              <a:off x="5088846" y="2453615"/>
              <a:ext cx="714380" cy="369332"/>
            </a:xfrm>
            <a:prstGeom prst="rect">
              <a:avLst/>
            </a:prstGeom>
            <a:noFill/>
          </p:spPr>
          <p:txBody>
            <a:bodyPr wrap="square" rtlCol="0">
              <a:spAutoFit/>
            </a:bodyPr>
            <a:lstStyle/>
            <a:p>
              <a:r>
                <a:rPr lang="zh-CN" altLang="en-US" sz="1800" dirty="0" smtClean="0">
                  <a:solidFill>
                    <a:srgbClr val="0000FF"/>
                  </a:solidFill>
                  <a:latin typeface="仿宋" pitchFamily="49" charset="-122"/>
                  <a:ea typeface="仿宋" pitchFamily="49" charset="-122"/>
                </a:rPr>
                <a:t>比较</a:t>
              </a:r>
              <a:endParaRPr lang="zh-CN" altLang="en-US" sz="1800" dirty="0">
                <a:solidFill>
                  <a:srgbClr val="0000FF"/>
                </a:solidFill>
                <a:latin typeface="仿宋" pitchFamily="49" charset="-122"/>
                <a:ea typeface="仿宋" pitchFamily="49" charset="-122"/>
              </a:endParaRPr>
            </a:p>
          </p:txBody>
        </p:sp>
      </p:grpSp>
      <p:grpSp>
        <p:nvGrpSpPr>
          <p:cNvPr id="14" name="组合 45"/>
          <p:cNvGrpSpPr/>
          <p:nvPr/>
        </p:nvGrpSpPr>
        <p:grpSpPr>
          <a:xfrm>
            <a:off x="1500166" y="4071942"/>
            <a:ext cx="2857520" cy="828738"/>
            <a:chOff x="1428728" y="4643446"/>
            <a:chExt cx="2857520" cy="828738"/>
          </a:xfrm>
        </p:grpSpPr>
        <p:sp>
          <p:nvSpPr>
            <p:cNvPr id="44" name="TextBox 43"/>
            <p:cNvSpPr txBox="1"/>
            <p:nvPr/>
          </p:nvSpPr>
          <p:spPr>
            <a:xfrm>
              <a:off x="1428728" y="5072074"/>
              <a:ext cx="2857520"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整个调整成大根堆了！</a:t>
              </a:r>
              <a:endParaRPr lang="zh-CN" altLang="en-US" sz="2000">
                <a:solidFill>
                  <a:srgbClr val="0000FF"/>
                </a:solidFill>
                <a:latin typeface="楷体" pitchFamily="49" charset="-122"/>
                <a:ea typeface="楷体" pitchFamily="49" charset="-122"/>
              </a:endParaRPr>
            </a:p>
          </p:txBody>
        </p:sp>
        <p:sp>
          <p:nvSpPr>
            <p:cNvPr id="45" name="上箭头 44"/>
            <p:cNvSpPr/>
            <p:nvPr/>
          </p:nvSpPr>
          <p:spPr>
            <a:xfrm>
              <a:off x="2571736" y="4643446"/>
              <a:ext cx="214314" cy="357190"/>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47" name="TextBox 46"/>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par>
                          <p:cTn id="50" fill="hold">
                            <p:stCondLst>
                              <p:cond delay="0"/>
                            </p:stCondLst>
                            <p:childTnLst>
                              <p:par>
                                <p:cTn id="51" presetID="0" presetClass="path" presetSubtype="0" accel="50000" decel="50000" fill="hold" grpId="0" nodeType="afterEffect">
                                  <p:stCondLst>
                                    <p:cond delay="0"/>
                                  </p:stCondLst>
                                  <p:childTnLst>
                                    <p:animMotion origin="layout" path="M 0.00121 0.00047 C 0.01701 0.00394 0.03298 0.00741 0.07413 0.0176 C 0.11527 0.02778 0.21163 0.04283 0.24843 0.06135 C 0.28524 0.07986 0.28541 0.11482 0.29514 0.12871 " pathEditMode="relative" rAng="0" ptsTypes="aaaa">
                                      <p:cBhvr>
                                        <p:cTn id="52" dur="2000" fill="hold"/>
                                        <p:tgtEl>
                                          <p:spTgt spid="39"/>
                                        </p:tgtEl>
                                        <p:attrNameLst>
                                          <p:attrName>ppt_x</p:attrName>
                                          <p:attrName>ppt_y</p:attrName>
                                        </p:attrNameLst>
                                      </p:cBhvr>
                                      <p:rCtr x="147" y="64"/>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nodeType="clickEffect">
                                  <p:stCondLst>
                                    <p:cond delay="0"/>
                                  </p:stCondLst>
                                  <p:childTnLst>
                                    <p:animEffect transition="out" filter="wipe(down)">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childTnLst>
                          </p:cTn>
                        </p:par>
                        <p:par>
                          <p:cTn id="62" fill="hold">
                            <p:stCondLst>
                              <p:cond delay="500"/>
                            </p:stCondLst>
                            <p:childTnLst>
                              <p:par>
                                <p:cTn id="63" presetID="0" presetClass="path" presetSubtype="0" accel="50000" decel="50000" fill="hold" grpId="1" nodeType="afterEffect">
                                  <p:stCondLst>
                                    <p:cond delay="0"/>
                                  </p:stCondLst>
                                  <p:childTnLst>
                                    <p:animMotion origin="layout" path="M -0.00416 0.0037 C 0.00816 -0.02315 0.01771 -0.04884 0.0073 -0.07037 C -0.00312 -0.0919 -0.05104 -0.11366 -0.06631 -0.125 " pathEditMode="relative" rAng="0" ptsTypes="aaa">
                                      <p:cBhvr>
                                        <p:cTn id="64" dur="2000" fill="hold"/>
                                        <p:tgtEl>
                                          <p:spTgt spid="5"/>
                                        </p:tgtEl>
                                        <p:attrNameLst>
                                          <p:attrName>ppt_x</p:attrName>
                                          <p:attrName>ppt_y</p:attrName>
                                        </p:attrNameLst>
                                      </p:cBhvr>
                                      <p:rCtr x="-20" y="-64"/>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12"/>
                                        </p:tgtEl>
                                      </p:cBhvr>
                                    </p:animEffect>
                                    <p:set>
                                      <p:cBhvr>
                                        <p:cTn id="73" dur="1" fill="hold">
                                          <p:stCondLst>
                                            <p:cond delay="499"/>
                                          </p:stCondLst>
                                        </p:cTn>
                                        <p:tgtEl>
                                          <p:spTgt spid="12"/>
                                        </p:tgtEl>
                                        <p:attrNameLst>
                                          <p:attrName>style.visibility</p:attrName>
                                        </p:attrNameLst>
                                      </p:cBhvr>
                                      <p:to>
                                        <p:strVal val="hidden"/>
                                      </p:to>
                                    </p:set>
                                  </p:childTnLst>
                                </p:cTn>
                              </p:par>
                            </p:childTnLst>
                          </p:cTn>
                        </p:par>
                        <p:par>
                          <p:cTn id="74" fill="hold">
                            <p:stCondLst>
                              <p:cond delay="500"/>
                            </p:stCondLst>
                            <p:childTnLst>
                              <p:par>
                                <p:cTn id="75" presetID="0" presetClass="path" presetSubtype="0" accel="50000" decel="50000" fill="hold" grpId="2" nodeType="afterEffect">
                                  <p:stCondLst>
                                    <p:cond delay="0"/>
                                  </p:stCondLst>
                                  <p:childTnLst>
                                    <p:animMotion origin="layout" path="M 0.28194 0.1199 C 0.28368 0.14236 0.28559 0.16481 0.26754 0.18472 C 0.24948 0.20463 0.20677 0.25023 0.17326 0.23981 C 0.13976 0.22939 0.08906 0.14699 0.06684 0.12268 " pathEditMode="relative" rAng="0" ptsTypes="aaaa">
                                      <p:cBhvr>
                                        <p:cTn id="76" dur="2000" fill="hold"/>
                                        <p:tgtEl>
                                          <p:spTgt spid="39"/>
                                        </p:tgtEl>
                                        <p:attrNameLst>
                                          <p:attrName>ppt_x</p:attrName>
                                          <p:attrName>ppt_y</p:attrName>
                                        </p:attrNameLst>
                                      </p:cBhvr>
                                      <p:rCtr x="-106" y="65"/>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7" grpId="0" animBg="1"/>
      <p:bldP spid="8" grpId="0" animBg="1"/>
      <p:bldP spid="25" grpId="0" animBg="1"/>
      <p:bldP spid="38" grpId="0"/>
      <p:bldP spid="39" grpId="0" animBg="1"/>
      <p:bldP spid="39" grpId="1" animBg="1"/>
      <p:bldP spid="39"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038230" y="142852"/>
            <a:ext cx="7748612" cy="1211742"/>
          </a:xfrm>
          <a:prstGeom prst="rect">
            <a:avLst/>
          </a:prstGeom>
          <a:noFill/>
          <a:ln w="9525">
            <a:noFill/>
            <a:miter lim="800000"/>
            <a:headEnd/>
            <a:tailEnd/>
          </a:ln>
        </p:spPr>
        <p:txBody>
          <a:bodyPr wrap="square">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假设</a:t>
            </a:r>
            <a:r>
              <a:rPr lang="zh-CN" altLang="en-US" sz="2000" dirty="0">
                <a:solidFill>
                  <a:srgbClr val="0000FF"/>
                </a:solidFill>
                <a:latin typeface="Consolas" pitchFamily="49" charset="0"/>
                <a:ea typeface="楷体" pitchFamily="49" charset="-122"/>
                <a:cs typeface="Consolas" pitchFamily="49" charset="0"/>
              </a:rPr>
              <a:t>对</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[low..high]</a:t>
            </a:r>
            <a:r>
              <a:rPr lang="zh-CN" altLang="en-US" sz="2000" dirty="0">
                <a:solidFill>
                  <a:srgbClr val="0000FF"/>
                </a:solidFill>
                <a:latin typeface="Consolas" pitchFamily="49" charset="0"/>
                <a:ea typeface="楷体" pitchFamily="49" charset="-122"/>
                <a:cs typeface="Consolas" pitchFamily="49" charset="0"/>
              </a:rPr>
              <a:t>进行堆调整，它是一棵满足筛选条件的完全</a:t>
            </a:r>
            <a:r>
              <a:rPr lang="zh-CN" altLang="en-US" sz="2000" dirty="0">
                <a:solidFill>
                  <a:srgbClr val="0000FF"/>
                </a:solidFill>
                <a:latin typeface="Consolas" pitchFamily="49" charset="0"/>
                <a:ea typeface="仿宋" pitchFamily="49" charset="-122"/>
                <a:cs typeface="Consolas" pitchFamily="49" charset="0"/>
              </a:rPr>
              <a:t>二叉树</a:t>
            </a:r>
            <a:r>
              <a:rPr lang="zh-CN" altLang="en-US" sz="2000" dirty="0">
                <a:solidFill>
                  <a:srgbClr val="0000FF"/>
                </a:solidFill>
                <a:latin typeface="Consolas" pitchFamily="49" charset="0"/>
                <a:ea typeface="楷体" pitchFamily="49" charset="-122"/>
                <a:cs typeface="Consolas" pitchFamily="49" charset="0"/>
              </a:rPr>
              <a:t>，即以</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[low]</a:t>
            </a:r>
            <a:r>
              <a:rPr lang="zh-CN" altLang="en-US" sz="2000" dirty="0">
                <a:solidFill>
                  <a:srgbClr val="0000FF"/>
                </a:solidFill>
                <a:latin typeface="Consolas" pitchFamily="49" charset="0"/>
                <a:ea typeface="楷体" pitchFamily="49" charset="-122"/>
                <a:cs typeface="Consolas" pitchFamily="49" charset="0"/>
              </a:rPr>
              <a:t>为根结点的左子树和右子树均为堆，其调整堆的算法</a:t>
            </a:r>
            <a:r>
              <a:rPr lang="en-US" altLang="zh-CN" sz="2000" dirty="0">
                <a:solidFill>
                  <a:srgbClr val="0000FF"/>
                </a:solidFill>
                <a:latin typeface="Consolas" pitchFamily="49" charset="0"/>
                <a:ea typeface="楷体" pitchFamily="49" charset="-122"/>
                <a:cs typeface="Consolas" pitchFamily="49" charset="0"/>
              </a:rPr>
              <a:t>sift()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64515" name="Text Box 3"/>
          <p:cNvSpPr txBox="1">
            <a:spLocks noChangeArrowheads="1"/>
          </p:cNvSpPr>
          <p:nvPr/>
        </p:nvSpPr>
        <p:spPr bwMode="auto">
          <a:xfrm>
            <a:off x="1181106" y="1412875"/>
            <a:ext cx="7677174" cy="486129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Sift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low,int</a:t>
            </a:r>
            <a:r>
              <a:rPr lang="en-US" altLang="zh-CN" sz="1800" dirty="0">
                <a:solidFill>
                  <a:srgbClr val="0000FF"/>
                </a:solidFill>
                <a:latin typeface="Consolas" pitchFamily="49" charset="0"/>
                <a:ea typeface="仿宋" pitchFamily="49" charset="-122"/>
                <a:cs typeface="Consolas" pitchFamily="49" charset="0"/>
              </a:rPr>
              <a:t> high)	</a:t>
            </a:r>
            <a:endParaRPr lang="en-US"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对</a:t>
            </a:r>
            <a:r>
              <a:rPr lang="en-US" altLang="zh-CN" sz="1800" dirty="0">
                <a:solidFill>
                  <a:srgbClr val="00B050"/>
                </a:solidFill>
                <a:latin typeface="Consolas" pitchFamily="49" charset="0"/>
                <a:ea typeface="仿宋" pitchFamily="49" charset="-122"/>
                <a:cs typeface="Consolas" pitchFamily="49" charset="0"/>
              </a:rPr>
              <a:t>R[low..high]</a:t>
            </a:r>
            <a:r>
              <a:rPr lang="zh-CN" altLang="en-US" sz="1800" dirty="0">
                <a:solidFill>
                  <a:srgbClr val="00B050"/>
                </a:solidFill>
                <a:latin typeface="Consolas" pitchFamily="49" charset="0"/>
                <a:ea typeface="仿宋" pitchFamily="49" charset="-122"/>
                <a:cs typeface="Consolas" pitchFamily="49" charset="0"/>
              </a:rPr>
              <a:t>进行堆筛选</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low,j</a:t>
            </a:r>
            <a:r>
              <a:rPr lang="en-US" altLang="zh-CN" sz="1800" dirty="0">
                <a:solidFill>
                  <a:srgbClr val="0000FF"/>
                </a:solidFill>
                <a:latin typeface="Consolas" pitchFamily="49" charset="0"/>
                <a:ea typeface="仿宋" pitchFamily="49" charset="-122"/>
                <a:cs typeface="Consolas" pitchFamily="49" charset="0"/>
              </a:rPr>
              <a:t>=2*</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R[j]</a:t>
            </a:r>
            <a:r>
              <a:rPr lang="zh-CN" altLang="en-US" sz="1800" dirty="0">
                <a:solidFill>
                  <a:srgbClr val="00B0F0"/>
                </a:solidFill>
                <a:latin typeface="Consolas" pitchFamily="49" charset="0"/>
                <a:ea typeface="仿宋" pitchFamily="49" charset="-122"/>
                <a:cs typeface="Consolas" pitchFamily="49" charset="0"/>
              </a:rPr>
              <a:t>是</a:t>
            </a:r>
            <a:r>
              <a:rPr lang="en-US" altLang="zh-CN" sz="1800" dirty="0">
                <a:solidFill>
                  <a:srgbClr val="00B0F0"/>
                </a:solidFill>
                <a:latin typeface="Consolas" pitchFamily="49" charset="0"/>
                <a:ea typeface="仿宋" pitchFamily="49" charset="-122"/>
                <a:cs typeface="Consolas" pitchFamily="49" charset="0"/>
              </a:rPr>
              <a:t>R[</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的左孩子</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SqType </a:t>
            </a:r>
            <a:r>
              <a:rPr lang="en-US" altLang="zh-CN" sz="1800" err="1">
                <a:solidFill>
                  <a:srgbClr val="0000FF"/>
                </a:solidFill>
                <a:latin typeface="Consolas" pitchFamily="49" charset="0"/>
                <a:ea typeface="仿宋" pitchFamily="49" charset="-122"/>
                <a:cs typeface="Consolas" pitchFamily="49" charset="0"/>
              </a:rPr>
              <a:t>tmp</a:t>
            </a: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FF00FF"/>
                </a:solidFill>
                <a:latin typeface="Consolas" pitchFamily="49" charset="0"/>
                <a:ea typeface="仿宋" pitchFamily="49" charset="-122"/>
                <a:cs typeface="Consolas" pitchFamily="49" charset="0"/>
              </a:rPr>
              <a:t>R[</a:t>
            </a:r>
            <a:r>
              <a:rPr lang="en-US" altLang="zh-CN" sz="1800" err="1">
                <a:solidFill>
                  <a:srgbClr val="FF00FF"/>
                </a:solidFill>
                <a:latin typeface="Consolas" pitchFamily="49" charset="0"/>
                <a:ea typeface="仿宋" pitchFamily="49" charset="-122"/>
                <a:cs typeface="Consolas" pitchFamily="49" charset="0"/>
              </a:rPr>
              <a:t>i</a:t>
            </a:r>
            <a:r>
              <a:rPr lang="en-US" altLang="zh-CN" sz="1800" smtClean="0">
                <a:solidFill>
                  <a:srgbClr val="FF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(j&lt;=high)</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(j&lt;high &amp;&amp; R[j].key&lt;R[</a:t>
            </a:r>
            <a:r>
              <a:rPr lang="en-US" altLang="zh-CN" sz="1800" dirty="0" err="1">
                <a:solidFill>
                  <a:srgbClr val="0000FF"/>
                </a:solidFill>
                <a:latin typeface="Consolas" pitchFamily="49" charset="0"/>
                <a:ea typeface="仿宋" pitchFamily="49" charset="-122"/>
                <a:cs typeface="Consolas" pitchFamily="49" charset="0"/>
              </a:rPr>
              <a:t>j+1</a:t>
            </a:r>
            <a:r>
              <a:rPr lang="en-US" altLang="zh-CN" sz="1800" dirty="0">
                <a:solidFill>
                  <a:srgbClr val="0000FF"/>
                </a:solidFill>
                <a:latin typeface="Consolas" pitchFamily="49" charset="0"/>
                <a:ea typeface="仿宋" pitchFamily="49" charset="-122"/>
                <a:cs typeface="Consolas" pitchFamily="49" charset="0"/>
              </a:rPr>
              <a:t>].key)</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j</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若右孩子较大</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把</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指向右孩子</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tmp.key</a:t>
            </a:r>
            <a:r>
              <a:rPr lang="en-US" altLang="zh-CN" sz="1800" dirty="0">
                <a:solidFill>
                  <a:srgbClr val="0000FF"/>
                </a:solidFill>
                <a:latin typeface="Consolas" pitchFamily="49" charset="0"/>
                <a:ea typeface="仿宋" pitchFamily="49" charset="-122"/>
                <a:cs typeface="Consolas" pitchFamily="49" charset="0"/>
              </a:rPr>
              <a:t>&lt;R[j].key)</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R[i</a:t>
            </a:r>
            <a:r>
              <a:rPr lang="en-US" altLang="zh-CN" sz="1800" dirty="0">
                <a:solidFill>
                  <a:srgbClr val="0000FF"/>
                </a:solidFill>
                <a:latin typeface="Consolas" pitchFamily="49" charset="0"/>
                <a:ea typeface="仿宋" pitchFamily="49" charset="-122"/>
                <a:cs typeface="Consolas" pitchFamily="49" charset="0"/>
              </a:rPr>
              <a:t>]=R[j];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R[j]</a:t>
            </a:r>
            <a:r>
              <a:rPr lang="zh-CN" altLang="en-US" sz="1800" dirty="0">
                <a:solidFill>
                  <a:srgbClr val="00B0F0"/>
                </a:solidFill>
                <a:latin typeface="Consolas" pitchFamily="49" charset="0"/>
                <a:ea typeface="仿宋" pitchFamily="49" charset="-122"/>
                <a:cs typeface="Consolas" pitchFamily="49" charset="0"/>
              </a:rPr>
              <a:t>调整到双亲结点位置上</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修改</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值</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以便继续向下筛选</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j=2*i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break;		</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已是大根堆</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筛选结束</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R[i</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被筛选结点的值放入最终位置</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3042" y="714356"/>
            <a:ext cx="1928826" cy="400110"/>
          </a:xfrm>
          <a:prstGeom prst="rect">
            <a:avLst/>
          </a:prstGeom>
          <a:noFill/>
        </p:spPr>
        <p:txBody>
          <a:bodyPr wrap="square" rtlCol="0">
            <a:spAutoFit/>
          </a:bodyPr>
          <a:lstStyle/>
          <a:p>
            <a:pPr marL="457200" indent="-457200"/>
            <a:r>
              <a:rPr kumimoji="1" lang="zh-CN" altLang="en-US" sz="2000" dirty="0" smtClean="0">
                <a:solidFill>
                  <a:srgbClr val="1000E4"/>
                </a:solidFill>
                <a:ea typeface="楷体" pitchFamily="49" charset="-122"/>
                <a:cs typeface="Times New Roman" pitchFamily="18" charset="0"/>
              </a:rPr>
              <a:t>堆排序过程：</a:t>
            </a:r>
            <a:endParaRPr lang="zh-CN" altLang="en-US" sz="2000" dirty="0"/>
          </a:p>
        </p:txBody>
      </p:sp>
      <p:sp>
        <p:nvSpPr>
          <p:cNvPr id="5" name="TextBox 4"/>
          <p:cNvSpPr txBox="1"/>
          <p:nvPr/>
        </p:nvSpPr>
        <p:spPr>
          <a:xfrm>
            <a:off x="1714480" y="1500174"/>
            <a:ext cx="6500858" cy="1436162"/>
          </a:xfrm>
          <a:prstGeom prst="rect">
            <a:avLst/>
          </a:prstGeom>
          <a:noFill/>
        </p:spPr>
        <p:txBody>
          <a:bodyPr wrap="square" rtlCol="0">
            <a:spAutoFit/>
          </a:bodyPr>
          <a:lstStyle/>
          <a:p>
            <a:pPr marL="457200" indent="-457200">
              <a:lnSpc>
                <a:spcPts val="3200"/>
              </a:lnSpc>
              <a:spcBef>
                <a:spcPts val="1200"/>
              </a:spcBef>
              <a:buBlip>
                <a:blip r:embed="rId2"/>
              </a:buBlip>
            </a:pPr>
            <a:r>
              <a:rPr lang="zh-CN" altLang="en-US" sz="2000" dirty="0" smtClean="0">
                <a:solidFill>
                  <a:srgbClr val="0000FF"/>
                </a:solidFill>
                <a:latin typeface="Consolas" pitchFamily="49" charset="0"/>
                <a:ea typeface="仿宋" pitchFamily="49" charset="-122"/>
                <a:cs typeface="Consolas" pitchFamily="49" charset="0"/>
              </a:rPr>
              <a:t>从最后一个分支结点（编号为</a:t>
            </a:r>
            <a:r>
              <a:rPr lang="en-US" altLang="zh-CN" sz="2000" dirty="0" smtClean="0">
                <a:solidFill>
                  <a:srgbClr val="0000FF"/>
                </a:solidFill>
                <a:latin typeface="Consolas" pitchFamily="49" charset="0"/>
                <a:ea typeface="仿宋" pitchFamily="49" charset="-122"/>
                <a:cs typeface="Consolas" pitchFamily="49" charset="0"/>
              </a:rPr>
              <a:t>n/2</a:t>
            </a:r>
            <a:r>
              <a:rPr lang="zh-CN" altLang="en-US" sz="2000" dirty="0" smtClean="0">
                <a:solidFill>
                  <a:srgbClr val="0000FF"/>
                </a:solidFill>
                <a:latin typeface="Consolas" pitchFamily="49" charset="0"/>
                <a:ea typeface="仿宋" pitchFamily="49" charset="-122"/>
                <a:cs typeface="Consolas" pitchFamily="49" charset="0"/>
              </a:rPr>
              <a:t>）开始到根结点（编号为</a:t>
            </a:r>
            <a:r>
              <a:rPr lang="en-US" altLang="zh-CN" sz="2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）通过多次调用</a:t>
            </a:r>
            <a:r>
              <a:rPr kumimoji="1" lang="zh-CN" altLang="en-US" sz="2000" dirty="0" smtClean="0">
                <a:solidFill>
                  <a:srgbClr val="0000FF"/>
                </a:solidFill>
                <a:latin typeface="Consolas" pitchFamily="49" charset="0"/>
                <a:ea typeface="仿宋" pitchFamily="49" charset="-122"/>
                <a:cs typeface="Consolas" pitchFamily="49" charset="0"/>
              </a:rPr>
              <a:t>筛选算法</a:t>
            </a:r>
            <a:r>
              <a:rPr lang="zh-CN" altLang="en-US" sz="2000" dirty="0" smtClean="0">
                <a:solidFill>
                  <a:srgbClr val="FF00FF"/>
                </a:solidFill>
                <a:latin typeface="Consolas" pitchFamily="49" charset="0"/>
                <a:ea typeface="仿宋" pitchFamily="49" charset="-122"/>
                <a:cs typeface="Consolas" pitchFamily="49" charset="0"/>
              </a:rPr>
              <a:t>建立初始堆</a:t>
            </a:r>
            <a:r>
              <a:rPr lang="zh-CN" altLang="en-US" sz="2000" dirty="0" smtClean="0">
                <a:solidFill>
                  <a:srgbClr val="0000FF"/>
                </a:solidFill>
                <a:latin typeface="Consolas" pitchFamily="49" charset="0"/>
                <a:ea typeface="仿宋" pitchFamily="49" charset="-122"/>
                <a:cs typeface="Consolas" pitchFamily="49" charset="0"/>
              </a:rPr>
              <a:t>。</a:t>
            </a:r>
            <a:endParaRPr lang="en-US" altLang="zh-CN" sz="2000" dirty="0" smtClean="0">
              <a:solidFill>
                <a:srgbClr val="0000FF"/>
              </a:solidFill>
              <a:latin typeface="Consolas" pitchFamily="49" charset="0"/>
              <a:ea typeface="仿宋" pitchFamily="49" charset="-122"/>
              <a:cs typeface="Consolas" pitchFamily="49" charset="0"/>
            </a:endParaRPr>
          </a:p>
          <a:p>
            <a:pPr marL="457200" indent="-457200">
              <a:lnSpc>
                <a:spcPts val="3200"/>
              </a:lnSpc>
              <a:spcBef>
                <a:spcPts val="1200"/>
              </a:spcBef>
              <a:buBlip>
                <a:blip r:embed="rId2"/>
              </a:buBlip>
            </a:pPr>
            <a:r>
              <a:rPr lang="zh-CN" altLang="en-US" sz="2000" dirty="0" smtClean="0">
                <a:solidFill>
                  <a:srgbClr val="FF00FF"/>
                </a:solidFill>
                <a:latin typeface="Consolas" pitchFamily="49" charset="0"/>
                <a:ea typeface="仿宋" pitchFamily="49" charset="-122"/>
                <a:cs typeface="Consolas" pitchFamily="49" charset="0"/>
              </a:rPr>
              <a:t>排</a:t>
            </a:r>
            <a:r>
              <a:rPr lang="zh-CN" altLang="en-US" sz="2000" dirty="0" smtClean="0">
                <a:solidFill>
                  <a:srgbClr val="FF00FF"/>
                </a:solidFill>
                <a:latin typeface="Consolas" pitchFamily="49" charset="0"/>
                <a:ea typeface="仿宋" pitchFamily="49" charset="-122"/>
                <a:cs typeface="Consolas" pitchFamily="49" charset="0"/>
              </a:rPr>
              <a:t>序过程</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
        <p:nvSpPr>
          <p:cNvPr id="7" name="TextBox 6"/>
          <p:cNvSpPr txBox="1"/>
          <p:nvPr/>
        </p:nvSpPr>
        <p:spPr>
          <a:xfrm>
            <a:off x="2357422" y="3000372"/>
            <a:ext cx="5643602" cy="1631216"/>
          </a:xfrm>
          <a:prstGeom prst="rect">
            <a:avLst/>
          </a:prstGeom>
          <a:noFill/>
        </p:spPr>
        <p:txBody>
          <a:bodyPr wrap="square" rtlCol="0">
            <a:spAutoFit/>
          </a:bodyPr>
          <a:lstStyle/>
          <a:p>
            <a:pPr marL="342900" indent="-342900">
              <a:lnSpc>
                <a:spcPts val="3000"/>
              </a:lnSpc>
              <a:buBlip>
                <a:blip r:embed="rId3"/>
              </a:buBlip>
            </a:pPr>
            <a:r>
              <a:rPr lang="zh-CN" altLang="en-US" sz="1800" dirty="0" smtClean="0">
                <a:solidFill>
                  <a:srgbClr val="0000FF"/>
                </a:solidFill>
                <a:latin typeface="Consolas" pitchFamily="49" charset="0"/>
                <a:ea typeface="仿宋" pitchFamily="49" charset="-122"/>
                <a:cs typeface="Consolas" pitchFamily="49" charset="0"/>
              </a:rPr>
              <a:t>将</a:t>
            </a:r>
            <a:r>
              <a:rPr lang="en-US" altLang="zh-CN" sz="1800" i="1" dirty="0" smtClean="0">
                <a:solidFill>
                  <a:srgbClr val="0000FF"/>
                </a:solidFill>
                <a:latin typeface="Consolas" pitchFamily="49" charset="0"/>
                <a:ea typeface="仿宋" pitchFamily="49" charset="-122"/>
                <a:cs typeface="Consolas" pitchFamily="49" charset="0"/>
              </a:rPr>
              <a:t>R</a:t>
            </a: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（无序区中最大记录）与无序区最后一个记录交换，归位无序区最后一个记录，无序区减少一个记录</a:t>
            </a:r>
            <a:r>
              <a:rPr lang="zh-CN" altLang="en-US" sz="1800" dirty="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marL="342900" indent="-342900">
              <a:lnSpc>
                <a:spcPts val="3000"/>
              </a:lnSpc>
              <a:buBlip>
                <a:blip r:embed="rId3"/>
              </a:buBlip>
            </a:pPr>
            <a:r>
              <a:rPr kumimoji="1" lang="zh-CN" altLang="en-US" sz="1800" dirty="0" smtClean="0">
                <a:solidFill>
                  <a:srgbClr val="0000FF"/>
                </a:solidFill>
                <a:latin typeface="Consolas" pitchFamily="49" charset="0"/>
                <a:ea typeface="仿宋" pitchFamily="49" charset="-122"/>
                <a:cs typeface="Consolas" pitchFamily="49" charset="0"/>
              </a:rPr>
              <a:t>再</a:t>
            </a:r>
            <a:r>
              <a:rPr kumimoji="1" lang="zh-CN" altLang="en-US" sz="1800" dirty="0" smtClean="0">
                <a:solidFill>
                  <a:srgbClr val="0000FF"/>
                </a:solidFill>
                <a:latin typeface="Consolas" pitchFamily="49" charset="0"/>
                <a:ea typeface="仿宋" pitchFamily="49" charset="-122"/>
                <a:cs typeface="Consolas" pitchFamily="49" charset="0"/>
              </a:rPr>
              <a:t>筛选，重复进行，直到</a:t>
            </a:r>
            <a:r>
              <a:rPr lang="zh-CN" altLang="en-US" sz="1800" dirty="0" smtClean="0">
                <a:solidFill>
                  <a:srgbClr val="0000FF"/>
                </a:solidFill>
                <a:latin typeface="Consolas" pitchFamily="49" charset="0"/>
                <a:ea typeface="仿宋" pitchFamily="49" charset="-122"/>
                <a:cs typeface="Consolas" pitchFamily="49" charset="0"/>
              </a:rPr>
              <a:t>无序区只有一个记录。</a:t>
            </a:r>
            <a:endParaRPr lang="zh-CN" altLang="en-US" sz="1800" dirty="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14414" y="428604"/>
            <a:ext cx="4533902" cy="49411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lnSpc>
                <a:spcPct val="120000"/>
              </a:lnSpc>
            </a:pPr>
            <a:r>
              <a:rPr lang="en-US" altLang="zh-CN" dirty="0">
                <a:solidFill>
                  <a:srgbClr val="FF0000"/>
                </a:solidFill>
                <a:latin typeface="+mn-ea"/>
                <a:cs typeface="Consolas" pitchFamily="49" charset="0"/>
              </a:rPr>
              <a:t>4. </a:t>
            </a:r>
            <a:r>
              <a:rPr lang="zh-CN" altLang="en-US" dirty="0">
                <a:solidFill>
                  <a:srgbClr val="FF0000"/>
                </a:solidFill>
                <a:latin typeface="+mn-ea"/>
                <a:cs typeface="Consolas" pitchFamily="49" charset="0"/>
              </a:rPr>
              <a:t>基于比较的排序算法的性能</a:t>
            </a:r>
          </a:p>
        </p:txBody>
      </p:sp>
      <p:sp>
        <p:nvSpPr>
          <p:cNvPr id="25603" name="Text Box 3"/>
          <p:cNvSpPr txBox="1">
            <a:spLocks noChangeArrowheads="1"/>
          </p:cNvSpPr>
          <p:nvPr/>
        </p:nvSpPr>
        <p:spPr bwMode="auto">
          <a:xfrm>
            <a:off x="1357290" y="1285860"/>
            <a:ext cx="6565888" cy="400110"/>
          </a:xfrm>
          <a:prstGeom prst="rect">
            <a:avLst/>
          </a:prstGeom>
          <a:noFill/>
          <a:ln w="9525">
            <a:noFill/>
            <a:miter lim="800000"/>
            <a:headEnd/>
            <a:tailEnd/>
          </a:ln>
        </p:spPr>
        <p:txBody>
          <a:bodyPr wrap="square">
            <a:spAutoFit/>
          </a:bodyPr>
          <a:lstStyle/>
          <a:p>
            <a:r>
              <a:rPr lang="zh-CN" altLang="en-US" sz="2000" dirty="0">
                <a:solidFill>
                  <a:srgbClr val="0000FF"/>
                </a:solidFill>
                <a:latin typeface="Consolas" pitchFamily="49" charset="0"/>
                <a:ea typeface="楷体" pitchFamily="49" charset="-122"/>
                <a:cs typeface="Consolas" pitchFamily="49" charset="0"/>
              </a:rPr>
              <a:t>基于比较的排序算法中，主要进行以下两种基本操作：</a:t>
            </a:r>
          </a:p>
        </p:txBody>
      </p:sp>
      <p:sp>
        <p:nvSpPr>
          <p:cNvPr id="25604" name="Text Box 4"/>
          <p:cNvSpPr txBox="1">
            <a:spLocks noChangeArrowheads="1"/>
          </p:cNvSpPr>
          <p:nvPr/>
        </p:nvSpPr>
        <p:spPr bwMode="auto">
          <a:xfrm>
            <a:off x="1214414" y="2928934"/>
            <a:ext cx="7492995" cy="1423338"/>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这类排序算法的性能由算法的时间和空间确定的，而时间是由比较和移动的次数之和确定的，两个记录的一次交换一般需要</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次</a:t>
            </a:r>
            <a:r>
              <a:rPr lang="zh-CN" altLang="en-US" sz="2000">
                <a:solidFill>
                  <a:srgbClr val="0000FF"/>
                </a:solidFill>
                <a:latin typeface="Consolas" pitchFamily="49" charset="0"/>
                <a:ea typeface="楷体" pitchFamily="49" charset="-122"/>
                <a:cs typeface="Consolas" pitchFamily="49" charset="0"/>
              </a:rPr>
              <a:t>移动</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5605" name="Text Box 5"/>
          <p:cNvSpPr txBox="1">
            <a:spLocks noChangeArrowheads="1"/>
          </p:cNvSpPr>
          <p:nvPr/>
        </p:nvSpPr>
        <p:spPr bwMode="auto">
          <a:xfrm>
            <a:off x="1438309" y="1802841"/>
            <a:ext cx="7272337" cy="1015663"/>
          </a:xfrm>
          <a:prstGeom prst="rect">
            <a:avLst/>
          </a:prstGeom>
          <a:noFill/>
          <a:ln w="9525">
            <a:noFill/>
            <a:miter lim="800000"/>
            <a:headEnd/>
            <a:tailEnd/>
          </a:ln>
        </p:spPr>
        <p:txBody>
          <a:bodyPr>
            <a:spAutoFit/>
          </a:bodyPr>
          <a:lstStyle/>
          <a:p>
            <a:pPr marL="342900" indent="-342900">
              <a:lnSpc>
                <a:spcPct val="150000"/>
              </a:lnSpc>
              <a:buFontTx/>
              <a:buBlip>
                <a:blip r:embed="rId2"/>
              </a:buBlip>
            </a:pPr>
            <a:r>
              <a:rPr lang="zh-CN" altLang="en-US" sz="2000">
                <a:solidFill>
                  <a:srgbClr val="C00000"/>
                </a:solidFill>
                <a:latin typeface="Consolas" pitchFamily="49" charset="0"/>
                <a:ea typeface="楷体" pitchFamily="49" charset="-122"/>
                <a:cs typeface="Consolas" pitchFamily="49" charset="0"/>
              </a:rPr>
              <a:t>比较</a:t>
            </a:r>
            <a:r>
              <a:rPr lang="zh-CN" altLang="en-US" sz="2000">
                <a:solidFill>
                  <a:srgbClr val="0000FF"/>
                </a:solidFill>
                <a:latin typeface="Consolas" pitchFamily="49" charset="0"/>
                <a:ea typeface="楷体" pitchFamily="49" charset="-122"/>
                <a:cs typeface="Consolas" pitchFamily="49" charset="0"/>
              </a:rPr>
              <a:t>：关键字之间的比较</a:t>
            </a:r>
          </a:p>
          <a:p>
            <a:pPr marL="342900" indent="-342900">
              <a:lnSpc>
                <a:spcPct val="150000"/>
              </a:lnSpc>
              <a:buFontTx/>
              <a:buBlip>
                <a:blip r:embed="rId2"/>
              </a:buBlip>
            </a:pPr>
            <a:r>
              <a:rPr lang="zh-CN" altLang="en-US" sz="2000">
                <a:solidFill>
                  <a:srgbClr val="C00000"/>
                </a:solidFill>
                <a:latin typeface="Consolas" pitchFamily="49" charset="0"/>
                <a:ea typeface="楷体" pitchFamily="49" charset="-122"/>
                <a:cs typeface="Consolas" pitchFamily="49" charset="0"/>
              </a:rPr>
              <a:t>移动</a:t>
            </a:r>
            <a:r>
              <a:rPr lang="zh-CN" altLang="en-US" sz="2000">
                <a:solidFill>
                  <a:srgbClr val="0000FF"/>
                </a:solidFill>
                <a:latin typeface="Consolas" pitchFamily="49" charset="0"/>
                <a:ea typeface="楷体" pitchFamily="49" charset="-122"/>
                <a:cs typeface="Consolas" pitchFamily="49" charset="0"/>
              </a:rPr>
              <a:t>：记录从一个位置移动到另一个位置</a:t>
            </a:r>
          </a:p>
        </p:txBody>
      </p:sp>
      <p:sp>
        <p:nvSpPr>
          <p:cNvPr id="7" name="TextBox 6"/>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排序的基本概念</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500166" y="500042"/>
            <a:ext cx="3143272" cy="430887"/>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smtClean="0">
                <a:solidFill>
                  <a:srgbClr val="0000FF"/>
                </a:solidFill>
                <a:ea typeface="楷体" pitchFamily="49" charset="-122"/>
                <a:cs typeface="Times New Roman" pitchFamily="18" charset="0"/>
              </a:rPr>
              <a:t>堆</a:t>
            </a:r>
            <a:r>
              <a:rPr kumimoji="1" lang="zh-CN" altLang="en-US" sz="2000" dirty="0">
                <a:solidFill>
                  <a:srgbClr val="0000FF"/>
                </a:solidFill>
                <a:ea typeface="楷体" pitchFamily="49" charset="-122"/>
                <a:cs typeface="Times New Roman" pitchFamily="18" charset="0"/>
              </a:rPr>
              <a:t>排序的算法如下：</a:t>
            </a:r>
          </a:p>
        </p:txBody>
      </p:sp>
      <p:sp>
        <p:nvSpPr>
          <p:cNvPr id="65539" name="Text Box 3"/>
          <p:cNvSpPr txBox="1">
            <a:spLocks noChangeArrowheads="1"/>
          </p:cNvSpPr>
          <p:nvPr/>
        </p:nvSpPr>
        <p:spPr bwMode="auto">
          <a:xfrm>
            <a:off x="1285852" y="1214422"/>
            <a:ext cx="7358114" cy="416879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kumimoji="1" lang="nb-NO" altLang="zh-CN" sz="1800" dirty="0">
                <a:solidFill>
                  <a:srgbClr val="0000FF"/>
                </a:solidFill>
                <a:latin typeface="Consolas" pitchFamily="49" charset="0"/>
                <a:ea typeface="仿宋" pitchFamily="49" charset="-122"/>
                <a:cs typeface="Consolas" pitchFamily="49" charset="0"/>
              </a:rPr>
              <a:t>void </a:t>
            </a:r>
            <a:r>
              <a:rPr kumimoji="1" lang="nb-NO" altLang="zh-CN" sz="1800" dirty="0">
                <a:solidFill>
                  <a:srgbClr val="FF0000"/>
                </a:solidFill>
                <a:latin typeface="Consolas" pitchFamily="49" charset="0"/>
                <a:ea typeface="仿宋" pitchFamily="49" charset="-122"/>
                <a:cs typeface="Consolas" pitchFamily="49" charset="0"/>
              </a:rPr>
              <a:t>HeapSort</a:t>
            </a:r>
            <a:r>
              <a:rPr kumimoji="1" lang="nb-NO" altLang="zh-CN" sz="1800" dirty="0">
                <a:solidFill>
                  <a:srgbClr val="0000FF"/>
                </a:solidFill>
                <a:latin typeface="Consolas" pitchFamily="49" charset="0"/>
                <a:ea typeface="仿宋" pitchFamily="49" charset="-122"/>
                <a:cs typeface="Consolas" pitchFamily="49" charset="0"/>
              </a:rPr>
              <a:t>(SqType R[],int </a:t>
            </a:r>
            <a:r>
              <a:rPr kumimoji="1" lang="nb-NO" altLang="zh-CN" sz="1800">
                <a:solidFill>
                  <a:srgbClr val="0000FF"/>
                </a:solidFill>
                <a:latin typeface="Consolas" pitchFamily="49" charset="0"/>
                <a:ea typeface="仿宋" pitchFamily="49" charset="-122"/>
                <a:cs typeface="Consolas" pitchFamily="49" charset="0"/>
              </a:rPr>
              <a:t>n</a:t>
            </a:r>
            <a:r>
              <a:rPr kumimoji="1" lang="nb-NO" altLang="zh-CN" sz="1800" smtClean="0">
                <a:solidFill>
                  <a:srgbClr val="0000FF"/>
                </a:solidFill>
                <a:latin typeface="Consolas" pitchFamily="49" charset="0"/>
                <a:ea typeface="仿宋" pitchFamily="49" charset="-122"/>
                <a:cs typeface="Consolas" pitchFamily="49" charset="0"/>
              </a:rPr>
              <a:t>)</a:t>
            </a:r>
          </a:p>
          <a:p>
            <a:r>
              <a:rPr kumimoji="1" lang="nb-NO" altLang="zh-CN" sz="1800" smtClean="0">
                <a:solidFill>
                  <a:srgbClr val="00B050"/>
                </a:solidFill>
                <a:latin typeface="Consolas" pitchFamily="49" charset="0"/>
                <a:ea typeface="仿宋" pitchFamily="49" charset="-122"/>
                <a:cs typeface="Consolas" pitchFamily="49" charset="0"/>
              </a:rPr>
              <a:t>//</a:t>
            </a:r>
            <a:r>
              <a:rPr kumimoji="1" lang="zh-CN" altLang="nb-NO" sz="1800" dirty="0">
                <a:solidFill>
                  <a:srgbClr val="00B050"/>
                </a:solidFill>
                <a:latin typeface="Consolas" pitchFamily="49" charset="0"/>
                <a:ea typeface="仿宋" pitchFamily="49" charset="-122"/>
                <a:cs typeface="Consolas" pitchFamily="49" charset="0"/>
              </a:rPr>
              <a:t>对</a:t>
            </a:r>
            <a:r>
              <a:rPr kumimoji="1" lang="nb-NO" altLang="zh-CN" sz="1800" dirty="0">
                <a:solidFill>
                  <a:srgbClr val="00B050"/>
                </a:solidFill>
                <a:latin typeface="Consolas" pitchFamily="49" charset="0"/>
                <a:ea typeface="仿宋" pitchFamily="49" charset="-122"/>
                <a:cs typeface="Consolas" pitchFamily="49" charset="0"/>
              </a:rPr>
              <a:t>R[1..n]</a:t>
            </a:r>
            <a:r>
              <a:rPr kumimoji="1" lang="zh-CN" altLang="nb-NO" sz="1800" dirty="0">
                <a:solidFill>
                  <a:srgbClr val="00B050"/>
                </a:solidFill>
                <a:latin typeface="Consolas" pitchFamily="49" charset="0"/>
                <a:ea typeface="仿宋" pitchFamily="49" charset="-122"/>
                <a:cs typeface="Consolas" pitchFamily="49" charset="0"/>
              </a:rPr>
              <a:t>进行递增堆排序</a:t>
            </a:r>
          </a:p>
          <a:p>
            <a:r>
              <a:rPr kumimoji="1" lang="nb-NO" altLang="zh-CN" sz="1800" smtClean="0">
                <a:solidFill>
                  <a:srgbClr val="0000FF"/>
                </a:solidFill>
                <a:latin typeface="Consolas" pitchFamily="49" charset="0"/>
                <a:ea typeface="仿宋" pitchFamily="49" charset="-122"/>
                <a:cs typeface="Consolas" pitchFamily="49" charset="0"/>
              </a:rPr>
              <a:t>{  int </a:t>
            </a:r>
            <a:r>
              <a:rPr kumimoji="1" lang="nb-NO" altLang="zh-CN" sz="1800" dirty="0">
                <a:solidFill>
                  <a:srgbClr val="0000FF"/>
                </a:solidFill>
                <a:latin typeface="Consolas" pitchFamily="49" charset="0"/>
                <a:ea typeface="仿宋" pitchFamily="49" charset="-122"/>
                <a:cs typeface="Consolas" pitchFamily="49" charset="0"/>
              </a:rPr>
              <a:t>i;</a:t>
            </a:r>
          </a:p>
          <a:p>
            <a:r>
              <a:rPr kumimoji="1" lang="zh-CN" altLang="en-US" sz="1800" smtClean="0">
                <a:solidFill>
                  <a:srgbClr val="0000FF"/>
                </a:solidFill>
                <a:latin typeface="Consolas" pitchFamily="49" charset="0"/>
                <a:ea typeface="仿宋" pitchFamily="49" charset="-122"/>
                <a:cs typeface="Consolas" pitchFamily="49" charset="0"/>
              </a:rPr>
              <a:t>   </a:t>
            </a:r>
            <a:r>
              <a:rPr kumimoji="1" lang="nb-NO" altLang="zh-CN" sz="1800" smtClean="0">
                <a:solidFill>
                  <a:srgbClr val="0000FF"/>
                </a:solidFill>
                <a:latin typeface="Consolas" pitchFamily="49" charset="0"/>
                <a:ea typeface="仿宋" pitchFamily="49" charset="-122"/>
                <a:cs typeface="Consolas" pitchFamily="49" charset="0"/>
              </a:rPr>
              <a:t>SqType </a:t>
            </a:r>
            <a:r>
              <a:rPr kumimoji="1" lang="nb-NO" altLang="zh-CN" sz="1800" dirty="0">
                <a:solidFill>
                  <a:srgbClr val="0000FF"/>
                </a:solidFill>
                <a:latin typeface="Consolas" pitchFamily="49" charset="0"/>
                <a:ea typeface="仿宋" pitchFamily="49" charset="-122"/>
                <a:cs typeface="Consolas" pitchFamily="49" charset="0"/>
              </a:rPr>
              <a:t>tmp;</a:t>
            </a:r>
          </a:p>
          <a:p>
            <a:pPr>
              <a:lnSpc>
                <a:spcPct val="200000"/>
              </a:lnSpc>
            </a:pP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=n/</a:t>
            </a:r>
            <a:r>
              <a:rPr kumimoji="1" lang="en-US" altLang="zh-CN" sz="1800" dirty="0" err="1">
                <a:solidFill>
                  <a:srgbClr val="0000FF"/>
                </a:solidFill>
                <a:latin typeface="Consolas" pitchFamily="49" charset="0"/>
                <a:ea typeface="仿宋" pitchFamily="49" charset="-122"/>
                <a:cs typeface="Consolas" pitchFamily="49" charset="0"/>
              </a:rPr>
              <a:t>2;i</a:t>
            </a:r>
            <a:r>
              <a:rPr kumimoji="1" lang="en-US" altLang="zh-CN" sz="1800" dirty="0">
                <a:solidFill>
                  <a:srgbClr val="0000FF"/>
                </a:solidFill>
                <a:latin typeface="Consolas" pitchFamily="49" charset="0"/>
                <a:ea typeface="仿宋" pitchFamily="49" charset="-122"/>
                <a:cs typeface="Consolas" pitchFamily="49" charset="0"/>
              </a:rPr>
              <a:t>&gt;=</a:t>
            </a:r>
            <a:r>
              <a:rPr kumimoji="1" lang="en-US" altLang="zh-CN" sz="1800" dirty="0" err="1">
                <a:solidFill>
                  <a:srgbClr val="0000FF"/>
                </a:solidFill>
                <a:latin typeface="Consolas" pitchFamily="49" charset="0"/>
                <a:ea typeface="仿宋" pitchFamily="49" charset="-122"/>
                <a:cs typeface="Consolas" pitchFamily="49" charset="0"/>
              </a:rPr>
              <a:t>1;i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循环建立初始堆</a:t>
            </a:r>
          </a:p>
          <a:p>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Sift(</a:t>
            </a:r>
            <a:r>
              <a:rPr kumimoji="1" lang="en-US" altLang="zh-CN" sz="1800" dirty="0" err="1">
                <a:solidFill>
                  <a:srgbClr val="0000FF"/>
                </a:solidFill>
                <a:latin typeface="Consolas" pitchFamily="49" charset="0"/>
                <a:ea typeface="仿宋" pitchFamily="49" charset="-122"/>
                <a:cs typeface="Consolas" pitchFamily="49" charset="0"/>
              </a:rPr>
              <a:t>R,i,n</a:t>
            </a:r>
            <a:r>
              <a:rPr kumimoji="1" lang="en-US" altLang="zh-CN" sz="1800" dirty="0">
                <a:solidFill>
                  <a:srgbClr val="0000FF"/>
                </a:solidFill>
                <a:latin typeface="Consolas" pitchFamily="49" charset="0"/>
                <a:ea typeface="仿宋" pitchFamily="49" charset="-122"/>
                <a:cs typeface="Consolas" pitchFamily="49" charset="0"/>
              </a:rPr>
              <a:t>);</a:t>
            </a:r>
          </a:p>
          <a:p>
            <a:endParaRPr kumimoji="1" lang="en-US" altLang="zh-CN" sz="1800" dirty="0" smtClean="0">
              <a:solidFill>
                <a:srgbClr val="0000FF"/>
              </a:solidFill>
              <a:latin typeface="Consolas" pitchFamily="49" charset="0"/>
              <a:ea typeface="仿宋" pitchFamily="49" charset="-122"/>
              <a:cs typeface="Consolas" pitchFamily="49" charset="0"/>
            </a:endParaRPr>
          </a:p>
          <a:p>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n;i</a:t>
            </a:r>
            <a:r>
              <a:rPr kumimoji="1" lang="en-US" altLang="zh-CN" sz="1800" dirty="0">
                <a:solidFill>
                  <a:srgbClr val="0000FF"/>
                </a:solidFill>
                <a:latin typeface="Consolas" pitchFamily="49" charset="0"/>
                <a:ea typeface="仿宋" pitchFamily="49" charset="-122"/>
                <a:cs typeface="Consolas" pitchFamily="49" charset="0"/>
              </a:rPr>
              <a:t>&gt;=</a:t>
            </a:r>
            <a:r>
              <a:rPr kumimoji="1" lang="en-US" altLang="zh-CN" sz="1800" dirty="0" err="1">
                <a:solidFill>
                  <a:srgbClr val="0000FF"/>
                </a:solidFill>
                <a:latin typeface="Consolas" pitchFamily="49" charset="0"/>
                <a:ea typeface="仿宋" pitchFamily="49" charset="-122"/>
                <a:cs typeface="Consolas" pitchFamily="49" charset="0"/>
              </a:rPr>
              <a:t>2;i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进行</a:t>
            </a:r>
            <a:r>
              <a:rPr kumimoji="1" lang="en-US" altLang="zh-CN" sz="1800" dirty="0">
                <a:solidFill>
                  <a:srgbClr val="00B0F0"/>
                </a:solidFill>
                <a:latin typeface="Consolas" pitchFamily="49" charset="0"/>
                <a:ea typeface="仿宋" pitchFamily="49" charset="-122"/>
                <a:cs typeface="Consolas" pitchFamily="49" charset="0"/>
              </a:rPr>
              <a:t>n-1</a:t>
            </a:r>
            <a:r>
              <a:rPr kumimoji="1" lang="zh-CN" altLang="en-US" sz="1800" dirty="0">
                <a:solidFill>
                  <a:srgbClr val="00B0F0"/>
                </a:solidFill>
                <a:latin typeface="Consolas" pitchFamily="49" charset="0"/>
                <a:ea typeface="仿宋" pitchFamily="49" charset="-122"/>
                <a:cs typeface="Consolas" pitchFamily="49" charset="0"/>
              </a:rPr>
              <a:t>次循环</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完成堆排序</a:t>
            </a:r>
          </a:p>
          <a:p>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tmp</a:t>
            </a:r>
            <a:r>
              <a:rPr kumimoji="1" lang="en-US" altLang="zh-CN" sz="1800" dirty="0">
                <a:solidFill>
                  <a:srgbClr val="0000FF"/>
                </a:solidFill>
                <a:latin typeface="Consolas" pitchFamily="49" charset="0"/>
                <a:ea typeface="仿宋" pitchFamily="49" charset="-122"/>
                <a:cs typeface="Consolas" pitchFamily="49" charset="0"/>
              </a:rPr>
              <a:t>=R[1];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a:t>
            </a:r>
            <a:r>
              <a:rPr kumimoji="1" lang="en-US" altLang="zh-CN" sz="1800" dirty="0">
                <a:solidFill>
                  <a:srgbClr val="00B0F0"/>
                </a:solidFill>
                <a:latin typeface="Consolas" pitchFamily="49" charset="0"/>
                <a:ea typeface="仿宋" pitchFamily="49" charset="-122"/>
                <a:cs typeface="Consolas" pitchFamily="49" charset="0"/>
              </a:rPr>
              <a:t>R[1]</a:t>
            </a:r>
            <a:r>
              <a:rPr kumimoji="1" lang="zh-CN" altLang="en-US" sz="1800" dirty="0">
                <a:solidFill>
                  <a:srgbClr val="00B0F0"/>
                </a:solidFill>
                <a:latin typeface="Consolas" pitchFamily="49" charset="0"/>
                <a:ea typeface="仿宋" pitchFamily="49" charset="-122"/>
                <a:cs typeface="Consolas" pitchFamily="49" charset="0"/>
              </a:rPr>
              <a:t>和</a:t>
            </a:r>
            <a:r>
              <a:rPr kumimoji="1" lang="en-US" altLang="zh-CN" sz="1800" dirty="0">
                <a:solidFill>
                  <a:srgbClr val="00B0F0"/>
                </a:solidFill>
                <a:latin typeface="Consolas" pitchFamily="49" charset="0"/>
                <a:ea typeface="仿宋" pitchFamily="49" charset="-122"/>
                <a:cs typeface="Consolas" pitchFamily="49" charset="0"/>
              </a:rPr>
              <a:t>R[</a:t>
            </a:r>
            <a:r>
              <a:rPr kumimoji="1" lang="en-US" altLang="zh-CN" sz="1800" dirty="0" err="1">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交换</a:t>
            </a:r>
          </a:p>
          <a:p>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R[1]=R[</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R[</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tmp</a:t>
            </a:r>
            <a:r>
              <a:rPr kumimoji="1" lang="en-US" altLang="zh-CN" sz="1800" dirty="0">
                <a:solidFill>
                  <a:srgbClr val="0000FF"/>
                </a:solidFill>
                <a:latin typeface="Consolas" pitchFamily="49" charset="0"/>
                <a:ea typeface="仿宋" pitchFamily="49" charset="-122"/>
                <a:cs typeface="Consolas" pitchFamily="49" charset="0"/>
              </a:rPr>
              <a:t>;</a:t>
            </a:r>
          </a:p>
          <a:p>
            <a:r>
              <a:rPr kumimoji="1" lang="en-US" altLang="zh-CN" sz="1800" dirty="0">
                <a:solidFill>
                  <a:srgbClr val="0000FF"/>
                </a:solidFill>
                <a:latin typeface="Consolas" pitchFamily="49" charset="0"/>
                <a:ea typeface="仿宋" pitchFamily="49" charset="-122"/>
                <a:cs typeface="Consolas" pitchFamily="49" charset="0"/>
              </a:rPr>
              <a:t>	Sift(</a:t>
            </a:r>
            <a:r>
              <a:rPr kumimoji="1" lang="en-US" altLang="zh-CN" sz="1800" dirty="0" err="1">
                <a:solidFill>
                  <a:srgbClr val="0000FF"/>
                </a:solidFill>
                <a:latin typeface="Consolas" pitchFamily="49" charset="0"/>
                <a:ea typeface="仿宋" pitchFamily="49" charset="-122"/>
                <a:cs typeface="Consolas" pitchFamily="49" charset="0"/>
              </a:rPr>
              <a:t>R,1,i</a:t>
            </a:r>
            <a:r>
              <a:rPr kumimoji="1" lang="en-US" altLang="zh-CN" sz="1800" dirty="0">
                <a:solidFill>
                  <a:srgbClr val="0000FF"/>
                </a:solidFill>
                <a:latin typeface="Consolas" pitchFamily="49" charset="0"/>
                <a:ea typeface="仿宋" pitchFamily="49" charset="-122"/>
                <a:cs typeface="Consolas" pitchFamily="49" charset="0"/>
              </a:rPr>
              <a:t>-1);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筛选</a:t>
            </a:r>
          </a:p>
          <a:p>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r>
              <a:rPr kumimoji="1" lang="en-US" altLang="zh-CN" sz="18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1357290" y="571480"/>
            <a:ext cx="7143800" cy="1246495"/>
          </a:xfrm>
          <a:prstGeom prst="rect">
            <a:avLst/>
          </a:prstGeom>
          <a:noFill/>
        </p:spPr>
        <p:txBody>
          <a:bodyPr wrap="square" rtlCol="0">
            <a:spAutoFit/>
          </a:bodyPr>
          <a:lstStyle/>
          <a:p>
            <a:pPr>
              <a:lnSpc>
                <a:spcPts val="3000"/>
              </a:lnSpc>
              <a:spcBef>
                <a:spcPts val="0"/>
              </a:spcBef>
            </a:pPr>
            <a:r>
              <a:rPr lang="en-US" altLang="zh-CN" sz="2200" smtClean="0">
                <a:solidFill>
                  <a:srgbClr val="FF0000"/>
                </a:solidFill>
                <a:latin typeface="Consolas" pitchFamily="49" charset="0"/>
                <a:ea typeface="楷体" pitchFamily="49" charset="-122"/>
                <a:cs typeface="Consolas" pitchFamily="49" charset="0"/>
              </a:rPr>
              <a:t>    【</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9.6</a:t>
            </a:r>
            <a:r>
              <a:rPr lang="en-US" altLang="zh-CN" sz="2200" smtClean="0">
                <a:solidFill>
                  <a:srgbClr val="FF0000"/>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已知有</a:t>
            </a:r>
            <a:r>
              <a:rPr lang="en-US" sz="2000" smtClean="0">
                <a:solidFill>
                  <a:srgbClr val="0000FF"/>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个待排序的记录，它们的关键字序列为（</a:t>
            </a:r>
            <a:r>
              <a:rPr lang="en-US" sz="2000" smtClean="0">
                <a:solidFill>
                  <a:srgbClr val="0000FF"/>
                </a:solidFill>
                <a:latin typeface="Consolas" pitchFamily="49" charset="0"/>
                <a:ea typeface="楷体" pitchFamily="49" charset="-122"/>
                <a:cs typeface="Consolas" pitchFamily="49" charset="0"/>
              </a:rPr>
              <a:t>75</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92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96</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80</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 72</a:t>
            </a:r>
            <a:r>
              <a:rPr lang="zh-CN" altLang="en-US" sz="2000" smtClean="0">
                <a:solidFill>
                  <a:srgbClr val="0000FF"/>
                </a:solidFill>
                <a:latin typeface="Consolas" pitchFamily="49" charset="0"/>
                <a:ea typeface="楷体" pitchFamily="49" charset="-122"/>
                <a:cs typeface="Consolas" pitchFamily="49" charset="0"/>
              </a:rPr>
              <a:t>），给出用堆排序法进行排序的过程。</a:t>
            </a:r>
          </a:p>
        </p:txBody>
      </p:sp>
      <p:grpSp>
        <p:nvGrpSpPr>
          <p:cNvPr id="84" name="组合 83"/>
          <p:cNvGrpSpPr/>
          <p:nvPr/>
        </p:nvGrpSpPr>
        <p:grpSpPr>
          <a:xfrm>
            <a:off x="1357290" y="2857496"/>
            <a:ext cx="3507768" cy="2896892"/>
            <a:chOff x="1428728" y="2246620"/>
            <a:chExt cx="3507768" cy="2896892"/>
          </a:xfrm>
        </p:grpSpPr>
        <p:sp>
          <p:nvSpPr>
            <p:cNvPr id="49" name="椭圆 48"/>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50" name="椭圆 49"/>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51" name="椭圆 50"/>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52" name="椭圆 51"/>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53" name="椭圆 52"/>
            <p:cNvSpPr/>
            <p:nvPr/>
          </p:nvSpPr>
          <p:spPr>
            <a:xfrm>
              <a:off x="3007670" y="3746818"/>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54" name="椭圆 53"/>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56" name="椭圆 55"/>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57" name="椭圆 56"/>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58" name="椭圆 57"/>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60" name="直接连接符 59"/>
            <p:cNvCxnSpPr>
              <a:stCxn id="49" idx="3"/>
              <a:endCxn id="50"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0" idx="3"/>
              <a:endCxn id="52"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0" idx="5"/>
              <a:endCxn id="53"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2" idx="3"/>
              <a:endCxn id="56"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2" idx="5"/>
              <a:endCxn id="57"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3" idx="3"/>
              <a:endCxn id="58"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9" idx="5"/>
              <a:endCxn id="51"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1" idx="3"/>
              <a:endCxn id="54"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1" idx="5"/>
              <a:endCxn id="55"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1714480" y="2100196"/>
            <a:ext cx="250033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）建立初始堆</a:t>
            </a:r>
            <a:endParaRPr lang="zh-CN" altLang="en-US" sz="2000">
              <a:solidFill>
                <a:srgbClr val="0000FF"/>
              </a:solidFill>
              <a:latin typeface="Consolas" pitchFamily="49" charset="0"/>
              <a:ea typeface="仿宋" pitchFamily="49" charset="-122"/>
              <a:cs typeface="Consolas" pitchFamily="49" charset="0"/>
            </a:endParaRPr>
          </a:p>
        </p:txBody>
      </p:sp>
      <p:grpSp>
        <p:nvGrpSpPr>
          <p:cNvPr id="86" name="组合 85"/>
          <p:cNvGrpSpPr/>
          <p:nvPr/>
        </p:nvGrpSpPr>
        <p:grpSpPr>
          <a:xfrm>
            <a:off x="5350512" y="2857496"/>
            <a:ext cx="3507768" cy="2896892"/>
            <a:chOff x="1428728" y="2246620"/>
            <a:chExt cx="3507768" cy="2896892"/>
          </a:xfrm>
        </p:grpSpPr>
        <p:sp>
          <p:nvSpPr>
            <p:cNvPr id="87" name="椭圆 86"/>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88" name="椭圆 87"/>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89" name="椭圆 88"/>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90" name="椭圆 89"/>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91" name="椭圆 90"/>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92" name="椭圆 91"/>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93" name="椭圆 92"/>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94" name="椭圆 93"/>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95" name="椭圆 94"/>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96" name="椭圆 95"/>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97" name="直接连接符 96"/>
            <p:cNvCxnSpPr>
              <a:stCxn id="87" idx="3"/>
              <a:endCxn id="88"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8" idx="3"/>
              <a:endCxn id="90"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0" idx="3"/>
              <a:endCxn id="94"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0" idx="5"/>
              <a:endCxn id="95"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1" idx="3"/>
              <a:endCxn id="96"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7" idx="5"/>
              <a:endCxn id="89"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89" idx="3"/>
              <a:endCxn id="92"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89" idx="5"/>
              <a:endCxn id="93"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6" name="右箭头 105"/>
          <p:cNvSpPr/>
          <p:nvPr/>
        </p:nvSpPr>
        <p:spPr>
          <a:xfrm>
            <a:off x="5072066" y="3786190"/>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7" name="TextBox 106"/>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3"/>
          <p:cNvGrpSpPr/>
          <p:nvPr/>
        </p:nvGrpSpPr>
        <p:grpSpPr>
          <a:xfrm>
            <a:off x="1357290" y="1032174"/>
            <a:ext cx="3507768" cy="2896892"/>
            <a:chOff x="1428728" y="2246620"/>
            <a:chExt cx="3507768" cy="2896892"/>
          </a:xfrm>
        </p:grpSpPr>
        <p:sp>
          <p:nvSpPr>
            <p:cNvPr id="49" name="椭圆 48"/>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50" name="椭圆 49"/>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51" name="椭圆 50"/>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52" name="椭圆 51"/>
            <p:cNvSpPr/>
            <p:nvPr/>
          </p:nvSpPr>
          <p:spPr>
            <a:xfrm>
              <a:off x="1825290" y="3746818"/>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53" name="椭圆 52"/>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54" name="椭圆 53"/>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56" name="椭圆 55"/>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57" name="椭圆 56"/>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58" name="椭圆 57"/>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60" name="直接连接符 59"/>
            <p:cNvCxnSpPr>
              <a:stCxn id="49" idx="3"/>
              <a:endCxn id="50"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0" idx="3"/>
              <a:endCxn id="52"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0" idx="5"/>
              <a:endCxn id="53"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2" idx="3"/>
              <a:endCxn id="56"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2" idx="5"/>
              <a:endCxn id="57"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3" idx="3"/>
              <a:endCxn id="58"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9" idx="5"/>
              <a:endCxn id="51"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1" idx="3"/>
              <a:endCxn id="54"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1" idx="5"/>
              <a:endCxn id="55"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 name="组合 85"/>
          <p:cNvGrpSpPr/>
          <p:nvPr/>
        </p:nvGrpSpPr>
        <p:grpSpPr>
          <a:xfrm>
            <a:off x="5350512" y="1032174"/>
            <a:ext cx="3507768" cy="2896892"/>
            <a:chOff x="1428728" y="2246620"/>
            <a:chExt cx="3507768" cy="2896892"/>
          </a:xfrm>
        </p:grpSpPr>
        <p:sp>
          <p:nvSpPr>
            <p:cNvPr id="87" name="椭圆 86"/>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88" name="椭圆 87"/>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89" name="椭圆 88"/>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90" name="椭圆 89"/>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91" name="椭圆 90"/>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92" name="椭圆 91"/>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93" name="椭圆 92"/>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94" name="椭圆 93"/>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95" name="椭圆 94"/>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96" name="椭圆 95"/>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97" name="直接连接符 96"/>
            <p:cNvCxnSpPr>
              <a:stCxn id="87" idx="3"/>
              <a:endCxn id="88"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8" idx="3"/>
              <a:endCxn id="90"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0" idx="3"/>
              <a:endCxn id="94"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0" idx="5"/>
              <a:endCxn id="95"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1" idx="3"/>
              <a:endCxn id="96"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7" idx="5"/>
              <a:endCxn id="89"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89" idx="3"/>
              <a:endCxn id="92"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89" idx="5"/>
              <a:endCxn id="93"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6" name="右箭头 105"/>
          <p:cNvSpPr/>
          <p:nvPr/>
        </p:nvSpPr>
        <p:spPr>
          <a:xfrm>
            <a:off x="5072066" y="1960868"/>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5" name="TextBox 4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5"/>
          <p:cNvGrpSpPr/>
          <p:nvPr/>
        </p:nvGrpSpPr>
        <p:grpSpPr>
          <a:xfrm>
            <a:off x="1214414" y="1032174"/>
            <a:ext cx="3507768" cy="2896892"/>
            <a:chOff x="1428728" y="2246620"/>
            <a:chExt cx="3507768" cy="2896892"/>
          </a:xfrm>
        </p:grpSpPr>
        <p:sp>
          <p:nvSpPr>
            <p:cNvPr id="3" name="椭圆 2"/>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3968430" y="2928934"/>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13" name="直接连接符 12"/>
            <p:cNvCxnSpPr>
              <a:stCxn id="3" idx="3"/>
              <a:endCxn id="4"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 idx="3"/>
              <a:endCxn id="6"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 idx="5"/>
              <a:endCxn id="7"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10"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5"/>
              <a:endCxn id="11"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3"/>
              <a:endCxn id="12"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5"/>
              <a:endCxn id="5"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3"/>
              <a:endCxn id="8"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5"/>
              <a:endCxn id="9"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右箭头 21"/>
          <p:cNvSpPr/>
          <p:nvPr/>
        </p:nvSpPr>
        <p:spPr>
          <a:xfrm>
            <a:off x="5000628" y="2214554"/>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23" name="组合 85"/>
          <p:cNvGrpSpPr/>
          <p:nvPr/>
        </p:nvGrpSpPr>
        <p:grpSpPr>
          <a:xfrm>
            <a:off x="5279074" y="1071546"/>
            <a:ext cx="3507768" cy="2896892"/>
            <a:chOff x="1428728" y="2246620"/>
            <a:chExt cx="3507768" cy="2896892"/>
          </a:xfrm>
        </p:grpSpPr>
        <p:sp>
          <p:nvSpPr>
            <p:cNvPr id="24" name="椭圆 2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25" name="椭圆 2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26" name="椭圆 2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27" name="椭圆 2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28" name="椭圆 2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29" name="椭圆 2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30" name="椭圆 2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34" name="直接连接符 33"/>
            <p:cNvCxnSpPr>
              <a:stCxn id="24" idx="3"/>
              <a:endCxn id="2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3"/>
              <a:endCxn id="2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5"/>
              <a:endCxn id="2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3"/>
              <a:endCxn id="3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5"/>
              <a:endCxn id="3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3"/>
              <a:endCxn id="3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5"/>
              <a:endCxn id="2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6" idx="3"/>
              <a:endCxn id="2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5"/>
              <a:endCxn id="3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p:nvPr/>
        </p:nvSpPr>
        <p:spPr>
          <a:xfrm>
            <a:off x="4857752" y="2143116"/>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3" name="组合 85"/>
          <p:cNvGrpSpPr/>
          <p:nvPr/>
        </p:nvGrpSpPr>
        <p:grpSpPr>
          <a:xfrm>
            <a:off x="1207108" y="1071546"/>
            <a:ext cx="3507768" cy="2896892"/>
            <a:chOff x="1428728" y="2246620"/>
            <a:chExt cx="3507768" cy="2896892"/>
          </a:xfrm>
        </p:grpSpPr>
        <p:sp>
          <p:nvSpPr>
            <p:cNvPr id="4" name="椭圆 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2468232" y="2928934"/>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14" name="直接连接符 13"/>
            <p:cNvCxnSpPr>
              <a:stCxn id="4" idx="3"/>
              <a:endCxn id="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1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5"/>
              <a:endCxn id="1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a:endCxn id="1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5"/>
              <a:endCxn id="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5"/>
              <a:endCxn id="1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组合 85"/>
          <p:cNvGrpSpPr/>
          <p:nvPr/>
        </p:nvGrpSpPr>
        <p:grpSpPr>
          <a:xfrm>
            <a:off x="5136198" y="1071546"/>
            <a:ext cx="3507768" cy="2896892"/>
            <a:chOff x="1428728" y="2246620"/>
            <a:chExt cx="3507768" cy="2896892"/>
          </a:xfrm>
        </p:grpSpPr>
        <p:sp>
          <p:nvSpPr>
            <p:cNvPr id="24" name="椭圆 2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25" name="椭圆 2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26" name="椭圆 2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27" name="椭圆 2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28" name="椭圆 2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29" name="椭圆 2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30" name="椭圆 2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34" name="直接连接符 33"/>
            <p:cNvCxnSpPr>
              <a:stCxn id="24" idx="3"/>
              <a:endCxn id="2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3"/>
              <a:endCxn id="2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5"/>
              <a:endCxn id="2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3"/>
              <a:endCxn id="3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5"/>
              <a:endCxn id="3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3"/>
              <a:endCxn id="3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5"/>
              <a:endCxn id="2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6" idx="3"/>
              <a:endCxn id="2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5"/>
              <a:endCxn id="3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5"/>
          <p:cNvGrpSpPr/>
          <p:nvPr/>
        </p:nvGrpSpPr>
        <p:grpSpPr>
          <a:xfrm>
            <a:off x="1214414" y="1357298"/>
            <a:ext cx="3507768" cy="2896892"/>
            <a:chOff x="1428728" y="2246620"/>
            <a:chExt cx="3507768" cy="2896892"/>
          </a:xfrm>
        </p:grpSpPr>
        <p:sp>
          <p:nvSpPr>
            <p:cNvPr id="3" name="椭圆 2"/>
            <p:cNvSpPr/>
            <p:nvPr/>
          </p:nvSpPr>
          <p:spPr>
            <a:xfrm>
              <a:off x="3182612" y="2246620"/>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13" name="直接连接符 12"/>
            <p:cNvCxnSpPr>
              <a:stCxn id="3" idx="3"/>
              <a:endCxn id="4"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 idx="3"/>
              <a:endCxn id="6"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 idx="5"/>
              <a:endCxn id="7"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10"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5"/>
              <a:endCxn id="11"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3"/>
              <a:endCxn id="12"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5"/>
              <a:endCxn id="5"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3"/>
              <a:endCxn id="8"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5"/>
              <a:endCxn id="9"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右箭头 21"/>
          <p:cNvSpPr/>
          <p:nvPr/>
        </p:nvSpPr>
        <p:spPr>
          <a:xfrm>
            <a:off x="4857752" y="2285992"/>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23" name="组合 85"/>
          <p:cNvGrpSpPr/>
          <p:nvPr/>
        </p:nvGrpSpPr>
        <p:grpSpPr>
          <a:xfrm>
            <a:off x="5143504" y="1357298"/>
            <a:ext cx="3507768" cy="2896892"/>
            <a:chOff x="1428728" y="2246620"/>
            <a:chExt cx="3507768" cy="2896892"/>
          </a:xfrm>
        </p:grpSpPr>
        <p:sp>
          <p:nvSpPr>
            <p:cNvPr id="24" name="椭圆 2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25" name="椭圆 2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26" name="椭圆 2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27" name="椭圆 2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28" name="椭圆 2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29" name="椭圆 2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30" name="椭圆 2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34" name="直接连接符 33"/>
            <p:cNvCxnSpPr>
              <a:stCxn id="24" idx="3"/>
              <a:endCxn id="2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3"/>
              <a:endCxn id="2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5" idx="5"/>
              <a:endCxn id="2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3"/>
              <a:endCxn id="3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5"/>
              <a:endCxn id="3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3"/>
              <a:endCxn id="3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5"/>
              <a:endCxn id="2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6" idx="3"/>
              <a:endCxn id="2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5"/>
              <a:endCxn id="3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4572000" y="5000636"/>
            <a:ext cx="4357718" cy="707886"/>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初始堆：</a:t>
            </a:r>
            <a:endParaRPr lang="en-US" altLang="zh-CN" sz="2000" smtClean="0">
              <a:solidFill>
                <a:srgbClr val="0000FF"/>
              </a:solidFill>
              <a:latin typeface="Consolas" pitchFamily="49" charset="0"/>
              <a:ea typeface="仿宋" pitchFamily="49" charset="-122"/>
              <a:cs typeface="Consolas" pitchFamily="49" charset="0"/>
            </a:endParaRPr>
          </a:p>
          <a:p>
            <a:r>
              <a:rPr lang="en-US" altLang="zh-CN" sz="2000" smtClean="0">
                <a:solidFill>
                  <a:srgbClr val="0000FF"/>
                </a:solidFill>
                <a:latin typeface="Consolas" pitchFamily="49" charset="0"/>
                <a:ea typeface="仿宋" pitchFamily="49" charset="-122"/>
                <a:cs typeface="Consolas" pitchFamily="49" charset="0"/>
              </a:rPr>
              <a:t>96,92,77,87,88,61,68,75,80,72</a:t>
            </a:r>
            <a:endParaRPr lang="zh-CN" altLang="en-US" sz="2000">
              <a:solidFill>
                <a:srgbClr val="0000FF"/>
              </a:solidFill>
              <a:latin typeface="Consolas" pitchFamily="49" charset="0"/>
              <a:ea typeface="仿宋" pitchFamily="49" charset="-122"/>
              <a:cs typeface="Consolas" pitchFamily="49" charset="0"/>
            </a:endParaRPr>
          </a:p>
        </p:txBody>
      </p:sp>
      <p:sp>
        <p:nvSpPr>
          <p:cNvPr id="44" name="下箭头 43"/>
          <p:cNvSpPr/>
          <p:nvPr/>
        </p:nvSpPr>
        <p:spPr>
          <a:xfrm>
            <a:off x="7072330" y="4286256"/>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5" name="TextBox 4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3" grpId="0"/>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00042"/>
            <a:ext cx="2357454" cy="400110"/>
          </a:xfrm>
          <a:prstGeom prst="rect">
            <a:avLst/>
          </a:prstGeom>
          <a:noFill/>
        </p:spPr>
        <p:txBody>
          <a:bodyPr wrap="square" rtlCol="0">
            <a:spAutoFit/>
          </a:bodyPr>
          <a:lstStyle/>
          <a:p>
            <a:r>
              <a:rPr lang="zh-CN" altLang="en-US" sz="2000" smtClean="0">
                <a:solidFill>
                  <a:srgbClr val="0000CC"/>
                </a:solidFill>
                <a:latin typeface="Consolas" pitchFamily="49" charset="0"/>
                <a:ea typeface="楷体" pitchFamily="49" charset="-122"/>
                <a:cs typeface="Consolas" pitchFamily="49" charset="0"/>
              </a:rPr>
              <a:t>（</a:t>
            </a:r>
            <a:r>
              <a:rPr lang="en-US" altLang="zh-CN" sz="2000" smtClean="0">
                <a:solidFill>
                  <a:srgbClr val="0000CC"/>
                </a:solidFill>
                <a:latin typeface="Consolas" pitchFamily="49" charset="0"/>
                <a:ea typeface="楷体" pitchFamily="49" charset="-122"/>
                <a:cs typeface="Consolas" pitchFamily="49" charset="0"/>
              </a:rPr>
              <a:t>2</a:t>
            </a:r>
            <a:r>
              <a:rPr lang="zh-CN" altLang="en-US" sz="2000" smtClean="0">
                <a:solidFill>
                  <a:srgbClr val="0000CC"/>
                </a:solidFill>
                <a:latin typeface="Consolas" pitchFamily="49" charset="0"/>
                <a:ea typeface="楷体" pitchFamily="49" charset="-122"/>
                <a:cs typeface="Consolas" pitchFamily="49" charset="0"/>
              </a:rPr>
              <a:t>）排序过程</a:t>
            </a:r>
            <a:endParaRPr lang="zh-CN" altLang="en-US" sz="2000">
              <a:solidFill>
                <a:srgbClr val="0000CC"/>
              </a:solidFill>
              <a:latin typeface="Consolas" pitchFamily="49" charset="0"/>
              <a:ea typeface="楷体" pitchFamily="49" charset="-122"/>
              <a:cs typeface="Consolas" pitchFamily="49" charset="0"/>
            </a:endParaRPr>
          </a:p>
        </p:txBody>
      </p:sp>
      <p:grpSp>
        <p:nvGrpSpPr>
          <p:cNvPr id="3" name="组合 85"/>
          <p:cNvGrpSpPr/>
          <p:nvPr/>
        </p:nvGrpSpPr>
        <p:grpSpPr>
          <a:xfrm>
            <a:off x="1571604" y="1285860"/>
            <a:ext cx="3507768" cy="2896892"/>
            <a:chOff x="1428728" y="2246620"/>
            <a:chExt cx="3507768" cy="2896892"/>
          </a:xfrm>
        </p:grpSpPr>
        <p:sp>
          <p:nvSpPr>
            <p:cNvPr id="4" name="椭圆 3"/>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272191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cxnSp>
          <p:nvCxnSpPr>
            <p:cNvPr id="14" name="直接连接符 13"/>
            <p:cNvCxnSpPr>
              <a:stCxn id="4" idx="3"/>
              <a:endCxn id="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1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5"/>
              <a:endCxn id="1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a:endCxn id="13" idx="0"/>
            </p:cNvCxnSpPr>
            <p:nvPr/>
          </p:nvCxnSpPr>
          <p:spPr>
            <a:xfrm rot="5400000">
              <a:off x="2751448" y="4350752"/>
              <a:ext cx="529231" cy="120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5"/>
              <a:endCxn id="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5"/>
              <a:endCxn id="1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57356" y="4929198"/>
            <a:ext cx="4357718" cy="707886"/>
          </a:xfrm>
          <a:prstGeom prst="rect">
            <a:avLst/>
          </a:prstGeom>
          <a:noFill/>
        </p:spPr>
        <p:txBody>
          <a:bodyPr wrap="square" rtlCol="0">
            <a:spAutoFit/>
          </a:bodyPr>
          <a:lstStyle/>
          <a:p>
            <a:r>
              <a:rPr lang="zh-CN" altLang="en-US" sz="2000" smtClean="0">
                <a:solidFill>
                  <a:srgbClr val="0000CC"/>
                </a:solidFill>
                <a:latin typeface="Consolas" pitchFamily="49" charset="0"/>
                <a:ea typeface="仿宋" pitchFamily="49" charset="-122"/>
                <a:cs typeface="Consolas" pitchFamily="49" charset="0"/>
              </a:rPr>
              <a:t>第</a:t>
            </a:r>
            <a:r>
              <a:rPr lang="en-US" altLang="zh-CN" sz="2000" smtClean="0">
                <a:solidFill>
                  <a:srgbClr val="0000CC"/>
                </a:solidFill>
                <a:latin typeface="Consolas" pitchFamily="49" charset="0"/>
                <a:ea typeface="仿宋" pitchFamily="49" charset="-122"/>
                <a:cs typeface="Consolas" pitchFamily="49" charset="0"/>
              </a:rPr>
              <a:t>1</a:t>
            </a:r>
            <a:r>
              <a:rPr lang="zh-CN" altLang="en-US" sz="2000" smtClean="0">
                <a:solidFill>
                  <a:srgbClr val="0000CC"/>
                </a:solidFill>
                <a:latin typeface="Consolas" pitchFamily="49" charset="0"/>
                <a:ea typeface="仿宋" pitchFamily="49" charset="-122"/>
                <a:cs typeface="Consolas" pitchFamily="49" charset="0"/>
              </a:rPr>
              <a:t>趟排序结果（</a:t>
            </a:r>
            <a:r>
              <a:rPr lang="en-US" altLang="zh-CN" sz="2000" i="1" smtClean="0">
                <a:solidFill>
                  <a:srgbClr val="0000CC"/>
                </a:solidFill>
                <a:latin typeface="Consolas" pitchFamily="49" charset="0"/>
                <a:ea typeface="仿宋" pitchFamily="49" charset="-122"/>
                <a:cs typeface="Consolas" pitchFamily="49" charset="0"/>
              </a:rPr>
              <a:t>i</a:t>
            </a:r>
            <a:r>
              <a:rPr lang="en-US" altLang="zh-CN" sz="2000" smtClean="0">
                <a:solidFill>
                  <a:srgbClr val="0000CC"/>
                </a:solidFill>
                <a:latin typeface="Consolas" pitchFamily="49" charset="0"/>
                <a:ea typeface="仿宋" pitchFamily="49" charset="-122"/>
                <a:cs typeface="Consolas" pitchFamily="49" charset="0"/>
              </a:rPr>
              <a:t>=10</a:t>
            </a:r>
            <a:r>
              <a:rPr lang="zh-CN" altLang="en-US" sz="2000" smtClean="0">
                <a:solidFill>
                  <a:srgbClr val="0000CC"/>
                </a:solidFill>
                <a:latin typeface="Consolas" pitchFamily="49" charset="0"/>
                <a:ea typeface="仿宋" pitchFamily="49" charset="-122"/>
                <a:cs typeface="Consolas" pitchFamily="49" charset="0"/>
              </a:rPr>
              <a:t>）初始堆：</a:t>
            </a:r>
            <a:endParaRPr lang="en-US" altLang="zh-CN" sz="2000" smtClean="0">
              <a:solidFill>
                <a:srgbClr val="0000CC"/>
              </a:solidFill>
              <a:latin typeface="Consolas" pitchFamily="49" charset="0"/>
              <a:ea typeface="仿宋" pitchFamily="49" charset="-122"/>
              <a:cs typeface="Consolas" pitchFamily="49" charset="0"/>
            </a:endParaRPr>
          </a:p>
          <a:p>
            <a:r>
              <a:rPr lang="en-US" altLang="zh-CN" sz="2000" smtClean="0">
                <a:solidFill>
                  <a:srgbClr val="0000CC"/>
                </a:solidFill>
                <a:latin typeface="Consolas" pitchFamily="49" charset="0"/>
                <a:ea typeface="仿宋" pitchFamily="49" charset="-122"/>
                <a:cs typeface="Consolas" pitchFamily="49" charset="0"/>
              </a:rPr>
              <a:t>72,92,77,87,88,61,68,75,80,</a:t>
            </a:r>
            <a:r>
              <a:rPr lang="en-US" altLang="zh-CN" sz="2000" smtClean="0">
                <a:solidFill>
                  <a:srgbClr val="FF0000"/>
                </a:solidFill>
                <a:latin typeface="Consolas" pitchFamily="49" charset="0"/>
                <a:ea typeface="仿宋" pitchFamily="49" charset="-122"/>
                <a:cs typeface="Consolas" pitchFamily="49" charset="0"/>
              </a:rPr>
              <a:t>96</a:t>
            </a:r>
            <a:endParaRPr lang="zh-CN" altLang="en-US" sz="2000">
              <a:solidFill>
                <a:srgbClr val="FF0000"/>
              </a:solidFill>
              <a:latin typeface="Consolas" pitchFamily="49" charset="0"/>
              <a:ea typeface="仿宋" pitchFamily="49" charset="-122"/>
              <a:cs typeface="Consolas" pitchFamily="49" charset="0"/>
            </a:endParaRPr>
          </a:p>
        </p:txBody>
      </p:sp>
      <p:grpSp>
        <p:nvGrpSpPr>
          <p:cNvPr id="26" name="组合 25"/>
          <p:cNvGrpSpPr/>
          <p:nvPr/>
        </p:nvGrpSpPr>
        <p:grpSpPr>
          <a:xfrm>
            <a:off x="3357154" y="1815737"/>
            <a:ext cx="589317" cy="2037806"/>
            <a:chOff x="3357154" y="1815737"/>
            <a:chExt cx="589317" cy="2037806"/>
          </a:xfrm>
        </p:grpSpPr>
        <p:sp>
          <p:nvSpPr>
            <p:cNvPr id="24" name="任意多边形 23"/>
            <p:cNvSpPr/>
            <p:nvPr/>
          </p:nvSpPr>
          <p:spPr>
            <a:xfrm>
              <a:off x="3357154" y="1815737"/>
              <a:ext cx="378823" cy="2037806"/>
            </a:xfrm>
            <a:custGeom>
              <a:avLst/>
              <a:gdLst>
                <a:gd name="connsiteX0" fmla="*/ 261257 w 378823"/>
                <a:gd name="connsiteY0" fmla="*/ 0 h 2037806"/>
                <a:gd name="connsiteX1" fmla="*/ 313509 w 378823"/>
                <a:gd name="connsiteY1" fmla="*/ 862149 h 2037806"/>
                <a:gd name="connsiteX2" fmla="*/ 326572 w 378823"/>
                <a:gd name="connsiteY2" fmla="*/ 1619794 h 2037806"/>
                <a:gd name="connsiteX3" fmla="*/ 0 w 378823"/>
                <a:gd name="connsiteY3" fmla="*/ 2037806 h 2037806"/>
              </a:gdLst>
              <a:ahLst/>
              <a:cxnLst>
                <a:cxn ang="0">
                  <a:pos x="connsiteX0" y="connsiteY0"/>
                </a:cxn>
                <a:cxn ang="0">
                  <a:pos x="connsiteX1" y="connsiteY1"/>
                </a:cxn>
                <a:cxn ang="0">
                  <a:pos x="connsiteX2" y="connsiteY2"/>
                </a:cxn>
                <a:cxn ang="0">
                  <a:pos x="connsiteX3" y="connsiteY3"/>
                </a:cxn>
              </a:cxnLst>
              <a:rect l="l" t="t" r="r" b="b"/>
              <a:pathLst>
                <a:path w="378823" h="2037806">
                  <a:moveTo>
                    <a:pt x="261257" y="0"/>
                  </a:moveTo>
                  <a:cubicBezTo>
                    <a:pt x="281940" y="296091"/>
                    <a:pt x="302623" y="592183"/>
                    <a:pt x="313509" y="862149"/>
                  </a:cubicBezTo>
                  <a:cubicBezTo>
                    <a:pt x="324395" y="1132115"/>
                    <a:pt x="378823" y="1423851"/>
                    <a:pt x="326572" y="1619794"/>
                  </a:cubicBezTo>
                  <a:cubicBezTo>
                    <a:pt x="274321" y="1815737"/>
                    <a:pt x="0" y="2037806"/>
                    <a:pt x="0" y="2037806"/>
                  </a:cubicBezTo>
                </a:path>
              </a:pathLst>
            </a:cu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rot="21411833">
              <a:off x="3589281" y="2009527"/>
              <a:ext cx="357190" cy="646331"/>
            </a:xfrm>
            <a:prstGeom prst="rect">
              <a:avLst/>
            </a:prstGeom>
            <a:noFill/>
          </p:spPr>
          <p:txBody>
            <a:bodyPr wrap="square" rtlCol="0">
              <a:spAutoFit/>
            </a:bodyPr>
            <a:lstStyle/>
            <a:p>
              <a:r>
                <a:rPr lang="zh-CN" altLang="en-US" sz="1800" smtClean="0">
                  <a:solidFill>
                    <a:srgbClr val="FF00FF"/>
                  </a:solidFill>
                  <a:latin typeface="仿宋" pitchFamily="49" charset="-122"/>
                  <a:ea typeface="仿宋" pitchFamily="49" charset="-122"/>
                </a:rPr>
                <a:t>交换</a:t>
              </a:r>
              <a:endParaRPr lang="zh-CN" altLang="en-US" sz="1800">
                <a:solidFill>
                  <a:srgbClr val="FF00FF"/>
                </a:solidFill>
                <a:latin typeface="仿宋" pitchFamily="49" charset="-122"/>
                <a:ea typeface="仿宋" pitchFamily="49" charset="-122"/>
              </a:endParaRPr>
            </a:p>
          </p:txBody>
        </p:sp>
      </p:grpSp>
      <p:sp>
        <p:nvSpPr>
          <p:cNvPr id="27" name="椭圆 26"/>
          <p:cNvSpPr/>
          <p:nvPr/>
        </p:nvSpPr>
        <p:spPr>
          <a:xfrm>
            <a:off x="3318365" y="1272797"/>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sp>
        <p:nvSpPr>
          <p:cNvPr id="28" name="椭圆 27"/>
          <p:cNvSpPr/>
          <p:nvPr/>
        </p:nvSpPr>
        <p:spPr>
          <a:xfrm>
            <a:off x="2857488" y="3714752"/>
            <a:ext cx="468000" cy="468000"/>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96</a:t>
            </a:r>
            <a:endParaRPr lang="zh-CN" altLang="en-US" sz="2000">
              <a:solidFill>
                <a:srgbClr val="0000FF"/>
              </a:solidFill>
              <a:latin typeface="Consolas" pitchFamily="49" charset="0"/>
              <a:cs typeface="Consolas" pitchFamily="49" charset="0"/>
            </a:endParaRPr>
          </a:p>
        </p:txBody>
      </p:sp>
      <p:sp>
        <p:nvSpPr>
          <p:cNvPr id="29" name="下箭头 28"/>
          <p:cNvSpPr/>
          <p:nvPr/>
        </p:nvSpPr>
        <p:spPr>
          <a:xfrm>
            <a:off x="3500430" y="4286256"/>
            <a:ext cx="285752"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0" name="TextBox 29"/>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28" grpId="0" animBg="1"/>
      <p:bldP spid="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85"/>
          <p:cNvGrpSpPr/>
          <p:nvPr/>
        </p:nvGrpSpPr>
        <p:grpSpPr>
          <a:xfrm>
            <a:off x="1142976" y="1214422"/>
            <a:ext cx="3507768" cy="2896892"/>
            <a:chOff x="1428728" y="2246620"/>
            <a:chExt cx="3507768" cy="2896892"/>
          </a:xfrm>
        </p:grpSpPr>
        <p:sp>
          <p:nvSpPr>
            <p:cNvPr id="4" name="椭圆 3"/>
            <p:cNvSpPr/>
            <p:nvPr/>
          </p:nvSpPr>
          <p:spPr>
            <a:xfrm>
              <a:off x="3182612" y="2246620"/>
              <a:ext cx="468000" cy="468000"/>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cxnSp>
          <p:nvCxnSpPr>
            <p:cNvPr id="14" name="直接连接符 13"/>
            <p:cNvCxnSpPr>
              <a:stCxn id="4" idx="3"/>
              <a:endCxn id="5"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7"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11"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5"/>
              <a:endCxn id="12"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5"/>
              <a:endCxn id="6"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9"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5"/>
              <a:endCxn id="10"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4714876" y="4929198"/>
            <a:ext cx="4357718" cy="707886"/>
          </a:xfrm>
          <a:prstGeom prst="rect">
            <a:avLst/>
          </a:prstGeom>
          <a:noFill/>
        </p:spPr>
        <p:txBody>
          <a:bodyPr wrap="square" rtlCol="0">
            <a:spAutoFit/>
          </a:bodyPr>
          <a:lstStyle/>
          <a:p>
            <a:r>
              <a:rPr lang="zh-CN" altLang="en-US" sz="2000" smtClean="0">
                <a:solidFill>
                  <a:srgbClr val="0000CC"/>
                </a:solidFill>
                <a:latin typeface="Consolas" pitchFamily="49" charset="0"/>
                <a:ea typeface="仿宋" pitchFamily="49" charset="-122"/>
                <a:cs typeface="Consolas" pitchFamily="49" charset="0"/>
              </a:rPr>
              <a:t>第</a:t>
            </a:r>
            <a:r>
              <a:rPr lang="en-US" altLang="zh-CN" sz="2000" smtClean="0">
                <a:solidFill>
                  <a:srgbClr val="0000CC"/>
                </a:solidFill>
                <a:latin typeface="Consolas" pitchFamily="49" charset="0"/>
                <a:ea typeface="仿宋" pitchFamily="49" charset="-122"/>
                <a:cs typeface="Consolas" pitchFamily="49" charset="0"/>
              </a:rPr>
              <a:t>2</a:t>
            </a:r>
            <a:r>
              <a:rPr lang="zh-CN" altLang="en-US" sz="2000" smtClean="0">
                <a:solidFill>
                  <a:srgbClr val="0000CC"/>
                </a:solidFill>
                <a:latin typeface="Consolas" pitchFamily="49" charset="0"/>
                <a:ea typeface="仿宋" pitchFamily="49" charset="-122"/>
                <a:cs typeface="Consolas" pitchFamily="49" charset="0"/>
              </a:rPr>
              <a:t>趟排序结果（</a:t>
            </a:r>
            <a:r>
              <a:rPr lang="en-US" altLang="zh-CN" sz="2000" i="1" smtClean="0">
                <a:solidFill>
                  <a:srgbClr val="0000CC"/>
                </a:solidFill>
                <a:latin typeface="Consolas" pitchFamily="49" charset="0"/>
                <a:ea typeface="仿宋" pitchFamily="49" charset="-122"/>
                <a:cs typeface="Consolas" pitchFamily="49" charset="0"/>
              </a:rPr>
              <a:t>i</a:t>
            </a:r>
            <a:r>
              <a:rPr lang="en-US" altLang="zh-CN" sz="2000" smtClean="0">
                <a:solidFill>
                  <a:srgbClr val="0000CC"/>
                </a:solidFill>
                <a:latin typeface="Consolas" pitchFamily="49" charset="0"/>
                <a:ea typeface="仿宋" pitchFamily="49" charset="-122"/>
                <a:cs typeface="Consolas" pitchFamily="49" charset="0"/>
              </a:rPr>
              <a:t>=9</a:t>
            </a:r>
            <a:r>
              <a:rPr lang="zh-CN" altLang="en-US" sz="2000" smtClean="0">
                <a:solidFill>
                  <a:srgbClr val="0000CC"/>
                </a:solidFill>
                <a:latin typeface="Consolas" pitchFamily="49" charset="0"/>
                <a:ea typeface="仿宋" pitchFamily="49" charset="-122"/>
                <a:cs typeface="Consolas" pitchFamily="49" charset="0"/>
              </a:rPr>
              <a:t>）初始堆：</a:t>
            </a:r>
            <a:endParaRPr lang="en-US" altLang="zh-CN" sz="2000" smtClean="0">
              <a:solidFill>
                <a:srgbClr val="0000CC"/>
              </a:solidFill>
              <a:latin typeface="Consolas" pitchFamily="49" charset="0"/>
              <a:ea typeface="仿宋" pitchFamily="49" charset="-122"/>
              <a:cs typeface="Consolas" pitchFamily="49" charset="0"/>
            </a:endParaRPr>
          </a:p>
          <a:p>
            <a:r>
              <a:rPr lang="en-US" altLang="zh-CN" sz="2000" smtClean="0">
                <a:solidFill>
                  <a:srgbClr val="0000CC"/>
                </a:solidFill>
                <a:latin typeface="Consolas" pitchFamily="49" charset="0"/>
                <a:ea typeface="仿宋" pitchFamily="49" charset="-122"/>
                <a:cs typeface="Consolas" pitchFamily="49" charset="0"/>
              </a:rPr>
              <a:t>80,88,77,87,72,61,68,75,</a:t>
            </a:r>
            <a:r>
              <a:rPr lang="en-US" altLang="zh-CN" sz="2000" smtClean="0">
                <a:solidFill>
                  <a:srgbClr val="FF0000"/>
                </a:solidFill>
                <a:latin typeface="Consolas" pitchFamily="49" charset="0"/>
                <a:ea typeface="仿宋" pitchFamily="49" charset="-122"/>
                <a:cs typeface="Consolas" pitchFamily="49" charset="0"/>
              </a:rPr>
              <a:t>92,96</a:t>
            </a:r>
            <a:endParaRPr lang="zh-CN" altLang="en-US" sz="2000">
              <a:solidFill>
                <a:srgbClr val="FF0000"/>
              </a:solidFill>
              <a:latin typeface="Consolas" pitchFamily="49" charset="0"/>
              <a:ea typeface="仿宋" pitchFamily="49" charset="-122"/>
              <a:cs typeface="Consolas" pitchFamily="49" charset="0"/>
            </a:endParaRPr>
          </a:p>
        </p:txBody>
      </p:sp>
      <p:grpSp>
        <p:nvGrpSpPr>
          <p:cNvPr id="26" name="组合 25"/>
          <p:cNvGrpSpPr/>
          <p:nvPr/>
        </p:nvGrpSpPr>
        <p:grpSpPr>
          <a:xfrm>
            <a:off x="6566141" y="1759800"/>
            <a:ext cx="1037948" cy="2143140"/>
            <a:chOff x="2999964" y="1744299"/>
            <a:chExt cx="1037948" cy="2143140"/>
          </a:xfrm>
        </p:grpSpPr>
        <p:sp>
          <p:nvSpPr>
            <p:cNvPr id="24" name="任意多边形 23"/>
            <p:cNvSpPr/>
            <p:nvPr/>
          </p:nvSpPr>
          <p:spPr>
            <a:xfrm>
              <a:off x="2999964" y="1744299"/>
              <a:ext cx="878889" cy="2143140"/>
            </a:xfrm>
            <a:custGeom>
              <a:avLst/>
              <a:gdLst>
                <a:gd name="connsiteX0" fmla="*/ 261257 w 378823"/>
                <a:gd name="connsiteY0" fmla="*/ 0 h 2037806"/>
                <a:gd name="connsiteX1" fmla="*/ 313509 w 378823"/>
                <a:gd name="connsiteY1" fmla="*/ 862149 h 2037806"/>
                <a:gd name="connsiteX2" fmla="*/ 326572 w 378823"/>
                <a:gd name="connsiteY2" fmla="*/ 1619794 h 2037806"/>
                <a:gd name="connsiteX3" fmla="*/ 0 w 378823"/>
                <a:gd name="connsiteY3" fmla="*/ 2037806 h 2037806"/>
              </a:gdLst>
              <a:ahLst/>
              <a:cxnLst>
                <a:cxn ang="0">
                  <a:pos x="connsiteX0" y="connsiteY0"/>
                </a:cxn>
                <a:cxn ang="0">
                  <a:pos x="connsiteX1" y="connsiteY1"/>
                </a:cxn>
                <a:cxn ang="0">
                  <a:pos x="connsiteX2" y="connsiteY2"/>
                </a:cxn>
                <a:cxn ang="0">
                  <a:pos x="connsiteX3" y="connsiteY3"/>
                </a:cxn>
              </a:cxnLst>
              <a:rect l="l" t="t" r="r" b="b"/>
              <a:pathLst>
                <a:path w="378823" h="2037806">
                  <a:moveTo>
                    <a:pt x="261257" y="0"/>
                  </a:moveTo>
                  <a:cubicBezTo>
                    <a:pt x="281940" y="296091"/>
                    <a:pt x="302623" y="592183"/>
                    <a:pt x="313509" y="862149"/>
                  </a:cubicBezTo>
                  <a:cubicBezTo>
                    <a:pt x="324395" y="1132115"/>
                    <a:pt x="378823" y="1423851"/>
                    <a:pt x="326572" y="1619794"/>
                  </a:cubicBezTo>
                  <a:cubicBezTo>
                    <a:pt x="274321" y="1815737"/>
                    <a:pt x="0" y="2037806"/>
                    <a:pt x="0" y="2037806"/>
                  </a:cubicBezTo>
                </a:path>
              </a:pathLst>
            </a:cu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rot="21411833">
              <a:off x="3680722" y="2009527"/>
              <a:ext cx="357190" cy="646331"/>
            </a:xfrm>
            <a:prstGeom prst="rect">
              <a:avLst/>
            </a:prstGeom>
            <a:noFill/>
          </p:spPr>
          <p:txBody>
            <a:bodyPr wrap="square" rtlCol="0">
              <a:spAutoFit/>
            </a:bodyPr>
            <a:lstStyle/>
            <a:p>
              <a:r>
                <a:rPr lang="zh-CN" altLang="en-US" sz="1800" smtClean="0">
                  <a:solidFill>
                    <a:srgbClr val="FF00FF"/>
                  </a:solidFill>
                  <a:latin typeface="仿宋" pitchFamily="49" charset="-122"/>
                  <a:ea typeface="仿宋" pitchFamily="49" charset="-122"/>
                </a:rPr>
                <a:t>交换</a:t>
              </a:r>
              <a:endParaRPr lang="zh-CN" altLang="en-US" sz="1800">
                <a:solidFill>
                  <a:srgbClr val="FF00FF"/>
                </a:solidFill>
                <a:latin typeface="仿宋" pitchFamily="49" charset="-122"/>
                <a:ea typeface="仿宋" pitchFamily="49" charset="-122"/>
              </a:endParaRPr>
            </a:p>
          </p:txBody>
        </p:sp>
      </p:grpSp>
      <p:sp>
        <p:nvSpPr>
          <p:cNvPr id="29" name="下箭头 28"/>
          <p:cNvSpPr/>
          <p:nvPr/>
        </p:nvSpPr>
        <p:spPr>
          <a:xfrm>
            <a:off x="6357950" y="4286256"/>
            <a:ext cx="285752"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30" name="组合 85"/>
          <p:cNvGrpSpPr/>
          <p:nvPr/>
        </p:nvGrpSpPr>
        <p:grpSpPr>
          <a:xfrm>
            <a:off x="5207636" y="1214422"/>
            <a:ext cx="3507768" cy="2896892"/>
            <a:chOff x="1428728" y="2246620"/>
            <a:chExt cx="3507768" cy="2896892"/>
          </a:xfrm>
        </p:grpSpPr>
        <p:sp>
          <p:nvSpPr>
            <p:cNvPr id="31" name="椭圆 30"/>
            <p:cNvSpPr/>
            <p:nvPr/>
          </p:nvSpPr>
          <p:spPr>
            <a:xfrm>
              <a:off x="3182612" y="2246620"/>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2468232"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88</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3968430" y="2928934"/>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77</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182529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87</a:t>
              </a:r>
              <a:endParaRPr lang="zh-CN" altLang="en-US" sz="2000">
                <a:solidFill>
                  <a:srgbClr val="0000FF"/>
                </a:solidFill>
                <a:latin typeface="Consolas" pitchFamily="49" charset="0"/>
                <a:cs typeface="Consolas" pitchFamily="49" charset="0"/>
              </a:endParaRPr>
            </a:p>
          </p:txBody>
        </p:sp>
        <p:sp>
          <p:nvSpPr>
            <p:cNvPr id="35" name="椭圆 34"/>
            <p:cNvSpPr/>
            <p:nvPr/>
          </p:nvSpPr>
          <p:spPr>
            <a:xfrm>
              <a:off x="3007670"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72</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3579174"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61</a:t>
              </a:r>
              <a:endParaRPr lang="zh-CN" altLang="en-US" sz="2000">
                <a:solidFill>
                  <a:srgbClr val="0000FF"/>
                </a:solidFill>
                <a:latin typeface="Consolas" pitchFamily="49" charset="0"/>
                <a:cs typeface="Consolas" pitchFamily="49" charset="0"/>
              </a:endParaRPr>
            </a:p>
          </p:txBody>
        </p:sp>
        <p:sp>
          <p:nvSpPr>
            <p:cNvPr id="37" name="椭圆 36"/>
            <p:cNvSpPr/>
            <p:nvPr/>
          </p:nvSpPr>
          <p:spPr>
            <a:xfrm>
              <a:off x="4468496" y="3746818"/>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68</a:t>
              </a:r>
              <a:endParaRPr lang="zh-CN" altLang="en-US" sz="2000">
                <a:solidFill>
                  <a:srgbClr val="0000FF"/>
                </a:solidFill>
                <a:latin typeface="Consolas" pitchFamily="49" charset="0"/>
                <a:cs typeface="Consolas" pitchFamily="49" charset="0"/>
              </a:endParaRPr>
            </a:p>
          </p:txBody>
        </p:sp>
        <p:sp>
          <p:nvSpPr>
            <p:cNvPr id="38" name="椭圆 37"/>
            <p:cNvSpPr/>
            <p:nvPr/>
          </p:nvSpPr>
          <p:spPr>
            <a:xfrm>
              <a:off x="1428728"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75</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2182480" y="4675512"/>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cxnSp>
          <p:nvCxnSpPr>
            <p:cNvPr id="40" name="直接连接符 39"/>
            <p:cNvCxnSpPr>
              <a:stCxn id="31" idx="3"/>
              <a:endCxn id="32" idx="7"/>
            </p:cNvCxnSpPr>
            <p:nvPr/>
          </p:nvCxnSpPr>
          <p:spPr>
            <a:xfrm rot="5400000">
              <a:off x="2883728" y="2630050"/>
              <a:ext cx="351388" cy="383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2" idx="3"/>
              <a:endCxn id="34" idx="7"/>
            </p:cNvCxnSpPr>
            <p:nvPr/>
          </p:nvCxnSpPr>
          <p:spPr>
            <a:xfrm rot="5400000">
              <a:off x="2137282" y="3415868"/>
              <a:ext cx="486958" cy="312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35" idx="0"/>
            </p:cNvCxnSpPr>
            <p:nvPr/>
          </p:nvCxnSpPr>
          <p:spPr>
            <a:xfrm rot="16200000" flipH="1">
              <a:off x="2845472" y="3350619"/>
              <a:ext cx="418421" cy="3739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4" idx="3"/>
              <a:endCxn id="38" idx="0"/>
            </p:cNvCxnSpPr>
            <p:nvPr/>
          </p:nvCxnSpPr>
          <p:spPr>
            <a:xfrm rot="5400000">
              <a:off x="1513663" y="4295347"/>
              <a:ext cx="529231" cy="2310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4" idx="5"/>
              <a:endCxn id="39" idx="0"/>
            </p:cNvCxnSpPr>
            <p:nvPr/>
          </p:nvCxnSpPr>
          <p:spPr>
            <a:xfrm rot="16200000" flipH="1">
              <a:off x="2056001" y="4315032"/>
              <a:ext cx="529231" cy="191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1" idx="5"/>
              <a:endCxn id="33" idx="1"/>
            </p:cNvCxnSpPr>
            <p:nvPr/>
          </p:nvCxnSpPr>
          <p:spPr>
            <a:xfrm rot="16200000" flipH="1">
              <a:off x="3633827" y="2594331"/>
              <a:ext cx="351388" cy="45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3" idx="3"/>
              <a:endCxn id="36" idx="0"/>
            </p:cNvCxnSpPr>
            <p:nvPr/>
          </p:nvCxnSpPr>
          <p:spPr>
            <a:xfrm rot="5400000">
              <a:off x="3715861" y="3425711"/>
              <a:ext cx="418421" cy="2237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3" idx="5"/>
              <a:endCxn id="37" idx="0"/>
            </p:cNvCxnSpPr>
            <p:nvPr/>
          </p:nvCxnSpPr>
          <p:spPr>
            <a:xfrm rot="16200000" flipH="1">
              <a:off x="4325984" y="3370305"/>
              <a:ext cx="418421" cy="33460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8" name="右箭头 47"/>
          <p:cNvSpPr/>
          <p:nvPr/>
        </p:nvSpPr>
        <p:spPr>
          <a:xfrm>
            <a:off x="4857752" y="2285992"/>
            <a:ext cx="500066"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1" name="TextBox 50"/>
          <p:cNvSpPr txBox="1"/>
          <p:nvPr/>
        </p:nvSpPr>
        <p:spPr>
          <a:xfrm>
            <a:off x="4786314" y="1845222"/>
            <a:ext cx="785818" cy="369332"/>
          </a:xfrm>
          <a:prstGeom prst="rect">
            <a:avLst/>
          </a:prstGeom>
          <a:noFill/>
        </p:spPr>
        <p:txBody>
          <a:bodyPr wrap="square" rtlCol="0">
            <a:spAutoFit/>
          </a:bodyPr>
          <a:lstStyle/>
          <a:p>
            <a:r>
              <a:rPr kumimoji="1" lang="zh-CN" altLang="en-US" sz="1800" smtClean="0">
                <a:solidFill>
                  <a:srgbClr val="0000FF"/>
                </a:solidFill>
                <a:latin typeface="Consolas" pitchFamily="49" charset="0"/>
                <a:ea typeface="仿宋" pitchFamily="49" charset="-122"/>
                <a:cs typeface="Consolas" pitchFamily="49" charset="0"/>
              </a:rPr>
              <a:t>筛选</a:t>
            </a:r>
            <a:endParaRPr lang="zh-CN" altLang="en-US" sz="1800"/>
          </a:p>
        </p:txBody>
      </p:sp>
      <p:sp>
        <p:nvSpPr>
          <p:cNvPr id="52" name="椭圆 51"/>
          <p:cNvSpPr/>
          <p:nvPr/>
        </p:nvSpPr>
        <p:spPr>
          <a:xfrm>
            <a:off x="5968511" y="3649254"/>
            <a:ext cx="468000" cy="468000"/>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92</a:t>
            </a:r>
            <a:endParaRPr lang="zh-CN" altLang="en-US" sz="2000">
              <a:solidFill>
                <a:srgbClr val="0000FF"/>
              </a:solidFill>
              <a:latin typeface="Consolas" pitchFamily="49" charset="0"/>
              <a:cs typeface="Consolas" pitchFamily="49" charset="0"/>
            </a:endParaRPr>
          </a:p>
        </p:txBody>
      </p:sp>
      <p:sp>
        <p:nvSpPr>
          <p:cNvPr id="53" name="椭圆 52"/>
          <p:cNvSpPr/>
          <p:nvPr/>
        </p:nvSpPr>
        <p:spPr>
          <a:xfrm>
            <a:off x="6961703" y="1201359"/>
            <a:ext cx="468000" cy="468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2000" smtClean="0">
                <a:solidFill>
                  <a:srgbClr val="0000FF"/>
                </a:solidFill>
                <a:latin typeface="Consolas" pitchFamily="49" charset="0"/>
                <a:cs typeface="Consolas" pitchFamily="49" charset="0"/>
              </a:rPr>
              <a:t>80</a:t>
            </a:r>
            <a:endParaRPr lang="zh-CN" altLang="en-US" sz="2000">
              <a:solidFill>
                <a:srgbClr val="0000FF"/>
              </a:solidFill>
              <a:latin typeface="Consolas" pitchFamily="49" charset="0"/>
              <a:cs typeface="Consolas" pitchFamily="49" charset="0"/>
            </a:endParaRPr>
          </a:p>
        </p:txBody>
      </p:sp>
      <p:grpSp>
        <p:nvGrpSpPr>
          <p:cNvPr id="59" name="组合 58"/>
          <p:cNvGrpSpPr/>
          <p:nvPr/>
        </p:nvGrpSpPr>
        <p:grpSpPr>
          <a:xfrm>
            <a:off x="2143108" y="4929198"/>
            <a:ext cx="6286544" cy="1471680"/>
            <a:chOff x="2143108" y="4929198"/>
            <a:chExt cx="6286544" cy="1471680"/>
          </a:xfrm>
        </p:grpSpPr>
        <p:sp>
          <p:nvSpPr>
            <p:cNvPr id="54" name="TextBox 53"/>
            <p:cNvSpPr txBox="1"/>
            <p:nvPr/>
          </p:nvSpPr>
          <p:spPr>
            <a:xfrm>
              <a:off x="2143108" y="6000768"/>
              <a:ext cx="6286544" cy="400110"/>
            </a:xfrm>
            <a:prstGeom prst="rect">
              <a:avLst/>
            </a:prstGeom>
            <a:noFill/>
          </p:spPr>
          <p:txBody>
            <a:bodyPr wrap="square" rtlCol="0">
              <a:spAutoFit/>
            </a:bodyPr>
            <a:lstStyle/>
            <a:p>
              <a:r>
                <a:rPr lang="zh-CN" altLang="en-US" sz="2000" smtClean="0">
                  <a:solidFill>
                    <a:srgbClr val="0000CC"/>
                  </a:solidFill>
                  <a:latin typeface="Consolas" pitchFamily="49" charset="0"/>
                  <a:ea typeface="楷体" pitchFamily="49" charset="-122"/>
                  <a:cs typeface="Consolas" pitchFamily="49" charset="0"/>
                </a:rPr>
                <a:t>最终结果：</a:t>
              </a:r>
              <a:r>
                <a:rPr lang="en-US" altLang="zh-CN" sz="2000" smtClean="0">
                  <a:solidFill>
                    <a:srgbClr val="0000CC"/>
                  </a:solidFill>
                  <a:latin typeface="Consolas" pitchFamily="49" charset="0"/>
                  <a:ea typeface="楷体" pitchFamily="49" charset="-122"/>
                  <a:cs typeface="Consolas" pitchFamily="49" charset="0"/>
                </a:rPr>
                <a:t>61,68,72,75,77,80,87,88,92,90</a:t>
              </a:r>
              <a:endParaRPr lang="zh-CN" altLang="en-US" sz="2000">
                <a:solidFill>
                  <a:srgbClr val="0000CC"/>
                </a:solidFill>
                <a:latin typeface="Consolas" pitchFamily="49" charset="0"/>
                <a:ea typeface="楷体" pitchFamily="49" charset="-122"/>
                <a:cs typeface="Consolas" pitchFamily="49" charset="0"/>
              </a:endParaRPr>
            </a:p>
          </p:txBody>
        </p:sp>
        <p:sp>
          <p:nvSpPr>
            <p:cNvPr id="55" name="左弧形箭头 54"/>
            <p:cNvSpPr/>
            <p:nvPr/>
          </p:nvSpPr>
          <p:spPr>
            <a:xfrm>
              <a:off x="3643306" y="4929198"/>
              <a:ext cx="357190" cy="928694"/>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58" name="TextBox 57"/>
            <p:cNvSpPr txBox="1"/>
            <p:nvPr/>
          </p:nvSpPr>
          <p:spPr>
            <a:xfrm>
              <a:off x="3000364" y="5068685"/>
              <a:ext cx="714380" cy="646331"/>
            </a:xfrm>
            <a:prstGeom prst="rect">
              <a:avLst/>
            </a:prstGeom>
            <a:noFill/>
          </p:spPr>
          <p:txBody>
            <a:bodyPr wrap="square" rtlCol="0">
              <a:spAutoFit/>
            </a:bodyPr>
            <a:lstStyle/>
            <a:p>
              <a:r>
                <a:rPr lang="zh-CN" altLang="en-US" sz="1800" smtClean="0">
                  <a:solidFill>
                    <a:srgbClr val="0000CC"/>
                  </a:solidFill>
                  <a:latin typeface="仿宋" pitchFamily="49" charset="-122"/>
                  <a:ea typeface="仿宋" pitchFamily="49" charset="-122"/>
                </a:rPr>
                <a:t>以此类推</a:t>
              </a:r>
              <a:endParaRPr lang="zh-CN" altLang="en-US" sz="1800">
                <a:solidFill>
                  <a:srgbClr val="0000CC"/>
                </a:solidFill>
                <a:latin typeface="仿宋" pitchFamily="49" charset="-122"/>
                <a:ea typeface="仿宋" pitchFamily="49" charset="-122"/>
              </a:endParaRPr>
            </a:p>
          </p:txBody>
        </p:sp>
      </p:grpSp>
      <p:sp>
        <p:nvSpPr>
          <p:cNvPr id="60" name="TextBox 59"/>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animBg="1"/>
      <p:bldP spid="48" grpId="0" animBg="1"/>
      <p:bldP spid="51" grpId="0"/>
      <p:bldP spid="52" grpId="0" animBg="1"/>
      <p:bldP spid="5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1214414" y="285728"/>
            <a:ext cx="3281668" cy="400110"/>
          </a:xfrm>
          <a:prstGeom prst="rect">
            <a:avLst/>
          </a:prstGeom>
          <a:noFill/>
          <a:ln w="9525">
            <a:noFill/>
            <a:miter lim="800000"/>
            <a:headEnd/>
            <a:tailEnd/>
          </a:ln>
        </p:spPr>
        <p:txBody>
          <a:bodyPr wrap="none">
            <a:spAutoFit/>
          </a:bodyPr>
          <a:lstStyle/>
          <a:p>
            <a:r>
              <a:rPr kumimoji="1" lang="zh-CN" altLang="en-US" sz="2000" dirty="0">
                <a:solidFill>
                  <a:srgbClr val="1000E4"/>
                </a:solidFill>
                <a:latin typeface="Consolas" pitchFamily="49" charset="0"/>
                <a:ea typeface="楷体" pitchFamily="49" charset="-122"/>
                <a:cs typeface="Consolas" pitchFamily="49" charset="0"/>
              </a:rPr>
              <a:t>堆排序的时间复杂度分析：</a:t>
            </a:r>
          </a:p>
        </p:txBody>
      </p:sp>
      <p:sp>
        <p:nvSpPr>
          <p:cNvPr id="216067" name="Text Box 3"/>
          <p:cNvSpPr txBox="1">
            <a:spLocks noChangeArrowheads="1"/>
          </p:cNvSpPr>
          <p:nvPr/>
        </p:nvSpPr>
        <p:spPr bwMode="auto">
          <a:xfrm>
            <a:off x="1276382" y="949325"/>
            <a:ext cx="6796080" cy="830997"/>
          </a:xfrm>
          <a:prstGeom prst="rect">
            <a:avLst/>
          </a:prstGeom>
          <a:noFill/>
          <a:ln w="9525">
            <a:noFill/>
            <a:miter lim="800000"/>
            <a:headEnd/>
            <a:tailEnd/>
          </a:ln>
        </p:spPr>
        <p:txBody>
          <a:bodyPr wrap="square">
            <a:spAutoFit/>
          </a:bodyPr>
          <a:lstStyle/>
          <a:p>
            <a:pPr marL="457200" indent="-457200">
              <a:lnSpc>
                <a:spcPct val="120000"/>
              </a:lnSpc>
              <a:buBlip>
                <a:blip r:embed="rId2"/>
              </a:buBlip>
            </a:pPr>
            <a:r>
              <a:rPr kumimoji="1" lang="zh-CN" altLang="en-US" sz="2000" smtClean="0">
                <a:solidFill>
                  <a:srgbClr val="1000E4"/>
                </a:solidFill>
                <a:latin typeface="Consolas" pitchFamily="49" charset="0"/>
                <a:ea typeface="楷体" pitchFamily="49" charset="-122"/>
                <a:cs typeface="Consolas" pitchFamily="49" charset="0"/>
              </a:rPr>
              <a:t>对高度为</a:t>
            </a:r>
            <a:r>
              <a:rPr kumimoji="1" lang="en-US" altLang="zh-CN" sz="2000" i="1" smtClean="0">
                <a:solidFill>
                  <a:srgbClr val="1000E4"/>
                </a:solidFill>
                <a:latin typeface="Consolas" pitchFamily="49" charset="0"/>
                <a:ea typeface="楷体" pitchFamily="49" charset="-122"/>
                <a:cs typeface="Consolas" pitchFamily="49" charset="0"/>
              </a:rPr>
              <a:t>k</a:t>
            </a:r>
            <a:r>
              <a:rPr kumimoji="1" lang="zh-CN" altLang="en-US" sz="2000" smtClean="0">
                <a:solidFill>
                  <a:srgbClr val="1000E4"/>
                </a:solidFill>
                <a:latin typeface="Consolas" pitchFamily="49" charset="0"/>
                <a:ea typeface="楷体" pitchFamily="49" charset="-122"/>
                <a:cs typeface="Consolas" pitchFamily="49" charset="0"/>
              </a:rPr>
              <a:t>的</a:t>
            </a:r>
            <a:r>
              <a:rPr kumimoji="1" lang="zh-CN" altLang="en-US" sz="2000" dirty="0">
                <a:solidFill>
                  <a:srgbClr val="1000E4"/>
                </a:solidFill>
                <a:latin typeface="Consolas" pitchFamily="49" charset="0"/>
                <a:ea typeface="楷体" pitchFamily="49" charset="-122"/>
                <a:cs typeface="Consolas" pitchFamily="49" charset="0"/>
              </a:rPr>
              <a:t>堆，“筛选”所需进行</a:t>
            </a:r>
            <a:r>
              <a:rPr kumimoji="1" lang="zh-CN" altLang="en-US" sz="2000">
                <a:solidFill>
                  <a:srgbClr val="1000E4"/>
                </a:solidFill>
                <a:latin typeface="Consolas" pitchFamily="49" charset="0"/>
                <a:ea typeface="楷体" pitchFamily="49" charset="-122"/>
                <a:cs typeface="Consolas" pitchFamily="49" charset="0"/>
              </a:rPr>
              <a:t>的</a:t>
            </a:r>
            <a:r>
              <a:rPr kumimoji="1" lang="zh-CN" altLang="en-US" sz="2000" smtClean="0">
                <a:solidFill>
                  <a:srgbClr val="1000E4"/>
                </a:solidFill>
                <a:latin typeface="Consolas" pitchFamily="49" charset="0"/>
                <a:ea typeface="楷体" pitchFamily="49" charset="-122"/>
                <a:cs typeface="Consolas" pitchFamily="49" charset="0"/>
              </a:rPr>
              <a:t>关键字比较</a:t>
            </a:r>
            <a:r>
              <a:rPr kumimoji="1" lang="zh-CN" altLang="en-US" sz="2000" dirty="0">
                <a:solidFill>
                  <a:srgbClr val="1000E4"/>
                </a:solidFill>
                <a:latin typeface="Consolas" pitchFamily="49" charset="0"/>
                <a:ea typeface="楷体" pitchFamily="49" charset="-122"/>
                <a:cs typeface="Consolas" pitchFamily="49" charset="0"/>
              </a:rPr>
              <a:t>的次数至多为</a:t>
            </a:r>
            <a:r>
              <a:rPr kumimoji="1" lang="en-US" altLang="zh-CN" sz="2000" dirty="0">
                <a:solidFill>
                  <a:srgbClr val="1000E4"/>
                </a:solidFill>
                <a:latin typeface="Consolas" pitchFamily="49" charset="0"/>
                <a:ea typeface="楷体" pitchFamily="49" charset="-122"/>
                <a:cs typeface="Consolas" pitchFamily="49" charset="0"/>
              </a:rPr>
              <a:t>2(</a:t>
            </a:r>
            <a:r>
              <a:rPr kumimoji="1" lang="en-US" altLang="zh-CN" sz="2000" i="1" dirty="0">
                <a:solidFill>
                  <a:srgbClr val="1000E4"/>
                </a:solidFill>
                <a:latin typeface="Consolas" pitchFamily="49" charset="0"/>
                <a:ea typeface="楷体" pitchFamily="49" charset="-122"/>
                <a:cs typeface="Consolas" pitchFamily="49" charset="0"/>
              </a:rPr>
              <a:t>k</a:t>
            </a:r>
            <a:r>
              <a:rPr kumimoji="1" lang="en-US" altLang="zh-CN" sz="2000" dirty="0">
                <a:solidFill>
                  <a:srgbClr val="1000E4"/>
                </a:solidFill>
                <a:latin typeface="Consolas" pitchFamily="49" charset="0"/>
                <a:ea typeface="宋体" pitchFamily="2" charset="-122"/>
                <a:cs typeface="Consolas" pitchFamily="49" charset="0"/>
              </a:rPr>
              <a:t>-</a:t>
            </a:r>
            <a:r>
              <a:rPr kumimoji="1" lang="en-US" altLang="zh-CN" sz="2000" dirty="0">
                <a:solidFill>
                  <a:srgbClr val="1000E4"/>
                </a:solidFill>
                <a:latin typeface="Consolas" pitchFamily="49" charset="0"/>
                <a:ea typeface="楷体" pitchFamily="49" charset="-122"/>
                <a:cs typeface="Consolas" pitchFamily="49" charset="0"/>
              </a:rPr>
              <a:t>1)</a:t>
            </a:r>
            <a:r>
              <a:rPr kumimoji="1" lang="zh-CN" altLang="en-US" sz="2000" dirty="0">
                <a:solidFill>
                  <a:srgbClr val="1000E4"/>
                </a:solidFill>
                <a:latin typeface="Consolas" pitchFamily="49" charset="0"/>
                <a:ea typeface="楷体" pitchFamily="49" charset="-122"/>
                <a:cs typeface="Consolas" pitchFamily="49" charset="0"/>
              </a:rPr>
              <a:t>；</a:t>
            </a:r>
          </a:p>
        </p:txBody>
      </p:sp>
      <p:sp>
        <p:nvSpPr>
          <p:cNvPr id="216068" name="Text Box 4"/>
          <p:cNvSpPr txBox="1">
            <a:spLocks noChangeArrowheads="1"/>
          </p:cNvSpPr>
          <p:nvPr/>
        </p:nvSpPr>
        <p:spPr bwMode="auto">
          <a:xfrm>
            <a:off x="1276382" y="3213100"/>
            <a:ext cx="7367584" cy="861774"/>
          </a:xfrm>
          <a:prstGeom prst="rect">
            <a:avLst/>
          </a:prstGeom>
          <a:noFill/>
          <a:ln w="9525">
            <a:noFill/>
            <a:miter lim="800000"/>
            <a:headEnd/>
            <a:tailEnd/>
          </a:ln>
        </p:spPr>
        <p:txBody>
          <a:bodyPr wrap="square">
            <a:spAutoFit/>
          </a:bodyPr>
          <a:lstStyle/>
          <a:p>
            <a:pPr marL="457200" indent="-457200">
              <a:lnSpc>
                <a:spcPct val="125000"/>
              </a:lnSpc>
              <a:buBlip>
                <a:blip r:embed="rId2"/>
              </a:buBlip>
            </a:pPr>
            <a:r>
              <a:rPr kumimoji="1" lang="zh-CN" altLang="en-US" sz="2000" smtClean="0">
                <a:solidFill>
                  <a:srgbClr val="1000E4"/>
                </a:solidFill>
                <a:latin typeface="Consolas" pitchFamily="49" charset="0"/>
                <a:ea typeface="楷体" pitchFamily="49" charset="-122"/>
                <a:cs typeface="Consolas" pitchFamily="49" charset="0"/>
              </a:rPr>
              <a:t>调整“堆顶”</a:t>
            </a:r>
            <a:r>
              <a:rPr kumimoji="1" lang="en-US" altLang="zh-CN" sz="2000" i="1" smtClean="0">
                <a:solidFill>
                  <a:srgbClr val="1000E4"/>
                </a:solidFill>
                <a:latin typeface="Consolas" pitchFamily="49" charset="0"/>
                <a:ea typeface="楷体" pitchFamily="49" charset="-122"/>
                <a:cs typeface="Consolas" pitchFamily="49" charset="0"/>
              </a:rPr>
              <a:t>n</a:t>
            </a:r>
            <a:r>
              <a:rPr kumimoji="1" lang="en-US" altLang="zh-CN" sz="2000" smtClean="0">
                <a:solidFill>
                  <a:srgbClr val="1000E4"/>
                </a:solidFill>
                <a:latin typeface="Consolas" pitchFamily="49" charset="0"/>
                <a:ea typeface="宋体" pitchFamily="2" charset="-122"/>
                <a:cs typeface="Consolas" pitchFamily="49" charset="0"/>
              </a:rPr>
              <a:t>-</a:t>
            </a:r>
            <a:r>
              <a:rPr kumimoji="1" lang="en-US" altLang="zh-CN" sz="2000" smtClean="0">
                <a:solidFill>
                  <a:srgbClr val="1000E4"/>
                </a:solidFill>
                <a:latin typeface="Consolas" pitchFamily="49" charset="0"/>
                <a:ea typeface="楷体" pitchFamily="49" charset="-122"/>
                <a:cs typeface="Consolas" pitchFamily="49" charset="0"/>
              </a:rPr>
              <a:t>1 </a:t>
            </a:r>
            <a:r>
              <a:rPr kumimoji="1" lang="zh-CN" altLang="en-US" sz="2000" dirty="0">
                <a:solidFill>
                  <a:srgbClr val="1000E4"/>
                </a:solidFill>
                <a:latin typeface="Consolas" pitchFamily="49" charset="0"/>
                <a:ea typeface="楷体" pitchFamily="49" charset="-122"/>
                <a:cs typeface="Consolas" pitchFamily="49" charset="0"/>
              </a:rPr>
              <a:t>次，总共进行</a:t>
            </a:r>
            <a:r>
              <a:rPr kumimoji="1" lang="zh-CN" altLang="en-US" sz="2000">
                <a:solidFill>
                  <a:srgbClr val="1000E4"/>
                </a:solidFill>
                <a:latin typeface="Consolas" pitchFamily="49" charset="0"/>
                <a:ea typeface="楷体" pitchFamily="49" charset="-122"/>
                <a:cs typeface="Consolas" pitchFamily="49" charset="0"/>
              </a:rPr>
              <a:t>的</a:t>
            </a:r>
            <a:r>
              <a:rPr kumimoji="1" lang="zh-CN" altLang="en-US" sz="2000" smtClean="0">
                <a:solidFill>
                  <a:srgbClr val="1000E4"/>
                </a:solidFill>
                <a:latin typeface="Consolas" pitchFamily="49" charset="0"/>
                <a:ea typeface="楷体" pitchFamily="49" charset="-122"/>
                <a:cs typeface="Consolas" pitchFamily="49" charset="0"/>
              </a:rPr>
              <a:t>关键字</a:t>
            </a:r>
            <a:r>
              <a:rPr kumimoji="1" lang="zh-CN" altLang="en-US" sz="2000" dirty="0">
                <a:solidFill>
                  <a:srgbClr val="1000E4"/>
                </a:solidFill>
                <a:latin typeface="Consolas" pitchFamily="49" charset="0"/>
                <a:ea typeface="楷体" pitchFamily="49" charset="-122"/>
                <a:cs typeface="Consolas" pitchFamily="49" charset="0"/>
              </a:rPr>
              <a:t>比较的次数不超过</a:t>
            </a:r>
          </a:p>
          <a:p>
            <a:pPr>
              <a:lnSpc>
                <a:spcPct val="125000"/>
              </a:lnSpc>
            </a:pPr>
            <a:r>
              <a:rPr kumimoji="1" lang="zh-CN" altLang="en-US" sz="2000" smtClean="0">
                <a:solidFill>
                  <a:srgbClr val="1000E4"/>
                </a:solidFill>
                <a:latin typeface="Consolas" pitchFamily="49" charset="0"/>
                <a:ea typeface="楷体" pitchFamily="49" charset="-122"/>
                <a:cs typeface="Consolas" pitchFamily="49" charset="0"/>
              </a:rPr>
              <a:t>    </a:t>
            </a:r>
            <a:r>
              <a:rPr kumimoji="1" lang="en-US" altLang="zh-CN" sz="2000" smtClean="0">
                <a:solidFill>
                  <a:srgbClr val="1000E4"/>
                </a:solidFill>
                <a:latin typeface="Consolas" pitchFamily="49" charset="0"/>
                <a:ea typeface="楷体" pitchFamily="49" charset="-122"/>
                <a:cs typeface="Consolas" pitchFamily="49" charset="0"/>
              </a:rPr>
              <a:t>2(</a:t>
            </a:r>
            <a:r>
              <a:rPr kumimoji="1" lang="en-US" altLang="zh-CN" sz="2000" dirty="0">
                <a:solidFill>
                  <a:srgbClr val="1000E4"/>
                </a:solidFill>
                <a:latin typeface="Consolas" pitchFamily="49" charset="0"/>
                <a:ea typeface="楷体" pitchFamily="49" charset="-122"/>
                <a:cs typeface="Consolas" pitchFamily="49" charset="0"/>
                <a:sym typeface="Symbol" pitchFamily="18" charset="2"/>
              </a:rPr>
              <a:t></a:t>
            </a:r>
            <a:r>
              <a:rPr kumimoji="1" lang="en-US" altLang="zh-CN" sz="2000" i="1" dirty="0" err="1">
                <a:solidFill>
                  <a:srgbClr val="1000E4"/>
                </a:solidFill>
                <a:latin typeface="Consolas" pitchFamily="49" charset="0"/>
                <a:ea typeface="楷体" pitchFamily="49" charset="-122"/>
                <a:cs typeface="Consolas" pitchFamily="49" charset="0"/>
              </a:rPr>
              <a:t>log</a:t>
            </a:r>
            <a:r>
              <a:rPr kumimoji="1" lang="en-US" altLang="zh-CN" sz="2000" baseline="-25000" dirty="0" err="1">
                <a:solidFill>
                  <a:srgbClr val="1000E4"/>
                </a:solidFill>
                <a:latin typeface="Consolas" pitchFamily="49" charset="0"/>
                <a:ea typeface="楷体" pitchFamily="49" charset="-122"/>
                <a:cs typeface="Consolas" pitchFamily="49" charset="0"/>
              </a:rPr>
              <a:t>2</a:t>
            </a:r>
            <a:r>
              <a:rPr kumimoji="1" lang="en-US" altLang="zh-CN" sz="2000" dirty="0">
                <a:solidFill>
                  <a:srgbClr val="1000E4"/>
                </a:solidFill>
                <a:latin typeface="Consolas" pitchFamily="49" charset="0"/>
                <a:ea typeface="楷体" pitchFamily="49" charset="-122"/>
                <a:cs typeface="Consolas" pitchFamily="49" charset="0"/>
              </a:rPr>
              <a:t>(</a:t>
            </a:r>
            <a:r>
              <a:rPr kumimoji="1" lang="en-US" altLang="zh-CN" sz="2000" i="1" dirty="0">
                <a:solidFill>
                  <a:srgbClr val="1000E4"/>
                </a:solidFill>
                <a:latin typeface="Consolas" pitchFamily="49" charset="0"/>
                <a:ea typeface="楷体" pitchFamily="49" charset="-122"/>
                <a:cs typeface="Consolas" pitchFamily="49" charset="0"/>
              </a:rPr>
              <a:t>n</a:t>
            </a:r>
            <a:r>
              <a:rPr kumimoji="1" lang="en-US" altLang="zh-CN" sz="2000" dirty="0">
                <a:solidFill>
                  <a:srgbClr val="1000E4"/>
                </a:solidFill>
                <a:latin typeface="Consolas" pitchFamily="49" charset="0"/>
                <a:ea typeface="宋体" pitchFamily="2" charset="-122"/>
                <a:cs typeface="Consolas" pitchFamily="49" charset="0"/>
              </a:rPr>
              <a:t>-</a:t>
            </a:r>
            <a:r>
              <a:rPr kumimoji="1" lang="en-US" altLang="zh-CN" sz="2000" dirty="0">
                <a:solidFill>
                  <a:srgbClr val="1000E4"/>
                </a:solidFill>
                <a:latin typeface="Consolas" pitchFamily="49" charset="0"/>
                <a:ea typeface="楷体" pitchFamily="49" charset="-122"/>
                <a:cs typeface="Consolas" pitchFamily="49" charset="0"/>
              </a:rPr>
              <a:t>1)</a:t>
            </a:r>
            <a:r>
              <a:rPr kumimoji="1" lang="en-US" altLang="zh-CN" sz="2000">
                <a:solidFill>
                  <a:srgbClr val="1000E4"/>
                </a:solidFill>
                <a:latin typeface="Consolas" pitchFamily="49" charset="0"/>
                <a:ea typeface="楷体" pitchFamily="49" charset="-122"/>
                <a:cs typeface="Consolas" pitchFamily="49" charset="0"/>
                <a:sym typeface="Symbol" pitchFamily="18" charset="2"/>
              </a:rPr>
              <a:t></a:t>
            </a:r>
            <a:r>
              <a:rPr kumimoji="1" lang="en-US" altLang="zh-CN" sz="2000" smtClean="0">
                <a:solidFill>
                  <a:srgbClr val="1000E4"/>
                </a:solidFill>
                <a:latin typeface="Consolas" pitchFamily="49" charset="0"/>
                <a:ea typeface="楷体" pitchFamily="49" charset="-122"/>
                <a:cs typeface="Consolas" pitchFamily="49" charset="0"/>
              </a:rPr>
              <a:t>+</a:t>
            </a:r>
            <a:r>
              <a:rPr kumimoji="1" lang="en-US" altLang="zh-CN" sz="2000" smtClean="0">
                <a:solidFill>
                  <a:srgbClr val="1000E4"/>
                </a:solidFill>
                <a:latin typeface="Consolas" pitchFamily="49" charset="0"/>
                <a:ea typeface="楷体" pitchFamily="49" charset="-122"/>
                <a:cs typeface="Consolas" pitchFamily="49" charset="0"/>
                <a:sym typeface="Symbol" pitchFamily="18" charset="2"/>
              </a:rPr>
              <a:t></a:t>
            </a:r>
            <a:r>
              <a:rPr kumimoji="1" lang="en-US" altLang="zh-CN" sz="2000" i="1" dirty="0" err="1">
                <a:solidFill>
                  <a:srgbClr val="1000E4"/>
                </a:solidFill>
                <a:latin typeface="Consolas" pitchFamily="49" charset="0"/>
                <a:ea typeface="楷体" pitchFamily="49" charset="-122"/>
                <a:cs typeface="Consolas" pitchFamily="49" charset="0"/>
              </a:rPr>
              <a:t>log</a:t>
            </a:r>
            <a:r>
              <a:rPr kumimoji="1" lang="en-US" altLang="zh-CN" sz="2000" baseline="-25000" dirty="0" err="1">
                <a:solidFill>
                  <a:srgbClr val="1000E4"/>
                </a:solidFill>
                <a:latin typeface="Consolas" pitchFamily="49" charset="0"/>
                <a:ea typeface="楷体" pitchFamily="49" charset="-122"/>
                <a:cs typeface="Consolas" pitchFamily="49" charset="0"/>
              </a:rPr>
              <a:t>2</a:t>
            </a:r>
            <a:r>
              <a:rPr kumimoji="1" lang="en-US" altLang="zh-CN" sz="2000" dirty="0">
                <a:solidFill>
                  <a:srgbClr val="1000E4"/>
                </a:solidFill>
                <a:latin typeface="Consolas" pitchFamily="49" charset="0"/>
                <a:ea typeface="楷体" pitchFamily="49" charset="-122"/>
                <a:cs typeface="Consolas" pitchFamily="49" charset="0"/>
              </a:rPr>
              <a:t>(</a:t>
            </a:r>
            <a:r>
              <a:rPr kumimoji="1" lang="en-US" altLang="zh-CN" sz="2000" i="1" dirty="0">
                <a:solidFill>
                  <a:srgbClr val="1000E4"/>
                </a:solidFill>
                <a:latin typeface="Consolas" pitchFamily="49" charset="0"/>
                <a:ea typeface="楷体" pitchFamily="49" charset="-122"/>
                <a:cs typeface="Consolas" pitchFamily="49" charset="0"/>
              </a:rPr>
              <a:t>n</a:t>
            </a:r>
            <a:r>
              <a:rPr kumimoji="1" lang="en-US" altLang="zh-CN" sz="2000" dirty="0">
                <a:solidFill>
                  <a:srgbClr val="1000E4"/>
                </a:solidFill>
                <a:latin typeface="Consolas" pitchFamily="49" charset="0"/>
                <a:ea typeface="宋体" pitchFamily="2" charset="-122"/>
                <a:cs typeface="Consolas" pitchFamily="49" charset="0"/>
              </a:rPr>
              <a:t>-</a:t>
            </a:r>
            <a:r>
              <a:rPr kumimoji="1" lang="en-US" altLang="zh-CN" sz="2000" dirty="0">
                <a:solidFill>
                  <a:srgbClr val="1000E4"/>
                </a:solidFill>
                <a:latin typeface="Consolas" pitchFamily="49" charset="0"/>
                <a:ea typeface="楷体" pitchFamily="49" charset="-122"/>
                <a:cs typeface="Consolas" pitchFamily="49" charset="0"/>
              </a:rPr>
              <a:t>2)</a:t>
            </a:r>
            <a:r>
              <a:rPr kumimoji="1" lang="en-US" altLang="zh-CN" sz="2000">
                <a:solidFill>
                  <a:srgbClr val="1000E4"/>
                </a:solidFill>
                <a:latin typeface="Consolas" pitchFamily="49" charset="0"/>
                <a:ea typeface="楷体" pitchFamily="49" charset="-122"/>
                <a:cs typeface="Consolas" pitchFamily="49" charset="0"/>
                <a:sym typeface="Symbol" pitchFamily="18" charset="2"/>
              </a:rPr>
              <a:t></a:t>
            </a:r>
            <a:r>
              <a:rPr kumimoji="1" lang="en-US" altLang="zh-CN" sz="2000" smtClean="0">
                <a:solidFill>
                  <a:srgbClr val="1000E4"/>
                </a:solidFill>
                <a:latin typeface="Consolas" pitchFamily="49" charset="0"/>
                <a:ea typeface="楷体" pitchFamily="49" charset="-122"/>
                <a:cs typeface="Consolas" pitchFamily="49" charset="0"/>
              </a:rPr>
              <a:t>+…+</a:t>
            </a:r>
            <a:r>
              <a:rPr kumimoji="1" lang="en-US" altLang="zh-CN" sz="2000" i="1" err="1">
                <a:solidFill>
                  <a:srgbClr val="1000E4"/>
                </a:solidFill>
                <a:latin typeface="Consolas" pitchFamily="49" charset="0"/>
                <a:ea typeface="楷体" pitchFamily="49" charset="-122"/>
                <a:cs typeface="Consolas" pitchFamily="49" charset="0"/>
              </a:rPr>
              <a:t>log</a:t>
            </a:r>
            <a:r>
              <a:rPr kumimoji="1" lang="en-US" altLang="zh-CN" sz="2000" baseline="-25000" err="1">
                <a:solidFill>
                  <a:srgbClr val="1000E4"/>
                </a:solidFill>
                <a:latin typeface="Consolas" pitchFamily="49" charset="0"/>
                <a:ea typeface="楷体" pitchFamily="49" charset="-122"/>
                <a:cs typeface="Consolas" pitchFamily="49" charset="0"/>
              </a:rPr>
              <a:t>2</a:t>
            </a:r>
            <a:r>
              <a:rPr kumimoji="1" lang="en-US" altLang="zh-CN" sz="2000" err="1">
                <a:solidFill>
                  <a:srgbClr val="1000E4"/>
                </a:solidFill>
                <a:latin typeface="Consolas" pitchFamily="49" charset="0"/>
                <a:ea typeface="楷体" pitchFamily="49" charset="-122"/>
                <a:cs typeface="Consolas" pitchFamily="49" charset="0"/>
              </a:rPr>
              <a:t>2</a:t>
            </a:r>
            <a:r>
              <a:rPr kumimoji="1" lang="en-US" altLang="zh-CN" sz="2000" smtClean="0">
                <a:solidFill>
                  <a:srgbClr val="1000E4"/>
                </a:solidFill>
                <a:latin typeface="Consolas" pitchFamily="49" charset="0"/>
                <a:ea typeface="楷体" pitchFamily="49" charset="-122"/>
                <a:cs typeface="Consolas" pitchFamily="49" charset="0"/>
              </a:rPr>
              <a:t>)&lt;</a:t>
            </a:r>
            <a:r>
              <a:rPr kumimoji="1" lang="en-US" altLang="zh-CN" sz="2000" smtClean="0">
                <a:solidFill>
                  <a:srgbClr val="FF0000"/>
                </a:solidFill>
                <a:latin typeface="Consolas" pitchFamily="49" charset="0"/>
                <a:ea typeface="楷体" pitchFamily="49" charset="-122"/>
                <a:cs typeface="Consolas" pitchFamily="49" charset="0"/>
              </a:rPr>
              <a:t>2</a:t>
            </a:r>
            <a:r>
              <a:rPr kumimoji="1" lang="en-US" altLang="zh-CN" sz="2000" i="1" smtClean="0">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sym typeface="Symbol" pitchFamily="18" charset="2"/>
              </a:rPr>
              <a:t></a:t>
            </a:r>
            <a:r>
              <a:rPr kumimoji="1" lang="en-US" altLang="zh-CN" sz="2000" i="1" dirty="0" err="1">
                <a:solidFill>
                  <a:srgbClr val="FF0000"/>
                </a:solidFill>
                <a:latin typeface="Consolas" pitchFamily="49" charset="0"/>
                <a:ea typeface="楷体" pitchFamily="49" charset="-122"/>
                <a:cs typeface="Consolas" pitchFamily="49" charset="0"/>
              </a:rPr>
              <a:t>log</a:t>
            </a:r>
            <a:r>
              <a:rPr kumimoji="1" lang="en-US" altLang="zh-CN" sz="2000" baseline="-25000" dirty="0" err="1">
                <a:solidFill>
                  <a:srgbClr val="FF0000"/>
                </a:solidFill>
                <a:latin typeface="Consolas" pitchFamily="49" charset="0"/>
                <a:ea typeface="楷体" pitchFamily="49" charset="-122"/>
                <a:cs typeface="Consolas" pitchFamily="49" charset="0"/>
              </a:rPr>
              <a:t>2</a:t>
            </a:r>
            <a:r>
              <a:rPr kumimoji="1" lang="en-US" altLang="zh-CN" sz="2000" i="1" dirty="0" err="1">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楷体" pitchFamily="49" charset="-122"/>
                <a:cs typeface="Consolas" pitchFamily="49" charset="0"/>
                <a:sym typeface="Symbol" pitchFamily="18" charset="2"/>
              </a:rPr>
              <a:t></a:t>
            </a:r>
            <a:r>
              <a:rPr kumimoji="1" lang="en-US" altLang="zh-CN" sz="2000" dirty="0">
                <a:solidFill>
                  <a:srgbClr val="FF0000"/>
                </a:solidFill>
                <a:latin typeface="Consolas" pitchFamily="49" charset="0"/>
                <a:ea typeface="楷体" pitchFamily="49" charset="-122"/>
                <a:cs typeface="Consolas" pitchFamily="49" charset="0"/>
              </a:rPr>
              <a:t>)</a:t>
            </a:r>
            <a:r>
              <a:rPr kumimoji="1" lang="en-US" altLang="zh-CN" sz="2000" dirty="0">
                <a:solidFill>
                  <a:srgbClr val="1000E4"/>
                </a:solidFill>
                <a:latin typeface="Consolas" pitchFamily="49" charset="0"/>
                <a:ea typeface="楷体" pitchFamily="49" charset="-122"/>
                <a:cs typeface="Consolas" pitchFamily="49" charset="0"/>
              </a:rPr>
              <a:t> </a:t>
            </a:r>
          </a:p>
        </p:txBody>
      </p:sp>
      <p:sp>
        <p:nvSpPr>
          <p:cNvPr id="216069" name="Text Box 5"/>
          <p:cNvSpPr txBox="1">
            <a:spLocks noChangeArrowheads="1"/>
          </p:cNvSpPr>
          <p:nvPr/>
        </p:nvSpPr>
        <p:spPr bwMode="auto">
          <a:xfrm>
            <a:off x="1357290" y="4500570"/>
            <a:ext cx="5067413" cy="400110"/>
          </a:xfrm>
          <a:prstGeom prst="rect">
            <a:avLst/>
          </a:prstGeom>
          <a:noFill/>
          <a:ln w="9525">
            <a:noFill/>
            <a:miter lim="800000"/>
            <a:headEnd/>
            <a:tailEnd/>
          </a:ln>
        </p:spPr>
        <p:txBody>
          <a:bodyPr wrap="none">
            <a:spAutoFit/>
          </a:bodyPr>
          <a:lstStyle/>
          <a:p>
            <a:r>
              <a:rPr kumimoji="1" lang="zh-CN" altLang="en-US" sz="2000" dirty="0">
                <a:solidFill>
                  <a:srgbClr val="1000E4"/>
                </a:solidFill>
                <a:latin typeface="Consolas" pitchFamily="49" charset="0"/>
                <a:ea typeface="楷体" pitchFamily="49" charset="-122"/>
                <a:cs typeface="Consolas" pitchFamily="49" charset="0"/>
              </a:rPr>
              <a:t>因此，堆排序的时间复杂度为</a:t>
            </a:r>
            <a:r>
              <a:rPr kumimoji="1" lang="en-US" altLang="zh-CN" sz="2000" dirty="0" smtClean="0">
                <a:solidFill>
                  <a:srgbClr val="FF0000"/>
                </a:solidFill>
                <a:latin typeface="Consolas" pitchFamily="49" charset="0"/>
                <a:ea typeface="楷体" pitchFamily="49" charset="-122"/>
                <a:cs typeface="Consolas" pitchFamily="49" charset="0"/>
              </a:rPr>
              <a:t>O(</a:t>
            </a:r>
            <a:r>
              <a:rPr kumimoji="1" lang="en-US" altLang="zh-CN" sz="2000" i="1" dirty="0" smtClean="0">
                <a:solidFill>
                  <a:srgbClr val="FF0000"/>
                </a:solidFill>
                <a:latin typeface="Consolas" pitchFamily="49" charset="0"/>
                <a:ea typeface="楷体" pitchFamily="49" charset="-122"/>
                <a:cs typeface="Consolas" pitchFamily="49" charset="0"/>
              </a:rPr>
              <a:t>n</a:t>
            </a:r>
            <a:r>
              <a:rPr kumimoji="1" lang="en-US" altLang="zh-CN" sz="2000" dirty="0" smtClean="0">
                <a:solidFill>
                  <a:srgbClr val="FF0000"/>
                </a:solidFill>
                <a:latin typeface="Consolas" pitchFamily="49" charset="0"/>
                <a:ea typeface="楷体" pitchFamily="49" charset="-122"/>
                <a:cs typeface="Consolas" pitchFamily="49" charset="0"/>
              </a:rPr>
              <a:t>log</a:t>
            </a:r>
            <a:r>
              <a:rPr kumimoji="1" lang="en-US" altLang="zh-CN" sz="2000" baseline="-25000" dirty="0" smtClean="0">
                <a:solidFill>
                  <a:srgbClr val="FF0000"/>
                </a:solidFill>
                <a:latin typeface="Consolas" pitchFamily="49" charset="0"/>
                <a:ea typeface="楷体" pitchFamily="49" charset="-122"/>
                <a:cs typeface="Consolas" pitchFamily="49" charset="0"/>
              </a:rPr>
              <a:t>2</a:t>
            </a:r>
            <a:r>
              <a:rPr kumimoji="1" lang="en-US" altLang="zh-CN" sz="2000" i="1" dirty="0" smtClean="0">
                <a:solidFill>
                  <a:srgbClr val="FF0000"/>
                </a:solidFill>
                <a:latin typeface="Consolas" pitchFamily="49" charset="0"/>
                <a:ea typeface="楷体" pitchFamily="49" charset="-122"/>
                <a:cs typeface="Consolas" pitchFamily="49" charset="0"/>
              </a:rPr>
              <a:t>n</a:t>
            </a:r>
            <a:r>
              <a:rPr kumimoji="1" lang="en-US" altLang="zh-CN" sz="2000" dirty="0">
                <a:solidFill>
                  <a:srgbClr val="FF0000"/>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a:t>
            </a:r>
          </a:p>
        </p:txBody>
      </p:sp>
      <p:sp>
        <p:nvSpPr>
          <p:cNvPr id="216070" name="Rectangle 6"/>
          <p:cNvSpPr>
            <a:spLocks noChangeArrowheads="1"/>
          </p:cNvSpPr>
          <p:nvPr/>
        </p:nvSpPr>
        <p:spPr bwMode="auto">
          <a:xfrm>
            <a:off x="1276382" y="1989138"/>
            <a:ext cx="7075488" cy="1143000"/>
          </a:xfrm>
          <a:prstGeom prst="rect">
            <a:avLst/>
          </a:prstGeom>
          <a:noFill/>
          <a:ln w="9525">
            <a:noFill/>
            <a:miter lim="800000"/>
            <a:headEnd/>
            <a:tailEnd/>
          </a:ln>
        </p:spPr>
        <p:txBody>
          <a:bodyPr anchor="ctr"/>
          <a:lstStyle/>
          <a:p>
            <a:pPr marL="457200" indent="-457200">
              <a:lnSpc>
                <a:spcPct val="120000"/>
              </a:lnSpc>
              <a:buBlip>
                <a:blip r:embed="rId2"/>
              </a:buBlip>
            </a:pPr>
            <a:r>
              <a:rPr lang="zh-CN" altLang="en-US" sz="2000" smtClean="0">
                <a:solidFill>
                  <a:srgbClr val="1000E4"/>
                </a:solidFill>
                <a:latin typeface="Consolas" pitchFamily="49" charset="0"/>
                <a:ea typeface="楷体" pitchFamily="49" charset="-122"/>
                <a:cs typeface="Consolas" pitchFamily="49" charset="0"/>
              </a:rPr>
              <a:t>对</a:t>
            </a:r>
            <a:r>
              <a:rPr lang="en-US" altLang="zh-CN" sz="2000" i="1" smtClean="0">
                <a:solidFill>
                  <a:srgbClr val="1000E4"/>
                </a:solidFill>
                <a:latin typeface="Consolas" pitchFamily="49" charset="0"/>
                <a:ea typeface="楷体" pitchFamily="49" charset="-122"/>
                <a:cs typeface="Consolas" pitchFamily="49" charset="0"/>
              </a:rPr>
              <a:t>n</a:t>
            </a:r>
            <a:r>
              <a:rPr lang="zh-CN" altLang="en-US" sz="2000" smtClean="0">
                <a:solidFill>
                  <a:srgbClr val="1000E4"/>
                </a:solidFill>
                <a:latin typeface="Consolas" pitchFamily="49" charset="0"/>
                <a:ea typeface="楷体" pitchFamily="49" charset="-122"/>
                <a:cs typeface="Consolas" pitchFamily="49" charset="0"/>
              </a:rPr>
              <a:t>个</a:t>
            </a:r>
            <a:r>
              <a:rPr lang="zh-CN" altLang="en-US" sz="2000" dirty="0">
                <a:solidFill>
                  <a:srgbClr val="1000E4"/>
                </a:solidFill>
                <a:latin typeface="Consolas" pitchFamily="49" charset="0"/>
                <a:ea typeface="楷体" pitchFamily="49" charset="-122"/>
                <a:cs typeface="Consolas" pitchFamily="49" charset="0"/>
              </a:rPr>
              <a:t>关键字</a:t>
            </a:r>
            <a:r>
              <a:rPr lang="zh-CN" altLang="en-US" sz="2000">
                <a:solidFill>
                  <a:srgbClr val="1000E4"/>
                </a:solidFill>
                <a:latin typeface="Consolas" pitchFamily="49" charset="0"/>
                <a:ea typeface="楷体" pitchFamily="49" charset="-122"/>
                <a:cs typeface="Consolas" pitchFamily="49" charset="0"/>
              </a:rPr>
              <a:t>，</a:t>
            </a:r>
            <a:r>
              <a:rPr lang="zh-CN" altLang="en-US" sz="2000" smtClean="0">
                <a:solidFill>
                  <a:srgbClr val="1000E4"/>
                </a:solidFill>
                <a:latin typeface="Consolas" pitchFamily="49" charset="0"/>
                <a:ea typeface="楷体" pitchFamily="49" charset="-122"/>
                <a:cs typeface="Consolas" pitchFamily="49" charset="0"/>
              </a:rPr>
              <a:t>建成高度</a:t>
            </a:r>
            <a:r>
              <a:rPr lang="zh-CN" altLang="en-US" sz="2000" dirty="0">
                <a:solidFill>
                  <a:srgbClr val="1000E4"/>
                </a:solidFill>
                <a:latin typeface="Consolas" pitchFamily="49" charset="0"/>
                <a:ea typeface="楷体" pitchFamily="49" charset="-122"/>
                <a:cs typeface="Consolas" pitchFamily="49" charset="0"/>
              </a:rPr>
              <a:t>为</a:t>
            </a:r>
            <a:r>
              <a:rPr lang="en-US" altLang="zh-CN" sz="2000" i="1" dirty="0">
                <a:solidFill>
                  <a:srgbClr val="1000E4"/>
                </a:solidFill>
                <a:latin typeface="Consolas" pitchFamily="49" charset="0"/>
                <a:ea typeface="楷体" pitchFamily="49" charset="-122"/>
                <a:cs typeface="Consolas" pitchFamily="49" charset="0"/>
              </a:rPr>
              <a:t>h</a:t>
            </a:r>
            <a:r>
              <a:rPr lang="en-US" altLang="zh-CN" sz="2000" dirty="0">
                <a:solidFill>
                  <a:srgbClr val="1000E4"/>
                </a:solidFill>
                <a:latin typeface="Consolas" pitchFamily="49" charset="0"/>
                <a:ea typeface="楷体" pitchFamily="49" charset="-122"/>
                <a:cs typeface="Consolas" pitchFamily="49" charset="0"/>
              </a:rPr>
              <a:t>(=</a:t>
            </a:r>
            <a:r>
              <a:rPr lang="en-US" altLang="zh-CN" sz="2000" dirty="0">
                <a:solidFill>
                  <a:srgbClr val="1000E4"/>
                </a:solidFill>
                <a:latin typeface="Consolas" pitchFamily="49" charset="0"/>
                <a:ea typeface="楷体" pitchFamily="49" charset="-122"/>
                <a:cs typeface="Consolas" pitchFamily="49" charset="0"/>
                <a:sym typeface="Symbol" pitchFamily="18" charset="2"/>
              </a:rPr>
              <a:t></a:t>
            </a:r>
            <a:r>
              <a:rPr lang="en-US" altLang="zh-CN" sz="2000" i="1" dirty="0" err="1">
                <a:solidFill>
                  <a:srgbClr val="1000E4"/>
                </a:solidFill>
                <a:latin typeface="Consolas" pitchFamily="49" charset="0"/>
                <a:ea typeface="楷体" pitchFamily="49" charset="-122"/>
                <a:cs typeface="Consolas" pitchFamily="49" charset="0"/>
              </a:rPr>
              <a:t>log</a:t>
            </a:r>
            <a:r>
              <a:rPr lang="en-US" altLang="zh-CN" sz="2000" i="1" baseline="-25000" dirty="0" err="1">
                <a:solidFill>
                  <a:srgbClr val="1000E4"/>
                </a:solidFill>
                <a:latin typeface="Consolas" pitchFamily="49" charset="0"/>
                <a:ea typeface="楷体" pitchFamily="49" charset="-122"/>
                <a:cs typeface="Consolas" pitchFamily="49" charset="0"/>
              </a:rPr>
              <a:t>2</a:t>
            </a:r>
            <a:r>
              <a:rPr lang="en-US" altLang="zh-CN" sz="2000" i="1" dirty="0" err="1">
                <a:solidFill>
                  <a:srgbClr val="1000E4"/>
                </a:solidFill>
                <a:latin typeface="Consolas" pitchFamily="49" charset="0"/>
                <a:ea typeface="楷体" pitchFamily="49" charset="-122"/>
                <a:cs typeface="Consolas" pitchFamily="49" charset="0"/>
              </a:rPr>
              <a:t>n</a:t>
            </a:r>
            <a:r>
              <a:rPr lang="en-US" altLang="zh-CN" sz="2000" dirty="0">
                <a:solidFill>
                  <a:srgbClr val="1000E4"/>
                </a:solidFill>
                <a:latin typeface="Consolas" pitchFamily="49" charset="0"/>
                <a:ea typeface="楷体" pitchFamily="49" charset="-122"/>
                <a:cs typeface="Consolas" pitchFamily="49" charset="0"/>
                <a:sym typeface="Symbol" pitchFamily="18" charset="2"/>
              </a:rPr>
              <a:t>+1)</a:t>
            </a:r>
            <a:r>
              <a:rPr lang="zh-CN" altLang="en-US" sz="2000" dirty="0">
                <a:solidFill>
                  <a:srgbClr val="1000E4"/>
                </a:solidFill>
                <a:latin typeface="Consolas" pitchFamily="49" charset="0"/>
                <a:ea typeface="楷体" pitchFamily="49" charset="-122"/>
                <a:cs typeface="Consolas" pitchFamily="49" charset="0"/>
                <a:sym typeface="Symbol" pitchFamily="18" charset="2"/>
              </a:rPr>
              <a:t>的</a:t>
            </a:r>
            <a:r>
              <a:rPr lang="zh-CN" altLang="en-US" sz="2000">
                <a:solidFill>
                  <a:srgbClr val="1000E4"/>
                </a:solidFill>
                <a:latin typeface="Consolas" pitchFamily="49" charset="0"/>
                <a:ea typeface="楷体" pitchFamily="49" charset="-122"/>
                <a:cs typeface="Consolas" pitchFamily="49" charset="0"/>
                <a:sym typeface="Symbol" pitchFamily="18" charset="2"/>
              </a:rPr>
              <a:t>堆</a:t>
            </a:r>
            <a:r>
              <a:rPr lang="zh-CN" altLang="en-US" sz="2000" smtClean="0">
                <a:solidFill>
                  <a:srgbClr val="1000E4"/>
                </a:solidFill>
                <a:latin typeface="Consolas" pitchFamily="49" charset="0"/>
                <a:ea typeface="楷体" pitchFamily="49" charset="-122"/>
                <a:cs typeface="Consolas" pitchFamily="49" charset="0"/>
                <a:sym typeface="Symbol" pitchFamily="18" charset="2"/>
              </a:rPr>
              <a:t>，</a:t>
            </a:r>
            <a:r>
              <a:rPr lang="zh-CN" altLang="en-US" sz="2000" smtClean="0">
                <a:solidFill>
                  <a:srgbClr val="0000CC"/>
                </a:solidFill>
                <a:latin typeface="Consolas" pitchFamily="49" charset="0"/>
                <a:ea typeface="楷体" pitchFamily="49" charset="-122"/>
                <a:cs typeface="Consolas" pitchFamily="49" charset="0"/>
              </a:rPr>
              <a:t>所</a:t>
            </a:r>
            <a:r>
              <a:rPr lang="zh-CN" altLang="en-US" sz="2000" dirty="0">
                <a:solidFill>
                  <a:srgbClr val="0000CC"/>
                </a:solidFill>
                <a:latin typeface="Consolas" pitchFamily="49" charset="0"/>
                <a:ea typeface="楷体" pitchFamily="49" charset="-122"/>
                <a:cs typeface="Consolas" pitchFamily="49" charset="0"/>
              </a:rPr>
              <a:t>需进行的关键字比较的次数不</a:t>
            </a:r>
            <a:r>
              <a:rPr lang="zh-CN" altLang="en-US" sz="2000">
                <a:solidFill>
                  <a:srgbClr val="0000CC"/>
                </a:solidFill>
                <a:latin typeface="Consolas" pitchFamily="49" charset="0"/>
                <a:ea typeface="楷体" pitchFamily="49" charset="-122"/>
                <a:cs typeface="Consolas" pitchFamily="49" charset="0"/>
              </a:rPr>
              <a:t>超过</a:t>
            </a:r>
            <a:r>
              <a:rPr lang="en-US" altLang="zh-CN" sz="2000" smtClean="0">
                <a:solidFill>
                  <a:srgbClr val="FF0000"/>
                </a:solidFill>
                <a:latin typeface="Consolas" pitchFamily="49" charset="0"/>
                <a:ea typeface="楷体" pitchFamily="49" charset="-122"/>
                <a:cs typeface="Consolas" pitchFamily="49" charset="0"/>
              </a:rPr>
              <a:t>4</a:t>
            </a:r>
            <a:r>
              <a:rPr lang="en-US" altLang="zh-CN" sz="2000" i="1" smtClean="0">
                <a:solidFill>
                  <a:srgbClr val="FF0000"/>
                </a:solidFill>
                <a:latin typeface="Consolas" pitchFamily="49" charset="0"/>
                <a:ea typeface="楷体" pitchFamily="49" charset="-122"/>
                <a:cs typeface="Consolas" pitchFamily="49" charset="0"/>
              </a:rPr>
              <a:t>n</a:t>
            </a:r>
            <a:endParaRPr lang="zh-CN" altLang="en-US" sz="2000" dirty="0">
              <a:solidFill>
                <a:srgbClr val="F92D37"/>
              </a:solidFill>
              <a:latin typeface="Consolas" pitchFamily="49" charset="0"/>
              <a:ea typeface="楷体" pitchFamily="49" charset="-122"/>
              <a:cs typeface="Consolas" pitchFamily="49" charset="0"/>
            </a:endParaRPr>
          </a:p>
        </p:txBody>
      </p:sp>
      <p:sp>
        <p:nvSpPr>
          <p:cNvPr id="8" name="TextBox 7"/>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wipe(left)">
                                      <p:cBhvr>
                                        <p:cTn id="7" dur="500"/>
                                        <p:tgtEl>
                                          <p:spTgt spid="2160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70"/>
                                        </p:tgtEl>
                                        <p:attrNameLst>
                                          <p:attrName>style.visibility</p:attrName>
                                        </p:attrNameLst>
                                      </p:cBhvr>
                                      <p:to>
                                        <p:strVal val="visible"/>
                                      </p:to>
                                    </p:set>
                                    <p:animEffect transition="in" filter="wipe(left)">
                                      <p:cBhvr>
                                        <p:cTn id="12" dur="500"/>
                                        <p:tgtEl>
                                          <p:spTgt spid="2160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6068"/>
                                        </p:tgtEl>
                                        <p:attrNameLst>
                                          <p:attrName>style.visibility</p:attrName>
                                        </p:attrNameLst>
                                      </p:cBhvr>
                                      <p:to>
                                        <p:strVal val="visible"/>
                                      </p:to>
                                    </p:set>
                                    <p:animEffect transition="in" filter="wipe(left)">
                                      <p:cBhvr>
                                        <p:cTn id="17" dur="500"/>
                                        <p:tgtEl>
                                          <p:spTgt spid="2160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6069"/>
                                        </p:tgtEl>
                                        <p:attrNameLst>
                                          <p:attrName>style.visibility</p:attrName>
                                        </p:attrNameLst>
                                      </p:cBhvr>
                                      <p:to>
                                        <p:strVal val="visible"/>
                                      </p:to>
                                    </p:set>
                                    <p:animEffect transition="in" filter="wipe(down)">
                                      <p:cBhvr>
                                        <p:cTn id="22"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p:bldP spid="216068" grpId="0" autoUpdateAnimBg="0"/>
      <p:bldP spid="216069" grpId="0" autoUpdateAnimBg="0"/>
      <p:bldP spid="21607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142976" y="357166"/>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归纳起来，堆排序算法的性能如表</a:t>
            </a:r>
            <a:r>
              <a:rPr lang="en-US" altLang="zh-CN" sz="2000" dirty="0">
                <a:solidFill>
                  <a:srgbClr val="0000FF"/>
                </a:solidFill>
                <a:latin typeface="Consolas" pitchFamily="49" charset="0"/>
                <a:ea typeface="楷体" pitchFamily="49" charset="-122"/>
                <a:cs typeface="Consolas" pitchFamily="49" charset="0"/>
              </a:rPr>
              <a:t>9.6</a:t>
            </a:r>
            <a:r>
              <a:rPr lang="zh-CN" altLang="en-US" sz="2000" dirty="0">
                <a:solidFill>
                  <a:srgbClr val="0000FF"/>
                </a:solidFill>
                <a:latin typeface="Consolas" pitchFamily="49" charset="0"/>
                <a:ea typeface="楷体" pitchFamily="49" charset="-122"/>
                <a:cs typeface="Consolas" pitchFamily="49" charset="0"/>
              </a:rPr>
              <a:t>所示。</a:t>
            </a:r>
          </a:p>
        </p:txBody>
      </p:sp>
      <p:graphicFrame>
        <p:nvGraphicFramePr>
          <p:cNvPr id="113745" name="Group 81"/>
          <p:cNvGraphicFramePr>
            <a:graphicFrameLocks noGrp="1"/>
          </p:cNvGraphicFramePr>
          <p:nvPr/>
        </p:nvGraphicFramePr>
        <p:xfrm>
          <a:off x="1397006" y="1071546"/>
          <a:ext cx="7318398" cy="1508760"/>
        </p:xfrm>
        <a:graphic>
          <a:graphicData uri="http://schemas.openxmlformats.org/drawingml/2006/table">
            <a:tbl>
              <a:tblPr>
                <a:tableStyleId>{775DCB02-9BB8-47FD-8907-85C794F793BA}</a:tableStyleId>
              </a:tblPr>
              <a:tblGrid>
                <a:gridCol w="1463680"/>
                <a:gridCol w="1463679"/>
                <a:gridCol w="1463680"/>
                <a:gridCol w="1463679"/>
                <a:gridCol w="1463680"/>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不稳定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28"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9.4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选 择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214414" y="1071546"/>
            <a:ext cx="7492995" cy="2708434"/>
          </a:xfrm>
          <a:prstGeom prst="rect">
            <a:avLst/>
          </a:prstGeom>
          <a:noFill/>
          <a:ln w="9525">
            <a:noFill/>
            <a:miter lim="800000"/>
            <a:headEnd/>
            <a:tailEnd/>
          </a:ln>
        </p:spPr>
        <p:txBody>
          <a:bodyPr wrap="square">
            <a:spAutoFit/>
          </a:bodyPr>
          <a:lstStyle/>
          <a:p>
            <a:pPr marL="457200" indent="-457200">
              <a:lnSpc>
                <a:spcPts val="3000"/>
              </a:lnSpc>
              <a:spcBef>
                <a:spcPts val="1200"/>
              </a:spcBef>
              <a:buBlip>
                <a:blip r:embed="rId2"/>
              </a:buBlip>
            </a:pPr>
            <a:r>
              <a:rPr lang="zh-CN" altLang="en-US" sz="2000" smtClean="0">
                <a:solidFill>
                  <a:srgbClr val="0000FF"/>
                </a:solidFill>
                <a:ea typeface="楷体" pitchFamily="49" charset="-122"/>
                <a:cs typeface="Times New Roman" pitchFamily="18" charset="0"/>
              </a:rPr>
              <a:t>若</a:t>
            </a:r>
            <a:r>
              <a:rPr lang="zh-CN" altLang="en-US" sz="2000" dirty="0">
                <a:solidFill>
                  <a:srgbClr val="0000FF"/>
                </a:solidFill>
                <a:ea typeface="楷体" pitchFamily="49" charset="-122"/>
                <a:cs typeface="Times New Roman" pitchFamily="18" charset="0"/>
              </a:rPr>
              <a:t>待排序记录的关键字顺序正好和要排序顺序相同，称此表中记录</a:t>
            </a:r>
            <a:r>
              <a:rPr lang="zh-CN" altLang="en-US" sz="2000">
                <a:solidFill>
                  <a:srgbClr val="0000FF"/>
                </a:solidFill>
                <a:ea typeface="楷体" pitchFamily="49" charset="-122"/>
                <a:cs typeface="Times New Roman" pitchFamily="18" charset="0"/>
              </a:rPr>
              <a:t>为</a:t>
            </a:r>
            <a:r>
              <a:rPr lang="zh-CN" altLang="en-US" sz="2000" smtClean="0">
                <a:solidFill>
                  <a:srgbClr val="FF00FF"/>
                </a:solidFill>
                <a:ea typeface="楷体" pitchFamily="49" charset="-122"/>
                <a:cs typeface="Times New Roman" pitchFamily="18" charset="0"/>
              </a:rPr>
              <a:t>正序</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nSpc>
                <a:spcPts val="3000"/>
              </a:lnSpc>
              <a:spcBef>
                <a:spcPts val="1200"/>
              </a:spcBef>
              <a:buBlip>
                <a:blip r:embed="rId2"/>
              </a:buBlip>
            </a:pPr>
            <a:r>
              <a:rPr lang="zh-CN" altLang="en-US" sz="2000" smtClean="0">
                <a:solidFill>
                  <a:srgbClr val="0000FF"/>
                </a:solidFill>
                <a:ea typeface="楷体" pitchFamily="49" charset="-122"/>
                <a:cs typeface="Times New Roman" pitchFamily="18" charset="0"/>
              </a:rPr>
              <a:t>若</a:t>
            </a:r>
            <a:r>
              <a:rPr lang="zh-CN" altLang="en-US" sz="2000" dirty="0">
                <a:solidFill>
                  <a:srgbClr val="0000FF"/>
                </a:solidFill>
                <a:ea typeface="楷体" pitchFamily="49" charset="-122"/>
                <a:cs typeface="Times New Roman" pitchFamily="18" charset="0"/>
              </a:rPr>
              <a:t>待排序记录的关键字顺序正好和要排序顺序相反，称此表中记录为</a:t>
            </a:r>
            <a:r>
              <a:rPr lang="zh-CN" altLang="en-US" sz="2000" dirty="0">
                <a:solidFill>
                  <a:srgbClr val="FF00FF"/>
                </a:solidFill>
                <a:ea typeface="楷体" pitchFamily="49" charset="-122"/>
                <a:cs typeface="Times New Roman" pitchFamily="18" charset="0"/>
              </a:rPr>
              <a:t>反</a:t>
            </a:r>
            <a:r>
              <a:rPr lang="zh-CN" altLang="en-US" sz="2000">
                <a:solidFill>
                  <a:srgbClr val="FF00FF"/>
                </a:solidFill>
                <a:ea typeface="楷体" pitchFamily="49" charset="-122"/>
                <a:cs typeface="Times New Roman" pitchFamily="18" charset="0"/>
              </a:rPr>
              <a:t>序</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nSpc>
                <a:spcPts val="3000"/>
              </a:lnSpc>
              <a:spcBef>
                <a:spcPts val="1200"/>
              </a:spcBef>
              <a:buBlip>
                <a:blip r:embed="rId2"/>
              </a:buBlip>
            </a:pPr>
            <a:r>
              <a:rPr lang="zh-CN" altLang="en-US" sz="2000" smtClean="0">
                <a:solidFill>
                  <a:srgbClr val="0000FF"/>
                </a:solidFill>
                <a:ea typeface="楷体" pitchFamily="49" charset="-122"/>
                <a:cs typeface="Times New Roman" pitchFamily="18" charset="0"/>
              </a:rPr>
              <a:t>基于</a:t>
            </a:r>
            <a:r>
              <a:rPr lang="zh-CN" altLang="en-US" sz="2000" dirty="0">
                <a:solidFill>
                  <a:srgbClr val="0000FF"/>
                </a:solidFill>
                <a:ea typeface="楷体" pitchFamily="49" charset="-122"/>
                <a:cs typeface="Times New Roman" pitchFamily="18" charset="0"/>
              </a:rPr>
              <a:t>比较的排序算法中有些算法是与初始序列的正序或反序相关，有些算法与初始序列的正序和反序无关。</a:t>
            </a:r>
          </a:p>
        </p:txBody>
      </p:sp>
      <p:sp>
        <p:nvSpPr>
          <p:cNvPr id="7" name="TextBox 6"/>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排序的基本概念</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2171700" y="390525"/>
            <a:ext cx="9144000" cy="0"/>
          </a:xfrm>
          <a:prstGeom prst="rect">
            <a:avLst/>
          </a:prstGeom>
          <a:noFill/>
          <a:ln w="9525">
            <a:noFill/>
            <a:miter lim="800000"/>
            <a:headEnd/>
            <a:tailEnd/>
          </a:ln>
        </p:spPr>
        <p:txBody>
          <a:bodyPr>
            <a:spAutoFit/>
          </a:bodyPr>
          <a:lstStyle/>
          <a:p>
            <a:endParaRPr lang="zh-CN" altLang="en-US"/>
          </a:p>
        </p:txBody>
      </p:sp>
      <p:sp>
        <p:nvSpPr>
          <p:cNvPr id="68611" name="Text Box 3"/>
          <p:cNvSpPr txBox="1">
            <a:spLocks noChangeArrowheads="1"/>
          </p:cNvSpPr>
          <p:nvPr/>
        </p:nvSpPr>
        <p:spPr bwMode="auto">
          <a:xfrm>
            <a:off x="1357290" y="1428736"/>
            <a:ext cx="7358114" cy="1842107"/>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kumimoji="1" lang="zh-CN" altLang="en-US" sz="2000" smtClean="0">
                <a:solidFill>
                  <a:srgbClr val="1000E4"/>
                </a:solidFill>
                <a:ea typeface="楷体" pitchFamily="49" charset="-122"/>
                <a:cs typeface="Times New Roman" pitchFamily="18" charset="0"/>
              </a:rPr>
              <a:t>归并排序</a:t>
            </a:r>
            <a:r>
              <a:rPr kumimoji="1" lang="zh-CN" altLang="en-US" sz="2000" dirty="0">
                <a:solidFill>
                  <a:srgbClr val="1000E4"/>
                </a:solidFill>
                <a:ea typeface="楷体" pitchFamily="49" charset="-122"/>
                <a:cs typeface="Times New Roman" pitchFamily="18" charset="0"/>
              </a:rPr>
              <a:t>是多次将两个或两个以上的有序表合并成一个新的有序</a:t>
            </a:r>
            <a:r>
              <a:rPr kumimoji="1" lang="zh-CN" altLang="en-US" sz="2000">
                <a:solidFill>
                  <a:srgbClr val="1000E4"/>
                </a:solidFill>
                <a:ea typeface="楷体" pitchFamily="49" charset="-122"/>
                <a:cs typeface="Times New Roman" pitchFamily="18" charset="0"/>
              </a:rPr>
              <a:t>表</a:t>
            </a:r>
            <a:r>
              <a:rPr kumimoji="1" lang="zh-CN" altLang="en-US" sz="2000" smtClean="0">
                <a:solidFill>
                  <a:srgbClr val="1000E4"/>
                </a:solidFill>
                <a:ea typeface="楷体" pitchFamily="49" charset="-122"/>
                <a:cs typeface="Times New Roman" pitchFamily="18" charset="0"/>
              </a:rPr>
              <a:t>。</a:t>
            </a:r>
            <a:endParaRPr kumimoji="1" lang="en-US" altLang="zh-CN" sz="2000" smtClean="0">
              <a:solidFill>
                <a:srgbClr val="1000E4"/>
              </a:solidFill>
              <a:ea typeface="楷体" pitchFamily="49" charset="-122"/>
              <a:cs typeface="Times New Roman" pitchFamily="18" charset="0"/>
            </a:endParaRPr>
          </a:p>
          <a:p>
            <a:pPr marL="457200" indent="-457200">
              <a:lnSpc>
                <a:spcPts val="3200"/>
              </a:lnSpc>
              <a:spcBef>
                <a:spcPct val="50000"/>
              </a:spcBef>
              <a:buBlip>
                <a:blip r:embed="rId2"/>
              </a:buBlip>
            </a:pPr>
            <a:r>
              <a:rPr kumimoji="1" lang="zh-CN" altLang="en-US" sz="2000" smtClean="0">
                <a:solidFill>
                  <a:srgbClr val="1000E4"/>
                </a:solidFill>
                <a:ea typeface="楷体" pitchFamily="49" charset="-122"/>
                <a:cs typeface="Times New Roman" pitchFamily="18" charset="0"/>
              </a:rPr>
              <a:t>最</a:t>
            </a:r>
            <a:r>
              <a:rPr kumimoji="1" lang="zh-CN" altLang="en-US" sz="2000" dirty="0">
                <a:solidFill>
                  <a:srgbClr val="1000E4"/>
                </a:solidFill>
                <a:ea typeface="楷体" pitchFamily="49" charset="-122"/>
                <a:cs typeface="Times New Roman" pitchFamily="18" charset="0"/>
              </a:rPr>
              <a:t>简单的归并是直接将两个有序的子表合并成一个有序的</a:t>
            </a:r>
            <a:r>
              <a:rPr kumimoji="1" lang="zh-CN" altLang="en-US" sz="2000" dirty="0" smtClean="0">
                <a:solidFill>
                  <a:srgbClr val="1000E4"/>
                </a:solidFill>
                <a:ea typeface="楷体" pitchFamily="49" charset="-122"/>
                <a:cs typeface="Times New Roman" pitchFamily="18" charset="0"/>
              </a:rPr>
              <a:t>表</a:t>
            </a:r>
            <a:r>
              <a:rPr kumimoji="1" lang="en-US" altLang="zh-CN" sz="2000" dirty="0" smtClean="0">
                <a:solidFill>
                  <a:srgbClr val="1000E4"/>
                </a:solidFill>
                <a:latin typeface="宋体"/>
                <a:ea typeface="楷体" pitchFamily="49" charset="-122"/>
                <a:cs typeface="Times New Roman" pitchFamily="18" charset="0"/>
              </a:rPr>
              <a:t>─</a:t>
            </a:r>
            <a:r>
              <a:rPr kumimoji="1" lang="zh-CN" altLang="en-US" sz="2000" dirty="0" smtClean="0">
                <a:solidFill>
                  <a:srgbClr val="FF0000"/>
                </a:solidFill>
                <a:latin typeface="宋体"/>
                <a:ea typeface="楷体" pitchFamily="49" charset="-122"/>
                <a:cs typeface="Times New Roman" pitchFamily="18" charset="0"/>
              </a:rPr>
              <a:t>二路</a:t>
            </a:r>
            <a:r>
              <a:rPr kumimoji="1" lang="zh-CN" altLang="en-US" sz="2000" dirty="0" smtClean="0">
                <a:solidFill>
                  <a:srgbClr val="FF0000"/>
                </a:solidFill>
                <a:ea typeface="楷体" pitchFamily="49" charset="-122"/>
                <a:cs typeface="Times New Roman" pitchFamily="18" charset="0"/>
              </a:rPr>
              <a:t>归并排序</a:t>
            </a:r>
            <a:r>
              <a:rPr kumimoji="1" lang="zh-CN" altLang="en-US" sz="2000" dirty="0" smtClean="0">
                <a:solidFill>
                  <a:srgbClr val="1000E4"/>
                </a:solidFill>
                <a:ea typeface="楷体" pitchFamily="49" charset="-122"/>
                <a:cs typeface="Times New Roman" pitchFamily="18" charset="0"/>
              </a:rPr>
              <a:t>。         </a:t>
            </a:r>
            <a:endParaRPr kumimoji="1" lang="zh-CN" altLang="en-US" sz="2000" dirty="0">
              <a:solidFill>
                <a:srgbClr val="1000E4"/>
              </a:solidFill>
              <a:ea typeface="楷体" pitchFamily="49" charset="-122"/>
              <a:cs typeface="Times New Roman" pitchFamily="18" charset="0"/>
            </a:endParaRPr>
          </a:p>
        </p:txBody>
      </p:sp>
      <p:sp>
        <p:nvSpPr>
          <p:cNvPr id="4" name="TextBox 3"/>
          <p:cNvSpPr txBox="1"/>
          <p:nvPr/>
        </p:nvSpPr>
        <p:spPr>
          <a:xfrm>
            <a:off x="2571736" y="285728"/>
            <a:ext cx="3643338"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1" lang="en-US" altLang="zh-CN" sz="3200"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zh-CN" altLang="en-US" sz="3200"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p>
        </p:txBody>
      </p:sp>
      <p:sp>
        <p:nvSpPr>
          <p:cNvPr id="5" name="TextBox 4"/>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1127125" y="1071546"/>
            <a:ext cx="8016875" cy="861774"/>
          </a:xfrm>
          <a:prstGeom prst="rect">
            <a:avLst/>
          </a:prstGeom>
          <a:noFill/>
          <a:ln w="9525">
            <a:noFill/>
            <a:miter lim="800000"/>
            <a:headEnd/>
            <a:tailEnd/>
          </a:ln>
        </p:spPr>
        <p:txBody>
          <a:bodyPr>
            <a:spAutoFit/>
          </a:bodyPr>
          <a:lstStyle/>
          <a:p>
            <a:pPr>
              <a:lnSpc>
                <a:spcPct val="125000"/>
              </a:lnSpc>
            </a:pPr>
            <a:r>
              <a:rPr kumimoji="1" lang="zh-CN" altLang="en-US" sz="2000" dirty="0">
                <a:solidFill>
                  <a:srgbClr val="1000E4"/>
                </a:solidFill>
                <a:latin typeface="Consolas" pitchFamily="49" charset="0"/>
                <a:ea typeface="楷体" pitchFamily="49" charset="-122"/>
                <a:cs typeface="Consolas" pitchFamily="49" charset="0"/>
              </a:rPr>
              <a:t>　　在内部排序中，通常采用的是</a:t>
            </a:r>
            <a:r>
              <a:rPr kumimoji="1" lang="en-US" altLang="zh-CN" sz="2000" dirty="0">
                <a:solidFill>
                  <a:srgbClr val="1000E4"/>
                </a:solidFill>
                <a:latin typeface="Consolas" pitchFamily="49" charset="0"/>
                <a:ea typeface="楷体" pitchFamily="49" charset="-122"/>
                <a:cs typeface="Consolas" pitchFamily="49" charset="0"/>
              </a:rPr>
              <a:t>2-</a:t>
            </a:r>
            <a:r>
              <a:rPr kumimoji="1" lang="zh-CN" altLang="en-US" sz="2000" dirty="0">
                <a:solidFill>
                  <a:srgbClr val="1000E4"/>
                </a:solidFill>
                <a:latin typeface="Consolas" pitchFamily="49" charset="0"/>
                <a:ea typeface="楷体" pitchFamily="49" charset="-122"/>
                <a:cs typeface="Consolas" pitchFamily="49" charset="0"/>
              </a:rPr>
              <a:t>路归并排序。即：将两个位置相邻的记录有序子序列。</a:t>
            </a:r>
          </a:p>
        </p:txBody>
      </p:sp>
      <p:sp>
        <p:nvSpPr>
          <p:cNvPr id="218115" name="Text Box 3"/>
          <p:cNvSpPr txBox="1">
            <a:spLocks noChangeArrowheads="1"/>
          </p:cNvSpPr>
          <p:nvPr/>
        </p:nvSpPr>
        <p:spPr bwMode="auto">
          <a:xfrm>
            <a:off x="1055719" y="3143248"/>
            <a:ext cx="3539752" cy="400110"/>
          </a:xfrm>
          <a:prstGeom prst="rect">
            <a:avLst/>
          </a:prstGeom>
          <a:noFill/>
          <a:ln w="9525">
            <a:noFill/>
            <a:miter lim="800000"/>
            <a:headEnd/>
            <a:tailEnd/>
          </a:ln>
        </p:spPr>
        <p:txBody>
          <a:bodyPr wrap="none">
            <a:spAutoFit/>
          </a:bodyPr>
          <a:lstStyle/>
          <a:p>
            <a:r>
              <a:rPr kumimoji="1" lang="zh-CN" altLang="en-US" sz="2000">
                <a:solidFill>
                  <a:srgbClr val="1000E4"/>
                </a:solidFill>
                <a:latin typeface="Consolas" pitchFamily="49" charset="0"/>
                <a:ea typeface="楷体" pitchFamily="49" charset="-122"/>
                <a:cs typeface="Consolas" pitchFamily="49" charset="0"/>
              </a:rPr>
              <a:t>归并为一个记录的有序序列。</a:t>
            </a:r>
          </a:p>
        </p:txBody>
      </p:sp>
      <p:sp>
        <p:nvSpPr>
          <p:cNvPr id="218116" name="Rectangle 4"/>
          <p:cNvSpPr>
            <a:spLocks noChangeArrowheads="1"/>
          </p:cNvSpPr>
          <p:nvPr/>
        </p:nvSpPr>
        <p:spPr bwMode="auto">
          <a:xfrm>
            <a:off x="1284319" y="3760791"/>
            <a:ext cx="7620000" cy="42704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2000">
                <a:solidFill>
                  <a:srgbClr val="FF00FF"/>
                </a:solidFill>
                <a:latin typeface="Consolas" pitchFamily="49" charset="0"/>
                <a:ea typeface="楷体" pitchFamily="49" charset="-122"/>
                <a:cs typeface="Consolas" pitchFamily="49" charset="0"/>
              </a:rPr>
              <a:t>有 序 序 列 </a:t>
            </a:r>
            <a:r>
              <a:rPr kumimoji="1" lang="en-US" altLang="zh-CN" sz="2000" i="1" smtClean="0">
                <a:solidFill>
                  <a:srgbClr val="FF00FF"/>
                </a:solidFill>
                <a:latin typeface="Consolas" pitchFamily="49" charset="0"/>
                <a:ea typeface="楷体" pitchFamily="49" charset="-122"/>
                <a:cs typeface="Consolas" pitchFamily="49" charset="0"/>
              </a:rPr>
              <a:t>R</a:t>
            </a:r>
            <a:r>
              <a:rPr kumimoji="1" lang="en-US" altLang="zh-CN" sz="2000" smtClean="0">
                <a:solidFill>
                  <a:srgbClr val="FF00FF"/>
                </a:solidFill>
                <a:latin typeface="Consolas" pitchFamily="49" charset="0"/>
                <a:ea typeface="楷体" pitchFamily="49" charset="-122"/>
                <a:cs typeface="Consolas" pitchFamily="49" charset="0"/>
              </a:rPr>
              <a:t>[low..high]</a:t>
            </a:r>
            <a:endParaRPr kumimoji="1" lang="en-US" altLang="zh-CN" sz="2000">
              <a:solidFill>
                <a:srgbClr val="FF00FF"/>
              </a:solidFill>
              <a:latin typeface="Consolas" pitchFamily="49" charset="0"/>
              <a:ea typeface="楷体" pitchFamily="49" charset="-122"/>
              <a:cs typeface="Consolas" pitchFamily="49" charset="0"/>
            </a:endParaRPr>
          </a:p>
        </p:txBody>
      </p:sp>
      <p:sp>
        <p:nvSpPr>
          <p:cNvPr id="218117" name="Text Box 5"/>
          <p:cNvSpPr txBox="1">
            <a:spLocks noChangeArrowheads="1"/>
          </p:cNvSpPr>
          <p:nvPr/>
        </p:nvSpPr>
        <p:spPr bwMode="auto">
          <a:xfrm>
            <a:off x="1284319" y="2449513"/>
            <a:ext cx="3810000"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r>
              <a:rPr kumimoji="1" lang="zh-CN" altLang="en-US" sz="2000">
                <a:solidFill>
                  <a:srgbClr val="FF00FF"/>
                </a:solidFill>
                <a:latin typeface="Consolas" pitchFamily="49" charset="0"/>
                <a:ea typeface="楷体" pitchFamily="49" charset="-122"/>
                <a:cs typeface="Consolas" pitchFamily="49" charset="0"/>
              </a:rPr>
              <a:t>有序子序列 </a:t>
            </a:r>
            <a:r>
              <a:rPr kumimoji="1" lang="en-US" altLang="zh-CN" sz="2000" i="1" smtClean="0">
                <a:solidFill>
                  <a:srgbClr val="FF00FF"/>
                </a:solidFill>
                <a:latin typeface="Consolas" pitchFamily="49" charset="0"/>
                <a:ea typeface="楷体" pitchFamily="49" charset="-122"/>
                <a:cs typeface="Consolas" pitchFamily="49" charset="0"/>
              </a:rPr>
              <a:t>R</a:t>
            </a:r>
            <a:r>
              <a:rPr kumimoji="1" lang="en-US" altLang="zh-CN" sz="2000" smtClean="0">
                <a:solidFill>
                  <a:srgbClr val="FF00FF"/>
                </a:solidFill>
                <a:latin typeface="Consolas" pitchFamily="49" charset="0"/>
                <a:ea typeface="楷体" pitchFamily="49" charset="-122"/>
                <a:cs typeface="Consolas" pitchFamily="49" charset="0"/>
              </a:rPr>
              <a:t>[</a:t>
            </a:r>
            <a:r>
              <a:rPr kumimoji="1" lang="en-US" altLang="zh-CN" sz="2000" i="1" smtClean="0">
                <a:solidFill>
                  <a:srgbClr val="FF00FF"/>
                </a:solidFill>
                <a:latin typeface="Consolas" pitchFamily="49" charset="0"/>
                <a:ea typeface="楷体" pitchFamily="49" charset="-122"/>
                <a:cs typeface="Consolas" pitchFamily="49" charset="0"/>
              </a:rPr>
              <a:t>l</a:t>
            </a:r>
            <a:r>
              <a:rPr kumimoji="1" lang="en-US" altLang="zh-CN" sz="2000" smtClean="0">
                <a:solidFill>
                  <a:srgbClr val="FF00FF"/>
                </a:solidFill>
                <a:latin typeface="Consolas" pitchFamily="49" charset="0"/>
                <a:ea typeface="楷体" pitchFamily="49" charset="-122"/>
                <a:cs typeface="Consolas" pitchFamily="49" charset="0"/>
              </a:rPr>
              <a:t>ow..mid]</a:t>
            </a:r>
            <a:endParaRPr kumimoji="1" lang="en-US" altLang="zh-CN" sz="2000">
              <a:solidFill>
                <a:srgbClr val="FF00FF"/>
              </a:solidFill>
              <a:latin typeface="Consolas" pitchFamily="49" charset="0"/>
              <a:ea typeface="楷体" pitchFamily="49" charset="-122"/>
              <a:cs typeface="Consolas" pitchFamily="49" charset="0"/>
            </a:endParaRPr>
          </a:p>
        </p:txBody>
      </p:sp>
      <p:sp>
        <p:nvSpPr>
          <p:cNvPr id="218118" name="Rectangle 6"/>
          <p:cNvSpPr>
            <a:spLocks noChangeArrowheads="1"/>
          </p:cNvSpPr>
          <p:nvPr/>
        </p:nvSpPr>
        <p:spPr bwMode="auto">
          <a:xfrm>
            <a:off x="5094319" y="2449513"/>
            <a:ext cx="3810000" cy="4022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nchor="ctr">
            <a:spAutoFit/>
          </a:bodyPr>
          <a:lstStyle/>
          <a:p>
            <a:pPr algn="ctr"/>
            <a:r>
              <a:rPr kumimoji="1" lang="zh-CN" altLang="en-US" sz="2000">
                <a:solidFill>
                  <a:srgbClr val="FF00FF"/>
                </a:solidFill>
                <a:latin typeface="Consolas" pitchFamily="49" charset="0"/>
                <a:ea typeface="楷体" pitchFamily="49" charset="-122"/>
                <a:cs typeface="Consolas" pitchFamily="49" charset="0"/>
              </a:rPr>
              <a:t>有序子序列 </a:t>
            </a:r>
            <a:r>
              <a:rPr kumimoji="1" lang="en-US" altLang="zh-CN" sz="2000" i="1" smtClean="0">
                <a:solidFill>
                  <a:srgbClr val="FF00FF"/>
                </a:solidFill>
                <a:latin typeface="Consolas" pitchFamily="49" charset="0"/>
                <a:ea typeface="楷体" pitchFamily="49" charset="-122"/>
                <a:cs typeface="Consolas" pitchFamily="49" charset="0"/>
              </a:rPr>
              <a:t>R</a:t>
            </a:r>
            <a:r>
              <a:rPr kumimoji="1" lang="en-US" altLang="zh-CN" sz="2000" smtClean="0">
                <a:solidFill>
                  <a:srgbClr val="FF00FF"/>
                </a:solidFill>
                <a:latin typeface="Consolas" pitchFamily="49" charset="0"/>
                <a:ea typeface="楷体" pitchFamily="49" charset="-122"/>
                <a:cs typeface="Consolas" pitchFamily="49" charset="0"/>
              </a:rPr>
              <a:t>[mid+1..high]</a:t>
            </a:r>
            <a:endParaRPr kumimoji="1" lang="en-US" altLang="zh-CN" sz="2000">
              <a:solidFill>
                <a:srgbClr val="FF00FF"/>
              </a:solidFill>
              <a:latin typeface="Consolas" pitchFamily="49" charset="0"/>
              <a:ea typeface="楷体" pitchFamily="49" charset="-122"/>
              <a:cs typeface="Consolas" pitchFamily="49" charset="0"/>
            </a:endParaRPr>
          </a:p>
        </p:txBody>
      </p:sp>
      <p:sp>
        <p:nvSpPr>
          <p:cNvPr id="9" name="TextBox 8"/>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1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8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p:bldP spid="218116" grpId="0" animBg="1"/>
      <p:bldP spid="218117" grpId="0" animBg="1"/>
      <p:bldP spid="2181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428604"/>
            <a:ext cx="7286676" cy="1246495"/>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9.7</a:t>
            </a:r>
            <a:r>
              <a:rPr lang="en-US" altLang="zh-CN" sz="2200" smtClean="0">
                <a:solidFill>
                  <a:srgbClr val="FF0000"/>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已知有</a:t>
            </a:r>
            <a:r>
              <a:rPr lang="en-US" sz="2000" smtClean="0">
                <a:solidFill>
                  <a:srgbClr val="0000FF"/>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个待排序的记录，它们的关键字序列为（</a:t>
            </a:r>
            <a:r>
              <a:rPr lang="en-US" sz="2000" smtClean="0">
                <a:solidFill>
                  <a:srgbClr val="0000FF"/>
                </a:solidFill>
                <a:latin typeface="Consolas" pitchFamily="49" charset="0"/>
                <a:ea typeface="楷体" pitchFamily="49" charset="-122"/>
                <a:cs typeface="Consolas" pitchFamily="49" charset="0"/>
              </a:rPr>
              <a:t>75</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92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96</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 80</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72</a:t>
            </a:r>
            <a:r>
              <a:rPr lang="zh-CN" altLang="en-US" sz="2000" smtClean="0">
                <a:solidFill>
                  <a:srgbClr val="0000FF"/>
                </a:solidFill>
                <a:latin typeface="Consolas" pitchFamily="49" charset="0"/>
                <a:ea typeface="楷体" pitchFamily="49" charset="-122"/>
                <a:cs typeface="Consolas" pitchFamily="49" charset="0"/>
              </a:rPr>
              <a:t>），给出用归并排序法进行排序的过程。</a:t>
            </a:r>
          </a:p>
        </p:txBody>
      </p:sp>
      <p:sp>
        <p:nvSpPr>
          <p:cNvPr id="3" name="矩形 2"/>
          <p:cNvSpPr/>
          <p:nvPr/>
        </p:nvSpPr>
        <p:spPr>
          <a:xfrm>
            <a:off x="1857356" y="2000240"/>
            <a:ext cx="5500726"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75</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92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96</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80</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72</a:t>
            </a:r>
            <a:endParaRPr lang="zh-CN" altLang="en-US" sz="2000"/>
          </a:p>
        </p:txBody>
      </p:sp>
      <p:grpSp>
        <p:nvGrpSpPr>
          <p:cNvPr id="26" name="组合 25"/>
          <p:cNvGrpSpPr/>
          <p:nvPr/>
        </p:nvGrpSpPr>
        <p:grpSpPr>
          <a:xfrm>
            <a:off x="1857356" y="2617056"/>
            <a:ext cx="1000132" cy="740506"/>
            <a:chOff x="1857356" y="2617056"/>
            <a:chExt cx="1000132" cy="740506"/>
          </a:xfrm>
        </p:grpSpPr>
        <p:sp>
          <p:nvSpPr>
            <p:cNvPr id="4" name="矩形 3"/>
            <p:cNvSpPr/>
            <p:nvPr/>
          </p:nvSpPr>
          <p:spPr>
            <a:xfrm>
              <a:off x="1857356"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75</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87</a:t>
              </a:r>
              <a:endParaRPr lang="zh-CN" altLang="en-US" sz="2000"/>
            </a:p>
          </p:txBody>
        </p:sp>
        <p:sp>
          <p:nvSpPr>
            <p:cNvPr id="6" name="左大括号 5"/>
            <p:cNvSpPr/>
            <p:nvPr/>
          </p:nvSpPr>
          <p:spPr>
            <a:xfrm rot="16200000">
              <a:off x="2357422"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a:off x="3000364" y="2617056"/>
            <a:ext cx="1000132" cy="740506"/>
            <a:chOff x="3000364" y="2617056"/>
            <a:chExt cx="1000132" cy="740506"/>
          </a:xfrm>
        </p:grpSpPr>
        <p:sp>
          <p:nvSpPr>
            <p:cNvPr id="5" name="矩形 4"/>
            <p:cNvSpPr/>
            <p:nvPr/>
          </p:nvSpPr>
          <p:spPr>
            <a:xfrm>
              <a:off x="3000364"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68</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92</a:t>
              </a:r>
              <a:endParaRPr lang="zh-CN" altLang="en-US" sz="2000"/>
            </a:p>
          </p:txBody>
        </p:sp>
        <p:sp>
          <p:nvSpPr>
            <p:cNvPr id="7" name="左大括号 6"/>
            <p:cNvSpPr/>
            <p:nvPr/>
          </p:nvSpPr>
          <p:spPr>
            <a:xfrm rot="16200000">
              <a:off x="3428992"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 name="组合 27"/>
          <p:cNvGrpSpPr/>
          <p:nvPr/>
        </p:nvGrpSpPr>
        <p:grpSpPr>
          <a:xfrm>
            <a:off x="4098060" y="2617055"/>
            <a:ext cx="1000132" cy="740507"/>
            <a:chOff x="4098060" y="2617055"/>
            <a:chExt cx="1000132" cy="740507"/>
          </a:xfrm>
        </p:grpSpPr>
        <p:sp>
          <p:nvSpPr>
            <p:cNvPr id="8" name="矩形 7"/>
            <p:cNvSpPr/>
            <p:nvPr/>
          </p:nvSpPr>
          <p:spPr>
            <a:xfrm>
              <a:off x="4098060"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61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88</a:t>
              </a:r>
              <a:endParaRPr lang="zh-CN" altLang="en-US" sz="2000"/>
            </a:p>
          </p:txBody>
        </p:sp>
        <p:sp>
          <p:nvSpPr>
            <p:cNvPr id="9" name="左大括号 8"/>
            <p:cNvSpPr/>
            <p:nvPr/>
          </p:nvSpPr>
          <p:spPr>
            <a:xfrm rot="16200000">
              <a:off x="4519748" y="2331303"/>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9" name="组合 28"/>
          <p:cNvGrpSpPr/>
          <p:nvPr/>
        </p:nvGrpSpPr>
        <p:grpSpPr>
          <a:xfrm>
            <a:off x="5248008" y="2617056"/>
            <a:ext cx="1000132" cy="740506"/>
            <a:chOff x="5248008" y="2617056"/>
            <a:chExt cx="1000132" cy="740506"/>
          </a:xfrm>
        </p:grpSpPr>
        <p:sp>
          <p:nvSpPr>
            <p:cNvPr id="10" name="矩形 9"/>
            <p:cNvSpPr/>
            <p:nvPr/>
          </p:nvSpPr>
          <p:spPr>
            <a:xfrm>
              <a:off x="5248008"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96</a:t>
              </a:r>
              <a:endParaRPr lang="zh-CN" altLang="en-US" sz="2000"/>
            </a:p>
          </p:txBody>
        </p:sp>
        <p:sp>
          <p:nvSpPr>
            <p:cNvPr id="11" name="左大括号 10"/>
            <p:cNvSpPr/>
            <p:nvPr/>
          </p:nvSpPr>
          <p:spPr>
            <a:xfrm rot="16200000">
              <a:off x="5663573"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0" name="组合 29"/>
          <p:cNvGrpSpPr/>
          <p:nvPr/>
        </p:nvGrpSpPr>
        <p:grpSpPr>
          <a:xfrm>
            <a:off x="6357950" y="2617056"/>
            <a:ext cx="1000132" cy="740506"/>
            <a:chOff x="6357950" y="2617056"/>
            <a:chExt cx="1000132" cy="740506"/>
          </a:xfrm>
        </p:grpSpPr>
        <p:sp>
          <p:nvSpPr>
            <p:cNvPr id="12" name="矩形 11"/>
            <p:cNvSpPr/>
            <p:nvPr/>
          </p:nvSpPr>
          <p:spPr>
            <a:xfrm>
              <a:off x="6357950" y="2857496"/>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72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80</a:t>
              </a:r>
              <a:endParaRPr lang="zh-CN" altLang="en-US" sz="2000"/>
            </a:p>
          </p:txBody>
        </p:sp>
        <p:sp>
          <p:nvSpPr>
            <p:cNvPr id="13" name="左大括号 12"/>
            <p:cNvSpPr/>
            <p:nvPr/>
          </p:nvSpPr>
          <p:spPr>
            <a:xfrm rot="16200000">
              <a:off x="6786578" y="233130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1" name="组合 30"/>
          <p:cNvGrpSpPr/>
          <p:nvPr/>
        </p:nvGrpSpPr>
        <p:grpSpPr>
          <a:xfrm>
            <a:off x="1785918" y="3500438"/>
            <a:ext cx="2143140" cy="785818"/>
            <a:chOff x="1785918" y="3500438"/>
            <a:chExt cx="2143140" cy="785818"/>
          </a:xfrm>
        </p:grpSpPr>
        <p:sp>
          <p:nvSpPr>
            <p:cNvPr id="14" name="矩形 13"/>
            <p:cNvSpPr/>
            <p:nvPr/>
          </p:nvSpPr>
          <p:spPr>
            <a:xfrm>
              <a:off x="1785918" y="3786190"/>
              <a:ext cx="2143140"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68</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92</a:t>
              </a:r>
              <a:endParaRPr lang="zh-CN" altLang="en-US" sz="2000"/>
            </a:p>
          </p:txBody>
        </p:sp>
        <p:sp>
          <p:nvSpPr>
            <p:cNvPr id="16" name="左大括号 15"/>
            <p:cNvSpPr/>
            <p:nvPr/>
          </p:nvSpPr>
          <p:spPr>
            <a:xfrm rot="16200000">
              <a:off x="2857488" y="3214686"/>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2" name="组合 31"/>
          <p:cNvGrpSpPr/>
          <p:nvPr/>
        </p:nvGrpSpPr>
        <p:grpSpPr>
          <a:xfrm>
            <a:off x="4117246" y="3500439"/>
            <a:ext cx="2143140" cy="785817"/>
            <a:chOff x="4117246" y="3500439"/>
            <a:chExt cx="2143140" cy="785817"/>
          </a:xfrm>
        </p:grpSpPr>
        <p:sp>
          <p:nvSpPr>
            <p:cNvPr id="15" name="矩形 14"/>
            <p:cNvSpPr/>
            <p:nvPr/>
          </p:nvSpPr>
          <p:spPr>
            <a:xfrm>
              <a:off x="4117246" y="3786190"/>
              <a:ext cx="2143140"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61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88</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96</a:t>
              </a:r>
              <a:endParaRPr lang="zh-CN" altLang="en-US" sz="2000"/>
            </a:p>
          </p:txBody>
        </p:sp>
        <p:sp>
          <p:nvSpPr>
            <p:cNvPr id="17" name="左大括号 16"/>
            <p:cNvSpPr/>
            <p:nvPr/>
          </p:nvSpPr>
          <p:spPr>
            <a:xfrm rot="16200000">
              <a:off x="5072066" y="3214687"/>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8" name="矩形 17"/>
          <p:cNvSpPr/>
          <p:nvPr/>
        </p:nvSpPr>
        <p:spPr>
          <a:xfrm>
            <a:off x="6357950" y="3786190"/>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72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80</a:t>
            </a:r>
            <a:endParaRPr lang="zh-CN" altLang="en-US" sz="2000"/>
          </a:p>
        </p:txBody>
      </p:sp>
      <p:grpSp>
        <p:nvGrpSpPr>
          <p:cNvPr id="33" name="组合 32"/>
          <p:cNvGrpSpPr/>
          <p:nvPr/>
        </p:nvGrpSpPr>
        <p:grpSpPr>
          <a:xfrm>
            <a:off x="1785918" y="4429133"/>
            <a:ext cx="4429156" cy="785817"/>
            <a:chOff x="1785918" y="4429133"/>
            <a:chExt cx="4429156" cy="785817"/>
          </a:xfrm>
        </p:grpSpPr>
        <p:sp>
          <p:nvSpPr>
            <p:cNvPr id="19" name="左大括号 18"/>
            <p:cNvSpPr/>
            <p:nvPr/>
          </p:nvSpPr>
          <p:spPr>
            <a:xfrm rot="16200000">
              <a:off x="3929058" y="4143381"/>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785918" y="4714884"/>
              <a:ext cx="4429156"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61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68</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88</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96</a:t>
              </a:r>
              <a:endParaRPr lang="zh-CN" altLang="en-US" sz="2000"/>
            </a:p>
          </p:txBody>
        </p:sp>
      </p:grpSp>
      <p:sp>
        <p:nvSpPr>
          <p:cNvPr id="21" name="矩形 20"/>
          <p:cNvSpPr/>
          <p:nvPr/>
        </p:nvSpPr>
        <p:spPr>
          <a:xfrm>
            <a:off x="6377953" y="4714884"/>
            <a:ext cx="1000132"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72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80</a:t>
            </a:r>
            <a:endParaRPr lang="zh-CN" altLang="en-US" sz="2000"/>
          </a:p>
        </p:txBody>
      </p:sp>
      <p:grpSp>
        <p:nvGrpSpPr>
          <p:cNvPr id="34" name="组合 33"/>
          <p:cNvGrpSpPr/>
          <p:nvPr/>
        </p:nvGrpSpPr>
        <p:grpSpPr>
          <a:xfrm>
            <a:off x="1857356" y="5357826"/>
            <a:ext cx="5500726" cy="785818"/>
            <a:chOff x="1857356" y="5357826"/>
            <a:chExt cx="5500726" cy="785818"/>
          </a:xfrm>
        </p:grpSpPr>
        <p:sp>
          <p:nvSpPr>
            <p:cNvPr id="22" name="左大括号 21"/>
            <p:cNvSpPr/>
            <p:nvPr/>
          </p:nvSpPr>
          <p:spPr>
            <a:xfrm rot="16200000">
              <a:off x="6286512" y="5072074"/>
              <a:ext cx="142876" cy="71438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857356" y="5643578"/>
              <a:ext cx="5500726"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solidFill>
                    <a:srgbClr val="0000FF"/>
                  </a:solidFill>
                  <a:latin typeface="Consolas" pitchFamily="49" charset="0"/>
                  <a:ea typeface="楷体" pitchFamily="49" charset="-122"/>
                  <a:cs typeface="Consolas" pitchFamily="49" charset="0"/>
                </a:rPr>
                <a:t>61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68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72</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75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80</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87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a:t>
              </a:r>
              <a:r>
                <a:rPr lang="en-US" sz="2000" smtClean="0">
                  <a:solidFill>
                    <a:srgbClr val="0000FF"/>
                  </a:solidFill>
                  <a:latin typeface="Consolas" pitchFamily="49" charset="0"/>
                  <a:ea typeface="楷体" pitchFamily="49" charset="-122"/>
                  <a:cs typeface="Consolas" pitchFamily="49" charset="0"/>
                </a:rPr>
                <a:t>8</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92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96</a:t>
              </a:r>
              <a:endParaRPr lang="zh-CN" altLang="en-US" sz="2000"/>
            </a:p>
          </p:txBody>
        </p:sp>
      </p:grpSp>
      <p:sp>
        <p:nvSpPr>
          <p:cNvPr id="24" name="右大括号 23"/>
          <p:cNvSpPr/>
          <p:nvPr/>
        </p:nvSpPr>
        <p:spPr>
          <a:xfrm>
            <a:off x="7500958" y="2500306"/>
            <a:ext cx="214314" cy="3357586"/>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715272" y="3925677"/>
            <a:ext cx="1071570" cy="646331"/>
          </a:xfrm>
          <a:prstGeom prst="rect">
            <a:avLst/>
          </a:prstGeom>
          <a:noFill/>
        </p:spPr>
        <p:txBody>
          <a:bodyPr wrap="square" rtlCol="0">
            <a:spAutoFit/>
          </a:bodyPr>
          <a:lstStyle/>
          <a:p>
            <a:pPr algn="ctr"/>
            <a:r>
              <a:rPr kumimoji="1" lang="zh-CN" altLang="en-US" sz="1800" smtClean="0">
                <a:solidFill>
                  <a:srgbClr val="1000E4"/>
                </a:solidFill>
                <a:latin typeface="Consolas" pitchFamily="49" charset="0"/>
                <a:ea typeface="楷体" pitchFamily="49" charset="-122"/>
                <a:cs typeface="Consolas" pitchFamily="49" charset="0"/>
                <a:sym typeface="Symbol" pitchFamily="18" charset="2"/>
              </a:rPr>
              <a:t></a:t>
            </a:r>
            <a:r>
              <a:rPr kumimoji="1" lang="en-US" altLang="zh-CN" sz="1800" smtClean="0">
                <a:solidFill>
                  <a:srgbClr val="1000E4"/>
                </a:solidFill>
                <a:latin typeface="Consolas" pitchFamily="49" charset="0"/>
                <a:ea typeface="楷体" pitchFamily="49" charset="-122"/>
                <a:cs typeface="Consolas" pitchFamily="49" charset="0"/>
              </a:rPr>
              <a:t>log</a:t>
            </a:r>
            <a:r>
              <a:rPr kumimoji="1" lang="en-US" altLang="zh-CN" sz="1800" baseline="-25000" smtClean="0">
                <a:solidFill>
                  <a:srgbClr val="1000E4"/>
                </a:solidFill>
                <a:latin typeface="Consolas" pitchFamily="49" charset="0"/>
                <a:ea typeface="楷体" pitchFamily="49" charset="-122"/>
                <a:cs typeface="Consolas" pitchFamily="49" charset="0"/>
              </a:rPr>
              <a:t>2</a:t>
            </a:r>
            <a:r>
              <a:rPr kumimoji="1" lang="en-US" altLang="zh-CN" sz="1800" i="1" smtClean="0">
                <a:solidFill>
                  <a:srgbClr val="1000E4"/>
                </a:solidFill>
                <a:latin typeface="Consolas" pitchFamily="49" charset="0"/>
                <a:ea typeface="楷体" pitchFamily="49" charset="-122"/>
                <a:cs typeface="Consolas" pitchFamily="49" charset="0"/>
              </a:rPr>
              <a:t>n</a:t>
            </a:r>
            <a:r>
              <a:rPr kumimoji="1" lang="en-US" altLang="zh-CN" sz="1800" smtClean="0">
                <a:solidFill>
                  <a:srgbClr val="1000E4"/>
                </a:solidFill>
                <a:latin typeface="Consolas" pitchFamily="49" charset="0"/>
                <a:ea typeface="楷体" pitchFamily="49" charset="-122"/>
                <a:cs typeface="Consolas" pitchFamily="49" charset="0"/>
                <a:sym typeface="Symbol" pitchFamily="18" charset="2"/>
              </a:rPr>
              <a:t> </a:t>
            </a:r>
            <a:r>
              <a:rPr kumimoji="1" lang="zh-CN" altLang="en-US" sz="1800" smtClean="0">
                <a:solidFill>
                  <a:srgbClr val="1000E4"/>
                </a:solidFill>
                <a:latin typeface="Consolas" pitchFamily="49" charset="0"/>
                <a:ea typeface="楷体" pitchFamily="49" charset="-122"/>
                <a:cs typeface="Consolas" pitchFamily="49" charset="0"/>
              </a:rPr>
              <a:t>趟</a:t>
            </a:r>
            <a:endParaRPr lang="zh-CN" altLang="en-US" sz="1800"/>
          </a:p>
        </p:txBody>
      </p:sp>
      <p:sp>
        <p:nvSpPr>
          <p:cNvPr id="35" name="TextBox 34"/>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4" grpId="0" animBg="1"/>
      <p:bldP spid="2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000100" y="285728"/>
            <a:ext cx="7416800" cy="369332"/>
          </a:xfrm>
          <a:prstGeom prst="rect">
            <a:avLst/>
          </a:prstGeom>
          <a:noFill/>
          <a:ln w="9525">
            <a:noFill/>
            <a:miter lim="800000"/>
            <a:headEnd/>
            <a:tailEnd/>
          </a:ln>
        </p:spPr>
        <p:txBody>
          <a:bodyPr>
            <a:spAutoFit/>
          </a:bodyPr>
          <a:lstStyle/>
          <a:p>
            <a:pPr>
              <a:spcBef>
                <a:spcPct val="50000"/>
              </a:spcBef>
            </a:pPr>
            <a:r>
              <a:rPr lang="zh-CN" altLang="en-US" sz="1800" dirty="0">
                <a:solidFill>
                  <a:srgbClr val="0000FF"/>
                </a:solidFill>
                <a:latin typeface="Consolas" pitchFamily="49" charset="0"/>
                <a:ea typeface="楷体" pitchFamily="49" charset="-122"/>
                <a:cs typeface="Consolas" pitchFamily="49" charset="0"/>
              </a:rPr>
              <a:t>将两个有序子表归并为一个有序子表的算法</a:t>
            </a:r>
            <a:r>
              <a:rPr lang="en-US" altLang="zh-CN" sz="1800" dirty="0">
                <a:solidFill>
                  <a:srgbClr val="0000FF"/>
                </a:solidFill>
                <a:latin typeface="Consolas" pitchFamily="49" charset="0"/>
                <a:ea typeface="楷体" pitchFamily="49" charset="-122"/>
                <a:cs typeface="Consolas" pitchFamily="49" charset="0"/>
              </a:rPr>
              <a:t>Merge() </a:t>
            </a:r>
            <a:r>
              <a:rPr lang="zh-CN" altLang="en-US" sz="1800" dirty="0">
                <a:solidFill>
                  <a:srgbClr val="0000FF"/>
                </a:solidFill>
                <a:latin typeface="Consolas" pitchFamily="49" charset="0"/>
                <a:ea typeface="楷体" pitchFamily="49" charset="-122"/>
                <a:cs typeface="Consolas" pitchFamily="49" charset="0"/>
              </a:rPr>
              <a:t>：</a:t>
            </a:r>
          </a:p>
        </p:txBody>
      </p:sp>
      <p:sp>
        <p:nvSpPr>
          <p:cNvPr id="71683" name="Text Box 3"/>
          <p:cNvSpPr txBox="1">
            <a:spLocks noChangeArrowheads="1"/>
          </p:cNvSpPr>
          <p:nvPr/>
        </p:nvSpPr>
        <p:spPr bwMode="auto">
          <a:xfrm>
            <a:off x="1250989" y="956621"/>
            <a:ext cx="7678729" cy="4722795"/>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Merge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low,int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mid,int</a:t>
            </a:r>
            <a:r>
              <a:rPr lang="en-US" altLang="zh-CN" sz="1800" dirty="0">
                <a:solidFill>
                  <a:srgbClr val="0000FF"/>
                </a:solidFill>
                <a:latin typeface="Consolas" pitchFamily="49" charset="0"/>
                <a:ea typeface="仿宋" pitchFamily="49" charset="-122"/>
                <a:cs typeface="Consolas" pitchFamily="49" charset="0"/>
              </a:rPr>
              <a:t> high)</a:t>
            </a:r>
          </a:p>
          <a:p>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将</a:t>
            </a:r>
            <a:r>
              <a:rPr lang="en-US" altLang="zh-CN" sz="1800" dirty="0">
                <a:solidFill>
                  <a:srgbClr val="00B050"/>
                </a:solidFill>
                <a:latin typeface="Consolas" pitchFamily="49" charset="0"/>
                <a:ea typeface="仿宋" pitchFamily="49" charset="-122"/>
                <a:cs typeface="Consolas" pitchFamily="49" charset="0"/>
              </a:rPr>
              <a:t>R[low..mid]</a:t>
            </a:r>
            <a:r>
              <a:rPr lang="zh-CN" altLang="en-US" sz="1800" dirty="0">
                <a:solidFill>
                  <a:srgbClr val="00B050"/>
                </a:solidFill>
                <a:latin typeface="Consolas" pitchFamily="49" charset="0"/>
                <a:ea typeface="仿宋" pitchFamily="49" charset="-122"/>
                <a:cs typeface="Consolas" pitchFamily="49" charset="0"/>
              </a:rPr>
              <a:t>和</a:t>
            </a:r>
            <a:r>
              <a:rPr lang="en-US" altLang="zh-CN" sz="1800" dirty="0">
                <a:solidFill>
                  <a:srgbClr val="00B050"/>
                </a:solidFill>
                <a:latin typeface="Consolas" pitchFamily="49" charset="0"/>
                <a:ea typeface="仿宋" pitchFamily="49" charset="-122"/>
                <a:cs typeface="Consolas" pitchFamily="49" charset="0"/>
              </a:rPr>
              <a:t>R[</a:t>
            </a:r>
            <a:r>
              <a:rPr lang="en-US" altLang="zh-CN" sz="1800" dirty="0" err="1">
                <a:solidFill>
                  <a:srgbClr val="00B050"/>
                </a:solidFill>
                <a:latin typeface="Consolas" pitchFamily="49" charset="0"/>
                <a:ea typeface="仿宋" pitchFamily="49" charset="-122"/>
                <a:cs typeface="Consolas" pitchFamily="49" charset="0"/>
              </a:rPr>
              <a:t>mid+1..high</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两个相邻的有序表归并为有序表</a:t>
            </a:r>
            <a:r>
              <a:rPr lang="en-US" altLang="zh-CN" sz="1800" dirty="0">
                <a:solidFill>
                  <a:srgbClr val="0000FF"/>
                </a:solidFill>
                <a:latin typeface="Consolas" pitchFamily="49" charset="0"/>
                <a:ea typeface="仿宋" pitchFamily="49" charset="-122"/>
                <a:cs typeface="Consolas" pitchFamily="49" charset="0"/>
              </a:rPr>
              <a:t>R[low..high]</a:t>
            </a:r>
          </a:p>
          <a:p>
            <a:r>
              <a:rPr lang="en-US" altLang="zh-CN" sz="1800" smtClean="0">
                <a:solidFill>
                  <a:srgbClr val="0000FF"/>
                </a:solidFill>
                <a:latin typeface="Consolas" pitchFamily="49" charset="0"/>
                <a:ea typeface="仿宋" pitchFamily="49" charset="-122"/>
                <a:cs typeface="Consolas" pitchFamily="49" charset="0"/>
              </a:rPr>
              <a:t>{  SqType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R1</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low,j</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mid+1,k</a:t>
            </a:r>
            <a:r>
              <a:rPr lang="en-US" altLang="zh-CN" sz="1800" dirty="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是</a:t>
            </a:r>
            <a:r>
              <a:rPr lang="en-US" altLang="zh-CN" sz="1800" dirty="0" err="1">
                <a:solidFill>
                  <a:srgbClr val="00B0F0"/>
                </a:solidFill>
                <a:latin typeface="Consolas" pitchFamily="49" charset="0"/>
                <a:ea typeface="仿宋" pitchFamily="49" charset="-122"/>
                <a:cs typeface="Consolas" pitchFamily="49" charset="0"/>
              </a:rPr>
              <a:t>R1</a:t>
            </a:r>
            <a:r>
              <a:rPr lang="zh-CN" altLang="en-US" sz="1800">
                <a:solidFill>
                  <a:srgbClr val="00B0F0"/>
                </a:solidFill>
                <a:latin typeface="Consolas" pitchFamily="49" charset="0"/>
                <a:ea typeface="仿宋" pitchFamily="49" charset="-122"/>
                <a:cs typeface="Consolas" pitchFamily="49" charset="0"/>
              </a:rPr>
              <a:t>的</a:t>
            </a:r>
            <a:r>
              <a:rPr lang="zh-CN" altLang="en-US" sz="1800" smtClean="0">
                <a:solidFill>
                  <a:srgbClr val="00B0F0"/>
                </a:solidFill>
                <a:latin typeface="Consolas" pitchFamily="49" charset="0"/>
                <a:ea typeface="仿宋" pitchFamily="49" charset="-122"/>
                <a:cs typeface="Consolas" pitchFamily="49" charset="0"/>
              </a:rPr>
              <a:t>下标</a:t>
            </a:r>
            <a:endParaRPr lang="zh-CN" altLang="en-US" sz="1800" dirty="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((high-</a:t>
            </a:r>
            <a:r>
              <a:rPr lang="en-US" altLang="zh-CN" sz="1800" dirty="0" err="1">
                <a:solidFill>
                  <a:srgbClr val="0000FF"/>
                </a:solidFill>
                <a:latin typeface="Consolas" pitchFamily="49" charset="0"/>
                <a:ea typeface="仿宋" pitchFamily="49" charset="-122"/>
                <a:cs typeface="Consolas" pitchFamily="49" charset="0"/>
              </a:rPr>
              <a:t>low+1</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sizeof</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SqType</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动态分配</a:t>
            </a:r>
            <a:r>
              <a:rPr lang="zh-CN" altLang="en-US" sz="1800" smtClean="0">
                <a:solidFill>
                  <a:srgbClr val="00B0F0"/>
                </a:solidFill>
                <a:latin typeface="Consolas" pitchFamily="49" charset="0"/>
                <a:ea typeface="仿宋" pitchFamily="49" charset="-122"/>
                <a:cs typeface="Consolas" pitchFamily="49" charset="0"/>
              </a:rPr>
              <a:t>空间</a:t>
            </a:r>
            <a:r>
              <a:rPr lang="en-US" altLang="zh-CN" sz="1800" smtClean="0">
                <a:solidFill>
                  <a:srgbClr val="00B0F0"/>
                </a:solidFill>
                <a:latin typeface="Consolas" pitchFamily="49" charset="0"/>
                <a:ea typeface="仿宋" pitchFamily="49" charset="-122"/>
                <a:cs typeface="Consolas" pitchFamily="49" charset="0"/>
              </a:rPr>
              <a:t>R1</a:t>
            </a:r>
            <a:endParaRPr lang="zh-CN" altLang="en-US" sz="1800" dirty="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&lt;=mid &amp;&amp; j&lt;=high)</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均</a:t>
            </a:r>
            <a:r>
              <a:rPr lang="zh-CN" altLang="en-US" sz="1800" dirty="0">
                <a:solidFill>
                  <a:srgbClr val="00B0F0"/>
                </a:solidFill>
                <a:latin typeface="Consolas" pitchFamily="49" charset="0"/>
                <a:ea typeface="仿宋" pitchFamily="49" charset="-122"/>
                <a:cs typeface="Consolas" pitchFamily="49" charset="0"/>
              </a:rPr>
              <a:t>未扫描完时循环</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].key&lt;=R[j].key)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子表中的记录放入</a:t>
            </a:r>
            <a:r>
              <a:rPr lang="en-US" altLang="zh-CN" sz="1800" dirty="0" err="1">
                <a:solidFill>
                  <a:srgbClr val="00B0F0"/>
                </a:solidFill>
                <a:latin typeface="Consolas" pitchFamily="49" charset="0"/>
                <a:ea typeface="仿宋" pitchFamily="49" charset="-122"/>
                <a:cs typeface="Consolas" pitchFamily="49" charset="0"/>
              </a:rPr>
              <a:t>R1</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R1[k</a:t>
            </a:r>
            <a:r>
              <a:rPr lang="en-US" altLang="zh-CN" sz="1800" dirty="0">
                <a:solidFill>
                  <a:srgbClr val="0000FF"/>
                </a:solidFill>
                <a:latin typeface="Consolas" pitchFamily="49" charset="0"/>
                <a:ea typeface="仿宋" pitchFamily="49" charset="-122"/>
                <a:cs typeface="Consolas" pitchFamily="49" charset="0"/>
              </a:rPr>
              <a:t>]=R[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a:t>
            </a:r>
            <a:r>
              <a:rPr lang="en-US" altLang="zh-CN" sz="1800" dirty="0">
                <a:solidFill>
                  <a:srgbClr val="0000FF"/>
                </a:solidFill>
                <a:latin typeface="Consolas" pitchFamily="49" charset="0"/>
                <a:ea typeface="仿宋" pitchFamily="49" charset="-122"/>
                <a:cs typeface="Consolas" pitchFamily="49" charset="0"/>
              </a:rPr>
              <a:t>++;k++; </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子表中的记录放入</a:t>
            </a:r>
            <a:r>
              <a:rPr lang="en-US" altLang="zh-CN" sz="1800" dirty="0" err="1">
                <a:solidFill>
                  <a:srgbClr val="00B0F0"/>
                </a:solidFill>
                <a:latin typeface="Consolas" pitchFamily="49" charset="0"/>
                <a:ea typeface="仿宋" pitchFamily="49" charset="-122"/>
                <a:cs typeface="Consolas" pitchFamily="49" charset="0"/>
              </a:rPr>
              <a:t>R1</a:t>
            </a:r>
            <a:r>
              <a:rPr lang="zh-CN" altLang="en-US" sz="1800" dirty="0">
                <a:solidFill>
                  <a:srgbClr val="00B0F0"/>
                </a:solidFill>
                <a:latin typeface="Consolas" pitchFamily="49" charset="0"/>
                <a:ea typeface="仿宋" pitchFamily="49" charset="-122"/>
                <a:cs typeface="Consolas" pitchFamily="49" charset="0"/>
              </a:rPr>
              <a:t>中</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R1[k</a:t>
            </a:r>
            <a:r>
              <a:rPr lang="en-US" altLang="zh-CN" sz="1800" dirty="0">
                <a:solidFill>
                  <a:srgbClr val="0000FF"/>
                </a:solidFill>
                <a:latin typeface="Consolas" pitchFamily="49" charset="0"/>
                <a:ea typeface="仿宋" pitchFamily="49" charset="-122"/>
                <a:cs typeface="Consolas" pitchFamily="49" charset="0"/>
              </a:rPr>
              <a:t>]=R[j];</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j</a:t>
            </a:r>
            <a:r>
              <a:rPr lang="en-US" altLang="zh-CN" sz="1800" dirty="0">
                <a:solidFill>
                  <a:srgbClr val="0000FF"/>
                </a:solidFill>
                <a:latin typeface="Consolas" pitchFamily="49" charset="0"/>
                <a:ea typeface="仿宋" pitchFamily="49" charset="-122"/>
                <a:cs typeface="Consolas" pitchFamily="49" charset="0"/>
              </a:rPr>
              <a:t>++;k++; </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285852" y="476250"/>
            <a:ext cx="7605736" cy="361479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&lt;=mid)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子表余下部分复制到</a:t>
            </a:r>
            <a:r>
              <a:rPr lang="en-US" altLang="zh-CN" sz="1800" dirty="0" err="1">
                <a:solidFill>
                  <a:srgbClr val="00B0F0"/>
                </a:solidFill>
                <a:latin typeface="Consolas" pitchFamily="49" charset="0"/>
                <a:ea typeface="仿宋" pitchFamily="49" charset="-122"/>
                <a:cs typeface="Consolas" pitchFamily="49" charset="0"/>
              </a:rPr>
              <a:t>R1</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R1</a:t>
            </a:r>
            <a:r>
              <a:rPr lang="en-US" altLang="zh-CN" sz="1800" dirty="0">
                <a:solidFill>
                  <a:srgbClr val="0000FF"/>
                </a:solidFill>
                <a:latin typeface="Consolas" pitchFamily="49" charset="0"/>
                <a:ea typeface="仿宋" pitchFamily="49" charset="-122"/>
                <a:cs typeface="Consolas" pitchFamily="49" charset="0"/>
              </a:rPr>
              <a:t>[k]=R[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++;k++; </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(j&lt;=high)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将第</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子表余下部分复制到</a:t>
            </a:r>
            <a:r>
              <a:rPr lang="en-US" altLang="zh-CN" sz="1800" dirty="0" err="1">
                <a:solidFill>
                  <a:srgbClr val="00B0F0"/>
                </a:solidFill>
                <a:latin typeface="Consolas" pitchFamily="49" charset="0"/>
                <a:ea typeface="仿宋" pitchFamily="49" charset="-122"/>
                <a:cs typeface="Consolas" pitchFamily="49" charset="0"/>
              </a:rPr>
              <a:t>R1</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R1</a:t>
            </a:r>
            <a:r>
              <a:rPr lang="en-US" altLang="zh-CN" sz="1800" dirty="0">
                <a:solidFill>
                  <a:srgbClr val="0000FF"/>
                </a:solidFill>
                <a:latin typeface="Consolas" pitchFamily="49" charset="0"/>
                <a:ea typeface="仿宋" pitchFamily="49" charset="-122"/>
                <a:cs typeface="Consolas" pitchFamily="49" charset="0"/>
              </a:rPr>
              <a:t>[k]=R[j];</a:t>
            </a:r>
          </a:p>
          <a:p>
            <a:r>
              <a:rPr lang="en-US" altLang="zh-CN" sz="1800" dirty="0">
                <a:solidFill>
                  <a:srgbClr val="0000FF"/>
                </a:solidFill>
                <a:latin typeface="Consolas" pitchFamily="49" charset="0"/>
                <a:ea typeface="仿宋" pitchFamily="49" charset="-122"/>
                <a:cs typeface="Consolas" pitchFamily="49" charset="0"/>
              </a:rPr>
              <a:t>	j++;k++;</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(k=</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low;i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high;k</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R1</a:t>
            </a:r>
            <a:r>
              <a:rPr lang="en-US" altLang="zh-CN" sz="180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R1</a:t>
            </a:r>
            <a:r>
              <a:rPr lang="zh-CN" altLang="en-US" sz="1800" smtClean="0">
                <a:solidFill>
                  <a:srgbClr val="00B0F0"/>
                </a:solidFill>
                <a:latin typeface="Consolas" pitchFamily="49" charset="0"/>
                <a:ea typeface="仿宋" pitchFamily="49" charset="-122"/>
                <a:cs typeface="Consolas" pitchFamily="49" charset="0"/>
              </a:rPr>
              <a:t>复制回</a:t>
            </a:r>
            <a:r>
              <a:rPr lang="en-US" altLang="zh-CN" sz="1800" smtClean="0">
                <a:solidFill>
                  <a:srgbClr val="00B0F0"/>
                </a:solidFill>
                <a:latin typeface="Consolas" pitchFamily="49" charset="0"/>
                <a:ea typeface="仿宋" pitchFamily="49" charset="-122"/>
                <a:cs typeface="Consolas" pitchFamily="49" charset="0"/>
              </a:rPr>
              <a:t>R</a:t>
            </a:r>
            <a:r>
              <a:rPr lang="zh-CN" altLang="en-US" sz="1800" smtClean="0">
                <a:solidFill>
                  <a:srgbClr val="00B0F0"/>
                </a:solidFill>
                <a:latin typeface="Consolas" pitchFamily="49" charset="0"/>
                <a:ea typeface="仿宋" pitchFamily="49" charset="-122"/>
                <a:cs typeface="Consolas" pitchFamily="49" charset="0"/>
              </a:rPr>
              <a:t>中</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free(</a:t>
            </a:r>
            <a:r>
              <a:rPr lang="en-US" altLang="zh-CN" sz="1800" dirty="0" err="1">
                <a:solidFill>
                  <a:srgbClr val="0000FF"/>
                </a:solidFill>
                <a:latin typeface="Consolas" pitchFamily="49" charset="0"/>
                <a:ea typeface="仿宋" pitchFamily="49" charset="-122"/>
                <a:cs typeface="Consolas" pitchFamily="49" charset="0"/>
              </a:rPr>
              <a:t>R1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a:t>
            </a:r>
            <a:r>
              <a:rPr lang="en-US" altLang="zh-CN" sz="1800" dirty="0" err="1">
                <a:solidFill>
                  <a:srgbClr val="00B0F0"/>
                </a:solidFill>
                <a:latin typeface="Consolas" pitchFamily="49" charset="0"/>
                <a:ea typeface="仿宋" pitchFamily="49" charset="-122"/>
                <a:cs typeface="Consolas" pitchFamily="49" charset="0"/>
              </a:rPr>
              <a:t>R1</a:t>
            </a:r>
            <a:r>
              <a:rPr lang="zh-CN" altLang="en-US" sz="1800" dirty="0">
                <a:solidFill>
                  <a:srgbClr val="00B0F0"/>
                </a:solidFill>
                <a:latin typeface="Consolas" pitchFamily="49" charset="0"/>
                <a:ea typeface="仿宋" pitchFamily="49" charset="-122"/>
                <a:cs typeface="Consolas" pitchFamily="49" charset="0"/>
              </a:rPr>
              <a:t>所占内存空间</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85852" y="285728"/>
            <a:ext cx="5535621" cy="400110"/>
          </a:xfrm>
          <a:prstGeom prst="rect">
            <a:avLst/>
          </a:prstGeom>
          <a:noFill/>
          <a:ln w="9525">
            <a:noFill/>
            <a:miter lim="800000"/>
            <a:headEnd/>
            <a:tailEnd/>
          </a:ln>
        </p:spPr>
        <p:txBody>
          <a:bodyPr wrap="square">
            <a:spAutoFit/>
          </a:bodyPr>
          <a:lstStyle/>
          <a:p>
            <a:pPr>
              <a:spcBef>
                <a:spcPct val="50000"/>
              </a:spcBef>
            </a:pPr>
            <a:r>
              <a:rPr lang="en-US" altLang="zh-CN" sz="2000" dirty="0" err="1">
                <a:solidFill>
                  <a:srgbClr val="0000FF"/>
                </a:solidFill>
                <a:latin typeface="Consolas" pitchFamily="49" charset="0"/>
                <a:ea typeface="楷体" pitchFamily="49" charset="-122"/>
                <a:cs typeface="Consolas" pitchFamily="49" charset="0"/>
              </a:rPr>
              <a:t>MergePass</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算法解决一趟归并问题：</a:t>
            </a:r>
          </a:p>
        </p:txBody>
      </p:sp>
      <p:sp>
        <p:nvSpPr>
          <p:cNvPr id="73731" name="Text Box 3"/>
          <p:cNvSpPr txBox="1">
            <a:spLocks noChangeArrowheads="1"/>
          </p:cNvSpPr>
          <p:nvPr/>
        </p:nvSpPr>
        <p:spPr bwMode="auto">
          <a:xfrm>
            <a:off x="1292228" y="928670"/>
            <a:ext cx="7566052" cy="403029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MergePass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length,int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一趟二路归并排序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0;i+2</a:t>
            </a:r>
            <a:r>
              <a:rPr lang="en-US" altLang="zh-CN" sz="1800" dirty="0">
                <a:solidFill>
                  <a:srgbClr val="0000FF"/>
                </a:solidFill>
                <a:latin typeface="Consolas" pitchFamily="49" charset="0"/>
                <a:ea typeface="仿宋" pitchFamily="49" charset="-122"/>
                <a:cs typeface="Consolas" pitchFamily="49" charset="0"/>
              </a:rPr>
              <a:t>*length-1&lt;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i+2</a:t>
            </a:r>
            <a:r>
              <a:rPr lang="en-US" altLang="zh-CN" sz="1800" dirty="0">
                <a:solidFill>
                  <a:srgbClr val="0000FF"/>
                </a:solidFill>
                <a:latin typeface="Consolas" pitchFamily="49" charset="0"/>
                <a:ea typeface="仿宋" pitchFamily="49" charset="-122"/>
                <a:cs typeface="Consolas" pitchFamily="49" charset="0"/>
              </a:rPr>
              <a:t>*length)</a:t>
            </a:r>
            <a:r>
              <a:rPr lang="zh-CN" altLang="en-US" sz="180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pPr>
              <a:lnSpc>
                <a:spcPct val="150000"/>
              </a:lnSpc>
            </a:pPr>
            <a:r>
              <a:rPr lang="nb-NO" altLang="zh-CN" sz="1800" smtClean="0">
                <a:solidFill>
                  <a:srgbClr val="0000FF"/>
                </a:solidFill>
                <a:latin typeface="Consolas" pitchFamily="49" charset="0"/>
                <a:ea typeface="仿宋" pitchFamily="49" charset="-122"/>
                <a:cs typeface="Consolas" pitchFamily="49" charset="0"/>
              </a:rPr>
              <a:t>      Merge(R,i,i+length-1,i+2*length-1);</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归并</a:t>
            </a:r>
            <a:r>
              <a:rPr lang="en-US" altLang="zh-CN" sz="1800" smtClean="0">
                <a:solidFill>
                  <a:srgbClr val="00B0F0"/>
                </a:solidFill>
                <a:latin typeface="Consolas" pitchFamily="49" charset="0"/>
                <a:ea typeface="仿宋" pitchFamily="49" charset="-122"/>
                <a:cs typeface="Consolas" pitchFamily="49" charset="0"/>
              </a:rPr>
              <a:t>length</a:t>
            </a:r>
            <a:r>
              <a:rPr lang="zh-CN" altLang="en-US" sz="1800" smtClean="0">
                <a:solidFill>
                  <a:srgbClr val="00B0F0"/>
                </a:solidFill>
                <a:latin typeface="Consolas" pitchFamily="49" charset="0"/>
                <a:ea typeface="仿宋" pitchFamily="49" charset="-122"/>
                <a:cs typeface="Consolas" pitchFamily="49" charset="0"/>
              </a:rPr>
              <a:t>长的两相邻子表</a:t>
            </a:r>
            <a:endParaRPr lang="nb-NO" altLang="zh-CN" sz="1800" dirty="0">
              <a:solidFill>
                <a:srgbClr val="00B0F0"/>
              </a:solidFill>
              <a:latin typeface="Consolas" pitchFamily="49" charset="0"/>
              <a:ea typeface="仿宋" pitchFamily="49" charset="-122"/>
              <a:cs typeface="Consolas" pitchFamily="49" charset="0"/>
            </a:endParaRPr>
          </a:p>
          <a:p>
            <a:pPr>
              <a:lnSpc>
                <a:spcPct val="150000"/>
              </a:lnSpc>
            </a:pPr>
            <a:r>
              <a:rPr lang="nb-NO" altLang="zh-CN" sz="1800" smtClean="0">
                <a:solidFill>
                  <a:srgbClr val="0000FF"/>
                </a:solidFill>
                <a:latin typeface="Consolas" pitchFamily="49" charset="0"/>
                <a:ea typeface="仿宋" pitchFamily="49" charset="-122"/>
                <a:cs typeface="Consolas" pitchFamily="49" charset="0"/>
              </a:rPr>
              <a:t>   if </a:t>
            </a:r>
            <a:r>
              <a:rPr lang="nb-NO" altLang="zh-CN" sz="1800" dirty="0">
                <a:solidFill>
                  <a:srgbClr val="0000FF"/>
                </a:solidFill>
                <a:latin typeface="Consolas" pitchFamily="49" charset="0"/>
                <a:ea typeface="仿宋" pitchFamily="49" charset="-122"/>
                <a:cs typeface="Consolas" pitchFamily="49" charset="0"/>
              </a:rPr>
              <a:t>(i+length-1&lt;n)</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余下两个子表</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后者长度小于</a:t>
            </a:r>
            <a:r>
              <a:rPr lang="nb-NO" altLang="zh-CN" sz="1800" dirty="0">
                <a:solidFill>
                  <a:srgbClr val="00B0F0"/>
                </a:solidFill>
                <a:latin typeface="Consolas" pitchFamily="49" charset="0"/>
                <a:ea typeface="仿宋" pitchFamily="49" charset="-122"/>
                <a:cs typeface="Consolas" pitchFamily="49" charset="0"/>
              </a:rPr>
              <a:t>length</a:t>
            </a:r>
          </a:p>
          <a:p>
            <a:pPr>
              <a:lnSpc>
                <a:spcPct val="150000"/>
              </a:lnSpc>
            </a:pPr>
            <a:r>
              <a:rPr lang="nb-NO" altLang="zh-CN" sz="1800" smtClean="0">
                <a:solidFill>
                  <a:srgbClr val="0000FF"/>
                </a:solidFill>
                <a:latin typeface="Consolas" pitchFamily="49" charset="0"/>
                <a:ea typeface="仿宋" pitchFamily="49" charset="-122"/>
                <a:cs typeface="Consolas" pitchFamily="49" charset="0"/>
              </a:rPr>
              <a:t>      Merge(R,i,i+length-1,n-1);</a:t>
            </a:r>
            <a:endParaRPr lang="zh-CN" altLang="en-US"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571604" y="428604"/>
            <a:ext cx="4105274"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二路归并排序算法如下：</a:t>
            </a:r>
          </a:p>
        </p:txBody>
      </p:sp>
      <p:sp>
        <p:nvSpPr>
          <p:cNvPr id="74755" name="Text Box 3"/>
          <p:cNvSpPr txBox="1">
            <a:spLocks noChangeArrowheads="1"/>
          </p:cNvSpPr>
          <p:nvPr/>
        </p:nvSpPr>
        <p:spPr bwMode="auto">
          <a:xfrm>
            <a:off x="1428728" y="1142984"/>
            <a:ext cx="6746893" cy="282015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80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MergeSort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二路归并算法</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length;</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(length=</a:t>
            </a:r>
            <a:r>
              <a:rPr lang="en-US" altLang="zh-CN" sz="1800" dirty="0" err="1">
                <a:solidFill>
                  <a:srgbClr val="0000FF"/>
                </a:solidFill>
                <a:latin typeface="Consolas" pitchFamily="49" charset="0"/>
                <a:ea typeface="仿宋" pitchFamily="49" charset="-122"/>
                <a:cs typeface="Consolas" pitchFamily="49" charset="0"/>
              </a:rPr>
              <a:t>1;length</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n;length</a:t>
            </a:r>
            <a:r>
              <a:rPr lang="en-US" altLang="zh-CN" sz="1800" dirty="0">
                <a:solidFill>
                  <a:srgbClr val="0000FF"/>
                </a:solidFill>
                <a:latin typeface="Consolas" pitchFamily="49" charset="0"/>
                <a:ea typeface="仿宋" pitchFamily="49" charset="-122"/>
                <a:cs typeface="Consolas" pitchFamily="49" charset="0"/>
              </a:rPr>
              <a:t>=2*length)</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MergePass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R,length,n</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303244"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ea typeface="隶书" pitchFamily="49" charset="-122"/>
              </a:rPr>
              <a:t>9.5  </a:t>
            </a:r>
            <a:r>
              <a:rPr kumimoji="1" lang="en-US" altLang="zh-CN" dirty="0" smtClean="0">
                <a:ln w="11430"/>
                <a:solidFill>
                  <a:srgbClr val="FF0000"/>
                </a:solidFill>
                <a:effectLst>
                  <a:outerShdw blurRad="50800" dist="39000" dir="5460000" algn="tl">
                    <a:srgbClr val="000000">
                      <a:alpha val="38000"/>
                    </a:srgbClr>
                  </a:outerShdw>
                </a:effectLst>
                <a:ea typeface="隶书" pitchFamily="49" charset="-122"/>
              </a:rPr>
              <a:t>  </a:t>
            </a:r>
            <a:r>
              <a:rPr kumimoji="1" lang="zh-CN" altLang="en-US" dirty="0" smtClean="0">
                <a:ln w="11430"/>
                <a:solidFill>
                  <a:srgbClr val="FF0000"/>
                </a:solidFill>
                <a:effectLst>
                  <a:outerShdw blurRad="50800" dist="39000" dir="5460000" algn="tl">
                    <a:srgbClr val="000000">
                      <a:alpha val="38000"/>
                    </a:srgbClr>
                  </a:outerShdw>
                </a:effectLst>
                <a:ea typeface="隶书" pitchFamily="49" charset="-122"/>
              </a:rPr>
              <a:t>归 并 排 序</a:t>
            </a:r>
            <a:endParaRPr lang="zh-CN" altLang="en-US" dirty="0">
              <a:ln w="11430"/>
              <a:solidFill>
                <a:srgbClr val="FF0000"/>
              </a:solidFill>
              <a:effectLst>
                <a:outerShdw blurRad="50800" dist="39000" dir="5460000" algn="tl">
                  <a:srgbClr val="000000">
                    <a:alpha val="38000"/>
                  </a:srgbClr>
                </a:outerShdw>
              </a:effectLst>
              <a:ea typeface="隶书"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357290" y="714356"/>
            <a:ext cx="7180288" cy="1477328"/>
          </a:xfrm>
          <a:prstGeom prst="rect">
            <a:avLst/>
          </a:prstGeom>
          <a:noFill/>
          <a:ln w="9525">
            <a:noFill/>
            <a:miter lim="800000"/>
            <a:headEnd/>
            <a:tailEnd/>
          </a:ln>
        </p:spPr>
        <p:txBody>
          <a:bodyPr wrap="square">
            <a:spAutoFit/>
          </a:bodyPr>
          <a:lstStyle/>
          <a:p>
            <a:pPr marL="457200" indent="-457200">
              <a:lnSpc>
                <a:spcPct val="150000"/>
              </a:lnSpc>
              <a:buBlip>
                <a:blip r:embed="rId2"/>
              </a:buBlip>
            </a:pPr>
            <a:r>
              <a:rPr kumimoji="1" lang="zh-CN" altLang="en-US" sz="2000" smtClean="0">
                <a:solidFill>
                  <a:srgbClr val="1000E4"/>
                </a:solidFill>
                <a:latin typeface="Consolas" pitchFamily="49" charset="0"/>
                <a:ea typeface="楷体" pitchFamily="49" charset="-122"/>
                <a:cs typeface="Consolas" pitchFamily="49" charset="0"/>
              </a:rPr>
              <a:t>每</a:t>
            </a:r>
            <a:r>
              <a:rPr kumimoji="1" lang="zh-CN" altLang="en-US" sz="2000" dirty="0">
                <a:solidFill>
                  <a:srgbClr val="1000E4"/>
                </a:solidFill>
                <a:latin typeface="Consolas" pitchFamily="49" charset="0"/>
                <a:ea typeface="楷体" pitchFamily="49" charset="-122"/>
                <a:cs typeface="Consolas" pitchFamily="49" charset="0"/>
              </a:rPr>
              <a:t>一趟归并的时间复杂度为 </a:t>
            </a:r>
            <a:r>
              <a:rPr kumimoji="1" lang="en-US" altLang="zh-CN" sz="2000" dirty="0">
                <a:solidFill>
                  <a:srgbClr val="1000E4"/>
                </a:solidFill>
                <a:latin typeface="Consolas" pitchFamily="49" charset="0"/>
                <a:ea typeface="楷体" pitchFamily="49" charset="-122"/>
                <a:cs typeface="Consolas" pitchFamily="49" charset="0"/>
              </a:rPr>
              <a:t>O(</a:t>
            </a:r>
            <a:r>
              <a:rPr kumimoji="1" lang="en-US" altLang="zh-CN" sz="2000" i="1" dirty="0">
                <a:solidFill>
                  <a:srgbClr val="1000E4"/>
                </a:solidFill>
                <a:latin typeface="Consolas" pitchFamily="49" charset="0"/>
                <a:ea typeface="楷体" pitchFamily="49" charset="-122"/>
                <a:cs typeface="Consolas" pitchFamily="49" charset="0"/>
              </a:rPr>
              <a:t>n</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a:t>
            </a:r>
          </a:p>
          <a:p>
            <a:pPr marL="457200" indent="-457200">
              <a:lnSpc>
                <a:spcPct val="150000"/>
              </a:lnSpc>
              <a:buBlip>
                <a:blip r:embed="rId2"/>
              </a:buBlip>
            </a:pPr>
            <a:r>
              <a:rPr kumimoji="1" lang="zh-CN" altLang="en-US" sz="2000" smtClean="0">
                <a:solidFill>
                  <a:srgbClr val="1000E4"/>
                </a:solidFill>
                <a:latin typeface="Consolas" pitchFamily="49" charset="0"/>
                <a:ea typeface="楷体" pitchFamily="49" charset="-122"/>
                <a:cs typeface="Consolas" pitchFamily="49" charset="0"/>
              </a:rPr>
              <a:t>总共</a:t>
            </a:r>
            <a:r>
              <a:rPr kumimoji="1" lang="zh-CN" altLang="en-US" sz="2000" dirty="0">
                <a:solidFill>
                  <a:srgbClr val="1000E4"/>
                </a:solidFill>
                <a:latin typeface="Consolas" pitchFamily="49" charset="0"/>
                <a:ea typeface="楷体" pitchFamily="49" charset="-122"/>
                <a:cs typeface="Consolas" pitchFamily="49" charset="0"/>
              </a:rPr>
              <a:t>需进行 </a:t>
            </a:r>
            <a:r>
              <a:rPr kumimoji="1" lang="zh-CN" altLang="en-US" sz="2000" dirty="0">
                <a:solidFill>
                  <a:srgbClr val="1000E4"/>
                </a:solidFill>
                <a:latin typeface="Consolas" pitchFamily="49" charset="0"/>
                <a:ea typeface="楷体" pitchFamily="49" charset="-122"/>
                <a:cs typeface="Consolas" pitchFamily="49" charset="0"/>
                <a:sym typeface="Symbol" pitchFamily="18" charset="2"/>
              </a:rPr>
              <a:t></a:t>
            </a:r>
            <a:r>
              <a:rPr kumimoji="1" lang="en-US" altLang="zh-CN" sz="2000" dirty="0" err="1">
                <a:solidFill>
                  <a:srgbClr val="1000E4"/>
                </a:solidFill>
                <a:latin typeface="Consolas" pitchFamily="49" charset="0"/>
                <a:ea typeface="楷体" pitchFamily="49" charset="-122"/>
                <a:cs typeface="Consolas" pitchFamily="49" charset="0"/>
              </a:rPr>
              <a:t>log</a:t>
            </a:r>
            <a:r>
              <a:rPr kumimoji="1" lang="en-US" altLang="zh-CN" sz="2000" baseline="-25000" dirty="0" err="1">
                <a:solidFill>
                  <a:srgbClr val="1000E4"/>
                </a:solidFill>
                <a:latin typeface="Consolas" pitchFamily="49" charset="0"/>
                <a:ea typeface="楷体" pitchFamily="49" charset="-122"/>
                <a:cs typeface="Consolas" pitchFamily="49" charset="0"/>
              </a:rPr>
              <a:t>2</a:t>
            </a:r>
            <a:r>
              <a:rPr kumimoji="1" lang="en-US" altLang="zh-CN" sz="2000" i="1" dirty="0" err="1">
                <a:solidFill>
                  <a:srgbClr val="1000E4"/>
                </a:solidFill>
                <a:latin typeface="Consolas" pitchFamily="49" charset="0"/>
                <a:ea typeface="楷体" pitchFamily="49" charset="-122"/>
                <a:cs typeface="Consolas" pitchFamily="49" charset="0"/>
              </a:rPr>
              <a:t>n</a:t>
            </a:r>
            <a:r>
              <a:rPr kumimoji="1" lang="en-US" altLang="zh-CN" sz="2000" dirty="0">
                <a:solidFill>
                  <a:srgbClr val="1000E4"/>
                </a:solidFill>
                <a:latin typeface="Consolas" pitchFamily="49" charset="0"/>
                <a:ea typeface="楷体" pitchFamily="49" charset="-122"/>
                <a:cs typeface="Consolas" pitchFamily="49" charset="0"/>
                <a:sym typeface="Symbol" pitchFamily="18" charset="2"/>
              </a:rPr>
              <a:t> </a:t>
            </a:r>
            <a:r>
              <a:rPr kumimoji="1" lang="zh-CN" altLang="en-US" sz="2000">
                <a:solidFill>
                  <a:srgbClr val="1000E4"/>
                </a:solidFill>
                <a:latin typeface="Consolas" pitchFamily="49" charset="0"/>
                <a:ea typeface="楷体" pitchFamily="49" charset="-122"/>
                <a:cs typeface="Consolas" pitchFamily="49" charset="0"/>
              </a:rPr>
              <a:t>趟</a:t>
            </a:r>
            <a:r>
              <a:rPr kumimoji="1" lang="zh-CN" altLang="en-US" sz="2000" smtClean="0">
                <a:solidFill>
                  <a:srgbClr val="1000E4"/>
                </a:solidFill>
                <a:latin typeface="Consolas" pitchFamily="49" charset="0"/>
                <a:ea typeface="楷体" pitchFamily="49" charset="-122"/>
                <a:cs typeface="Consolas" pitchFamily="49" charset="0"/>
              </a:rPr>
              <a:t>。</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ct val="150000"/>
              </a:lnSpc>
              <a:buBlip>
                <a:blip r:embed="rId2"/>
              </a:buBlip>
            </a:pPr>
            <a:r>
              <a:rPr kumimoji="1" lang="zh-CN" altLang="en-US" sz="2000" smtClean="0">
                <a:solidFill>
                  <a:srgbClr val="1000E4"/>
                </a:solidFill>
                <a:latin typeface="Consolas" pitchFamily="49" charset="0"/>
                <a:ea typeface="楷体" pitchFamily="49" charset="-122"/>
                <a:cs typeface="Consolas" pitchFamily="49" charset="0"/>
              </a:rPr>
              <a:t>所以对</a:t>
            </a:r>
            <a:r>
              <a:rPr kumimoji="1" lang="en-US" altLang="zh-CN" sz="2000" i="1" smtClean="0">
                <a:solidFill>
                  <a:srgbClr val="1000E4"/>
                </a:solidFill>
                <a:latin typeface="Consolas" pitchFamily="49" charset="0"/>
                <a:ea typeface="楷体" pitchFamily="49" charset="-122"/>
                <a:cs typeface="Consolas" pitchFamily="49" charset="0"/>
              </a:rPr>
              <a:t>n</a:t>
            </a:r>
            <a:r>
              <a:rPr kumimoji="1" lang="zh-CN" altLang="en-US" sz="2000" smtClean="0">
                <a:solidFill>
                  <a:srgbClr val="1000E4"/>
                </a:solidFill>
                <a:latin typeface="Consolas" pitchFamily="49" charset="0"/>
                <a:ea typeface="楷体" pitchFamily="49" charset="-122"/>
                <a:cs typeface="Consolas" pitchFamily="49" charset="0"/>
              </a:rPr>
              <a:t>个记录进行归并排序的时间复杂度为</a:t>
            </a:r>
            <a:r>
              <a:rPr kumimoji="1" lang="en-US" altLang="zh-CN" sz="2000" smtClean="0">
                <a:solidFill>
                  <a:srgbClr val="1000E4"/>
                </a:solidFill>
                <a:latin typeface="Consolas" pitchFamily="49" charset="0"/>
                <a:ea typeface="楷体" pitchFamily="49" charset="-122"/>
                <a:cs typeface="Consolas" pitchFamily="49" charset="0"/>
              </a:rPr>
              <a:t>Ο(</a:t>
            </a:r>
            <a:r>
              <a:rPr kumimoji="1" lang="en-US" altLang="zh-CN" sz="2000" i="1" smtClean="0">
                <a:solidFill>
                  <a:srgbClr val="1000E4"/>
                </a:solidFill>
                <a:latin typeface="Consolas" pitchFamily="49" charset="0"/>
                <a:ea typeface="楷体" pitchFamily="49" charset="-122"/>
                <a:cs typeface="Consolas" pitchFamily="49" charset="0"/>
              </a:rPr>
              <a:t>n</a:t>
            </a:r>
            <a:r>
              <a:rPr kumimoji="1" lang="en-US" altLang="zh-CN" sz="2000" smtClean="0">
                <a:solidFill>
                  <a:srgbClr val="1000E4"/>
                </a:solidFill>
                <a:latin typeface="Consolas" pitchFamily="49" charset="0"/>
                <a:ea typeface="楷体" pitchFamily="49" charset="-122"/>
                <a:cs typeface="Consolas" pitchFamily="49" charset="0"/>
              </a:rPr>
              <a:t>log</a:t>
            </a:r>
            <a:r>
              <a:rPr kumimoji="1" lang="en-US" altLang="zh-CN" sz="2000" baseline="-25000" smtClean="0">
                <a:solidFill>
                  <a:srgbClr val="1000E4"/>
                </a:solidFill>
                <a:latin typeface="Consolas" pitchFamily="49" charset="0"/>
                <a:ea typeface="楷体" pitchFamily="49" charset="-122"/>
                <a:cs typeface="Consolas" pitchFamily="49" charset="0"/>
              </a:rPr>
              <a:t>2</a:t>
            </a:r>
            <a:r>
              <a:rPr kumimoji="1" lang="en-US" altLang="zh-CN" sz="2000" i="1" smtClean="0">
                <a:solidFill>
                  <a:srgbClr val="1000E4"/>
                </a:solidFill>
                <a:latin typeface="Consolas" pitchFamily="49" charset="0"/>
                <a:ea typeface="楷体" pitchFamily="49" charset="-122"/>
                <a:cs typeface="Consolas" pitchFamily="49" charset="0"/>
              </a:rPr>
              <a:t>n</a:t>
            </a:r>
            <a:r>
              <a:rPr kumimoji="1" lang="en-US" altLang="zh-CN" sz="2000" smtClean="0">
                <a:solidFill>
                  <a:srgbClr val="1000E4"/>
                </a:solidFill>
                <a:latin typeface="Consolas" pitchFamily="49" charset="0"/>
                <a:ea typeface="楷体" pitchFamily="49" charset="-122"/>
                <a:cs typeface="Consolas" pitchFamily="49" charset="0"/>
              </a:rPr>
              <a:t>)</a:t>
            </a:r>
            <a:r>
              <a:rPr kumimoji="1" lang="zh-CN" altLang="en-US" sz="2000" smtClean="0">
                <a:solidFill>
                  <a:srgbClr val="1000E4"/>
                </a:solidFill>
                <a:latin typeface="Consolas" pitchFamily="49" charset="0"/>
                <a:ea typeface="楷体" pitchFamily="49" charset="-122"/>
                <a:cs typeface="Consolas" pitchFamily="49" charset="0"/>
              </a:rPr>
              <a:t>。</a:t>
            </a:r>
            <a:endParaRPr kumimoji="1" lang="zh-CN" altLang="en-US" sz="2000" dirty="0">
              <a:solidFill>
                <a:srgbClr val="1000E4"/>
              </a:solidFill>
              <a:latin typeface="Consolas" pitchFamily="49" charset="0"/>
              <a:ea typeface="楷体" pitchFamily="49" charset="-122"/>
              <a:cs typeface="Consolas" pitchFamily="49" charset="0"/>
            </a:endParaRPr>
          </a:p>
        </p:txBody>
      </p:sp>
      <p:sp>
        <p:nvSpPr>
          <p:cNvPr id="4" name="TextBox 3"/>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071538" y="428604"/>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ea typeface="楷体" pitchFamily="49" charset="-122"/>
                <a:cs typeface="Times New Roman" pitchFamily="18" charset="0"/>
              </a:rPr>
              <a:t>归纳起来，二路归并排序算法的性能如表</a:t>
            </a:r>
            <a:r>
              <a:rPr lang="en-US" altLang="zh-CN" sz="2000" dirty="0">
                <a:solidFill>
                  <a:srgbClr val="0000FF"/>
                </a:solidFill>
                <a:ea typeface="楷体" pitchFamily="49" charset="-122"/>
                <a:cs typeface="Times New Roman" pitchFamily="18" charset="0"/>
              </a:rPr>
              <a:t>9.7</a:t>
            </a:r>
            <a:r>
              <a:rPr lang="zh-CN" altLang="en-US" sz="2000" dirty="0">
                <a:solidFill>
                  <a:srgbClr val="0000FF"/>
                </a:solidFill>
                <a:ea typeface="楷体" pitchFamily="49" charset="-122"/>
                <a:cs typeface="Times New Roman" pitchFamily="18" charset="0"/>
              </a:rPr>
              <a:t>所示。</a:t>
            </a:r>
          </a:p>
        </p:txBody>
      </p:sp>
      <p:graphicFrame>
        <p:nvGraphicFramePr>
          <p:cNvPr id="119889" name="Group 81"/>
          <p:cNvGraphicFramePr>
            <a:graphicFrameLocks noGrp="1"/>
          </p:cNvGraphicFramePr>
          <p:nvPr/>
        </p:nvGraphicFramePr>
        <p:xfrm>
          <a:off x="1254129" y="1125538"/>
          <a:ext cx="7246961" cy="1508760"/>
        </p:xfrm>
        <a:graphic>
          <a:graphicData uri="http://schemas.openxmlformats.org/drawingml/2006/table">
            <a:tbl>
              <a:tblPr>
                <a:tableStyleId>{775DCB02-9BB8-47FD-8907-85C794F793BA}</a:tableStyleId>
              </a:tblPr>
              <a:tblGrid>
                <a:gridCol w="1450513"/>
                <a:gridCol w="1447711"/>
                <a:gridCol w="1450513"/>
                <a:gridCol w="1447711"/>
                <a:gridCol w="1450513"/>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dirty="0" err="1"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dirty="0" err="1" smtClean="0">
                          <a:ln>
                            <a:noFill/>
                          </a:ln>
                          <a:solidFill>
                            <a:srgbClr val="FF00FF"/>
                          </a:solidFill>
                          <a:effectLst/>
                          <a:latin typeface="Consolas" pitchFamily="49" charset="0"/>
                          <a:ea typeface="仿宋" pitchFamily="49" charset="-122"/>
                          <a:cs typeface="Consolas" pitchFamily="49" charset="0"/>
                        </a:rPr>
                        <a:t>log</a:t>
                      </a:r>
                      <a:r>
                        <a:rPr kumimoji="0" lang="en-US" altLang="zh-CN" sz="1800" b="1" u="none" strike="noStrike" cap="none" normalizeH="0" baseline="-30000" dirty="0" err="1" smtClean="0">
                          <a:ln>
                            <a:noFill/>
                          </a:ln>
                          <a:solidFill>
                            <a:srgbClr val="FF00FF"/>
                          </a:solidFill>
                          <a:effectLst/>
                          <a:latin typeface="Consolas" pitchFamily="49" charset="0"/>
                          <a:ea typeface="仿宋" pitchFamily="49" charset="-122"/>
                          <a:cs typeface="Consolas" pitchFamily="49" charset="0"/>
                        </a:rPr>
                        <a:t>2</a:t>
                      </a:r>
                      <a:r>
                        <a:rPr kumimoji="0" lang="en-US" altLang="zh-CN" sz="1800" b="1" i="1" u="none" strike="noStrike" cap="none" normalizeH="0" baseline="0" dirty="0" err="1"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46"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9.5  </a:t>
            </a:r>
            <a:r>
              <a:rPr kumimoji="1"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归 并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357290" y="1643050"/>
            <a:ext cx="7429520" cy="1057277"/>
          </a:xfrm>
          <a:prstGeom prst="rect">
            <a:avLst/>
          </a:prstGeom>
          <a:noFill/>
          <a:ln w="9525">
            <a:noFill/>
            <a:miter lim="800000"/>
            <a:headEnd/>
            <a:tailEnd/>
          </a:ln>
        </p:spPr>
        <p:txBody>
          <a:bodyPr wrap="square">
            <a:spAutoFit/>
          </a:bodyPr>
          <a:lstStyle/>
          <a:p>
            <a:pPr marL="457200" indent="-457200">
              <a:lnSpc>
                <a:spcPct val="140000"/>
              </a:lnSpc>
              <a:spcBef>
                <a:spcPct val="50000"/>
              </a:spcBef>
              <a:buBlip>
                <a:blip r:embed="rId2"/>
              </a:buBlip>
            </a:pPr>
            <a:r>
              <a:rPr kumimoji="1" lang="zh-CN" altLang="en-US" sz="2000" smtClean="0">
                <a:solidFill>
                  <a:srgbClr val="1000E4"/>
                </a:solidFill>
                <a:ea typeface="楷体" pitchFamily="49" charset="-122"/>
                <a:cs typeface="Times New Roman" pitchFamily="18" charset="0"/>
              </a:rPr>
              <a:t>基数</a:t>
            </a:r>
            <a:r>
              <a:rPr kumimoji="1" lang="zh-CN" altLang="en-US" sz="2000" dirty="0">
                <a:solidFill>
                  <a:srgbClr val="1000E4"/>
                </a:solidFill>
                <a:ea typeface="楷体" pitchFamily="49" charset="-122"/>
                <a:cs typeface="Times New Roman" pitchFamily="18" charset="0"/>
              </a:rPr>
              <a:t>排序是通过“分配”和“收集”过程来</a:t>
            </a:r>
            <a:r>
              <a:rPr kumimoji="1" lang="zh-CN" altLang="en-US" sz="2000">
                <a:solidFill>
                  <a:srgbClr val="1000E4"/>
                </a:solidFill>
                <a:ea typeface="楷体" pitchFamily="49" charset="-122"/>
                <a:cs typeface="Times New Roman" pitchFamily="18" charset="0"/>
              </a:rPr>
              <a:t>实现</a:t>
            </a:r>
            <a:r>
              <a:rPr kumimoji="1" lang="zh-CN" altLang="en-US" sz="2000" smtClean="0">
                <a:solidFill>
                  <a:srgbClr val="1000E4"/>
                </a:solidFill>
                <a:ea typeface="楷体" pitchFamily="49" charset="-122"/>
                <a:cs typeface="Times New Roman" pitchFamily="18" charset="0"/>
              </a:rPr>
              <a:t>排序。</a:t>
            </a:r>
            <a:endParaRPr kumimoji="1" lang="en-US" altLang="zh-CN" sz="2000" smtClean="0">
              <a:solidFill>
                <a:srgbClr val="1000E4"/>
              </a:solidFill>
              <a:ea typeface="楷体" pitchFamily="49" charset="-122"/>
              <a:cs typeface="Times New Roman" pitchFamily="18" charset="0"/>
            </a:endParaRPr>
          </a:p>
          <a:p>
            <a:pPr marL="457200" indent="-457200">
              <a:lnSpc>
                <a:spcPct val="140000"/>
              </a:lnSpc>
              <a:spcBef>
                <a:spcPct val="50000"/>
              </a:spcBef>
              <a:buBlip>
                <a:blip r:embed="rId2"/>
              </a:buBlip>
            </a:pPr>
            <a:r>
              <a:rPr kumimoji="1" lang="zh-CN" altLang="en-US" sz="2000" smtClean="0">
                <a:solidFill>
                  <a:srgbClr val="1000E4"/>
                </a:solidFill>
                <a:ea typeface="楷体" pitchFamily="49" charset="-122"/>
                <a:cs typeface="Times New Roman" pitchFamily="18" charset="0"/>
              </a:rPr>
              <a:t>是</a:t>
            </a:r>
            <a:r>
              <a:rPr kumimoji="1" lang="zh-CN" altLang="en-US" sz="2000" dirty="0">
                <a:solidFill>
                  <a:srgbClr val="1000E4"/>
                </a:solidFill>
                <a:ea typeface="楷体" pitchFamily="49" charset="-122"/>
                <a:cs typeface="Times New Roman" pitchFamily="18" charset="0"/>
              </a:rPr>
              <a:t>一种借助于多关键字排序的思想对单关键字排序的方法。</a:t>
            </a:r>
          </a:p>
        </p:txBody>
      </p:sp>
      <p:sp>
        <p:nvSpPr>
          <p:cNvPr id="3" name="TextBox 2"/>
          <p:cNvSpPr txBox="1"/>
          <p:nvPr/>
        </p:nvSpPr>
        <p:spPr>
          <a:xfrm>
            <a:off x="2571736" y="500042"/>
            <a:ext cx="4357718"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1" lang="en-US" altLang="zh-CN" sz="3200"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z="3200"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数 排 序</a:t>
            </a:r>
          </a:p>
        </p:txBody>
      </p:sp>
      <p:sp>
        <p:nvSpPr>
          <p:cNvPr id="4" name="TextBox 3"/>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142976" y="1571612"/>
            <a:ext cx="7477148" cy="3272691"/>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当</a:t>
            </a:r>
            <a:r>
              <a:rPr kumimoji="1" lang="zh-CN" altLang="en-US" sz="2000" dirty="0">
                <a:solidFill>
                  <a:srgbClr val="0000FF"/>
                </a:solidFill>
                <a:latin typeface="Consolas" pitchFamily="49" charset="0"/>
                <a:ea typeface="楷体" pitchFamily="49" charset="-122"/>
                <a:cs typeface="Consolas" pitchFamily="49" charset="0"/>
              </a:rPr>
              <a:t>待排序记录的关键字均不相同时，排序的</a:t>
            </a:r>
            <a:r>
              <a:rPr kumimoji="1" lang="zh-CN" altLang="en-US" sz="2000">
                <a:solidFill>
                  <a:srgbClr val="0000FF"/>
                </a:solidFill>
                <a:latin typeface="Consolas" pitchFamily="49" charset="0"/>
                <a:ea typeface="楷体" pitchFamily="49" charset="-122"/>
                <a:cs typeface="Consolas" pitchFamily="49" charset="0"/>
              </a:rPr>
              <a:t>结果</a:t>
            </a:r>
            <a:r>
              <a:rPr kumimoji="1" lang="zh-CN" altLang="en-US" sz="2000" smtClean="0">
                <a:solidFill>
                  <a:srgbClr val="0000FF"/>
                </a:solidFill>
                <a:latin typeface="Consolas" pitchFamily="49" charset="0"/>
                <a:ea typeface="楷体" pitchFamily="49" charset="-122"/>
                <a:cs typeface="Consolas" pitchFamily="49" charset="0"/>
              </a:rPr>
              <a:t>是唯一，否则</a:t>
            </a:r>
            <a:r>
              <a:rPr kumimoji="1" lang="zh-CN" altLang="en-US" sz="2000" dirty="0">
                <a:solidFill>
                  <a:srgbClr val="0000FF"/>
                </a:solidFill>
                <a:latin typeface="Consolas" pitchFamily="49" charset="0"/>
                <a:ea typeface="楷体" pitchFamily="49" charset="-122"/>
                <a:cs typeface="Consolas" pitchFamily="49" charset="0"/>
              </a:rPr>
              <a:t>排序的结果不一定唯一</a:t>
            </a:r>
            <a:r>
              <a:rPr kumimoji="1" lang="zh-CN" altLang="en-US" sz="2000" dirty="0" smtClean="0">
                <a:solidFill>
                  <a:srgbClr val="0000FF"/>
                </a:solidFill>
                <a:latin typeface="Consolas" pitchFamily="49" charset="0"/>
                <a:ea typeface="楷体" pitchFamily="49" charset="-122"/>
                <a:cs typeface="Consolas" pitchFamily="49" charset="0"/>
              </a:rPr>
              <a:t>。</a:t>
            </a:r>
            <a:endParaRPr kumimoji="1" lang="en-US" altLang="zh-CN" sz="2000" dirty="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kumimoji="1" lang="en-US" altLang="zh-CN" sz="2000" smtClean="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如果</a:t>
            </a:r>
            <a:r>
              <a:rPr kumimoji="1" lang="zh-CN" altLang="en-US" sz="2000" dirty="0">
                <a:solidFill>
                  <a:srgbClr val="0000FF"/>
                </a:solidFill>
                <a:latin typeface="Consolas" pitchFamily="49" charset="0"/>
                <a:ea typeface="楷体" pitchFamily="49" charset="-122"/>
                <a:cs typeface="Consolas" pitchFamily="49" charset="0"/>
              </a:rPr>
              <a:t>待排序的</a:t>
            </a:r>
            <a:r>
              <a:rPr kumimoji="1" lang="zh-CN" altLang="en-US" sz="2000">
                <a:solidFill>
                  <a:srgbClr val="0000FF"/>
                </a:solidFill>
                <a:latin typeface="Consolas" pitchFamily="49" charset="0"/>
                <a:ea typeface="楷体" pitchFamily="49" charset="-122"/>
                <a:cs typeface="Consolas" pitchFamily="49" charset="0"/>
              </a:rPr>
              <a:t>表</a:t>
            </a:r>
            <a:r>
              <a:rPr kumimoji="1" lang="zh-CN" altLang="en-US" sz="2000" smtClean="0">
                <a:solidFill>
                  <a:srgbClr val="0000FF"/>
                </a:solidFill>
                <a:latin typeface="Consolas" pitchFamily="49" charset="0"/>
                <a:ea typeface="楷体" pitchFamily="49" charset="-122"/>
                <a:cs typeface="Consolas" pitchFamily="49" charset="0"/>
              </a:rPr>
              <a:t>中，存在</a:t>
            </a:r>
            <a:r>
              <a:rPr kumimoji="1" lang="zh-CN" altLang="en-US" sz="2000" dirty="0">
                <a:solidFill>
                  <a:srgbClr val="0000FF"/>
                </a:solidFill>
                <a:latin typeface="Consolas" pitchFamily="49" charset="0"/>
                <a:ea typeface="楷体" pitchFamily="49" charset="-122"/>
                <a:cs typeface="Consolas" pitchFamily="49" charset="0"/>
              </a:rPr>
              <a:t>有多个关键字相同</a:t>
            </a:r>
            <a:r>
              <a:rPr kumimoji="1" lang="zh-CN" altLang="en-US" sz="2000">
                <a:solidFill>
                  <a:srgbClr val="0000FF"/>
                </a:solidFill>
                <a:latin typeface="Consolas" pitchFamily="49" charset="0"/>
                <a:ea typeface="楷体" pitchFamily="49" charset="-122"/>
                <a:cs typeface="Consolas" pitchFamily="49" charset="0"/>
              </a:rPr>
              <a:t>的</a:t>
            </a:r>
            <a:r>
              <a:rPr kumimoji="1" lang="zh-CN" altLang="en-US" sz="2000" smtClean="0">
                <a:solidFill>
                  <a:srgbClr val="0000FF"/>
                </a:solidFill>
                <a:latin typeface="Consolas" pitchFamily="49" charset="0"/>
                <a:ea typeface="楷体" pitchFamily="49" charset="-122"/>
                <a:cs typeface="Consolas" pitchFamily="49" charset="0"/>
              </a:rPr>
              <a:t>记录，经过</a:t>
            </a:r>
            <a:r>
              <a:rPr kumimoji="1" lang="zh-CN" altLang="en-US" sz="2000" dirty="0">
                <a:solidFill>
                  <a:srgbClr val="0000FF"/>
                </a:solidFill>
                <a:latin typeface="Consolas" pitchFamily="49" charset="0"/>
                <a:ea typeface="楷体" pitchFamily="49" charset="-122"/>
                <a:cs typeface="Consolas" pitchFamily="49" charset="0"/>
              </a:rPr>
              <a:t>排序后这些具有相同关键字的记录之间的相对次序</a:t>
            </a:r>
            <a:r>
              <a:rPr kumimoji="1" lang="zh-CN" altLang="en-US" sz="2000">
                <a:solidFill>
                  <a:srgbClr val="0000FF"/>
                </a:solidFill>
                <a:latin typeface="Consolas" pitchFamily="49" charset="0"/>
                <a:ea typeface="楷体" pitchFamily="49" charset="-122"/>
                <a:cs typeface="Consolas" pitchFamily="49" charset="0"/>
              </a:rPr>
              <a:t>保持</a:t>
            </a:r>
            <a:r>
              <a:rPr kumimoji="1" lang="zh-CN" altLang="en-US" sz="2000" smtClean="0">
                <a:solidFill>
                  <a:srgbClr val="0000FF"/>
                </a:solidFill>
                <a:latin typeface="Consolas" pitchFamily="49" charset="0"/>
                <a:ea typeface="楷体" pitchFamily="49" charset="-122"/>
                <a:cs typeface="Consolas" pitchFamily="49" charset="0"/>
              </a:rPr>
              <a:t>不变，称</a:t>
            </a:r>
            <a:r>
              <a:rPr kumimoji="1" lang="zh-CN" altLang="en-US" sz="2000" dirty="0">
                <a:solidFill>
                  <a:srgbClr val="0000FF"/>
                </a:solidFill>
                <a:latin typeface="Consolas" pitchFamily="49" charset="0"/>
                <a:ea typeface="楷体" pitchFamily="49" charset="-122"/>
                <a:cs typeface="Consolas" pitchFamily="49" charset="0"/>
              </a:rPr>
              <a:t>这种排序方法是</a:t>
            </a:r>
            <a:r>
              <a:rPr kumimoji="1" lang="zh-CN" altLang="en-US" sz="2000" dirty="0">
                <a:solidFill>
                  <a:srgbClr val="FF0000"/>
                </a:solidFill>
                <a:latin typeface="Consolas" pitchFamily="49" charset="0"/>
                <a:ea typeface="楷体" pitchFamily="49" charset="-122"/>
                <a:cs typeface="Consolas" pitchFamily="49" charset="0"/>
              </a:rPr>
              <a:t>稳定</a:t>
            </a:r>
            <a:r>
              <a:rPr kumimoji="1" lang="zh-CN" altLang="en-US" sz="2000">
                <a:solidFill>
                  <a:srgbClr val="0000FF"/>
                </a:solidFill>
                <a:latin typeface="Consolas" pitchFamily="49" charset="0"/>
                <a:ea typeface="楷体" pitchFamily="49" charset="-122"/>
                <a:cs typeface="Consolas" pitchFamily="49" charset="0"/>
              </a:rPr>
              <a:t>的</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反之，若</a:t>
            </a:r>
            <a:r>
              <a:rPr kumimoji="1" lang="zh-CN" altLang="en-US" sz="2000" dirty="0">
                <a:solidFill>
                  <a:srgbClr val="0000FF"/>
                </a:solidFill>
                <a:latin typeface="Consolas" pitchFamily="49" charset="0"/>
                <a:ea typeface="楷体" pitchFamily="49" charset="-122"/>
                <a:cs typeface="Consolas" pitchFamily="49" charset="0"/>
              </a:rPr>
              <a:t>具有相同关键字的记录之间的相对次序</a:t>
            </a:r>
            <a:r>
              <a:rPr kumimoji="1" lang="zh-CN" altLang="en-US" sz="2000">
                <a:solidFill>
                  <a:srgbClr val="0000FF"/>
                </a:solidFill>
                <a:latin typeface="Consolas" pitchFamily="49" charset="0"/>
                <a:ea typeface="楷体" pitchFamily="49" charset="-122"/>
                <a:cs typeface="Consolas" pitchFamily="49" charset="0"/>
              </a:rPr>
              <a:t>发生</a:t>
            </a:r>
            <a:r>
              <a:rPr kumimoji="1" lang="zh-CN" altLang="en-US" sz="2000" smtClean="0">
                <a:solidFill>
                  <a:srgbClr val="0000FF"/>
                </a:solidFill>
                <a:latin typeface="Consolas" pitchFamily="49" charset="0"/>
                <a:ea typeface="楷体" pitchFamily="49" charset="-122"/>
                <a:cs typeface="Consolas" pitchFamily="49" charset="0"/>
              </a:rPr>
              <a:t>变化</a:t>
            </a:r>
            <a:r>
              <a:rPr kumimoji="1" lang="zh-CN" altLang="en-US" sz="2000" dirty="0">
                <a:solidFill>
                  <a:srgbClr val="0000FF"/>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则</a:t>
            </a:r>
            <a:r>
              <a:rPr kumimoji="1" lang="zh-CN" altLang="en-US" sz="2000" dirty="0">
                <a:solidFill>
                  <a:srgbClr val="0000FF"/>
                </a:solidFill>
                <a:latin typeface="Consolas" pitchFamily="49" charset="0"/>
                <a:ea typeface="楷体" pitchFamily="49" charset="-122"/>
                <a:cs typeface="Consolas" pitchFamily="49" charset="0"/>
              </a:rPr>
              <a:t>称这种排序方法是</a:t>
            </a:r>
            <a:r>
              <a:rPr kumimoji="1" lang="zh-CN" altLang="en-US" sz="2000" dirty="0">
                <a:solidFill>
                  <a:srgbClr val="FF0000"/>
                </a:solidFill>
                <a:latin typeface="Consolas" pitchFamily="49" charset="0"/>
                <a:ea typeface="楷体" pitchFamily="49" charset="-122"/>
                <a:cs typeface="Consolas" pitchFamily="49" charset="0"/>
              </a:rPr>
              <a:t>不稳定</a:t>
            </a:r>
            <a:r>
              <a:rPr kumimoji="1" lang="zh-CN" altLang="en-US" sz="2000" dirty="0">
                <a:solidFill>
                  <a:srgbClr val="0000FF"/>
                </a:solidFill>
                <a:latin typeface="Consolas" pitchFamily="49" charset="0"/>
                <a:ea typeface="楷体" pitchFamily="49" charset="-122"/>
                <a:cs typeface="Consolas" pitchFamily="49" charset="0"/>
              </a:rPr>
              <a:t>的。    </a:t>
            </a:r>
          </a:p>
        </p:txBody>
      </p:sp>
      <p:sp>
        <p:nvSpPr>
          <p:cNvPr id="26627" name="Text Box 5"/>
          <p:cNvSpPr txBox="1">
            <a:spLocks noChangeArrowheads="1"/>
          </p:cNvSpPr>
          <p:nvPr/>
        </p:nvSpPr>
        <p:spPr bwMode="auto">
          <a:xfrm>
            <a:off x="1214414" y="642918"/>
            <a:ext cx="2747952"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5. </a:t>
            </a:r>
            <a:r>
              <a:rPr lang="zh-CN" altLang="en-US" dirty="0">
                <a:solidFill>
                  <a:srgbClr val="FF0000"/>
                </a:solidFill>
                <a:latin typeface="Consolas" pitchFamily="49" charset="0"/>
                <a:ea typeface="楷体" pitchFamily="49" charset="-122"/>
                <a:cs typeface="Consolas" pitchFamily="49" charset="0"/>
              </a:rPr>
              <a:t>算法的稳定性</a:t>
            </a:r>
          </a:p>
        </p:txBody>
      </p:sp>
      <p:sp>
        <p:nvSpPr>
          <p:cNvPr id="5" name="TextBox 4"/>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排序的基本概念</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142976" y="571480"/>
            <a:ext cx="7821636" cy="1887696"/>
          </a:xfrm>
          <a:prstGeom prst="rect">
            <a:avLst/>
          </a:prstGeom>
          <a:noFill/>
          <a:ln w="9525">
            <a:noFill/>
            <a:miter lim="800000"/>
            <a:headEnd/>
            <a:tailEnd/>
          </a:ln>
        </p:spPr>
        <p:txBody>
          <a:bodyPr wrap="square" lIns="54000" rIns="126000">
            <a:spAutoFit/>
          </a:bodyPr>
          <a:lstStyle/>
          <a:p>
            <a:pPr marL="457200" indent="-457200">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一般</a:t>
            </a:r>
            <a:r>
              <a:rPr kumimoji="1" lang="zh-CN" altLang="en-US" sz="2000" dirty="0">
                <a:solidFill>
                  <a:srgbClr val="0000FF"/>
                </a:solidFill>
                <a:latin typeface="Consolas" pitchFamily="49" charset="0"/>
                <a:ea typeface="楷体" pitchFamily="49" charset="-122"/>
                <a:cs typeface="Consolas" pitchFamily="49" charset="0"/>
              </a:rPr>
              <a:t>地，记录</a:t>
            </a:r>
            <a:r>
              <a:rPr kumimoji="1" lang="en-US" altLang="zh-CN" sz="2000" i="1" dirty="0">
                <a:solidFill>
                  <a:srgbClr val="0000FF"/>
                </a:solidFill>
                <a:latin typeface="Consolas" pitchFamily="49" charset="0"/>
                <a:ea typeface="楷体" pitchFamily="49" charset="-122"/>
                <a:cs typeface="Consolas" pitchFamily="49" charset="0"/>
              </a:rPr>
              <a:t>R</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的关键字</a:t>
            </a:r>
            <a:r>
              <a:rPr kumimoji="1" lang="en-US" altLang="zh-CN" sz="2000" i="1" dirty="0">
                <a:solidFill>
                  <a:srgbClr val="0000FF"/>
                </a:solidFill>
                <a:latin typeface="Consolas" pitchFamily="49" charset="0"/>
                <a:ea typeface="楷体" pitchFamily="49" charset="-122"/>
                <a:cs typeface="Consolas" pitchFamily="49" charset="0"/>
              </a:rPr>
              <a:t>R</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a:solidFill>
                  <a:srgbClr val="0000FF"/>
                </a:solidFill>
                <a:latin typeface="Consolas" pitchFamily="49" charset="0"/>
                <a:ea typeface="楷体" pitchFamily="49" charset="-122"/>
                <a:cs typeface="Consolas" pitchFamily="49" charset="0"/>
              </a:rPr>
              <a:t>].key</a:t>
            </a:r>
            <a:r>
              <a:rPr kumimoji="1" lang="zh-CN" altLang="en-US" sz="2000" dirty="0">
                <a:solidFill>
                  <a:srgbClr val="0000FF"/>
                </a:solidFill>
                <a:latin typeface="Consolas" pitchFamily="49" charset="0"/>
                <a:ea typeface="楷体" pitchFamily="49" charset="-122"/>
                <a:cs typeface="Consolas" pitchFamily="49" charset="0"/>
              </a:rPr>
              <a:t>是由</a:t>
            </a:r>
            <a:r>
              <a:rPr kumimoji="1" lang="en-US" altLang="zh-CN" sz="2000" i="1" dirty="0">
                <a:solidFill>
                  <a:srgbClr val="0000FF"/>
                </a:solidFill>
                <a:latin typeface="Consolas" pitchFamily="49" charset="0"/>
                <a:ea typeface="楷体" pitchFamily="49" charset="-122"/>
                <a:cs typeface="Consolas" pitchFamily="49" charset="0"/>
              </a:rPr>
              <a:t>d</a:t>
            </a:r>
            <a:r>
              <a:rPr kumimoji="1" lang="zh-CN" altLang="en-US" sz="2000" dirty="0">
                <a:solidFill>
                  <a:srgbClr val="0000FF"/>
                </a:solidFill>
                <a:latin typeface="Consolas" pitchFamily="49" charset="0"/>
                <a:ea typeface="楷体" pitchFamily="49" charset="-122"/>
                <a:cs typeface="Consolas" pitchFamily="49" charset="0"/>
              </a:rPr>
              <a:t>位数字</a:t>
            </a:r>
            <a:r>
              <a:rPr kumimoji="1" lang="zh-CN" altLang="en-US" sz="2000">
                <a:solidFill>
                  <a:srgbClr val="0000FF"/>
                </a:solidFill>
                <a:latin typeface="Consolas" pitchFamily="49" charset="0"/>
                <a:ea typeface="楷体" pitchFamily="49" charset="-122"/>
                <a:cs typeface="Consolas" pitchFamily="49" charset="0"/>
              </a:rPr>
              <a:t>组成</a:t>
            </a:r>
            <a:r>
              <a:rPr kumimoji="1" lang="zh-CN" altLang="en-US" sz="2000" smtClean="0">
                <a:solidFill>
                  <a:srgbClr val="0000FF"/>
                </a:solidFill>
                <a:latin typeface="Consolas" pitchFamily="49" charset="0"/>
                <a:ea typeface="楷体" pitchFamily="49" charset="-122"/>
                <a:cs typeface="Consolas" pitchFamily="49" charset="0"/>
              </a:rPr>
              <a:t>， 即 </a:t>
            </a:r>
            <a:r>
              <a:rPr kumimoji="1" lang="en-US" altLang="zh-CN" sz="2000" i="1" u="sng" smtClean="0">
                <a:solidFill>
                  <a:srgbClr val="0000FF"/>
                </a:solidFill>
                <a:latin typeface="Consolas" pitchFamily="49" charset="0"/>
                <a:ea typeface="楷体" pitchFamily="49" charset="-122"/>
                <a:cs typeface="Consolas" pitchFamily="49" charset="0"/>
              </a:rPr>
              <a:t>k</a:t>
            </a:r>
            <a:r>
              <a:rPr kumimoji="1" lang="en-US" altLang="zh-CN" sz="2000" i="1" u="sng" baseline="30000" smtClean="0">
                <a:solidFill>
                  <a:srgbClr val="0000FF"/>
                </a:solidFill>
                <a:latin typeface="Consolas" pitchFamily="49" charset="0"/>
                <a:ea typeface="楷体" pitchFamily="49" charset="-122"/>
                <a:cs typeface="Consolas" pitchFamily="49" charset="0"/>
              </a:rPr>
              <a:t>d</a:t>
            </a:r>
            <a:r>
              <a:rPr kumimoji="1" lang="en-US" altLang="zh-CN" sz="2000" u="sng" baseline="30000" smtClean="0">
                <a:solidFill>
                  <a:srgbClr val="0000FF"/>
                </a:solidFill>
                <a:latin typeface="Consolas" pitchFamily="49" charset="0"/>
                <a:ea typeface="楷体" pitchFamily="49" charset="-122"/>
                <a:cs typeface="Consolas" pitchFamily="49" charset="0"/>
              </a:rPr>
              <a:t>-1</a:t>
            </a:r>
            <a:r>
              <a:rPr kumimoji="1" lang="en-US" altLang="zh-CN" sz="2000" i="1" u="sng" smtClean="0">
                <a:solidFill>
                  <a:srgbClr val="0000FF"/>
                </a:solidFill>
                <a:latin typeface="Consolas" pitchFamily="49" charset="0"/>
                <a:ea typeface="楷体" pitchFamily="49" charset="-122"/>
                <a:cs typeface="Consolas" pitchFamily="49" charset="0"/>
              </a:rPr>
              <a:t>k</a:t>
            </a:r>
            <a:r>
              <a:rPr kumimoji="1" lang="en-US" altLang="zh-CN" sz="2000" i="1" u="sng" baseline="30000" smtClean="0">
                <a:solidFill>
                  <a:srgbClr val="0000FF"/>
                </a:solidFill>
                <a:latin typeface="Consolas" pitchFamily="49" charset="0"/>
                <a:ea typeface="楷体" pitchFamily="49" charset="-122"/>
                <a:cs typeface="Consolas" pitchFamily="49" charset="0"/>
              </a:rPr>
              <a:t>d</a:t>
            </a:r>
            <a:r>
              <a:rPr kumimoji="1" lang="en-US" altLang="zh-CN" sz="2000" u="sng" baseline="30000" smtClean="0">
                <a:solidFill>
                  <a:srgbClr val="0000FF"/>
                </a:solidFill>
                <a:latin typeface="Consolas" pitchFamily="49" charset="0"/>
                <a:ea typeface="楷体" pitchFamily="49" charset="-122"/>
                <a:cs typeface="Consolas" pitchFamily="49" charset="0"/>
              </a:rPr>
              <a:t>-2</a:t>
            </a:r>
            <a:r>
              <a:rPr kumimoji="1" lang="en-US" altLang="zh-CN" sz="2000" u="sng" smtClean="0">
                <a:solidFill>
                  <a:srgbClr val="0000FF"/>
                </a:solidFill>
                <a:latin typeface="Consolas" pitchFamily="49" charset="0"/>
                <a:ea typeface="楷体" pitchFamily="49" charset="-122"/>
                <a:cs typeface="Consolas" pitchFamily="49" charset="0"/>
              </a:rPr>
              <a:t>…</a:t>
            </a:r>
            <a:r>
              <a:rPr kumimoji="1" lang="en-US" altLang="zh-CN" sz="2000" i="1" u="sng" smtClean="0">
                <a:solidFill>
                  <a:srgbClr val="0000FF"/>
                </a:solidFill>
                <a:latin typeface="Consolas" pitchFamily="49" charset="0"/>
                <a:ea typeface="楷体" pitchFamily="49" charset="-122"/>
                <a:cs typeface="Consolas" pitchFamily="49" charset="0"/>
              </a:rPr>
              <a:t>k</a:t>
            </a:r>
            <a:r>
              <a:rPr kumimoji="1" lang="en-US" altLang="zh-CN" sz="2000" u="sng" baseline="30000" smtClean="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，每一个数字表示关键字的一位，其中</a:t>
            </a:r>
            <a:r>
              <a:rPr kumimoji="1" lang="en-US" altLang="zh-CN" sz="2000" i="1" dirty="0" err="1">
                <a:solidFill>
                  <a:srgbClr val="0000FF"/>
                </a:solidFill>
                <a:latin typeface="Consolas" pitchFamily="49" charset="0"/>
                <a:ea typeface="楷体" pitchFamily="49" charset="-122"/>
                <a:cs typeface="Consolas" pitchFamily="49" charset="0"/>
              </a:rPr>
              <a:t>k</a:t>
            </a:r>
            <a:r>
              <a:rPr kumimoji="1" lang="en-US" altLang="zh-CN" sz="2000" i="1" baseline="30000" dirty="0" err="1">
                <a:solidFill>
                  <a:srgbClr val="0000FF"/>
                </a:solidFill>
                <a:latin typeface="Consolas" pitchFamily="49" charset="0"/>
                <a:ea typeface="楷体" pitchFamily="49" charset="-122"/>
                <a:cs typeface="Consolas" pitchFamily="49" charset="0"/>
              </a:rPr>
              <a:t>d</a:t>
            </a:r>
            <a:r>
              <a:rPr kumimoji="1" lang="en-US" altLang="zh-CN" sz="2000" baseline="30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为最高位，</a:t>
            </a:r>
            <a:r>
              <a:rPr kumimoji="1" lang="en-US" altLang="zh-CN" sz="2000" i="1" dirty="0" err="1">
                <a:solidFill>
                  <a:srgbClr val="0000FF"/>
                </a:solidFill>
                <a:latin typeface="Consolas" pitchFamily="49" charset="0"/>
                <a:ea typeface="楷体" pitchFamily="49" charset="-122"/>
                <a:cs typeface="Consolas" pitchFamily="49" charset="0"/>
              </a:rPr>
              <a:t>k</a:t>
            </a:r>
            <a:r>
              <a:rPr kumimoji="1" lang="en-US" altLang="zh-CN" sz="2000" baseline="30000" dirty="0" err="1">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是最低位，每一位的值都在</a:t>
            </a:r>
            <a:r>
              <a:rPr kumimoji="1" lang="en-US" altLang="zh-CN" sz="2000" dirty="0" err="1">
                <a:solidFill>
                  <a:srgbClr val="0000FF"/>
                </a:solidFill>
                <a:latin typeface="Consolas" pitchFamily="49" charset="0"/>
                <a:ea typeface="楷体" pitchFamily="49" charset="-122"/>
                <a:cs typeface="Consolas" pitchFamily="49" charset="0"/>
              </a:rPr>
              <a:t>0</a:t>
            </a:r>
            <a:r>
              <a:rPr kumimoji="1" lang="en-US" altLang="zh-CN" sz="2000" err="1">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k</a:t>
            </a:r>
            <a:r>
              <a:rPr kumimoji="1" lang="en-US" altLang="zh-CN" sz="2000" i="1" baseline="30000" smtClean="0">
                <a:solidFill>
                  <a:srgbClr val="0000FF"/>
                </a:solidFill>
                <a:latin typeface="Consolas" pitchFamily="49" charset="0"/>
                <a:ea typeface="楷体" pitchFamily="49" charset="-122"/>
                <a:cs typeface="Consolas" pitchFamily="49" charset="0"/>
              </a:rPr>
              <a:t>i</a:t>
            </a:r>
            <a:r>
              <a:rPr kumimoji="1" lang="en-US" altLang="zh-CN" sz="2000" smtClean="0">
                <a:solidFill>
                  <a:srgbClr val="0000FF"/>
                </a:solidFill>
                <a:latin typeface="Consolas" pitchFamily="49" charset="0"/>
                <a:ea typeface="楷体" pitchFamily="49" charset="-122"/>
                <a:cs typeface="Consolas" pitchFamily="49" charset="0"/>
              </a:rPr>
              <a:t>&lt;</a:t>
            </a:r>
            <a:r>
              <a:rPr kumimoji="1" lang="en-US" altLang="zh-CN" sz="2000" i="1" smtClean="0">
                <a:solidFill>
                  <a:srgbClr val="0000FF"/>
                </a:solidFill>
                <a:latin typeface="Consolas" pitchFamily="49" charset="0"/>
                <a:ea typeface="楷体" pitchFamily="49" charset="-122"/>
                <a:cs typeface="Consolas" pitchFamily="49" charset="0"/>
              </a:rPr>
              <a:t>r</a:t>
            </a:r>
            <a:r>
              <a:rPr kumimoji="1" lang="zh-CN" altLang="en-US" sz="2000" dirty="0">
                <a:solidFill>
                  <a:srgbClr val="0000FF"/>
                </a:solidFill>
                <a:latin typeface="Consolas" pitchFamily="49" charset="0"/>
                <a:ea typeface="楷体" pitchFamily="49" charset="-122"/>
                <a:cs typeface="Consolas" pitchFamily="49" charset="0"/>
              </a:rPr>
              <a:t>范围内，其中</a:t>
            </a:r>
            <a:r>
              <a:rPr kumimoji="1" lang="en-US" altLang="zh-CN" sz="2000" i="1" dirty="0">
                <a:solidFill>
                  <a:srgbClr val="0000FF"/>
                </a:solidFill>
                <a:latin typeface="Consolas" pitchFamily="49" charset="0"/>
                <a:ea typeface="楷体" pitchFamily="49" charset="-122"/>
                <a:cs typeface="Consolas" pitchFamily="49" charset="0"/>
              </a:rPr>
              <a:t>r</a:t>
            </a:r>
            <a:r>
              <a:rPr kumimoji="1" lang="zh-CN" altLang="en-US" sz="2000" dirty="0">
                <a:solidFill>
                  <a:srgbClr val="0000FF"/>
                </a:solidFill>
                <a:latin typeface="Consolas" pitchFamily="49" charset="0"/>
                <a:ea typeface="楷体" pitchFamily="49" charset="-122"/>
                <a:cs typeface="Consolas" pitchFamily="49" charset="0"/>
              </a:rPr>
              <a:t>称为</a:t>
            </a:r>
            <a:r>
              <a:rPr kumimoji="1" lang="zh-CN" altLang="en-US" sz="2000" dirty="0">
                <a:solidFill>
                  <a:srgbClr val="FF00FF"/>
                </a:solidFill>
                <a:latin typeface="Consolas" pitchFamily="49" charset="0"/>
                <a:ea typeface="楷体" pitchFamily="49" charset="-122"/>
                <a:cs typeface="Consolas" pitchFamily="49" charset="0"/>
              </a:rPr>
              <a:t>基数</a:t>
            </a:r>
            <a:r>
              <a:rPr kumimoji="1" lang="zh-CN" altLang="en-US" sz="2000" dirty="0">
                <a:solidFill>
                  <a:srgbClr val="0000FF"/>
                </a:solidFill>
                <a:latin typeface="Consolas" pitchFamily="49" charset="0"/>
                <a:ea typeface="楷体" pitchFamily="49" charset="-122"/>
                <a:cs typeface="Consolas" pitchFamily="49" charset="0"/>
              </a:rPr>
              <a:t>。</a:t>
            </a:r>
          </a:p>
          <a:p>
            <a:pPr marL="457200" indent="-457200">
              <a:lnSpc>
                <a:spcPts val="32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例如</a:t>
            </a:r>
            <a:r>
              <a:rPr kumimoji="1" lang="zh-CN" altLang="en-US" sz="2000" dirty="0">
                <a:solidFill>
                  <a:srgbClr val="0000FF"/>
                </a:solidFill>
                <a:latin typeface="Consolas" pitchFamily="49" charset="0"/>
                <a:ea typeface="楷体" pitchFamily="49" charset="-122"/>
                <a:cs typeface="Consolas" pitchFamily="49" charset="0"/>
              </a:rPr>
              <a:t>，对于二进制数</a:t>
            </a:r>
            <a:r>
              <a:rPr kumimoji="1" lang="en-US" altLang="zh-CN" sz="2000" i="1" dirty="0">
                <a:solidFill>
                  <a:srgbClr val="0000FF"/>
                </a:solidFill>
                <a:latin typeface="Consolas" pitchFamily="49" charset="0"/>
                <a:ea typeface="楷体" pitchFamily="49" charset="-122"/>
                <a:cs typeface="Consolas" pitchFamily="49" charset="0"/>
              </a:rPr>
              <a:t>r</a:t>
            </a:r>
            <a:r>
              <a:rPr kumimoji="1" lang="zh-CN" altLang="en-US" sz="2000" dirty="0">
                <a:solidFill>
                  <a:srgbClr val="0000FF"/>
                </a:solidFill>
                <a:latin typeface="Consolas" pitchFamily="49" charset="0"/>
                <a:ea typeface="楷体" pitchFamily="49" charset="-122"/>
                <a:cs typeface="Consolas" pitchFamily="49" charset="0"/>
              </a:rPr>
              <a:t>为</a:t>
            </a:r>
            <a:r>
              <a:rPr kumimoji="1" lang="en-US" altLang="zh-CN" sz="2000" dirty="0">
                <a:solidFill>
                  <a:srgbClr val="0000FF"/>
                </a:solidFill>
                <a:latin typeface="Consolas" pitchFamily="49" charset="0"/>
                <a:ea typeface="楷体" pitchFamily="49" charset="-122"/>
                <a:cs typeface="Consolas" pitchFamily="49" charset="0"/>
              </a:rPr>
              <a:t>2</a:t>
            </a:r>
            <a:r>
              <a:rPr kumimoji="1" lang="zh-CN" altLang="en-US" sz="2000" dirty="0">
                <a:solidFill>
                  <a:srgbClr val="0000FF"/>
                </a:solidFill>
                <a:latin typeface="Consolas" pitchFamily="49" charset="0"/>
                <a:ea typeface="楷体" pitchFamily="49" charset="-122"/>
                <a:cs typeface="Consolas" pitchFamily="49" charset="0"/>
              </a:rPr>
              <a:t>，对于十进制数</a:t>
            </a:r>
            <a:r>
              <a:rPr kumimoji="1" lang="en-US" altLang="zh-CN" sz="2000" i="1" dirty="0">
                <a:solidFill>
                  <a:srgbClr val="0000FF"/>
                </a:solidFill>
                <a:latin typeface="Consolas" pitchFamily="49" charset="0"/>
                <a:ea typeface="楷体" pitchFamily="49" charset="-122"/>
                <a:cs typeface="Consolas" pitchFamily="49" charset="0"/>
              </a:rPr>
              <a:t>r</a:t>
            </a:r>
            <a:r>
              <a:rPr kumimoji="1" lang="zh-CN" altLang="en-US" sz="2000" dirty="0">
                <a:solidFill>
                  <a:srgbClr val="0000FF"/>
                </a:solidFill>
                <a:latin typeface="Consolas" pitchFamily="49" charset="0"/>
                <a:ea typeface="楷体" pitchFamily="49" charset="-122"/>
                <a:cs typeface="Consolas" pitchFamily="49" charset="0"/>
              </a:rPr>
              <a:t>为</a:t>
            </a:r>
            <a:r>
              <a:rPr kumimoji="1" lang="en-US" altLang="zh-CN" sz="2000" dirty="0">
                <a:solidFill>
                  <a:srgbClr val="0000FF"/>
                </a:solidFill>
                <a:latin typeface="Consolas" pitchFamily="49" charset="0"/>
                <a:ea typeface="楷体" pitchFamily="49" charset="-122"/>
                <a:cs typeface="Consolas" pitchFamily="49" charset="0"/>
              </a:rPr>
              <a:t>10</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　　</a:t>
            </a:r>
          </a:p>
        </p:txBody>
      </p:sp>
      <p:sp>
        <p:nvSpPr>
          <p:cNvPr id="4" name="TextBox 3"/>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071538" y="642918"/>
            <a:ext cx="7821636" cy="3354765"/>
          </a:xfrm>
          <a:prstGeom prst="rect">
            <a:avLst/>
          </a:prstGeom>
          <a:noFill/>
          <a:ln w="9525">
            <a:noFill/>
            <a:miter lim="800000"/>
            <a:headEnd/>
            <a:tailEnd/>
          </a:ln>
        </p:spPr>
        <p:txBody>
          <a:bodyPr wrap="square" lIns="54000" rIns="126000">
            <a:spAutoFit/>
          </a:bodyPr>
          <a:lstStyle/>
          <a:p>
            <a:pPr marL="457200" indent="-457200">
              <a:lnSpc>
                <a:spcPct val="1300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基数</a:t>
            </a:r>
            <a:r>
              <a:rPr kumimoji="1" lang="zh-CN" altLang="en-US" sz="2000" dirty="0">
                <a:solidFill>
                  <a:srgbClr val="1000E4"/>
                </a:solidFill>
                <a:latin typeface="Consolas" pitchFamily="49" charset="0"/>
                <a:ea typeface="楷体" pitchFamily="49" charset="-122"/>
                <a:cs typeface="Consolas" pitchFamily="49" charset="0"/>
              </a:rPr>
              <a:t>排序有两种：</a:t>
            </a:r>
            <a:r>
              <a:rPr kumimoji="1" lang="zh-CN" altLang="en-US" sz="2000" dirty="0">
                <a:solidFill>
                  <a:srgbClr val="F92D37"/>
                </a:solidFill>
                <a:latin typeface="Consolas" pitchFamily="49" charset="0"/>
                <a:ea typeface="楷体" pitchFamily="49" charset="-122"/>
                <a:cs typeface="Consolas" pitchFamily="49" charset="0"/>
              </a:rPr>
              <a:t>最低位优先（</a:t>
            </a:r>
            <a:r>
              <a:rPr kumimoji="1" lang="en-US" altLang="zh-CN" sz="2000" dirty="0">
                <a:solidFill>
                  <a:srgbClr val="F92D37"/>
                </a:solidFill>
                <a:latin typeface="Consolas" pitchFamily="49" charset="0"/>
                <a:ea typeface="楷体" pitchFamily="49" charset="-122"/>
                <a:cs typeface="Consolas" pitchFamily="49" charset="0"/>
              </a:rPr>
              <a:t>LSD</a:t>
            </a:r>
            <a:r>
              <a:rPr kumimoji="1" lang="zh-CN" altLang="en-US" sz="2000" dirty="0">
                <a:solidFill>
                  <a:srgbClr val="F92D37"/>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和</a:t>
            </a:r>
            <a:r>
              <a:rPr kumimoji="1" lang="zh-CN" altLang="en-US" sz="2000" dirty="0">
                <a:solidFill>
                  <a:srgbClr val="F92D37"/>
                </a:solidFill>
                <a:latin typeface="Consolas" pitchFamily="49" charset="0"/>
                <a:ea typeface="楷体" pitchFamily="49" charset="-122"/>
                <a:cs typeface="Consolas" pitchFamily="49" charset="0"/>
              </a:rPr>
              <a:t>最高位优先（</a:t>
            </a:r>
            <a:r>
              <a:rPr kumimoji="1" lang="en-US" altLang="zh-CN" sz="2000" dirty="0" err="1">
                <a:solidFill>
                  <a:srgbClr val="F92D37"/>
                </a:solidFill>
                <a:latin typeface="Consolas" pitchFamily="49" charset="0"/>
                <a:ea typeface="楷体" pitchFamily="49" charset="-122"/>
                <a:cs typeface="Consolas" pitchFamily="49" charset="0"/>
              </a:rPr>
              <a:t>MSD</a:t>
            </a:r>
            <a:r>
              <a:rPr kumimoji="1" lang="zh-CN" altLang="en-US" sz="2000" dirty="0">
                <a:solidFill>
                  <a:srgbClr val="F92D37"/>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a:t>
            </a:r>
          </a:p>
          <a:p>
            <a:pPr marL="457200" indent="-457200">
              <a:lnSpc>
                <a:spcPct val="130000"/>
              </a:lnSpc>
              <a:spcBef>
                <a:spcPct val="50000"/>
              </a:spcBef>
              <a:buBlip>
                <a:blip r:embed="rId2"/>
              </a:buBlip>
            </a:pPr>
            <a:r>
              <a:rPr kumimoji="1" lang="zh-CN" altLang="en-US" sz="2000" smtClean="0">
                <a:solidFill>
                  <a:srgbClr val="FF0000"/>
                </a:solidFill>
                <a:latin typeface="Consolas" pitchFamily="49" charset="0"/>
                <a:ea typeface="楷体" pitchFamily="49" charset="-122"/>
                <a:cs typeface="Consolas" pitchFamily="49" charset="0"/>
              </a:rPr>
              <a:t>最低位</a:t>
            </a:r>
            <a:r>
              <a:rPr kumimoji="1" lang="zh-CN" altLang="en-US" sz="2000" dirty="0">
                <a:solidFill>
                  <a:srgbClr val="FF0000"/>
                </a:solidFill>
                <a:latin typeface="Consolas" pitchFamily="49" charset="0"/>
                <a:ea typeface="楷体" pitchFamily="49" charset="-122"/>
                <a:cs typeface="Consolas" pitchFamily="49" charset="0"/>
              </a:rPr>
              <a:t>优先</a:t>
            </a:r>
            <a:r>
              <a:rPr kumimoji="1" lang="zh-CN" altLang="en-US" sz="2000" dirty="0">
                <a:solidFill>
                  <a:srgbClr val="1000E4"/>
                </a:solidFill>
                <a:latin typeface="Consolas" pitchFamily="49" charset="0"/>
                <a:ea typeface="楷体" pitchFamily="49" charset="-122"/>
                <a:cs typeface="Consolas" pitchFamily="49" charset="0"/>
              </a:rPr>
              <a:t>的过程是：先按最低位的值对记录进行排序，在此基础上，再按次低位进行排序，</a:t>
            </a:r>
            <a:r>
              <a:rPr kumimoji="1" lang="zh-CN" altLang="en-US" sz="2000">
                <a:solidFill>
                  <a:srgbClr val="1000E4"/>
                </a:solidFill>
                <a:latin typeface="Consolas" pitchFamily="49" charset="0"/>
                <a:ea typeface="楷体" pitchFamily="49" charset="-122"/>
                <a:cs typeface="Consolas" pitchFamily="49" charset="0"/>
              </a:rPr>
              <a:t>依此类推</a:t>
            </a:r>
            <a:r>
              <a:rPr kumimoji="1" lang="zh-CN" altLang="en-US" sz="2000" smtClean="0">
                <a:solidFill>
                  <a:srgbClr val="1000E4"/>
                </a:solidFill>
                <a:latin typeface="Consolas" pitchFamily="49" charset="0"/>
                <a:ea typeface="楷体" pitchFamily="49" charset="-122"/>
                <a:cs typeface="Consolas" pitchFamily="49" charset="0"/>
              </a:rPr>
              <a:t>。</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ct val="130000"/>
              </a:lnSpc>
              <a:spcBef>
                <a:spcPct val="50000"/>
              </a:spcBef>
              <a:buBlip>
                <a:blip r:embed="rId2"/>
              </a:buBlip>
            </a:pPr>
            <a:r>
              <a:rPr kumimoji="1" lang="zh-CN" altLang="en-US" sz="2000" smtClean="0">
                <a:solidFill>
                  <a:srgbClr val="1000E4"/>
                </a:solidFill>
                <a:latin typeface="Consolas" pitchFamily="49" charset="0"/>
                <a:ea typeface="楷体" pitchFamily="49" charset="-122"/>
                <a:cs typeface="Consolas" pitchFamily="49" charset="0"/>
              </a:rPr>
              <a:t>由</a:t>
            </a:r>
            <a:r>
              <a:rPr kumimoji="1" lang="zh-CN" altLang="en-US" sz="2000" dirty="0">
                <a:solidFill>
                  <a:srgbClr val="1000E4"/>
                </a:solidFill>
                <a:latin typeface="Consolas" pitchFamily="49" charset="0"/>
                <a:ea typeface="楷体" pitchFamily="49" charset="-122"/>
                <a:cs typeface="Consolas" pitchFamily="49" charset="0"/>
              </a:rPr>
              <a:t>低位向高位，每趟都是根据关键字的一位并在前一趟的基础上对所有记录进行排序，直至最高位，则完成了基数排序的整个过程</a:t>
            </a:r>
            <a:r>
              <a:rPr kumimoji="1" lang="zh-CN" altLang="en-US" sz="2000">
                <a:solidFill>
                  <a:srgbClr val="1000E4"/>
                </a:solidFill>
                <a:latin typeface="Consolas" pitchFamily="49" charset="0"/>
                <a:ea typeface="楷体" pitchFamily="49" charset="-122"/>
                <a:cs typeface="Consolas" pitchFamily="49" charset="0"/>
              </a:rPr>
              <a:t>。 </a:t>
            </a:r>
            <a:endParaRPr kumimoji="1" lang="en-US" altLang="zh-CN" sz="2000" smtClean="0">
              <a:solidFill>
                <a:srgbClr val="1000E4"/>
              </a:solidFill>
              <a:latin typeface="Consolas" pitchFamily="49" charset="0"/>
              <a:ea typeface="楷体" pitchFamily="49" charset="-122"/>
              <a:cs typeface="Consolas" pitchFamily="49" charset="0"/>
            </a:endParaRPr>
          </a:p>
          <a:p>
            <a:pPr marL="457200" indent="-457200">
              <a:lnSpc>
                <a:spcPct val="130000"/>
              </a:lnSpc>
              <a:spcBef>
                <a:spcPct val="50000"/>
              </a:spcBef>
              <a:buBlip>
                <a:blip r:embed="rId2"/>
              </a:buBlip>
            </a:pPr>
            <a:r>
              <a:rPr kumimoji="1" lang="zh-CN" altLang="en-US" sz="2000" smtClean="0">
                <a:solidFill>
                  <a:srgbClr val="F92D37"/>
                </a:solidFill>
                <a:latin typeface="Consolas" pitchFamily="49" charset="0"/>
                <a:ea typeface="楷体" pitchFamily="49" charset="-122"/>
                <a:cs typeface="Consolas" pitchFamily="49" charset="0"/>
              </a:rPr>
              <a:t>最高位优先</a:t>
            </a:r>
            <a:r>
              <a:rPr kumimoji="1" lang="zh-CN" altLang="en-US" sz="2000" smtClean="0">
                <a:solidFill>
                  <a:srgbClr val="0000FF"/>
                </a:solidFill>
                <a:latin typeface="Consolas" pitchFamily="49" charset="0"/>
                <a:ea typeface="楷体" pitchFamily="49" charset="-122"/>
                <a:cs typeface="Consolas" pitchFamily="49" charset="0"/>
              </a:rPr>
              <a:t>类似。</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195387" y="1857364"/>
            <a:ext cx="7591455" cy="2298065"/>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kumimoji="1" lang="zh-CN" altLang="en-US" sz="2000" smtClean="0">
                <a:solidFill>
                  <a:srgbClr val="F92D37"/>
                </a:solidFill>
                <a:latin typeface="Consolas" pitchFamily="49" charset="0"/>
                <a:ea typeface="仿宋" pitchFamily="49" charset="-122"/>
                <a:cs typeface="Consolas" pitchFamily="49" charset="0"/>
              </a:rPr>
              <a:t>分配</a:t>
            </a:r>
            <a:r>
              <a:rPr kumimoji="1" lang="zh-CN" altLang="en-US" sz="2000" dirty="0">
                <a:solidFill>
                  <a:srgbClr val="F92D37"/>
                </a:solidFill>
                <a:latin typeface="Consolas" pitchFamily="49" charset="0"/>
                <a:ea typeface="仿宋" pitchFamily="49" charset="-122"/>
                <a:cs typeface="Consolas" pitchFamily="49" charset="0"/>
              </a:rPr>
              <a:t>：</a:t>
            </a:r>
            <a:r>
              <a:rPr kumimoji="1" lang="zh-CN" altLang="en-US" sz="2000" dirty="0">
                <a:solidFill>
                  <a:srgbClr val="1000E4"/>
                </a:solidFill>
                <a:latin typeface="Consolas" pitchFamily="49" charset="0"/>
                <a:ea typeface="仿宋" pitchFamily="49" charset="-122"/>
                <a:cs typeface="Consolas" pitchFamily="49" charset="0"/>
              </a:rPr>
              <a:t>开始时，把</a:t>
            </a:r>
            <a:r>
              <a:rPr kumimoji="1" lang="en-US" altLang="zh-CN" sz="2000" dirty="0" err="1">
                <a:solidFill>
                  <a:srgbClr val="1000E4"/>
                </a:solidFill>
                <a:latin typeface="Consolas" pitchFamily="49" charset="0"/>
                <a:ea typeface="仿宋" pitchFamily="49" charset="-122"/>
                <a:cs typeface="Consolas" pitchFamily="49" charset="0"/>
              </a:rPr>
              <a:t>Q</a:t>
            </a:r>
            <a:r>
              <a:rPr kumimoji="1" lang="en-US" altLang="zh-CN" sz="2000" baseline="-30000" dirty="0" err="1">
                <a:solidFill>
                  <a:srgbClr val="1000E4"/>
                </a:solidFill>
                <a:latin typeface="Consolas" pitchFamily="49" charset="0"/>
                <a:ea typeface="仿宋" pitchFamily="49" charset="-122"/>
                <a:cs typeface="Consolas" pitchFamily="49" charset="0"/>
              </a:rPr>
              <a:t>0</a:t>
            </a:r>
            <a:r>
              <a:rPr kumimoji="1" lang="en-US" altLang="zh-CN" sz="2000" dirty="0" err="1">
                <a:solidFill>
                  <a:srgbClr val="1000E4"/>
                </a:solidFill>
                <a:latin typeface="Consolas" pitchFamily="49" charset="0"/>
                <a:ea typeface="仿宋" pitchFamily="49" charset="-122"/>
                <a:cs typeface="Consolas" pitchFamily="49" charset="0"/>
              </a:rPr>
              <a:t>,Q</a:t>
            </a:r>
            <a:r>
              <a:rPr kumimoji="1" lang="en-US" altLang="zh-CN" sz="2000" baseline="-30000" dirty="0" err="1">
                <a:solidFill>
                  <a:srgbClr val="1000E4"/>
                </a:solidFill>
                <a:latin typeface="Consolas" pitchFamily="49" charset="0"/>
                <a:ea typeface="仿宋" pitchFamily="49" charset="-122"/>
                <a:cs typeface="Consolas" pitchFamily="49" charset="0"/>
              </a:rPr>
              <a:t>1</a:t>
            </a:r>
            <a:r>
              <a:rPr kumimoji="1" lang="en-US" altLang="zh-CN" sz="2000" dirty="0">
                <a:solidFill>
                  <a:srgbClr val="1000E4"/>
                </a:solidFill>
                <a:latin typeface="Consolas" pitchFamily="49" charset="0"/>
                <a:ea typeface="仿宋" pitchFamily="49" charset="-122"/>
                <a:cs typeface="Consolas" pitchFamily="49" charset="0"/>
              </a:rPr>
              <a:t>,…,</a:t>
            </a:r>
            <a:r>
              <a:rPr kumimoji="1" lang="en-US" altLang="zh-CN" sz="2000" dirty="0" err="1">
                <a:solidFill>
                  <a:srgbClr val="1000E4"/>
                </a:solidFill>
                <a:latin typeface="Consolas" pitchFamily="49" charset="0"/>
                <a:ea typeface="仿宋" pitchFamily="49" charset="-122"/>
                <a:cs typeface="Consolas" pitchFamily="49" charset="0"/>
              </a:rPr>
              <a:t>Q</a:t>
            </a:r>
            <a:r>
              <a:rPr kumimoji="1" lang="en-US" altLang="zh-CN" sz="2000" i="1" baseline="-30000" dirty="0" err="1">
                <a:solidFill>
                  <a:srgbClr val="1000E4"/>
                </a:solidFill>
                <a:latin typeface="Consolas" pitchFamily="49" charset="0"/>
                <a:ea typeface="仿宋" pitchFamily="49" charset="-122"/>
                <a:cs typeface="Consolas" pitchFamily="49" charset="0"/>
              </a:rPr>
              <a:t>r</a:t>
            </a:r>
            <a:r>
              <a:rPr kumimoji="1" lang="en-US" altLang="zh-CN" sz="2000" baseline="-30000" dirty="0">
                <a:solidFill>
                  <a:srgbClr val="1000E4"/>
                </a:solidFill>
                <a:latin typeface="Consolas" pitchFamily="49" charset="0"/>
                <a:ea typeface="仿宋" pitchFamily="49" charset="-122"/>
                <a:cs typeface="Consolas" pitchFamily="49" charset="0"/>
              </a:rPr>
              <a:t>-1</a:t>
            </a:r>
            <a:r>
              <a:rPr kumimoji="1" lang="zh-CN" altLang="en-US" sz="2000" dirty="0">
                <a:solidFill>
                  <a:srgbClr val="1000E4"/>
                </a:solidFill>
                <a:latin typeface="Consolas" pitchFamily="49" charset="0"/>
                <a:ea typeface="仿宋" pitchFamily="49" charset="-122"/>
                <a:cs typeface="Consolas" pitchFamily="49" charset="0"/>
              </a:rPr>
              <a:t>各个队列置成空队列，然后依次考察线性表中的每一个结点</a:t>
            </a:r>
            <a:r>
              <a:rPr kumimoji="1" lang="en-US" altLang="zh-CN" sz="2000" i="1" dirty="0" err="1">
                <a:solidFill>
                  <a:srgbClr val="1000E4"/>
                </a:solidFill>
                <a:latin typeface="Consolas" pitchFamily="49" charset="0"/>
                <a:ea typeface="仿宋" pitchFamily="49" charset="-122"/>
                <a:cs typeface="Consolas" pitchFamily="49" charset="0"/>
              </a:rPr>
              <a:t>a</a:t>
            </a:r>
            <a:r>
              <a:rPr kumimoji="1" lang="en-US" altLang="zh-CN" sz="2000" i="1" baseline="-30000" dirty="0" err="1">
                <a:solidFill>
                  <a:srgbClr val="1000E4"/>
                </a:solidFill>
                <a:latin typeface="Consolas" pitchFamily="49" charset="0"/>
                <a:ea typeface="仿宋" pitchFamily="49" charset="-122"/>
                <a:cs typeface="Consolas" pitchFamily="49" charset="0"/>
              </a:rPr>
              <a:t>j</a:t>
            </a:r>
            <a:r>
              <a:rPr kumimoji="1" lang="zh-CN" altLang="en-US" sz="2000" dirty="0">
                <a:solidFill>
                  <a:srgbClr val="1000E4"/>
                </a:solidFill>
                <a:latin typeface="Consolas" pitchFamily="49" charset="0"/>
                <a:ea typeface="仿宋" pitchFamily="49" charset="-122"/>
                <a:cs typeface="Consolas" pitchFamily="49" charset="0"/>
              </a:rPr>
              <a:t>（</a:t>
            </a:r>
            <a:r>
              <a:rPr kumimoji="1" lang="en-US" altLang="zh-CN" sz="2000" i="1" dirty="0">
                <a:solidFill>
                  <a:srgbClr val="1000E4"/>
                </a:solidFill>
                <a:latin typeface="Consolas" pitchFamily="49" charset="0"/>
                <a:ea typeface="仿宋" pitchFamily="49" charset="-122"/>
                <a:cs typeface="Consolas" pitchFamily="49" charset="0"/>
              </a:rPr>
              <a:t>j</a:t>
            </a:r>
            <a:r>
              <a:rPr kumimoji="1" lang="en-US" altLang="zh-CN" sz="2000" dirty="0">
                <a:solidFill>
                  <a:srgbClr val="1000E4"/>
                </a:solidFill>
                <a:latin typeface="Consolas" pitchFamily="49" charset="0"/>
                <a:ea typeface="仿宋" pitchFamily="49" charset="-122"/>
                <a:cs typeface="Consolas" pitchFamily="49" charset="0"/>
              </a:rPr>
              <a:t>=0,1,…,</a:t>
            </a:r>
            <a:r>
              <a:rPr kumimoji="1" lang="en-US" altLang="zh-CN" sz="2000" i="1" dirty="0">
                <a:solidFill>
                  <a:srgbClr val="1000E4"/>
                </a:solidFill>
                <a:latin typeface="Consolas" pitchFamily="49" charset="0"/>
                <a:ea typeface="仿宋" pitchFamily="49" charset="-122"/>
                <a:cs typeface="Consolas" pitchFamily="49" charset="0"/>
              </a:rPr>
              <a:t>n</a:t>
            </a:r>
            <a:r>
              <a:rPr kumimoji="1" lang="en-US" altLang="zh-CN" sz="2000" dirty="0">
                <a:solidFill>
                  <a:srgbClr val="1000E4"/>
                </a:solidFill>
                <a:latin typeface="Consolas" pitchFamily="49" charset="0"/>
                <a:ea typeface="仿宋" pitchFamily="49" charset="-122"/>
                <a:cs typeface="Consolas" pitchFamily="49" charset="0"/>
              </a:rPr>
              <a:t>-1</a:t>
            </a:r>
            <a:r>
              <a:rPr kumimoji="1" lang="zh-CN" altLang="en-US" sz="2000" dirty="0">
                <a:solidFill>
                  <a:srgbClr val="1000E4"/>
                </a:solidFill>
                <a:latin typeface="Consolas" pitchFamily="49" charset="0"/>
                <a:ea typeface="仿宋" pitchFamily="49" charset="-122"/>
                <a:cs typeface="Consolas" pitchFamily="49" charset="0"/>
              </a:rPr>
              <a:t>），如果</a:t>
            </a:r>
            <a:r>
              <a:rPr kumimoji="1" lang="en-US" altLang="zh-CN" sz="2000" i="1" dirty="0" err="1">
                <a:solidFill>
                  <a:srgbClr val="1000E4"/>
                </a:solidFill>
                <a:latin typeface="Consolas" pitchFamily="49" charset="0"/>
                <a:ea typeface="仿宋" pitchFamily="49" charset="-122"/>
                <a:cs typeface="Consolas" pitchFamily="49" charset="0"/>
              </a:rPr>
              <a:t>a</a:t>
            </a:r>
            <a:r>
              <a:rPr kumimoji="1" lang="en-US" altLang="zh-CN" sz="2000" i="1" baseline="-30000" dirty="0" err="1">
                <a:solidFill>
                  <a:srgbClr val="1000E4"/>
                </a:solidFill>
                <a:latin typeface="Consolas" pitchFamily="49" charset="0"/>
                <a:ea typeface="仿宋" pitchFamily="49" charset="-122"/>
                <a:cs typeface="Consolas" pitchFamily="49" charset="0"/>
              </a:rPr>
              <a:t>j</a:t>
            </a:r>
            <a:r>
              <a:rPr kumimoji="1" lang="zh-CN" altLang="en-US" sz="2000" dirty="0">
                <a:solidFill>
                  <a:srgbClr val="1000E4"/>
                </a:solidFill>
                <a:latin typeface="Consolas" pitchFamily="49" charset="0"/>
                <a:ea typeface="仿宋" pitchFamily="49" charset="-122"/>
                <a:cs typeface="Consolas" pitchFamily="49" charset="0"/>
              </a:rPr>
              <a:t>的关键字</a:t>
            </a:r>
            <a:r>
              <a:rPr kumimoji="1" lang="en-US" altLang="zh-CN" sz="2000" i="1" dirty="0" err="1">
                <a:solidFill>
                  <a:srgbClr val="1000E4"/>
                </a:solidFill>
                <a:latin typeface="Consolas" pitchFamily="49" charset="0"/>
                <a:ea typeface="仿宋" pitchFamily="49" charset="-122"/>
                <a:cs typeface="Consolas" pitchFamily="49" charset="0"/>
              </a:rPr>
              <a:t>k</a:t>
            </a:r>
            <a:r>
              <a:rPr kumimoji="1" lang="en-US" altLang="zh-CN" sz="2000" i="1" baseline="-25000" dirty="0" err="1">
                <a:solidFill>
                  <a:srgbClr val="1000E4"/>
                </a:solidFill>
                <a:latin typeface="Consolas" pitchFamily="49" charset="0"/>
                <a:ea typeface="仿宋" pitchFamily="49" charset="-122"/>
                <a:cs typeface="Consolas" pitchFamily="49" charset="0"/>
              </a:rPr>
              <a:t>j</a:t>
            </a:r>
            <a:r>
              <a:rPr kumimoji="1" lang="en-US" altLang="zh-CN" sz="2000" i="1" baseline="30000" dirty="0" err="1">
                <a:solidFill>
                  <a:srgbClr val="1000E4"/>
                </a:solidFill>
                <a:latin typeface="Consolas" pitchFamily="49" charset="0"/>
                <a:ea typeface="仿宋" pitchFamily="49" charset="-122"/>
                <a:cs typeface="Consolas" pitchFamily="49" charset="0"/>
              </a:rPr>
              <a:t>i</a:t>
            </a:r>
            <a:r>
              <a:rPr kumimoji="1" lang="en-US" altLang="zh-CN" sz="2000" dirty="0">
                <a:solidFill>
                  <a:srgbClr val="1000E4"/>
                </a:solidFill>
                <a:latin typeface="Consolas" pitchFamily="49" charset="0"/>
                <a:ea typeface="仿宋" pitchFamily="49" charset="-122"/>
                <a:cs typeface="Consolas" pitchFamily="49" charset="0"/>
              </a:rPr>
              <a:t>=</a:t>
            </a:r>
            <a:r>
              <a:rPr kumimoji="1" lang="en-US" altLang="zh-CN" sz="2000" i="1" dirty="0">
                <a:solidFill>
                  <a:srgbClr val="1000E4"/>
                </a:solidFill>
                <a:latin typeface="Consolas" pitchFamily="49" charset="0"/>
                <a:ea typeface="仿宋" pitchFamily="49" charset="-122"/>
                <a:cs typeface="Consolas" pitchFamily="49" charset="0"/>
              </a:rPr>
              <a:t>k</a:t>
            </a:r>
            <a:r>
              <a:rPr kumimoji="1" lang="zh-CN" altLang="en-US" sz="2000" dirty="0">
                <a:solidFill>
                  <a:srgbClr val="1000E4"/>
                </a:solidFill>
                <a:latin typeface="Consolas" pitchFamily="49" charset="0"/>
                <a:ea typeface="仿宋" pitchFamily="49" charset="-122"/>
                <a:cs typeface="Consolas" pitchFamily="49" charset="0"/>
              </a:rPr>
              <a:t>，就把</a:t>
            </a:r>
            <a:r>
              <a:rPr kumimoji="1" lang="en-US" altLang="zh-CN" sz="2000" i="1" dirty="0" err="1">
                <a:solidFill>
                  <a:srgbClr val="1000E4"/>
                </a:solidFill>
                <a:latin typeface="Consolas" pitchFamily="49" charset="0"/>
                <a:ea typeface="仿宋" pitchFamily="49" charset="-122"/>
                <a:cs typeface="Consolas" pitchFamily="49" charset="0"/>
              </a:rPr>
              <a:t>a</a:t>
            </a:r>
            <a:r>
              <a:rPr kumimoji="1" lang="en-US" altLang="zh-CN" sz="2000" i="1" baseline="-30000" dirty="0" err="1">
                <a:solidFill>
                  <a:srgbClr val="1000E4"/>
                </a:solidFill>
                <a:latin typeface="Consolas" pitchFamily="49" charset="0"/>
                <a:ea typeface="仿宋" pitchFamily="49" charset="-122"/>
                <a:cs typeface="Consolas" pitchFamily="49" charset="0"/>
              </a:rPr>
              <a:t>j</a:t>
            </a:r>
            <a:r>
              <a:rPr kumimoji="1" lang="zh-CN" altLang="en-US" sz="2000" dirty="0">
                <a:solidFill>
                  <a:srgbClr val="1000E4"/>
                </a:solidFill>
                <a:latin typeface="Consolas" pitchFamily="49" charset="0"/>
                <a:ea typeface="仿宋" pitchFamily="49" charset="-122"/>
                <a:cs typeface="Consolas" pitchFamily="49" charset="0"/>
              </a:rPr>
              <a:t>放进</a:t>
            </a:r>
            <a:r>
              <a:rPr kumimoji="1" lang="en-US" altLang="zh-CN" sz="2000" dirty="0" err="1">
                <a:solidFill>
                  <a:srgbClr val="1000E4"/>
                </a:solidFill>
                <a:latin typeface="Consolas" pitchFamily="49" charset="0"/>
                <a:ea typeface="仿宋" pitchFamily="49" charset="-122"/>
                <a:cs typeface="Consolas" pitchFamily="49" charset="0"/>
              </a:rPr>
              <a:t>Q</a:t>
            </a:r>
            <a:r>
              <a:rPr kumimoji="1" lang="en-US" altLang="zh-CN" sz="2000" i="1" baseline="-30000" dirty="0" err="1">
                <a:solidFill>
                  <a:srgbClr val="1000E4"/>
                </a:solidFill>
                <a:latin typeface="Consolas" pitchFamily="49" charset="0"/>
                <a:ea typeface="仿宋" pitchFamily="49" charset="-122"/>
                <a:cs typeface="Consolas" pitchFamily="49" charset="0"/>
              </a:rPr>
              <a:t>k</a:t>
            </a:r>
            <a:r>
              <a:rPr kumimoji="1" lang="zh-CN" altLang="en-US" sz="2000" dirty="0">
                <a:solidFill>
                  <a:srgbClr val="1000E4"/>
                </a:solidFill>
                <a:latin typeface="Consolas" pitchFamily="49" charset="0"/>
                <a:ea typeface="仿宋" pitchFamily="49" charset="-122"/>
                <a:cs typeface="Consolas" pitchFamily="49" charset="0"/>
              </a:rPr>
              <a:t>队列中。</a:t>
            </a:r>
          </a:p>
          <a:p>
            <a:pPr marL="457200" indent="-457200" algn="just">
              <a:lnSpc>
                <a:spcPts val="3200"/>
              </a:lnSpc>
              <a:spcBef>
                <a:spcPct val="50000"/>
              </a:spcBef>
              <a:buBlip>
                <a:blip r:embed="rId2"/>
              </a:buBlip>
            </a:pPr>
            <a:r>
              <a:rPr kumimoji="1" lang="zh-CN" altLang="en-US" sz="2000" smtClean="0">
                <a:solidFill>
                  <a:srgbClr val="F92D37"/>
                </a:solidFill>
                <a:latin typeface="Consolas" pitchFamily="49" charset="0"/>
                <a:ea typeface="仿宋" pitchFamily="49" charset="-122"/>
                <a:cs typeface="Consolas" pitchFamily="49" charset="0"/>
              </a:rPr>
              <a:t>收集</a:t>
            </a:r>
            <a:r>
              <a:rPr kumimoji="1" lang="zh-CN" altLang="en-US" sz="2000" dirty="0">
                <a:solidFill>
                  <a:srgbClr val="F92D37"/>
                </a:solidFill>
                <a:latin typeface="Consolas" pitchFamily="49" charset="0"/>
                <a:ea typeface="仿宋" pitchFamily="49" charset="-122"/>
                <a:cs typeface="Consolas" pitchFamily="49" charset="0"/>
              </a:rPr>
              <a:t>：</a:t>
            </a:r>
            <a:r>
              <a:rPr kumimoji="1" lang="zh-CN" altLang="en-US" sz="2000" dirty="0">
                <a:solidFill>
                  <a:srgbClr val="1000E4"/>
                </a:solidFill>
                <a:latin typeface="Consolas" pitchFamily="49" charset="0"/>
                <a:ea typeface="仿宋" pitchFamily="49" charset="-122"/>
                <a:cs typeface="Consolas" pitchFamily="49" charset="0"/>
              </a:rPr>
              <a:t>把</a:t>
            </a:r>
            <a:r>
              <a:rPr kumimoji="1" lang="en-US" altLang="zh-CN" sz="2000" dirty="0" err="1">
                <a:solidFill>
                  <a:srgbClr val="1000E4"/>
                </a:solidFill>
                <a:latin typeface="Consolas" pitchFamily="49" charset="0"/>
                <a:ea typeface="仿宋" pitchFamily="49" charset="-122"/>
                <a:cs typeface="Consolas" pitchFamily="49" charset="0"/>
              </a:rPr>
              <a:t>Q</a:t>
            </a:r>
            <a:r>
              <a:rPr kumimoji="1" lang="en-US" altLang="zh-CN" sz="2000" baseline="-30000" dirty="0" err="1">
                <a:solidFill>
                  <a:srgbClr val="1000E4"/>
                </a:solidFill>
                <a:latin typeface="Consolas" pitchFamily="49" charset="0"/>
                <a:ea typeface="仿宋" pitchFamily="49" charset="-122"/>
                <a:cs typeface="Consolas" pitchFamily="49" charset="0"/>
              </a:rPr>
              <a:t>0</a:t>
            </a:r>
            <a:r>
              <a:rPr kumimoji="1" lang="en-US" altLang="zh-CN" sz="2000" dirty="0" err="1">
                <a:solidFill>
                  <a:srgbClr val="1000E4"/>
                </a:solidFill>
                <a:latin typeface="Consolas" pitchFamily="49" charset="0"/>
                <a:ea typeface="仿宋" pitchFamily="49" charset="-122"/>
                <a:cs typeface="Consolas" pitchFamily="49" charset="0"/>
              </a:rPr>
              <a:t>,Q</a:t>
            </a:r>
            <a:r>
              <a:rPr kumimoji="1" lang="en-US" altLang="zh-CN" sz="2000" baseline="-30000" dirty="0" err="1">
                <a:solidFill>
                  <a:srgbClr val="1000E4"/>
                </a:solidFill>
                <a:latin typeface="Consolas" pitchFamily="49" charset="0"/>
                <a:ea typeface="仿宋" pitchFamily="49" charset="-122"/>
                <a:cs typeface="Consolas" pitchFamily="49" charset="0"/>
              </a:rPr>
              <a:t>1</a:t>
            </a:r>
            <a:r>
              <a:rPr kumimoji="1" lang="en-US" altLang="zh-CN" sz="2000" dirty="0">
                <a:solidFill>
                  <a:srgbClr val="1000E4"/>
                </a:solidFill>
                <a:latin typeface="Consolas" pitchFamily="49" charset="0"/>
                <a:ea typeface="仿宋" pitchFamily="49" charset="-122"/>
                <a:cs typeface="Consolas" pitchFamily="49" charset="0"/>
              </a:rPr>
              <a:t>,…,</a:t>
            </a:r>
            <a:r>
              <a:rPr kumimoji="1" lang="en-US" altLang="zh-CN" sz="2000" dirty="0" err="1">
                <a:solidFill>
                  <a:srgbClr val="1000E4"/>
                </a:solidFill>
                <a:latin typeface="Consolas" pitchFamily="49" charset="0"/>
                <a:ea typeface="仿宋" pitchFamily="49" charset="-122"/>
                <a:cs typeface="Consolas" pitchFamily="49" charset="0"/>
              </a:rPr>
              <a:t>Q</a:t>
            </a:r>
            <a:r>
              <a:rPr kumimoji="1" lang="en-US" altLang="zh-CN" sz="2000" i="1" baseline="-30000" dirty="0" err="1">
                <a:solidFill>
                  <a:srgbClr val="1000E4"/>
                </a:solidFill>
                <a:latin typeface="Consolas" pitchFamily="49" charset="0"/>
                <a:ea typeface="仿宋" pitchFamily="49" charset="-122"/>
                <a:cs typeface="Consolas" pitchFamily="49" charset="0"/>
              </a:rPr>
              <a:t>r</a:t>
            </a:r>
            <a:r>
              <a:rPr kumimoji="1" lang="en-US" altLang="zh-CN" sz="2000" baseline="-30000" dirty="0">
                <a:solidFill>
                  <a:srgbClr val="1000E4"/>
                </a:solidFill>
                <a:latin typeface="Consolas" pitchFamily="49" charset="0"/>
                <a:ea typeface="仿宋" pitchFamily="49" charset="-122"/>
                <a:cs typeface="Consolas" pitchFamily="49" charset="0"/>
              </a:rPr>
              <a:t>-1</a:t>
            </a:r>
            <a:r>
              <a:rPr kumimoji="1" lang="zh-CN" altLang="en-US" sz="2000" dirty="0">
                <a:solidFill>
                  <a:srgbClr val="1000E4"/>
                </a:solidFill>
                <a:latin typeface="Consolas" pitchFamily="49" charset="0"/>
                <a:ea typeface="仿宋" pitchFamily="49" charset="-122"/>
                <a:cs typeface="Consolas" pitchFamily="49" charset="0"/>
              </a:rPr>
              <a:t>各个队列中的结点依次首尾相接，得到新的结点序列，从而组成新的线性表。</a:t>
            </a:r>
          </a:p>
        </p:txBody>
      </p:sp>
      <p:sp>
        <p:nvSpPr>
          <p:cNvPr id="4" name="TextBox 3"/>
          <p:cNvSpPr txBox="1"/>
          <p:nvPr/>
        </p:nvSpPr>
        <p:spPr>
          <a:xfrm>
            <a:off x="1285852" y="428604"/>
            <a:ext cx="7000924" cy="1015663"/>
          </a:xfrm>
          <a:prstGeom prst="rect">
            <a:avLst/>
          </a:prstGeom>
          <a:noFill/>
        </p:spPr>
        <p:txBody>
          <a:bodyPr wrap="square" rtlCol="0">
            <a:spAutoFit/>
          </a:bodyPr>
          <a:lstStyle/>
          <a:p>
            <a:pPr>
              <a:lnSpc>
                <a:spcPct val="150000"/>
              </a:lnSpc>
            </a:pPr>
            <a:r>
              <a:rPr kumimoji="1" lang="zh-CN" altLang="en-US" sz="2000" smtClean="0">
                <a:solidFill>
                  <a:srgbClr val="1000E4"/>
                </a:solidFill>
                <a:latin typeface="Consolas" pitchFamily="49" charset="0"/>
                <a:ea typeface="楷体" pitchFamily="49" charset="-122"/>
                <a:cs typeface="Consolas" pitchFamily="49" charset="0"/>
              </a:rPr>
              <a:t>   对</a:t>
            </a:r>
            <a:r>
              <a:rPr kumimoji="1" lang="en-US" altLang="zh-CN" sz="2000" i="1" smtClean="0">
                <a:solidFill>
                  <a:srgbClr val="1000E4"/>
                </a:solidFill>
                <a:latin typeface="Consolas" pitchFamily="49" charset="0"/>
                <a:ea typeface="楷体" pitchFamily="49" charset="-122"/>
                <a:cs typeface="Consolas" pitchFamily="49" charset="0"/>
              </a:rPr>
              <a:t>i</a:t>
            </a:r>
            <a:r>
              <a:rPr kumimoji="1" lang="en-US" altLang="zh-CN" sz="2000" smtClean="0">
                <a:solidFill>
                  <a:srgbClr val="1000E4"/>
                </a:solidFill>
                <a:latin typeface="Consolas" pitchFamily="49" charset="0"/>
                <a:ea typeface="楷体" pitchFamily="49" charset="-122"/>
                <a:cs typeface="Consolas" pitchFamily="49" charset="0"/>
              </a:rPr>
              <a:t>=0,1,…,</a:t>
            </a:r>
            <a:r>
              <a:rPr kumimoji="1" lang="en-US" altLang="zh-CN" sz="2000" i="1" smtClean="0">
                <a:solidFill>
                  <a:srgbClr val="1000E4"/>
                </a:solidFill>
                <a:latin typeface="Consolas" pitchFamily="49" charset="0"/>
                <a:ea typeface="楷体" pitchFamily="49" charset="-122"/>
                <a:cs typeface="Consolas" pitchFamily="49" charset="0"/>
              </a:rPr>
              <a:t>d</a:t>
            </a:r>
            <a:r>
              <a:rPr kumimoji="1" lang="en-US" altLang="zh-CN" sz="2000" smtClean="0">
                <a:solidFill>
                  <a:srgbClr val="1000E4"/>
                </a:solidFill>
                <a:latin typeface="Consolas" pitchFamily="49" charset="0"/>
                <a:ea typeface="宋体" pitchFamily="2" charset="-122"/>
                <a:cs typeface="Consolas" pitchFamily="49" charset="0"/>
              </a:rPr>
              <a:t>-</a:t>
            </a:r>
            <a:r>
              <a:rPr kumimoji="1" lang="en-US" altLang="zh-CN" sz="2000" smtClean="0">
                <a:solidFill>
                  <a:srgbClr val="1000E4"/>
                </a:solidFill>
                <a:latin typeface="Consolas" pitchFamily="49" charset="0"/>
                <a:ea typeface="楷体" pitchFamily="49" charset="-122"/>
                <a:cs typeface="Consolas" pitchFamily="49" charset="0"/>
              </a:rPr>
              <a:t>1</a:t>
            </a:r>
            <a:r>
              <a:rPr kumimoji="1" lang="zh-CN" altLang="en-US" sz="2000" smtClean="0">
                <a:solidFill>
                  <a:srgbClr val="1000E4"/>
                </a:solidFill>
                <a:latin typeface="Consolas" pitchFamily="49" charset="0"/>
                <a:ea typeface="楷体" pitchFamily="49" charset="-122"/>
                <a:cs typeface="Consolas" pitchFamily="49" charset="0"/>
              </a:rPr>
              <a:t>，依次做一次“分配”和“收集”（其实就是一次稳定的排序过程）。</a:t>
            </a:r>
          </a:p>
        </p:txBody>
      </p:sp>
      <p:sp>
        <p:nvSpPr>
          <p:cNvPr id="5" name="TextBox 4"/>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142976" y="1324261"/>
            <a:ext cx="5072098" cy="430887"/>
          </a:xfrm>
          <a:prstGeom prst="rect">
            <a:avLst/>
          </a:prstGeom>
          <a:noFill/>
          <a:ln w="9525">
            <a:noFill/>
            <a:miter lim="800000"/>
            <a:headEnd/>
            <a:tailEnd/>
          </a:ln>
          <a:effectLst/>
        </p:spPr>
        <p:txBody>
          <a:bodyPr wrap="square">
            <a:spAutoFit/>
          </a:bodyPr>
          <a:lstStyle/>
          <a:p>
            <a:pPr algn="l"/>
            <a:r>
              <a:rPr lang="zh-CN" altLang="en-US" sz="2200" dirty="0" smtClean="0">
                <a:solidFill>
                  <a:srgbClr val="0000FF"/>
                </a:solidFill>
                <a:latin typeface="Consolas" pitchFamily="49" charset="0"/>
                <a:ea typeface="楷体" pitchFamily="49" charset="-122"/>
                <a:cs typeface="Consolas" pitchFamily="49" charset="0"/>
              </a:rPr>
              <a:t>建立</a:t>
            </a:r>
            <a:r>
              <a:rPr lang="en-US" altLang="zh-CN" sz="2200" dirty="0" smtClean="0">
                <a:solidFill>
                  <a:srgbClr val="0000FF"/>
                </a:solidFill>
                <a:latin typeface="Consolas" pitchFamily="49" charset="0"/>
                <a:ea typeface="楷体" pitchFamily="49" charset="-122"/>
                <a:cs typeface="Consolas" pitchFamily="49" charset="0"/>
              </a:rPr>
              <a:t>10</a:t>
            </a:r>
            <a:r>
              <a:rPr lang="zh-CN" altLang="en-US" sz="2200" smtClean="0">
                <a:solidFill>
                  <a:srgbClr val="0000FF"/>
                </a:solidFill>
                <a:latin typeface="Consolas" pitchFamily="49" charset="0"/>
                <a:ea typeface="楷体" pitchFamily="49" charset="-122"/>
                <a:cs typeface="Consolas" pitchFamily="49" charset="0"/>
              </a:rPr>
              <a:t>个队列，</a:t>
            </a:r>
            <a:r>
              <a:rPr lang="en-US" altLang="zh-CN" sz="2200" i="1" smtClean="0">
                <a:solidFill>
                  <a:srgbClr val="0000FF"/>
                </a:solidFill>
                <a:latin typeface="Consolas" pitchFamily="49" charset="0"/>
                <a:ea typeface="楷体" pitchFamily="49" charset="-122"/>
                <a:cs typeface="Consolas" pitchFamily="49" charset="0"/>
              </a:rPr>
              <a:t>f</a:t>
            </a:r>
            <a:r>
              <a:rPr lang="zh-CN" altLang="en-US" sz="2200" dirty="0">
                <a:solidFill>
                  <a:srgbClr val="0000FF"/>
                </a:solidFill>
                <a:latin typeface="Consolas" pitchFamily="49" charset="0"/>
                <a:ea typeface="楷体" pitchFamily="49" charset="-122"/>
                <a:cs typeface="Consolas" pitchFamily="49" charset="0"/>
              </a:rPr>
              <a:t>为</a:t>
            </a:r>
            <a:r>
              <a:rPr lang="zh-CN" altLang="en-US" sz="2200">
                <a:solidFill>
                  <a:srgbClr val="0000FF"/>
                </a:solidFill>
                <a:latin typeface="Consolas" pitchFamily="49" charset="0"/>
                <a:ea typeface="楷体" pitchFamily="49" charset="-122"/>
                <a:cs typeface="Consolas" pitchFamily="49" charset="0"/>
              </a:rPr>
              <a:t>队</a:t>
            </a:r>
            <a:r>
              <a:rPr lang="zh-CN" altLang="en-US" sz="2200" smtClean="0">
                <a:solidFill>
                  <a:srgbClr val="0000FF"/>
                </a:solidFill>
                <a:latin typeface="Consolas" pitchFamily="49" charset="0"/>
                <a:ea typeface="楷体" pitchFamily="49" charset="-122"/>
                <a:cs typeface="Consolas" pitchFamily="49" charset="0"/>
              </a:rPr>
              <a:t>头，</a:t>
            </a:r>
            <a:r>
              <a:rPr lang="en-US" altLang="zh-CN" sz="2200" i="1" smtClean="0">
                <a:solidFill>
                  <a:srgbClr val="0000FF"/>
                </a:solidFill>
                <a:latin typeface="Consolas" pitchFamily="49" charset="0"/>
                <a:ea typeface="楷体" pitchFamily="49" charset="-122"/>
                <a:cs typeface="Consolas" pitchFamily="49" charset="0"/>
              </a:rPr>
              <a:t>r</a:t>
            </a:r>
            <a:r>
              <a:rPr lang="zh-CN" altLang="en-US" sz="2200" dirty="0">
                <a:solidFill>
                  <a:srgbClr val="0000FF"/>
                </a:solidFill>
                <a:latin typeface="Consolas" pitchFamily="49" charset="0"/>
                <a:ea typeface="楷体" pitchFamily="49" charset="-122"/>
                <a:cs typeface="Consolas" pitchFamily="49" charset="0"/>
              </a:rPr>
              <a:t>为队</a:t>
            </a:r>
            <a:r>
              <a:rPr lang="zh-CN" altLang="en-US" sz="2200" dirty="0" smtClean="0">
                <a:solidFill>
                  <a:srgbClr val="0000FF"/>
                </a:solidFill>
                <a:latin typeface="Consolas" pitchFamily="49" charset="0"/>
                <a:ea typeface="楷体" pitchFamily="49" charset="-122"/>
                <a:cs typeface="Consolas" pitchFamily="49" charset="0"/>
              </a:rPr>
              <a:t>尾</a:t>
            </a:r>
            <a:endParaRPr kumimoji="1" lang="zh-CN" altLang="en-US" sz="2200" dirty="0">
              <a:solidFill>
                <a:srgbClr val="0000FF"/>
              </a:solidFill>
              <a:latin typeface="Consolas" pitchFamily="49" charset="0"/>
              <a:ea typeface="楷体" pitchFamily="49" charset="-122"/>
              <a:cs typeface="Consolas" pitchFamily="49" charset="0"/>
            </a:endParaRPr>
          </a:p>
        </p:txBody>
      </p:sp>
      <p:sp>
        <p:nvSpPr>
          <p:cNvPr id="79876" name="Text Box 4"/>
          <p:cNvSpPr txBox="1">
            <a:spLocks noChangeArrowheads="1"/>
          </p:cNvSpPr>
          <p:nvPr/>
        </p:nvSpPr>
        <p:spPr bwMode="auto">
          <a:xfrm>
            <a:off x="1142976" y="1785926"/>
            <a:ext cx="4071966" cy="532453"/>
          </a:xfrm>
          <a:prstGeom prst="rect">
            <a:avLst/>
          </a:prstGeom>
          <a:noFill/>
          <a:ln w="9525">
            <a:noFill/>
            <a:miter lim="800000"/>
            <a:headEnd/>
            <a:tailEnd/>
          </a:ln>
          <a:effectLst/>
        </p:spPr>
        <p:txBody>
          <a:bodyPr wrap="square">
            <a:spAutoFit/>
          </a:bodyPr>
          <a:lstStyle/>
          <a:p>
            <a:pPr algn="l">
              <a:lnSpc>
                <a:spcPct val="130000"/>
              </a:lnSpc>
            </a:pPr>
            <a:r>
              <a:rPr kumimoji="1" lang="zh-CN" altLang="en-US" sz="2200" smtClean="0">
                <a:solidFill>
                  <a:srgbClr val="0000FF"/>
                </a:solidFill>
                <a:latin typeface="Consolas" pitchFamily="49" charset="0"/>
                <a:ea typeface="楷体" pitchFamily="49" charset="-122"/>
                <a:cs typeface="Consolas" pitchFamily="49" charset="0"/>
                <a:sym typeface="Wingdings"/>
              </a:rPr>
              <a:t> </a:t>
            </a:r>
            <a:r>
              <a:rPr kumimoji="1" lang="zh-CN" altLang="en-US" sz="2200" smtClean="0">
                <a:solidFill>
                  <a:srgbClr val="0000FF"/>
                </a:solidFill>
                <a:latin typeface="Consolas" pitchFamily="49" charset="0"/>
                <a:ea typeface="楷体" pitchFamily="49" charset="-122"/>
                <a:cs typeface="Consolas" pitchFamily="49" charset="0"/>
              </a:rPr>
              <a:t>进行</a:t>
            </a:r>
            <a:r>
              <a:rPr kumimoji="1" lang="zh-CN" altLang="en-US" sz="2200" dirty="0" smtClean="0">
                <a:solidFill>
                  <a:srgbClr val="0000FF"/>
                </a:solidFill>
                <a:latin typeface="Consolas" pitchFamily="49" charset="0"/>
                <a:ea typeface="楷体" pitchFamily="49" charset="-122"/>
                <a:cs typeface="Consolas" pitchFamily="49" charset="0"/>
              </a:rPr>
              <a:t>第</a:t>
            </a:r>
            <a:r>
              <a:rPr kumimoji="1" lang="en-US" altLang="zh-CN" sz="2200" dirty="0" smtClean="0">
                <a:solidFill>
                  <a:srgbClr val="0000FF"/>
                </a:solidFill>
                <a:latin typeface="Consolas" pitchFamily="49" charset="0"/>
                <a:ea typeface="楷体" pitchFamily="49" charset="-122"/>
                <a:cs typeface="Consolas" pitchFamily="49" charset="0"/>
              </a:rPr>
              <a:t>1</a:t>
            </a:r>
            <a:r>
              <a:rPr kumimoji="1" lang="zh-CN" altLang="en-US" sz="2200" dirty="0" smtClean="0">
                <a:solidFill>
                  <a:srgbClr val="0000FF"/>
                </a:solidFill>
                <a:latin typeface="Consolas" pitchFamily="49" charset="0"/>
                <a:ea typeface="楷体" pitchFamily="49" charset="-122"/>
                <a:cs typeface="Consolas" pitchFamily="49" charset="0"/>
              </a:rPr>
              <a:t>次</a:t>
            </a:r>
            <a:r>
              <a:rPr kumimoji="1" lang="zh-CN" altLang="en-US" sz="2200" dirty="0" smtClean="0">
                <a:solidFill>
                  <a:srgbClr val="FF0000"/>
                </a:solidFill>
                <a:latin typeface="Consolas" pitchFamily="49" charset="0"/>
                <a:ea typeface="楷体" pitchFamily="49" charset="-122"/>
                <a:cs typeface="Consolas" pitchFamily="49" charset="0"/>
              </a:rPr>
              <a:t>分配</a:t>
            </a:r>
            <a:r>
              <a:rPr kumimoji="1" lang="zh-CN" altLang="en-US" sz="2200" dirty="0" smtClean="0">
                <a:solidFill>
                  <a:srgbClr val="0000FF"/>
                </a:solidFill>
                <a:latin typeface="Consolas" pitchFamily="49" charset="0"/>
                <a:ea typeface="楷体" pitchFamily="49" charset="-122"/>
                <a:cs typeface="Consolas" pitchFamily="49" charset="0"/>
              </a:rPr>
              <a:t>：按个位</a:t>
            </a:r>
            <a:endParaRPr kumimoji="1" lang="zh-CN" altLang="en-US" sz="2200" b="0" dirty="0">
              <a:solidFill>
                <a:srgbClr val="0000FF"/>
              </a:solidFill>
              <a:latin typeface="Consolas" pitchFamily="49" charset="0"/>
              <a:ea typeface="楷体" pitchFamily="49" charset="-122"/>
              <a:cs typeface="Consolas" pitchFamily="49" charset="0"/>
            </a:endParaRPr>
          </a:p>
        </p:txBody>
      </p:sp>
      <p:sp>
        <p:nvSpPr>
          <p:cNvPr id="79877" name="Text Box 5"/>
          <p:cNvSpPr txBox="1">
            <a:spLocks noChangeArrowheads="1"/>
          </p:cNvSpPr>
          <p:nvPr/>
        </p:nvSpPr>
        <p:spPr bwMode="auto">
          <a:xfrm>
            <a:off x="1142976" y="4857760"/>
            <a:ext cx="2042547" cy="477310"/>
          </a:xfrm>
          <a:prstGeom prst="rect">
            <a:avLst/>
          </a:prstGeom>
          <a:noFill/>
          <a:ln w="9525">
            <a:noFill/>
            <a:miter lim="800000"/>
            <a:headEnd/>
            <a:tailEnd/>
          </a:ln>
          <a:effectLst/>
        </p:spPr>
        <p:txBody>
          <a:bodyPr wrap="none">
            <a:spAutoFit/>
          </a:bodyPr>
          <a:lstStyle/>
          <a:p>
            <a:pPr algn="l">
              <a:lnSpc>
                <a:spcPct val="125000"/>
              </a:lnSpc>
            </a:pPr>
            <a:r>
              <a:rPr kumimoji="1" lang="zh-CN" altLang="en-US" sz="2200" dirty="0">
                <a:solidFill>
                  <a:srgbClr val="0000FF"/>
                </a:solidFill>
                <a:latin typeface="Consolas" pitchFamily="49" charset="0"/>
                <a:ea typeface="楷体" pitchFamily="49" charset="-122"/>
                <a:cs typeface="Consolas" pitchFamily="49" charset="0"/>
              </a:rPr>
              <a:t>进行</a:t>
            </a:r>
            <a:r>
              <a:rPr kumimoji="1" lang="zh-CN" altLang="en-US" sz="2200" dirty="0" smtClean="0">
                <a:solidFill>
                  <a:srgbClr val="0000FF"/>
                </a:solidFill>
                <a:latin typeface="Consolas" pitchFamily="49" charset="0"/>
                <a:ea typeface="楷体" pitchFamily="49" charset="-122"/>
                <a:cs typeface="Consolas" pitchFamily="49" charset="0"/>
              </a:rPr>
              <a:t>第</a:t>
            </a:r>
            <a:r>
              <a:rPr kumimoji="1" lang="en-US" altLang="zh-CN" sz="2200" dirty="0" smtClean="0">
                <a:solidFill>
                  <a:srgbClr val="0000FF"/>
                </a:solidFill>
                <a:latin typeface="Consolas" pitchFamily="49" charset="0"/>
                <a:ea typeface="楷体" pitchFamily="49" charset="-122"/>
                <a:cs typeface="Consolas" pitchFamily="49" charset="0"/>
              </a:rPr>
              <a:t>1</a:t>
            </a:r>
            <a:r>
              <a:rPr kumimoji="1" lang="zh-CN" altLang="en-US" sz="2200" dirty="0" smtClean="0">
                <a:solidFill>
                  <a:srgbClr val="0000FF"/>
                </a:solidFill>
                <a:latin typeface="Consolas" pitchFamily="49" charset="0"/>
                <a:ea typeface="楷体" pitchFamily="49" charset="-122"/>
                <a:cs typeface="Consolas" pitchFamily="49" charset="0"/>
              </a:rPr>
              <a:t>次</a:t>
            </a:r>
            <a:r>
              <a:rPr kumimoji="1" lang="zh-CN" altLang="en-US" sz="2200" dirty="0">
                <a:solidFill>
                  <a:srgbClr val="FF0000"/>
                </a:solidFill>
                <a:latin typeface="Consolas" pitchFamily="49" charset="0"/>
                <a:ea typeface="楷体" pitchFamily="49" charset="-122"/>
                <a:cs typeface="Consolas" pitchFamily="49" charset="0"/>
              </a:rPr>
              <a:t>收集</a:t>
            </a:r>
          </a:p>
        </p:txBody>
      </p:sp>
      <p:sp>
        <p:nvSpPr>
          <p:cNvPr id="23" name="TextBox 22"/>
          <p:cNvSpPr txBox="1"/>
          <p:nvPr/>
        </p:nvSpPr>
        <p:spPr>
          <a:xfrm>
            <a:off x="1500166" y="773652"/>
            <a:ext cx="428628" cy="369332"/>
          </a:xfrm>
          <a:prstGeom prst="rect">
            <a:avLst/>
          </a:prstGeom>
          <a:noFill/>
        </p:spPr>
        <p:txBody>
          <a:bodyPr wrap="square" lIns="0" tIns="0" rIns="0" bIns="0" rtlCol="0">
            <a:spAutoFit/>
          </a:bodyPr>
          <a:lstStyle/>
          <a:p>
            <a:r>
              <a:rPr lang="en-US" altLang="zh-CN" i="1" smtClean="0">
                <a:solidFill>
                  <a:srgbClr val="0000FF"/>
                </a:solidFill>
                <a:latin typeface="Consolas" pitchFamily="49" charset="0"/>
                <a:cs typeface="Consolas" pitchFamily="49" charset="0"/>
              </a:rPr>
              <a:t>h</a:t>
            </a:r>
            <a:endParaRPr lang="zh-CN" altLang="en-US" i="1" dirty="0">
              <a:solidFill>
                <a:srgbClr val="0000FF"/>
              </a:solidFill>
              <a:latin typeface="Consolas" pitchFamily="49" charset="0"/>
              <a:cs typeface="Consolas" pitchFamily="49" charset="0"/>
            </a:endParaRPr>
          </a:p>
        </p:txBody>
      </p:sp>
      <p:sp>
        <p:nvSpPr>
          <p:cNvPr id="24" name="TextBox 23"/>
          <p:cNvSpPr txBox="1"/>
          <p:nvPr/>
        </p:nvSpPr>
        <p:spPr>
          <a:xfrm>
            <a:off x="1785918"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25" name="TextBox 24"/>
          <p:cNvSpPr txBox="1"/>
          <p:nvPr/>
        </p:nvSpPr>
        <p:spPr>
          <a:xfrm>
            <a:off x="2714612"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26" name="TextBox 25"/>
          <p:cNvSpPr txBox="1"/>
          <p:nvPr/>
        </p:nvSpPr>
        <p:spPr>
          <a:xfrm>
            <a:off x="3571868"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27" name="TextBox 26"/>
          <p:cNvSpPr txBox="1"/>
          <p:nvPr/>
        </p:nvSpPr>
        <p:spPr>
          <a:xfrm>
            <a:off x="4429124"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28" name="TextBox 27"/>
          <p:cNvSpPr txBox="1"/>
          <p:nvPr/>
        </p:nvSpPr>
        <p:spPr>
          <a:xfrm>
            <a:off x="5286380"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29" name="TextBox 28"/>
          <p:cNvSpPr txBox="1"/>
          <p:nvPr/>
        </p:nvSpPr>
        <p:spPr>
          <a:xfrm>
            <a:off x="6072198"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30" name="TextBox 29"/>
          <p:cNvSpPr txBox="1"/>
          <p:nvPr/>
        </p:nvSpPr>
        <p:spPr>
          <a:xfrm>
            <a:off x="6929454"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31" name="TextBox 30"/>
          <p:cNvSpPr txBox="1"/>
          <p:nvPr/>
        </p:nvSpPr>
        <p:spPr>
          <a:xfrm>
            <a:off x="7786710" y="77365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grpSp>
        <p:nvGrpSpPr>
          <p:cNvPr id="2" name="组合 56"/>
          <p:cNvGrpSpPr/>
          <p:nvPr/>
        </p:nvGrpSpPr>
        <p:grpSpPr>
          <a:xfrm>
            <a:off x="1714480" y="2428868"/>
            <a:ext cx="4354303" cy="2143140"/>
            <a:chOff x="1142976" y="2571744"/>
            <a:chExt cx="4354303" cy="2143140"/>
          </a:xfrm>
        </p:grpSpPr>
        <p:sp>
          <p:nvSpPr>
            <p:cNvPr id="79878" name="Rectangle 6"/>
            <p:cNvSpPr>
              <a:spLocks noChangeArrowheads="1"/>
            </p:cNvSpPr>
            <p:nvPr/>
          </p:nvSpPr>
          <p:spPr bwMode="auto">
            <a:xfrm>
              <a:off x="1143000" y="2571744"/>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[0]</a:t>
              </a:r>
              <a:endParaRPr kumimoji="1" lang="en-US" altLang="zh-CN" dirty="0">
                <a:solidFill>
                  <a:srgbClr val="008000"/>
                </a:solidFill>
                <a:latin typeface="Consolas" pitchFamily="49" charset="0"/>
                <a:cs typeface="Consolas" pitchFamily="49" charset="0"/>
              </a:endParaRPr>
            </a:p>
          </p:txBody>
        </p:sp>
        <p:sp>
          <p:nvSpPr>
            <p:cNvPr id="32" name="Rectangle 6"/>
            <p:cNvSpPr>
              <a:spLocks noChangeArrowheads="1"/>
            </p:cNvSpPr>
            <p:nvPr/>
          </p:nvSpPr>
          <p:spPr bwMode="auto">
            <a:xfrm>
              <a:off x="4293103" y="2571744"/>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[0]</a:t>
              </a:r>
              <a:endParaRPr kumimoji="1" lang="en-US" altLang="zh-CN" dirty="0">
                <a:solidFill>
                  <a:srgbClr val="008000"/>
                </a:solidFill>
                <a:latin typeface="Consolas" pitchFamily="49" charset="0"/>
                <a:cs typeface="Consolas" pitchFamily="49" charset="0"/>
              </a:endParaRPr>
            </a:p>
          </p:txBody>
        </p:sp>
        <p:sp>
          <p:nvSpPr>
            <p:cNvPr id="33" name="Rectangle 6"/>
            <p:cNvSpPr>
              <a:spLocks noChangeArrowheads="1"/>
            </p:cNvSpPr>
            <p:nvPr/>
          </p:nvSpPr>
          <p:spPr bwMode="auto">
            <a:xfrm>
              <a:off x="1142976" y="3142288"/>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[7]</a:t>
              </a:r>
              <a:endParaRPr kumimoji="1" lang="en-US" altLang="zh-CN" dirty="0">
                <a:solidFill>
                  <a:srgbClr val="008000"/>
                </a:solidFill>
                <a:latin typeface="Consolas" pitchFamily="49" charset="0"/>
                <a:cs typeface="Consolas" pitchFamily="49" charset="0"/>
              </a:endParaRPr>
            </a:p>
          </p:txBody>
        </p:sp>
        <p:sp>
          <p:nvSpPr>
            <p:cNvPr id="34" name="Rectangle 6"/>
            <p:cNvSpPr>
              <a:spLocks noChangeArrowheads="1"/>
            </p:cNvSpPr>
            <p:nvPr/>
          </p:nvSpPr>
          <p:spPr bwMode="auto">
            <a:xfrm>
              <a:off x="4293103" y="3142288"/>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[7]</a:t>
              </a:r>
              <a:endParaRPr kumimoji="1" lang="en-US" altLang="zh-CN" dirty="0">
                <a:solidFill>
                  <a:srgbClr val="008000"/>
                </a:solidFill>
                <a:latin typeface="Consolas" pitchFamily="49" charset="0"/>
                <a:cs typeface="Consolas" pitchFamily="49" charset="0"/>
              </a:endParaRPr>
            </a:p>
          </p:txBody>
        </p:sp>
        <p:sp>
          <p:nvSpPr>
            <p:cNvPr id="35" name="Rectangle 6"/>
            <p:cNvSpPr>
              <a:spLocks noChangeArrowheads="1"/>
            </p:cNvSpPr>
            <p:nvPr/>
          </p:nvSpPr>
          <p:spPr bwMode="auto">
            <a:xfrm>
              <a:off x="1142976" y="3643314"/>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[8]</a:t>
              </a:r>
              <a:endParaRPr kumimoji="1" lang="en-US" altLang="zh-CN" dirty="0">
                <a:solidFill>
                  <a:srgbClr val="008000"/>
                </a:solidFill>
                <a:latin typeface="Consolas" pitchFamily="49" charset="0"/>
                <a:cs typeface="Consolas" pitchFamily="49" charset="0"/>
              </a:endParaRPr>
            </a:p>
          </p:txBody>
        </p:sp>
        <p:sp>
          <p:nvSpPr>
            <p:cNvPr id="36" name="Rectangle 6"/>
            <p:cNvSpPr>
              <a:spLocks noChangeArrowheads="1"/>
            </p:cNvSpPr>
            <p:nvPr/>
          </p:nvSpPr>
          <p:spPr bwMode="auto">
            <a:xfrm>
              <a:off x="4293103" y="3643314"/>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[8]</a:t>
              </a:r>
              <a:endParaRPr kumimoji="1" lang="en-US" altLang="zh-CN" dirty="0">
                <a:solidFill>
                  <a:srgbClr val="008000"/>
                </a:solidFill>
                <a:latin typeface="Consolas" pitchFamily="49" charset="0"/>
                <a:cs typeface="Consolas" pitchFamily="49" charset="0"/>
              </a:endParaRPr>
            </a:p>
          </p:txBody>
        </p:sp>
        <p:sp>
          <p:nvSpPr>
            <p:cNvPr id="37" name="Rectangle 6"/>
            <p:cNvSpPr>
              <a:spLocks noChangeArrowheads="1"/>
            </p:cNvSpPr>
            <p:nvPr/>
          </p:nvSpPr>
          <p:spPr bwMode="auto">
            <a:xfrm>
              <a:off x="1142976" y="4142420"/>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[9]</a:t>
              </a:r>
              <a:endParaRPr kumimoji="1" lang="en-US" altLang="zh-CN" dirty="0">
                <a:solidFill>
                  <a:srgbClr val="008000"/>
                </a:solidFill>
                <a:latin typeface="Consolas" pitchFamily="49" charset="0"/>
                <a:cs typeface="Consolas" pitchFamily="49" charset="0"/>
              </a:endParaRPr>
            </a:p>
          </p:txBody>
        </p:sp>
        <p:sp>
          <p:nvSpPr>
            <p:cNvPr id="38" name="Rectangle 6"/>
            <p:cNvSpPr>
              <a:spLocks noChangeArrowheads="1"/>
            </p:cNvSpPr>
            <p:nvPr/>
          </p:nvSpPr>
          <p:spPr bwMode="auto">
            <a:xfrm>
              <a:off x="4293103" y="4142420"/>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[9]</a:t>
              </a:r>
              <a:endParaRPr kumimoji="1" lang="en-US" altLang="zh-CN" dirty="0">
                <a:solidFill>
                  <a:srgbClr val="008000"/>
                </a:solidFill>
                <a:latin typeface="Consolas" pitchFamily="49" charset="0"/>
                <a:cs typeface="Consolas" pitchFamily="49" charset="0"/>
              </a:endParaRPr>
            </a:p>
          </p:txBody>
        </p:sp>
      </p:grpSp>
      <p:sp>
        <p:nvSpPr>
          <p:cNvPr id="39" name="TextBox 38"/>
          <p:cNvSpPr txBox="1"/>
          <p:nvPr/>
        </p:nvSpPr>
        <p:spPr>
          <a:xfrm>
            <a:off x="2571736" y="41312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40" name="TextBox 39"/>
          <p:cNvSpPr txBox="1"/>
          <p:nvPr/>
        </p:nvSpPr>
        <p:spPr>
          <a:xfrm>
            <a:off x="2571736" y="3131106"/>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41" name="TextBox 40"/>
          <p:cNvSpPr txBox="1"/>
          <p:nvPr/>
        </p:nvSpPr>
        <p:spPr>
          <a:xfrm>
            <a:off x="3428992" y="3131106"/>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42" name="TextBox 41"/>
          <p:cNvSpPr txBox="1"/>
          <p:nvPr/>
        </p:nvSpPr>
        <p:spPr>
          <a:xfrm>
            <a:off x="4214810" y="3131106"/>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43" name="TextBox 42"/>
          <p:cNvSpPr txBox="1"/>
          <p:nvPr/>
        </p:nvSpPr>
        <p:spPr>
          <a:xfrm>
            <a:off x="3428992" y="41312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44" name="TextBox 43"/>
          <p:cNvSpPr txBox="1"/>
          <p:nvPr/>
        </p:nvSpPr>
        <p:spPr>
          <a:xfrm>
            <a:off x="4214810" y="41312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45" name="TextBox 44"/>
          <p:cNvSpPr txBox="1"/>
          <p:nvPr/>
        </p:nvSpPr>
        <p:spPr>
          <a:xfrm>
            <a:off x="2571736" y="363117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46" name="TextBox 45"/>
          <p:cNvSpPr txBox="1"/>
          <p:nvPr/>
        </p:nvSpPr>
        <p:spPr>
          <a:xfrm>
            <a:off x="2617048" y="255960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47" name="TextBox 46"/>
          <p:cNvSpPr txBox="1"/>
          <p:nvPr/>
        </p:nvSpPr>
        <p:spPr>
          <a:xfrm>
            <a:off x="1652566" y="5572140"/>
            <a:ext cx="428628" cy="369332"/>
          </a:xfrm>
          <a:prstGeom prst="rect">
            <a:avLst/>
          </a:prstGeom>
          <a:noFill/>
        </p:spPr>
        <p:txBody>
          <a:bodyPr wrap="square" lIns="0" tIns="0" rIns="0" bIns="0" rtlCol="0">
            <a:spAutoFit/>
          </a:bodyPr>
          <a:lstStyle/>
          <a:p>
            <a:r>
              <a:rPr lang="en-US" altLang="zh-CN" i="1" dirty="0" smtClean="0">
                <a:solidFill>
                  <a:srgbClr val="0000FF"/>
                </a:solidFill>
                <a:latin typeface="Consolas" pitchFamily="49" charset="0"/>
                <a:cs typeface="Consolas" pitchFamily="49" charset="0"/>
              </a:rPr>
              <a:t>h</a:t>
            </a:r>
            <a:endParaRPr lang="zh-CN" altLang="en-US" i="1" dirty="0">
              <a:solidFill>
                <a:srgbClr val="0000FF"/>
              </a:solidFill>
              <a:latin typeface="Consolas" pitchFamily="49" charset="0"/>
              <a:cs typeface="Consolas" pitchFamily="49" charset="0"/>
            </a:endParaRPr>
          </a:p>
        </p:txBody>
      </p:sp>
      <p:sp>
        <p:nvSpPr>
          <p:cNvPr id="48" name="TextBox 47"/>
          <p:cNvSpPr txBox="1"/>
          <p:nvPr/>
        </p:nvSpPr>
        <p:spPr>
          <a:xfrm>
            <a:off x="2000232"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49" name="TextBox 48"/>
          <p:cNvSpPr txBox="1"/>
          <p:nvPr/>
        </p:nvSpPr>
        <p:spPr>
          <a:xfrm>
            <a:off x="2857488"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50" name="TextBox 49"/>
          <p:cNvSpPr txBox="1"/>
          <p:nvPr/>
        </p:nvSpPr>
        <p:spPr>
          <a:xfrm>
            <a:off x="3714744"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51" name="TextBox 50"/>
          <p:cNvSpPr txBox="1"/>
          <p:nvPr/>
        </p:nvSpPr>
        <p:spPr>
          <a:xfrm>
            <a:off x="4572000"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52" name="TextBox 51"/>
          <p:cNvSpPr txBox="1"/>
          <p:nvPr/>
        </p:nvSpPr>
        <p:spPr>
          <a:xfrm>
            <a:off x="5429256"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53" name="TextBox 52"/>
          <p:cNvSpPr txBox="1"/>
          <p:nvPr/>
        </p:nvSpPr>
        <p:spPr>
          <a:xfrm>
            <a:off x="6286512"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54" name="TextBox 53"/>
          <p:cNvSpPr txBox="1"/>
          <p:nvPr/>
        </p:nvSpPr>
        <p:spPr>
          <a:xfrm>
            <a:off x="7143768"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55" name="TextBox 54"/>
          <p:cNvSpPr txBox="1"/>
          <p:nvPr/>
        </p:nvSpPr>
        <p:spPr>
          <a:xfrm>
            <a:off x="8001024" y="557214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56" name="Text Box 2"/>
          <p:cNvSpPr txBox="1">
            <a:spLocks noChangeArrowheads="1"/>
          </p:cNvSpPr>
          <p:nvPr/>
        </p:nvSpPr>
        <p:spPr bwMode="auto">
          <a:xfrm>
            <a:off x="1071570" y="181253"/>
            <a:ext cx="7500958" cy="430887"/>
          </a:xfrm>
          <a:prstGeom prst="rect">
            <a:avLst/>
          </a:prstGeom>
          <a:noFill/>
          <a:ln w="9525">
            <a:noFill/>
            <a:miter lim="800000"/>
            <a:headEnd/>
            <a:tailEnd/>
          </a:ln>
          <a:effectLst/>
        </p:spPr>
        <p:txBody>
          <a:bodyPr wrap="square">
            <a:spAutoFit/>
          </a:bodyPr>
          <a:lstStyle/>
          <a:p>
            <a:pPr algn="l"/>
            <a:r>
              <a:rPr kumimoji="1" lang="zh-CN" altLang="en-US" sz="2200" smtClean="0">
                <a:solidFill>
                  <a:srgbClr val="0000FF"/>
                </a:solidFill>
                <a:latin typeface="Consolas" pitchFamily="49" charset="0"/>
                <a:ea typeface="楷体" pitchFamily="49" charset="-122"/>
                <a:cs typeface="Consolas" pitchFamily="49" charset="0"/>
              </a:rPr>
              <a:t>例如</a:t>
            </a:r>
            <a:r>
              <a:rPr kumimoji="1" lang="en-US" altLang="zh-CN" sz="2200" smtClean="0">
                <a:solidFill>
                  <a:srgbClr val="0000FF"/>
                </a:solidFill>
                <a:latin typeface="Consolas" pitchFamily="49" charset="0"/>
                <a:ea typeface="楷体" pitchFamily="49" charset="-122"/>
                <a:cs typeface="Consolas" pitchFamily="49" charset="0"/>
              </a:rPr>
              <a:t>(369,367,167,239,237,138,230,139)</a:t>
            </a:r>
            <a:r>
              <a:rPr kumimoji="1" lang="zh-CN" altLang="en-US" sz="2200" smtClean="0">
                <a:solidFill>
                  <a:srgbClr val="0000FF"/>
                </a:solidFill>
                <a:latin typeface="Consolas" pitchFamily="49" charset="0"/>
                <a:ea typeface="楷体" pitchFamily="49" charset="-122"/>
                <a:cs typeface="Consolas" pitchFamily="49" charset="0"/>
                <a:sym typeface="Wingdings"/>
              </a:rPr>
              <a:t></a:t>
            </a:r>
            <a:r>
              <a:rPr kumimoji="1" lang="zh-CN" altLang="en-US" sz="2200" smtClean="0">
                <a:solidFill>
                  <a:srgbClr val="FF0000"/>
                </a:solidFill>
                <a:latin typeface="Consolas" pitchFamily="49" charset="0"/>
                <a:ea typeface="楷体" pitchFamily="49" charset="-122"/>
                <a:cs typeface="Consolas" pitchFamily="49" charset="0"/>
              </a:rPr>
              <a:t>基数</a:t>
            </a:r>
            <a:r>
              <a:rPr kumimoji="1" lang="zh-CN" altLang="en-US" sz="2200" dirty="0" smtClean="0">
                <a:solidFill>
                  <a:srgbClr val="FF0000"/>
                </a:solidFill>
                <a:latin typeface="Consolas" pitchFamily="49" charset="0"/>
                <a:ea typeface="楷体" pitchFamily="49" charset="-122"/>
                <a:cs typeface="Consolas" pitchFamily="49" charset="0"/>
              </a:rPr>
              <a:t>排序</a:t>
            </a:r>
            <a:endParaRPr kumimoji="1" lang="zh-CN" altLang="en-US" sz="2200" dirty="0">
              <a:solidFill>
                <a:srgbClr val="FF0000"/>
              </a:solidFill>
              <a:latin typeface="Consolas" pitchFamily="49" charset="0"/>
              <a:ea typeface="楷体" pitchFamily="49" charset="-122"/>
              <a:cs typeface="Consolas" pitchFamily="49" charset="0"/>
            </a:endParaRPr>
          </a:p>
        </p:txBody>
      </p:sp>
      <p:sp>
        <p:nvSpPr>
          <p:cNvPr id="58" name="TextBox 57"/>
          <p:cNvSpPr txBox="1"/>
          <p:nvPr/>
        </p:nvSpPr>
        <p:spPr>
          <a:xfrm>
            <a:off x="3357554" y="6072206"/>
            <a:ext cx="3357586" cy="430887"/>
          </a:xfrm>
          <a:prstGeom prst="rect">
            <a:avLst/>
          </a:prstGeom>
          <a:noFill/>
        </p:spPr>
        <p:txBody>
          <a:bodyPr wrap="square" rtlCol="0">
            <a:spAutoFit/>
          </a:bodyPr>
          <a:lstStyle/>
          <a:p>
            <a:r>
              <a:rPr lang="zh-CN" altLang="en-US" sz="2200" dirty="0" smtClean="0">
                <a:solidFill>
                  <a:srgbClr val="0000FF"/>
                </a:solidFill>
                <a:latin typeface="Consolas" pitchFamily="49" charset="0"/>
                <a:ea typeface="楷体" pitchFamily="49" charset="-122"/>
                <a:cs typeface="Consolas" pitchFamily="49" charset="0"/>
              </a:rPr>
              <a:t>第</a:t>
            </a:r>
            <a:r>
              <a:rPr lang="en-US" altLang="zh-CN" sz="22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趟排序完毕</a:t>
            </a:r>
            <a:endParaRPr lang="zh-CN" altLang="en-US" sz="2200" dirty="0">
              <a:solidFill>
                <a:srgbClr val="0000FF"/>
              </a:solidFill>
              <a:latin typeface="Consolas" pitchFamily="49" charset="0"/>
              <a:ea typeface="楷体" pitchFamily="49" charset="-122"/>
              <a:cs typeface="Consolas" pitchFamily="49" charset="0"/>
            </a:endParaRPr>
          </a:p>
        </p:txBody>
      </p:sp>
      <p:sp>
        <p:nvSpPr>
          <p:cNvPr id="59" name="TextBox 58"/>
          <p:cNvSpPr txBox="1"/>
          <p:nvPr/>
        </p:nvSpPr>
        <p:spPr>
          <a:xfrm>
            <a:off x="3714744" y="4786322"/>
            <a:ext cx="4500594" cy="707886"/>
          </a:xfrm>
          <a:prstGeom prst="rect">
            <a:avLst/>
          </a:prstGeom>
          <a:noFill/>
        </p:spPr>
        <p:txBody>
          <a:bodyPr wrap="square" rtlCol="0">
            <a:spAutoFit/>
          </a:bodyPr>
          <a:lstStyle/>
          <a:p>
            <a:pPr marL="457200" indent="-457200" algn="l">
              <a:buBlip>
                <a:blip r:embed="rId2"/>
              </a:buBlip>
            </a:pPr>
            <a:r>
              <a:rPr kumimoji="1" lang="zh-CN" altLang="en-US" sz="2000" smtClean="0">
                <a:solidFill>
                  <a:srgbClr val="C00000"/>
                </a:solidFill>
                <a:latin typeface="仿宋" pitchFamily="49" charset="-122"/>
                <a:ea typeface="仿宋" pitchFamily="49" charset="-122"/>
                <a:cs typeface="Consolas" pitchFamily="49" charset="0"/>
              </a:rPr>
              <a:t>分配时是按一个一个元素进行的</a:t>
            </a:r>
            <a:endParaRPr lang="zh-CN" altLang="en-US" sz="2000" smtClean="0">
              <a:solidFill>
                <a:srgbClr val="C00000"/>
              </a:solidFill>
              <a:latin typeface="仿宋" pitchFamily="49" charset="-122"/>
              <a:ea typeface="仿宋" pitchFamily="49" charset="-122"/>
              <a:cs typeface="Consolas" pitchFamily="49" charset="0"/>
            </a:endParaRPr>
          </a:p>
          <a:p>
            <a:pPr marL="457200" indent="-457200" algn="l">
              <a:buBlip>
                <a:blip r:embed="rId2"/>
              </a:buBlip>
            </a:pPr>
            <a:r>
              <a:rPr kumimoji="1" lang="zh-CN" altLang="en-US" sz="2000" smtClean="0">
                <a:solidFill>
                  <a:srgbClr val="C00000"/>
                </a:solidFill>
                <a:latin typeface="仿宋" pitchFamily="49" charset="-122"/>
                <a:ea typeface="仿宋" pitchFamily="49" charset="-122"/>
                <a:cs typeface="Consolas" pitchFamily="49" charset="0"/>
              </a:rPr>
              <a:t>收集时是按一个一个队列进行的</a:t>
            </a:r>
            <a:endParaRPr lang="zh-CN" altLang="en-US" sz="2000">
              <a:solidFill>
                <a:srgbClr val="C00000"/>
              </a:solidFill>
              <a:latin typeface="仿宋" pitchFamily="49" charset="-122"/>
              <a:ea typeface="仿宋" pitchFamily="49" charset="-122"/>
              <a:cs typeface="Consolas" pitchFamily="49" charset="0"/>
            </a:endParaRPr>
          </a:p>
        </p:txBody>
      </p:sp>
      <p:sp>
        <p:nvSpPr>
          <p:cNvPr id="57" name="TextBox 56"/>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4"/>
                                        </p:tgtEl>
                                      </p:cBhvr>
                                    </p:animEffect>
                                    <p:animScale>
                                      <p:cBhvr>
                                        <p:cTn id="19" dur="250" autoRev="1" fill="hold"/>
                                        <p:tgtEl>
                                          <p:spTgt spid="24"/>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25"/>
                                        </p:tgtEl>
                                      </p:cBhvr>
                                    </p:animEffect>
                                    <p:animScale>
                                      <p:cBhvr>
                                        <p:cTn id="31" dur="250" autoRev="1" fill="hold"/>
                                        <p:tgtEl>
                                          <p:spTgt spid="25"/>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6"/>
                                        </p:tgtEl>
                                      </p:cBhvr>
                                    </p:animEffect>
                                    <p:animScale>
                                      <p:cBhvr>
                                        <p:cTn id="43" dur="250" autoRev="1" fill="hold"/>
                                        <p:tgtEl>
                                          <p:spTgt spid="26"/>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28"/>
                                        </p:tgtEl>
                                      </p:cBhvr>
                                    </p:animEffect>
                                    <p:animScale>
                                      <p:cBhvr>
                                        <p:cTn id="67" dur="250" autoRev="1" fill="hold"/>
                                        <p:tgtEl>
                                          <p:spTgt spid="28"/>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29"/>
                                        </p:tgtEl>
                                      </p:cBhvr>
                                    </p:animEffect>
                                    <p:animScale>
                                      <p:cBhvr>
                                        <p:cTn id="79" dur="250" autoRev="1" fill="hold"/>
                                        <p:tgtEl>
                                          <p:spTgt spid="29"/>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30"/>
                                        </p:tgtEl>
                                      </p:cBhvr>
                                    </p:animEffect>
                                    <p:animScale>
                                      <p:cBhvr>
                                        <p:cTn id="91" dur="250" autoRev="1" fill="hold"/>
                                        <p:tgtEl>
                                          <p:spTgt spid="30"/>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500" tmFilter="0, 0; .2, .5; .8, .5; 1, 0"/>
                                        <p:tgtEl>
                                          <p:spTgt spid="31"/>
                                        </p:tgtEl>
                                      </p:cBhvr>
                                    </p:animEffect>
                                    <p:animScale>
                                      <p:cBhvr>
                                        <p:cTn id="103" dur="250" autoRev="1" fill="hold"/>
                                        <p:tgtEl>
                                          <p:spTgt spid="31"/>
                                        </p:tgtEl>
                                      </p:cBhvr>
                                      <p:by x="105000" y="105000"/>
                                    </p:animScale>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par>
                          <p:cTn id="107" fill="hold">
                            <p:stCondLst>
                              <p:cond delay="500"/>
                            </p:stCondLst>
                            <p:childTnLst>
                              <p:par>
                                <p:cTn id="108" presetID="22" presetClass="exit" presetSubtype="4" fill="hold" grpId="1" nodeType="afterEffect">
                                  <p:stCondLst>
                                    <p:cond delay="0"/>
                                  </p:stCondLst>
                                  <p:childTnLst>
                                    <p:animEffect transition="out" filter="wipe(down)">
                                      <p:cBhvr>
                                        <p:cTn id="109" dur="500"/>
                                        <p:tgtEl>
                                          <p:spTgt spid="31"/>
                                        </p:tgtEl>
                                      </p:cBhvr>
                                    </p:animEffect>
                                    <p:set>
                                      <p:cBhvr>
                                        <p:cTn id="110" dur="1" fill="hold">
                                          <p:stCondLst>
                                            <p:cond delay="499"/>
                                          </p:stCondLst>
                                        </p:cTn>
                                        <p:tgtEl>
                                          <p:spTgt spid="3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98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6" presetClass="emph" presetSubtype="0" fill="hold" grpId="1" nodeType="clickEffect">
                                  <p:stCondLst>
                                    <p:cond delay="0"/>
                                  </p:stCondLst>
                                  <p:childTnLst>
                                    <p:animEffect transition="out" filter="fade">
                                      <p:cBhvr>
                                        <p:cTn id="122" dur="500" tmFilter="0, 0; .2, .5; .8, .5; 1, 0"/>
                                        <p:tgtEl>
                                          <p:spTgt spid="46"/>
                                        </p:tgtEl>
                                      </p:cBhvr>
                                    </p:animEffect>
                                    <p:animScale>
                                      <p:cBhvr>
                                        <p:cTn id="123" dur="250" autoRev="1" fill="hold"/>
                                        <p:tgtEl>
                                          <p:spTgt spid="46"/>
                                        </p:tgtEl>
                                      </p:cBhvr>
                                      <p:by x="105000" y="105000"/>
                                    </p:animScale>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childTnLst>
                                </p:cTn>
                              </p:par>
                            </p:childTnLst>
                          </p:cTn>
                        </p:par>
                        <p:par>
                          <p:cTn id="127" fill="hold">
                            <p:stCondLst>
                              <p:cond delay="500"/>
                            </p:stCondLst>
                            <p:childTnLst>
                              <p:par>
                                <p:cTn id="128" presetID="22" presetClass="exit" presetSubtype="4" fill="hold" grpId="2" nodeType="afterEffect">
                                  <p:stCondLst>
                                    <p:cond delay="0"/>
                                  </p:stCondLst>
                                  <p:childTnLst>
                                    <p:animEffect transition="out" filter="wipe(down)">
                                      <p:cBhvr>
                                        <p:cTn id="129" dur="500"/>
                                        <p:tgtEl>
                                          <p:spTgt spid="46"/>
                                        </p:tgtEl>
                                      </p:cBhvr>
                                    </p:animEffect>
                                    <p:set>
                                      <p:cBhvr>
                                        <p:cTn id="130" dur="1" fill="hold">
                                          <p:stCondLst>
                                            <p:cond delay="499"/>
                                          </p:stCondLst>
                                        </p:cTn>
                                        <p:tgtEl>
                                          <p:spTgt spid="4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42"/>
                                        </p:tgtEl>
                                      </p:cBhvr>
                                    </p:animEffect>
                                    <p:animScale>
                                      <p:cBhvr>
                                        <p:cTn id="135" dur="250" autoRev="1" fill="hold"/>
                                        <p:tgtEl>
                                          <p:spTgt spid="42"/>
                                        </p:tgtEl>
                                      </p:cBhvr>
                                      <p:by x="105000" y="105000"/>
                                    </p:animScale>
                                  </p:childTnLst>
                                </p:cTn>
                              </p:par>
                              <p:par>
                                <p:cTn id="136" presetID="26" presetClass="emph" presetSubtype="0" fill="hold" grpId="1" nodeType="withEffect">
                                  <p:stCondLst>
                                    <p:cond delay="0"/>
                                  </p:stCondLst>
                                  <p:childTnLst>
                                    <p:animEffect transition="out" filter="fade">
                                      <p:cBhvr>
                                        <p:cTn id="137" dur="500" tmFilter="0, 0; .2, .5; .8, .5; 1, 0"/>
                                        <p:tgtEl>
                                          <p:spTgt spid="41"/>
                                        </p:tgtEl>
                                      </p:cBhvr>
                                    </p:animEffect>
                                    <p:animScale>
                                      <p:cBhvr>
                                        <p:cTn id="138" dur="250" autoRev="1" fill="hold"/>
                                        <p:tgtEl>
                                          <p:spTgt spid="41"/>
                                        </p:tgtEl>
                                      </p:cBhvr>
                                      <p:by x="105000" y="105000"/>
                                    </p:animScale>
                                  </p:childTnLst>
                                </p:cTn>
                              </p:par>
                              <p:par>
                                <p:cTn id="139" presetID="26" presetClass="emph" presetSubtype="0" fill="hold" grpId="1" nodeType="withEffect">
                                  <p:stCondLst>
                                    <p:cond delay="0"/>
                                  </p:stCondLst>
                                  <p:childTnLst>
                                    <p:animEffect transition="out" filter="fade">
                                      <p:cBhvr>
                                        <p:cTn id="140" dur="500" tmFilter="0, 0; .2, .5; .8, .5; 1, 0"/>
                                        <p:tgtEl>
                                          <p:spTgt spid="40"/>
                                        </p:tgtEl>
                                      </p:cBhvr>
                                    </p:animEffect>
                                    <p:animScale>
                                      <p:cBhvr>
                                        <p:cTn id="141" dur="250" autoRev="1" fill="hold"/>
                                        <p:tgtEl>
                                          <p:spTgt spid="40"/>
                                        </p:tgtEl>
                                      </p:cBhvr>
                                      <p:by x="105000" y="105000"/>
                                    </p:animScale>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50"/>
                                        </p:tgtEl>
                                        <p:attrNameLst>
                                          <p:attrName>style.visibility</p:attrName>
                                        </p:attrNameLst>
                                      </p:cBhvr>
                                      <p:to>
                                        <p:strVal val="visible"/>
                                      </p:to>
                                    </p:set>
                                  </p:childTnLst>
                                </p:cTn>
                              </p:par>
                            </p:childTnLst>
                          </p:cTn>
                        </p:par>
                        <p:par>
                          <p:cTn id="148" fill="hold">
                            <p:stCondLst>
                              <p:cond delay="500"/>
                            </p:stCondLst>
                            <p:childTnLst>
                              <p:par>
                                <p:cTn id="149" presetID="1" presetClass="entr" presetSubtype="0" fill="hold" grpId="0" nodeType="afterEffect">
                                  <p:stCondLst>
                                    <p:cond delay="0"/>
                                  </p:stCondLst>
                                  <p:childTnLst>
                                    <p:set>
                                      <p:cBhvr>
                                        <p:cTn id="150" dur="1" fill="hold">
                                          <p:stCondLst>
                                            <p:cond delay="0"/>
                                          </p:stCondLst>
                                        </p:cTn>
                                        <p:tgtEl>
                                          <p:spTgt spid="49"/>
                                        </p:tgtEl>
                                        <p:attrNameLst>
                                          <p:attrName>style.visibility</p:attrName>
                                        </p:attrNameLst>
                                      </p:cBhvr>
                                      <p:to>
                                        <p:strVal val="visible"/>
                                      </p:to>
                                    </p:set>
                                  </p:childTnLst>
                                </p:cTn>
                              </p:par>
                            </p:childTnLst>
                          </p:cTn>
                        </p:par>
                        <p:par>
                          <p:cTn id="151" fill="hold">
                            <p:stCondLst>
                              <p:cond delay="500"/>
                            </p:stCondLst>
                            <p:childTnLst>
                              <p:par>
                                <p:cTn id="152" presetID="22" presetClass="exit" presetSubtype="4" fill="hold" grpId="2" nodeType="afterEffect">
                                  <p:stCondLst>
                                    <p:cond delay="0"/>
                                  </p:stCondLst>
                                  <p:childTnLst>
                                    <p:animEffect transition="out" filter="wipe(down)">
                                      <p:cBhvr>
                                        <p:cTn id="153" dur="500"/>
                                        <p:tgtEl>
                                          <p:spTgt spid="42"/>
                                        </p:tgtEl>
                                      </p:cBhvr>
                                    </p:animEffect>
                                    <p:set>
                                      <p:cBhvr>
                                        <p:cTn id="154" dur="1" fill="hold">
                                          <p:stCondLst>
                                            <p:cond delay="499"/>
                                          </p:stCondLst>
                                        </p:cTn>
                                        <p:tgtEl>
                                          <p:spTgt spid="42"/>
                                        </p:tgtEl>
                                        <p:attrNameLst>
                                          <p:attrName>style.visibility</p:attrName>
                                        </p:attrNameLst>
                                      </p:cBhvr>
                                      <p:to>
                                        <p:strVal val="hidden"/>
                                      </p:to>
                                    </p:set>
                                  </p:childTnLst>
                                </p:cTn>
                              </p:par>
                            </p:childTnLst>
                          </p:cTn>
                        </p:par>
                        <p:par>
                          <p:cTn id="155" fill="hold">
                            <p:stCondLst>
                              <p:cond delay="1000"/>
                            </p:stCondLst>
                            <p:childTnLst>
                              <p:par>
                                <p:cTn id="156" presetID="22" presetClass="exit" presetSubtype="4" fill="hold" grpId="2" nodeType="afterEffect">
                                  <p:stCondLst>
                                    <p:cond delay="0"/>
                                  </p:stCondLst>
                                  <p:childTnLst>
                                    <p:animEffect transition="out" filter="wipe(down)">
                                      <p:cBhvr>
                                        <p:cTn id="157" dur="500"/>
                                        <p:tgtEl>
                                          <p:spTgt spid="41"/>
                                        </p:tgtEl>
                                      </p:cBhvr>
                                    </p:animEffect>
                                    <p:set>
                                      <p:cBhvr>
                                        <p:cTn id="158" dur="1" fill="hold">
                                          <p:stCondLst>
                                            <p:cond delay="499"/>
                                          </p:stCondLst>
                                        </p:cTn>
                                        <p:tgtEl>
                                          <p:spTgt spid="41"/>
                                        </p:tgtEl>
                                        <p:attrNameLst>
                                          <p:attrName>style.visibility</p:attrName>
                                        </p:attrNameLst>
                                      </p:cBhvr>
                                      <p:to>
                                        <p:strVal val="hidden"/>
                                      </p:to>
                                    </p:set>
                                  </p:childTnLst>
                                </p:cTn>
                              </p:par>
                            </p:childTnLst>
                          </p:cTn>
                        </p:par>
                        <p:par>
                          <p:cTn id="159" fill="hold">
                            <p:stCondLst>
                              <p:cond delay="1500"/>
                            </p:stCondLst>
                            <p:childTnLst>
                              <p:par>
                                <p:cTn id="160" presetID="22" presetClass="exit" presetSubtype="4" fill="hold" grpId="2" nodeType="afterEffect">
                                  <p:stCondLst>
                                    <p:cond delay="0"/>
                                  </p:stCondLst>
                                  <p:childTnLst>
                                    <p:animEffect transition="out" filter="wipe(down)">
                                      <p:cBhvr>
                                        <p:cTn id="161" dur="500"/>
                                        <p:tgtEl>
                                          <p:spTgt spid="40"/>
                                        </p:tgtEl>
                                      </p:cBhvr>
                                    </p:animEffect>
                                    <p:set>
                                      <p:cBhvr>
                                        <p:cTn id="162" dur="1" fill="hold">
                                          <p:stCondLst>
                                            <p:cond delay="499"/>
                                          </p:stCondLst>
                                        </p:cTn>
                                        <p:tgtEl>
                                          <p:spTgt spid="4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6" presetClass="emph" presetSubtype="0" fill="hold" grpId="1" nodeType="clickEffect">
                                  <p:stCondLst>
                                    <p:cond delay="0"/>
                                  </p:stCondLst>
                                  <p:childTnLst>
                                    <p:animEffect transition="out" filter="fade">
                                      <p:cBhvr>
                                        <p:cTn id="166" dur="500" tmFilter="0, 0; .2, .5; .8, .5; 1, 0"/>
                                        <p:tgtEl>
                                          <p:spTgt spid="45"/>
                                        </p:tgtEl>
                                      </p:cBhvr>
                                    </p:animEffect>
                                    <p:animScale>
                                      <p:cBhvr>
                                        <p:cTn id="167" dur="250" autoRev="1" fill="hold"/>
                                        <p:tgtEl>
                                          <p:spTgt spid="45"/>
                                        </p:tgtEl>
                                      </p:cBhvr>
                                      <p:by x="105000" y="105000"/>
                                    </p:animScale>
                                  </p:childTnLst>
                                </p:cTn>
                              </p:par>
                            </p:childTnLst>
                          </p:cTn>
                        </p:par>
                        <p:par>
                          <p:cTn id="168" fill="hold">
                            <p:stCondLst>
                              <p:cond delay="500"/>
                            </p:stCondLst>
                            <p:childTnLst>
                              <p:par>
                                <p:cTn id="169" presetID="1" presetClass="entr" presetSubtype="0" fill="hold" grpId="0" nodeType="afterEffect">
                                  <p:stCondLst>
                                    <p:cond delay="0"/>
                                  </p:stCondLst>
                                  <p:childTnLst>
                                    <p:set>
                                      <p:cBhvr>
                                        <p:cTn id="170" dur="1" fill="hold">
                                          <p:stCondLst>
                                            <p:cond delay="0"/>
                                          </p:stCondLst>
                                        </p:cTn>
                                        <p:tgtEl>
                                          <p:spTgt spid="52"/>
                                        </p:tgtEl>
                                        <p:attrNameLst>
                                          <p:attrName>style.visibility</p:attrName>
                                        </p:attrNameLst>
                                      </p:cBhvr>
                                      <p:to>
                                        <p:strVal val="visible"/>
                                      </p:to>
                                    </p:set>
                                  </p:childTnLst>
                                </p:cTn>
                              </p:par>
                            </p:childTnLst>
                          </p:cTn>
                        </p:par>
                        <p:par>
                          <p:cTn id="171" fill="hold">
                            <p:stCondLst>
                              <p:cond delay="500"/>
                            </p:stCondLst>
                            <p:childTnLst>
                              <p:par>
                                <p:cTn id="172" presetID="22" presetClass="exit" presetSubtype="4" fill="hold" grpId="2" nodeType="afterEffect">
                                  <p:stCondLst>
                                    <p:cond delay="0"/>
                                  </p:stCondLst>
                                  <p:childTnLst>
                                    <p:animEffect transition="out" filter="wipe(down)">
                                      <p:cBhvr>
                                        <p:cTn id="173" dur="500"/>
                                        <p:tgtEl>
                                          <p:spTgt spid="45"/>
                                        </p:tgtEl>
                                      </p:cBhvr>
                                    </p:animEffect>
                                    <p:set>
                                      <p:cBhvr>
                                        <p:cTn id="174" dur="1" fill="hold">
                                          <p:stCondLst>
                                            <p:cond delay="499"/>
                                          </p:stCondLst>
                                        </p:cTn>
                                        <p:tgtEl>
                                          <p:spTgt spid="45"/>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26" presetClass="emph" presetSubtype="0" fill="hold" grpId="1" nodeType="clickEffect">
                                  <p:stCondLst>
                                    <p:cond delay="0"/>
                                  </p:stCondLst>
                                  <p:childTnLst>
                                    <p:animEffect transition="out" filter="fade">
                                      <p:cBhvr>
                                        <p:cTn id="178" dur="500" tmFilter="0, 0; .2, .5; .8, .5; 1, 0"/>
                                        <p:tgtEl>
                                          <p:spTgt spid="44"/>
                                        </p:tgtEl>
                                      </p:cBhvr>
                                    </p:animEffect>
                                    <p:animScale>
                                      <p:cBhvr>
                                        <p:cTn id="179" dur="250" autoRev="1" fill="hold"/>
                                        <p:tgtEl>
                                          <p:spTgt spid="44"/>
                                        </p:tgtEl>
                                      </p:cBhvr>
                                      <p:by x="105000" y="105000"/>
                                    </p:animScale>
                                  </p:childTnLst>
                                </p:cTn>
                              </p:par>
                              <p:par>
                                <p:cTn id="180" presetID="26" presetClass="emph" presetSubtype="0" fill="hold" grpId="1" nodeType="withEffect">
                                  <p:stCondLst>
                                    <p:cond delay="0"/>
                                  </p:stCondLst>
                                  <p:childTnLst>
                                    <p:animEffect transition="out" filter="fade">
                                      <p:cBhvr>
                                        <p:cTn id="181" dur="500" tmFilter="0, 0; .2, .5; .8, .5; 1, 0"/>
                                        <p:tgtEl>
                                          <p:spTgt spid="43"/>
                                        </p:tgtEl>
                                      </p:cBhvr>
                                    </p:animEffect>
                                    <p:animScale>
                                      <p:cBhvr>
                                        <p:cTn id="182" dur="250" autoRev="1" fill="hold"/>
                                        <p:tgtEl>
                                          <p:spTgt spid="43"/>
                                        </p:tgtEl>
                                      </p:cBhvr>
                                      <p:by x="105000" y="105000"/>
                                    </p:animScale>
                                  </p:childTnLst>
                                </p:cTn>
                              </p:par>
                              <p:par>
                                <p:cTn id="183" presetID="26" presetClass="emph" presetSubtype="0" fill="hold" grpId="1" nodeType="withEffect">
                                  <p:stCondLst>
                                    <p:cond delay="0"/>
                                  </p:stCondLst>
                                  <p:childTnLst>
                                    <p:animEffect transition="out" filter="fade">
                                      <p:cBhvr>
                                        <p:cTn id="184" dur="500" tmFilter="0, 0; .2, .5; .8, .5; 1, 0"/>
                                        <p:tgtEl>
                                          <p:spTgt spid="39"/>
                                        </p:tgtEl>
                                      </p:cBhvr>
                                    </p:animEffect>
                                    <p:animScale>
                                      <p:cBhvr>
                                        <p:cTn id="185" dur="250" autoRev="1" fill="hold"/>
                                        <p:tgtEl>
                                          <p:spTgt spid="39"/>
                                        </p:tgtEl>
                                      </p:cBhvr>
                                      <p:by x="105000" y="105000"/>
                                    </p:animScale>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5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3"/>
                                        </p:tgtEl>
                                        <p:attrNameLst>
                                          <p:attrName>style.visibility</p:attrName>
                                        </p:attrNameLst>
                                      </p:cBhvr>
                                      <p:to>
                                        <p:strVal val="visible"/>
                                      </p:to>
                                    </p:set>
                                  </p:childTnLst>
                                </p:cTn>
                              </p:par>
                            </p:childTnLst>
                          </p:cTn>
                        </p:par>
                        <p:par>
                          <p:cTn id="193" fill="hold">
                            <p:stCondLst>
                              <p:cond delay="500"/>
                            </p:stCondLst>
                            <p:childTnLst>
                              <p:par>
                                <p:cTn id="194" presetID="22" presetClass="exit" presetSubtype="4" fill="hold" grpId="2" nodeType="afterEffect">
                                  <p:stCondLst>
                                    <p:cond delay="0"/>
                                  </p:stCondLst>
                                  <p:childTnLst>
                                    <p:animEffect transition="out" filter="wipe(down)">
                                      <p:cBhvr>
                                        <p:cTn id="195" dur="500"/>
                                        <p:tgtEl>
                                          <p:spTgt spid="44"/>
                                        </p:tgtEl>
                                      </p:cBhvr>
                                    </p:animEffect>
                                    <p:set>
                                      <p:cBhvr>
                                        <p:cTn id="196" dur="1" fill="hold">
                                          <p:stCondLst>
                                            <p:cond delay="499"/>
                                          </p:stCondLst>
                                        </p:cTn>
                                        <p:tgtEl>
                                          <p:spTgt spid="44"/>
                                        </p:tgtEl>
                                        <p:attrNameLst>
                                          <p:attrName>style.visibility</p:attrName>
                                        </p:attrNameLst>
                                      </p:cBhvr>
                                      <p:to>
                                        <p:strVal val="hidden"/>
                                      </p:to>
                                    </p:set>
                                  </p:childTnLst>
                                </p:cTn>
                              </p:par>
                            </p:childTnLst>
                          </p:cTn>
                        </p:par>
                        <p:par>
                          <p:cTn id="197" fill="hold">
                            <p:stCondLst>
                              <p:cond delay="1000"/>
                            </p:stCondLst>
                            <p:childTnLst>
                              <p:par>
                                <p:cTn id="198" presetID="22" presetClass="exit" presetSubtype="4" fill="hold" grpId="2" nodeType="afterEffect">
                                  <p:stCondLst>
                                    <p:cond delay="0"/>
                                  </p:stCondLst>
                                  <p:childTnLst>
                                    <p:animEffect transition="out" filter="wipe(down)">
                                      <p:cBhvr>
                                        <p:cTn id="199" dur="500"/>
                                        <p:tgtEl>
                                          <p:spTgt spid="43"/>
                                        </p:tgtEl>
                                      </p:cBhvr>
                                    </p:animEffect>
                                    <p:set>
                                      <p:cBhvr>
                                        <p:cTn id="200" dur="1" fill="hold">
                                          <p:stCondLst>
                                            <p:cond delay="499"/>
                                          </p:stCondLst>
                                        </p:cTn>
                                        <p:tgtEl>
                                          <p:spTgt spid="43"/>
                                        </p:tgtEl>
                                        <p:attrNameLst>
                                          <p:attrName>style.visibility</p:attrName>
                                        </p:attrNameLst>
                                      </p:cBhvr>
                                      <p:to>
                                        <p:strVal val="hidden"/>
                                      </p:to>
                                    </p:set>
                                  </p:childTnLst>
                                </p:cTn>
                              </p:par>
                            </p:childTnLst>
                          </p:cTn>
                        </p:par>
                        <p:par>
                          <p:cTn id="201" fill="hold">
                            <p:stCondLst>
                              <p:cond delay="1500"/>
                            </p:stCondLst>
                            <p:childTnLst>
                              <p:par>
                                <p:cTn id="202" presetID="22" presetClass="exit" presetSubtype="4" fill="hold" grpId="2" nodeType="afterEffect">
                                  <p:stCondLst>
                                    <p:cond delay="0"/>
                                  </p:stCondLst>
                                  <p:childTnLst>
                                    <p:animEffect transition="out" filter="wipe(down)">
                                      <p:cBhvr>
                                        <p:cTn id="203" dur="500"/>
                                        <p:tgtEl>
                                          <p:spTgt spid="39"/>
                                        </p:tgtEl>
                                      </p:cBhvr>
                                    </p:animEffect>
                                    <p:set>
                                      <p:cBhvr>
                                        <p:cTn id="204" dur="1" fill="hold">
                                          <p:stCondLst>
                                            <p:cond delay="499"/>
                                          </p:stCondLst>
                                        </p:cTn>
                                        <p:tgtEl>
                                          <p:spTgt spid="39"/>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59"/>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nodeType="afterEffect">
                                  <p:stCondLst>
                                    <p:cond delay="0"/>
                                  </p:stCondLst>
                                  <p:childTnLst>
                                    <p:set>
                                      <p:cBhvr>
                                        <p:cTn id="211"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6" grpId="0"/>
      <p:bldP spid="79877" grpId="0"/>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9" grpId="0"/>
      <p:bldP spid="39" grpId="1"/>
      <p:bldP spid="39" grpId="2"/>
      <p:bldP spid="40" grpId="0"/>
      <p:bldP spid="40" grpId="1"/>
      <p:bldP spid="40" grpId="2"/>
      <p:bldP spid="41" grpId="0"/>
      <p:bldP spid="41" grpId="1"/>
      <p:bldP spid="41" grpId="2"/>
      <p:bldP spid="42" grpId="0"/>
      <p:bldP spid="42" grpId="1"/>
      <p:bldP spid="42" grpId="2"/>
      <p:bldP spid="43" grpId="0"/>
      <p:bldP spid="43" grpId="1"/>
      <p:bldP spid="43" grpId="2"/>
      <p:bldP spid="44" grpId="0"/>
      <p:bldP spid="44" grpId="1"/>
      <p:bldP spid="44" grpId="2"/>
      <p:bldP spid="45" grpId="0"/>
      <p:bldP spid="45" grpId="1"/>
      <p:bldP spid="45" grpId="2"/>
      <p:bldP spid="46" grpId="0"/>
      <p:bldP spid="46" grpId="1"/>
      <p:bldP spid="46" grpId="2"/>
      <p:bldP spid="47" grpId="0"/>
      <p:bldP spid="48" grpId="0"/>
      <p:bldP spid="49" grpId="0"/>
      <p:bldP spid="50" grpId="0"/>
      <p:bldP spid="51" grpId="0"/>
      <p:bldP spid="52" grpId="0"/>
      <p:bldP spid="53" grpId="0"/>
      <p:bldP spid="54" grpId="0"/>
      <p:bldP spid="55" grpId="0"/>
      <p:bldP spid="5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1073284" y="1214422"/>
            <a:ext cx="4143404" cy="532453"/>
          </a:xfrm>
          <a:prstGeom prst="rect">
            <a:avLst/>
          </a:prstGeom>
          <a:noFill/>
          <a:ln w="9525">
            <a:noFill/>
            <a:miter lim="800000"/>
            <a:headEnd/>
            <a:tailEnd/>
          </a:ln>
          <a:effectLst/>
        </p:spPr>
        <p:txBody>
          <a:bodyPr wrap="square">
            <a:spAutoFit/>
          </a:bodyPr>
          <a:lstStyle/>
          <a:p>
            <a:pPr algn="l">
              <a:lnSpc>
                <a:spcPct val="130000"/>
              </a:lnSpc>
            </a:pPr>
            <a:r>
              <a:rPr kumimoji="1" lang="zh-CN" altLang="en-US" sz="2200" smtClean="0">
                <a:solidFill>
                  <a:srgbClr val="0000FF"/>
                </a:solidFill>
                <a:latin typeface="Consolas" pitchFamily="49" charset="0"/>
                <a:ea typeface="楷体" pitchFamily="49" charset="-122"/>
                <a:cs typeface="Consolas" pitchFamily="49" charset="0"/>
                <a:sym typeface="Wingdings"/>
              </a:rPr>
              <a:t> </a:t>
            </a:r>
            <a:r>
              <a:rPr kumimoji="1" lang="zh-CN" altLang="en-US" sz="2200" smtClean="0">
                <a:solidFill>
                  <a:srgbClr val="0000FF"/>
                </a:solidFill>
                <a:latin typeface="Consolas" pitchFamily="49" charset="0"/>
                <a:ea typeface="楷体" pitchFamily="49" charset="-122"/>
                <a:cs typeface="Consolas" pitchFamily="49" charset="0"/>
              </a:rPr>
              <a:t>进行</a:t>
            </a:r>
            <a:r>
              <a:rPr kumimoji="1" lang="zh-CN" altLang="en-US" sz="2200" dirty="0" smtClean="0">
                <a:solidFill>
                  <a:srgbClr val="0000FF"/>
                </a:solidFill>
                <a:latin typeface="Consolas" pitchFamily="49" charset="0"/>
                <a:ea typeface="楷体" pitchFamily="49" charset="-122"/>
                <a:cs typeface="Consolas" pitchFamily="49" charset="0"/>
              </a:rPr>
              <a:t>第</a:t>
            </a:r>
            <a:r>
              <a:rPr kumimoji="1" lang="en-US" altLang="zh-CN" sz="2200" dirty="0" smtClean="0">
                <a:solidFill>
                  <a:srgbClr val="0000FF"/>
                </a:solidFill>
                <a:latin typeface="Consolas" pitchFamily="49" charset="0"/>
                <a:ea typeface="楷体" pitchFamily="49" charset="-122"/>
                <a:cs typeface="Consolas" pitchFamily="49" charset="0"/>
              </a:rPr>
              <a:t>2</a:t>
            </a:r>
            <a:r>
              <a:rPr kumimoji="1" lang="zh-CN" altLang="en-US" sz="2200" dirty="0" smtClean="0">
                <a:solidFill>
                  <a:srgbClr val="0000FF"/>
                </a:solidFill>
                <a:latin typeface="Consolas" pitchFamily="49" charset="0"/>
                <a:ea typeface="楷体" pitchFamily="49" charset="-122"/>
                <a:cs typeface="Consolas" pitchFamily="49" charset="0"/>
              </a:rPr>
              <a:t>次</a:t>
            </a:r>
            <a:r>
              <a:rPr kumimoji="1" lang="zh-CN" altLang="en-US" sz="2200" dirty="0" smtClean="0">
                <a:solidFill>
                  <a:srgbClr val="FF0000"/>
                </a:solidFill>
                <a:latin typeface="Consolas" pitchFamily="49" charset="0"/>
                <a:ea typeface="楷体" pitchFamily="49" charset="-122"/>
                <a:cs typeface="Consolas" pitchFamily="49" charset="0"/>
              </a:rPr>
              <a:t>分配</a:t>
            </a:r>
            <a:r>
              <a:rPr kumimoji="1" lang="zh-CN" altLang="en-US" sz="2200" dirty="0" smtClean="0">
                <a:solidFill>
                  <a:srgbClr val="0000FF"/>
                </a:solidFill>
                <a:latin typeface="Consolas" pitchFamily="49" charset="0"/>
                <a:ea typeface="楷体" pitchFamily="49" charset="-122"/>
                <a:cs typeface="Consolas" pitchFamily="49" charset="0"/>
              </a:rPr>
              <a:t>：按拾位</a:t>
            </a:r>
            <a:endParaRPr kumimoji="1" lang="zh-CN" altLang="en-US" sz="2200" b="0" dirty="0">
              <a:solidFill>
                <a:srgbClr val="0000FF"/>
              </a:solidFill>
              <a:latin typeface="Consolas" pitchFamily="49" charset="0"/>
              <a:ea typeface="楷体" pitchFamily="49" charset="-122"/>
              <a:cs typeface="Consolas" pitchFamily="49" charset="0"/>
            </a:endParaRPr>
          </a:p>
        </p:txBody>
      </p:sp>
      <p:sp>
        <p:nvSpPr>
          <p:cNvPr id="12" name="Text Box 5"/>
          <p:cNvSpPr txBox="1">
            <a:spLocks noChangeArrowheads="1"/>
          </p:cNvSpPr>
          <p:nvPr/>
        </p:nvSpPr>
        <p:spPr bwMode="auto">
          <a:xfrm>
            <a:off x="1287598" y="3143248"/>
            <a:ext cx="2042547" cy="477310"/>
          </a:xfrm>
          <a:prstGeom prst="rect">
            <a:avLst/>
          </a:prstGeom>
          <a:noFill/>
          <a:ln w="9525">
            <a:noFill/>
            <a:miter lim="800000"/>
            <a:headEnd/>
            <a:tailEnd/>
          </a:ln>
          <a:effectLst/>
        </p:spPr>
        <p:txBody>
          <a:bodyPr wrap="none">
            <a:spAutoFit/>
          </a:bodyPr>
          <a:lstStyle/>
          <a:p>
            <a:pPr algn="l">
              <a:lnSpc>
                <a:spcPct val="125000"/>
              </a:lnSpc>
            </a:pPr>
            <a:r>
              <a:rPr kumimoji="1" lang="zh-CN" altLang="en-US" sz="2200" dirty="0">
                <a:solidFill>
                  <a:srgbClr val="0000FF"/>
                </a:solidFill>
                <a:latin typeface="Consolas" pitchFamily="49" charset="0"/>
                <a:ea typeface="楷体" pitchFamily="49" charset="-122"/>
                <a:cs typeface="Consolas" pitchFamily="49" charset="0"/>
              </a:rPr>
              <a:t>进行</a:t>
            </a:r>
            <a:r>
              <a:rPr kumimoji="1" lang="zh-CN" altLang="en-US" sz="2200" dirty="0" smtClean="0">
                <a:solidFill>
                  <a:srgbClr val="0000FF"/>
                </a:solidFill>
                <a:latin typeface="Consolas" pitchFamily="49" charset="0"/>
                <a:ea typeface="楷体" pitchFamily="49" charset="-122"/>
                <a:cs typeface="Consolas" pitchFamily="49" charset="0"/>
              </a:rPr>
              <a:t>第</a:t>
            </a:r>
            <a:r>
              <a:rPr kumimoji="1" lang="en-US" altLang="zh-CN" sz="2200" dirty="0" smtClean="0">
                <a:solidFill>
                  <a:srgbClr val="0000FF"/>
                </a:solidFill>
                <a:latin typeface="Consolas" pitchFamily="49" charset="0"/>
                <a:ea typeface="楷体" pitchFamily="49" charset="-122"/>
                <a:cs typeface="Consolas" pitchFamily="49" charset="0"/>
              </a:rPr>
              <a:t>2</a:t>
            </a:r>
            <a:r>
              <a:rPr kumimoji="1" lang="zh-CN" altLang="en-US" sz="2200" dirty="0" smtClean="0">
                <a:solidFill>
                  <a:srgbClr val="0000FF"/>
                </a:solidFill>
                <a:latin typeface="Consolas" pitchFamily="49" charset="0"/>
                <a:ea typeface="楷体" pitchFamily="49" charset="-122"/>
                <a:cs typeface="Consolas" pitchFamily="49" charset="0"/>
              </a:rPr>
              <a:t>次</a:t>
            </a:r>
            <a:r>
              <a:rPr kumimoji="1" lang="zh-CN" altLang="en-US" sz="2200" dirty="0">
                <a:solidFill>
                  <a:srgbClr val="FF0000"/>
                </a:solidFill>
                <a:latin typeface="Consolas" pitchFamily="49" charset="0"/>
                <a:ea typeface="楷体" pitchFamily="49" charset="-122"/>
                <a:cs typeface="Consolas" pitchFamily="49" charset="0"/>
              </a:rPr>
              <a:t>收集</a:t>
            </a:r>
          </a:p>
        </p:txBody>
      </p:sp>
      <p:sp>
        <p:nvSpPr>
          <p:cNvPr id="14" name="Rectangle 6"/>
          <p:cNvSpPr>
            <a:spLocks noChangeArrowheads="1"/>
          </p:cNvSpPr>
          <p:nvPr/>
        </p:nvSpPr>
        <p:spPr bwMode="auto">
          <a:xfrm>
            <a:off x="1644812" y="1857364"/>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[3]</a:t>
            </a:r>
            <a:endParaRPr kumimoji="1" lang="en-US" altLang="zh-CN" dirty="0">
              <a:solidFill>
                <a:srgbClr val="008000"/>
              </a:solidFill>
              <a:latin typeface="Consolas" pitchFamily="49" charset="0"/>
              <a:cs typeface="Consolas" pitchFamily="49" charset="0"/>
            </a:endParaRPr>
          </a:p>
        </p:txBody>
      </p:sp>
      <p:sp>
        <p:nvSpPr>
          <p:cNvPr id="15" name="Rectangle 6"/>
          <p:cNvSpPr>
            <a:spLocks noChangeArrowheads="1"/>
          </p:cNvSpPr>
          <p:nvPr/>
        </p:nvSpPr>
        <p:spPr bwMode="auto">
          <a:xfrm>
            <a:off x="6882647" y="1857364"/>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[3]</a:t>
            </a:r>
            <a:endParaRPr kumimoji="1" lang="en-US" altLang="zh-CN" dirty="0">
              <a:solidFill>
                <a:srgbClr val="008000"/>
              </a:solidFill>
              <a:latin typeface="Consolas" pitchFamily="49" charset="0"/>
              <a:cs typeface="Consolas" pitchFamily="49" charset="0"/>
            </a:endParaRPr>
          </a:p>
        </p:txBody>
      </p:sp>
      <p:sp>
        <p:nvSpPr>
          <p:cNvPr id="16" name="Rectangle 6"/>
          <p:cNvSpPr>
            <a:spLocks noChangeArrowheads="1"/>
          </p:cNvSpPr>
          <p:nvPr/>
        </p:nvSpPr>
        <p:spPr bwMode="auto">
          <a:xfrm>
            <a:off x="1644788" y="2427908"/>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[6]</a:t>
            </a:r>
            <a:endParaRPr kumimoji="1" lang="en-US" altLang="zh-CN" dirty="0">
              <a:solidFill>
                <a:srgbClr val="008000"/>
              </a:solidFill>
              <a:latin typeface="Consolas" pitchFamily="49" charset="0"/>
              <a:cs typeface="Consolas" pitchFamily="49" charset="0"/>
            </a:endParaRPr>
          </a:p>
        </p:txBody>
      </p:sp>
      <p:sp>
        <p:nvSpPr>
          <p:cNvPr id="17" name="Rectangle 6"/>
          <p:cNvSpPr>
            <a:spLocks noChangeArrowheads="1"/>
          </p:cNvSpPr>
          <p:nvPr/>
        </p:nvSpPr>
        <p:spPr bwMode="auto">
          <a:xfrm>
            <a:off x="6882647" y="2427908"/>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[6]</a:t>
            </a:r>
            <a:endParaRPr kumimoji="1" lang="en-US" altLang="zh-CN" dirty="0">
              <a:solidFill>
                <a:srgbClr val="008000"/>
              </a:solidFill>
              <a:latin typeface="Consolas" pitchFamily="49" charset="0"/>
              <a:cs typeface="Consolas" pitchFamily="49" charset="0"/>
            </a:endParaRPr>
          </a:p>
        </p:txBody>
      </p:sp>
      <p:sp>
        <p:nvSpPr>
          <p:cNvPr id="23" name="TextBox 22"/>
          <p:cNvSpPr txBox="1"/>
          <p:nvPr/>
        </p:nvSpPr>
        <p:spPr>
          <a:xfrm>
            <a:off x="2428860" y="255960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24" name="TextBox 23"/>
          <p:cNvSpPr txBox="1"/>
          <p:nvPr/>
        </p:nvSpPr>
        <p:spPr>
          <a:xfrm>
            <a:off x="3144986" y="255960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25" name="TextBox 24"/>
          <p:cNvSpPr txBox="1"/>
          <p:nvPr/>
        </p:nvSpPr>
        <p:spPr>
          <a:xfrm>
            <a:off x="4073680" y="255960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29" name="TextBox 28"/>
          <p:cNvSpPr txBox="1"/>
          <p:nvPr/>
        </p:nvSpPr>
        <p:spPr>
          <a:xfrm>
            <a:off x="2428860"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30" name="TextBox 29"/>
          <p:cNvSpPr txBox="1"/>
          <p:nvPr/>
        </p:nvSpPr>
        <p:spPr>
          <a:xfrm>
            <a:off x="1287598" y="4059800"/>
            <a:ext cx="428628" cy="369332"/>
          </a:xfrm>
          <a:prstGeom prst="rect">
            <a:avLst/>
          </a:prstGeom>
          <a:noFill/>
        </p:spPr>
        <p:txBody>
          <a:bodyPr wrap="square" lIns="0" tIns="0" rIns="0" bIns="0" rtlCol="0">
            <a:spAutoFit/>
          </a:bodyPr>
          <a:lstStyle/>
          <a:p>
            <a:r>
              <a:rPr lang="en-US" altLang="zh-CN" i="1" dirty="0" smtClean="0">
                <a:solidFill>
                  <a:srgbClr val="0000FF"/>
                </a:solidFill>
                <a:latin typeface="Consolas" pitchFamily="49" charset="0"/>
                <a:cs typeface="Consolas" pitchFamily="49" charset="0"/>
              </a:rPr>
              <a:t>h</a:t>
            </a:r>
            <a:endParaRPr lang="zh-CN" altLang="en-US" i="1" dirty="0">
              <a:solidFill>
                <a:srgbClr val="0000FF"/>
              </a:solidFill>
              <a:latin typeface="Consolas" pitchFamily="49" charset="0"/>
              <a:cs typeface="Consolas" pitchFamily="49" charset="0"/>
            </a:endParaRPr>
          </a:p>
        </p:txBody>
      </p:sp>
      <p:sp>
        <p:nvSpPr>
          <p:cNvPr id="31" name="TextBox 30"/>
          <p:cNvSpPr txBox="1"/>
          <p:nvPr/>
        </p:nvSpPr>
        <p:spPr>
          <a:xfrm>
            <a:off x="3430738" y="5000636"/>
            <a:ext cx="3357586" cy="430887"/>
          </a:xfrm>
          <a:prstGeom prst="rect">
            <a:avLst/>
          </a:prstGeom>
          <a:noFill/>
        </p:spPr>
        <p:txBody>
          <a:bodyPr wrap="square" rtlCol="0">
            <a:spAutoFit/>
          </a:bodyPr>
          <a:lstStyle/>
          <a:p>
            <a:r>
              <a:rPr lang="zh-CN" altLang="en-US" sz="2200" dirty="0" smtClean="0">
                <a:solidFill>
                  <a:srgbClr val="0000FF"/>
                </a:solidFill>
                <a:latin typeface="Consolas" pitchFamily="49" charset="0"/>
                <a:ea typeface="楷体" pitchFamily="49" charset="-122"/>
                <a:cs typeface="Consolas" pitchFamily="49" charset="0"/>
              </a:rPr>
              <a:t>第</a:t>
            </a:r>
            <a:r>
              <a:rPr lang="en-US" altLang="zh-CN" sz="2200" dirty="0" smtClean="0">
                <a:solidFill>
                  <a:srgbClr val="0000FF"/>
                </a:solidFill>
                <a:latin typeface="Consolas" pitchFamily="49" charset="0"/>
                <a:ea typeface="楷体" pitchFamily="49" charset="-122"/>
                <a:cs typeface="Consolas" pitchFamily="49" charset="0"/>
              </a:rPr>
              <a:t>2</a:t>
            </a:r>
            <a:r>
              <a:rPr lang="zh-CN" altLang="en-US" sz="2200" dirty="0" smtClean="0">
                <a:solidFill>
                  <a:srgbClr val="0000FF"/>
                </a:solidFill>
                <a:latin typeface="Consolas" pitchFamily="49" charset="0"/>
                <a:ea typeface="楷体" pitchFamily="49" charset="-122"/>
                <a:cs typeface="Consolas" pitchFamily="49" charset="0"/>
              </a:rPr>
              <a:t>趟排序完毕</a:t>
            </a:r>
            <a:endParaRPr lang="zh-CN" altLang="en-US" sz="2200" dirty="0">
              <a:solidFill>
                <a:srgbClr val="0000FF"/>
              </a:solidFill>
              <a:latin typeface="Consolas" pitchFamily="49" charset="0"/>
              <a:ea typeface="楷体" pitchFamily="49" charset="-122"/>
              <a:cs typeface="Consolas" pitchFamily="49" charset="0"/>
            </a:endParaRPr>
          </a:p>
        </p:txBody>
      </p:sp>
      <p:sp>
        <p:nvSpPr>
          <p:cNvPr id="32" name="TextBox 31"/>
          <p:cNvSpPr txBox="1"/>
          <p:nvPr/>
        </p:nvSpPr>
        <p:spPr>
          <a:xfrm>
            <a:off x="3144986"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33" name="TextBox 32"/>
          <p:cNvSpPr txBox="1"/>
          <p:nvPr/>
        </p:nvSpPr>
        <p:spPr>
          <a:xfrm>
            <a:off x="4073680"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34" name="TextBox 33"/>
          <p:cNvSpPr txBox="1"/>
          <p:nvPr/>
        </p:nvSpPr>
        <p:spPr>
          <a:xfrm>
            <a:off x="5859630"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35" name="TextBox 34"/>
          <p:cNvSpPr txBox="1"/>
          <p:nvPr/>
        </p:nvSpPr>
        <p:spPr>
          <a:xfrm>
            <a:off x="5002374"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44" name="TextBox 43"/>
          <p:cNvSpPr txBox="1"/>
          <p:nvPr/>
        </p:nvSpPr>
        <p:spPr>
          <a:xfrm>
            <a:off x="1216160" y="559338"/>
            <a:ext cx="428628" cy="369332"/>
          </a:xfrm>
          <a:prstGeom prst="rect">
            <a:avLst/>
          </a:prstGeom>
          <a:noFill/>
        </p:spPr>
        <p:txBody>
          <a:bodyPr wrap="square" lIns="0" tIns="0" rIns="0" bIns="0" rtlCol="0">
            <a:spAutoFit/>
          </a:bodyPr>
          <a:lstStyle/>
          <a:p>
            <a:r>
              <a:rPr lang="en-US" altLang="zh-CN" i="1" dirty="0" smtClean="0">
                <a:solidFill>
                  <a:srgbClr val="0000FF"/>
                </a:solidFill>
                <a:latin typeface="Consolas" pitchFamily="49" charset="0"/>
                <a:cs typeface="Consolas" pitchFamily="49" charset="0"/>
              </a:rPr>
              <a:t>h</a:t>
            </a:r>
            <a:endParaRPr lang="zh-CN" altLang="en-US" i="1" dirty="0">
              <a:solidFill>
                <a:srgbClr val="0000FF"/>
              </a:solidFill>
              <a:latin typeface="Consolas" pitchFamily="49" charset="0"/>
              <a:cs typeface="Consolas" pitchFamily="49" charset="0"/>
            </a:endParaRPr>
          </a:p>
        </p:txBody>
      </p:sp>
      <p:sp>
        <p:nvSpPr>
          <p:cNvPr id="45" name="TextBox 44"/>
          <p:cNvSpPr txBox="1"/>
          <p:nvPr/>
        </p:nvSpPr>
        <p:spPr>
          <a:xfrm>
            <a:off x="1563826"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46" name="TextBox 45"/>
          <p:cNvSpPr txBox="1"/>
          <p:nvPr/>
        </p:nvSpPr>
        <p:spPr>
          <a:xfrm>
            <a:off x="2349644"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47" name="TextBox 46"/>
          <p:cNvSpPr txBox="1"/>
          <p:nvPr/>
        </p:nvSpPr>
        <p:spPr>
          <a:xfrm>
            <a:off x="3216424"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48" name="TextBox 47"/>
          <p:cNvSpPr txBox="1"/>
          <p:nvPr/>
        </p:nvSpPr>
        <p:spPr>
          <a:xfrm>
            <a:off x="4073680"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49" name="TextBox 48"/>
          <p:cNvSpPr txBox="1"/>
          <p:nvPr/>
        </p:nvSpPr>
        <p:spPr>
          <a:xfrm>
            <a:off x="4930936"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50" name="TextBox 49"/>
          <p:cNvSpPr txBox="1"/>
          <p:nvPr/>
        </p:nvSpPr>
        <p:spPr>
          <a:xfrm>
            <a:off x="5788192"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51" name="TextBox 50"/>
          <p:cNvSpPr txBox="1"/>
          <p:nvPr/>
        </p:nvSpPr>
        <p:spPr>
          <a:xfrm>
            <a:off x="6645448"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52" name="TextBox 51"/>
          <p:cNvSpPr txBox="1"/>
          <p:nvPr/>
        </p:nvSpPr>
        <p:spPr>
          <a:xfrm>
            <a:off x="7502704" y="55933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53" name="TextBox 52"/>
          <p:cNvSpPr txBox="1"/>
          <p:nvPr/>
        </p:nvSpPr>
        <p:spPr>
          <a:xfrm>
            <a:off x="1706702"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54" name="TextBox 53"/>
          <p:cNvSpPr txBox="1"/>
          <p:nvPr/>
        </p:nvSpPr>
        <p:spPr>
          <a:xfrm>
            <a:off x="2563958"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55" name="TextBox 54"/>
          <p:cNvSpPr txBox="1"/>
          <p:nvPr/>
        </p:nvSpPr>
        <p:spPr>
          <a:xfrm>
            <a:off x="3492652"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56" name="TextBox 55"/>
          <p:cNvSpPr txBox="1"/>
          <p:nvPr/>
        </p:nvSpPr>
        <p:spPr>
          <a:xfrm>
            <a:off x="5278602"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57" name="TextBox 56"/>
          <p:cNvSpPr txBox="1"/>
          <p:nvPr/>
        </p:nvSpPr>
        <p:spPr>
          <a:xfrm>
            <a:off x="4421346"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58" name="TextBox 57"/>
          <p:cNvSpPr txBox="1"/>
          <p:nvPr/>
        </p:nvSpPr>
        <p:spPr>
          <a:xfrm>
            <a:off x="6135858"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59" name="TextBox 58"/>
          <p:cNvSpPr txBox="1"/>
          <p:nvPr/>
        </p:nvSpPr>
        <p:spPr>
          <a:xfrm>
            <a:off x="6993114"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60" name="TextBox 59"/>
          <p:cNvSpPr txBox="1"/>
          <p:nvPr/>
        </p:nvSpPr>
        <p:spPr>
          <a:xfrm>
            <a:off x="7921808" y="40598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36" name="TextBox 35"/>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47"/>
                                        </p:tgtEl>
                                      </p:cBhvr>
                                    </p:animEffect>
                                    <p:animScale>
                                      <p:cBhvr>
                                        <p:cTn id="31" dur="250" autoRev="1" fill="hold"/>
                                        <p:tgtEl>
                                          <p:spTgt spid="47"/>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47"/>
                                        </p:tgtEl>
                                      </p:cBhvr>
                                    </p:animEffect>
                                    <p:set>
                                      <p:cBhvr>
                                        <p:cTn id="38" dur="1" fill="hold">
                                          <p:stCondLst>
                                            <p:cond delay="499"/>
                                          </p:stCondLst>
                                        </p:cTn>
                                        <p:tgtEl>
                                          <p:spTgt spid="4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48"/>
                                        </p:tgtEl>
                                      </p:cBhvr>
                                    </p:animEffect>
                                    <p:animScale>
                                      <p:cBhvr>
                                        <p:cTn id="43" dur="250" autoRev="1" fill="hold"/>
                                        <p:tgtEl>
                                          <p:spTgt spid="48"/>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49"/>
                                        </p:tgtEl>
                                      </p:cBhvr>
                                    </p:animEffect>
                                    <p:animScale>
                                      <p:cBhvr>
                                        <p:cTn id="55" dur="250" autoRev="1" fill="hold"/>
                                        <p:tgtEl>
                                          <p:spTgt spid="49"/>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49"/>
                                        </p:tgtEl>
                                      </p:cBhvr>
                                    </p:animEffect>
                                    <p:set>
                                      <p:cBhvr>
                                        <p:cTn id="62" dur="1" fill="hold">
                                          <p:stCondLst>
                                            <p:cond delay="499"/>
                                          </p:stCondLst>
                                        </p:cTn>
                                        <p:tgtEl>
                                          <p:spTgt spid="4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50"/>
                                        </p:tgtEl>
                                      </p:cBhvr>
                                    </p:animEffect>
                                    <p:animScale>
                                      <p:cBhvr>
                                        <p:cTn id="67" dur="250" autoRev="1" fill="hold"/>
                                        <p:tgtEl>
                                          <p:spTgt spid="50"/>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50"/>
                                        </p:tgtEl>
                                      </p:cBhvr>
                                    </p:animEffect>
                                    <p:set>
                                      <p:cBhvr>
                                        <p:cTn id="74" dur="1" fill="hold">
                                          <p:stCondLst>
                                            <p:cond delay="499"/>
                                          </p:stCondLst>
                                        </p:cTn>
                                        <p:tgtEl>
                                          <p:spTgt spid="5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51"/>
                                        </p:tgtEl>
                                      </p:cBhvr>
                                    </p:animEffect>
                                    <p:animScale>
                                      <p:cBhvr>
                                        <p:cTn id="79" dur="250" autoRev="1" fill="hold"/>
                                        <p:tgtEl>
                                          <p:spTgt spid="51"/>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51"/>
                                        </p:tgtEl>
                                      </p:cBhvr>
                                    </p:animEffect>
                                    <p:set>
                                      <p:cBhvr>
                                        <p:cTn id="86" dur="1" fill="hold">
                                          <p:stCondLst>
                                            <p:cond delay="499"/>
                                          </p:stCondLst>
                                        </p:cTn>
                                        <p:tgtEl>
                                          <p:spTgt spid="5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52"/>
                                        </p:tgtEl>
                                      </p:cBhvr>
                                    </p:animEffect>
                                    <p:animScale>
                                      <p:cBhvr>
                                        <p:cTn id="91" dur="250" autoRev="1" fill="hold"/>
                                        <p:tgtEl>
                                          <p:spTgt spid="52"/>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52"/>
                                        </p:tgtEl>
                                      </p:cBhvr>
                                    </p:animEffect>
                                    <p:set>
                                      <p:cBhvr>
                                        <p:cTn id="98" dur="1" fill="hold">
                                          <p:stCondLst>
                                            <p:cond delay="499"/>
                                          </p:stCondLst>
                                        </p:cTn>
                                        <p:tgtEl>
                                          <p:spTgt spid="5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6" presetClass="emph" presetSubtype="0" fill="hold" grpId="1" nodeType="clickEffect">
                                  <p:stCondLst>
                                    <p:cond delay="0"/>
                                  </p:stCondLst>
                                  <p:childTnLst>
                                    <p:animEffect transition="out" filter="fade">
                                      <p:cBhvr>
                                        <p:cTn id="109" dur="500" tmFilter="0, 0; .2, .5; .8, .5; 1, 0"/>
                                        <p:tgtEl>
                                          <p:spTgt spid="29"/>
                                        </p:tgtEl>
                                      </p:cBhvr>
                                    </p:animEffect>
                                    <p:animScale>
                                      <p:cBhvr>
                                        <p:cTn id="110" dur="250" autoRev="1" fill="hold"/>
                                        <p:tgtEl>
                                          <p:spTgt spid="29"/>
                                        </p:tgtEl>
                                      </p:cBhvr>
                                      <p:by x="105000" y="105000"/>
                                    </p:animScale>
                                  </p:childTnLst>
                                </p:cTn>
                              </p:par>
                              <p:par>
                                <p:cTn id="111" presetID="26" presetClass="emph" presetSubtype="0" fill="hold" grpId="1" nodeType="withEffect">
                                  <p:stCondLst>
                                    <p:cond delay="0"/>
                                  </p:stCondLst>
                                  <p:childTnLst>
                                    <p:animEffect transition="out" filter="fade">
                                      <p:cBhvr>
                                        <p:cTn id="112" dur="500" tmFilter="0, 0; .2, .5; .8, .5; 1, 0"/>
                                        <p:tgtEl>
                                          <p:spTgt spid="32"/>
                                        </p:tgtEl>
                                      </p:cBhvr>
                                    </p:animEffect>
                                    <p:animScale>
                                      <p:cBhvr>
                                        <p:cTn id="113" dur="250" autoRev="1" fill="hold"/>
                                        <p:tgtEl>
                                          <p:spTgt spid="32"/>
                                        </p:tgtEl>
                                      </p:cBhvr>
                                      <p:by x="105000" y="105000"/>
                                    </p:animScale>
                                  </p:childTnLst>
                                </p:cTn>
                              </p:par>
                              <p:par>
                                <p:cTn id="114" presetID="26" presetClass="emph" presetSubtype="0" fill="hold" grpId="1" nodeType="withEffect">
                                  <p:stCondLst>
                                    <p:cond delay="0"/>
                                  </p:stCondLst>
                                  <p:childTnLst>
                                    <p:animEffect transition="out" filter="fade">
                                      <p:cBhvr>
                                        <p:cTn id="115" dur="500" tmFilter="0, 0; .2, .5; .8, .5; 1, 0"/>
                                        <p:tgtEl>
                                          <p:spTgt spid="33"/>
                                        </p:tgtEl>
                                      </p:cBhvr>
                                    </p:animEffect>
                                    <p:animScale>
                                      <p:cBhvr>
                                        <p:cTn id="116" dur="250" autoRev="1" fill="hold"/>
                                        <p:tgtEl>
                                          <p:spTgt spid="33"/>
                                        </p:tgtEl>
                                      </p:cBhvr>
                                      <p:by x="105000" y="105000"/>
                                    </p:animScale>
                                  </p:childTnLst>
                                </p:cTn>
                              </p:par>
                              <p:par>
                                <p:cTn id="117" presetID="26" presetClass="emph" presetSubtype="0" fill="hold" grpId="1" nodeType="withEffect">
                                  <p:stCondLst>
                                    <p:cond delay="0"/>
                                  </p:stCondLst>
                                  <p:childTnLst>
                                    <p:animEffect transition="out" filter="fade">
                                      <p:cBhvr>
                                        <p:cTn id="118" dur="500" tmFilter="0, 0; .2, .5; .8, .5; 1, 0"/>
                                        <p:tgtEl>
                                          <p:spTgt spid="35"/>
                                        </p:tgtEl>
                                      </p:cBhvr>
                                    </p:animEffect>
                                    <p:animScale>
                                      <p:cBhvr>
                                        <p:cTn id="119" dur="250" autoRev="1" fill="hold"/>
                                        <p:tgtEl>
                                          <p:spTgt spid="35"/>
                                        </p:tgtEl>
                                      </p:cBhvr>
                                      <p:by x="105000" y="105000"/>
                                    </p:animScale>
                                  </p:childTnLst>
                                </p:cTn>
                              </p:par>
                              <p:par>
                                <p:cTn id="120" presetID="26" presetClass="emph" presetSubtype="0" fill="hold" grpId="1" nodeType="withEffect">
                                  <p:stCondLst>
                                    <p:cond delay="0"/>
                                  </p:stCondLst>
                                  <p:childTnLst>
                                    <p:animEffect transition="out" filter="fade">
                                      <p:cBhvr>
                                        <p:cTn id="121" dur="500" tmFilter="0, 0; .2, .5; .8, .5; 1, 0"/>
                                        <p:tgtEl>
                                          <p:spTgt spid="34"/>
                                        </p:tgtEl>
                                      </p:cBhvr>
                                    </p:animEffect>
                                    <p:animScale>
                                      <p:cBhvr>
                                        <p:cTn id="122" dur="250" autoRev="1" fill="hold"/>
                                        <p:tgtEl>
                                          <p:spTgt spid="34"/>
                                        </p:tgtEl>
                                      </p:cBhvr>
                                      <p:by x="105000" y="105000"/>
                                    </p:animScale>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56"/>
                                        </p:tgtEl>
                                        <p:attrNameLst>
                                          <p:attrName>style.visibility</p:attrName>
                                        </p:attrNameLst>
                                      </p:cBhvr>
                                      <p:to>
                                        <p:strVal val="visible"/>
                                      </p:to>
                                    </p:se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par>
                          <p:cTn id="132" fill="hold">
                            <p:stCondLst>
                              <p:cond delay="500"/>
                            </p:stCondLst>
                            <p:childTnLst>
                              <p:par>
                                <p:cTn id="133" presetID="1" presetClass="entr" presetSubtype="0" fill="hold" grpId="0" nodeType="afterEffect">
                                  <p:stCondLst>
                                    <p:cond delay="0"/>
                                  </p:stCondLst>
                                  <p:childTnLst>
                                    <p:set>
                                      <p:cBhvr>
                                        <p:cTn id="134" dur="1" fill="hold">
                                          <p:stCondLst>
                                            <p:cond delay="0"/>
                                          </p:stCondLst>
                                        </p:cTn>
                                        <p:tgtEl>
                                          <p:spTgt spid="54"/>
                                        </p:tgtEl>
                                        <p:attrNameLst>
                                          <p:attrName>style.visibility</p:attrName>
                                        </p:attrNameLst>
                                      </p:cBhvr>
                                      <p:to>
                                        <p:strVal val="visible"/>
                                      </p:to>
                                    </p:set>
                                  </p:childTnLst>
                                </p:cTn>
                              </p:par>
                            </p:childTnLst>
                          </p:cTn>
                        </p:par>
                        <p:par>
                          <p:cTn id="135" fill="hold">
                            <p:stCondLst>
                              <p:cond delay="500"/>
                            </p:stCondLst>
                            <p:childTnLst>
                              <p:par>
                                <p:cTn id="136" presetID="1" presetClass="entr" presetSubtype="0" fill="hold" grpId="0" nodeType="after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childTnLst>
                          </p:cTn>
                        </p:par>
                        <p:par>
                          <p:cTn id="138" fill="hold">
                            <p:stCondLst>
                              <p:cond delay="500"/>
                            </p:stCondLst>
                            <p:childTnLst>
                              <p:par>
                                <p:cTn id="139" presetID="22" presetClass="exit" presetSubtype="4" fill="hold" grpId="2" nodeType="afterEffect">
                                  <p:stCondLst>
                                    <p:cond delay="0"/>
                                  </p:stCondLst>
                                  <p:childTnLst>
                                    <p:animEffect transition="out" filter="wipe(down)">
                                      <p:cBhvr>
                                        <p:cTn id="140" dur="500"/>
                                        <p:tgtEl>
                                          <p:spTgt spid="29"/>
                                        </p:tgtEl>
                                      </p:cBhvr>
                                    </p:animEffect>
                                    <p:set>
                                      <p:cBhvr>
                                        <p:cTn id="141" dur="1" fill="hold">
                                          <p:stCondLst>
                                            <p:cond delay="499"/>
                                          </p:stCondLst>
                                        </p:cTn>
                                        <p:tgtEl>
                                          <p:spTgt spid="29"/>
                                        </p:tgtEl>
                                        <p:attrNameLst>
                                          <p:attrName>style.visibility</p:attrName>
                                        </p:attrNameLst>
                                      </p:cBhvr>
                                      <p:to>
                                        <p:strVal val="hidden"/>
                                      </p:to>
                                    </p:set>
                                  </p:childTnLst>
                                </p:cTn>
                              </p:par>
                            </p:childTnLst>
                          </p:cTn>
                        </p:par>
                        <p:par>
                          <p:cTn id="142" fill="hold">
                            <p:stCondLst>
                              <p:cond delay="1000"/>
                            </p:stCondLst>
                            <p:childTnLst>
                              <p:par>
                                <p:cTn id="143" presetID="22" presetClass="exit" presetSubtype="4" fill="hold" grpId="2" nodeType="afterEffect">
                                  <p:stCondLst>
                                    <p:cond delay="0"/>
                                  </p:stCondLst>
                                  <p:childTnLst>
                                    <p:animEffect transition="out" filter="wipe(down)">
                                      <p:cBhvr>
                                        <p:cTn id="144" dur="500"/>
                                        <p:tgtEl>
                                          <p:spTgt spid="32"/>
                                        </p:tgtEl>
                                      </p:cBhvr>
                                    </p:animEffect>
                                    <p:set>
                                      <p:cBhvr>
                                        <p:cTn id="145" dur="1" fill="hold">
                                          <p:stCondLst>
                                            <p:cond delay="499"/>
                                          </p:stCondLst>
                                        </p:cTn>
                                        <p:tgtEl>
                                          <p:spTgt spid="32"/>
                                        </p:tgtEl>
                                        <p:attrNameLst>
                                          <p:attrName>style.visibility</p:attrName>
                                        </p:attrNameLst>
                                      </p:cBhvr>
                                      <p:to>
                                        <p:strVal val="hidden"/>
                                      </p:to>
                                    </p:set>
                                  </p:childTnLst>
                                </p:cTn>
                              </p:par>
                            </p:childTnLst>
                          </p:cTn>
                        </p:par>
                        <p:par>
                          <p:cTn id="146" fill="hold">
                            <p:stCondLst>
                              <p:cond delay="1500"/>
                            </p:stCondLst>
                            <p:childTnLst>
                              <p:par>
                                <p:cTn id="147" presetID="22" presetClass="exit" presetSubtype="4" fill="hold" grpId="2" nodeType="afterEffect">
                                  <p:stCondLst>
                                    <p:cond delay="0"/>
                                  </p:stCondLst>
                                  <p:childTnLst>
                                    <p:animEffect transition="out" filter="wipe(down)">
                                      <p:cBhvr>
                                        <p:cTn id="148" dur="500"/>
                                        <p:tgtEl>
                                          <p:spTgt spid="33"/>
                                        </p:tgtEl>
                                      </p:cBhvr>
                                    </p:animEffect>
                                    <p:set>
                                      <p:cBhvr>
                                        <p:cTn id="149" dur="1" fill="hold">
                                          <p:stCondLst>
                                            <p:cond delay="499"/>
                                          </p:stCondLst>
                                        </p:cTn>
                                        <p:tgtEl>
                                          <p:spTgt spid="33"/>
                                        </p:tgtEl>
                                        <p:attrNameLst>
                                          <p:attrName>style.visibility</p:attrName>
                                        </p:attrNameLst>
                                      </p:cBhvr>
                                      <p:to>
                                        <p:strVal val="hidden"/>
                                      </p:to>
                                    </p:set>
                                  </p:childTnLst>
                                </p:cTn>
                              </p:par>
                            </p:childTnLst>
                          </p:cTn>
                        </p:par>
                        <p:par>
                          <p:cTn id="150" fill="hold">
                            <p:stCondLst>
                              <p:cond delay="2000"/>
                            </p:stCondLst>
                            <p:childTnLst>
                              <p:par>
                                <p:cTn id="151" presetID="22" presetClass="exit" presetSubtype="4" fill="hold" grpId="2" nodeType="afterEffect">
                                  <p:stCondLst>
                                    <p:cond delay="0"/>
                                  </p:stCondLst>
                                  <p:childTnLst>
                                    <p:animEffect transition="out" filter="wipe(down)">
                                      <p:cBhvr>
                                        <p:cTn id="152" dur="500"/>
                                        <p:tgtEl>
                                          <p:spTgt spid="35"/>
                                        </p:tgtEl>
                                      </p:cBhvr>
                                    </p:animEffect>
                                    <p:set>
                                      <p:cBhvr>
                                        <p:cTn id="153" dur="1" fill="hold">
                                          <p:stCondLst>
                                            <p:cond delay="499"/>
                                          </p:stCondLst>
                                        </p:cTn>
                                        <p:tgtEl>
                                          <p:spTgt spid="35"/>
                                        </p:tgtEl>
                                        <p:attrNameLst>
                                          <p:attrName>style.visibility</p:attrName>
                                        </p:attrNameLst>
                                      </p:cBhvr>
                                      <p:to>
                                        <p:strVal val="hidden"/>
                                      </p:to>
                                    </p:set>
                                  </p:childTnLst>
                                </p:cTn>
                              </p:par>
                            </p:childTnLst>
                          </p:cTn>
                        </p:par>
                        <p:par>
                          <p:cTn id="154" fill="hold">
                            <p:stCondLst>
                              <p:cond delay="2500"/>
                            </p:stCondLst>
                            <p:childTnLst>
                              <p:par>
                                <p:cTn id="155" presetID="22" presetClass="exit" presetSubtype="4" fill="hold" grpId="2" nodeType="afterEffect">
                                  <p:stCondLst>
                                    <p:cond delay="0"/>
                                  </p:stCondLst>
                                  <p:childTnLst>
                                    <p:animEffect transition="out" filter="wipe(down)">
                                      <p:cBhvr>
                                        <p:cTn id="156" dur="500"/>
                                        <p:tgtEl>
                                          <p:spTgt spid="34"/>
                                        </p:tgtEl>
                                      </p:cBhvr>
                                    </p:animEffect>
                                    <p:set>
                                      <p:cBhvr>
                                        <p:cTn id="157" dur="1" fill="hold">
                                          <p:stCondLst>
                                            <p:cond delay="499"/>
                                          </p:stCondLst>
                                        </p:cTn>
                                        <p:tgtEl>
                                          <p:spTgt spid="34"/>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6" presetClass="emph" presetSubtype="0" fill="hold" grpId="1" nodeType="clickEffect">
                                  <p:stCondLst>
                                    <p:cond delay="0"/>
                                  </p:stCondLst>
                                  <p:childTnLst>
                                    <p:animEffect transition="out" filter="fade">
                                      <p:cBhvr>
                                        <p:cTn id="161" dur="500" tmFilter="0, 0; .2, .5; .8, .5; 1, 0"/>
                                        <p:tgtEl>
                                          <p:spTgt spid="23"/>
                                        </p:tgtEl>
                                      </p:cBhvr>
                                    </p:animEffect>
                                    <p:animScale>
                                      <p:cBhvr>
                                        <p:cTn id="162" dur="250" autoRev="1" fill="hold"/>
                                        <p:tgtEl>
                                          <p:spTgt spid="23"/>
                                        </p:tgtEl>
                                      </p:cBhvr>
                                      <p:by x="105000" y="105000"/>
                                    </p:animScale>
                                  </p:childTnLst>
                                </p:cTn>
                              </p:par>
                              <p:par>
                                <p:cTn id="163" presetID="26" presetClass="emph" presetSubtype="0" fill="hold" grpId="1" nodeType="withEffect">
                                  <p:stCondLst>
                                    <p:cond delay="0"/>
                                  </p:stCondLst>
                                  <p:childTnLst>
                                    <p:animEffect transition="out" filter="fade">
                                      <p:cBhvr>
                                        <p:cTn id="164" dur="500" tmFilter="0, 0; .2, .5; .8, .5; 1, 0"/>
                                        <p:tgtEl>
                                          <p:spTgt spid="24"/>
                                        </p:tgtEl>
                                      </p:cBhvr>
                                    </p:animEffect>
                                    <p:animScale>
                                      <p:cBhvr>
                                        <p:cTn id="165" dur="250" autoRev="1" fill="hold"/>
                                        <p:tgtEl>
                                          <p:spTgt spid="24"/>
                                        </p:tgtEl>
                                      </p:cBhvr>
                                      <p:by x="105000" y="105000"/>
                                    </p:animScale>
                                  </p:childTnLst>
                                </p:cTn>
                              </p:par>
                              <p:par>
                                <p:cTn id="166" presetID="26" presetClass="emph" presetSubtype="0" fill="hold" grpId="1" nodeType="withEffect">
                                  <p:stCondLst>
                                    <p:cond delay="0"/>
                                  </p:stCondLst>
                                  <p:childTnLst>
                                    <p:animEffect transition="out" filter="fade">
                                      <p:cBhvr>
                                        <p:cTn id="167" dur="500" tmFilter="0, 0; .2, .5; .8, .5; 1, 0"/>
                                        <p:tgtEl>
                                          <p:spTgt spid="25"/>
                                        </p:tgtEl>
                                      </p:cBhvr>
                                    </p:animEffect>
                                    <p:animScale>
                                      <p:cBhvr>
                                        <p:cTn id="168" dur="250" autoRev="1" fill="hold"/>
                                        <p:tgtEl>
                                          <p:spTgt spid="25"/>
                                        </p:tgtEl>
                                      </p:cBhvr>
                                      <p:by x="105000" y="105000"/>
                                    </p:animScale>
                                  </p:childTnLst>
                                </p:cTn>
                              </p:par>
                            </p:childTnLst>
                          </p:cTn>
                        </p:par>
                        <p:par>
                          <p:cTn id="169" fill="hold">
                            <p:stCondLst>
                              <p:cond delay="500"/>
                            </p:stCondLst>
                            <p:childTnLst>
                              <p:par>
                                <p:cTn id="170" presetID="1" presetClass="entr" presetSubtype="0" fill="hold" grpId="0" nodeType="afterEffect">
                                  <p:stCondLst>
                                    <p:cond delay="0"/>
                                  </p:stCondLst>
                                  <p:childTnLst>
                                    <p:set>
                                      <p:cBhvr>
                                        <p:cTn id="171" dur="1" fill="hold">
                                          <p:stCondLst>
                                            <p:cond delay="0"/>
                                          </p:stCondLst>
                                        </p:cTn>
                                        <p:tgtEl>
                                          <p:spTgt spid="58"/>
                                        </p:tgtEl>
                                        <p:attrNameLst>
                                          <p:attrName>style.visibility</p:attrName>
                                        </p:attrNameLst>
                                      </p:cBhvr>
                                      <p:to>
                                        <p:strVal val="visible"/>
                                      </p:to>
                                    </p:set>
                                  </p:childTnLst>
                                </p:cTn>
                              </p:par>
                            </p:childTnLst>
                          </p:cTn>
                        </p:par>
                        <p:par>
                          <p:cTn id="172" fill="hold">
                            <p:stCondLst>
                              <p:cond delay="500"/>
                            </p:stCondLst>
                            <p:childTnLst>
                              <p:par>
                                <p:cTn id="173" presetID="1" presetClass="entr" presetSubtype="0" fill="hold" grpId="0" nodeType="afterEffect">
                                  <p:stCondLst>
                                    <p:cond delay="0"/>
                                  </p:stCondLst>
                                  <p:childTnLst>
                                    <p:set>
                                      <p:cBhvr>
                                        <p:cTn id="174" dur="1" fill="hold">
                                          <p:stCondLst>
                                            <p:cond delay="0"/>
                                          </p:stCondLst>
                                        </p:cTn>
                                        <p:tgtEl>
                                          <p:spTgt spid="59"/>
                                        </p:tgtEl>
                                        <p:attrNameLst>
                                          <p:attrName>style.visibility</p:attrName>
                                        </p:attrNameLst>
                                      </p:cBhvr>
                                      <p:to>
                                        <p:strVal val="visible"/>
                                      </p:to>
                                    </p:set>
                                  </p:childTnLst>
                                </p:cTn>
                              </p:par>
                            </p:childTnLst>
                          </p:cTn>
                        </p:par>
                        <p:par>
                          <p:cTn id="175" fill="hold">
                            <p:stCondLst>
                              <p:cond delay="500"/>
                            </p:stCondLst>
                            <p:childTnLst>
                              <p:par>
                                <p:cTn id="176" presetID="1" presetClass="entr" presetSubtype="0" fill="hold" grpId="0" nodeType="afterEffect">
                                  <p:stCondLst>
                                    <p:cond delay="0"/>
                                  </p:stCondLst>
                                  <p:childTnLst>
                                    <p:set>
                                      <p:cBhvr>
                                        <p:cTn id="177" dur="1" fill="hold">
                                          <p:stCondLst>
                                            <p:cond delay="0"/>
                                          </p:stCondLst>
                                        </p:cTn>
                                        <p:tgtEl>
                                          <p:spTgt spid="60"/>
                                        </p:tgtEl>
                                        <p:attrNameLst>
                                          <p:attrName>style.visibility</p:attrName>
                                        </p:attrNameLst>
                                      </p:cBhvr>
                                      <p:to>
                                        <p:strVal val="visible"/>
                                      </p:to>
                                    </p:set>
                                  </p:childTnLst>
                                </p:cTn>
                              </p:par>
                            </p:childTnLst>
                          </p:cTn>
                        </p:par>
                        <p:par>
                          <p:cTn id="178" fill="hold">
                            <p:stCondLst>
                              <p:cond delay="500"/>
                            </p:stCondLst>
                            <p:childTnLst>
                              <p:par>
                                <p:cTn id="179" presetID="22" presetClass="exit" presetSubtype="4" fill="hold" grpId="2" nodeType="afterEffect">
                                  <p:stCondLst>
                                    <p:cond delay="0"/>
                                  </p:stCondLst>
                                  <p:childTnLst>
                                    <p:animEffect transition="out" filter="wipe(down)">
                                      <p:cBhvr>
                                        <p:cTn id="180" dur="500"/>
                                        <p:tgtEl>
                                          <p:spTgt spid="23"/>
                                        </p:tgtEl>
                                      </p:cBhvr>
                                    </p:animEffect>
                                    <p:set>
                                      <p:cBhvr>
                                        <p:cTn id="181" dur="1" fill="hold">
                                          <p:stCondLst>
                                            <p:cond delay="499"/>
                                          </p:stCondLst>
                                        </p:cTn>
                                        <p:tgtEl>
                                          <p:spTgt spid="23"/>
                                        </p:tgtEl>
                                        <p:attrNameLst>
                                          <p:attrName>style.visibility</p:attrName>
                                        </p:attrNameLst>
                                      </p:cBhvr>
                                      <p:to>
                                        <p:strVal val="hidden"/>
                                      </p:to>
                                    </p:set>
                                  </p:childTnLst>
                                </p:cTn>
                              </p:par>
                            </p:childTnLst>
                          </p:cTn>
                        </p:par>
                        <p:par>
                          <p:cTn id="182" fill="hold">
                            <p:stCondLst>
                              <p:cond delay="1000"/>
                            </p:stCondLst>
                            <p:childTnLst>
                              <p:par>
                                <p:cTn id="183" presetID="22" presetClass="exit" presetSubtype="4" fill="hold" grpId="2" nodeType="afterEffect">
                                  <p:stCondLst>
                                    <p:cond delay="0"/>
                                  </p:stCondLst>
                                  <p:childTnLst>
                                    <p:animEffect transition="out" filter="wipe(down)">
                                      <p:cBhvr>
                                        <p:cTn id="184" dur="500"/>
                                        <p:tgtEl>
                                          <p:spTgt spid="24"/>
                                        </p:tgtEl>
                                      </p:cBhvr>
                                    </p:animEffect>
                                    <p:set>
                                      <p:cBhvr>
                                        <p:cTn id="185" dur="1" fill="hold">
                                          <p:stCondLst>
                                            <p:cond delay="499"/>
                                          </p:stCondLst>
                                        </p:cTn>
                                        <p:tgtEl>
                                          <p:spTgt spid="24"/>
                                        </p:tgtEl>
                                        <p:attrNameLst>
                                          <p:attrName>style.visibility</p:attrName>
                                        </p:attrNameLst>
                                      </p:cBhvr>
                                      <p:to>
                                        <p:strVal val="hidden"/>
                                      </p:to>
                                    </p:set>
                                  </p:childTnLst>
                                </p:cTn>
                              </p:par>
                            </p:childTnLst>
                          </p:cTn>
                        </p:par>
                        <p:par>
                          <p:cTn id="186" fill="hold">
                            <p:stCondLst>
                              <p:cond delay="1500"/>
                            </p:stCondLst>
                            <p:childTnLst>
                              <p:par>
                                <p:cTn id="187" presetID="22" presetClass="exit" presetSubtype="4" fill="hold" grpId="2" nodeType="afterEffect">
                                  <p:stCondLst>
                                    <p:cond delay="0"/>
                                  </p:stCondLst>
                                  <p:childTnLst>
                                    <p:animEffect transition="out" filter="wipe(down)">
                                      <p:cBhvr>
                                        <p:cTn id="188" dur="500"/>
                                        <p:tgtEl>
                                          <p:spTgt spid="25"/>
                                        </p:tgtEl>
                                      </p:cBhvr>
                                    </p:animEffect>
                                    <p:set>
                                      <p:cBhvr>
                                        <p:cTn id="189" dur="1" fill="hold">
                                          <p:stCondLst>
                                            <p:cond delay="499"/>
                                          </p:stCondLst>
                                        </p:cTn>
                                        <p:tgtEl>
                                          <p:spTgt spid="25"/>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3" grpId="1"/>
      <p:bldP spid="23" grpId="2"/>
      <p:bldP spid="24" grpId="0"/>
      <p:bldP spid="24" grpId="1"/>
      <p:bldP spid="24" grpId="2"/>
      <p:bldP spid="25" grpId="0"/>
      <p:bldP spid="25" grpId="1"/>
      <p:bldP spid="25" grpId="2"/>
      <p:bldP spid="29" grpId="0"/>
      <p:bldP spid="29" grpId="1"/>
      <p:bldP spid="29" grpId="2"/>
      <p:bldP spid="30" grpId="0"/>
      <p:bldP spid="31" grpId="0"/>
      <p:bldP spid="32" grpId="0"/>
      <p:bldP spid="32" grpId="1"/>
      <p:bldP spid="32" grpId="2"/>
      <p:bldP spid="33" grpId="0"/>
      <p:bldP spid="33" grpId="1"/>
      <p:bldP spid="33" grpId="2"/>
      <p:bldP spid="34" grpId="0"/>
      <p:bldP spid="34" grpId="1"/>
      <p:bldP spid="34" grpId="2"/>
      <p:bldP spid="35" grpId="0"/>
      <p:bldP spid="35" grpId="1"/>
      <p:bldP spid="35" grpId="2"/>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4" grpId="0"/>
      <p:bldP spid="55" grpId="0"/>
      <p:bldP spid="56" grpId="0"/>
      <p:bldP spid="57" grpId="0"/>
      <p:bldP spid="58" grpId="0"/>
      <p:bldP spid="59" grpId="0"/>
      <p:bldP spid="6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1142976" y="1142984"/>
            <a:ext cx="4572032" cy="532453"/>
          </a:xfrm>
          <a:prstGeom prst="rect">
            <a:avLst/>
          </a:prstGeom>
          <a:noFill/>
          <a:ln w="9525">
            <a:noFill/>
            <a:miter lim="800000"/>
            <a:headEnd/>
            <a:tailEnd/>
          </a:ln>
          <a:effectLst/>
        </p:spPr>
        <p:txBody>
          <a:bodyPr wrap="square">
            <a:spAutoFit/>
          </a:bodyPr>
          <a:lstStyle/>
          <a:p>
            <a:pPr algn="l">
              <a:lnSpc>
                <a:spcPct val="130000"/>
              </a:lnSpc>
            </a:pPr>
            <a:r>
              <a:rPr kumimoji="1" lang="zh-CN" altLang="en-US" sz="2200" smtClean="0">
                <a:solidFill>
                  <a:srgbClr val="0000FF"/>
                </a:solidFill>
                <a:latin typeface="Consolas" pitchFamily="49" charset="0"/>
                <a:ea typeface="楷体" pitchFamily="49" charset="-122"/>
                <a:cs typeface="Consolas" pitchFamily="49" charset="0"/>
                <a:sym typeface="Wingdings"/>
              </a:rPr>
              <a:t> </a:t>
            </a:r>
            <a:r>
              <a:rPr kumimoji="1" lang="zh-CN" altLang="en-US" sz="2200" smtClean="0">
                <a:solidFill>
                  <a:srgbClr val="0000FF"/>
                </a:solidFill>
                <a:latin typeface="Consolas" pitchFamily="49" charset="0"/>
                <a:ea typeface="楷体" pitchFamily="49" charset="-122"/>
                <a:cs typeface="Consolas" pitchFamily="49" charset="0"/>
              </a:rPr>
              <a:t>进行</a:t>
            </a:r>
            <a:r>
              <a:rPr kumimoji="1" lang="zh-CN" altLang="en-US" sz="2200" dirty="0" smtClean="0">
                <a:solidFill>
                  <a:srgbClr val="0000FF"/>
                </a:solidFill>
                <a:latin typeface="Consolas" pitchFamily="49" charset="0"/>
                <a:ea typeface="楷体" pitchFamily="49" charset="-122"/>
                <a:cs typeface="Consolas" pitchFamily="49" charset="0"/>
              </a:rPr>
              <a:t>第</a:t>
            </a:r>
            <a:r>
              <a:rPr kumimoji="1" lang="en-US" altLang="zh-CN" sz="2200" dirty="0" smtClean="0">
                <a:solidFill>
                  <a:srgbClr val="0000FF"/>
                </a:solidFill>
                <a:latin typeface="Consolas" pitchFamily="49" charset="0"/>
                <a:ea typeface="楷体" pitchFamily="49" charset="-122"/>
                <a:cs typeface="Consolas" pitchFamily="49" charset="0"/>
              </a:rPr>
              <a:t>3</a:t>
            </a:r>
            <a:r>
              <a:rPr kumimoji="1" lang="zh-CN" altLang="en-US" sz="2200" dirty="0" smtClean="0">
                <a:solidFill>
                  <a:srgbClr val="0000FF"/>
                </a:solidFill>
                <a:latin typeface="Consolas" pitchFamily="49" charset="0"/>
                <a:ea typeface="楷体" pitchFamily="49" charset="-122"/>
                <a:cs typeface="Consolas" pitchFamily="49" charset="0"/>
              </a:rPr>
              <a:t>次</a:t>
            </a:r>
            <a:r>
              <a:rPr kumimoji="1" lang="zh-CN" altLang="en-US" sz="2200" dirty="0" smtClean="0">
                <a:solidFill>
                  <a:srgbClr val="FF0000"/>
                </a:solidFill>
                <a:latin typeface="Consolas" pitchFamily="49" charset="0"/>
                <a:ea typeface="楷体" pitchFamily="49" charset="-122"/>
                <a:cs typeface="Consolas" pitchFamily="49" charset="0"/>
              </a:rPr>
              <a:t>分配</a:t>
            </a:r>
            <a:r>
              <a:rPr kumimoji="1" lang="zh-CN" altLang="en-US" sz="2200" dirty="0" smtClean="0">
                <a:solidFill>
                  <a:srgbClr val="0000FF"/>
                </a:solidFill>
                <a:latin typeface="Consolas" pitchFamily="49" charset="0"/>
                <a:ea typeface="楷体" pitchFamily="49" charset="-122"/>
                <a:cs typeface="Consolas" pitchFamily="49" charset="0"/>
              </a:rPr>
              <a:t>：按百位</a:t>
            </a:r>
            <a:endParaRPr kumimoji="1" lang="zh-CN" altLang="en-US" sz="2200" b="0" dirty="0">
              <a:solidFill>
                <a:srgbClr val="0000FF"/>
              </a:solidFill>
              <a:latin typeface="Consolas" pitchFamily="49" charset="0"/>
              <a:ea typeface="楷体" pitchFamily="49" charset="-122"/>
              <a:cs typeface="Consolas" pitchFamily="49" charset="0"/>
            </a:endParaRPr>
          </a:p>
        </p:txBody>
      </p:sp>
      <p:sp>
        <p:nvSpPr>
          <p:cNvPr id="12" name="Rectangle 6"/>
          <p:cNvSpPr>
            <a:spLocks noChangeArrowheads="1"/>
          </p:cNvSpPr>
          <p:nvPr/>
        </p:nvSpPr>
        <p:spPr bwMode="auto">
          <a:xfrm>
            <a:off x="1714504" y="1857364"/>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[1]</a:t>
            </a:r>
            <a:endParaRPr kumimoji="1" lang="en-US" altLang="zh-CN" dirty="0">
              <a:solidFill>
                <a:srgbClr val="008000"/>
              </a:solidFill>
              <a:latin typeface="Consolas" pitchFamily="49" charset="0"/>
              <a:cs typeface="Consolas" pitchFamily="49" charset="0"/>
            </a:endParaRPr>
          </a:p>
        </p:txBody>
      </p:sp>
      <p:sp>
        <p:nvSpPr>
          <p:cNvPr id="13" name="Rectangle 6"/>
          <p:cNvSpPr>
            <a:spLocks noChangeArrowheads="1"/>
          </p:cNvSpPr>
          <p:nvPr/>
        </p:nvSpPr>
        <p:spPr bwMode="auto">
          <a:xfrm>
            <a:off x="5500694" y="1857364"/>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[1]</a:t>
            </a:r>
            <a:endParaRPr kumimoji="1" lang="en-US" altLang="zh-CN" dirty="0">
              <a:solidFill>
                <a:srgbClr val="008000"/>
              </a:solidFill>
              <a:latin typeface="Consolas" pitchFamily="49" charset="0"/>
              <a:cs typeface="Consolas" pitchFamily="49" charset="0"/>
            </a:endParaRPr>
          </a:p>
        </p:txBody>
      </p:sp>
      <p:sp>
        <p:nvSpPr>
          <p:cNvPr id="14" name="Rectangle 6"/>
          <p:cNvSpPr>
            <a:spLocks noChangeArrowheads="1"/>
          </p:cNvSpPr>
          <p:nvPr/>
        </p:nvSpPr>
        <p:spPr bwMode="auto">
          <a:xfrm>
            <a:off x="1714480" y="2427908"/>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[2]</a:t>
            </a:r>
            <a:endParaRPr kumimoji="1" lang="en-US" altLang="zh-CN" dirty="0">
              <a:solidFill>
                <a:srgbClr val="008000"/>
              </a:solidFill>
              <a:latin typeface="Consolas" pitchFamily="49" charset="0"/>
              <a:cs typeface="Consolas" pitchFamily="49" charset="0"/>
            </a:endParaRPr>
          </a:p>
        </p:txBody>
      </p:sp>
      <p:sp>
        <p:nvSpPr>
          <p:cNvPr id="15" name="Rectangle 6"/>
          <p:cNvSpPr>
            <a:spLocks noChangeArrowheads="1"/>
          </p:cNvSpPr>
          <p:nvPr/>
        </p:nvSpPr>
        <p:spPr bwMode="auto">
          <a:xfrm>
            <a:off x="5500694" y="2427908"/>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[2]</a:t>
            </a:r>
            <a:endParaRPr kumimoji="1" lang="en-US" altLang="zh-CN" dirty="0">
              <a:solidFill>
                <a:srgbClr val="008000"/>
              </a:solidFill>
              <a:latin typeface="Consolas" pitchFamily="49" charset="0"/>
              <a:cs typeface="Consolas" pitchFamily="49" charset="0"/>
            </a:endParaRPr>
          </a:p>
        </p:txBody>
      </p:sp>
      <p:sp>
        <p:nvSpPr>
          <p:cNvPr id="16" name="Rectangle 6"/>
          <p:cNvSpPr>
            <a:spLocks noChangeArrowheads="1"/>
          </p:cNvSpPr>
          <p:nvPr/>
        </p:nvSpPr>
        <p:spPr bwMode="auto">
          <a:xfrm>
            <a:off x="1714480" y="2975871"/>
            <a:ext cx="864339" cy="572464"/>
          </a:xfrm>
          <a:prstGeom prst="rect">
            <a:avLst/>
          </a:prstGeom>
          <a:noFill/>
          <a:ln w="9525">
            <a:noFill/>
            <a:miter lim="800000"/>
            <a:headEnd/>
            <a:tailEnd/>
          </a:ln>
          <a:effectLst/>
        </p:spPr>
        <p:txBody>
          <a:bodyPr wrap="none">
            <a:spAutoFit/>
          </a:bodyPr>
          <a:lstStyle/>
          <a:p>
            <a:pPr algn="l">
              <a:lnSpc>
                <a:spcPct val="130000"/>
              </a:lnSpc>
            </a:pPr>
            <a:r>
              <a:rPr kumimoji="1" lang="en-US" altLang="zh-CN" i="1" dirty="0" smtClean="0">
                <a:solidFill>
                  <a:srgbClr val="008000"/>
                </a:solidFill>
                <a:latin typeface="Consolas" pitchFamily="49" charset="0"/>
                <a:cs typeface="Consolas" pitchFamily="49" charset="0"/>
              </a:rPr>
              <a:t>f</a:t>
            </a:r>
            <a:r>
              <a:rPr kumimoji="1" lang="en-US" altLang="zh-CN" dirty="0" smtClean="0">
                <a:solidFill>
                  <a:srgbClr val="008000"/>
                </a:solidFill>
                <a:latin typeface="Consolas" pitchFamily="49" charset="0"/>
                <a:cs typeface="Consolas" pitchFamily="49" charset="0"/>
              </a:rPr>
              <a:t>[3]</a:t>
            </a:r>
            <a:endParaRPr kumimoji="1" lang="en-US" altLang="zh-CN" dirty="0">
              <a:solidFill>
                <a:srgbClr val="008000"/>
              </a:solidFill>
              <a:latin typeface="Consolas" pitchFamily="49" charset="0"/>
              <a:cs typeface="Consolas" pitchFamily="49" charset="0"/>
            </a:endParaRPr>
          </a:p>
        </p:txBody>
      </p:sp>
      <p:sp>
        <p:nvSpPr>
          <p:cNvPr id="17" name="Rectangle 6"/>
          <p:cNvSpPr>
            <a:spLocks noChangeArrowheads="1"/>
          </p:cNvSpPr>
          <p:nvPr/>
        </p:nvSpPr>
        <p:spPr bwMode="auto">
          <a:xfrm>
            <a:off x="5500694" y="2975871"/>
            <a:ext cx="1204176" cy="572464"/>
          </a:xfrm>
          <a:prstGeom prst="rect">
            <a:avLst/>
          </a:prstGeom>
          <a:noFill/>
          <a:ln w="9525">
            <a:noFill/>
            <a:miter lim="800000"/>
            <a:headEnd/>
            <a:tailEnd/>
          </a:ln>
          <a:effectLst/>
        </p:spPr>
        <p:txBody>
          <a:bodyPr wrap="none">
            <a:spAutoFit/>
          </a:bodyPr>
          <a:lstStyle/>
          <a:p>
            <a:pPr algn="l">
              <a:lnSpc>
                <a:spcPct val="130000"/>
              </a:lnSpc>
            </a:pPr>
            <a:r>
              <a:rPr kumimoji="1" lang="en-US" altLang="zh-CN" dirty="0" smtClean="0">
                <a:solidFill>
                  <a:srgbClr val="008000"/>
                </a:solidFill>
                <a:latin typeface="Consolas" pitchFamily="49" charset="0"/>
                <a:cs typeface="Consolas" pitchFamily="49" charset="0"/>
              </a:rPr>
              <a:t>← </a:t>
            </a:r>
            <a:r>
              <a:rPr kumimoji="1" lang="en-US" altLang="zh-CN" i="1" dirty="0" smtClean="0">
                <a:solidFill>
                  <a:srgbClr val="008000"/>
                </a:solidFill>
                <a:latin typeface="Consolas" pitchFamily="49" charset="0"/>
                <a:cs typeface="Consolas" pitchFamily="49" charset="0"/>
              </a:rPr>
              <a:t>r</a:t>
            </a:r>
            <a:r>
              <a:rPr kumimoji="1" lang="en-US" altLang="zh-CN" dirty="0" smtClean="0">
                <a:solidFill>
                  <a:srgbClr val="008000"/>
                </a:solidFill>
                <a:latin typeface="Consolas" pitchFamily="49" charset="0"/>
                <a:cs typeface="Consolas" pitchFamily="49" charset="0"/>
              </a:rPr>
              <a:t>[3]</a:t>
            </a:r>
            <a:endParaRPr kumimoji="1" lang="en-US" altLang="zh-CN" dirty="0">
              <a:solidFill>
                <a:srgbClr val="008000"/>
              </a:solidFill>
              <a:latin typeface="Consolas" pitchFamily="49" charset="0"/>
              <a:cs typeface="Consolas" pitchFamily="49" charset="0"/>
            </a:endParaRPr>
          </a:p>
        </p:txBody>
      </p:sp>
      <p:sp>
        <p:nvSpPr>
          <p:cNvPr id="18" name="TextBox 17"/>
          <p:cNvSpPr txBox="1"/>
          <p:nvPr/>
        </p:nvSpPr>
        <p:spPr>
          <a:xfrm>
            <a:off x="4786314" y="255960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19" name="TextBox 18"/>
          <p:cNvSpPr txBox="1"/>
          <p:nvPr/>
        </p:nvSpPr>
        <p:spPr>
          <a:xfrm>
            <a:off x="3857620"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20" name="TextBox 19"/>
          <p:cNvSpPr txBox="1"/>
          <p:nvPr/>
        </p:nvSpPr>
        <p:spPr>
          <a:xfrm>
            <a:off x="2786050"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21" name="TextBox 20"/>
          <p:cNvSpPr txBox="1"/>
          <p:nvPr/>
        </p:nvSpPr>
        <p:spPr>
          <a:xfrm>
            <a:off x="3786182" y="255960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22" name="TextBox 21"/>
          <p:cNvSpPr txBox="1"/>
          <p:nvPr/>
        </p:nvSpPr>
        <p:spPr>
          <a:xfrm>
            <a:off x="2786050" y="2559602"/>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23" name="TextBox 22"/>
          <p:cNvSpPr txBox="1"/>
          <p:nvPr/>
        </p:nvSpPr>
        <p:spPr>
          <a:xfrm>
            <a:off x="3857620" y="307181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24" name="TextBox 23"/>
          <p:cNvSpPr txBox="1"/>
          <p:nvPr/>
        </p:nvSpPr>
        <p:spPr>
          <a:xfrm>
            <a:off x="2857488" y="307181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25" name="TextBox 24"/>
          <p:cNvSpPr txBox="1"/>
          <p:nvPr/>
        </p:nvSpPr>
        <p:spPr>
          <a:xfrm>
            <a:off x="1142976" y="487900"/>
            <a:ext cx="428628" cy="369332"/>
          </a:xfrm>
          <a:prstGeom prst="rect">
            <a:avLst/>
          </a:prstGeom>
          <a:noFill/>
        </p:spPr>
        <p:txBody>
          <a:bodyPr wrap="square" lIns="0" tIns="0" rIns="0" bIns="0" rtlCol="0">
            <a:spAutoFit/>
          </a:bodyPr>
          <a:lstStyle/>
          <a:p>
            <a:r>
              <a:rPr lang="en-US" altLang="zh-CN" i="1" dirty="0" smtClean="0">
                <a:solidFill>
                  <a:srgbClr val="0000FF"/>
                </a:solidFill>
                <a:latin typeface="Consolas" pitchFamily="49" charset="0"/>
                <a:cs typeface="Consolas" pitchFamily="49" charset="0"/>
              </a:rPr>
              <a:t>h</a:t>
            </a:r>
            <a:endParaRPr lang="zh-CN" altLang="en-US" i="1" dirty="0">
              <a:solidFill>
                <a:srgbClr val="0000FF"/>
              </a:solidFill>
              <a:latin typeface="Consolas" pitchFamily="49" charset="0"/>
              <a:cs typeface="Consolas" pitchFamily="49" charset="0"/>
            </a:endParaRPr>
          </a:p>
        </p:txBody>
      </p:sp>
      <p:sp>
        <p:nvSpPr>
          <p:cNvPr id="26" name="TextBox 25"/>
          <p:cNvSpPr txBox="1"/>
          <p:nvPr/>
        </p:nvSpPr>
        <p:spPr>
          <a:xfrm>
            <a:off x="1562080"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27" name="TextBox 26"/>
          <p:cNvSpPr txBox="1"/>
          <p:nvPr/>
        </p:nvSpPr>
        <p:spPr>
          <a:xfrm>
            <a:off x="2419336"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28" name="TextBox 27"/>
          <p:cNvSpPr txBox="1"/>
          <p:nvPr/>
        </p:nvSpPr>
        <p:spPr>
          <a:xfrm>
            <a:off x="3348030"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29" name="TextBox 28"/>
          <p:cNvSpPr txBox="1"/>
          <p:nvPr/>
        </p:nvSpPr>
        <p:spPr>
          <a:xfrm>
            <a:off x="5133980"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30" name="TextBox 29"/>
          <p:cNvSpPr txBox="1"/>
          <p:nvPr/>
        </p:nvSpPr>
        <p:spPr>
          <a:xfrm>
            <a:off x="4276724"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31" name="TextBox 30"/>
          <p:cNvSpPr txBox="1"/>
          <p:nvPr/>
        </p:nvSpPr>
        <p:spPr>
          <a:xfrm>
            <a:off x="5991236"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32" name="TextBox 31"/>
          <p:cNvSpPr txBox="1"/>
          <p:nvPr/>
        </p:nvSpPr>
        <p:spPr>
          <a:xfrm>
            <a:off x="6848492"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33" name="TextBox 32"/>
          <p:cNvSpPr txBox="1"/>
          <p:nvPr/>
        </p:nvSpPr>
        <p:spPr>
          <a:xfrm>
            <a:off x="7777186" y="48790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34" name="TextBox 33"/>
          <p:cNvSpPr txBox="1"/>
          <p:nvPr/>
        </p:nvSpPr>
        <p:spPr>
          <a:xfrm>
            <a:off x="4786314" y="1988098"/>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35" name="Text Box 5"/>
          <p:cNvSpPr txBox="1">
            <a:spLocks noChangeArrowheads="1"/>
          </p:cNvSpPr>
          <p:nvPr/>
        </p:nvSpPr>
        <p:spPr bwMode="auto">
          <a:xfrm>
            <a:off x="1214414" y="3929066"/>
            <a:ext cx="2042547" cy="477310"/>
          </a:xfrm>
          <a:prstGeom prst="rect">
            <a:avLst/>
          </a:prstGeom>
          <a:noFill/>
          <a:ln w="9525">
            <a:noFill/>
            <a:miter lim="800000"/>
            <a:headEnd/>
            <a:tailEnd/>
          </a:ln>
          <a:effectLst/>
        </p:spPr>
        <p:txBody>
          <a:bodyPr wrap="none">
            <a:spAutoFit/>
          </a:bodyPr>
          <a:lstStyle/>
          <a:p>
            <a:pPr algn="l">
              <a:lnSpc>
                <a:spcPct val="125000"/>
              </a:lnSpc>
            </a:pPr>
            <a:r>
              <a:rPr kumimoji="1" lang="zh-CN" altLang="en-US" sz="2200" dirty="0">
                <a:solidFill>
                  <a:srgbClr val="0000FF"/>
                </a:solidFill>
                <a:latin typeface="Consolas" pitchFamily="49" charset="0"/>
                <a:ea typeface="楷体" pitchFamily="49" charset="-122"/>
                <a:cs typeface="Consolas" pitchFamily="49" charset="0"/>
              </a:rPr>
              <a:t>进行</a:t>
            </a:r>
            <a:r>
              <a:rPr kumimoji="1" lang="zh-CN" altLang="en-US" sz="2200" dirty="0" smtClean="0">
                <a:solidFill>
                  <a:srgbClr val="0000FF"/>
                </a:solidFill>
                <a:latin typeface="Consolas" pitchFamily="49" charset="0"/>
                <a:ea typeface="楷体" pitchFamily="49" charset="-122"/>
                <a:cs typeface="Consolas" pitchFamily="49" charset="0"/>
              </a:rPr>
              <a:t>第</a:t>
            </a:r>
            <a:r>
              <a:rPr kumimoji="1" lang="en-US" altLang="zh-CN" sz="2200" dirty="0" smtClean="0">
                <a:solidFill>
                  <a:srgbClr val="0000FF"/>
                </a:solidFill>
                <a:latin typeface="Consolas" pitchFamily="49" charset="0"/>
                <a:ea typeface="楷体" pitchFamily="49" charset="-122"/>
                <a:cs typeface="Consolas" pitchFamily="49" charset="0"/>
              </a:rPr>
              <a:t>3</a:t>
            </a:r>
            <a:r>
              <a:rPr kumimoji="1" lang="zh-CN" altLang="en-US" sz="2200" dirty="0" smtClean="0">
                <a:solidFill>
                  <a:srgbClr val="0000FF"/>
                </a:solidFill>
                <a:latin typeface="Consolas" pitchFamily="49" charset="0"/>
                <a:ea typeface="楷体" pitchFamily="49" charset="-122"/>
                <a:cs typeface="Consolas" pitchFamily="49" charset="0"/>
              </a:rPr>
              <a:t>次</a:t>
            </a:r>
            <a:r>
              <a:rPr kumimoji="1" lang="zh-CN" altLang="en-US" sz="2200" dirty="0">
                <a:solidFill>
                  <a:srgbClr val="FF0000"/>
                </a:solidFill>
                <a:latin typeface="Consolas" pitchFamily="49" charset="0"/>
                <a:ea typeface="楷体" pitchFamily="49" charset="-122"/>
                <a:cs typeface="Consolas" pitchFamily="49" charset="0"/>
              </a:rPr>
              <a:t>收集</a:t>
            </a:r>
          </a:p>
        </p:txBody>
      </p:sp>
      <p:sp>
        <p:nvSpPr>
          <p:cNvPr id="36" name="TextBox 35"/>
          <p:cNvSpPr txBox="1"/>
          <p:nvPr/>
        </p:nvSpPr>
        <p:spPr>
          <a:xfrm>
            <a:off x="1214414" y="4845618"/>
            <a:ext cx="428628" cy="369332"/>
          </a:xfrm>
          <a:prstGeom prst="rect">
            <a:avLst/>
          </a:prstGeom>
          <a:noFill/>
        </p:spPr>
        <p:txBody>
          <a:bodyPr wrap="square" lIns="0" tIns="0" rIns="0" bIns="0" rtlCol="0">
            <a:spAutoFit/>
          </a:bodyPr>
          <a:lstStyle/>
          <a:p>
            <a:r>
              <a:rPr lang="en-US" altLang="zh-CN" i="1" dirty="0" smtClean="0">
                <a:solidFill>
                  <a:srgbClr val="0000FF"/>
                </a:solidFill>
                <a:latin typeface="Consolas" pitchFamily="49" charset="0"/>
                <a:cs typeface="Consolas" pitchFamily="49" charset="0"/>
              </a:rPr>
              <a:t>h</a:t>
            </a:r>
            <a:endParaRPr lang="zh-CN" altLang="en-US" i="1" dirty="0">
              <a:solidFill>
                <a:srgbClr val="0000FF"/>
              </a:solidFill>
              <a:latin typeface="Consolas" pitchFamily="49" charset="0"/>
              <a:cs typeface="Consolas" pitchFamily="49" charset="0"/>
            </a:endParaRPr>
          </a:p>
        </p:txBody>
      </p:sp>
      <p:sp>
        <p:nvSpPr>
          <p:cNvPr id="37" name="TextBox 36"/>
          <p:cNvSpPr txBox="1"/>
          <p:nvPr/>
        </p:nvSpPr>
        <p:spPr>
          <a:xfrm>
            <a:off x="2786050" y="5715016"/>
            <a:ext cx="4786346" cy="430887"/>
          </a:xfrm>
          <a:prstGeom prst="rect">
            <a:avLst/>
          </a:prstGeom>
          <a:noFill/>
        </p:spPr>
        <p:txBody>
          <a:bodyPr wrap="square" rtlCol="0">
            <a:spAutoFit/>
          </a:bodyPr>
          <a:lstStyle/>
          <a:p>
            <a:r>
              <a:rPr lang="zh-CN" altLang="en-US" sz="2200" dirty="0" smtClean="0">
                <a:solidFill>
                  <a:srgbClr val="0000FF"/>
                </a:solidFill>
                <a:latin typeface="Consolas" pitchFamily="49" charset="0"/>
                <a:ea typeface="楷体" pitchFamily="49" charset="-122"/>
                <a:cs typeface="Consolas" pitchFamily="49" charset="0"/>
              </a:rPr>
              <a:t>第</a:t>
            </a:r>
            <a:r>
              <a:rPr lang="en-US" altLang="zh-CN" sz="2200" dirty="0" smtClean="0">
                <a:solidFill>
                  <a:srgbClr val="0000FF"/>
                </a:solidFill>
                <a:latin typeface="Consolas" pitchFamily="49" charset="0"/>
                <a:ea typeface="楷体" pitchFamily="49" charset="-122"/>
                <a:cs typeface="Consolas" pitchFamily="49" charset="0"/>
              </a:rPr>
              <a:t>3</a:t>
            </a:r>
            <a:r>
              <a:rPr lang="zh-CN" altLang="en-US" sz="2200" dirty="0" smtClean="0">
                <a:solidFill>
                  <a:srgbClr val="0000FF"/>
                </a:solidFill>
                <a:latin typeface="Consolas" pitchFamily="49" charset="0"/>
                <a:ea typeface="楷体" pitchFamily="49" charset="-122"/>
                <a:cs typeface="Consolas" pitchFamily="49" charset="0"/>
              </a:rPr>
              <a:t>趟</a:t>
            </a:r>
            <a:r>
              <a:rPr lang="zh-CN" altLang="en-US" sz="2200" smtClean="0">
                <a:solidFill>
                  <a:srgbClr val="0000FF"/>
                </a:solidFill>
                <a:latin typeface="Consolas" pitchFamily="49" charset="0"/>
                <a:ea typeface="楷体" pitchFamily="49" charset="-122"/>
                <a:cs typeface="Consolas" pitchFamily="49" charset="0"/>
              </a:rPr>
              <a:t>排序完毕，得到最终排序结果</a:t>
            </a:r>
            <a:endParaRPr lang="zh-CN" altLang="en-US" sz="2200" dirty="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571736"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→139</a:t>
            </a:r>
            <a:endParaRPr lang="zh-CN" altLang="en-US" dirty="0">
              <a:solidFill>
                <a:srgbClr val="0000FF"/>
              </a:solidFill>
              <a:latin typeface="Consolas" pitchFamily="49" charset="0"/>
              <a:cs typeface="Consolas" pitchFamily="49" charset="0"/>
            </a:endParaRPr>
          </a:p>
        </p:txBody>
      </p:sp>
      <p:sp>
        <p:nvSpPr>
          <p:cNvPr id="39" name="TextBox 38"/>
          <p:cNvSpPr txBox="1"/>
          <p:nvPr/>
        </p:nvSpPr>
        <p:spPr>
          <a:xfrm>
            <a:off x="1714480"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→138</a:t>
            </a:r>
            <a:endParaRPr lang="zh-CN" altLang="en-US" dirty="0">
              <a:solidFill>
                <a:srgbClr val="0000FF"/>
              </a:solidFill>
              <a:latin typeface="Consolas" pitchFamily="49" charset="0"/>
              <a:cs typeface="Consolas" pitchFamily="49" charset="0"/>
            </a:endParaRPr>
          </a:p>
        </p:txBody>
      </p:sp>
      <p:sp>
        <p:nvSpPr>
          <p:cNvPr id="40" name="TextBox 39"/>
          <p:cNvSpPr txBox="1"/>
          <p:nvPr/>
        </p:nvSpPr>
        <p:spPr>
          <a:xfrm>
            <a:off x="3428992"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→167</a:t>
            </a:r>
            <a:endParaRPr lang="zh-CN" altLang="en-US" dirty="0">
              <a:solidFill>
                <a:srgbClr val="0000FF"/>
              </a:solidFill>
              <a:latin typeface="Consolas" pitchFamily="49" charset="0"/>
              <a:cs typeface="Consolas" pitchFamily="49" charset="0"/>
            </a:endParaRPr>
          </a:p>
        </p:txBody>
      </p:sp>
      <p:sp>
        <p:nvSpPr>
          <p:cNvPr id="41" name="TextBox 40"/>
          <p:cNvSpPr txBox="1"/>
          <p:nvPr/>
        </p:nvSpPr>
        <p:spPr>
          <a:xfrm>
            <a:off x="6072198"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→239</a:t>
            </a:r>
            <a:endParaRPr lang="zh-CN" altLang="en-US" dirty="0">
              <a:solidFill>
                <a:srgbClr val="0000FF"/>
              </a:solidFill>
              <a:latin typeface="Consolas" pitchFamily="49" charset="0"/>
              <a:cs typeface="Consolas" pitchFamily="49" charset="0"/>
            </a:endParaRPr>
          </a:p>
        </p:txBody>
      </p:sp>
      <p:sp>
        <p:nvSpPr>
          <p:cNvPr id="42" name="TextBox 41"/>
          <p:cNvSpPr txBox="1"/>
          <p:nvPr/>
        </p:nvSpPr>
        <p:spPr>
          <a:xfrm>
            <a:off x="5214942"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→237</a:t>
            </a:r>
            <a:endParaRPr lang="zh-CN" altLang="en-US" dirty="0">
              <a:solidFill>
                <a:srgbClr val="0000FF"/>
              </a:solidFill>
              <a:latin typeface="Consolas" pitchFamily="49" charset="0"/>
              <a:cs typeface="Consolas" pitchFamily="49" charset="0"/>
            </a:endParaRPr>
          </a:p>
        </p:txBody>
      </p:sp>
      <p:sp>
        <p:nvSpPr>
          <p:cNvPr id="43" name="TextBox 42"/>
          <p:cNvSpPr txBox="1"/>
          <p:nvPr/>
        </p:nvSpPr>
        <p:spPr>
          <a:xfrm>
            <a:off x="4357686"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→230</a:t>
            </a:r>
            <a:endParaRPr lang="zh-CN" altLang="en-US" dirty="0">
              <a:solidFill>
                <a:srgbClr val="0000FF"/>
              </a:solidFill>
              <a:latin typeface="Consolas" pitchFamily="49" charset="0"/>
              <a:cs typeface="Consolas" pitchFamily="49" charset="0"/>
            </a:endParaRPr>
          </a:p>
        </p:txBody>
      </p:sp>
      <p:sp>
        <p:nvSpPr>
          <p:cNvPr id="44" name="TextBox 43"/>
          <p:cNvSpPr txBox="1"/>
          <p:nvPr/>
        </p:nvSpPr>
        <p:spPr>
          <a:xfrm>
            <a:off x="7858148"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→369</a:t>
            </a:r>
            <a:endParaRPr lang="zh-CN" altLang="en-US" dirty="0">
              <a:solidFill>
                <a:srgbClr val="0000FF"/>
              </a:solidFill>
              <a:latin typeface="Consolas" pitchFamily="49" charset="0"/>
              <a:cs typeface="Consolas" pitchFamily="49" charset="0"/>
            </a:endParaRPr>
          </a:p>
        </p:txBody>
      </p:sp>
      <p:sp>
        <p:nvSpPr>
          <p:cNvPr id="45" name="TextBox 44"/>
          <p:cNvSpPr txBox="1"/>
          <p:nvPr/>
        </p:nvSpPr>
        <p:spPr>
          <a:xfrm>
            <a:off x="6929454" y="4857760"/>
            <a:ext cx="1071570" cy="369332"/>
          </a:xfrm>
          <a:prstGeom prst="rect">
            <a:avLst/>
          </a:prstGeom>
          <a:noFill/>
        </p:spPr>
        <p:txBody>
          <a:bodyPr wrap="square" lIns="0" tIns="0" rIns="0" bIns="0" rtlCol="0">
            <a:spAutoFit/>
          </a:bodyPr>
          <a:lstStyle/>
          <a:p>
            <a:r>
              <a:rPr kumimoji="1" lang="en-US" altLang="zh-CN" dirty="0" smtClean="0">
                <a:solidFill>
                  <a:srgbClr val="0000FF"/>
                </a:solidFill>
                <a:latin typeface="Consolas" pitchFamily="49" charset="0"/>
                <a:ea typeface="楷体" pitchFamily="49" charset="-122"/>
                <a:cs typeface="Consolas" pitchFamily="49" charset="0"/>
              </a:rPr>
              <a:t>→367</a:t>
            </a:r>
            <a:endParaRPr lang="zh-CN" altLang="en-US" dirty="0">
              <a:solidFill>
                <a:srgbClr val="0000FF"/>
              </a:solidFill>
              <a:latin typeface="Consolas" pitchFamily="49" charset="0"/>
              <a:cs typeface="Consolas" pitchFamily="49" charset="0"/>
            </a:endParaRPr>
          </a:p>
        </p:txBody>
      </p:sp>
      <p:sp>
        <p:nvSpPr>
          <p:cNvPr id="46" name="TextBox 45"/>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7"/>
                                        </p:tgtEl>
                                      </p:cBhvr>
                                    </p:animEffect>
                                    <p:animScale>
                                      <p:cBhvr>
                                        <p:cTn id="19" dur="250" autoRev="1" fill="hold"/>
                                        <p:tgtEl>
                                          <p:spTgt spid="27"/>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28"/>
                                        </p:tgtEl>
                                      </p:cBhvr>
                                    </p:animEffect>
                                    <p:animScale>
                                      <p:cBhvr>
                                        <p:cTn id="31" dur="250" autoRev="1" fill="hold"/>
                                        <p:tgtEl>
                                          <p:spTgt spid="28"/>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30"/>
                                        </p:tgtEl>
                                      </p:cBhvr>
                                    </p:animEffect>
                                    <p:animScale>
                                      <p:cBhvr>
                                        <p:cTn id="43" dur="250" autoRev="1" fill="hold"/>
                                        <p:tgtEl>
                                          <p:spTgt spid="30"/>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30"/>
                                        </p:tgtEl>
                                      </p:cBhvr>
                                    </p:animEffect>
                                    <p:set>
                                      <p:cBhvr>
                                        <p:cTn id="50" dur="1" fill="hold">
                                          <p:stCondLst>
                                            <p:cond delay="499"/>
                                          </p:stCondLst>
                                        </p:cTn>
                                        <p:tgtEl>
                                          <p:spTgt spid="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29"/>
                                        </p:tgtEl>
                                      </p:cBhvr>
                                    </p:animEffect>
                                    <p:animScale>
                                      <p:cBhvr>
                                        <p:cTn id="55" dur="250" autoRev="1" fill="hold"/>
                                        <p:tgtEl>
                                          <p:spTgt spid="29"/>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29"/>
                                        </p:tgtEl>
                                      </p:cBhvr>
                                    </p:animEffect>
                                    <p:set>
                                      <p:cBhvr>
                                        <p:cTn id="62" dur="1" fill="hold">
                                          <p:stCondLst>
                                            <p:cond delay="499"/>
                                          </p:stCondLst>
                                        </p:cTn>
                                        <p:tgtEl>
                                          <p:spTgt spid="2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31"/>
                                        </p:tgtEl>
                                      </p:cBhvr>
                                    </p:animEffect>
                                    <p:animScale>
                                      <p:cBhvr>
                                        <p:cTn id="67" dur="250" autoRev="1" fill="hold"/>
                                        <p:tgtEl>
                                          <p:spTgt spid="31"/>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32"/>
                                        </p:tgtEl>
                                      </p:cBhvr>
                                    </p:animEffect>
                                    <p:animScale>
                                      <p:cBhvr>
                                        <p:cTn id="79" dur="250" autoRev="1" fill="hold"/>
                                        <p:tgtEl>
                                          <p:spTgt spid="32"/>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32"/>
                                        </p:tgtEl>
                                      </p:cBhvr>
                                    </p:animEffect>
                                    <p:set>
                                      <p:cBhvr>
                                        <p:cTn id="86" dur="1" fill="hold">
                                          <p:stCondLst>
                                            <p:cond delay="499"/>
                                          </p:stCondLst>
                                        </p:cTn>
                                        <p:tgtEl>
                                          <p:spTgt spid="3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33"/>
                                        </p:tgtEl>
                                      </p:cBhvr>
                                    </p:animEffect>
                                    <p:animScale>
                                      <p:cBhvr>
                                        <p:cTn id="91" dur="250" autoRev="1" fill="hold"/>
                                        <p:tgtEl>
                                          <p:spTgt spid="33"/>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6" presetClass="emph" presetSubtype="0" fill="hold" grpId="1" nodeType="clickEffect">
                                  <p:stCondLst>
                                    <p:cond delay="0"/>
                                  </p:stCondLst>
                                  <p:childTnLst>
                                    <p:animEffect transition="out" filter="fade">
                                      <p:cBhvr>
                                        <p:cTn id="109" dur="500" tmFilter="0, 0; .2, .5; .8, .5; 1, 0"/>
                                        <p:tgtEl>
                                          <p:spTgt spid="20"/>
                                        </p:tgtEl>
                                      </p:cBhvr>
                                    </p:animEffect>
                                    <p:animScale>
                                      <p:cBhvr>
                                        <p:cTn id="110" dur="250" autoRev="1" fill="hold"/>
                                        <p:tgtEl>
                                          <p:spTgt spid="20"/>
                                        </p:tgtEl>
                                      </p:cBhvr>
                                      <p:by x="105000" y="105000"/>
                                    </p:animScale>
                                  </p:childTnLst>
                                </p:cTn>
                              </p:par>
                              <p:par>
                                <p:cTn id="111" presetID="26" presetClass="emph" presetSubtype="0" fill="hold" grpId="1" nodeType="withEffect">
                                  <p:stCondLst>
                                    <p:cond delay="0"/>
                                  </p:stCondLst>
                                  <p:childTnLst>
                                    <p:animEffect transition="out" filter="fade">
                                      <p:cBhvr>
                                        <p:cTn id="112" dur="500" tmFilter="0, 0; .2, .5; .8, .5; 1, 0"/>
                                        <p:tgtEl>
                                          <p:spTgt spid="19"/>
                                        </p:tgtEl>
                                      </p:cBhvr>
                                    </p:animEffect>
                                    <p:animScale>
                                      <p:cBhvr>
                                        <p:cTn id="113" dur="250" autoRev="1" fill="hold"/>
                                        <p:tgtEl>
                                          <p:spTgt spid="19"/>
                                        </p:tgtEl>
                                      </p:cBhvr>
                                      <p:by x="105000" y="105000"/>
                                    </p:animScale>
                                  </p:childTnLst>
                                </p:cTn>
                              </p:par>
                              <p:par>
                                <p:cTn id="114" presetID="26" presetClass="emph" presetSubtype="0" fill="hold" grpId="1" nodeType="withEffect">
                                  <p:stCondLst>
                                    <p:cond delay="0"/>
                                  </p:stCondLst>
                                  <p:childTnLst>
                                    <p:animEffect transition="out" filter="fade">
                                      <p:cBhvr>
                                        <p:cTn id="115" dur="500" tmFilter="0, 0; .2, .5; .8, .5; 1, 0"/>
                                        <p:tgtEl>
                                          <p:spTgt spid="34"/>
                                        </p:tgtEl>
                                      </p:cBhvr>
                                    </p:animEffect>
                                    <p:animScale>
                                      <p:cBhvr>
                                        <p:cTn id="116" dur="250" autoRev="1" fill="hold"/>
                                        <p:tgtEl>
                                          <p:spTgt spid="34"/>
                                        </p:tgtEl>
                                      </p:cBhvr>
                                      <p:by x="105000" y="105000"/>
                                    </p:animScale>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39"/>
                                        </p:tgtEl>
                                        <p:attrNameLst>
                                          <p:attrName>style.visibility</p:attrName>
                                        </p:attrNameLst>
                                      </p:cBhvr>
                                      <p:to>
                                        <p:strVal val="visible"/>
                                      </p:to>
                                    </p:se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0"/>
                                        </p:tgtEl>
                                        <p:attrNameLst>
                                          <p:attrName>style.visibility</p:attrName>
                                        </p:attrNameLst>
                                      </p:cBhvr>
                                      <p:to>
                                        <p:strVal val="visible"/>
                                      </p:to>
                                    </p:set>
                                  </p:childTnLst>
                                </p:cTn>
                              </p:par>
                            </p:childTnLst>
                          </p:cTn>
                        </p:par>
                        <p:par>
                          <p:cTn id="126" fill="hold">
                            <p:stCondLst>
                              <p:cond delay="500"/>
                            </p:stCondLst>
                            <p:childTnLst>
                              <p:par>
                                <p:cTn id="127" presetID="22" presetClass="exit" presetSubtype="4" fill="hold" grpId="2" nodeType="afterEffect">
                                  <p:stCondLst>
                                    <p:cond delay="0"/>
                                  </p:stCondLst>
                                  <p:childTnLst>
                                    <p:animEffect transition="out" filter="wipe(down)">
                                      <p:cBhvr>
                                        <p:cTn id="128" dur="500"/>
                                        <p:tgtEl>
                                          <p:spTgt spid="20"/>
                                        </p:tgtEl>
                                      </p:cBhvr>
                                    </p:animEffect>
                                    <p:set>
                                      <p:cBhvr>
                                        <p:cTn id="129" dur="1" fill="hold">
                                          <p:stCondLst>
                                            <p:cond delay="499"/>
                                          </p:stCondLst>
                                        </p:cTn>
                                        <p:tgtEl>
                                          <p:spTgt spid="20"/>
                                        </p:tgtEl>
                                        <p:attrNameLst>
                                          <p:attrName>style.visibility</p:attrName>
                                        </p:attrNameLst>
                                      </p:cBhvr>
                                      <p:to>
                                        <p:strVal val="hidden"/>
                                      </p:to>
                                    </p:set>
                                  </p:childTnLst>
                                </p:cTn>
                              </p:par>
                            </p:childTnLst>
                          </p:cTn>
                        </p:par>
                        <p:par>
                          <p:cTn id="130" fill="hold">
                            <p:stCondLst>
                              <p:cond delay="1000"/>
                            </p:stCondLst>
                            <p:childTnLst>
                              <p:par>
                                <p:cTn id="131" presetID="22" presetClass="exit" presetSubtype="4" fill="hold" grpId="2" nodeType="afterEffect">
                                  <p:stCondLst>
                                    <p:cond delay="0"/>
                                  </p:stCondLst>
                                  <p:childTnLst>
                                    <p:animEffect transition="out" filter="wipe(down)">
                                      <p:cBhvr>
                                        <p:cTn id="132" dur="500"/>
                                        <p:tgtEl>
                                          <p:spTgt spid="19"/>
                                        </p:tgtEl>
                                      </p:cBhvr>
                                    </p:animEffect>
                                    <p:set>
                                      <p:cBhvr>
                                        <p:cTn id="133" dur="1" fill="hold">
                                          <p:stCondLst>
                                            <p:cond delay="499"/>
                                          </p:stCondLst>
                                        </p:cTn>
                                        <p:tgtEl>
                                          <p:spTgt spid="19"/>
                                        </p:tgtEl>
                                        <p:attrNameLst>
                                          <p:attrName>style.visibility</p:attrName>
                                        </p:attrNameLst>
                                      </p:cBhvr>
                                      <p:to>
                                        <p:strVal val="hidden"/>
                                      </p:to>
                                    </p:set>
                                  </p:childTnLst>
                                </p:cTn>
                              </p:par>
                            </p:childTnLst>
                          </p:cTn>
                        </p:par>
                        <p:par>
                          <p:cTn id="134" fill="hold">
                            <p:stCondLst>
                              <p:cond delay="1500"/>
                            </p:stCondLst>
                            <p:childTnLst>
                              <p:par>
                                <p:cTn id="135" presetID="22" presetClass="exit" presetSubtype="4" fill="hold" grpId="2" nodeType="afterEffect">
                                  <p:stCondLst>
                                    <p:cond delay="0"/>
                                  </p:stCondLst>
                                  <p:childTnLst>
                                    <p:animEffect transition="out" filter="wipe(down)">
                                      <p:cBhvr>
                                        <p:cTn id="136" dur="500"/>
                                        <p:tgtEl>
                                          <p:spTgt spid="34"/>
                                        </p:tgtEl>
                                      </p:cBhvr>
                                    </p:animEffect>
                                    <p:set>
                                      <p:cBhvr>
                                        <p:cTn id="137" dur="1" fill="hold">
                                          <p:stCondLst>
                                            <p:cond delay="499"/>
                                          </p:stCondLst>
                                        </p:cTn>
                                        <p:tgtEl>
                                          <p:spTgt spid="34"/>
                                        </p:tgtEl>
                                        <p:attrNameLst>
                                          <p:attrName>style.visibility</p:attrName>
                                        </p:attrNameLst>
                                      </p:cBhvr>
                                      <p:to>
                                        <p:strVal val="hidden"/>
                                      </p:to>
                                    </p:set>
                                  </p:childTnLst>
                                </p:cTn>
                              </p:par>
                            </p:childTnLst>
                          </p:cTn>
                        </p:par>
                        <p:par>
                          <p:cTn id="138" fill="hold">
                            <p:stCondLst>
                              <p:cond delay="2000"/>
                            </p:stCondLst>
                            <p:childTnLst>
                              <p:par>
                                <p:cTn id="139" presetID="26" presetClass="emph" presetSubtype="0" fill="hold" grpId="1" nodeType="afterEffect">
                                  <p:stCondLst>
                                    <p:cond delay="0"/>
                                  </p:stCondLst>
                                  <p:childTnLst>
                                    <p:animEffect transition="out" filter="fade">
                                      <p:cBhvr>
                                        <p:cTn id="140" dur="500" tmFilter="0, 0; .2, .5; .8, .5; 1, 0"/>
                                        <p:tgtEl>
                                          <p:spTgt spid="22"/>
                                        </p:tgtEl>
                                      </p:cBhvr>
                                    </p:animEffect>
                                    <p:animScale>
                                      <p:cBhvr>
                                        <p:cTn id="141" dur="250" autoRev="1" fill="hold"/>
                                        <p:tgtEl>
                                          <p:spTgt spid="22"/>
                                        </p:tgtEl>
                                      </p:cBhvr>
                                      <p:by x="105000" y="105000"/>
                                    </p:animScale>
                                  </p:childTnLst>
                                </p:cTn>
                              </p:par>
                              <p:par>
                                <p:cTn id="142" presetID="26" presetClass="emph" presetSubtype="0" fill="hold" grpId="1" nodeType="withEffect">
                                  <p:stCondLst>
                                    <p:cond delay="0"/>
                                  </p:stCondLst>
                                  <p:childTnLst>
                                    <p:animEffect transition="out" filter="fade">
                                      <p:cBhvr>
                                        <p:cTn id="143" dur="500" tmFilter="0, 0; .2, .5; .8, .5; 1, 0"/>
                                        <p:tgtEl>
                                          <p:spTgt spid="21"/>
                                        </p:tgtEl>
                                      </p:cBhvr>
                                    </p:animEffect>
                                    <p:animScale>
                                      <p:cBhvr>
                                        <p:cTn id="144" dur="250" autoRev="1" fill="hold"/>
                                        <p:tgtEl>
                                          <p:spTgt spid="21"/>
                                        </p:tgtEl>
                                      </p:cBhvr>
                                      <p:by x="105000" y="105000"/>
                                    </p:animScale>
                                  </p:childTnLst>
                                </p:cTn>
                              </p:par>
                              <p:par>
                                <p:cTn id="145" presetID="26" presetClass="emph" presetSubtype="0" fill="hold" grpId="1" nodeType="withEffect">
                                  <p:stCondLst>
                                    <p:cond delay="0"/>
                                  </p:stCondLst>
                                  <p:childTnLst>
                                    <p:animEffect transition="out" filter="fade">
                                      <p:cBhvr>
                                        <p:cTn id="146" dur="500" tmFilter="0, 0; .2, .5; .8, .5; 1, 0"/>
                                        <p:tgtEl>
                                          <p:spTgt spid="18"/>
                                        </p:tgtEl>
                                      </p:cBhvr>
                                    </p:animEffect>
                                    <p:animScale>
                                      <p:cBhvr>
                                        <p:cTn id="147" dur="250" autoRev="1" fill="hold"/>
                                        <p:tgtEl>
                                          <p:spTgt spid="18"/>
                                        </p:tgtEl>
                                      </p:cBhvr>
                                      <p:by x="105000" y="105000"/>
                                    </p:animScale>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43"/>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41"/>
                                        </p:tgtEl>
                                        <p:attrNameLst>
                                          <p:attrName>style.visibility</p:attrName>
                                        </p:attrNameLst>
                                      </p:cBhvr>
                                      <p:to>
                                        <p:strVal val="visible"/>
                                      </p:to>
                                    </p:set>
                                  </p:childTnLst>
                                </p:cTn>
                              </p:par>
                            </p:childTnLst>
                          </p:cTn>
                        </p:par>
                        <p:par>
                          <p:cTn id="156" fill="hold">
                            <p:stCondLst>
                              <p:cond delay="0"/>
                            </p:stCondLst>
                            <p:childTnLst>
                              <p:par>
                                <p:cTn id="157" presetID="22" presetClass="exit" presetSubtype="4" fill="hold" grpId="2" nodeType="afterEffect">
                                  <p:stCondLst>
                                    <p:cond delay="0"/>
                                  </p:stCondLst>
                                  <p:childTnLst>
                                    <p:animEffect transition="out" filter="wipe(down)">
                                      <p:cBhvr>
                                        <p:cTn id="158" dur="500"/>
                                        <p:tgtEl>
                                          <p:spTgt spid="22"/>
                                        </p:tgtEl>
                                      </p:cBhvr>
                                    </p:animEffect>
                                    <p:set>
                                      <p:cBhvr>
                                        <p:cTn id="159" dur="1" fill="hold">
                                          <p:stCondLst>
                                            <p:cond delay="499"/>
                                          </p:stCondLst>
                                        </p:cTn>
                                        <p:tgtEl>
                                          <p:spTgt spid="22"/>
                                        </p:tgtEl>
                                        <p:attrNameLst>
                                          <p:attrName>style.visibility</p:attrName>
                                        </p:attrNameLst>
                                      </p:cBhvr>
                                      <p:to>
                                        <p:strVal val="hidden"/>
                                      </p:to>
                                    </p:set>
                                  </p:childTnLst>
                                </p:cTn>
                              </p:par>
                            </p:childTnLst>
                          </p:cTn>
                        </p:par>
                        <p:par>
                          <p:cTn id="160" fill="hold">
                            <p:stCondLst>
                              <p:cond delay="500"/>
                            </p:stCondLst>
                            <p:childTnLst>
                              <p:par>
                                <p:cTn id="161" presetID="22" presetClass="exit" presetSubtype="4" fill="hold" grpId="2" nodeType="afterEffect">
                                  <p:stCondLst>
                                    <p:cond delay="0"/>
                                  </p:stCondLst>
                                  <p:childTnLst>
                                    <p:animEffect transition="out" filter="wipe(down)">
                                      <p:cBhvr>
                                        <p:cTn id="162" dur="500"/>
                                        <p:tgtEl>
                                          <p:spTgt spid="21"/>
                                        </p:tgtEl>
                                      </p:cBhvr>
                                    </p:animEffect>
                                    <p:set>
                                      <p:cBhvr>
                                        <p:cTn id="163" dur="1" fill="hold">
                                          <p:stCondLst>
                                            <p:cond delay="499"/>
                                          </p:stCondLst>
                                        </p:cTn>
                                        <p:tgtEl>
                                          <p:spTgt spid="21"/>
                                        </p:tgtEl>
                                        <p:attrNameLst>
                                          <p:attrName>style.visibility</p:attrName>
                                        </p:attrNameLst>
                                      </p:cBhvr>
                                      <p:to>
                                        <p:strVal val="hidden"/>
                                      </p:to>
                                    </p:set>
                                  </p:childTnLst>
                                </p:cTn>
                              </p:par>
                            </p:childTnLst>
                          </p:cTn>
                        </p:par>
                        <p:par>
                          <p:cTn id="164" fill="hold">
                            <p:stCondLst>
                              <p:cond delay="1000"/>
                            </p:stCondLst>
                            <p:childTnLst>
                              <p:par>
                                <p:cTn id="165" presetID="22" presetClass="exit" presetSubtype="4" fill="hold" grpId="2" nodeType="afterEffect">
                                  <p:stCondLst>
                                    <p:cond delay="0"/>
                                  </p:stCondLst>
                                  <p:childTnLst>
                                    <p:animEffect transition="out" filter="wipe(down)">
                                      <p:cBhvr>
                                        <p:cTn id="166" dur="500"/>
                                        <p:tgtEl>
                                          <p:spTgt spid="18"/>
                                        </p:tgtEl>
                                      </p:cBhvr>
                                    </p:animEffect>
                                    <p:set>
                                      <p:cBhvr>
                                        <p:cTn id="167" dur="1" fill="hold">
                                          <p:stCondLst>
                                            <p:cond delay="499"/>
                                          </p:stCondLst>
                                        </p:cTn>
                                        <p:tgtEl>
                                          <p:spTgt spid="1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6" presetClass="emph" presetSubtype="0" fill="hold" grpId="1" nodeType="clickEffect">
                                  <p:stCondLst>
                                    <p:cond delay="0"/>
                                  </p:stCondLst>
                                  <p:childTnLst>
                                    <p:animEffect transition="out" filter="fade">
                                      <p:cBhvr>
                                        <p:cTn id="171" dur="500" tmFilter="0, 0; .2, .5; .8, .5; 1, 0"/>
                                        <p:tgtEl>
                                          <p:spTgt spid="24"/>
                                        </p:tgtEl>
                                      </p:cBhvr>
                                    </p:animEffect>
                                    <p:animScale>
                                      <p:cBhvr>
                                        <p:cTn id="172" dur="250" autoRev="1" fill="hold"/>
                                        <p:tgtEl>
                                          <p:spTgt spid="24"/>
                                        </p:tgtEl>
                                      </p:cBhvr>
                                      <p:by x="105000" y="105000"/>
                                    </p:animScale>
                                  </p:childTnLst>
                                </p:cTn>
                              </p:par>
                              <p:par>
                                <p:cTn id="173" presetID="26" presetClass="emph" presetSubtype="0" fill="hold" grpId="1" nodeType="withEffect">
                                  <p:stCondLst>
                                    <p:cond delay="0"/>
                                  </p:stCondLst>
                                  <p:childTnLst>
                                    <p:animEffect transition="out" filter="fade">
                                      <p:cBhvr>
                                        <p:cTn id="174" dur="500" tmFilter="0, 0; .2, .5; .8, .5; 1, 0"/>
                                        <p:tgtEl>
                                          <p:spTgt spid="23"/>
                                        </p:tgtEl>
                                      </p:cBhvr>
                                    </p:animEffect>
                                    <p:animScale>
                                      <p:cBhvr>
                                        <p:cTn id="175" dur="250" autoRev="1" fill="hold"/>
                                        <p:tgtEl>
                                          <p:spTgt spid="23"/>
                                        </p:tgtEl>
                                      </p:cBhvr>
                                      <p:by x="105000" y="105000"/>
                                    </p:animScale>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45"/>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0"/>
                                          </p:stCondLst>
                                        </p:cTn>
                                        <p:tgtEl>
                                          <p:spTgt spid="44"/>
                                        </p:tgtEl>
                                        <p:attrNameLst>
                                          <p:attrName>style.visibility</p:attrName>
                                        </p:attrNameLst>
                                      </p:cBhvr>
                                      <p:to>
                                        <p:strVal val="visible"/>
                                      </p:to>
                                    </p:set>
                                  </p:childTnLst>
                                </p:cTn>
                              </p:par>
                            </p:childTnLst>
                          </p:cTn>
                        </p:par>
                        <p:par>
                          <p:cTn id="182" fill="hold">
                            <p:stCondLst>
                              <p:cond delay="500"/>
                            </p:stCondLst>
                            <p:childTnLst>
                              <p:par>
                                <p:cTn id="183" presetID="22" presetClass="exit" presetSubtype="4" fill="hold" grpId="2" nodeType="afterEffect">
                                  <p:stCondLst>
                                    <p:cond delay="0"/>
                                  </p:stCondLst>
                                  <p:childTnLst>
                                    <p:animEffect transition="out" filter="wipe(down)">
                                      <p:cBhvr>
                                        <p:cTn id="184" dur="500"/>
                                        <p:tgtEl>
                                          <p:spTgt spid="24"/>
                                        </p:tgtEl>
                                      </p:cBhvr>
                                    </p:animEffect>
                                    <p:set>
                                      <p:cBhvr>
                                        <p:cTn id="185" dur="1" fill="hold">
                                          <p:stCondLst>
                                            <p:cond delay="499"/>
                                          </p:stCondLst>
                                        </p:cTn>
                                        <p:tgtEl>
                                          <p:spTgt spid="24"/>
                                        </p:tgtEl>
                                        <p:attrNameLst>
                                          <p:attrName>style.visibility</p:attrName>
                                        </p:attrNameLst>
                                      </p:cBhvr>
                                      <p:to>
                                        <p:strVal val="hidden"/>
                                      </p:to>
                                    </p:set>
                                  </p:childTnLst>
                                </p:cTn>
                              </p:par>
                            </p:childTnLst>
                          </p:cTn>
                        </p:par>
                        <p:par>
                          <p:cTn id="186" fill="hold">
                            <p:stCondLst>
                              <p:cond delay="1000"/>
                            </p:stCondLst>
                            <p:childTnLst>
                              <p:par>
                                <p:cTn id="187" presetID="22" presetClass="exit" presetSubtype="4" fill="hold" grpId="2" nodeType="afterEffect">
                                  <p:stCondLst>
                                    <p:cond delay="0"/>
                                  </p:stCondLst>
                                  <p:childTnLst>
                                    <p:animEffect transition="out" filter="wipe(down)">
                                      <p:cBhvr>
                                        <p:cTn id="188" dur="500"/>
                                        <p:tgtEl>
                                          <p:spTgt spid="23"/>
                                        </p:tgtEl>
                                      </p:cBhvr>
                                    </p:animEffect>
                                    <p:set>
                                      <p:cBhvr>
                                        <p:cTn id="189" dur="1" fill="hold">
                                          <p:stCondLst>
                                            <p:cond delay="499"/>
                                          </p:stCondLst>
                                        </p:cTn>
                                        <p:tgtEl>
                                          <p:spTgt spid="23"/>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9" grpId="0"/>
      <p:bldP spid="19" grpId="1"/>
      <p:bldP spid="19" grpId="2"/>
      <p:bldP spid="20" grpId="0"/>
      <p:bldP spid="20" grpId="1"/>
      <p:bldP spid="20" grpId="2"/>
      <p:bldP spid="21" grpId="0"/>
      <p:bldP spid="21" grpId="1"/>
      <p:bldP spid="21" grpId="2"/>
      <p:bldP spid="22" grpId="0"/>
      <p:bldP spid="22" grpId="1"/>
      <p:bldP spid="22" grpId="2"/>
      <p:bldP spid="23" grpId="0"/>
      <p:bldP spid="23" grpId="1"/>
      <p:bldP spid="23" grpId="2"/>
      <p:bldP spid="24" grpId="0"/>
      <p:bldP spid="24" grpId="1"/>
      <p:bldP spid="24" grpId="2"/>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4" grpId="2"/>
      <p:bldP spid="35" grpId="0"/>
      <p:bldP spid="36" grpId="0"/>
      <p:bldP spid="37" grpId="0"/>
      <p:bldP spid="38" grpId="0"/>
      <p:bldP spid="39" grpId="0"/>
      <p:bldP spid="40" grpId="0"/>
      <p:bldP spid="41" grpId="0"/>
      <p:bldP spid="42" grpId="0"/>
      <p:bldP spid="43" grpId="0"/>
      <p:bldP spid="44" grpId="0"/>
      <p:bldP spid="4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357290" y="571480"/>
            <a:ext cx="5033968" cy="400110"/>
          </a:xfrm>
          <a:prstGeom prst="rect">
            <a:avLst/>
          </a:prstGeom>
          <a:noFill/>
          <a:ln w="9525">
            <a:noFill/>
            <a:miter lim="800000"/>
            <a:headEnd/>
            <a:tailEnd/>
          </a:ln>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单键</a:t>
            </a:r>
            <a:r>
              <a:rPr lang="zh-CN" altLang="en-US" sz="2000" dirty="0">
                <a:solidFill>
                  <a:srgbClr val="0000FF"/>
                </a:solidFill>
                <a:latin typeface="Consolas" pitchFamily="49" charset="0"/>
                <a:ea typeface="楷体" pitchFamily="49" charset="-122"/>
                <a:cs typeface="Consolas" pitchFamily="49" charset="0"/>
              </a:rPr>
              <a:t>表中结点</a:t>
            </a:r>
            <a:r>
              <a:rPr lang="zh-CN" altLang="en-US" sz="2000">
                <a:solidFill>
                  <a:srgbClr val="0000FF"/>
                </a:solidFill>
                <a:latin typeface="Consolas" pitchFamily="49" charset="0"/>
                <a:ea typeface="楷体" pitchFamily="49" charset="-122"/>
                <a:cs typeface="Consolas" pitchFamily="49" charset="0"/>
              </a:rPr>
              <a:t>类型</a:t>
            </a:r>
            <a:r>
              <a:rPr lang="en-US" altLang="zh-CN" sz="2000" smtClean="0">
                <a:solidFill>
                  <a:srgbClr val="0000FF"/>
                </a:solidFill>
                <a:latin typeface="Consolas" pitchFamily="49" charset="0"/>
                <a:ea typeface="楷体" pitchFamily="49" charset="-122"/>
                <a:cs typeface="Consolas" pitchFamily="49" charset="0"/>
              </a:rPr>
              <a:t>RadixNode</a:t>
            </a:r>
            <a:r>
              <a:rPr lang="zh-CN" altLang="en-US" sz="2000" smtClean="0">
                <a:solidFill>
                  <a:srgbClr val="0000FF"/>
                </a:solidFill>
                <a:latin typeface="Consolas" pitchFamily="49" charset="0"/>
                <a:ea typeface="楷体" pitchFamily="49" charset="-122"/>
                <a:cs typeface="Consolas" pitchFamily="49" charset="0"/>
              </a:rPr>
              <a:t>声明如下</a:t>
            </a:r>
            <a:r>
              <a:rPr lang="zh-CN" altLang="en-US" sz="2000" dirty="0">
                <a:solidFill>
                  <a:srgbClr val="0000FF"/>
                </a:solidFill>
                <a:latin typeface="Consolas" pitchFamily="49" charset="0"/>
                <a:ea typeface="楷体" pitchFamily="49" charset="-122"/>
                <a:cs typeface="Consolas" pitchFamily="49" charset="0"/>
              </a:rPr>
              <a:t>：</a:t>
            </a:r>
          </a:p>
        </p:txBody>
      </p:sp>
      <p:sp>
        <p:nvSpPr>
          <p:cNvPr id="83971" name="Text Box 3"/>
          <p:cNvSpPr txBox="1">
            <a:spLocks noChangeArrowheads="1"/>
          </p:cNvSpPr>
          <p:nvPr/>
        </p:nvSpPr>
        <p:spPr bwMode="auto">
          <a:xfrm>
            <a:off x="1357290" y="1285860"/>
            <a:ext cx="7129463" cy="235605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180000" tIns="144000" bIns="180000">
            <a:spAutoFit/>
          </a:bodyPr>
          <a:lstStyle/>
          <a:p>
            <a:pPr>
              <a:lnSpc>
                <a:spcPct val="150000"/>
              </a:lnSpc>
            </a:pPr>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rnode</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char </a:t>
            </a:r>
            <a:r>
              <a:rPr lang="en-US" altLang="zh-CN" sz="1800" dirty="0">
                <a:solidFill>
                  <a:srgbClr val="0000FF"/>
                </a:solidFill>
                <a:latin typeface="Consolas" pitchFamily="49" charset="0"/>
                <a:ea typeface="仿宋" pitchFamily="49" charset="-122"/>
                <a:cs typeface="Consolas" pitchFamily="49" charset="0"/>
              </a:rPr>
              <a:t>key[</a:t>
            </a:r>
            <a:r>
              <a:rPr lang="en-US" altLang="zh-CN" sz="1800" dirty="0" err="1">
                <a:solidFill>
                  <a:srgbClr val="0000FF"/>
                </a:solidFill>
                <a:latin typeface="Consolas" pitchFamily="49" charset="0"/>
                <a:ea typeface="仿宋" pitchFamily="49" charset="-122"/>
                <a:cs typeface="Consolas" pitchFamily="49" charset="0"/>
              </a:rPr>
              <a:t>MAXD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存放关键字</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ElemType </a:t>
            </a:r>
            <a:r>
              <a:rPr lang="en-US" altLang="zh-CN" sz="1800" dirty="0">
                <a:solidFill>
                  <a:srgbClr val="0000FF"/>
                </a:solidFill>
                <a:latin typeface="Consolas" pitchFamily="49" charset="0"/>
                <a:ea typeface="仿宋" pitchFamily="49" charset="-122"/>
                <a:cs typeface="Consolas" pitchFamily="49" charset="0"/>
              </a:rPr>
              <a:t>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存放其他数据</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dirty="0" err="1">
                <a:solidFill>
                  <a:srgbClr val="0000FF"/>
                </a:solidFill>
                <a:latin typeface="Consolas" pitchFamily="49" charset="0"/>
                <a:ea typeface="仿宋" pitchFamily="49" charset="-122"/>
                <a:cs typeface="Consolas" pitchFamily="49" charset="0"/>
              </a:rPr>
              <a:t>rnode</a:t>
            </a:r>
            <a:r>
              <a:rPr lang="en-US" altLang="zh-CN" sz="1800" dirty="0">
                <a:solidFill>
                  <a:srgbClr val="0000FF"/>
                </a:solidFill>
                <a:latin typeface="Consolas" pitchFamily="49" charset="0"/>
                <a:ea typeface="仿宋" pitchFamily="49" charset="-122"/>
                <a:cs typeface="Consolas" pitchFamily="49" charset="0"/>
              </a:rPr>
              <a:t> *next;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RadixNode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单链表结点类型</a:t>
            </a:r>
          </a:p>
        </p:txBody>
      </p:sp>
      <p:sp>
        <p:nvSpPr>
          <p:cNvPr id="6" name="TextBox 5"/>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1214414" y="1539421"/>
            <a:ext cx="7572428" cy="319930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RadixSort1</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RadixNode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h,int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d,int</a:t>
            </a:r>
            <a:r>
              <a:rPr lang="en-US" altLang="zh-CN" sz="1800" dirty="0">
                <a:solidFill>
                  <a:srgbClr val="0000FF"/>
                </a:solidFill>
                <a:latin typeface="Consolas" pitchFamily="49" charset="0"/>
                <a:ea typeface="仿宋" pitchFamily="49" charset="-122"/>
                <a:cs typeface="Consolas" pitchFamily="49" charset="0"/>
              </a:rPr>
              <a:t> r</a:t>
            </a:r>
            <a:r>
              <a:rPr lang="en-US" altLang="zh-CN" sz="1800" dirty="0" smtClean="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最高位优先基数排序算法</a:t>
            </a:r>
          </a:p>
          <a:p>
            <a:pPr>
              <a:lnSpc>
                <a:spcPct val="150000"/>
              </a:lnSpc>
            </a:pP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实现基数排序</a:t>
            </a:r>
            <a:r>
              <a:rPr lang="en-US" altLang="zh-CN" sz="1800" dirty="0">
                <a:solidFill>
                  <a:srgbClr val="00B050"/>
                </a:solidFill>
                <a:latin typeface="Consolas" pitchFamily="49" charset="0"/>
                <a:ea typeface="仿宋" pitchFamily="49" charset="-122"/>
                <a:cs typeface="Consolas" pitchFamily="49" charset="0"/>
              </a:rPr>
              <a:t>:h</a:t>
            </a:r>
            <a:r>
              <a:rPr lang="zh-CN" altLang="en-US" sz="1800" dirty="0">
                <a:solidFill>
                  <a:srgbClr val="00B050"/>
                </a:solidFill>
                <a:latin typeface="Consolas" pitchFamily="49" charset="0"/>
                <a:ea typeface="仿宋" pitchFamily="49" charset="-122"/>
                <a:cs typeface="Consolas" pitchFamily="49" charset="0"/>
              </a:rPr>
              <a:t>为待排序数列单链表指针</a:t>
            </a:r>
            <a:r>
              <a:rPr lang="en-US" altLang="zh-CN" sz="1800" dirty="0">
                <a:solidFill>
                  <a:srgbClr val="00B050"/>
                </a:solidFill>
                <a:latin typeface="Consolas" pitchFamily="49" charset="0"/>
                <a:ea typeface="仿宋" pitchFamily="49" charset="-122"/>
                <a:cs typeface="Consolas" pitchFamily="49" charset="0"/>
              </a:rPr>
              <a:t>,r</a:t>
            </a:r>
            <a:r>
              <a:rPr lang="zh-CN" altLang="en-US" sz="1800" dirty="0">
                <a:solidFill>
                  <a:srgbClr val="00B050"/>
                </a:solidFill>
                <a:latin typeface="Consolas" pitchFamily="49" charset="0"/>
                <a:ea typeface="仿宋" pitchFamily="49" charset="-122"/>
                <a:cs typeface="Consolas" pitchFamily="49" charset="0"/>
              </a:rPr>
              <a:t>为基数</a:t>
            </a:r>
            <a:r>
              <a:rPr lang="en-US" altLang="zh-CN" sz="1800" dirty="0">
                <a:solidFill>
                  <a:srgbClr val="00B050"/>
                </a:solidFill>
                <a:latin typeface="Consolas" pitchFamily="49" charset="0"/>
                <a:ea typeface="仿宋" pitchFamily="49" charset="-122"/>
                <a:cs typeface="Consolas" pitchFamily="49" charset="0"/>
              </a:rPr>
              <a:t>,d</a:t>
            </a:r>
            <a:r>
              <a:rPr lang="zh-CN" altLang="en-US" sz="1800" dirty="0">
                <a:solidFill>
                  <a:srgbClr val="00B050"/>
                </a:solidFill>
                <a:latin typeface="Consolas" pitchFamily="49" charset="0"/>
                <a:ea typeface="仿宋" pitchFamily="49" charset="-122"/>
                <a:cs typeface="Consolas" pitchFamily="49" charset="0"/>
              </a:rPr>
              <a:t>为关键字位数</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RadixNode </a:t>
            </a:r>
            <a:r>
              <a:rPr lang="en-US" altLang="zh-CN" sz="1800" dirty="0">
                <a:solidFill>
                  <a:srgbClr val="0000FF"/>
                </a:solidFill>
                <a:latin typeface="Consolas" pitchFamily="49" charset="0"/>
                <a:ea typeface="仿宋" pitchFamily="49" charset="-122"/>
                <a:cs typeface="Consolas" pitchFamily="49" charset="0"/>
              </a:rPr>
              <a:t>*head[</a:t>
            </a:r>
            <a:r>
              <a:rPr lang="en-US" altLang="zh-CN" sz="1800" dirty="0" err="1">
                <a:solidFill>
                  <a:srgbClr val="0000FF"/>
                </a:solidFill>
                <a:latin typeface="Consolas" pitchFamily="49" charset="0"/>
                <a:ea typeface="仿宋" pitchFamily="49" charset="-122"/>
                <a:cs typeface="Consolas" pitchFamily="49" charset="0"/>
              </a:rPr>
              <a:t>MAXR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建立链队队头数组</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RadixNode </a:t>
            </a:r>
            <a:r>
              <a:rPr lang="en-US" altLang="zh-CN" sz="1800" dirty="0">
                <a:solidFill>
                  <a:srgbClr val="0000FF"/>
                </a:solidFill>
                <a:latin typeface="Consolas" pitchFamily="49" charset="0"/>
                <a:ea typeface="仿宋" pitchFamily="49" charset="-122"/>
                <a:cs typeface="Consolas" pitchFamily="49" charset="0"/>
              </a:rPr>
              <a:t>*tail[</a:t>
            </a:r>
            <a:r>
              <a:rPr lang="en-US" altLang="zh-CN" sz="1800" dirty="0" err="1">
                <a:solidFill>
                  <a:srgbClr val="0000FF"/>
                </a:solidFill>
                <a:latin typeface="Consolas" pitchFamily="49" charset="0"/>
                <a:ea typeface="仿宋" pitchFamily="49" charset="-122"/>
                <a:cs typeface="Consolas" pitchFamily="49" charset="0"/>
              </a:rPr>
              <a:t>MAXR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建立链队队</a:t>
            </a:r>
            <a:r>
              <a:rPr lang="zh-CN" altLang="en-US" sz="1800">
                <a:solidFill>
                  <a:srgbClr val="00B0F0"/>
                </a:solidFill>
                <a:latin typeface="Consolas" pitchFamily="49" charset="0"/>
                <a:ea typeface="仿宋" pitchFamily="49" charset="-122"/>
                <a:cs typeface="Consolas" pitchFamily="49" charset="0"/>
              </a:rPr>
              <a:t>尾数</a:t>
            </a:r>
            <a:r>
              <a:rPr lang="zh-CN" altLang="en-US" sz="1800" smtClean="0">
                <a:solidFill>
                  <a:srgbClr val="00B0F0"/>
                </a:solidFill>
                <a:latin typeface="Consolas" pitchFamily="49" charset="0"/>
                <a:ea typeface="仿宋" pitchFamily="49" charset="-122"/>
                <a:cs typeface="Consolas" pitchFamily="49" charset="0"/>
              </a:rPr>
              <a:t>组   </a:t>
            </a:r>
            <a:endParaRPr lang="en-US"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RadixNode </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i,j,k</a:t>
            </a: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147798" y="407215"/>
            <a:ext cx="7924796" cy="5179330"/>
          </a:xfrm>
          <a:prstGeom prst="rect">
            <a:avLst/>
          </a:prstGeom>
          <a:solidFill>
            <a:schemeClr val="bg1">
              <a:lumMod val="95000"/>
            </a:schemeClr>
          </a:solidFill>
          <a:ln>
            <a:headEnd/>
            <a:tailEnd/>
          </a:ln>
        </p:spPr>
        <p:style>
          <a:lnRef idx="2">
            <a:schemeClr val="accent4"/>
          </a:lnRef>
          <a:fillRef idx="1">
            <a:schemeClr val="lt1"/>
          </a:fillRef>
          <a:effectRef idx="0">
            <a:schemeClr val="accent4"/>
          </a:effectRef>
          <a:fontRef idx="minor">
            <a:schemeClr val="dk1"/>
          </a:fontRef>
        </p:style>
        <p:txBody>
          <a:bodyPr wrap="square" lIns="144000" tIns="144000" bIns="14400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=d-</a:t>
            </a:r>
            <a:r>
              <a:rPr lang="en-US" altLang="zh-CN" sz="1800" dirty="0" err="1">
                <a:solidFill>
                  <a:srgbClr val="0000FF"/>
                </a:solidFill>
                <a:latin typeface="Consolas" pitchFamily="49" charset="0"/>
                <a:ea typeface="仿宋" pitchFamily="49" charset="-122"/>
                <a:cs typeface="Consolas" pitchFamily="49" charset="0"/>
              </a:rPr>
              <a:t>1;i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从高位到低位循环</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  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r;j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初始化各链队首、尾指针</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head[j</a:t>
            </a:r>
            <a:r>
              <a:rPr lang="en-US" altLang="zh-CN" sz="1800" dirty="0">
                <a:solidFill>
                  <a:srgbClr val="0000FF"/>
                </a:solidFill>
                <a:latin typeface="Consolas" pitchFamily="49" charset="0"/>
                <a:ea typeface="仿宋" pitchFamily="49" charset="-122"/>
                <a:cs typeface="Consolas" pitchFamily="49" charset="0"/>
              </a:rPr>
              <a:t>]=tail[j]=NULL;</a:t>
            </a:r>
          </a:p>
          <a:p>
            <a:pPr>
              <a:lnSpc>
                <a:spcPct val="20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p=h</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(p!=NULL)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FF0000"/>
                </a:solidFill>
                <a:latin typeface="Consolas" pitchFamily="49" charset="0"/>
                <a:ea typeface="仿宋" pitchFamily="49" charset="-122"/>
                <a:cs typeface="Consolas" pitchFamily="49" charset="0"/>
              </a:rPr>
              <a:t>分配</a:t>
            </a:r>
            <a:r>
              <a:rPr lang="zh-CN" altLang="en-US" sz="1800" dirty="0">
                <a:solidFill>
                  <a:srgbClr val="00B0F0"/>
                </a:solidFill>
                <a:latin typeface="Consolas" pitchFamily="49" charset="0"/>
                <a:ea typeface="仿宋" pitchFamily="49" charset="-122"/>
                <a:cs typeface="Consolas" pitchFamily="49" charset="0"/>
              </a:rPr>
              <a:t>：对于原链表中每个结点循环</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k=p-</a:t>
            </a:r>
            <a:r>
              <a:rPr lang="en-US" altLang="zh-CN" sz="1800" dirty="0">
                <a:solidFill>
                  <a:srgbClr val="0000FF"/>
                </a:solidFill>
                <a:latin typeface="Consolas" pitchFamily="49" charset="0"/>
                <a:ea typeface="仿宋" pitchFamily="49" charset="-122"/>
                <a:cs typeface="Consolas" pitchFamily="49" charset="0"/>
              </a:rPr>
              <a:t>&gt;key[</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找第</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个链队</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(head[k]==NULL)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个链</a:t>
            </a:r>
            <a:r>
              <a:rPr lang="zh-CN" altLang="en-US" sz="1800">
                <a:solidFill>
                  <a:srgbClr val="00B0F0"/>
                </a:solidFill>
                <a:latin typeface="Consolas" pitchFamily="49" charset="0"/>
                <a:ea typeface="仿宋" pitchFamily="49" charset="-122"/>
                <a:cs typeface="Consolas" pitchFamily="49" charset="0"/>
              </a:rPr>
              <a:t>队</a:t>
            </a:r>
            <a:r>
              <a:rPr lang="zh-CN" altLang="en-US" sz="1800" smtClean="0">
                <a:solidFill>
                  <a:srgbClr val="00B0F0"/>
                </a:solidFill>
                <a:latin typeface="Consolas" pitchFamily="49" charset="0"/>
                <a:ea typeface="仿宋" pitchFamily="49" charset="-122"/>
                <a:cs typeface="Consolas" pitchFamily="49" charset="0"/>
              </a:rPr>
              <a:t>空，</a:t>
            </a:r>
            <a:r>
              <a:rPr lang="zh-CN" altLang="en-US" sz="1800" dirty="0">
                <a:solidFill>
                  <a:srgbClr val="00B0F0"/>
                </a:solidFill>
                <a:latin typeface="Consolas" pitchFamily="49" charset="0"/>
                <a:ea typeface="仿宋" pitchFamily="49" charset="-122"/>
                <a:cs typeface="Consolas" pitchFamily="49" charset="0"/>
              </a:rPr>
              <a:t>队头队尾均指向</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head[k</a:t>
            </a:r>
            <a:r>
              <a:rPr lang="en-US" altLang="zh-CN" sz="1800" dirty="0">
                <a:solidFill>
                  <a:srgbClr val="0000FF"/>
                </a:solidFill>
                <a:latin typeface="Consolas" pitchFamily="49" charset="0"/>
                <a:ea typeface="仿宋" pitchFamily="49" charset="-122"/>
                <a:cs typeface="Consolas" pitchFamily="49" charset="0"/>
              </a:rPr>
              <a:t>]=tail[k]=p;</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tail[k</a:t>
            </a:r>
            <a:r>
              <a:rPr lang="en-US" altLang="zh-CN" sz="1800" dirty="0">
                <a:solidFill>
                  <a:srgbClr val="0000FF"/>
                </a:solidFill>
                <a:latin typeface="Consolas" pitchFamily="49" charset="0"/>
                <a:ea typeface="仿宋" pitchFamily="49" charset="-122"/>
                <a:cs typeface="Consolas" pitchFamily="49" charset="0"/>
              </a:rPr>
              <a:t>]-&gt;next=p;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第</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个链队非空时，</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结点入队</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tail[k</a:t>
            </a:r>
            <a:r>
              <a:rPr lang="en-US" altLang="zh-CN" sz="1800" dirty="0">
                <a:solidFill>
                  <a:srgbClr val="0000FF"/>
                </a:solidFill>
                <a:latin typeface="Consolas" pitchFamily="49" charset="0"/>
                <a:ea typeface="仿宋" pitchFamily="49" charset="-122"/>
                <a:cs typeface="Consolas" pitchFamily="49" charset="0"/>
              </a:rPr>
              <a:t>]=p;</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p=p-</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取下一个待排序的元素</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01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1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01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018">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018">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018">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01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214414" y="287889"/>
            <a:ext cx="7500990" cy="5292182"/>
          </a:xfrm>
          <a:prstGeom prst="rect">
            <a:avLst/>
          </a:prstGeom>
          <a:solidFill>
            <a:schemeClr val="bg1">
              <a:lumMod val="95000"/>
            </a:schemeClr>
          </a:solidFill>
          <a:ln>
            <a:headEnd/>
            <a:tailEnd/>
          </a:ln>
        </p:spPr>
        <p:style>
          <a:lnRef idx="2">
            <a:schemeClr val="accent4"/>
          </a:lnRef>
          <a:fillRef idx="1">
            <a:schemeClr val="lt1"/>
          </a:fillRef>
          <a:effectRef idx="0">
            <a:schemeClr val="accent4"/>
          </a:effectRef>
          <a:fontRef idx="minor">
            <a:schemeClr val="dk1"/>
          </a:fontRef>
        </p:style>
        <p:txBody>
          <a:bodyPr wrap="square" lIns="180000" tIns="144000" bIns="14400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     h=NULL</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重新用</a:t>
            </a:r>
            <a:r>
              <a:rPr lang="en-US" altLang="zh-CN" sz="1800" dirty="0">
                <a:solidFill>
                  <a:srgbClr val="00B0F0"/>
                </a:solidFill>
                <a:latin typeface="Consolas" pitchFamily="49" charset="0"/>
                <a:ea typeface="仿宋" pitchFamily="49" charset="-122"/>
                <a:cs typeface="Consolas" pitchFamily="49" charset="0"/>
              </a:rPr>
              <a:t>h</a:t>
            </a:r>
            <a:r>
              <a:rPr lang="zh-CN" altLang="en-US" sz="1800" dirty="0">
                <a:solidFill>
                  <a:srgbClr val="00B0F0"/>
                </a:solidFill>
                <a:latin typeface="Consolas" pitchFamily="49" charset="0"/>
                <a:ea typeface="仿宋" pitchFamily="49" charset="-122"/>
                <a:cs typeface="Consolas" pitchFamily="49" charset="0"/>
              </a:rPr>
              <a:t>来收集所有结点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r;j</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FF0000"/>
                </a:solidFill>
                <a:latin typeface="Consolas" pitchFamily="49" charset="0"/>
                <a:ea typeface="仿宋" pitchFamily="49" charset="-122"/>
                <a:cs typeface="Consolas" pitchFamily="49" charset="0"/>
              </a:rPr>
              <a:t>收集</a:t>
            </a:r>
            <a:r>
              <a:rPr lang="zh-CN" altLang="en-US" sz="1800" dirty="0">
                <a:solidFill>
                  <a:srgbClr val="00B0F0"/>
                </a:solidFill>
                <a:latin typeface="Consolas" pitchFamily="49" charset="0"/>
                <a:ea typeface="仿宋" pitchFamily="49" charset="-122"/>
                <a:cs typeface="Consolas" pitchFamily="49" charset="0"/>
              </a:rPr>
              <a:t>：对于每一个链队循环</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(head[j]!=NULL)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若第</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个链队是第一个非空链队</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(h==NULL)</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h=head[j</a:t>
            </a:r>
            <a:r>
              <a:rPr lang="en-US" altLang="zh-CN" sz="180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              tc=tail[j];</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若第</a:t>
            </a:r>
            <a:r>
              <a:rPr lang="en-US" altLang="zh-CN" sz="1800" dirty="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个链队是其他非空链队</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tc-</a:t>
            </a:r>
            <a:r>
              <a:rPr lang="en-US" altLang="zh-CN" sz="1800" dirty="0">
                <a:solidFill>
                  <a:srgbClr val="0000FF"/>
                </a:solidFill>
                <a:latin typeface="Consolas" pitchFamily="49" charset="0"/>
                <a:ea typeface="仿宋" pitchFamily="49" charset="-122"/>
                <a:cs typeface="Consolas" pitchFamily="49" charset="0"/>
              </a:rPr>
              <a:t>&gt;</a:t>
            </a:r>
            <a:r>
              <a:rPr lang="en-US" altLang="zh-CN" sz="1800">
                <a:solidFill>
                  <a:srgbClr val="0000FF"/>
                </a:solidFill>
                <a:latin typeface="Consolas" pitchFamily="49" charset="0"/>
                <a:ea typeface="仿宋" pitchFamily="49" charset="-122"/>
                <a:cs typeface="Consolas" pitchFamily="49" charset="0"/>
              </a:rPr>
              <a:t>next=head[j</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tc=tail[j];</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tc-</a:t>
            </a:r>
            <a:r>
              <a:rPr lang="en-US" altLang="zh-CN" sz="1800" dirty="0">
                <a:solidFill>
                  <a:srgbClr val="0000FF"/>
                </a:solidFill>
                <a:latin typeface="Consolas" pitchFamily="49" charset="0"/>
                <a:ea typeface="仿宋" pitchFamily="49" charset="-122"/>
                <a:cs typeface="Consolas" pitchFamily="49" charset="0"/>
              </a:rPr>
              <a:t>&gt;next=NULL;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尾结点的</a:t>
            </a:r>
            <a:r>
              <a:rPr lang="en-US" altLang="zh-CN" sz="1800" dirty="0">
                <a:solidFill>
                  <a:srgbClr val="00B0F0"/>
                </a:solidFill>
                <a:latin typeface="Consolas" pitchFamily="49" charset="0"/>
                <a:ea typeface="仿宋" pitchFamily="49" charset="-122"/>
                <a:cs typeface="Consolas" pitchFamily="49" charset="0"/>
              </a:rPr>
              <a:t>next</a:t>
            </a:r>
            <a:r>
              <a:rPr lang="zh-CN" altLang="en-US" sz="1800" dirty="0">
                <a:solidFill>
                  <a:srgbClr val="00B0F0"/>
                </a:solidFill>
                <a:latin typeface="Consolas" pitchFamily="49" charset="0"/>
                <a:ea typeface="仿宋" pitchFamily="49" charset="-122"/>
                <a:cs typeface="Consolas" pitchFamily="49" charset="0"/>
              </a:rPr>
              <a:t>域置</a:t>
            </a:r>
            <a:r>
              <a:rPr lang="en-US" altLang="zh-CN" sz="1800" dirty="0">
                <a:solidFill>
                  <a:srgbClr val="00B0F0"/>
                </a:solidFill>
                <a:latin typeface="Consolas" pitchFamily="49" charset="0"/>
                <a:ea typeface="仿宋" pitchFamily="49" charset="-122"/>
                <a:cs typeface="Consolas" pitchFamily="49" charset="0"/>
              </a:rPr>
              <a:t>NULL</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142976" y="1071546"/>
            <a:ext cx="7143800" cy="1785104"/>
          </a:xfrm>
          <a:prstGeom prst="rect">
            <a:avLst/>
          </a:prstGeom>
          <a:noFill/>
          <a:ln w="9525">
            <a:noFill/>
            <a:miter lim="800000"/>
            <a:headEnd/>
            <a:tailEnd/>
          </a:ln>
        </p:spPr>
        <p:txBody>
          <a:bodyPr wrap="square">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本章中，以顺序表作为排序数据的存储结构（除基数排序采用单链表和外排序之外）</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为</a:t>
            </a:r>
            <a:r>
              <a:rPr lang="zh-CN" altLang="en-US" sz="2000" dirty="0">
                <a:solidFill>
                  <a:srgbClr val="0000FF"/>
                </a:solidFill>
                <a:latin typeface="Consolas" pitchFamily="49" charset="0"/>
                <a:ea typeface="楷体" pitchFamily="49" charset="-122"/>
                <a:cs typeface="Consolas" pitchFamily="49" charset="0"/>
              </a:rPr>
              <a:t>简单起见，假设关键字类型为</a:t>
            </a:r>
            <a:r>
              <a:rPr lang="en-US" altLang="zh-CN" sz="2000" dirty="0" err="1">
                <a:solidFill>
                  <a:srgbClr val="0000FF"/>
                </a:solidFill>
                <a:latin typeface="Consolas" pitchFamily="49" charset="0"/>
                <a:ea typeface="楷体" pitchFamily="49" charset="-122"/>
                <a:cs typeface="Consolas" pitchFamily="49" charset="0"/>
              </a:rPr>
              <a:t>int</a:t>
            </a:r>
            <a:r>
              <a:rPr lang="zh-CN" altLang="en-US" sz="2000" dirty="0">
                <a:solidFill>
                  <a:srgbClr val="0000FF"/>
                </a:solidFill>
                <a:latin typeface="Consolas" pitchFamily="49" charset="0"/>
                <a:ea typeface="楷体" pitchFamily="49" charset="-122"/>
                <a:cs typeface="Consolas" pitchFamily="49" charset="0"/>
              </a:rPr>
              <a:t>类型。待排序的顺序表中记录类型定义如下：</a:t>
            </a:r>
          </a:p>
        </p:txBody>
      </p:sp>
      <p:sp>
        <p:nvSpPr>
          <p:cNvPr id="27651" name="Text Box 3"/>
          <p:cNvSpPr txBox="1">
            <a:spLocks noChangeArrowheads="1"/>
          </p:cNvSpPr>
          <p:nvPr/>
        </p:nvSpPr>
        <p:spPr bwMode="auto">
          <a:xfrm>
            <a:off x="1500166" y="3071810"/>
            <a:ext cx="7345362" cy="167580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KeyType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KeyType </a:t>
            </a:r>
            <a:r>
              <a:rPr lang="en-US" altLang="zh-CN" sz="1800" dirty="0">
                <a:solidFill>
                  <a:srgbClr val="0000FF"/>
                </a:solidFill>
                <a:latin typeface="Consolas" pitchFamily="49" charset="0"/>
                <a:ea typeface="仿宋" pitchFamily="49" charset="-122"/>
                <a:cs typeface="Consolas" pitchFamily="49" charset="0"/>
              </a:rPr>
              <a:t>key;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存放关键字</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KeyType</a:t>
            </a:r>
            <a:r>
              <a:rPr lang="zh-CN" altLang="en-US" sz="1800" dirty="0">
                <a:solidFill>
                  <a:srgbClr val="00B0F0"/>
                </a:solidFill>
                <a:latin typeface="Consolas" pitchFamily="49" charset="0"/>
                <a:ea typeface="仿宋" pitchFamily="49" charset="-122"/>
                <a:cs typeface="Consolas" pitchFamily="49" charset="0"/>
              </a:rPr>
              <a:t>为关键字类型</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dirty="0">
                <a:solidFill>
                  <a:srgbClr val="0000FF"/>
                </a:solidFill>
                <a:latin typeface="Consolas" pitchFamily="49" charset="0"/>
                <a:ea typeface="仿宋" pitchFamily="49" charset="-122"/>
                <a:cs typeface="Consolas" pitchFamily="49" charset="0"/>
              </a:rPr>
              <a:t>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其他数据</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ElemType</a:t>
            </a:r>
            <a:r>
              <a:rPr lang="zh-CN" altLang="en-US" sz="1800" dirty="0">
                <a:solidFill>
                  <a:srgbClr val="00B0F0"/>
                </a:solidFill>
                <a:latin typeface="Consolas" pitchFamily="49" charset="0"/>
                <a:ea typeface="仿宋" pitchFamily="49" charset="-122"/>
                <a:cs typeface="Consolas" pitchFamily="49" charset="0"/>
              </a:rPr>
              <a:t>为其他数据的类型</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SqType</a:t>
            </a: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1214414" y="357166"/>
            <a:ext cx="3000396"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楷体" pitchFamily="49" charset="-122"/>
                <a:cs typeface="Consolas" pitchFamily="49" charset="0"/>
              </a:rPr>
              <a:t>6. </a:t>
            </a:r>
            <a:r>
              <a:rPr lang="zh-CN" altLang="en-US" dirty="0" smtClean="0">
                <a:solidFill>
                  <a:srgbClr val="FF0000"/>
                </a:solidFill>
                <a:latin typeface="Consolas" pitchFamily="49" charset="0"/>
                <a:ea typeface="楷体" pitchFamily="49" charset="-122"/>
                <a:cs typeface="Consolas" pitchFamily="49" charset="0"/>
              </a:rPr>
              <a:t>排序数据的组织</a:t>
            </a:r>
          </a:p>
        </p:txBody>
      </p:sp>
      <p:sp>
        <p:nvSpPr>
          <p:cNvPr id="6" name="TextBox 5"/>
          <p:cNvSpPr txBox="1"/>
          <p:nvPr/>
        </p:nvSpPr>
        <p:spPr>
          <a:xfrm>
            <a:off x="303234" y="1857364"/>
            <a:ext cx="553998" cy="3214710"/>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9.1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排序的基本概念</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1576059" y="1303972"/>
            <a:ext cx="4434227" cy="400110"/>
          </a:xfrm>
          <a:prstGeom prst="rect">
            <a:avLst/>
          </a:prstGeom>
          <a:noFill/>
          <a:ln w="9525">
            <a:noFill/>
            <a:miter lim="800000"/>
            <a:headEnd/>
            <a:tailEnd/>
          </a:ln>
        </p:spPr>
        <p:txBody>
          <a:bodyPr wrap="none">
            <a:spAutoFit/>
          </a:bodyPr>
          <a:lstStyle/>
          <a:p>
            <a:r>
              <a:rPr kumimoji="1" lang="en-US" altLang="zh-CN" sz="2000">
                <a:solidFill>
                  <a:srgbClr val="1000E4"/>
                </a:solidFill>
                <a:latin typeface="Consolas" pitchFamily="49" charset="0"/>
                <a:ea typeface="楷体" pitchFamily="49" charset="-122"/>
                <a:cs typeface="Consolas" pitchFamily="49" charset="0"/>
              </a:rPr>
              <a:t> </a:t>
            </a:r>
            <a:r>
              <a:rPr kumimoji="1" lang="zh-CN" altLang="en-US" sz="2000">
                <a:solidFill>
                  <a:srgbClr val="1000E4"/>
                </a:solidFill>
                <a:latin typeface="Consolas" pitchFamily="49" charset="0"/>
                <a:ea typeface="楷体" pitchFamily="49" charset="-122"/>
                <a:cs typeface="Consolas" pitchFamily="49" charset="0"/>
              </a:rPr>
              <a:t>基数排序的时间复杂度为</a:t>
            </a:r>
            <a:r>
              <a:rPr kumimoji="1" lang="en-US" altLang="zh-CN" sz="2000">
                <a:solidFill>
                  <a:srgbClr val="1000E4"/>
                </a:solidFill>
                <a:latin typeface="Consolas" pitchFamily="49" charset="0"/>
                <a:ea typeface="楷体" pitchFamily="49" charset="-122"/>
                <a:cs typeface="Consolas" pitchFamily="49" charset="0"/>
              </a:rPr>
              <a:t>O(</a:t>
            </a:r>
            <a:r>
              <a:rPr kumimoji="1" lang="en-US" altLang="zh-CN" sz="2000" i="1">
                <a:solidFill>
                  <a:srgbClr val="1000E4"/>
                </a:solidFill>
                <a:latin typeface="Consolas" pitchFamily="49" charset="0"/>
                <a:ea typeface="楷体" pitchFamily="49" charset="-122"/>
                <a:cs typeface="Consolas" pitchFamily="49" charset="0"/>
              </a:rPr>
              <a:t>d</a:t>
            </a:r>
            <a:r>
              <a:rPr kumimoji="1" lang="en-US" altLang="zh-CN" sz="2000">
                <a:solidFill>
                  <a:srgbClr val="1000E4"/>
                </a:solidFill>
                <a:latin typeface="Consolas" pitchFamily="49" charset="0"/>
                <a:ea typeface="楷体" pitchFamily="49" charset="-122"/>
                <a:cs typeface="Consolas" pitchFamily="49" charset="0"/>
              </a:rPr>
              <a:t>(</a:t>
            </a:r>
            <a:r>
              <a:rPr kumimoji="1" lang="en-US" altLang="zh-CN" sz="2000" i="1">
                <a:solidFill>
                  <a:srgbClr val="1000E4"/>
                </a:solidFill>
                <a:latin typeface="Consolas" pitchFamily="49" charset="0"/>
                <a:ea typeface="楷体" pitchFamily="49" charset="-122"/>
                <a:cs typeface="Consolas" pitchFamily="49" charset="0"/>
              </a:rPr>
              <a:t>n</a:t>
            </a:r>
            <a:r>
              <a:rPr kumimoji="1" lang="en-US" altLang="zh-CN" sz="2000">
                <a:solidFill>
                  <a:srgbClr val="1000E4"/>
                </a:solidFill>
                <a:latin typeface="Consolas" pitchFamily="49" charset="0"/>
                <a:ea typeface="楷体" pitchFamily="49" charset="-122"/>
                <a:cs typeface="Consolas" pitchFamily="49" charset="0"/>
              </a:rPr>
              <a:t>+</a:t>
            </a:r>
            <a:r>
              <a:rPr kumimoji="1" lang="en-US" altLang="zh-CN" sz="2000" i="1">
                <a:solidFill>
                  <a:srgbClr val="1000E4"/>
                </a:solidFill>
                <a:latin typeface="Consolas" pitchFamily="49" charset="0"/>
                <a:ea typeface="楷体" pitchFamily="49" charset="-122"/>
                <a:cs typeface="Consolas" pitchFamily="49" charset="0"/>
              </a:rPr>
              <a:t>r</a:t>
            </a:r>
            <a:r>
              <a:rPr kumimoji="1" lang="en-US" altLang="zh-CN" sz="2000">
                <a:solidFill>
                  <a:srgbClr val="1000E4"/>
                </a:solidFill>
                <a:latin typeface="Consolas" pitchFamily="49" charset="0"/>
                <a:ea typeface="楷体" pitchFamily="49" charset="-122"/>
                <a:cs typeface="Consolas" pitchFamily="49" charset="0"/>
              </a:rPr>
              <a:t>))</a:t>
            </a:r>
          </a:p>
        </p:txBody>
      </p:sp>
      <p:sp>
        <p:nvSpPr>
          <p:cNvPr id="226307" name="Text Box 3"/>
          <p:cNvSpPr txBox="1">
            <a:spLocks noChangeArrowheads="1"/>
          </p:cNvSpPr>
          <p:nvPr/>
        </p:nvSpPr>
        <p:spPr bwMode="auto">
          <a:xfrm>
            <a:off x="1780847" y="1951672"/>
            <a:ext cx="4434227" cy="1477328"/>
          </a:xfrm>
          <a:prstGeom prst="rect">
            <a:avLst/>
          </a:prstGeom>
          <a:noFill/>
          <a:ln w="9525">
            <a:noFill/>
            <a:miter lim="800000"/>
            <a:headEnd/>
            <a:tailEnd/>
          </a:ln>
        </p:spPr>
        <p:txBody>
          <a:bodyPr wrap="none">
            <a:spAutoFit/>
          </a:bodyPr>
          <a:lstStyle/>
          <a:p>
            <a:pPr>
              <a:lnSpc>
                <a:spcPct val="150000"/>
              </a:lnSpc>
            </a:pPr>
            <a:r>
              <a:rPr kumimoji="1" lang="zh-CN" altLang="en-US" sz="2000" dirty="0">
                <a:solidFill>
                  <a:srgbClr val="1000E4"/>
                </a:solidFill>
                <a:latin typeface="Consolas" pitchFamily="49" charset="0"/>
                <a:ea typeface="楷体" pitchFamily="49" charset="-122"/>
                <a:cs typeface="Consolas" pitchFamily="49" charset="0"/>
              </a:rPr>
              <a:t>其中：分配为</a:t>
            </a:r>
            <a:r>
              <a:rPr kumimoji="1" lang="en-US" altLang="zh-CN" sz="2000" dirty="0">
                <a:solidFill>
                  <a:srgbClr val="1000E4"/>
                </a:solidFill>
                <a:latin typeface="Consolas" pitchFamily="49" charset="0"/>
                <a:ea typeface="楷体" pitchFamily="49" charset="-122"/>
                <a:cs typeface="Consolas" pitchFamily="49" charset="0"/>
              </a:rPr>
              <a:t>O(</a:t>
            </a:r>
            <a:r>
              <a:rPr kumimoji="1" lang="en-US" altLang="zh-CN" sz="2000" i="1" dirty="0">
                <a:solidFill>
                  <a:srgbClr val="1000E4"/>
                </a:solidFill>
                <a:latin typeface="Consolas" pitchFamily="49" charset="0"/>
                <a:ea typeface="楷体" pitchFamily="49" charset="-122"/>
                <a:cs typeface="Consolas" pitchFamily="49" charset="0"/>
              </a:rPr>
              <a:t>n</a:t>
            </a:r>
            <a:r>
              <a:rPr kumimoji="1" lang="en-US" altLang="zh-CN" sz="2000" dirty="0">
                <a:solidFill>
                  <a:srgbClr val="1000E4"/>
                </a:solidFill>
                <a:latin typeface="Consolas" pitchFamily="49" charset="0"/>
                <a:ea typeface="楷体" pitchFamily="49" charset="-122"/>
                <a:cs typeface="Consolas" pitchFamily="49" charset="0"/>
              </a:rPr>
              <a:t>)</a:t>
            </a:r>
          </a:p>
          <a:p>
            <a:pPr>
              <a:lnSpc>
                <a:spcPct val="150000"/>
              </a:lnSpc>
            </a:pPr>
            <a:r>
              <a:rPr kumimoji="1" lang="en-US" altLang="zh-CN" sz="2000">
                <a:solidFill>
                  <a:srgbClr val="1000E4"/>
                </a:solidFill>
                <a:latin typeface="Consolas" pitchFamily="49" charset="0"/>
                <a:ea typeface="楷体" pitchFamily="49" charset="-122"/>
                <a:cs typeface="Consolas" pitchFamily="49" charset="0"/>
              </a:rPr>
              <a:t>     </a:t>
            </a:r>
            <a:r>
              <a:rPr kumimoji="1" lang="en-US" altLang="zh-CN" sz="2000" smtClean="0">
                <a:solidFill>
                  <a:srgbClr val="1000E4"/>
                </a:solidFill>
                <a:latin typeface="Consolas" pitchFamily="49" charset="0"/>
                <a:ea typeface="楷体" pitchFamily="49" charset="-122"/>
                <a:cs typeface="Consolas" pitchFamily="49" charset="0"/>
              </a:rPr>
              <a:t> </a:t>
            </a:r>
            <a:r>
              <a:rPr kumimoji="1" lang="zh-CN" altLang="en-US" sz="2000" smtClean="0">
                <a:solidFill>
                  <a:srgbClr val="1000E4"/>
                </a:solidFill>
                <a:latin typeface="Consolas" pitchFamily="49" charset="0"/>
                <a:ea typeface="楷体" pitchFamily="49" charset="-122"/>
                <a:cs typeface="Consolas" pitchFamily="49" charset="0"/>
              </a:rPr>
              <a:t>收集</a:t>
            </a:r>
            <a:r>
              <a:rPr kumimoji="1" lang="zh-CN" altLang="en-US" sz="2000" dirty="0">
                <a:solidFill>
                  <a:srgbClr val="1000E4"/>
                </a:solidFill>
                <a:latin typeface="Consolas" pitchFamily="49" charset="0"/>
                <a:ea typeface="楷体" pitchFamily="49" charset="-122"/>
                <a:cs typeface="Consolas" pitchFamily="49" charset="0"/>
              </a:rPr>
              <a:t>为</a:t>
            </a:r>
            <a:r>
              <a:rPr kumimoji="1" lang="en-US" altLang="zh-CN" sz="2000" dirty="0">
                <a:solidFill>
                  <a:srgbClr val="1000E4"/>
                </a:solidFill>
                <a:latin typeface="Consolas" pitchFamily="49" charset="0"/>
                <a:ea typeface="楷体" pitchFamily="49" charset="-122"/>
                <a:cs typeface="Consolas" pitchFamily="49" charset="0"/>
              </a:rPr>
              <a:t>O(</a:t>
            </a:r>
            <a:r>
              <a:rPr kumimoji="1" lang="en-US" altLang="zh-CN" sz="2000" i="1" dirty="0">
                <a:solidFill>
                  <a:srgbClr val="1000E4"/>
                </a:solidFill>
                <a:latin typeface="Consolas" pitchFamily="49" charset="0"/>
                <a:ea typeface="楷体" pitchFamily="49" charset="-122"/>
                <a:cs typeface="Consolas" pitchFamily="49" charset="0"/>
              </a:rPr>
              <a:t>r</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a:t>
            </a:r>
            <a:r>
              <a:rPr kumimoji="1" lang="en-US" altLang="zh-CN" sz="2000" i="1" dirty="0">
                <a:solidFill>
                  <a:srgbClr val="1000E4"/>
                </a:solidFill>
                <a:latin typeface="Consolas" pitchFamily="49" charset="0"/>
                <a:ea typeface="楷体" pitchFamily="49" charset="-122"/>
                <a:cs typeface="Consolas" pitchFamily="49" charset="0"/>
              </a:rPr>
              <a:t>r</a:t>
            </a:r>
            <a:r>
              <a:rPr kumimoji="1" lang="zh-CN" altLang="en-US" sz="2000" dirty="0">
                <a:solidFill>
                  <a:srgbClr val="1000E4"/>
                </a:solidFill>
                <a:latin typeface="Consolas" pitchFamily="49" charset="0"/>
                <a:ea typeface="楷体" pitchFamily="49" charset="-122"/>
                <a:cs typeface="Consolas" pitchFamily="49" charset="0"/>
              </a:rPr>
              <a:t>为“基数”）</a:t>
            </a:r>
          </a:p>
          <a:p>
            <a:pPr>
              <a:lnSpc>
                <a:spcPct val="150000"/>
              </a:lnSpc>
            </a:pPr>
            <a:r>
              <a:rPr kumimoji="1" lang="zh-CN" altLang="en-US" sz="2000">
                <a:solidFill>
                  <a:srgbClr val="1000E4"/>
                </a:solidFill>
                <a:latin typeface="Consolas" pitchFamily="49" charset="0"/>
                <a:ea typeface="楷体" pitchFamily="49" charset="-122"/>
                <a:cs typeface="Consolas" pitchFamily="49" charset="0"/>
              </a:rPr>
              <a:t>      </a:t>
            </a:r>
            <a:r>
              <a:rPr kumimoji="1" lang="en-US" altLang="zh-CN" sz="2000" i="1" smtClean="0">
                <a:solidFill>
                  <a:srgbClr val="1000E4"/>
                </a:solidFill>
                <a:latin typeface="Consolas" pitchFamily="49" charset="0"/>
                <a:ea typeface="楷体" pitchFamily="49" charset="-122"/>
                <a:cs typeface="Consolas" pitchFamily="49" charset="0"/>
              </a:rPr>
              <a:t>d</a:t>
            </a:r>
            <a:r>
              <a:rPr kumimoji="1" lang="zh-CN" altLang="en-US" sz="2000" dirty="0">
                <a:solidFill>
                  <a:srgbClr val="1000E4"/>
                </a:solidFill>
                <a:latin typeface="Consolas" pitchFamily="49" charset="0"/>
                <a:ea typeface="楷体" pitchFamily="49" charset="-122"/>
                <a:cs typeface="Consolas" pitchFamily="49" charset="0"/>
              </a:rPr>
              <a:t>为“分配</a:t>
            </a:r>
            <a:r>
              <a:rPr kumimoji="1" lang="en-US" altLang="zh-CN" sz="2000" dirty="0">
                <a:solidFill>
                  <a:srgbClr val="1000E4"/>
                </a:solidFill>
                <a:latin typeface="Consolas" pitchFamily="49" charset="0"/>
                <a:ea typeface="楷体" pitchFamily="49" charset="-122"/>
                <a:cs typeface="Consolas" pitchFamily="49" charset="0"/>
              </a:rPr>
              <a:t>-</a:t>
            </a:r>
            <a:r>
              <a:rPr kumimoji="1" lang="zh-CN" altLang="en-US" sz="2000" dirty="0">
                <a:solidFill>
                  <a:srgbClr val="1000E4"/>
                </a:solidFill>
                <a:latin typeface="Consolas" pitchFamily="49" charset="0"/>
                <a:ea typeface="楷体" pitchFamily="49" charset="-122"/>
                <a:cs typeface="Consolas" pitchFamily="49" charset="0"/>
              </a:rPr>
              <a:t>收集”的趟数</a:t>
            </a:r>
          </a:p>
        </p:txBody>
      </p:sp>
      <p:sp>
        <p:nvSpPr>
          <p:cNvPr id="5" name="TextBox 4"/>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071538" y="428604"/>
            <a:ext cx="7129462"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ea typeface="楷体" pitchFamily="49" charset="-122"/>
                <a:cs typeface="Times New Roman" pitchFamily="18" charset="0"/>
              </a:rPr>
              <a:t>归纳起来，基数排序算法的性能如表</a:t>
            </a:r>
            <a:r>
              <a:rPr lang="en-US" altLang="zh-CN" sz="2000" dirty="0">
                <a:solidFill>
                  <a:srgbClr val="0000FF"/>
                </a:solidFill>
                <a:ea typeface="楷体" pitchFamily="49" charset="-122"/>
                <a:cs typeface="Times New Roman" pitchFamily="18" charset="0"/>
              </a:rPr>
              <a:t>9.8</a:t>
            </a:r>
            <a:r>
              <a:rPr lang="zh-CN" altLang="en-US" sz="2000" dirty="0">
                <a:solidFill>
                  <a:srgbClr val="0000FF"/>
                </a:solidFill>
                <a:ea typeface="楷体" pitchFamily="49" charset="-122"/>
                <a:cs typeface="Times New Roman" pitchFamily="18" charset="0"/>
              </a:rPr>
              <a:t>所示。</a:t>
            </a:r>
          </a:p>
        </p:txBody>
      </p:sp>
      <p:graphicFrame>
        <p:nvGraphicFramePr>
          <p:cNvPr id="123985" name="Group 81"/>
          <p:cNvGraphicFramePr>
            <a:graphicFrameLocks noGrp="1"/>
          </p:cNvGraphicFramePr>
          <p:nvPr/>
        </p:nvGraphicFramePr>
        <p:xfrm>
          <a:off x="1254129" y="1196975"/>
          <a:ext cx="7389837" cy="1368425"/>
        </p:xfrm>
        <a:graphic>
          <a:graphicData uri="http://schemas.openxmlformats.org/drawingml/2006/table">
            <a:tbl>
              <a:tblPr>
                <a:tableStyleId>{775DCB02-9BB8-47FD-8907-85C794F793BA}</a:tableStyleId>
              </a:tblPr>
              <a:tblGrid>
                <a:gridCol w="1477967"/>
                <a:gridCol w="1477968"/>
                <a:gridCol w="1477967"/>
                <a:gridCol w="1477968"/>
                <a:gridCol w="1477967"/>
              </a:tblGrid>
              <a:tr h="228600">
                <a:tc grid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时间复杂度</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空间复杂度</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稳定性</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最好情况</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最坏情况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平均情况</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vMerge="1">
                  <a:txBody>
                    <a:bodyPr/>
                    <a:lstStyle/>
                    <a:p>
                      <a:endParaRPr lang="zh-CN" altLang="en-US"/>
                    </a:p>
                  </a:txBody>
                  <a:tcPr/>
                </a:tc>
                <a:tc vMerge="1">
                  <a:txBody>
                    <a:bodyPr/>
                    <a:lstStyle/>
                    <a:p>
                      <a:endParaRPr lang="zh-CN" altLang="en-US"/>
                    </a:p>
                  </a:txBody>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d</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d</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d</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n</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O(</a:t>
                      </a:r>
                      <a:r>
                        <a:rPr kumimoji="0" lang="en-US" altLang="zh-CN" sz="1800" b="1"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稳定</a:t>
                      </a:r>
                      <a:endParaRPr kumimoji="0" lang="zh-CN" altLang="en-US"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5" name="TextBox 4"/>
          <p:cNvSpPr txBox="1"/>
          <p:nvPr/>
        </p:nvSpPr>
        <p:spPr>
          <a:xfrm>
            <a:off x="303265" y="1857364"/>
            <a:ext cx="553998" cy="2928958"/>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9.6  </a:t>
            </a:r>
            <a:r>
              <a:rPr kumimoji="1"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基 </a:t>
            </a:r>
            <a:r>
              <a:rPr kumimoji="1"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2143108" y="571480"/>
            <a:ext cx="4605340"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p>
        </p:txBody>
      </p:sp>
      <p:sp>
        <p:nvSpPr>
          <p:cNvPr id="28675" name="Text Box 5"/>
          <p:cNvSpPr txBox="1">
            <a:spLocks noChangeArrowheads="1"/>
          </p:cNvSpPr>
          <p:nvPr/>
        </p:nvSpPr>
        <p:spPr bwMode="auto">
          <a:xfrm>
            <a:off x="1428728" y="1785926"/>
            <a:ext cx="7318397" cy="2298065"/>
          </a:xfrm>
          <a:prstGeom prst="rect">
            <a:avLst/>
          </a:prstGeom>
          <a:noFill/>
          <a:ln w="9525">
            <a:noFill/>
            <a:miter lim="800000"/>
            <a:headEnd/>
            <a:tailEnd/>
          </a:ln>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ea typeface="楷体" pitchFamily="49" charset="-122"/>
                <a:cs typeface="Times New Roman" pitchFamily="18" charset="0"/>
              </a:rPr>
              <a:t>插入排序</a:t>
            </a:r>
            <a:r>
              <a:rPr lang="zh-CN" altLang="en-US" sz="2000">
                <a:solidFill>
                  <a:srgbClr val="0000FF"/>
                </a:solidFill>
                <a:ea typeface="楷体" pitchFamily="49" charset="-122"/>
                <a:cs typeface="Times New Roman" pitchFamily="18" charset="0"/>
              </a:rPr>
              <a:t>的</a:t>
            </a:r>
            <a:r>
              <a:rPr lang="zh-CN" altLang="en-US" sz="2000" smtClean="0">
                <a:solidFill>
                  <a:srgbClr val="FF0000"/>
                </a:solidFill>
                <a:latin typeface="微软雅黑" pitchFamily="34" charset="-122"/>
                <a:ea typeface="微软雅黑" pitchFamily="34" charset="-122"/>
                <a:cs typeface="Times New Roman" pitchFamily="18" charset="0"/>
              </a:rPr>
              <a:t>基本思路</a:t>
            </a:r>
            <a:r>
              <a:rPr lang="zh-CN" altLang="en-US" sz="2000" smtClean="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每一趟将一个待排序的记录，按其关键字值的大小插入到已经排序的部分文件中适当位置上，直到全部插入完成。</a:t>
            </a:r>
          </a:p>
          <a:p>
            <a:pPr marL="457200" indent="-457200">
              <a:lnSpc>
                <a:spcPts val="3200"/>
              </a:lnSpc>
              <a:spcBef>
                <a:spcPts val="1200"/>
              </a:spcBef>
              <a:buBlip>
                <a:blip r:embed="rId2"/>
              </a:buBlip>
            </a:pPr>
            <a:r>
              <a:rPr lang="zh-CN" altLang="en-US" sz="2000" smtClean="0">
                <a:solidFill>
                  <a:srgbClr val="0000FF"/>
                </a:solidFill>
                <a:ea typeface="楷体" pitchFamily="49" charset="-122"/>
                <a:cs typeface="Times New Roman" pitchFamily="18" charset="0"/>
              </a:rPr>
              <a:t>主要的插入排序算法：</a:t>
            </a:r>
            <a:r>
              <a:rPr lang="zh-CN" altLang="en-US" sz="2000" smtClean="0">
                <a:solidFill>
                  <a:srgbClr val="FF0000"/>
                </a:solidFill>
                <a:ea typeface="楷体" pitchFamily="49" charset="-122"/>
                <a:cs typeface="Times New Roman" pitchFamily="18" charset="0"/>
              </a:rPr>
              <a:t>直接</a:t>
            </a:r>
            <a:r>
              <a:rPr lang="zh-CN" altLang="en-US" sz="2000" dirty="0">
                <a:solidFill>
                  <a:srgbClr val="FF0000"/>
                </a:solidFill>
                <a:ea typeface="楷体" pitchFamily="49" charset="-122"/>
                <a:cs typeface="Times New Roman" pitchFamily="18" charset="0"/>
              </a:rPr>
              <a:t>插入排序</a:t>
            </a:r>
            <a:r>
              <a:rPr lang="zh-CN" altLang="en-US" sz="2000" dirty="0">
                <a:solidFill>
                  <a:srgbClr val="0000FF"/>
                </a:solidFill>
                <a:ea typeface="楷体" pitchFamily="49" charset="-122"/>
                <a:cs typeface="Times New Roman" pitchFamily="18" charset="0"/>
              </a:rPr>
              <a:t>、</a:t>
            </a:r>
            <a:r>
              <a:rPr lang="zh-CN" altLang="en-US" sz="2000" dirty="0">
                <a:solidFill>
                  <a:srgbClr val="FF0000"/>
                </a:solidFill>
                <a:ea typeface="楷体" pitchFamily="49" charset="-122"/>
                <a:cs typeface="Times New Roman" pitchFamily="18" charset="0"/>
              </a:rPr>
              <a:t>折半插入排序</a:t>
            </a:r>
            <a:r>
              <a:rPr lang="zh-CN" altLang="en-US" sz="2000" dirty="0">
                <a:solidFill>
                  <a:srgbClr val="0000FF"/>
                </a:solidFill>
                <a:ea typeface="楷体" pitchFamily="49" charset="-122"/>
                <a:cs typeface="Times New Roman" pitchFamily="18" charset="0"/>
              </a:rPr>
              <a:t>和</a:t>
            </a:r>
            <a:r>
              <a:rPr lang="zh-CN" altLang="en-US" sz="2000" dirty="0">
                <a:solidFill>
                  <a:srgbClr val="FF0000"/>
                </a:solidFill>
                <a:ea typeface="楷体" pitchFamily="49" charset="-122"/>
                <a:cs typeface="Times New Roman" pitchFamily="18" charset="0"/>
              </a:rPr>
              <a:t>希尔排序</a:t>
            </a:r>
            <a:r>
              <a:rPr lang="zh-CN" altLang="en-US" sz="2000" dirty="0">
                <a:solidFill>
                  <a:srgbClr val="0000FF"/>
                </a:solidFill>
                <a:ea typeface="楷体" pitchFamily="49" charset="-122"/>
                <a:cs typeface="Times New Roman" pitchFamily="18" charset="0"/>
              </a:rPr>
              <a:t>。</a:t>
            </a:r>
          </a:p>
        </p:txBody>
      </p:sp>
      <p:sp>
        <p:nvSpPr>
          <p:cNvPr id="4" name="TextBox 3"/>
          <p:cNvSpPr txBox="1"/>
          <p:nvPr/>
        </p:nvSpPr>
        <p:spPr>
          <a:xfrm>
            <a:off x="303235" y="1857364"/>
            <a:ext cx="553998"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9.2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插 入 排 序</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ln w="28575"/>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993</TotalTime>
  <Words>6098</Words>
  <Application>Microsoft Office PowerPoint</Application>
  <PresentationFormat>全屏显示(4:3)</PresentationFormat>
  <Paragraphs>1366</Paragraphs>
  <Slides>81</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84" baseType="lpstr">
      <vt:lpstr>夏至</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248</cp:revision>
  <dcterms:created xsi:type="dcterms:W3CDTF">2012-11-28T00:02:12Z</dcterms:created>
  <dcterms:modified xsi:type="dcterms:W3CDTF">2018-03-09T06:17:40Z</dcterms:modified>
</cp:coreProperties>
</file>