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25" r:id="rId3"/>
    <p:sldId id="326" r:id="rId4"/>
    <p:sldId id="402" r:id="rId5"/>
    <p:sldId id="327" r:id="rId6"/>
    <p:sldId id="328" r:id="rId7"/>
    <p:sldId id="329" r:id="rId8"/>
    <p:sldId id="330" r:id="rId9"/>
    <p:sldId id="398" r:id="rId10"/>
    <p:sldId id="331" r:id="rId11"/>
    <p:sldId id="399" r:id="rId12"/>
    <p:sldId id="338" r:id="rId13"/>
    <p:sldId id="400" r:id="rId14"/>
    <p:sldId id="401" r:id="rId15"/>
    <p:sldId id="403" r:id="rId16"/>
    <p:sldId id="340" r:id="rId17"/>
    <p:sldId id="404" r:id="rId18"/>
    <p:sldId id="405" r:id="rId19"/>
    <p:sldId id="406" r:id="rId20"/>
    <p:sldId id="407" r:id="rId21"/>
    <p:sldId id="408" r:id="rId22"/>
    <p:sldId id="409" r:id="rId23"/>
    <p:sldId id="397" r:id="rId24"/>
    <p:sldId id="410" r:id="rId25"/>
    <p:sldId id="411" r:id="rId26"/>
    <p:sldId id="413" r:id="rId27"/>
    <p:sldId id="414" r:id="rId28"/>
    <p:sldId id="415" r:id="rId29"/>
    <p:sldId id="416" r:id="rId30"/>
    <p:sldId id="412" r:id="rId31"/>
    <p:sldId id="417" r:id="rId32"/>
    <p:sldId id="34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C3300"/>
    <a:srgbClr val="0000CC"/>
    <a:srgbClr val="000066"/>
    <a:srgbClr val="0033CC"/>
    <a:srgbClr val="FF0000"/>
    <a:srgbClr val="006600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CB8A74F-10C3-42B9-9FA2-4E02B3E286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EF1FBE-FDB8-4F81-9FDC-732493F44E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C9111B9-98A1-4B73-A99D-122C23B05F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2FED5D-C6ED-4B7D-AFA8-8DB92A768C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091A38-4629-4741-8772-9230B265994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875EC9-5719-4388-8D44-05BC9A464C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0A08A0-1A0F-4EA4-A6EE-0E3E891EBD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4039C0-4F76-4ACF-90C3-83D5CE4446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82388CF-D076-4113-962E-8F4269A3D4F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79253-59F3-4A09-97BB-4883A290D80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11CC795-60C3-47FE-9F26-6C1FF88EAC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4A019D0-B82F-43EE-9404-58D7AA8167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071670" y="357166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</a:t>
            </a: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</a:t>
            </a:r>
            <a:r>
              <a:rPr lang="zh-CN" altLang="en-US" sz="400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排  序 </a:t>
            </a:r>
            <a:endParaRPr lang="zh-CN" altLang="en-US" sz="400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785918" y="1357298"/>
            <a:ext cx="6119812" cy="467238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0000" bIns="180000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dirty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9.1  </a:t>
            </a:r>
            <a:r>
              <a:rPr lang="zh-CN" altLang="en-US" sz="2800" dirty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</a:t>
            </a:r>
            <a:r>
              <a:rPr lang="zh-CN" altLang="en-US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概念</a:t>
            </a:r>
            <a:endParaRPr lang="en-US" altLang="zh-CN" sz="2800" dirty="0" smtClean="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9.2  </a:t>
            </a:r>
            <a:r>
              <a:rPr lang="zh-CN" altLang="en-US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插 入 排 序</a:t>
            </a:r>
            <a:endParaRPr lang="en-US" altLang="zh-CN" sz="2800" dirty="0" smtClean="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9.3  </a:t>
            </a:r>
            <a:r>
              <a:rPr lang="zh-CN" altLang="en-US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交 换 排 序</a:t>
            </a:r>
            <a:endParaRPr lang="en-US" altLang="zh-CN" sz="2800" dirty="0" smtClean="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9.4  </a:t>
            </a:r>
            <a:r>
              <a:rPr lang="zh-CN" altLang="en-US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 择 排 序</a:t>
            </a:r>
            <a:endParaRPr lang="en-US" altLang="zh-CN" sz="2800" dirty="0" smtClean="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9.5  </a:t>
            </a:r>
            <a:r>
              <a:rPr kumimoji="1" lang="zh-CN" altLang="en-US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  <a:endParaRPr kumimoji="1" lang="en-US" altLang="zh-CN" sz="2800" dirty="0" smtClean="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9.6  </a:t>
            </a:r>
            <a:r>
              <a:rPr kumimoji="1" lang="zh-CN" altLang="en-US" sz="2800" dirty="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  <a:endParaRPr kumimoji="1" lang="en-US" altLang="zh-CN" sz="2800" dirty="0" smtClean="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9.7  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外排序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5721" y="1857364"/>
            <a:ext cx="57150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</a:t>
            </a:r>
            <a:endParaRPr lang="en-US" altLang="zh-CN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排 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序 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2976" y="1142984"/>
            <a:ext cx="7772400" cy="228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9.9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设某个磁盘文件中共有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个记录，各记录的关键字分别为（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5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若内存工作区可容纳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个记录，用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置换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选择排序算法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可产生几个初始归并段，每个初始归并段包含哪些记录？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3116236" y="2636838"/>
            <a:ext cx="27352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512986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944786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719611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889348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321148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384523" y="1568450"/>
            <a:ext cx="4524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5132361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39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564161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995961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56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408711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840511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7272311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785786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1217586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649386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2062136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742211" y="1587500"/>
            <a:ext cx="487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255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8316886" y="15875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8739161" y="1550988"/>
            <a:ext cx="3603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155706" y="1000108"/>
            <a:ext cx="2701914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记录（</a:t>
            </a:r>
            <a:r>
              <a:rPr lang="en-US" altLang="zh-CN" sz="22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3571868" y="3406975"/>
            <a:ext cx="237014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内存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工作区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1460473" y="4484688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1460473" y="4995863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203931" y="2781300"/>
            <a:ext cx="121444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7005611" y="278130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7005611" y="2781300"/>
            <a:ext cx="503238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005611" y="278765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7005611" y="2833688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7005611" y="2805113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7005611" y="2805113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76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7005611" y="278130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7005611" y="2781300"/>
            <a:ext cx="503237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7005611" y="2781300"/>
            <a:ext cx="912832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108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7005611" y="2781300"/>
            <a:ext cx="98427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1346147" y="5500702"/>
            <a:ext cx="78486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类推，产生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09" grpId="1"/>
      <p:bldP spid="98310" grpId="0"/>
      <p:bldP spid="98310" grpId="1"/>
      <p:bldP spid="98311" grpId="0"/>
      <p:bldP spid="98311" grpId="1"/>
      <p:bldP spid="98312" grpId="0"/>
      <p:bldP spid="98312" grpId="1"/>
      <p:bldP spid="98313" grpId="0"/>
      <p:bldP spid="98313" grpId="1"/>
      <p:bldP spid="98314" grpId="0"/>
      <p:bldP spid="98314" grpId="1"/>
      <p:bldP spid="98315" grpId="0"/>
      <p:bldP spid="98316" grpId="0"/>
      <p:bldP spid="98316" grpId="1"/>
      <p:bldP spid="98317" grpId="0"/>
      <p:bldP spid="98318" grpId="0"/>
      <p:bldP spid="98319" grpId="0"/>
      <p:bldP spid="98321" grpId="0"/>
      <p:bldP spid="98321" grpId="1"/>
      <p:bldP spid="98322" grpId="0"/>
      <p:bldP spid="98322" grpId="1"/>
      <p:bldP spid="98323" grpId="0"/>
      <p:bldP spid="98323" grpId="1"/>
      <p:bldP spid="98324" grpId="0"/>
      <p:bldP spid="98324" grpId="1"/>
      <p:bldP spid="98332" grpId="0"/>
      <p:bldP spid="98333" grpId="0"/>
      <p:bldP spid="98334" grpId="0" animBg="1"/>
      <p:bldP spid="98335" grpId="0" animBg="1"/>
      <p:bldP spid="98336" grpId="0" animBg="1"/>
      <p:bldP spid="98338" grpId="0" animBg="1"/>
      <p:bldP spid="98339" grpId="0" animBg="1"/>
      <p:bldP spid="98340" grpId="0" animBg="1"/>
      <p:bldP spid="98341" grpId="0" animBg="1"/>
      <p:bldP spid="98342" grpId="0" animBg="1"/>
      <p:bldP spid="98343" grpId="0" animBg="1"/>
      <p:bldP spid="98344" grpId="0" animBg="1"/>
      <p:bldP spid="98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142976" y="2214554"/>
            <a:ext cx="778671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采用平衡归并时，如果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个，那么这样的归并树就有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对数据进行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趟扫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4414" y="214290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9.7.3 </a:t>
            </a:r>
            <a:r>
              <a:rPr kumimoji="1"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2" y="4143380"/>
            <a:ext cx="7429552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说明：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如果所有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初始归并段的长度（初始归并段中的记录个数）相等或大致相等，可采用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285860"/>
            <a:ext cx="41434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 </a:t>
            </a:r>
            <a:r>
              <a:rPr kumimoji="1" lang="en-US" altLang="zh-CN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路平衡归并的效率分析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3571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例如：二路平衡归并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4546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1000108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初始序列：（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5,4,1,6,8,3,2,7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488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0430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4810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57752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0694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3636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16" y="1714488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52646" y="250030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4  5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连接符 13"/>
          <p:cNvCxnSpPr>
            <a:stCxn id="3" idx="2"/>
            <a:endCxn id="12" idx="0"/>
          </p:cNvCxnSpPr>
          <p:nvPr/>
        </p:nvCxnSpPr>
        <p:spPr>
          <a:xfrm rot="16200000" flipH="1">
            <a:off x="2340753" y="2124066"/>
            <a:ext cx="428628" cy="3238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12" idx="0"/>
          </p:cNvCxnSpPr>
          <p:nvPr/>
        </p:nvCxnSpPr>
        <p:spPr>
          <a:xfrm rot="5400000">
            <a:off x="2662224" y="2126447"/>
            <a:ext cx="428628" cy="31909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71868" y="2500307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1  6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endCxn id="17" idx="0"/>
          </p:cNvCxnSpPr>
          <p:nvPr/>
        </p:nvCxnSpPr>
        <p:spPr>
          <a:xfrm rot="16200000" flipH="1">
            <a:off x="3659975" y="2124067"/>
            <a:ext cx="428628" cy="3238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7" idx="0"/>
          </p:cNvCxnSpPr>
          <p:nvPr/>
        </p:nvCxnSpPr>
        <p:spPr>
          <a:xfrm rot="5400000">
            <a:off x="3981446" y="2126448"/>
            <a:ext cx="428628" cy="31909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5852" y="2500307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3  8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endCxn id="20" idx="0"/>
          </p:cNvCxnSpPr>
          <p:nvPr/>
        </p:nvCxnSpPr>
        <p:spPr>
          <a:xfrm rot="16200000" flipH="1">
            <a:off x="4983959" y="2124067"/>
            <a:ext cx="428628" cy="3238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0" idx="0"/>
          </p:cNvCxnSpPr>
          <p:nvPr/>
        </p:nvCxnSpPr>
        <p:spPr>
          <a:xfrm rot="5400000">
            <a:off x="5305430" y="2126448"/>
            <a:ext cx="428628" cy="31909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15074" y="250030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2  7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/>
        </p:nvCxnSpPr>
        <p:spPr>
          <a:xfrm rot="16200000" flipH="1">
            <a:off x="6303181" y="2124066"/>
            <a:ext cx="428628" cy="3238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3" idx="0"/>
          </p:cNvCxnSpPr>
          <p:nvPr/>
        </p:nvCxnSpPr>
        <p:spPr>
          <a:xfrm rot="5400000">
            <a:off x="6624652" y="2126447"/>
            <a:ext cx="428628" cy="31909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428860" y="3286124"/>
            <a:ext cx="192882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1  4  5  6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连接符 27"/>
          <p:cNvCxnSpPr>
            <a:stCxn id="12" idx="2"/>
            <a:endCxn id="26" idx="0"/>
          </p:cNvCxnSpPr>
          <p:nvPr/>
        </p:nvCxnSpPr>
        <p:spPr>
          <a:xfrm rot="16200000" flipH="1">
            <a:off x="2840819" y="2733670"/>
            <a:ext cx="428628" cy="67628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2"/>
            <a:endCxn id="26" idx="0"/>
          </p:cNvCxnSpPr>
          <p:nvPr/>
        </p:nvCxnSpPr>
        <p:spPr>
          <a:xfrm rot="5400000">
            <a:off x="3500431" y="2750339"/>
            <a:ext cx="428627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00628" y="3286125"/>
            <a:ext cx="192882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2  3  7  8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直接连接符 31"/>
          <p:cNvCxnSpPr>
            <a:endCxn id="31" idx="0"/>
          </p:cNvCxnSpPr>
          <p:nvPr/>
        </p:nvCxnSpPr>
        <p:spPr>
          <a:xfrm rot="16200000" flipH="1">
            <a:off x="5412587" y="2733671"/>
            <a:ext cx="428628" cy="67628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31" idx="0"/>
          </p:cNvCxnSpPr>
          <p:nvPr/>
        </p:nvCxnSpPr>
        <p:spPr>
          <a:xfrm rot="5400000">
            <a:off x="6072199" y="2750340"/>
            <a:ext cx="428627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67012" y="4143380"/>
            <a:ext cx="384812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1  2  3  4  5  6  7  8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26" idx="2"/>
            <a:endCxn id="34" idx="0"/>
          </p:cNvCxnSpPr>
          <p:nvPr/>
        </p:nvCxnSpPr>
        <p:spPr>
          <a:xfrm rot="16200000" flipH="1">
            <a:off x="3842141" y="3194445"/>
            <a:ext cx="500066" cy="1397803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2"/>
            <a:endCxn id="34" idx="0"/>
          </p:cNvCxnSpPr>
          <p:nvPr/>
        </p:nvCxnSpPr>
        <p:spPr>
          <a:xfrm rot="5400000">
            <a:off x="5128027" y="3306365"/>
            <a:ext cx="500065" cy="1173965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000100" y="1857364"/>
            <a:ext cx="7858180" cy="2357454"/>
            <a:chOff x="1000100" y="1857364"/>
            <a:chExt cx="7858180" cy="2357454"/>
          </a:xfrm>
        </p:grpSpPr>
        <p:sp>
          <p:nvSpPr>
            <p:cNvPr id="39" name="右大括号 38"/>
            <p:cNvSpPr/>
            <p:nvPr/>
          </p:nvSpPr>
          <p:spPr>
            <a:xfrm>
              <a:off x="7358082" y="2000240"/>
              <a:ext cx="214314" cy="2214578"/>
            </a:xfrm>
            <a:prstGeom prst="rightBrac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43834" y="2500306"/>
              <a:ext cx="12144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2000" baseline="-25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=4</a:t>
              </a:r>
            </a:p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归并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0100" y="1857364"/>
              <a:ext cx="8572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每个页块读写各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V="1">
              <a:off x="1643042" y="2214554"/>
              <a:ext cx="78581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714480" y="4860464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假设一个页块存放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读或者写记录次数恰好是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WPL=8*1*3=24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读写记录次数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=2WPL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，这里为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48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反映外排序中的读写文件的时间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714356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路平衡归并的读写文件时间分析：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5918" y="1428736"/>
            <a:ext cx="671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个初始归并段，共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归并趟数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越少，则读写记录的次数越少。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876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在内存空间允许的情况下，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越大越好！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000496" y="3000372"/>
            <a:ext cx="214314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928670"/>
            <a:ext cx="70723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若在归并中采用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，每次在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个记录中选择最小者，需要关键字比较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每趟归并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个记录需要做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-1)*(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次比较，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）趟归并总共需要的关键字比较次数为：</a:t>
            </a:r>
            <a:endParaRPr kumimoji="1"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357166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路平衡归并的关键字比较时间分析：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2" y="4429132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越大，关键字比较次数越多！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5429264"/>
            <a:ext cx="70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增大归并路数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，会使内部归并的时间增大。若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增大到一定的程度，就会抵消掉由于减少读写磁盘次数而赢得的时间。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2786058"/>
            <a:ext cx="4429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s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-1)*(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                              =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-1)*(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                      =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-1)*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／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kumimoji="1"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5536413" y="425053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4286248" y="4929198"/>
            <a:ext cx="214314" cy="35719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643042" y="1428736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路归并中从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个记录简单选择最小记录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142976" y="357166"/>
            <a:ext cx="500066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2.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利用败者树实现</a:t>
            </a:r>
            <a:r>
              <a:rPr lang="en-US" i="1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k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路平衡归并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250030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采用败者树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个记录简单选择最小记录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571868" y="1928802"/>
            <a:ext cx="214314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357290" y="1571612"/>
            <a:ext cx="5929354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是：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785794"/>
            <a:ext cx="421484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类似于堆排序中的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2193749"/>
            <a:ext cx="6357982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先建立败者树。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然后对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个输入有序段进行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7929618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9.10】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段，它们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中各记录的关键字分别是：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其中，∞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是段结束标志。说明利用败者树进行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路平衡归并排序的过程。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1195381" y="140593"/>
            <a:ext cx="24479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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构建败者树</a:t>
            </a:r>
          </a:p>
        </p:txBody>
      </p:sp>
      <p:grpSp>
        <p:nvGrpSpPr>
          <p:cNvPr id="2" name="组合 62"/>
          <p:cNvGrpSpPr>
            <a:grpSpLocks noChangeAspect="1"/>
          </p:cNvGrpSpPr>
          <p:nvPr/>
        </p:nvGrpSpPr>
        <p:grpSpPr>
          <a:xfrm>
            <a:off x="1857356" y="2105016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8" y="5505445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6" y="5505445"/>
              <a:ext cx="36036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baseline="-25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</p:grpSp>
      <p:grpSp>
        <p:nvGrpSpPr>
          <p:cNvPr id="3" name="组合 61"/>
          <p:cNvGrpSpPr>
            <a:grpSpLocks noChangeAspect="1"/>
          </p:cNvGrpSpPr>
          <p:nvPr/>
        </p:nvGrpSpPr>
        <p:grpSpPr>
          <a:xfrm>
            <a:off x="4168772" y="1428736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847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1142976" y="566962"/>
            <a:ext cx="7500990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：创建含有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个叶子结点的完全二叉树，总共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1=9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个结点，另外添加一个冠军结点。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42976" y="4929198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每个叶子结点对应一个归并段，段号为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初始时每个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分支结点（含冠军结点）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取值“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5(- ∞)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表示段号（此时为虚拟段号），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 ∞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表示最小关键字。例如，某结点取值为“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4(15)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”，表示结点值来自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号段的关键字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对应的记录。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08081" y="1399170"/>
            <a:ext cx="7607323" cy="422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排序的基本方法是归并排序法。它分为以下两个步骤：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）生成若干初始归并段（顺串）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：这一过程也称为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预处理，常规方法：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把含有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个记录的文件，按内存大小分成若干长度为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的子文件（归并段）；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分别将各子文件（归并段）调入内存，采用有效的内排序方法排序后送回外存。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）多路归并：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对这些初始归并段进行多遍归并，使得有序的归并段逐渐扩大，最后在外存上形成整个文件的单一归并段，也就完成了这个文件的外排序。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357422" y="357166"/>
            <a:ext cx="4968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 </a:t>
            </a:r>
            <a:r>
              <a:rPr lang="zh-CN" altLang="en-US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 排  序</a:t>
            </a:r>
            <a:endParaRPr lang="zh-CN" altLang="en-US" sz="32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>
            <a:spLocks/>
          </p:cNvSpPr>
          <p:nvPr/>
        </p:nvSpPr>
        <p:spPr bwMode="auto">
          <a:xfrm>
            <a:off x="2089281" y="3751239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948119" y="37512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597406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9" name="Freeform 21"/>
          <p:cNvSpPr>
            <a:spLocks/>
          </p:cNvSpPr>
          <p:nvPr/>
        </p:nvSpPr>
        <p:spPr bwMode="auto">
          <a:xfrm>
            <a:off x="5408744" y="2836839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2" name="Freeform 14"/>
          <p:cNvSpPr>
            <a:spLocks/>
          </p:cNvSpPr>
          <p:nvPr/>
        </p:nvSpPr>
        <p:spPr bwMode="auto">
          <a:xfrm>
            <a:off x="2736981" y="2836839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3505331" y="1947839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3" name="Freeform 25"/>
          <p:cNvSpPr>
            <a:spLocks/>
          </p:cNvSpPr>
          <p:nvPr/>
        </p:nvSpPr>
        <p:spPr bwMode="auto">
          <a:xfrm>
            <a:off x="4964244" y="1943077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602294" y="1142977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581281" y="4183039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310772" y="4284639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092581" y="4183039"/>
            <a:ext cx="79216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823660" y="4271939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741869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964111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489439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5103947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6405694" y="3268639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607317" y="3790933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6261231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2155956" y="3217839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805244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5469069" y="2303439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4108581" y="1435077"/>
            <a:ext cx="10080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4108581" y="579414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5253169" y="655614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冠军（最小者）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986219" y="24256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83206" y="15620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2317881" y="3357539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684969" y="24463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4287994" y="7191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2325819" y="3349602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2325819" y="3344839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3(29)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2973519" y="24209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672269" y="24336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4283206" y="15446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2960819" y="24082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0(17)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4303844" y="1555727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4286248" y="714352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4121327" y="4543436"/>
            <a:ext cx="252412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败者树构建完毕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886205" y="452395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749533" y="474639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4468414" y="487339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4296964" y="436539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3554014" y="436539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4414" y="5286388"/>
            <a:ext cx="7643866" cy="12117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调整产生冠军（最小者）的过程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操作：将当前结点的关键字与父结点比较，将大的（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败者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）放在父结点中，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小者（胜者）继续进行，直到根结点。最后将胜者放在冠军结点中。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 animBg="1"/>
      <p:bldP spid="99343" grpId="0" animBg="1"/>
      <p:bldP spid="99349" grpId="0" animBg="1"/>
      <p:bldP spid="99342" grpId="0" animBg="1"/>
      <p:bldP spid="99342" grpId="1" animBg="1"/>
      <p:bldP spid="99352" grpId="0" animBg="1"/>
      <p:bldP spid="99352" grpId="1" animBg="1"/>
      <p:bldP spid="99352" grpId="2" animBg="1"/>
      <p:bldP spid="99353" grpId="0" animBg="1"/>
      <p:bldP spid="99353" grpId="1" animBg="1"/>
      <p:bldP spid="99355" grpId="0" animBg="1"/>
      <p:bldP spid="99355" grpId="1" animBg="1"/>
      <p:bldP spid="99355" grpId="2" animBg="1"/>
      <p:bldP spid="99355" grpId="3" animBg="1"/>
      <p:bldP spid="99355" grpId="4" animBg="1"/>
      <p:bldP spid="99350" grpId="0" animBg="1"/>
      <p:bldP spid="99356" grpId="0"/>
      <p:bldP spid="99365" grpId="0"/>
      <p:bldP spid="99369" grpId="0" animBg="1"/>
      <p:bldP spid="99372" grpId="0" animBg="1"/>
      <p:bldP spid="99373" grpId="0" animBg="1"/>
      <p:bldP spid="99374" grpId="0" animBg="1"/>
      <p:bldP spid="99375" grpId="0" animBg="1"/>
      <p:bldP spid="99376" grpId="0" animBg="1"/>
      <p:bldP spid="99377" grpId="0" animBg="1"/>
      <p:bldP spid="99378" grpId="0" animBg="1"/>
      <p:bldP spid="51" grpId="0" animBg="1"/>
      <p:bldP spid="51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2825703" y="40132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78" name="Freeform 2"/>
          <p:cNvSpPr>
            <a:spLocks/>
          </p:cNvSpPr>
          <p:nvPr/>
        </p:nvSpPr>
        <p:spPr bwMode="auto">
          <a:xfrm>
            <a:off x="1966866" y="4013200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Freeform 19"/>
          <p:cNvSpPr>
            <a:spLocks/>
          </p:cNvSpPr>
          <p:nvPr/>
        </p:nvSpPr>
        <p:spPr bwMode="auto">
          <a:xfrm>
            <a:off x="2614566" y="3098800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3474991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8" name="Freeform 22"/>
          <p:cNvSpPr>
            <a:spLocks/>
          </p:cNvSpPr>
          <p:nvPr/>
        </p:nvSpPr>
        <p:spPr bwMode="auto">
          <a:xfrm>
            <a:off x="3382916" y="2209800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4479878" y="1404938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9" name="Freeform 23"/>
          <p:cNvSpPr>
            <a:spLocks/>
          </p:cNvSpPr>
          <p:nvPr/>
        </p:nvSpPr>
        <p:spPr bwMode="auto">
          <a:xfrm>
            <a:off x="4841828" y="2205038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6138816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3757566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757566" y="4387850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458866" y="4445000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188357" y="45466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970166" y="4445000"/>
            <a:ext cx="79216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701244" y="45339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3619453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348944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4771978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4542701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6283278" y="3530600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052820" y="36322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5286328" y="3098800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2033541" y="3479800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682828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5346653" y="2565400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986166" y="1697038"/>
            <a:ext cx="10080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3986166" y="841375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2033541" y="981075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冠军（最小者）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2863803" y="26876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071538" y="214290"/>
            <a:ext cx="324008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 2" pitchFamily="18" charset="2"/>
              </a:rPr>
              <a:t>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用败者树进行归并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4160791" y="18240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2195466" y="3619500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5562553" y="27082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4194128" y="9810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2203403" y="36115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2167306" y="3606800"/>
            <a:ext cx="808721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3(29)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2851103" y="26828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5549853" y="2695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4160791" y="1806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814338" y="2670175"/>
            <a:ext cx="757257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0(17)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4181428" y="1817688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4186191" y="97631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841828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4841828" y="4387850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6354716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6354716" y="4387850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3041603" y="5075238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3041603" y="5340366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1601741" y="50847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1601741" y="5349891"/>
            <a:ext cx="647700" cy="36933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5345066" y="1557338"/>
            <a:ext cx="12954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归并文件：</a:t>
            </a:r>
          </a:p>
        </p:txBody>
      </p:sp>
      <p:sp>
        <p:nvSpPr>
          <p:cNvPr id="101430" name="Freeform 54"/>
          <p:cNvSpPr>
            <a:spLocks/>
          </p:cNvSpPr>
          <p:nvPr/>
        </p:nvSpPr>
        <p:spPr bwMode="auto">
          <a:xfrm>
            <a:off x="4964066" y="1112838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6815091" y="1570038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5453048" y="2689225"/>
            <a:ext cx="809127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1(44)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4200472" y="9810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101434" name="Freeform 58"/>
          <p:cNvSpPr>
            <a:spLocks/>
          </p:cNvSpPr>
          <p:nvPr/>
        </p:nvSpPr>
        <p:spPr bwMode="auto">
          <a:xfrm>
            <a:off x="4981528" y="1130300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7386591" y="1560513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4238602" y="5429264"/>
            <a:ext cx="5405496" cy="77457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进行，直到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冠军为∞才结束。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每次产生一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冠军，比较次数约为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4664028" y="762000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0.00017 -0.01226 0.00052 -0.05787 0.00069 -0.073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399" grpId="0" animBg="1"/>
      <p:bldP spid="101387" grpId="0" animBg="1"/>
      <p:bldP spid="101391" grpId="0" animBg="1"/>
      <p:bldP spid="101419" grpId="0" animBg="1"/>
      <p:bldP spid="101430" grpId="0" animBg="1"/>
      <p:bldP spid="101430" grpId="1" animBg="1"/>
      <p:bldP spid="101431" grpId="0" animBg="1"/>
      <p:bldP spid="101432" grpId="0" animBg="1"/>
      <p:bldP spid="101433" grpId="0" animBg="1"/>
      <p:bldP spid="101434" grpId="0" animBg="1"/>
      <p:bldP spid="101434" grpId="1" animBg="1"/>
      <p:bldP spid="101435" grpId="0" animBg="1"/>
      <p:bldP spid="101436" grpId="0"/>
      <p:bldP spid="60" grpId="0" animBg="1"/>
      <p:bldP spid="6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001978" y="1357298"/>
            <a:ext cx="55007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nb-NO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nb-NO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642918"/>
            <a:ext cx="735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路平衡归并时，总共需要的关键字比较次数为：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144722" y="3062252"/>
            <a:ext cx="7713558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</a:t>
            </a:r>
            <a:r>
              <a:rPr kumimoji="1"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比较次数与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的内部归并时间不会随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的增大而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增大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000" b="0" dirty="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1247882" y="4305259"/>
            <a:ext cx="7929618" cy="1095151"/>
            <a:chOff x="642910" y="2643182"/>
            <a:chExt cx="7929618" cy="1095151"/>
          </a:xfrm>
        </p:grpSpPr>
        <p:sp>
          <p:nvSpPr>
            <p:cNvPr id="12" name="TextBox 11"/>
            <p:cNvSpPr txBox="1"/>
            <p:nvPr/>
          </p:nvSpPr>
          <p:spPr>
            <a:xfrm>
              <a:off x="642910" y="3264485"/>
              <a:ext cx="7929618" cy="47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　    只要内存空间允许，</a:t>
              </a:r>
              <a:r>
                <a:rPr kumimoji="1" lang="zh-CN" altLang="en-US" sz="22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尽可能增大归并路数</a:t>
              </a:r>
              <a:r>
                <a:rPr kumimoji="1" lang="en-US" altLang="zh-CN" sz="2200" i="1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kumimoji="1" lang="zh-CN" altLang="en-US" sz="2200" smtClean="0">
                  <a:solidFill>
                    <a:srgbClr val="3333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利用败者树实现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路平衡归并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00166" y="428604"/>
            <a:ext cx="3671886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9.7.4 </a:t>
            </a:r>
            <a:r>
              <a:rPr kumimoji="1" lang="zh-CN" altLang="en-US" sz="28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最佳</a:t>
            </a:r>
            <a:r>
              <a:rPr kumimoji="1" lang="zh-CN" altLang="en-US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归并树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1428736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k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平衡归并适合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初始归并段中的记录个数相同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初始归并段中的记录个数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不同时，怎么办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5852" y="3036514"/>
            <a:ext cx="6786610" cy="1647593"/>
            <a:chOff x="428596" y="2252955"/>
            <a:chExt cx="6786610" cy="164759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初始归并段和</a:t>
              </a:r>
              <a:r>
                <a:rPr kumimoji="1"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已确定的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情况时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3500438"/>
              <a:ext cx="6572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哪些初始归并段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先归并，哪些后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归并的问题。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500298" y="282445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57488" y="2857496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归并方案转化为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1571604" y="785794"/>
            <a:ext cx="503079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显然采用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树的归并方案。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2538429" y="3579823"/>
            <a:ext cx="2663825" cy="1006476"/>
            <a:chOff x="2181239" y="3579823"/>
            <a:chExt cx="2663825" cy="1006476"/>
          </a:xfrm>
        </p:grpSpPr>
        <p:grpSp>
          <p:nvGrpSpPr>
            <p:cNvPr id="3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22532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3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4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5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22536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7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8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0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1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2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4625991" y="4227523"/>
            <a:ext cx="2232025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剩下只有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个归并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了，怎么办</a:t>
            </a:r>
            <a:r>
              <a:rPr lang="zh-CN" altLang="en-US" sz="36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264318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存在的问题（假设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0166" y="1372922"/>
            <a:ext cx="7500990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在内存中归并时，可以利用败者树减少关键字比较次数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000100" y="357166"/>
            <a:ext cx="771530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解决的方法是加虚段（长度为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的段），每次恰好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个段进行归并！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022501" y="1528692"/>
            <a:ext cx="62642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应加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Mod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5330854" y="3632211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1182692" y="2349500"/>
            <a:ext cx="524669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前面问题的解决方法：加上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个虚段：</a:t>
            </a:r>
          </a:p>
        </p:txBody>
      </p:sp>
      <p:grpSp>
        <p:nvGrpSpPr>
          <p:cNvPr id="3" name="组合 26"/>
          <p:cNvGrpSpPr/>
          <p:nvPr/>
        </p:nvGrpSpPr>
        <p:grpSpPr>
          <a:xfrm>
            <a:off x="5043517" y="3348046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6194454" y="3633798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9559" y="102862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加多少个虚段呢？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29"/>
          <p:cNvGrpSpPr/>
          <p:nvPr/>
        </p:nvGrpSpPr>
        <p:grpSpPr>
          <a:xfrm>
            <a:off x="1336671" y="3571876"/>
            <a:ext cx="2663825" cy="1006476"/>
            <a:chOff x="2181239" y="3579823"/>
            <a:chExt cx="2663825" cy="1006476"/>
          </a:xfrm>
        </p:grpSpPr>
        <p:grpSp>
          <p:nvGrpSpPr>
            <p:cNvPr id="6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39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33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右箭头 42"/>
          <p:cNvSpPr/>
          <p:nvPr/>
        </p:nvSpPr>
        <p:spPr bwMode="auto">
          <a:xfrm>
            <a:off x="4357686" y="400050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57" grpId="0"/>
      <p:bldP spid="28" grpId="0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00166" y="1500174"/>
            <a:ext cx="7286676" cy="245082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需附加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个虚段，以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使每次归并都可以对应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个段。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哈夫曼树的构造原则（权值越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的结点离根结点越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远）构造最佳归并树。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428604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归并树（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个初始归并段）是带权路径长度最短的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叉（阶）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哈夫曼树，构造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428696" y="4143380"/>
            <a:ext cx="7429584" cy="1398525"/>
            <a:chOff x="1142976" y="3929066"/>
            <a:chExt cx="7429584" cy="1398525"/>
          </a:xfrm>
        </p:grpSpPr>
        <p:sp>
          <p:nvSpPr>
            <p:cNvPr id="6" name="TextBox 5"/>
            <p:cNvSpPr txBox="1"/>
            <p:nvPr/>
          </p:nvSpPr>
          <p:spPr>
            <a:xfrm>
              <a:off x="1142976" y="4500570"/>
              <a:ext cx="7429584" cy="82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x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 Mod 1 = 0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，所以二路归并（哈夫曼树构造中）不需要增加虚段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42976" y="404813"/>
            <a:ext cx="7843862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sz="22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9.11</a:t>
            </a:r>
            <a:r>
              <a:rPr kumimoji="1" lang="en-US" altLang="zh-CN" sz="2200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设文件经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预处理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后，得到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    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路归并设计一个读写文件次数最少的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方案（假如每个记录占用一个页块）。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3042" y="1712229"/>
            <a:ext cx="6500858" cy="2186060"/>
            <a:chOff x="1357290" y="1857364"/>
            <a:chExt cx="6500858" cy="2186060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各个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初始归并段中的记录个数，而非关键字序列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357290" y="1857364"/>
              <a:ext cx="6357982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464711" y="2750339"/>
              <a:ext cx="1785950" cy="1588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214414" y="838029"/>
            <a:ext cx="785818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解：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段个数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需附加：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kumimoji="1" lang="en-US" altLang="zh-CN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的虚段。根据集合：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阶哈夫曼树。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225518" y="1140725"/>
            <a:ext cx="430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树的构造过程：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1258889" y="1909797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4859339" y="2773397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88</a:t>
              </a:r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1546226" y="2774985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46</a:t>
              </a:r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1762126" y="3565560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49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218</a:t>
              </a:r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214414" y="285728"/>
            <a:ext cx="814393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按记录个数递增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(0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71802" y="550070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一棵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路最佳归并树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779838" y="908050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90115" name="AutoShape 3"/>
          <p:cNvSpPr>
            <a:spLocks noChangeArrowheads="1"/>
          </p:cNvSpPr>
          <p:nvPr/>
        </p:nvSpPr>
        <p:spPr bwMode="auto">
          <a:xfrm>
            <a:off x="1763713" y="914400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abc.dat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2771775" y="1230313"/>
            <a:ext cx="10080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5724525" y="333375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b="0">
              <a:solidFill>
                <a:srgbClr val="0000FF"/>
              </a:solidFill>
              <a:ea typeface="宋体" pitchFamily="2" charset="-122"/>
            </a:endParaRP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lang="en-US" altLang="zh-CN" sz="1800" b="0" baseline="-2500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.dat</a:t>
            </a: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lang="en-US" altLang="zh-CN" sz="1800" b="0" baseline="-2500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.dat</a:t>
            </a: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…</a:t>
            </a: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lang="en-US" altLang="zh-CN" sz="1800" b="0" baseline="-25000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.dat</a:t>
            </a:r>
          </a:p>
          <a:p>
            <a:pPr algn="ctr"/>
            <a:endParaRPr lang="en-US" altLang="zh-CN" sz="1800" b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90118" name="Freeform 6"/>
          <p:cNvSpPr>
            <a:spLocks/>
          </p:cNvSpPr>
          <p:nvPr/>
        </p:nvSpPr>
        <p:spPr bwMode="auto">
          <a:xfrm>
            <a:off x="4713288" y="979488"/>
            <a:ext cx="1174750" cy="87312"/>
          </a:xfrm>
          <a:custGeom>
            <a:avLst/>
            <a:gdLst>
              <a:gd name="T0" fmla="*/ 0 w 740"/>
              <a:gd name="T1" fmla="*/ 55 h 55"/>
              <a:gd name="T2" fmla="*/ 740 w 740"/>
              <a:gd name="T3" fmla="*/ 0 h 55"/>
              <a:gd name="T4" fmla="*/ 0 60000 65536"/>
              <a:gd name="T5" fmla="*/ 0 60000 65536"/>
              <a:gd name="T6" fmla="*/ 0 w 740"/>
              <a:gd name="T7" fmla="*/ 0 h 55"/>
              <a:gd name="T8" fmla="*/ 740 w 740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0" h="55">
                <a:moveTo>
                  <a:pt x="0" y="55"/>
                </a:moveTo>
                <a:lnTo>
                  <a:pt x="740" y="0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4716463" y="1268413"/>
            <a:ext cx="12239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4716463" y="1412875"/>
            <a:ext cx="1223962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3995738" y="3357563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内存</a:t>
            </a: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1692275" y="2781300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b="0">
              <a:solidFill>
                <a:srgbClr val="0000FF"/>
              </a:solidFill>
              <a:ea typeface="宋体" pitchFamily="2" charset="-122"/>
            </a:endParaRP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lang="en-US" altLang="zh-CN" sz="1800" b="0" baseline="-2500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.dat</a:t>
            </a: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lang="en-US" altLang="zh-CN" sz="1800" b="0" baseline="-2500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.dat</a:t>
            </a: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…</a:t>
            </a:r>
          </a:p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</a:t>
            </a:r>
            <a:r>
              <a:rPr lang="en-US" altLang="zh-CN" sz="1800" b="0" baseline="-25000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.dat</a:t>
            </a:r>
          </a:p>
          <a:p>
            <a:pPr algn="ctr"/>
            <a:endParaRPr lang="en-US" altLang="zh-CN" sz="1800" b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6156325" y="3357563"/>
            <a:ext cx="1008063" cy="576262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b="0">
                <a:solidFill>
                  <a:srgbClr val="0000FF"/>
                </a:solidFill>
                <a:ea typeface="宋体" pitchFamily="2" charset="-122"/>
              </a:rPr>
              <a:t>abc.dat</a:t>
            </a: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2700338" y="3429000"/>
            <a:ext cx="1295400" cy="714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2700338" y="3644900"/>
            <a:ext cx="1295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V="1">
            <a:off x="2771775" y="3860800"/>
            <a:ext cx="1223963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4932363" y="3644900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3708400" y="1844675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3857620" y="4581525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7380288" y="34226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有序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7019925" y="111760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均有序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3563938" y="47625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某内排序算法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276600" y="2846388"/>
            <a:ext cx="3455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某排序算法</a:t>
            </a:r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：一般为归并</a:t>
            </a: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算法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92287" y="214290"/>
            <a:ext cx="6051547" cy="2886633"/>
            <a:chOff x="1592287" y="404813"/>
            <a:chExt cx="6408737" cy="3172913"/>
          </a:xfrm>
        </p:grpSpPr>
        <p:sp>
          <p:nvSpPr>
            <p:cNvPr id="3" name="Oval 2"/>
            <p:cNvSpPr>
              <a:spLocks noChangeAspect="1" noChangeArrowheads="1"/>
            </p:cNvSpPr>
            <p:nvPr/>
          </p:nvSpPr>
          <p:spPr bwMode="auto">
            <a:xfrm>
              <a:off x="1592287" y="404813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" name="Oval 3"/>
            <p:cNvSpPr>
              <a:spLocks noChangeAspect="1" noChangeArrowheads="1"/>
            </p:cNvSpPr>
            <p:nvPr/>
          </p:nvSpPr>
          <p:spPr bwMode="auto">
            <a:xfrm>
              <a:off x="2384449" y="404813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3103587" y="4048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3895749" y="4048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2600349" y="1303338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971699" y="800101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2663849" y="836613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960712" y="838201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3133749" y="838201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6"/>
            <p:cNvSpPr>
              <a:spLocks noChangeAspect="1" noChangeArrowheads="1"/>
            </p:cNvSpPr>
            <p:nvPr/>
          </p:nvSpPr>
          <p:spPr bwMode="auto">
            <a:xfrm>
              <a:off x="5192737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14" name="Oval 7"/>
            <p:cNvSpPr>
              <a:spLocks noChangeAspect="1" noChangeArrowheads="1"/>
            </p:cNvSpPr>
            <p:nvPr/>
          </p:nvSpPr>
          <p:spPr bwMode="auto">
            <a:xfrm>
              <a:off x="5984899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" name="Oval 8"/>
            <p:cNvSpPr>
              <a:spLocks noChangeAspect="1" noChangeArrowheads="1"/>
            </p:cNvSpPr>
            <p:nvPr/>
          </p:nvSpPr>
          <p:spPr bwMode="auto">
            <a:xfrm>
              <a:off x="6704037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" name="Oval 9"/>
            <p:cNvSpPr>
              <a:spLocks noChangeAspect="1" noChangeArrowheads="1"/>
            </p:cNvSpPr>
            <p:nvPr/>
          </p:nvSpPr>
          <p:spPr bwMode="auto">
            <a:xfrm>
              <a:off x="7496199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200799" y="2166938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88</a:t>
              </a: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572149" y="1663701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6264299" y="1700213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6561162" y="1701801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737374" y="1701801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10"/>
            <p:cNvSpPr>
              <a:spLocks noChangeAspect="1" noChangeArrowheads="1"/>
            </p:cNvSpPr>
            <p:nvPr/>
          </p:nvSpPr>
          <p:spPr bwMode="auto">
            <a:xfrm>
              <a:off x="1879624" y="1270001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4" name="Oval 12"/>
            <p:cNvSpPr>
              <a:spLocks noChangeAspect="1" noChangeArrowheads="1"/>
            </p:cNvSpPr>
            <p:nvPr/>
          </p:nvSpPr>
          <p:spPr bwMode="auto">
            <a:xfrm>
              <a:off x="3390924" y="1270001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Oval 13"/>
            <p:cNvSpPr>
              <a:spLocks noChangeAspect="1" noChangeArrowheads="1"/>
            </p:cNvSpPr>
            <p:nvPr/>
          </p:nvSpPr>
          <p:spPr bwMode="auto">
            <a:xfrm>
              <a:off x="4183087" y="1270001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87687" y="2132013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46</a:t>
              </a: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259037" y="1666876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51187" y="1677988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57574" y="1704976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441724" y="1704976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29"/>
            <p:cNvSpPr>
              <a:spLocks noChangeAspect="1" noChangeArrowheads="1"/>
            </p:cNvSpPr>
            <p:nvPr/>
          </p:nvSpPr>
          <p:spPr bwMode="auto">
            <a:xfrm>
              <a:off x="2095524" y="206216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4038624" y="2060576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49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948137" y="3213101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218</a:t>
              </a: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520974" y="2443163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422674" y="2487613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4308499" y="2500313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481537" y="2525713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987" y="941733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26490" y="1743006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74436" y="3171766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41266" y="2139385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428728" y="321468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读写文件次数最少的归并方案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71604" y="3643314"/>
            <a:ext cx="72866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次将长度为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的初始归并段（另增加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个虚段）归并为长度为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的有序段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次将长度为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的初始归并段以及有序段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归并为长度为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的有序段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次将长度为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的初始归并段归并为长度为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的有序段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次将长度为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的初始归并段以及有序段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归并为记录长度为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的有序文件整体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。共需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次归并。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/>
          <p:nvPr/>
        </p:nvGrpSpPr>
        <p:grpSpPr>
          <a:xfrm>
            <a:off x="1592287" y="214290"/>
            <a:ext cx="6051547" cy="2886633"/>
            <a:chOff x="1592287" y="404813"/>
            <a:chExt cx="6408737" cy="3172913"/>
          </a:xfrm>
        </p:grpSpPr>
        <p:sp>
          <p:nvSpPr>
            <p:cNvPr id="3" name="Oval 2"/>
            <p:cNvSpPr>
              <a:spLocks noChangeAspect="1" noChangeArrowheads="1"/>
            </p:cNvSpPr>
            <p:nvPr/>
          </p:nvSpPr>
          <p:spPr bwMode="auto">
            <a:xfrm>
              <a:off x="1592287" y="404813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" name="Oval 3"/>
            <p:cNvSpPr>
              <a:spLocks noChangeAspect="1" noChangeArrowheads="1"/>
            </p:cNvSpPr>
            <p:nvPr/>
          </p:nvSpPr>
          <p:spPr bwMode="auto">
            <a:xfrm>
              <a:off x="2384449" y="404813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" name="Oval 4"/>
            <p:cNvSpPr>
              <a:spLocks noChangeAspect="1" noChangeArrowheads="1"/>
            </p:cNvSpPr>
            <p:nvPr/>
          </p:nvSpPr>
          <p:spPr bwMode="auto">
            <a:xfrm>
              <a:off x="3103587" y="4048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Oval 5"/>
            <p:cNvSpPr>
              <a:spLocks noChangeAspect="1" noChangeArrowheads="1"/>
            </p:cNvSpPr>
            <p:nvPr/>
          </p:nvSpPr>
          <p:spPr bwMode="auto">
            <a:xfrm>
              <a:off x="3895749" y="4048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2600349" y="1303338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971699" y="800101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2663849" y="836613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2960712" y="838201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3133749" y="838201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6"/>
            <p:cNvSpPr>
              <a:spLocks noChangeAspect="1" noChangeArrowheads="1"/>
            </p:cNvSpPr>
            <p:nvPr/>
          </p:nvSpPr>
          <p:spPr bwMode="auto">
            <a:xfrm>
              <a:off x="5192737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14" name="Oval 7"/>
            <p:cNvSpPr>
              <a:spLocks noChangeAspect="1" noChangeArrowheads="1"/>
            </p:cNvSpPr>
            <p:nvPr/>
          </p:nvSpPr>
          <p:spPr bwMode="auto">
            <a:xfrm>
              <a:off x="5984899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5" name="Oval 8"/>
            <p:cNvSpPr>
              <a:spLocks noChangeAspect="1" noChangeArrowheads="1"/>
            </p:cNvSpPr>
            <p:nvPr/>
          </p:nvSpPr>
          <p:spPr bwMode="auto">
            <a:xfrm>
              <a:off x="6704037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" name="Oval 9"/>
            <p:cNvSpPr>
              <a:spLocks noChangeAspect="1" noChangeArrowheads="1"/>
            </p:cNvSpPr>
            <p:nvPr/>
          </p:nvSpPr>
          <p:spPr bwMode="auto">
            <a:xfrm>
              <a:off x="7496199" y="126841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200799" y="2166938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88</a:t>
              </a: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572149" y="1663701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6264299" y="1700213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6561162" y="1701801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737374" y="1701801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10"/>
            <p:cNvSpPr>
              <a:spLocks noChangeAspect="1" noChangeArrowheads="1"/>
            </p:cNvSpPr>
            <p:nvPr/>
          </p:nvSpPr>
          <p:spPr bwMode="auto">
            <a:xfrm>
              <a:off x="1879624" y="1270001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4" name="Oval 12"/>
            <p:cNvSpPr>
              <a:spLocks noChangeAspect="1" noChangeArrowheads="1"/>
            </p:cNvSpPr>
            <p:nvPr/>
          </p:nvSpPr>
          <p:spPr bwMode="auto">
            <a:xfrm>
              <a:off x="3390924" y="1270001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Oval 13"/>
            <p:cNvSpPr>
              <a:spLocks noChangeAspect="1" noChangeArrowheads="1"/>
            </p:cNvSpPr>
            <p:nvPr/>
          </p:nvSpPr>
          <p:spPr bwMode="auto">
            <a:xfrm>
              <a:off x="4183087" y="1270001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887687" y="2132013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46</a:t>
              </a: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259037" y="1666876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51187" y="1677988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57574" y="1704976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441724" y="1704976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29"/>
            <p:cNvSpPr>
              <a:spLocks noChangeAspect="1" noChangeArrowheads="1"/>
            </p:cNvSpPr>
            <p:nvPr/>
          </p:nvSpPr>
          <p:spPr bwMode="auto">
            <a:xfrm>
              <a:off x="2095524" y="2062163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4038624" y="2060576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49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948137" y="3213101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218</a:t>
              </a: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520974" y="2443163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422674" y="2487613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4308499" y="2500313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481537" y="2525713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987" y="941733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26490" y="1743006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74436" y="3171766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41266" y="2139385"/>
              <a:ext cx="428627" cy="40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1142976" y="3556345"/>
            <a:ext cx="80724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WPL=(4+7)×3+(9+12+14+18+21+23+26)×2+(35+49)×1=363</a:t>
            </a: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最少的读写次数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=2×WPL=726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480" y="1428736"/>
            <a:ext cx="6643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路最佳归并树过程进行归并。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在每次归并（每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个段归并为一个有序段）中采用败者树。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857232"/>
            <a:ext cx="4071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本题的最优磁盘归并方法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92867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外排序的时间：</a:t>
            </a:r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1857356" y="1500174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读写文件的时间：用读写记录次数表示。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关键字比较的时间：内存中的记录比较。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214810" y="2714620"/>
            <a:ext cx="214314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232" y="335756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外排序的时间 ≈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读写文件时间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关键字比较时间</a:t>
            </a:r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57290" y="500042"/>
            <a:ext cx="426243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9.7.1  </a:t>
            </a:r>
            <a:r>
              <a:rPr kumimoji="1" lang="zh-CN" altLang="en-US" sz="28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磁盘排序过程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357290" y="1357298"/>
            <a:ext cx="6643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磁盘（磁盘是一种直接存取设备）排序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过程如下：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063659" y="2166939"/>
            <a:ext cx="7866059" cy="3519018"/>
            <a:chOff x="563593" y="1952625"/>
            <a:chExt cx="8366125" cy="3724279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563593" y="2960688"/>
              <a:ext cx="1116012" cy="720725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1693893" y="2960688"/>
              <a:ext cx="1620837" cy="863600"/>
              <a:chOff x="793" y="1865"/>
              <a:chExt cx="1021" cy="544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02" y="1865"/>
                <a:ext cx="612" cy="5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内存</a:t>
                </a:r>
              </a:p>
            </p:txBody>
          </p:sp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793" y="1865"/>
                <a:ext cx="409" cy="272"/>
                <a:chOff x="793" y="1865"/>
                <a:chExt cx="409" cy="272"/>
              </a:xfrm>
            </p:grpSpPr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>
                  <a:off x="793" y="2137"/>
                  <a:ext cx="409" cy="0"/>
                </a:xfrm>
                <a:prstGeom prst="line">
                  <a:avLst/>
                </a:prstGeom>
                <a:noFill/>
                <a:ln w="38100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1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847" y="1865"/>
                  <a:ext cx="272" cy="19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>
                      <a:solidFill>
                        <a:srgbClr val="0000FF"/>
                      </a:solidFill>
                      <a:latin typeface="Consolas" pitchFamily="49" charset="0"/>
                      <a:ea typeface="楷体" pitchFamily="49" charset="-122"/>
                      <a:cs typeface="Consolas" pitchFamily="49" charset="0"/>
                    </a:rPr>
                    <a:t>读</a:t>
                  </a:r>
                </a:p>
              </p:txBody>
            </p:sp>
          </p:grp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7164418" y="2960688"/>
              <a:ext cx="1765300" cy="792162"/>
              <a:chOff x="4239" y="1865"/>
              <a:chExt cx="1112" cy="499"/>
            </a:xfrm>
          </p:grpSpPr>
          <p:sp>
            <p:nvSpPr>
              <p:cNvPr id="15" name="Line 24"/>
              <p:cNvSpPr>
                <a:spLocks noChangeShapeType="1"/>
              </p:cNvSpPr>
              <p:nvPr/>
            </p:nvSpPr>
            <p:spPr bwMode="auto">
              <a:xfrm>
                <a:off x="4239" y="2137"/>
                <a:ext cx="409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4293" y="1865"/>
                <a:ext cx="272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  <p:sp>
            <p:nvSpPr>
              <p:cNvPr id="17" name="AutoShape 26"/>
              <p:cNvSpPr>
                <a:spLocks noChangeArrowheads="1"/>
              </p:cNvSpPr>
              <p:nvPr/>
            </p:nvSpPr>
            <p:spPr bwMode="auto">
              <a:xfrm>
                <a:off x="4648" y="1910"/>
                <a:ext cx="703" cy="454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out</a:t>
                </a: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文件</a:t>
                </a:r>
              </a:p>
            </p:txBody>
          </p:sp>
        </p:grpSp>
        <p:grpSp>
          <p:nvGrpSpPr>
            <p:cNvPr id="18" name="Group 41"/>
            <p:cNvGrpSpPr>
              <a:grpSpLocks/>
            </p:cNvGrpSpPr>
            <p:nvPr/>
          </p:nvGrpSpPr>
          <p:grpSpPr bwMode="auto">
            <a:xfrm>
              <a:off x="3290918" y="1952625"/>
              <a:ext cx="1966912" cy="2879725"/>
              <a:chOff x="1799" y="1230"/>
              <a:chExt cx="1239" cy="1814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auto">
              <a:xfrm>
                <a:off x="2335" y="1230"/>
                <a:ext cx="703" cy="454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lang="en-US" altLang="zh-CN" sz="1800" baseline="-25000" dirty="0" err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文件</a:t>
                </a: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auto">
              <a:xfrm>
                <a:off x="2335" y="1774"/>
                <a:ext cx="703" cy="454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文件</a:t>
                </a:r>
              </a:p>
            </p:txBody>
          </p:sp>
          <p:sp>
            <p:nvSpPr>
              <p:cNvPr id="21" name="AutoShape 18"/>
              <p:cNvSpPr>
                <a:spLocks noChangeArrowheads="1"/>
              </p:cNvSpPr>
              <p:nvPr/>
            </p:nvSpPr>
            <p:spPr bwMode="auto">
              <a:xfrm>
                <a:off x="2335" y="2590"/>
                <a:ext cx="703" cy="454"/>
              </a:xfrm>
              <a:prstGeom prst="can">
                <a:avLst>
                  <a:gd name="adj" fmla="val 25000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m</a:t>
                </a: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文件</a:t>
                </a: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2380" y="2308"/>
                <a:ext cx="409" cy="192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…</a:t>
                </a:r>
              </a:p>
            </p:txBody>
          </p:sp>
          <p:grpSp>
            <p:nvGrpSpPr>
              <p:cNvPr id="23" name="Group 39"/>
              <p:cNvGrpSpPr>
                <a:grpSpLocks/>
              </p:cNvGrpSpPr>
              <p:nvPr/>
            </p:nvGrpSpPr>
            <p:grpSpPr bwMode="auto">
              <a:xfrm>
                <a:off x="1799" y="1496"/>
                <a:ext cx="544" cy="1254"/>
                <a:chOff x="1799" y="1496"/>
                <a:chExt cx="544" cy="1254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37" y="1547"/>
                  <a:ext cx="272" cy="192"/>
                </a:xfrm>
                <a:prstGeom prst="rect">
                  <a:avLst/>
                </a:prstGeom>
                <a:noFill/>
                <a:ln>
                  <a:noFill/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 dirty="0">
                      <a:solidFill>
                        <a:srgbClr val="0000FF"/>
                      </a:solidFill>
                      <a:latin typeface="Consolas" pitchFamily="49" charset="0"/>
                      <a:ea typeface="楷体" pitchFamily="49" charset="-122"/>
                      <a:cs typeface="Consolas" pitchFamily="49" charset="0"/>
                    </a:rPr>
                    <a:t>写</a:t>
                  </a:r>
                </a:p>
              </p:txBody>
            </p:sp>
            <p:sp>
              <p:nvSpPr>
                <p:cNvPr id="25" name="Freeform 19"/>
                <p:cNvSpPr>
                  <a:spLocks/>
                </p:cNvSpPr>
                <p:nvPr/>
              </p:nvSpPr>
              <p:spPr bwMode="auto">
                <a:xfrm>
                  <a:off x="1799" y="1496"/>
                  <a:ext cx="537" cy="481"/>
                </a:xfrm>
                <a:custGeom>
                  <a:avLst/>
                  <a:gdLst/>
                  <a:ahLst/>
                  <a:cxnLst>
                    <a:cxn ang="0">
                      <a:pos x="0" y="481"/>
                    </a:cxn>
                    <a:cxn ang="0">
                      <a:pos x="537" y="0"/>
                    </a:cxn>
                  </a:cxnLst>
                  <a:rect l="0" t="0" r="r" b="b"/>
                  <a:pathLst>
                    <a:path w="537" h="481">
                      <a:moveTo>
                        <a:pt x="0" y="481"/>
                      </a:moveTo>
                      <a:lnTo>
                        <a:pt x="537" y="0"/>
                      </a:lnTo>
                    </a:path>
                  </a:pathLst>
                </a:cu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/>
                <a:lstStyle/>
                <a:p>
                  <a:endParaRPr lang="zh-CN" altLang="en-US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26" name="Freeform 20"/>
                <p:cNvSpPr>
                  <a:spLocks/>
                </p:cNvSpPr>
                <p:nvPr/>
              </p:nvSpPr>
              <p:spPr bwMode="auto">
                <a:xfrm>
                  <a:off x="1799" y="2040"/>
                  <a:ext cx="529" cy="95"/>
                </a:xfrm>
                <a:custGeom>
                  <a:avLst/>
                  <a:gdLst/>
                  <a:ahLst/>
                  <a:cxnLst>
                    <a:cxn ang="0">
                      <a:pos x="0" y="95"/>
                    </a:cxn>
                    <a:cxn ang="0">
                      <a:pos x="529" y="0"/>
                    </a:cxn>
                  </a:cxnLst>
                  <a:rect l="0" t="0" r="r" b="b"/>
                  <a:pathLst>
                    <a:path w="529" h="95">
                      <a:moveTo>
                        <a:pt x="0" y="95"/>
                      </a:moveTo>
                      <a:lnTo>
                        <a:pt x="529" y="0"/>
                      </a:lnTo>
                    </a:path>
                  </a:pathLst>
                </a:cu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/>
                <a:lstStyle/>
                <a:p>
                  <a:endParaRPr lang="zh-CN" altLang="en-US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27" name="Freeform 21"/>
                <p:cNvSpPr>
                  <a:spLocks/>
                </p:cNvSpPr>
                <p:nvPr/>
              </p:nvSpPr>
              <p:spPr bwMode="auto">
                <a:xfrm>
                  <a:off x="1799" y="2293"/>
                  <a:ext cx="544" cy="45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44" y="457"/>
                    </a:cxn>
                  </a:cxnLst>
                  <a:rect l="0" t="0" r="r" b="b"/>
                  <a:pathLst>
                    <a:path w="544" h="457">
                      <a:moveTo>
                        <a:pt x="0" y="0"/>
                      </a:moveTo>
                      <a:lnTo>
                        <a:pt x="544" y="457"/>
                      </a:lnTo>
                    </a:path>
                  </a:pathLst>
                </a:cu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/>
                <a:lstStyle/>
                <a:p>
                  <a:endParaRPr lang="zh-CN" altLang="en-US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2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73" y="1854"/>
                  <a:ext cx="272" cy="192"/>
                </a:xfrm>
                <a:prstGeom prst="rect">
                  <a:avLst/>
                </a:prstGeom>
                <a:noFill/>
                <a:ln>
                  <a:noFill/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>
                      <a:solidFill>
                        <a:srgbClr val="0000FF"/>
                      </a:solidFill>
                      <a:latin typeface="Consolas" pitchFamily="49" charset="0"/>
                      <a:ea typeface="楷体" pitchFamily="49" charset="-122"/>
                      <a:cs typeface="Consolas" pitchFamily="49" charset="0"/>
                    </a:rPr>
                    <a:t>写</a:t>
                  </a:r>
                </a:p>
              </p:txBody>
            </p:sp>
            <p:sp>
              <p:nvSpPr>
                <p:cNvPr id="2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018" y="2308"/>
                  <a:ext cx="272" cy="192"/>
                </a:xfrm>
                <a:prstGeom prst="rect">
                  <a:avLst/>
                </a:prstGeom>
                <a:noFill/>
                <a:ln>
                  <a:noFill/>
                  <a:headEnd/>
                  <a:tailEnd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>
                      <a:solidFill>
                        <a:srgbClr val="0000FF"/>
                      </a:solidFill>
                      <a:latin typeface="Consolas" pitchFamily="49" charset="0"/>
                      <a:ea typeface="楷体" pitchFamily="49" charset="-122"/>
                      <a:cs typeface="Consolas" pitchFamily="49" charset="0"/>
                    </a:rPr>
                    <a:t>写</a:t>
                  </a:r>
                </a:p>
              </p:txBody>
            </p:sp>
          </p:grpSp>
        </p:grpSp>
        <p:grpSp>
          <p:nvGrpSpPr>
            <p:cNvPr id="30" name="Group 42"/>
            <p:cNvGrpSpPr>
              <a:grpSpLocks/>
            </p:cNvGrpSpPr>
            <p:nvPr/>
          </p:nvGrpSpPr>
          <p:grpSpPr bwMode="auto">
            <a:xfrm>
              <a:off x="5221318" y="2312988"/>
              <a:ext cx="1979612" cy="2159000"/>
              <a:chOff x="3015" y="1457"/>
              <a:chExt cx="1247" cy="1360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3650" y="1865"/>
                <a:ext cx="612" cy="5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18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内存</a:t>
                </a: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3015" y="1457"/>
                <a:ext cx="635" cy="49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3016" y="2046"/>
                <a:ext cx="635" cy="4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3016" y="2318"/>
                <a:ext cx="635" cy="49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3288" y="1502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读</a:t>
                </a:r>
              </a:p>
            </p:txBody>
          </p:sp>
          <p:sp>
            <p:nvSpPr>
              <p:cNvPr id="36" name="Text Box 34"/>
              <p:cNvSpPr txBox="1">
                <a:spLocks noChangeArrowheads="1"/>
              </p:cNvSpPr>
              <p:nvPr/>
            </p:nvSpPr>
            <p:spPr bwMode="auto">
              <a:xfrm>
                <a:off x="3198" y="1865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读</a:t>
                </a: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3152" y="2353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读</a:t>
                </a:r>
              </a:p>
            </p:txBody>
          </p:sp>
        </p:grpSp>
        <p:grpSp>
          <p:nvGrpSpPr>
            <p:cNvPr id="38" name="Group 45"/>
            <p:cNvGrpSpPr>
              <a:grpSpLocks/>
            </p:cNvGrpSpPr>
            <p:nvPr/>
          </p:nvGrpSpPr>
          <p:grpSpPr bwMode="auto">
            <a:xfrm>
              <a:off x="903318" y="4976816"/>
              <a:ext cx="7775575" cy="700088"/>
              <a:chOff x="295" y="3135"/>
              <a:chExt cx="4898" cy="441"/>
            </a:xfrm>
          </p:grpSpPr>
          <p:sp>
            <p:nvSpPr>
              <p:cNvPr id="39" name="AutoShape 9"/>
              <p:cNvSpPr>
                <a:spLocks/>
              </p:cNvSpPr>
              <p:nvPr/>
            </p:nvSpPr>
            <p:spPr bwMode="auto">
              <a:xfrm rot="5400000">
                <a:off x="1406" y="2024"/>
                <a:ext cx="91" cy="2313"/>
              </a:xfrm>
              <a:prstGeom prst="rightBrace">
                <a:avLst>
                  <a:gd name="adj1" fmla="val 21181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567" y="3316"/>
                <a:ext cx="1859" cy="2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  <a:sym typeface="Wingdings 2" pitchFamily="18" charset="2"/>
                  </a:rPr>
                  <a:t></a:t>
                </a:r>
                <a:r>
                  <a:rPr lang="en-US" altLang="zh-CN" sz="18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 </a:t>
                </a:r>
                <a:r>
                  <a:rPr lang="zh-CN" altLang="en-US" sz="18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生成若干初始归并段</a:t>
                </a: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3061" y="3330"/>
                <a:ext cx="1905" cy="24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  <a:sym typeface="Wingdings 2" pitchFamily="18" charset="2"/>
                  </a:rPr>
                  <a:t></a:t>
                </a:r>
                <a:r>
                  <a:rPr lang="en-US" altLang="zh-CN" sz="18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 </a:t>
                </a:r>
                <a:r>
                  <a:rPr lang="zh-CN" altLang="en-US" sz="1800">
                    <a:solidFill>
                      <a:srgbClr val="0000FF"/>
                    </a:solidFill>
                    <a:latin typeface="仿宋" pitchFamily="49" charset="-122"/>
                    <a:ea typeface="仿宋" pitchFamily="49" charset="-122"/>
                    <a:cs typeface="Consolas" pitchFamily="49" charset="0"/>
                  </a:rPr>
                  <a:t>归并成一个有序文件</a:t>
                </a:r>
              </a:p>
            </p:txBody>
          </p:sp>
          <p:sp>
            <p:nvSpPr>
              <p:cNvPr id="42" name="AutoShape 36"/>
              <p:cNvSpPr>
                <a:spLocks/>
              </p:cNvSpPr>
              <p:nvPr/>
            </p:nvSpPr>
            <p:spPr bwMode="auto">
              <a:xfrm rot="5400000">
                <a:off x="3991" y="2037"/>
                <a:ext cx="91" cy="2313"/>
              </a:xfrm>
              <a:prstGeom prst="rightBrace">
                <a:avLst>
                  <a:gd name="adj1" fmla="val 21181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1000100" y="428604"/>
            <a:ext cx="786288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一个文件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.dat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，内含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个记录：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,A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要对该文件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占用的内存空间至多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只能对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个记录进行排序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。输入文件（被排序的文件）放在磁盘上，页块长为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97019" y="2500306"/>
            <a:ext cx="7578708" cy="2682891"/>
            <a:chOff x="1297019" y="2500306"/>
            <a:chExt cx="7578708" cy="2682891"/>
          </a:xfrm>
        </p:grpSpPr>
        <p:sp>
          <p:nvSpPr>
            <p:cNvPr id="91138" name="Text Box 2"/>
            <p:cNvSpPr txBox="1">
              <a:spLocks noChangeArrowheads="1"/>
            </p:cNvSpPr>
            <p:nvPr/>
          </p:nvSpPr>
          <p:spPr bwMode="auto">
            <a:xfrm>
              <a:off x="1297019" y="3363906"/>
              <a:ext cx="2303462" cy="85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Fin.dat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（含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4500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个记录）</a:t>
              </a:r>
            </a:p>
          </p:txBody>
        </p:sp>
        <p:sp>
          <p:nvSpPr>
            <p:cNvPr id="91139" name="Rectangle 3"/>
            <p:cNvSpPr>
              <a:spLocks noChangeArrowheads="1"/>
            </p:cNvSpPr>
            <p:nvPr/>
          </p:nvSpPr>
          <p:spPr bwMode="auto">
            <a:xfrm>
              <a:off x="3887819" y="3038468"/>
              <a:ext cx="1944687" cy="13684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800" dirty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容量为</a:t>
              </a:r>
              <a:r>
                <a:rPr lang="en-US" altLang="zh-CN" sz="1800" dirty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750</a:t>
              </a:r>
              <a:r>
                <a:rPr lang="zh-CN" altLang="en-US" sz="1800" dirty="0">
                  <a:solidFill>
                    <a:srgbClr val="7030A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</a:p>
          </p:txBody>
        </p:sp>
        <p:sp>
          <p:nvSpPr>
            <p:cNvPr id="91140" name="Line 4"/>
            <p:cNvSpPr>
              <a:spLocks noChangeShapeType="1"/>
            </p:cNvSpPr>
            <p:nvPr/>
          </p:nvSpPr>
          <p:spPr bwMode="auto">
            <a:xfrm>
              <a:off x="3384581" y="3759193"/>
              <a:ext cx="50323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5832506" y="3687756"/>
              <a:ext cx="8636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6715140" y="3182931"/>
              <a:ext cx="216058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产生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个长度为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750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个记录的有序文件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～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3857620" y="4786322"/>
              <a:ext cx="2159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第一阶段</a:t>
              </a:r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3887819" y="2500306"/>
              <a:ext cx="21605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某种内排序方法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209925" y="310515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547813" y="976316"/>
            <a:ext cx="4953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可用内存空间大小为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214414" y="285728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第二阶段：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归并过程</a:t>
            </a:r>
            <a:r>
              <a:rPr kumimoji="1" lang="zh-CN" altLang="en-US" sz="20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310515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1568794" y="1571612"/>
            <a:ext cx="7218048" cy="785818"/>
            <a:chOff x="1568794" y="1571612"/>
            <a:chExt cx="7218048" cy="785818"/>
          </a:xfrm>
        </p:grpSpPr>
        <p:grpSp>
          <p:nvGrpSpPr>
            <p:cNvPr id="40" name="组合 39"/>
            <p:cNvGrpSpPr/>
            <p:nvPr/>
          </p:nvGrpSpPr>
          <p:grpSpPr>
            <a:xfrm>
              <a:off x="1568794" y="1571612"/>
              <a:ext cx="1074380" cy="785818"/>
              <a:chOff x="1142976" y="3071810"/>
              <a:chExt cx="1074380" cy="78581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4297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85852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50016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85735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783240" y="1571612"/>
              <a:ext cx="1074380" cy="785818"/>
              <a:chOff x="1142976" y="3071810"/>
              <a:chExt cx="1074380" cy="785818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14297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285852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50016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85735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069124" y="1571612"/>
              <a:ext cx="1074380" cy="785818"/>
              <a:chOff x="1142976" y="3071810"/>
              <a:chExt cx="1074380" cy="785818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14297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85852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50016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85735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283570" y="1571612"/>
              <a:ext cx="1074380" cy="785818"/>
              <a:chOff x="1142976" y="3071810"/>
              <a:chExt cx="1074380" cy="78581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14297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285852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50016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85735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498016" y="1571612"/>
              <a:ext cx="1074380" cy="785818"/>
              <a:chOff x="1142976" y="3071810"/>
              <a:chExt cx="1074380" cy="785818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14297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85852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50016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85735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712462" y="1571612"/>
              <a:ext cx="1074380" cy="785818"/>
              <a:chOff x="1142976" y="3071810"/>
              <a:chExt cx="1074380" cy="785818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114297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285852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50016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857356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1643042" y="2357430"/>
            <a:ext cx="2148760" cy="1285884"/>
            <a:chOff x="1643042" y="2357430"/>
            <a:chExt cx="2148760" cy="1285884"/>
          </a:xfrm>
        </p:grpSpPr>
        <p:grpSp>
          <p:nvGrpSpPr>
            <p:cNvPr id="74" name="组合 73"/>
            <p:cNvGrpSpPr/>
            <p:nvPr/>
          </p:nvGrpSpPr>
          <p:grpSpPr>
            <a:xfrm>
              <a:off x="1643042" y="2857496"/>
              <a:ext cx="2148760" cy="785818"/>
              <a:chOff x="2640364" y="3071810"/>
              <a:chExt cx="2148760" cy="78581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64036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783240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99755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35474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71474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07193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42912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7" name="直接连接符 126"/>
            <p:cNvCxnSpPr/>
            <p:nvPr/>
          </p:nvCxnSpPr>
          <p:spPr>
            <a:xfrm rot="16200000" flipH="1">
              <a:off x="1857356" y="2606058"/>
              <a:ext cx="928694" cy="43143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2644579" y="2610273"/>
              <a:ext cx="928694" cy="42300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/>
          <p:cNvGrpSpPr/>
          <p:nvPr/>
        </p:nvGrpSpPr>
        <p:grpSpPr>
          <a:xfrm>
            <a:off x="4209190" y="2357431"/>
            <a:ext cx="2148760" cy="1285883"/>
            <a:chOff x="4209190" y="2357431"/>
            <a:chExt cx="2148760" cy="1285883"/>
          </a:xfrm>
        </p:grpSpPr>
        <p:grpSp>
          <p:nvGrpSpPr>
            <p:cNvPr id="75" name="组合 74"/>
            <p:cNvGrpSpPr/>
            <p:nvPr/>
          </p:nvGrpSpPr>
          <p:grpSpPr>
            <a:xfrm>
              <a:off x="4209190" y="2857496"/>
              <a:ext cx="2148760" cy="785818"/>
              <a:chOff x="2640364" y="3071810"/>
              <a:chExt cx="2148760" cy="785818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64036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83240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99755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35474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71474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07193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42912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0" name="直接连接符 139"/>
            <p:cNvCxnSpPr/>
            <p:nvPr/>
          </p:nvCxnSpPr>
          <p:spPr>
            <a:xfrm rot="16200000" flipH="1">
              <a:off x="4323372" y="2606059"/>
              <a:ext cx="928694" cy="43143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>
              <a:off x="5110595" y="2610274"/>
              <a:ext cx="928694" cy="42300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/>
          <p:cNvGrpSpPr/>
          <p:nvPr/>
        </p:nvGrpSpPr>
        <p:grpSpPr>
          <a:xfrm>
            <a:off x="6638082" y="2370131"/>
            <a:ext cx="2148760" cy="1273183"/>
            <a:chOff x="6638082" y="2370131"/>
            <a:chExt cx="2148760" cy="1273183"/>
          </a:xfrm>
        </p:grpSpPr>
        <p:grpSp>
          <p:nvGrpSpPr>
            <p:cNvPr id="83" name="组合 82"/>
            <p:cNvGrpSpPr/>
            <p:nvPr/>
          </p:nvGrpSpPr>
          <p:grpSpPr>
            <a:xfrm>
              <a:off x="6638082" y="2857496"/>
              <a:ext cx="2148760" cy="785818"/>
              <a:chOff x="2640364" y="3071810"/>
              <a:chExt cx="2148760" cy="78581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64036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783240" y="307181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9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99755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35474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71474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407193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429124" y="3500438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2" name="直接连接符 141"/>
            <p:cNvCxnSpPr/>
            <p:nvPr/>
          </p:nvCxnSpPr>
          <p:spPr>
            <a:xfrm rot="16200000" flipH="1">
              <a:off x="6828464" y="2618759"/>
              <a:ext cx="928694" cy="43143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5400000">
              <a:off x="7615687" y="2622974"/>
              <a:ext cx="928694" cy="42300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994612" y="3656015"/>
            <a:ext cx="4291900" cy="1273183"/>
            <a:chOff x="1994612" y="3656015"/>
            <a:chExt cx="4291900" cy="1273183"/>
          </a:xfrm>
        </p:grpSpPr>
        <p:grpSp>
          <p:nvGrpSpPr>
            <p:cNvPr id="118" name="组合 117"/>
            <p:cNvGrpSpPr/>
            <p:nvPr/>
          </p:nvGrpSpPr>
          <p:grpSpPr>
            <a:xfrm>
              <a:off x="1994612" y="4143380"/>
              <a:ext cx="4291900" cy="785818"/>
              <a:chOff x="2786050" y="4000504"/>
              <a:chExt cx="4291900" cy="785818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278605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928926" y="4000504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14324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50043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86043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21762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457481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92919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28638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64357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600357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636076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6717950" y="4429132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4" name="直接连接符 143"/>
            <p:cNvCxnSpPr/>
            <p:nvPr/>
          </p:nvCxnSpPr>
          <p:spPr>
            <a:xfrm rot="16200000" flipH="1">
              <a:off x="2963240" y="3904643"/>
              <a:ext cx="928694" cy="43143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4033405" y="3908858"/>
              <a:ext cx="928694" cy="42300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2346182" y="3643313"/>
            <a:ext cx="6440660" cy="2571769"/>
            <a:chOff x="2346182" y="3643313"/>
            <a:chExt cx="6440660" cy="2571769"/>
          </a:xfrm>
        </p:grpSpPr>
        <p:grpSp>
          <p:nvGrpSpPr>
            <p:cNvPr id="125" name="组合 124"/>
            <p:cNvGrpSpPr/>
            <p:nvPr/>
          </p:nvGrpSpPr>
          <p:grpSpPr>
            <a:xfrm>
              <a:off x="2346182" y="5429264"/>
              <a:ext cx="6440660" cy="785818"/>
              <a:chOff x="1708860" y="4929198"/>
              <a:chExt cx="6440660" cy="78581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170886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51736" y="49291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06605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42324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78324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14043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49762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85200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20919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456638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492638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528357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564076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600076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635795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71514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707514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43233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7789520" y="5357826"/>
                <a:ext cx="360000" cy="3571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6" name="直接连接符 145"/>
            <p:cNvCxnSpPr/>
            <p:nvPr/>
          </p:nvCxnSpPr>
          <p:spPr>
            <a:xfrm rot="16200000" flipH="1">
              <a:off x="5109190" y="5177827"/>
              <a:ext cx="928694" cy="43143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5400000">
              <a:off x="5554975" y="4237595"/>
              <a:ext cx="2214579" cy="102601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357166"/>
            <a:ext cx="47149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9.7.2 </a:t>
            </a:r>
            <a:r>
              <a:rPr kumimoji="1"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初始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归并段的生成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1214422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42976" y="2000240"/>
            <a:ext cx="7753376" cy="3143272"/>
            <a:chOff x="1142976" y="2000240"/>
            <a:chExt cx="7753376" cy="3143272"/>
          </a:xfrm>
        </p:grpSpPr>
        <p:sp>
          <p:nvSpPr>
            <p:cNvPr id="92162" name="Text Box 2"/>
            <p:cNvSpPr txBox="1">
              <a:spLocks noChangeArrowheads="1"/>
            </p:cNvSpPr>
            <p:nvPr/>
          </p:nvSpPr>
          <p:spPr bwMode="auto">
            <a:xfrm>
              <a:off x="1142976" y="2000240"/>
              <a:ext cx="7753376" cy="1249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        采用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上一章中介绍的常规内排序方法，可以实现初始归并段的生成，但所生成的归并段的大小正好等于一次能放入内存中的记录个数。显然存在局限性</a:t>
              </a:r>
              <a:r>
                <a:rPr kumimoji="1"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。</a:t>
              </a:r>
              <a:r>
                <a:rPr kumimoji="1"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　　</a:t>
              </a: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3964016" y="3917962"/>
              <a:ext cx="9366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内存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947891" y="3924312"/>
              <a:ext cx="1008062" cy="576263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abc.dat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955953" y="4240225"/>
              <a:ext cx="1008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5908703" y="3343287"/>
              <a:ext cx="1223963" cy="1800225"/>
            </a:xfrm>
            <a:prstGeom prst="can">
              <a:avLst>
                <a:gd name="adj" fmla="val 3677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altLang="zh-CN" sz="1800" b="0">
                <a:solidFill>
                  <a:srgbClr val="0000FF"/>
                </a:solidFill>
                <a:ea typeface="宋体" pitchFamily="2" charset="-122"/>
              </a:endParaRPr>
            </a:p>
            <a:p>
              <a:pPr algn="ctr"/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abc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.dat</a:t>
              </a:r>
            </a:p>
            <a:p>
              <a:pPr algn="ctr"/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abc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2</a:t>
              </a:r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.dat</a:t>
              </a:r>
            </a:p>
            <a:p>
              <a:pPr algn="ctr"/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…</a:t>
              </a:r>
            </a:p>
            <a:p>
              <a:pPr algn="ctr"/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abc</a:t>
              </a:r>
              <a:r>
                <a:rPr lang="en-US" altLang="zh-CN" sz="1800" b="0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1800" b="0">
                  <a:solidFill>
                    <a:srgbClr val="0000FF"/>
                  </a:solidFill>
                  <a:ea typeface="宋体" pitchFamily="2" charset="-122"/>
                </a:rPr>
                <a:t>.dat</a:t>
              </a:r>
            </a:p>
            <a:p>
              <a:pPr algn="ctr"/>
              <a:endParaRPr lang="en-US" altLang="zh-CN" sz="1800" b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897466" y="3989400"/>
              <a:ext cx="1174750" cy="87312"/>
            </a:xfrm>
            <a:custGeom>
              <a:avLst/>
              <a:gdLst>
                <a:gd name="T0" fmla="*/ 0 w 740"/>
                <a:gd name="T1" fmla="*/ 55 h 55"/>
                <a:gd name="T2" fmla="*/ 740 w 740"/>
                <a:gd name="T3" fmla="*/ 0 h 55"/>
                <a:gd name="T4" fmla="*/ 0 60000 65536"/>
                <a:gd name="T5" fmla="*/ 0 60000 65536"/>
                <a:gd name="T6" fmla="*/ 0 w 740"/>
                <a:gd name="T7" fmla="*/ 0 h 55"/>
                <a:gd name="T8" fmla="*/ 740 w 740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55">
                  <a:moveTo>
                    <a:pt x="0" y="55"/>
                  </a:moveTo>
                  <a:lnTo>
                    <a:pt x="7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900641" y="4278325"/>
              <a:ext cx="1223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900641" y="4422787"/>
              <a:ext cx="1223962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7204103" y="4127512"/>
              <a:ext cx="13684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均有序</a:t>
              </a: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748116" y="3486162"/>
              <a:ext cx="1800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某内排序算法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4414" y="5572140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特点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产生的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初始归并段个数多，每个初始归并段的长度大致相等。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643042" y="1714488"/>
            <a:ext cx="68580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置换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－</a:t>
            </a:r>
            <a:r>
              <a:rPr kumimoji="1"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用于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生成初始归并段。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857232"/>
            <a:ext cx="142876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2428868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特点：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产生的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初始归并段个数少，每个初始归并段的长度可能差异大。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77" y="1857364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9.7 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外 排 序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654</TotalTime>
  <Words>3214</Words>
  <Application>Microsoft Office PowerPoint</Application>
  <PresentationFormat>全屏显示(4:3)</PresentationFormat>
  <Paragraphs>416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夏至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199</cp:revision>
  <dcterms:created xsi:type="dcterms:W3CDTF">2012-11-28T00:02:12Z</dcterms:created>
  <dcterms:modified xsi:type="dcterms:W3CDTF">2018-03-09T08:06:25Z</dcterms:modified>
</cp:coreProperties>
</file>