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2" r:id="rId2"/>
    <p:sldMasterId id="2147483708" r:id="rId3"/>
    <p:sldMasterId id="2147483728" r:id="rId4"/>
  </p:sldMasterIdLst>
  <p:notesMasterIdLst>
    <p:notesMasterId r:id="rId14"/>
  </p:notesMasterIdLst>
  <p:sldIdLst>
    <p:sldId id="2601" r:id="rId5"/>
    <p:sldId id="2610" r:id="rId6"/>
    <p:sldId id="2696" r:id="rId7"/>
    <p:sldId id="2796" r:id="rId8"/>
    <p:sldId id="2798" r:id="rId9"/>
    <p:sldId id="2800" r:id="rId10"/>
    <p:sldId id="2799" r:id="rId11"/>
    <p:sldId id="2797" r:id="rId12"/>
    <p:sldId id="2722" r:id="rId13"/>
  </p:sldIdLst>
  <p:sldSz cx="12192000" cy="6858000"/>
  <p:notesSz cx="8686800" cy="46831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0070C0"/>
    <a:srgbClr val="005DAA"/>
    <a:srgbClr val="FFE957"/>
    <a:srgbClr val="DE8C68"/>
    <a:srgbClr val="5E8579"/>
    <a:srgbClr val="56A36C"/>
    <a:srgbClr val="56676C"/>
    <a:srgbClr val="9933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35" autoAdjust="0"/>
    <p:restoredTop sz="95244" autoAdjust="0"/>
  </p:normalViewPr>
  <p:slideViewPr>
    <p:cSldViewPr snapToGrid="0" snapToObjects="1">
      <p:cViewPr varScale="1">
        <p:scale>
          <a:sx n="95" d="100"/>
          <a:sy n="95" d="100"/>
        </p:scale>
        <p:origin x="92" y="1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764280" cy="234970"/>
          </a:xfrm>
          <a:prstGeom prst="rect">
            <a:avLst/>
          </a:prstGeom>
        </p:spPr>
        <p:txBody>
          <a:bodyPr vert="horz" lIns="76276" tIns="38138" rIns="76276" bIns="38138" rtlCol="0"/>
          <a:lstStyle>
            <a:lvl1pPr algn="l">
              <a:defRPr sz="10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920512" y="2"/>
            <a:ext cx="3764280" cy="234970"/>
          </a:xfrm>
          <a:prstGeom prst="rect">
            <a:avLst/>
          </a:prstGeom>
        </p:spPr>
        <p:txBody>
          <a:bodyPr vert="horz" lIns="76276" tIns="38138" rIns="76276" bIns="38138" rtlCol="0"/>
          <a:lstStyle>
            <a:lvl1pPr algn="r">
              <a:defRPr sz="1000"/>
            </a:lvl1pPr>
          </a:lstStyle>
          <a:p>
            <a:fld id="{A4EE0DFE-2151-1541-A19C-E085BE693E30}" type="datetimeFigureOut">
              <a:rPr kumimoji="1" lang="zh-CN" altLang="en-US" smtClean="0"/>
              <a:t>2021/9/17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38463" y="585788"/>
            <a:ext cx="2809875" cy="1581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76276" tIns="38138" rIns="76276" bIns="3813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868681" y="2253754"/>
            <a:ext cx="6949440" cy="1843981"/>
          </a:xfrm>
          <a:prstGeom prst="rect">
            <a:avLst/>
          </a:prstGeom>
        </p:spPr>
        <p:txBody>
          <a:bodyPr vert="horz" lIns="76276" tIns="38138" rIns="76276" bIns="38138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448158"/>
            <a:ext cx="3764280" cy="234969"/>
          </a:xfrm>
          <a:prstGeom prst="rect">
            <a:avLst/>
          </a:prstGeom>
        </p:spPr>
        <p:txBody>
          <a:bodyPr vert="horz" lIns="76276" tIns="38138" rIns="76276" bIns="38138" rtlCol="0" anchor="b"/>
          <a:lstStyle>
            <a:lvl1pPr algn="l">
              <a:defRPr sz="10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920512" y="4448158"/>
            <a:ext cx="3764280" cy="234969"/>
          </a:xfrm>
          <a:prstGeom prst="rect">
            <a:avLst/>
          </a:prstGeom>
        </p:spPr>
        <p:txBody>
          <a:bodyPr vert="horz" lIns="76276" tIns="38138" rIns="76276" bIns="38138" rtlCol="0" anchor="b"/>
          <a:lstStyle>
            <a:lvl1pPr algn="r">
              <a:defRPr sz="1000"/>
            </a:lvl1pPr>
          </a:lstStyle>
          <a:p>
            <a:fld id="{897543C0-C65B-C54E-A8E3-E165236D7A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543C0-C65B-C54E-A8E3-E165236D7AFF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543C0-C65B-C54E-A8E3-E165236D7AFF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543C0-C65B-C54E-A8E3-E165236D7AFF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7543C0-C65B-C54E-A8E3-E165236D7AFF}" type="slidenum">
              <a:rPr kumimoji="1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zh-CN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894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543C0-C65B-C54E-A8E3-E165236D7AFF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1988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543C0-C65B-C54E-A8E3-E165236D7AFF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425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543C0-C65B-C54E-A8E3-E165236D7AFF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1397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7543C0-C65B-C54E-A8E3-E165236D7AFF}" type="slidenum">
              <a:rPr kumimoji="1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zh-CN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4984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543C0-C65B-C54E-A8E3-E165236D7AFF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  <a:t>2021/9/17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161925"/>
            <a:ext cx="7626350" cy="5905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1524000" y="3729360"/>
            <a:ext cx="9144000" cy="165576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（姓名）</a:t>
            </a:r>
          </a:p>
          <a:p>
            <a:pPr lvl="0"/>
            <a:r>
              <a:rPr lang="zh-CN" altLang="en-US" dirty="0"/>
              <a:t>中国科学技术大学</a:t>
            </a:r>
          </a:p>
          <a:p>
            <a:pPr lvl="0"/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1524000" y="1072979"/>
            <a:ext cx="9144000" cy="23876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60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kern="1200" dirty="0">
                <a:solidFill>
                  <a:srgbClr val="0070C0"/>
                </a:solidFill>
              </a:rPr>
              <a:t>第一讲</a:t>
            </a:r>
            <a:r>
              <a:rPr lang="en-US" altLang="zh-CN" kern="1200" dirty="0">
                <a:solidFill>
                  <a:srgbClr val="0070C0"/>
                </a:solidFill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</a:rPr>
              <a:t>预备实验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  <a:t>2021/9/17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161925"/>
            <a:ext cx="7626350" cy="5905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1524000" y="3729360"/>
            <a:ext cx="9144000" cy="165576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（姓名）</a:t>
            </a:r>
          </a:p>
          <a:p>
            <a:pPr lvl="0"/>
            <a:r>
              <a:rPr lang="zh-CN" altLang="en-US" dirty="0"/>
              <a:t>中国科学技术大学</a:t>
            </a:r>
          </a:p>
          <a:p>
            <a:pPr lvl="0"/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1524000" y="1072979"/>
            <a:ext cx="9144000" cy="23876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60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kern="1200" dirty="0">
                <a:solidFill>
                  <a:srgbClr val="0070C0"/>
                </a:solidFill>
              </a:rPr>
              <a:t>第一讲</a:t>
            </a:r>
            <a:r>
              <a:rPr lang="en-US" altLang="zh-CN" kern="1200" dirty="0">
                <a:solidFill>
                  <a:srgbClr val="0070C0"/>
                </a:solidFill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</a:rPr>
              <a:t>预备实验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  <a:t>2021/9/17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179676" y="2019713"/>
            <a:ext cx="5832648" cy="2444733"/>
            <a:chOff x="4738353" y="1691570"/>
            <a:chExt cx="7209594" cy="2444733"/>
          </a:xfrm>
        </p:grpSpPr>
        <p:sp>
          <p:nvSpPr>
            <p:cNvPr id="11" name="TextBox 9"/>
            <p:cNvSpPr txBox="1"/>
            <p:nvPr/>
          </p:nvSpPr>
          <p:spPr>
            <a:xfrm>
              <a:off x="4738353" y="1691570"/>
              <a:ext cx="7209594" cy="1344149"/>
            </a:xfrm>
            <a:prstGeom prst="rect">
              <a:avLst/>
            </a:prstGeom>
            <a:noFill/>
          </p:spPr>
          <p:txBody>
            <a:bodyPr wrap="square" tIns="24000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5400" b="1" kern="0" spc="800" dirty="0">
                  <a:ln w="11430"/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下期再见！</a:t>
              </a:r>
              <a:endParaRPr kumimoji="0" lang="en-US" altLang="zh-CN" sz="5400" b="1" i="0" u="none" strike="noStrike" kern="0" cap="none" spc="800" normalizeH="0" baseline="0" noProof="0" dirty="0">
                <a:ln w="11430"/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副标题 2"/>
            <p:cNvSpPr txBox="1"/>
            <p:nvPr/>
          </p:nvSpPr>
          <p:spPr bwMode="auto">
            <a:xfrm>
              <a:off x="4738353" y="3035719"/>
              <a:ext cx="7031579" cy="1100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03366"/>
                </a:buClr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Thanks</a:t>
              </a:r>
              <a:r>
                <a:rPr kumimoji="0" lang="zh-CN" alt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！</a:t>
              </a:r>
              <a:endPara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46516" y="1056904"/>
            <a:ext cx="11901001" cy="5605153"/>
          </a:xfrm>
          <a:prstGeom prst="rect">
            <a:avLst/>
          </a:prstGeom>
        </p:spPr>
        <p:txBody>
          <a:bodyPr/>
          <a:lstStyle>
            <a:lvl1pPr marL="228600" indent="-228600">
              <a:buSzPct val="80000"/>
              <a:buFontTx/>
              <a:buBlip>
                <a:blip r:embed="rId2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3975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  <a:defRPr kumimoji="1" lang="en-US" altLang="zh-CN" sz="2400" b="1" kern="1200" dirty="0" smtClean="0">
                <a:solidFill>
                  <a:srgbClr val="0070C0"/>
                </a:solidFill>
                <a:latin typeface="+mn-ea"/>
                <a:ea typeface="+mn-ea"/>
                <a:cs typeface="+mn-cs"/>
              </a:defRPr>
            </a:lvl2pPr>
            <a:lvl3pPr marL="828040" indent="-228600">
              <a:lnSpc>
                <a:spcPct val="110000"/>
              </a:lnSpc>
              <a:buSzPct val="80000"/>
              <a:buFontTx/>
              <a:buBlip>
                <a:blip r:embed="rId3"/>
              </a:buBlip>
              <a:defRPr>
                <a:solidFill>
                  <a:srgbClr val="0070C0"/>
                </a:solidFill>
                <a:latin typeface="+mn-ea"/>
                <a:ea typeface="+mn-ea"/>
              </a:defRPr>
            </a:lvl3pPr>
            <a:lvl4pPr marL="1115695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ü"/>
              <a:defRPr sz="1800">
                <a:solidFill>
                  <a:srgbClr val="0070C0"/>
                </a:solidFill>
                <a:latin typeface="+mn-ea"/>
                <a:ea typeface="+mn-ea"/>
              </a:defRPr>
            </a:lvl4pPr>
            <a:lvl5pPr marL="1403985" indent="-228600">
              <a:lnSpc>
                <a:spcPct val="110000"/>
              </a:lnSpc>
              <a:buFont typeface="Wingdings" panose="05000000000000000000" pitchFamily="2" charset="2"/>
              <a:buChar char="Ø"/>
              <a:defRPr sz="1600">
                <a:solidFill>
                  <a:srgbClr val="0070C0"/>
                </a:solidFill>
              </a:defRPr>
            </a:lvl5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第三级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第四级 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  <a:t>2021/9/17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179676" y="2019713"/>
            <a:ext cx="5832648" cy="2444733"/>
            <a:chOff x="4738353" y="1691570"/>
            <a:chExt cx="7209594" cy="2444733"/>
          </a:xfrm>
        </p:grpSpPr>
        <p:sp>
          <p:nvSpPr>
            <p:cNvPr id="11" name="TextBox 9"/>
            <p:cNvSpPr txBox="1"/>
            <p:nvPr/>
          </p:nvSpPr>
          <p:spPr>
            <a:xfrm>
              <a:off x="4738353" y="1691570"/>
              <a:ext cx="7209594" cy="1344149"/>
            </a:xfrm>
            <a:prstGeom prst="rect">
              <a:avLst/>
            </a:prstGeom>
            <a:noFill/>
          </p:spPr>
          <p:txBody>
            <a:bodyPr wrap="square" tIns="24000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5400" b="1" kern="0" spc="800" dirty="0">
                  <a:ln w="11430"/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下期再见！</a:t>
              </a:r>
              <a:endParaRPr kumimoji="0" lang="en-US" altLang="zh-CN" sz="5400" b="1" i="0" u="none" strike="noStrike" kern="0" cap="none" spc="800" normalizeH="0" baseline="0" noProof="0" dirty="0">
                <a:ln w="11430"/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副标题 2"/>
            <p:cNvSpPr txBox="1"/>
            <p:nvPr/>
          </p:nvSpPr>
          <p:spPr bwMode="auto">
            <a:xfrm>
              <a:off x="4738353" y="3035719"/>
              <a:ext cx="7031579" cy="1100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03366"/>
                </a:buClr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Thanks</a:t>
              </a:r>
              <a:r>
                <a:rPr kumimoji="0" lang="zh-CN" alt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！</a:t>
              </a:r>
              <a:endPara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46516" y="1056904"/>
            <a:ext cx="11901001" cy="5605153"/>
          </a:xfrm>
          <a:prstGeom prst="rect">
            <a:avLst/>
          </a:prstGeom>
        </p:spPr>
        <p:txBody>
          <a:bodyPr/>
          <a:lstStyle>
            <a:lvl1pPr marL="228600" indent="-228600">
              <a:buSzPct val="80000"/>
              <a:buFontTx/>
              <a:buBlip>
                <a:blip r:embed="rId2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3975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  <a:defRPr kumimoji="1" lang="en-US" altLang="zh-CN" sz="2400" b="1" kern="1200" dirty="0" smtClean="0">
                <a:solidFill>
                  <a:srgbClr val="0070C0"/>
                </a:solidFill>
                <a:latin typeface="+mn-ea"/>
                <a:ea typeface="+mn-ea"/>
                <a:cs typeface="+mn-cs"/>
              </a:defRPr>
            </a:lvl2pPr>
            <a:lvl3pPr marL="828040" indent="-228600">
              <a:lnSpc>
                <a:spcPct val="110000"/>
              </a:lnSpc>
              <a:buSzPct val="80000"/>
              <a:buFontTx/>
              <a:buBlip>
                <a:blip r:embed="rId3"/>
              </a:buBlip>
              <a:defRPr>
                <a:solidFill>
                  <a:srgbClr val="0070C0"/>
                </a:solidFill>
                <a:latin typeface="+mn-ea"/>
                <a:ea typeface="+mn-ea"/>
              </a:defRPr>
            </a:lvl3pPr>
            <a:lvl4pPr marL="1115695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ü"/>
              <a:defRPr sz="1800">
                <a:solidFill>
                  <a:srgbClr val="0070C0"/>
                </a:solidFill>
                <a:latin typeface="+mn-ea"/>
                <a:ea typeface="+mn-ea"/>
              </a:defRPr>
            </a:lvl4pPr>
            <a:lvl5pPr marL="1403985" indent="-228600">
              <a:lnSpc>
                <a:spcPct val="110000"/>
              </a:lnSpc>
              <a:buFont typeface="Wingdings" panose="05000000000000000000" pitchFamily="2" charset="2"/>
              <a:buChar char="Ø"/>
              <a:defRPr sz="1600">
                <a:solidFill>
                  <a:srgbClr val="0070C0"/>
                </a:solidFill>
              </a:defRPr>
            </a:lvl5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第三级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第四级 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  <a:t>2021/9/17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161925"/>
            <a:ext cx="7626350" cy="5905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1524000" y="3729360"/>
            <a:ext cx="9144000" cy="165576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（姓名）</a:t>
            </a:r>
          </a:p>
          <a:p>
            <a:pPr lvl="0"/>
            <a:r>
              <a:rPr lang="zh-CN" altLang="en-US" dirty="0"/>
              <a:t>中国科学技术大学</a:t>
            </a:r>
          </a:p>
          <a:p>
            <a:pPr lvl="0"/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1524000" y="1072979"/>
            <a:ext cx="9144000" cy="23876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60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kern="1200" dirty="0">
                <a:solidFill>
                  <a:srgbClr val="0070C0"/>
                </a:solidFill>
              </a:rPr>
              <a:t>第一讲</a:t>
            </a:r>
            <a:r>
              <a:rPr lang="en-US" altLang="zh-CN" kern="1200" dirty="0">
                <a:solidFill>
                  <a:srgbClr val="0070C0"/>
                </a:solidFill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</a:rPr>
              <a:t>预备实验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  <a:t>2021/9/17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179676" y="2019713"/>
            <a:ext cx="5832648" cy="2444733"/>
            <a:chOff x="4738353" y="1691570"/>
            <a:chExt cx="7209594" cy="2444733"/>
          </a:xfrm>
        </p:grpSpPr>
        <p:sp>
          <p:nvSpPr>
            <p:cNvPr id="11" name="TextBox 9"/>
            <p:cNvSpPr txBox="1"/>
            <p:nvPr/>
          </p:nvSpPr>
          <p:spPr>
            <a:xfrm>
              <a:off x="4738353" y="1691570"/>
              <a:ext cx="7209594" cy="1344149"/>
            </a:xfrm>
            <a:prstGeom prst="rect">
              <a:avLst/>
            </a:prstGeom>
            <a:noFill/>
          </p:spPr>
          <p:txBody>
            <a:bodyPr wrap="square" tIns="24000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5400" b="1" kern="0" spc="800" dirty="0">
                  <a:ln w="11430"/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下期再见！</a:t>
              </a:r>
              <a:endParaRPr kumimoji="0" lang="en-US" altLang="zh-CN" sz="5400" b="1" i="0" u="none" strike="noStrike" kern="0" cap="none" spc="800" normalizeH="0" baseline="0" noProof="0" dirty="0">
                <a:ln w="11430"/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副标题 2"/>
            <p:cNvSpPr txBox="1"/>
            <p:nvPr/>
          </p:nvSpPr>
          <p:spPr bwMode="auto">
            <a:xfrm>
              <a:off x="4738353" y="3035719"/>
              <a:ext cx="7031579" cy="1100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03366"/>
                </a:buClr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Thanks</a:t>
              </a:r>
              <a:r>
                <a:rPr kumimoji="0" lang="zh-CN" alt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！</a:t>
              </a:r>
              <a:endPara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46516" y="1056904"/>
            <a:ext cx="11901001" cy="5605153"/>
          </a:xfrm>
          <a:prstGeom prst="rect">
            <a:avLst/>
          </a:prstGeom>
        </p:spPr>
        <p:txBody>
          <a:bodyPr/>
          <a:lstStyle>
            <a:lvl1pPr marL="228600" indent="-228600">
              <a:buSzPct val="80000"/>
              <a:buFontTx/>
              <a:buBlip>
                <a:blip r:embed="rId2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3975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  <a:defRPr kumimoji="1" lang="en-US" altLang="zh-CN" sz="2400" b="1" kern="1200" dirty="0" smtClean="0">
                <a:solidFill>
                  <a:srgbClr val="0070C0"/>
                </a:solidFill>
                <a:latin typeface="+mn-ea"/>
                <a:ea typeface="+mn-ea"/>
                <a:cs typeface="+mn-cs"/>
              </a:defRPr>
            </a:lvl2pPr>
            <a:lvl3pPr marL="828040" indent="-228600">
              <a:lnSpc>
                <a:spcPct val="110000"/>
              </a:lnSpc>
              <a:buSzPct val="80000"/>
              <a:buFontTx/>
              <a:buBlip>
                <a:blip r:embed="rId3"/>
              </a:buBlip>
              <a:defRPr>
                <a:solidFill>
                  <a:srgbClr val="0070C0"/>
                </a:solidFill>
                <a:latin typeface="+mn-ea"/>
                <a:ea typeface="+mn-ea"/>
              </a:defRPr>
            </a:lvl3pPr>
            <a:lvl4pPr marL="1115695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ü"/>
              <a:defRPr sz="1800">
                <a:solidFill>
                  <a:srgbClr val="0070C0"/>
                </a:solidFill>
                <a:latin typeface="+mn-ea"/>
                <a:ea typeface="+mn-ea"/>
              </a:defRPr>
            </a:lvl4pPr>
            <a:lvl5pPr marL="1403985" indent="-228600">
              <a:lnSpc>
                <a:spcPct val="110000"/>
              </a:lnSpc>
              <a:buFont typeface="Wingdings" panose="05000000000000000000" pitchFamily="2" charset="2"/>
              <a:buChar char="Ø"/>
              <a:defRPr sz="1600">
                <a:solidFill>
                  <a:srgbClr val="0070C0"/>
                </a:solidFill>
              </a:defRPr>
            </a:lvl5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第三级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第四级 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  <a:t>2021/9/17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161925"/>
            <a:ext cx="7626350" cy="5905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1524000" y="3729360"/>
            <a:ext cx="9144000" cy="165576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（姓名）</a:t>
            </a:r>
          </a:p>
          <a:p>
            <a:pPr lvl="0"/>
            <a:r>
              <a:rPr lang="zh-CN" altLang="en-US" dirty="0"/>
              <a:t>中国科学技术大学</a:t>
            </a:r>
          </a:p>
          <a:p>
            <a:pPr lvl="0"/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1524000" y="1072979"/>
            <a:ext cx="9144000" cy="23876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60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kern="1200" dirty="0">
                <a:solidFill>
                  <a:srgbClr val="0070C0"/>
                </a:solidFill>
              </a:rPr>
              <a:t>第一讲</a:t>
            </a:r>
            <a:r>
              <a:rPr lang="en-US" altLang="zh-CN" kern="1200" dirty="0">
                <a:solidFill>
                  <a:srgbClr val="0070C0"/>
                </a:solidFill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</a:rPr>
              <a:t>预备实验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  <a:t>2021/9/17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179676" y="2019713"/>
            <a:ext cx="5832648" cy="2444733"/>
            <a:chOff x="4738353" y="1691570"/>
            <a:chExt cx="7209594" cy="2444733"/>
          </a:xfrm>
        </p:grpSpPr>
        <p:sp>
          <p:nvSpPr>
            <p:cNvPr id="11" name="TextBox 9"/>
            <p:cNvSpPr txBox="1"/>
            <p:nvPr/>
          </p:nvSpPr>
          <p:spPr>
            <a:xfrm>
              <a:off x="4738353" y="1691570"/>
              <a:ext cx="7209594" cy="1344149"/>
            </a:xfrm>
            <a:prstGeom prst="rect">
              <a:avLst/>
            </a:prstGeom>
            <a:noFill/>
          </p:spPr>
          <p:txBody>
            <a:bodyPr wrap="square" tIns="24000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5400" b="1" kern="0" spc="800" dirty="0">
                  <a:ln w="11430"/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下期再见！</a:t>
              </a:r>
              <a:endParaRPr kumimoji="0" lang="en-US" altLang="zh-CN" sz="5400" b="1" i="0" u="none" strike="noStrike" kern="0" cap="none" spc="800" normalizeH="0" baseline="0" noProof="0" dirty="0">
                <a:ln w="11430"/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副标题 2"/>
            <p:cNvSpPr txBox="1"/>
            <p:nvPr/>
          </p:nvSpPr>
          <p:spPr bwMode="auto">
            <a:xfrm>
              <a:off x="4738353" y="3035719"/>
              <a:ext cx="7031579" cy="1100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03366"/>
                </a:buClr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Thanks</a:t>
              </a:r>
              <a:r>
                <a:rPr kumimoji="0" lang="zh-CN" alt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！</a:t>
              </a:r>
              <a:endPara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46516" y="1056904"/>
            <a:ext cx="11901001" cy="5605153"/>
          </a:xfrm>
          <a:prstGeom prst="rect">
            <a:avLst/>
          </a:prstGeom>
        </p:spPr>
        <p:txBody>
          <a:bodyPr/>
          <a:lstStyle>
            <a:lvl1pPr marL="228600" indent="-228600">
              <a:buSzPct val="80000"/>
              <a:buFontTx/>
              <a:buBlip>
                <a:blip r:embed="rId2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3975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  <a:defRPr kumimoji="1" lang="en-US" altLang="zh-CN" sz="2400" b="1" kern="1200" dirty="0" smtClean="0">
                <a:solidFill>
                  <a:srgbClr val="0070C0"/>
                </a:solidFill>
                <a:latin typeface="+mn-ea"/>
                <a:ea typeface="+mn-ea"/>
                <a:cs typeface="+mn-cs"/>
              </a:defRPr>
            </a:lvl2pPr>
            <a:lvl3pPr marL="828040" indent="-228600">
              <a:lnSpc>
                <a:spcPct val="110000"/>
              </a:lnSpc>
              <a:buSzPct val="80000"/>
              <a:buFontTx/>
              <a:buBlip>
                <a:blip r:embed="rId3"/>
              </a:buBlip>
              <a:defRPr>
                <a:solidFill>
                  <a:srgbClr val="0070C0"/>
                </a:solidFill>
                <a:latin typeface="+mn-ea"/>
                <a:ea typeface="+mn-ea"/>
              </a:defRPr>
            </a:lvl3pPr>
            <a:lvl4pPr marL="1115695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ü"/>
              <a:defRPr sz="1800">
                <a:solidFill>
                  <a:srgbClr val="0070C0"/>
                </a:solidFill>
                <a:latin typeface="+mn-ea"/>
                <a:ea typeface="+mn-ea"/>
              </a:defRPr>
            </a:lvl4pPr>
            <a:lvl5pPr marL="1403985" indent="-228600">
              <a:lnSpc>
                <a:spcPct val="110000"/>
              </a:lnSpc>
              <a:buFont typeface="Wingdings" panose="05000000000000000000" pitchFamily="2" charset="2"/>
              <a:buChar char="Ø"/>
              <a:defRPr sz="1600">
                <a:solidFill>
                  <a:srgbClr val="0070C0"/>
                </a:solidFill>
              </a:defRPr>
            </a:lvl5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第三级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第四级 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5"/>
          <a:srcRect b="87354"/>
          <a:stretch>
            <a:fillRect/>
          </a:stretch>
        </p:blipFill>
        <p:spPr>
          <a:xfrm>
            <a:off x="-12336" y="0"/>
            <a:ext cx="12204336" cy="86726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8888" y="136525"/>
            <a:ext cx="6279557" cy="61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8887" y="1249378"/>
            <a:ext cx="11171976" cy="492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7FD09-88CF-9D44-96A3-70F37CDE5FE9}" type="datetimeFigureOut">
              <a:rPr kumimoji="1" lang="zh-CN" altLang="en-US" smtClean="0"/>
              <a:t>2021/9/17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2A2C0-4A2C-6E4A-BE17-4F11EA26570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924786" y="117785"/>
            <a:ext cx="1126503" cy="11265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5"/>
          <a:srcRect b="87354"/>
          <a:stretch>
            <a:fillRect/>
          </a:stretch>
        </p:blipFill>
        <p:spPr>
          <a:xfrm>
            <a:off x="-12336" y="0"/>
            <a:ext cx="12204336" cy="86726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8888" y="136525"/>
            <a:ext cx="6279557" cy="61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8887" y="1249378"/>
            <a:ext cx="11171976" cy="492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7FD09-88CF-9D44-96A3-70F37CDE5FE9}" type="datetimeFigureOut">
              <a:rPr kumimoji="1" lang="zh-CN" altLang="en-US" smtClean="0"/>
              <a:t>2021/9/17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2A2C0-4A2C-6E4A-BE17-4F11EA26570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924786" y="117785"/>
            <a:ext cx="1126503" cy="11265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5"/>
          <a:srcRect b="87354"/>
          <a:stretch>
            <a:fillRect/>
          </a:stretch>
        </p:blipFill>
        <p:spPr>
          <a:xfrm>
            <a:off x="-12336" y="0"/>
            <a:ext cx="12204336" cy="86726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8888" y="136525"/>
            <a:ext cx="6279557" cy="61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8887" y="1249378"/>
            <a:ext cx="11171976" cy="492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7FD09-88CF-9D44-96A3-70F37CDE5FE9}" type="datetimeFigureOut">
              <a:rPr kumimoji="1" lang="zh-CN" altLang="en-US" smtClean="0"/>
              <a:t>2021/9/17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2A2C0-4A2C-6E4A-BE17-4F11EA26570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924786" y="117785"/>
            <a:ext cx="1126503" cy="11265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5"/>
          <a:srcRect b="87354"/>
          <a:stretch>
            <a:fillRect/>
          </a:stretch>
        </p:blipFill>
        <p:spPr>
          <a:xfrm>
            <a:off x="-12336" y="0"/>
            <a:ext cx="12204336" cy="86726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8888" y="136525"/>
            <a:ext cx="6279557" cy="61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8887" y="1249378"/>
            <a:ext cx="11171976" cy="492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7FD09-88CF-9D44-96A3-70F37CDE5FE9}" type="datetimeFigureOut">
              <a:rPr kumimoji="1" lang="zh-CN" altLang="en-US" smtClean="0"/>
              <a:t>2021/9/17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2A2C0-4A2C-6E4A-BE17-4F11EA26570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924786" y="117785"/>
            <a:ext cx="1126503" cy="11265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okstack.cn/read/linux-insides-zh/Misc-linux-misc-4.md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7500"/>
          </a:bodyPr>
          <a:lstStyle/>
          <a:p>
            <a:r>
              <a:rPr lang="en-US" altLang="zh-CN" dirty="0"/>
              <a:t>GCC/Clang工具链使用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4"/>
          </p:nvPr>
        </p:nvSpPr>
        <p:spPr>
          <a:xfrm>
            <a:off x="1524000" y="4015119"/>
            <a:ext cx="9144000" cy="1655762"/>
          </a:xfrm>
        </p:spPr>
        <p:txBody>
          <a:bodyPr/>
          <a:lstStyle/>
          <a:p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/>
              <a:t>中国科学技术大学 计算机科学与技术学院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447502" y="1473303"/>
            <a:ext cx="11296996" cy="1956122"/>
          </a:xfrm>
        </p:spPr>
        <p:txBody>
          <a:bodyPr>
            <a:normAutofit/>
          </a:bodyPr>
          <a:lstStyle/>
          <a:p>
            <a:r>
              <a:rPr lang="zh-CN" altLang="en-US" sz="5400" dirty="0"/>
              <a:t>实验一 GCC/Clang工具链</a:t>
            </a:r>
            <a:r>
              <a:rPr lang="zh-CN" altLang="en-US" sz="5400" dirty="0" smtClean="0"/>
              <a:t>使用</a:t>
            </a:r>
            <a:endParaRPr lang="en-US" altLang="zh-CN" sz="5400" dirty="0" smtClean="0"/>
          </a:p>
          <a:p>
            <a:r>
              <a:rPr lang="zh-CN" altLang="en-US" sz="5400" dirty="0" smtClean="0"/>
              <a:t>实验答疑</a:t>
            </a:r>
            <a:endParaRPr lang="zh-CN" alt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70164" y="1770433"/>
            <a:ext cx="11901001" cy="486193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dirty="0">
                <a:solidFill>
                  <a:srgbClr val="FF0000"/>
                </a:solidFill>
              </a:rPr>
              <a:t>理解程序的不同表示形式</a:t>
            </a:r>
          </a:p>
          <a:p>
            <a:pPr>
              <a:lnSpc>
                <a:spcPct val="1200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dirty="0"/>
              <a:t>理解使用库的C程序的编译和链接</a:t>
            </a:r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dirty="0">
                <a:sym typeface="+mn-ea"/>
              </a:rPr>
              <a:t>C 程序的编写和编译以及各种程序表示的对比</a:t>
            </a:r>
            <a:endParaRPr lang="zh-CN" altLang="en-US" dirty="0"/>
          </a:p>
          <a:p>
            <a:pPr marL="0" indent="0">
              <a:lnSpc>
                <a:spcPct val="120000"/>
              </a:lnSpc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41076" y="979714"/>
            <a:ext cx="11901001" cy="565265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3200" dirty="0" smtClean="0">
                <a:ea typeface="SimSun" charset="0"/>
              </a:rPr>
              <a:t>1-1</a:t>
            </a:r>
          </a:p>
          <a:p>
            <a:pPr lvl="1">
              <a:lnSpc>
                <a:spcPct val="120000"/>
              </a:lnSpc>
            </a:pPr>
            <a:r>
              <a:rPr lang="zh-CN" altLang="en-US" b="0" dirty="0">
                <a:latin typeface="微软雅黑" panose="020B0503020204020204" pitchFamily="34" charset="-122"/>
                <a:ea typeface="SimSun" charset="0"/>
              </a:rPr>
              <a:t>说出 </a:t>
            </a:r>
            <a:r>
              <a:rPr lang="en-US" altLang="zh-CN" b="0" dirty="0">
                <a:latin typeface="微软雅黑" panose="020B0503020204020204" pitchFamily="34" charset="-122"/>
                <a:ea typeface="SimSun" charset="0"/>
              </a:rPr>
              <a:t>M</a:t>
            </a:r>
            <a:r>
              <a:rPr lang="zh-CN" altLang="en-US" b="0" dirty="0">
                <a:latin typeface="微软雅黑" panose="020B0503020204020204" pitchFamily="34" charset="-122"/>
                <a:ea typeface="SimSun" charset="0"/>
              </a:rPr>
              <a:t>为</a:t>
            </a:r>
            <a:r>
              <a:rPr lang="en-US" altLang="zh-CN" b="0" dirty="0">
                <a:latin typeface="微软雅黑" panose="020B0503020204020204" pitchFamily="34" charset="-122"/>
                <a:ea typeface="SimSun" charset="0"/>
              </a:rPr>
              <a:t>-4</a:t>
            </a:r>
            <a:r>
              <a:rPr lang="zh-CN" altLang="en-US" b="0" dirty="0">
                <a:latin typeface="微软雅黑" panose="020B0503020204020204" pitchFamily="34" charset="-122"/>
                <a:ea typeface="SimSun" charset="0"/>
              </a:rPr>
              <a:t>即可</a:t>
            </a:r>
            <a:endParaRPr lang="en-US" altLang="zh-CN" b="0" dirty="0" smtClean="0">
              <a:ea typeface="SimSun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dirty="0" smtClean="0">
                <a:ea typeface="SimSun" charset="0"/>
              </a:rPr>
              <a:t>1-2</a:t>
            </a:r>
          </a:p>
          <a:p>
            <a:pPr lvl="1">
              <a:lnSpc>
                <a:spcPct val="120000"/>
              </a:lnSpc>
            </a:pPr>
            <a:r>
              <a:rPr lang="en-US" altLang="zh-CN" b="0" dirty="0" err="1">
                <a:latin typeface="微软雅黑" panose="020B0503020204020204" pitchFamily="34" charset="-122"/>
                <a:ea typeface="SimSun" charset="0"/>
              </a:rPr>
              <a:t>pushl</a:t>
            </a:r>
            <a:r>
              <a:rPr lang="en-US" altLang="zh-CN" b="0" dirty="0">
                <a:latin typeface="微软雅黑" panose="020B0503020204020204" pitchFamily="34" charset="-122"/>
                <a:ea typeface="SimSun" charset="0"/>
              </a:rPr>
              <a:t> </a:t>
            </a:r>
            <a:r>
              <a:rPr lang="en-US" altLang="zh-CN" b="0" dirty="0" err="1" smtClean="0">
                <a:latin typeface="微软雅黑" panose="020B0503020204020204" pitchFamily="34" charset="-122"/>
                <a:ea typeface="SimSun" charset="0"/>
              </a:rPr>
              <a:t>pushq</a:t>
            </a:r>
            <a:r>
              <a:rPr lang="en-US" altLang="zh-CN" b="0" dirty="0" smtClean="0">
                <a:latin typeface="微软雅黑" panose="020B0503020204020204" pitchFamily="34" charset="-122"/>
                <a:ea typeface="SimSun" charset="0"/>
              </a:rPr>
              <a:t> </a:t>
            </a:r>
            <a:r>
              <a:rPr lang="en-US" altLang="zh-CN" b="0" dirty="0" err="1">
                <a:latin typeface="微软雅黑" panose="020B0503020204020204" pitchFamily="34" charset="-122"/>
                <a:ea typeface="SimSun" charset="0"/>
              </a:rPr>
              <a:t>rsp</a:t>
            </a:r>
            <a:r>
              <a:rPr lang="en-US" altLang="zh-CN" b="0" dirty="0">
                <a:latin typeface="微软雅黑" panose="020B0503020204020204" pitchFamily="34" charset="-122"/>
                <a:ea typeface="SimSun" charset="0"/>
              </a:rPr>
              <a:t> </a:t>
            </a:r>
            <a:r>
              <a:rPr lang="en-US" altLang="zh-CN" b="0" dirty="0" err="1">
                <a:latin typeface="微软雅黑" panose="020B0503020204020204" pitchFamily="34" charset="-122"/>
                <a:ea typeface="SimSun" charset="0"/>
              </a:rPr>
              <a:t>esp</a:t>
            </a:r>
            <a:r>
              <a:rPr lang="zh-CN" altLang="en-US" b="0" dirty="0">
                <a:latin typeface="微软雅黑" panose="020B0503020204020204" pitchFamily="34" charset="-122"/>
                <a:ea typeface="SimSun" charset="0"/>
              </a:rPr>
              <a:t>区别即</a:t>
            </a:r>
            <a:r>
              <a:rPr lang="zh-CN" altLang="en-US" b="0" dirty="0" smtClean="0">
                <a:latin typeface="微软雅黑" panose="020B0503020204020204" pitchFamily="34" charset="-122"/>
                <a:ea typeface="SimSun" charset="0"/>
              </a:rPr>
              <a:t>可</a:t>
            </a:r>
            <a:endParaRPr lang="en-US" altLang="zh-CN" b="0" dirty="0">
              <a:latin typeface="微软雅黑" panose="020B0503020204020204" pitchFamily="34" charset="-122"/>
              <a:ea typeface="SimSun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 smtClean="0"/>
              <a:t>理解程序的不同表示形式</a:t>
            </a:r>
            <a:r>
              <a:rPr lang="en-US" altLang="zh-CN" dirty="0" smtClean="0"/>
              <a:t>-</a:t>
            </a:r>
            <a:r>
              <a:rPr lang="zh-CN" altLang="en-US" dirty="0" smtClean="0"/>
              <a:t>关卡</a:t>
            </a:r>
            <a:r>
              <a:rPr lang="en-US" altLang="zh-CN" dirty="0" smtClean="0"/>
              <a:t>1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70164" y="1770434"/>
            <a:ext cx="11901001" cy="41433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理解程序的不同表示形式</a:t>
            </a:r>
          </a:p>
          <a:p>
            <a:pPr>
              <a:lnSpc>
                <a:spcPct val="1200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dirty="0">
                <a:solidFill>
                  <a:srgbClr val="FF0000"/>
                </a:solidFill>
              </a:rPr>
              <a:t>理解使用库的C程序的编译和链接</a:t>
            </a:r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dirty="0">
                <a:sym typeface="+mn-ea"/>
              </a:rPr>
              <a:t>C 程序的编写和编译以及各种程序表示的对比</a:t>
            </a:r>
            <a:endParaRPr lang="zh-CN" altLang="en-US" dirty="0"/>
          </a:p>
          <a:p>
            <a:pPr marL="0" indent="0">
              <a:lnSpc>
                <a:spcPct val="120000"/>
              </a:lnSpc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4087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42000" y="979714"/>
            <a:ext cx="11901001" cy="565265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 smtClean="0">
                <a:ea typeface="SimSun" charset="0"/>
              </a:rPr>
              <a:t>2-1</a:t>
            </a:r>
          </a:p>
          <a:p>
            <a:pPr lvl="1">
              <a:lnSpc>
                <a:spcPct val="120000"/>
              </a:lnSpc>
            </a:pPr>
            <a:r>
              <a:rPr lang="en-US" altLang="zh-CN" b="0" dirty="0" smtClean="0">
                <a:latin typeface="微软雅黑" panose="020B0503020204020204" pitchFamily="34" charset="-122"/>
                <a:ea typeface="SimSun" charset="0"/>
              </a:rPr>
              <a:t>-</a:t>
            </a:r>
            <a:r>
              <a:rPr lang="en-US" altLang="zh-CN" b="0" dirty="0" err="1" smtClean="0">
                <a:latin typeface="微软雅黑" panose="020B0503020204020204" pitchFamily="34" charset="-122"/>
                <a:ea typeface="SimSun" charset="0"/>
              </a:rPr>
              <a:t>nostdinc</a:t>
            </a:r>
            <a:r>
              <a:rPr lang="en-US" altLang="zh-CN" b="0" dirty="0" smtClean="0">
                <a:latin typeface="微软雅黑" panose="020B0503020204020204" pitchFamily="34" charset="-122"/>
                <a:ea typeface="SimSun" charset="0"/>
              </a:rPr>
              <a:t>:</a:t>
            </a:r>
            <a:r>
              <a:rPr lang="zh-CN" altLang="en-US" b="0" dirty="0">
                <a:latin typeface="微软雅黑" panose="020B0503020204020204" pitchFamily="34" charset="-122"/>
                <a:ea typeface="SimSun" charset="0"/>
              </a:rPr>
              <a:t>指示不要搜索头文件的标准路径（即默认路径），而只搜索</a:t>
            </a:r>
            <a:r>
              <a:rPr lang="en-US" altLang="zh-CN" b="0" dirty="0">
                <a:latin typeface="微软雅黑" panose="020B0503020204020204" pitchFamily="34" charset="-122"/>
                <a:ea typeface="SimSun" charset="0"/>
              </a:rPr>
              <a:t>-I</a:t>
            </a:r>
            <a:r>
              <a:rPr lang="zh-CN" altLang="en-US" b="0" dirty="0">
                <a:latin typeface="微软雅黑" panose="020B0503020204020204" pitchFamily="34" charset="-122"/>
                <a:ea typeface="SimSun" charset="0"/>
              </a:rPr>
              <a:t>选项指定的路径和当前路径</a:t>
            </a:r>
            <a:r>
              <a:rPr lang="zh-CN" altLang="en-US" b="0" dirty="0" smtClean="0">
                <a:latin typeface="微软雅黑" panose="020B0503020204020204" pitchFamily="34" charset="-122"/>
                <a:ea typeface="SimSun" charset="0"/>
              </a:rPr>
              <a:t>。</a:t>
            </a:r>
            <a:endParaRPr lang="en-US" altLang="zh-CN" b="0" dirty="0" smtClean="0">
              <a:latin typeface="微软雅黑" panose="020B0503020204020204" pitchFamily="34" charset="-122"/>
              <a:ea typeface="SimSun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b="0" dirty="0" smtClean="0">
                <a:latin typeface="微软雅黑" panose="020B0503020204020204" pitchFamily="34" charset="-122"/>
                <a:ea typeface="SimSun" charset="0"/>
              </a:rPr>
              <a:t>使用</a:t>
            </a:r>
            <a:r>
              <a:rPr lang="en-US" altLang="zh-CN" b="0" dirty="0" smtClean="0">
                <a:latin typeface="微软雅黑" panose="020B0503020204020204" pitchFamily="34" charset="-122"/>
                <a:ea typeface="SimSun" charset="0"/>
              </a:rPr>
              <a:t>-v</a:t>
            </a:r>
            <a:r>
              <a:rPr lang="zh-CN" altLang="en-US" b="0" dirty="0" smtClean="0">
                <a:latin typeface="微软雅黑" panose="020B0503020204020204" pitchFamily="34" charset="-122"/>
                <a:ea typeface="SimSun" charset="0"/>
              </a:rPr>
              <a:t>参数获取编译时的详细信息可以得到默认搜索路径，图片见下页</a:t>
            </a:r>
            <a:endParaRPr lang="en-US" b="0" dirty="0">
              <a:latin typeface="微软雅黑" panose="020B0503020204020204" pitchFamily="34" charset="-122"/>
              <a:ea typeface="SimSun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b="0" dirty="0" smtClean="0">
                <a:latin typeface="微软雅黑" panose="020B0503020204020204" pitchFamily="34" charset="-122"/>
                <a:ea typeface="SimSun" charset="0"/>
              </a:rPr>
              <a:t>使用</a:t>
            </a:r>
            <a:r>
              <a:rPr lang="en-US" altLang="zh-CN" b="0" dirty="0" smtClean="0">
                <a:latin typeface="微软雅黑" panose="020B0503020204020204" pitchFamily="34" charset="-122"/>
                <a:ea typeface="SimSun" charset="0"/>
              </a:rPr>
              <a:t>-I</a:t>
            </a:r>
            <a:r>
              <a:rPr lang="zh-CN" altLang="en-US" b="0" dirty="0" smtClean="0">
                <a:latin typeface="微软雅黑" panose="020B0503020204020204" pitchFamily="34" charset="-122"/>
                <a:ea typeface="SimSun" charset="0"/>
              </a:rPr>
              <a:t>选项指定对应目录即可</a:t>
            </a:r>
            <a:endParaRPr b="0" dirty="0" smtClean="0">
              <a:latin typeface="微软雅黑" panose="020B0503020204020204" pitchFamily="34" charset="-122"/>
              <a:ea typeface="SimSun" charset="0"/>
            </a:endParaRPr>
          </a:p>
          <a:p>
            <a:pPr marL="599440" lvl="2" indent="0">
              <a:lnSpc>
                <a:spcPct val="120000"/>
              </a:lnSpc>
              <a:buNone/>
            </a:pPr>
            <a:endParaRPr kumimoji="1" lang="zh-CN" altLang="en-US" sz="1280" b="1" dirty="0">
              <a:solidFill>
                <a:srgbClr val="0070C0"/>
              </a:solidFill>
              <a:latin typeface="微软雅黑" panose="020B0503020204020204" pitchFamily="34" charset="-122"/>
              <a:ea typeface="SimSun" charset="0"/>
            </a:endParaRPr>
          </a:p>
          <a:p>
            <a:pPr marL="599440" lvl="2" indent="0">
              <a:lnSpc>
                <a:spcPct val="120000"/>
              </a:lnSpc>
              <a:buNone/>
            </a:pPr>
            <a:endParaRPr kumimoji="1" lang="zh-CN" altLang="en-US" sz="1280" b="1" dirty="0">
              <a:solidFill>
                <a:srgbClr val="0070C0"/>
              </a:solidFill>
              <a:latin typeface="微软雅黑" panose="020B0503020204020204" pitchFamily="34" charset="-122"/>
              <a:ea typeface="SimSun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理解使用库的</a:t>
            </a:r>
            <a:r>
              <a:rPr lang="en-US" altLang="zh-CN" dirty="0"/>
              <a:t>C</a:t>
            </a:r>
            <a:r>
              <a:rPr lang="zh-CN" altLang="en-US" dirty="0"/>
              <a:t>程序的编译和</a:t>
            </a:r>
            <a:r>
              <a:rPr lang="zh-CN" altLang="en-US" dirty="0" smtClean="0"/>
              <a:t>链接</a:t>
            </a:r>
            <a:r>
              <a:rPr lang="en-US" altLang="zh-CN" dirty="0" smtClean="0"/>
              <a:t>-</a:t>
            </a:r>
            <a:r>
              <a:rPr lang="zh-CN" altLang="en-US" dirty="0" smtClean="0"/>
              <a:t>关卡</a:t>
            </a:r>
            <a:r>
              <a:rPr lang="en-US" altLang="zh-CN" dirty="0" smtClean="0"/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405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理解使用库的</a:t>
            </a:r>
            <a:r>
              <a:rPr lang="en-US" altLang="zh-CN" dirty="0"/>
              <a:t>C</a:t>
            </a:r>
            <a:r>
              <a:rPr lang="zh-CN" altLang="en-US" dirty="0"/>
              <a:t>程序的编译和</a:t>
            </a:r>
            <a:r>
              <a:rPr lang="zh-CN" altLang="en-US" dirty="0" smtClean="0"/>
              <a:t>链接</a:t>
            </a:r>
            <a:r>
              <a:rPr lang="en-US" altLang="zh-CN" dirty="0" smtClean="0"/>
              <a:t>-</a:t>
            </a:r>
            <a:r>
              <a:rPr lang="zh-CN" altLang="en-US" dirty="0" smtClean="0"/>
              <a:t>关卡</a:t>
            </a:r>
            <a:r>
              <a:rPr lang="en-US" altLang="zh-CN" dirty="0" smtClean="0"/>
              <a:t>2</a:t>
            </a:r>
            <a:endParaRPr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2121"/>
            <a:ext cx="11972311" cy="593254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0994" y="5546464"/>
            <a:ext cx="4605306" cy="1064309"/>
          </a:xfrm>
          <a:prstGeom prst="rect">
            <a:avLst/>
          </a:prstGeom>
          <a:noFill/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61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42000" y="979714"/>
            <a:ext cx="11901001" cy="565265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 smtClean="0">
                <a:ea typeface="SimSun" charset="0"/>
              </a:rPr>
              <a:t>2-2</a:t>
            </a:r>
          </a:p>
          <a:p>
            <a:pPr lvl="1">
              <a:lnSpc>
                <a:spcPct val="120000"/>
              </a:lnSpc>
            </a:pPr>
            <a:r>
              <a:rPr lang="en-US" altLang="zh-CN" b="0" dirty="0" smtClean="0">
                <a:latin typeface="微软雅黑" panose="020B0503020204020204" pitchFamily="34" charset="-122"/>
                <a:ea typeface="SimSun" charset="0"/>
              </a:rPr>
              <a:t>-</a:t>
            </a:r>
            <a:r>
              <a:rPr lang="en-US" altLang="zh-CN" b="0" dirty="0" err="1" smtClean="0">
                <a:latin typeface="微软雅黑" panose="020B0503020204020204" pitchFamily="34" charset="-122"/>
                <a:ea typeface="SimSun" charset="0"/>
              </a:rPr>
              <a:t>nostdlib</a:t>
            </a:r>
            <a:r>
              <a:rPr lang="en-US" altLang="zh-CN" b="0" dirty="0" smtClean="0">
                <a:latin typeface="微软雅黑" panose="020B0503020204020204" pitchFamily="34" charset="-122"/>
                <a:ea typeface="SimSun" charset="0"/>
              </a:rPr>
              <a:t>:</a:t>
            </a:r>
            <a:r>
              <a:rPr lang="zh-CN" altLang="en-US" b="0" dirty="0">
                <a:latin typeface="微软雅黑" panose="020B0503020204020204" pitchFamily="34" charset="-122"/>
                <a:ea typeface="SimSun" charset="0"/>
              </a:rPr>
              <a:t>不连接系统标准启动文件和标准库文件，只把指定的文件传递给连接器</a:t>
            </a:r>
            <a:endParaRPr lang="en-US" altLang="zh-CN" b="0" dirty="0" smtClean="0">
              <a:latin typeface="微软雅黑" panose="020B0503020204020204" pitchFamily="34" charset="-122"/>
              <a:ea typeface="SimSun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b="0" dirty="0">
                <a:latin typeface="微软雅黑" panose="020B0503020204020204" pitchFamily="34" charset="-122"/>
                <a:ea typeface="SimSun" charset="0"/>
              </a:rPr>
              <a:t>默认链接的有</a:t>
            </a:r>
            <a:r>
              <a:rPr lang="en-US" altLang="zh-CN" b="0" dirty="0" err="1">
                <a:latin typeface="微软雅黑" panose="020B0503020204020204" pitchFamily="34" charset="-122"/>
                <a:ea typeface="SimSun" charset="0"/>
              </a:rPr>
              <a:t>libc</a:t>
            </a:r>
            <a:r>
              <a:rPr lang="zh-CN" altLang="en-US" b="0" dirty="0">
                <a:latin typeface="微软雅黑" panose="020B0503020204020204" pitchFamily="34" charset="-122"/>
                <a:ea typeface="SimSun" charset="0"/>
              </a:rPr>
              <a:t>以及</a:t>
            </a:r>
            <a:r>
              <a:rPr lang="en-US" altLang="zh-CN" b="0" dirty="0">
                <a:latin typeface="微软雅黑" panose="020B0503020204020204" pitchFamily="34" charset="-122"/>
                <a:ea typeface="SimSun" charset="0"/>
              </a:rPr>
              <a:t>crt1.o, </a:t>
            </a:r>
            <a:r>
              <a:rPr lang="en-US" altLang="zh-CN" b="0" dirty="0" err="1">
                <a:latin typeface="微软雅黑" panose="020B0503020204020204" pitchFamily="34" charset="-122"/>
                <a:ea typeface="SimSun" charset="0"/>
              </a:rPr>
              <a:t>crti.o</a:t>
            </a:r>
            <a:r>
              <a:rPr lang="en-US" altLang="zh-CN" b="0" dirty="0">
                <a:latin typeface="微软雅黑" panose="020B0503020204020204" pitchFamily="34" charset="-122"/>
                <a:ea typeface="SimSun" charset="0"/>
              </a:rPr>
              <a:t>, </a:t>
            </a:r>
            <a:r>
              <a:rPr lang="en-US" altLang="zh-CN" b="0" dirty="0" err="1" smtClean="0">
                <a:latin typeface="微软雅黑" panose="020B0503020204020204" pitchFamily="34" charset="-122"/>
                <a:ea typeface="SimSun" charset="0"/>
              </a:rPr>
              <a:t>crtn.o</a:t>
            </a:r>
            <a:endParaRPr lang="en-US" altLang="zh-CN" b="0" dirty="0">
              <a:latin typeface="微软雅黑" panose="020B0503020204020204" pitchFamily="34" charset="-122"/>
              <a:ea typeface="SimSun" charset="0"/>
            </a:endParaRPr>
          </a:p>
          <a:p>
            <a:pPr lvl="2"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SimSun" charset="0"/>
              </a:rPr>
              <a:t>初步了解请看关卡</a:t>
            </a:r>
            <a:r>
              <a:rPr lang="en-US" altLang="zh-CN" sz="2400" dirty="0">
                <a:latin typeface="微软雅黑" panose="020B0503020204020204" pitchFamily="34" charset="-122"/>
                <a:ea typeface="SimSun" charset="0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SimSun" charset="0"/>
              </a:rPr>
              <a:t>最后的 </a:t>
            </a:r>
            <a:r>
              <a:rPr lang="en-US" altLang="zh-CN" sz="2400" dirty="0">
                <a:latin typeface="微软雅黑" panose="020B0503020204020204" pitchFamily="34" charset="-122"/>
                <a:ea typeface="SimSun" charset="0"/>
              </a:rPr>
              <a:t>CRT(C </a:t>
            </a:r>
            <a:r>
              <a:rPr lang="en-US" altLang="zh-CN" sz="2400" dirty="0">
                <a:latin typeface="微软雅黑" panose="020B0503020204020204" pitchFamily="34" charset="-122"/>
                <a:ea typeface="SimSun" charset="0"/>
              </a:rPr>
              <a:t>Run-Time)</a:t>
            </a:r>
            <a:r>
              <a:rPr lang="zh-CN" altLang="en-US" sz="2400" dirty="0">
                <a:latin typeface="微软雅黑" panose="020B0503020204020204" pitchFamily="34" charset="-122"/>
                <a:ea typeface="SimSun" charset="0"/>
              </a:rPr>
              <a:t>库</a:t>
            </a:r>
            <a:r>
              <a:rPr lang="zh-CN" altLang="en-US" sz="2400" dirty="0" smtClean="0">
                <a:latin typeface="微软雅黑" panose="020B0503020204020204" pitchFamily="34" charset="-122"/>
                <a:ea typeface="SimSun" charset="0"/>
              </a:rPr>
              <a:t>文件 讲解</a:t>
            </a:r>
            <a:endParaRPr lang="en-US" altLang="zh-CN" sz="2400" dirty="0">
              <a:latin typeface="微软雅黑" panose="020B0503020204020204" pitchFamily="34" charset="-122"/>
              <a:ea typeface="SimSun" charset="0"/>
            </a:endParaRPr>
          </a:p>
          <a:p>
            <a:pPr lvl="2">
              <a:lnSpc>
                <a:spcPct val="12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SimSun" charset="0"/>
              </a:rPr>
              <a:t>有关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SimSun" charset="0"/>
              </a:rPr>
              <a:t>crt</a:t>
            </a:r>
            <a:r>
              <a:rPr lang="zh-CN" altLang="en-US" sz="2400" dirty="0" smtClean="0">
                <a:latin typeface="微软雅黑" panose="020B0503020204020204" pitchFamily="34" charset="-122"/>
                <a:ea typeface="SimSun" charset="0"/>
              </a:rPr>
              <a:t>的更多详细信息</a:t>
            </a:r>
            <a:r>
              <a:rPr lang="en-US" altLang="zh-CN" sz="2400" dirty="0" smtClean="0">
                <a:latin typeface="微软雅黑" panose="020B0503020204020204" pitchFamily="34" charset="-122"/>
                <a:ea typeface="SimSun" charset="0"/>
              </a:rPr>
              <a:t>,</a:t>
            </a:r>
            <a:r>
              <a:rPr lang="zh-CN" altLang="en-US" sz="2400" dirty="0" smtClean="0">
                <a:latin typeface="微软雅黑" panose="020B0503020204020204" pitchFamily="34" charset="-122"/>
                <a:ea typeface="SimSun" charset="0"/>
              </a:rPr>
              <a:t>可以参考</a:t>
            </a:r>
            <a:r>
              <a:rPr lang="en-US" altLang="zh-CN" sz="2400" dirty="0" smtClean="0">
                <a:hlinkClick r:id="rId3"/>
              </a:rPr>
              <a:t>https</a:t>
            </a:r>
            <a:r>
              <a:rPr lang="en-US" altLang="zh-CN" sz="2400" dirty="0">
                <a:hlinkClick r:id="rId3"/>
              </a:rPr>
              <a:t>://www.bookstack.cn/read/linux-insides-zh/Misc-linux-misc-4.md</a:t>
            </a:r>
            <a:endParaRPr lang="en-US" sz="2400" dirty="0">
              <a:latin typeface="微软雅黑" panose="020B0503020204020204" pitchFamily="34" charset="-122"/>
              <a:ea typeface="SimSun" charset="0"/>
            </a:endParaRPr>
          </a:p>
          <a:p>
            <a:pPr lvl="1">
              <a:lnSpc>
                <a:spcPct val="120000"/>
              </a:lnSpc>
            </a:pPr>
            <a:endParaRPr lang="en-US" b="0" dirty="0" smtClean="0">
              <a:latin typeface="微软雅黑" panose="020B0503020204020204" pitchFamily="34" charset="-122"/>
              <a:ea typeface="SimSun" charset="0"/>
            </a:endParaRPr>
          </a:p>
          <a:p>
            <a:pPr lvl="1">
              <a:lnSpc>
                <a:spcPct val="120000"/>
              </a:lnSpc>
            </a:pPr>
            <a:r>
              <a:rPr lang="en-US" b="0" dirty="0" err="1">
                <a:latin typeface="微软雅黑" panose="020B0503020204020204" pitchFamily="34" charset="-122"/>
                <a:ea typeface="SimSun" charset="0"/>
              </a:rPr>
              <a:t>gcc</a:t>
            </a:r>
            <a:r>
              <a:rPr lang="en-US" b="0" dirty="0">
                <a:latin typeface="微软雅黑" panose="020B0503020204020204" pitchFamily="34" charset="-122"/>
                <a:ea typeface="SimSun" charset="0"/>
              </a:rPr>
              <a:t> -</a:t>
            </a:r>
            <a:r>
              <a:rPr lang="en-US" b="0" dirty="0" err="1">
                <a:latin typeface="微软雅黑" panose="020B0503020204020204" pitchFamily="34" charset="-122"/>
                <a:ea typeface="SimSun" charset="0"/>
              </a:rPr>
              <a:t>nostdlib</a:t>
            </a:r>
            <a:r>
              <a:rPr lang="en-US" b="0" dirty="0">
                <a:latin typeface="微软雅黑" panose="020B0503020204020204" pitchFamily="34" charset="-122"/>
                <a:ea typeface="SimSun" charset="0"/>
              </a:rPr>
              <a:t> /</a:t>
            </a:r>
            <a:r>
              <a:rPr lang="en-US" b="0" dirty="0" err="1">
                <a:latin typeface="微软雅黑" panose="020B0503020204020204" pitchFamily="34" charset="-122"/>
                <a:ea typeface="SimSun" charset="0"/>
              </a:rPr>
              <a:t>usr</a:t>
            </a:r>
            <a:r>
              <a:rPr lang="en-US" b="0" dirty="0">
                <a:latin typeface="微软雅黑" panose="020B0503020204020204" pitchFamily="34" charset="-122"/>
                <a:ea typeface="SimSun" charset="0"/>
              </a:rPr>
              <a:t>/lib/x86_64-linux-gnu/crt1.o /</a:t>
            </a:r>
            <a:r>
              <a:rPr lang="en-US" b="0" dirty="0" err="1">
                <a:latin typeface="微软雅黑" panose="020B0503020204020204" pitchFamily="34" charset="-122"/>
                <a:ea typeface="SimSun" charset="0"/>
              </a:rPr>
              <a:t>usr</a:t>
            </a:r>
            <a:r>
              <a:rPr lang="en-US" b="0" dirty="0">
                <a:latin typeface="微软雅黑" panose="020B0503020204020204" pitchFamily="34" charset="-122"/>
                <a:ea typeface="SimSun" charset="0"/>
              </a:rPr>
              <a:t>/lib/x86_64-linux-gnu/</a:t>
            </a:r>
            <a:r>
              <a:rPr lang="en-US" b="0" dirty="0" err="1">
                <a:latin typeface="微软雅黑" panose="020B0503020204020204" pitchFamily="34" charset="-122"/>
                <a:ea typeface="SimSun" charset="0"/>
              </a:rPr>
              <a:t>crti.o</a:t>
            </a:r>
            <a:r>
              <a:rPr lang="en-US" b="0" dirty="0">
                <a:latin typeface="微软雅黑" panose="020B0503020204020204" pitchFamily="34" charset="-122"/>
                <a:ea typeface="SimSun" charset="0"/>
              </a:rPr>
              <a:t> </a:t>
            </a:r>
            <a:r>
              <a:rPr lang="en-US" b="0" dirty="0" smtClean="0">
                <a:latin typeface="微软雅黑" panose="020B0503020204020204" pitchFamily="34" charset="-122"/>
                <a:ea typeface="SimSun" charset="0"/>
              </a:rPr>
              <a:t>/</a:t>
            </a:r>
            <a:r>
              <a:rPr lang="en-US" b="0" dirty="0" err="1">
                <a:latin typeface="微软雅黑" panose="020B0503020204020204" pitchFamily="34" charset="-122"/>
                <a:ea typeface="SimSun" charset="0"/>
              </a:rPr>
              <a:t>usr</a:t>
            </a:r>
            <a:r>
              <a:rPr lang="en-US" b="0" dirty="0">
                <a:latin typeface="微软雅黑" panose="020B0503020204020204" pitchFamily="34" charset="-122"/>
                <a:ea typeface="SimSun" charset="0"/>
              </a:rPr>
              <a:t>/lib/x86_64-linux-gnu/</a:t>
            </a:r>
            <a:r>
              <a:rPr lang="en-US" b="0" dirty="0" err="1">
                <a:latin typeface="微软雅黑" panose="020B0503020204020204" pitchFamily="34" charset="-122"/>
                <a:ea typeface="SimSun" charset="0"/>
              </a:rPr>
              <a:t>crtn.o</a:t>
            </a:r>
            <a:r>
              <a:rPr lang="en-US" b="0" dirty="0">
                <a:latin typeface="微软雅黑" panose="020B0503020204020204" pitchFamily="34" charset="-122"/>
                <a:ea typeface="SimSun" charset="0"/>
              </a:rPr>
              <a:t> sample-</a:t>
            </a:r>
            <a:r>
              <a:rPr lang="en-US" b="0" dirty="0" err="1">
                <a:latin typeface="微软雅黑" panose="020B0503020204020204" pitchFamily="34" charset="-122"/>
                <a:ea typeface="SimSun" charset="0"/>
              </a:rPr>
              <a:t>io.c</a:t>
            </a:r>
            <a:r>
              <a:rPr lang="en-US" b="0" dirty="0">
                <a:latin typeface="微软雅黑" panose="020B0503020204020204" pitchFamily="34" charset="-122"/>
                <a:ea typeface="SimSun" charset="0"/>
              </a:rPr>
              <a:t> </a:t>
            </a:r>
            <a:r>
              <a:rPr lang="en-US" b="0" dirty="0" smtClean="0">
                <a:latin typeface="微软雅黑" panose="020B0503020204020204" pitchFamily="34" charset="-122"/>
                <a:ea typeface="SimSun" charset="0"/>
              </a:rPr>
              <a:t>–</a:t>
            </a:r>
            <a:r>
              <a:rPr lang="en-US" b="0" dirty="0" err="1" smtClean="0">
                <a:latin typeface="微软雅黑" panose="020B0503020204020204" pitchFamily="34" charset="-122"/>
                <a:ea typeface="SimSun" charset="0"/>
              </a:rPr>
              <a:t>l</a:t>
            </a:r>
            <a:r>
              <a:rPr lang="en-US" altLang="zh-CN" b="0" dirty="0" err="1" smtClean="0">
                <a:latin typeface="微软雅黑" panose="020B0503020204020204" pitchFamily="34" charset="-122"/>
                <a:ea typeface="SimSun" charset="0"/>
              </a:rPr>
              <a:t>c</a:t>
            </a:r>
            <a:r>
              <a:rPr lang="en-US" altLang="zh-CN" b="0" dirty="0" smtClean="0">
                <a:latin typeface="微软雅黑" panose="020B0503020204020204" pitchFamily="34" charset="-122"/>
                <a:ea typeface="SimSun" charset="0"/>
              </a:rPr>
              <a:t> </a:t>
            </a:r>
            <a:r>
              <a:rPr lang="zh-CN" altLang="en-US" b="0" dirty="0" smtClean="0">
                <a:latin typeface="微软雅黑" panose="020B0503020204020204" pitchFamily="34" charset="-122"/>
                <a:ea typeface="SimSun" charset="0"/>
              </a:rPr>
              <a:t>（答案不唯一）</a:t>
            </a:r>
            <a:endParaRPr kumimoji="1" lang="zh-CN" altLang="en-US" b="0" dirty="0">
              <a:solidFill>
                <a:srgbClr val="0070C0"/>
              </a:solidFill>
              <a:latin typeface="微软雅黑" panose="020B0503020204020204" pitchFamily="34" charset="-122"/>
              <a:ea typeface="SimSun" charset="0"/>
            </a:endParaRPr>
          </a:p>
          <a:p>
            <a:pPr marL="599440" lvl="2" indent="0">
              <a:lnSpc>
                <a:spcPct val="120000"/>
              </a:lnSpc>
              <a:buNone/>
            </a:pPr>
            <a:endParaRPr kumimoji="1" lang="zh-CN" altLang="en-US" sz="1280" b="1" dirty="0">
              <a:solidFill>
                <a:srgbClr val="0070C0"/>
              </a:solidFill>
              <a:latin typeface="微软雅黑" panose="020B0503020204020204" pitchFamily="34" charset="-122"/>
              <a:ea typeface="SimSun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理解使用库的</a:t>
            </a:r>
            <a:r>
              <a:rPr lang="en-US" altLang="zh-CN" dirty="0"/>
              <a:t>C</a:t>
            </a:r>
            <a:r>
              <a:rPr lang="zh-CN" altLang="en-US" dirty="0"/>
              <a:t>程序的编译和</a:t>
            </a:r>
            <a:r>
              <a:rPr lang="zh-CN" altLang="en-US" dirty="0" smtClean="0"/>
              <a:t>链接</a:t>
            </a:r>
            <a:r>
              <a:rPr lang="en-US" altLang="zh-CN" dirty="0" smtClean="0"/>
              <a:t>-</a:t>
            </a:r>
            <a:r>
              <a:rPr lang="zh-CN" altLang="en-US" dirty="0" smtClean="0"/>
              <a:t>关卡</a:t>
            </a:r>
            <a:r>
              <a:rPr lang="en-US" altLang="zh-CN" dirty="0" smtClean="0"/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092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70164" y="1770434"/>
            <a:ext cx="11901001" cy="41433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理解程序的不同表示形式</a:t>
            </a:r>
          </a:p>
          <a:p>
            <a:pPr>
              <a:lnSpc>
                <a:spcPct val="1200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/>
              <a:t>理解使用库的C程序的编译和链接</a:t>
            </a:r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dirty="0">
                <a:solidFill>
                  <a:srgbClr val="FF0000"/>
                </a:solidFill>
                <a:sym typeface="+mn-ea"/>
              </a:rPr>
              <a:t>C 程序的编写和编译以及各种程序表示的对比</a:t>
            </a:r>
            <a:endParaRPr lang="zh-CN" altLang="en-US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422281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C 程序的编写和编译以及各种程序表示的</a:t>
            </a:r>
            <a:r>
              <a:rPr lang="zh-CN" altLang="en-US" dirty="0" smtClean="0"/>
              <a:t>对比</a:t>
            </a:r>
            <a:endParaRPr lang="zh-CN" altLang="en-US" dirty="0"/>
          </a:p>
        </p:txBody>
      </p:sp>
      <p:sp>
        <p:nvSpPr>
          <p:cNvPr id="5" name="内容占位符 3"/>
          <p:cNvSpPr>
            <a:spLocks noGrp="1"/>
          </p:cNvSpPr>
          <p:nvPr>
            <p:ph idx="1"/>
          </p:nvPr>
        </p:nvSpPr>
        <p:spPr>
          <a:xfrm>
            <a:off x="342001" y="979714"/>
            <a:ext cx="11038304" cy="565265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 smtClean="0">
                <a:ea typeface="SimSun" charset="0"/>
              </a:rPr>
              <a:t>3-1</a:t>
            </a: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ea typeface="SimSun" charset="0"/>
              </a:rPr>
              <a:t>注释汇编即可</a:t>
            </a:r>
            <a:endParaRPr lang="en-US" altLang="zh-CN" dirty="0">
              <a:ea typeface="SimSun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dirty="0" smtClean="0">
                <a:ea typeface="SimSun" charset="0"/>
              </a:rPr>
              <a:t>3-2</a:t>
            </a:r>
          </a:p>
          <a:p>
            <a:pPr lvl="1">
              <a:lnSpc>
                <a:spcPct val="120000"/>
              </a:lnSpc>
            </a:pP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xp_compute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函数，常量传播、公共子表达式删除（意思对即可）</a:t>
            </a:r>
            <a:endParaRPr lang="en-US" altLang="zh-CN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函数，说出整个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循环被优化的原因即可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(x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始终不变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square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函数，最后在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机器中使用</a:t>
            </a:r>
            <a:r>
              <a:rPr lang="en-US" altLang="zh-CN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mla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乘加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指令简化运算</a:t>
            </a:r>
            <a:endParaRPr lang="en-US" altLang="zh-CN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-O0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时所有变量均分配栈空间，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-O2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时更多使用寄存器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pPr lvl="1">
              <a:lnSpc>
                <a:spcPct val="120000"/>
              </a:lnSpc>
            </a:pP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pPr lvl="1">
              <a:lnSpc>
                <a:spcPct val="120000"/>
              </a:lnSpc>
            </a:pP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言之有理，说出两点即可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5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0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353</Words>
  <Application>Microsoft Office PowerPoint</Application>
  <PresentationFormat>宽屏</PresentationFormat>
  <Paragraphs>61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等线</vt:lpstr>
      <vt:lpstr>宋体</vt:lpstr>
      <vt:lpstr>微软雅黑</vt:lpstr>
      <vt:lpstr>Arial</vt:lpstr>
      <vt:lpstr>Wingdings</vt:lpstr>
      <vt:lpstr>Office 主题​​</vt:lpstr>
      <vt:lpstr>1_Office 主题​​</vt:lpstr>
      <vt:lpstr>15_Office 主题​​</vt:lpstr>
      <vt:lpstr>20_Office 主题​​</vt:lpstr>
      <vt:lpstr>PowerPoint 演示文稿</vt:lpstr>
      <vt:lpstr>目录</vt:lpstr>
      <vt:lpstr>理解程序的不同表示形式-关卡1</vt:lpstr>
      <vt:lpstr>目录</vt:lpstr>
      <vt:lpstr>理解使用库的C程序的编译和链接-关卡2</vt:lpstr>
      <vt:lpstr>理解使用库的C程序的编译和链接-关卡2</vt:lpstr>
      <vt:lpstr>理解使用库的C程序的编译和链接-关卡2</vt:lpstr>
      <vt:lpstr>目录</vt:lpstr>
      <vt:lpstr>C 程序的编写和编译以及各种程序表示的对比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高校信息技术类专业 工程教育大规模创新与应用</dc:title>
  <dc:creator>Office</dc:creator>
  <cp:lastModifiedBy>陈金宝</cp:lastModifiedBy>
  <cp:revision>1366</cp:revision>
  <cp:lastPrinted>2021-09-08T08:01:39Z</cp:lastPrinted>
  <dcterms:created xsi:type="dcterms:W3CDTF">2021-09-08T08:01:39Z</dcterms:created>
  <dcterms:modified xsi:type="dcterms:W3CDTF">2021-09-17T06:57:55Z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2052-11.1.0.9719</vt:lpwstr>
  </property>
</Properties>
</file>