
<file path=[Content_Types].xml><?xml version="1.0" encoding="utf-8"?>
<Types xmlns="http://schemas.openxmlformats.org/package/2006/content-types">
  <Default Extension="png" ContentType="image/png"/>
  <Default Extension="tmp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63" r:id="rId5"/>
    <p:sldId id="268" r:id="rId6"/>
    <p:sldId id="269" r:id="rId7"/>
    <p:sldId id="271" r:id="rId8"/>
    <p:sldId id="265" r:id="rId9"/>
    <p:sldId id="266" r:id="rId10"/>
    <p:sldId id="264" r:id="rId11"/>
    <p:sldId id="272" r:id="rId12"/>
    <p:sldId id="273" r:id="rId13"/>
    <p:sldId id="274" r:id="rId14"/>
    <p:sldId id="275" r:id="rId15"/>
    <p:sldId id="276" r:id="rId16"/>
    <p:sldId id="277" r:id="rId17"/>
    <p:sldId id="278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758C-8E1D-4214-9A84-7EFD8AA94969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00F1-06E4-4A70-AF73-CAD277EF6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212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758C-8E1D-4214-9A84-7EFD8AA94969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00F1-06E4-4A70-AF73-CAD277EF6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8951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758C-8E1D-4214-9A84-7EFD8AA94969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00F1-06E4-4A70-AF73-CAD277EF6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8315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758C-8E1D-4214-9A84-7EFD8AA94969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00F1-06E4-4A70-AF73-CAD277EF6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6118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758C-8E1D-4214-9A84-7EFD8AA94969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00F1-06E4-4A70-AF73-CAD277EF6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9265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758C-8E1D-4214-9A84-7EFD8AA94969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00F1-06E4-4A70-AF73-CAD277EF6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6601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758C-8E1D-4214-9A84-7EFD8AA94969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00F1-06E4-4A70-AF73-CAD277EF6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6908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758C-8E1D-4214-9A84-7EFD8AA94969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00F1-06E4-4A70-AF73-CAD277EF6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359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758C-8E1D-4214-9A84-7EFD8AA94969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00F1-06E4-4A70-AF73-CAD277EF6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555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758C-8E1D-4214-9A84-7EFD8AA94969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00F1-06E4-4A70-AF73-CAD277EF6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8441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758C-8E1D-4214-9A84-7EFD8AA94969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00F1-06E4-4A70-AF73-CAD277EF6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145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C758C-8E1D-4214-9A84-7EFD8AA94969}" type="datetimeFigureOut">
              <a:rPr lang="zh-TW" altLang="en-US" smtClean="0"/>
              <a:t>2021/6/24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F00F1-06E4-4A70-AF73-CAD277EF64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775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501987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Combining Policy Gradient 						and Q-Learning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784918"/>
            <a:ext cx="9144000" cy="1655762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altLang="zh-TW" sz="2000" dirty="0" smtClean="0"/>
              <a:t>		Brendan </a:t>
            </a:r>
            <a:r>
              <a:rPr lang="en-US" altLang="zh-TW" sz="2000" dirty="0" err="1"/>
              <a:t>O’Donoghue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R´emi</a:t>
            </a:r>
            <a:r>
              <a:rPr lang="en-US" altLang="zh-TW" sz="2000" dirty="0"/>
              <a:t> </a:t>
            </a:r>
            <a:r>
              <a:rPr lang="en-US" altLang="zh-TW" sz="2000" dirty="0" err="1"/>
              <a:t>Munos</a:t>
            </a:r>
            <a:r>
              <a:rPr lang="en-US" altLang="zh-TW" sz="2000" dirty="0"/>
              <a:t>, </a:t>
            </a:r>
            <a:endParaRPr lang="en-US" altLang="zh-TW" sz="2000" dirty="0" smtClean="0"/>
          </a:p>
          <a:p>
            <a:r>
              <a:rPr lang="en-US" altLang="zh-TW" sz="2000" dirty="0"/>
              <a:t>	</a:t>
            </a:r>
            <a:r>
              <a:rPr lang="en-US" altLang="zh-TW" sz="2000" dirty="0" smtClean="0"/>
              <a:t>	</a:t>
            </a:r>
            <a:r>
              <a:rPr lang="en-US" altLang="zh-TW" sz="2000" dirty="0" err="1" smtClean="0"/>
              <a:t>Koray</a:t>
            </a:r>
            <a:r>
              <a:rPr lang="en-US" altLang="zh-TW" sz="2000" dirty="0" smtClean="0"/>
              <a:t> </a:t>
            </a:r>
            <a:r>
              <a:rPr lang="en-US" altLang="zh-TW" sz="2000" dirty="0" err="1"/>
              <a:t>Kavukcuoglu</a:t>
            </a:r>
            <a:r>
              <a:rPr lang="en-US" altLang="zh-TW" sz="2000" dirty="0"/>
              <a:t> &amp; </a:t>
            </a:r>
            <a:r>
              <a:rPr lang="en-US" altLang="zh-TW" sz="2000" dirty="0" err="1"/>
              <a:t>Volodymyr</a:t>
            </a:r>
            <a:r>
              <a:rPr lang="en-US" altLang="zh-TW" sz="2000" dirty="0"/>
              <a:t> </a:t>
            </a:r>
            <a:r>
              <a:rPr lang="en-US" altLang="zh-TW" sz="2000" dirty="0" err="1" smtClean="0"/>
              <a:t>Mnih</a:t>
            </a:r>
            <a:r>
              <a:rPr lang="en-US" altLang="zh-TW" sz="2000" dirty="0" smtClean="0"/>
              <a:t>, ICLR 2017.</a:t>
            </a:r>
          </a:p>
          <a:p>
            <a:endParaRPr lang="en-US" altLang="zh-TW" sz="2000" dirty="0"/>
          </a:p>
          <a:p>
            <a:pPr algn="l"/>
            <a:r>
              <a:rPr lang="en-US" altLang="zh-TW" b="1" i="1" dirty="0" smtClean="0"/>
              <a:t>        </a:t>
            </a:r>
            <a:r>
              <a:rPr lang="en-US" altLang="zh-TW" b="1" i="1" dirty="0" err="1" smtClean="0"/>
              <a:t>Speecher</a:t>
            </a:r>
            <a:r>
              <a:rPr lang="en-US" altLang="zh-TW" b="1" i="1" dirty="0" smtClean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 </a:t>
            </a:r>
            <a:r>
              <a:rPr lang="zh-TW" altLang="en-US" sz="2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曾揚、胡嘉安、黃晨</a:t>
            </a:r>
            <a:endParaRPr lang="en-US" altLang="zh-TW" sz="2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en-US" altLang="zh-TW" dirty="0" smtClean="0"/>
              <a:t>        </a:t>
            </a:r>
            <a:r>
              <a:rPr lang="en-US" altLang="zh-TW" b="1" i="1" dirty="0" smtClean="0"/>
              <a:t>Date :</a:t>
            </a:r>
            <a:r>
              <a:rPr lang="en-US" altLang="zh-TW" dirty="0" smtClean="0"/>
              <a:t>          2021/6/24</a:t>
            </a:r>
          </a:p>
          <a:p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512757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i="1" dirty="0" smtClean="0"/>
              <a:t>2. Technique</a:t>
            </a:r>
            <a:endParaRPr lang="zh-TW" altLang="en-US" b="1" i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699865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 smtClean="0"/>
              <a:t>In </a:t>
            </a:r>
            <a:r>
              <a:rPr lang="en-US" altLang="zh-TW" dirty="0" smtClean="0"/>
              <a:t>this paper, use entropy regularization to ensure exploration.</a:t>
            </a:r>
          </a:p>
          <a:p>
            <a:pPr marL="0" indent="0">
              <a:buNone/>
            </a:pPr>
            <a:r>
              <a:rPr lang="en-US" altLang="zh-TW" dirty="0" smtClean="0"/>
              <a:t>	(</a:t>
            </a:r>
            <a:r>
              <a:rPr lang="zh-TW" altLang="en-US" dirty="0" smtClean="0"/>
              <a:t> </a:t>
            </a:r>
            <a:r>
              <a:rPr lang="en-US" altLang="zh-TW" dirty="0" smtClean="0"/>
              <a:t>an alternative is to use KL-divergence as a </a:t>
            </a:r>
            <a:r>
              <a:rPr lang="en-US" altLang="zh-TW" dirty="0" err="1" smtClean="0"/>
              <a:t>regularizer</a:t>
            </a:r>
            <a:r>
              <a:rPr lang="en-US" altLang="zh-TW" dirty="0" smtClean="0"/>
              <a:t>. )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 smtClean="0"/>
              <a:t>In </a:t>
            </a:r>
            <a:r>
              <a:rPr lang="en-US" altLang="zh-TW" dirty="0" smtClean="0"/>
              <a:t>this paper, use non-discounted distribution.  </a:t>
            </a: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en-US" altLang="zh-TW" dirty="0" smtClean="0"/>
              <a:t>  gamma = 0.99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( </a:t>
            </a:r>
            <a:r>
              <a:rPr lang="en-US" altLang="zh-TW" dirty="0" smtClean="0"/>
              <a:t>That prevent the policy becoming deterministic and ensure the 	agent will explore continually. 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6421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i="1" dirty="0" smtClean="0"/>
              <a:t>3. Implementation</a:t>
            </a:r>
            <a:endParaRPr lang="zh-TW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2366200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5473" y="153914"/>
            <a:ext cx="10515600" cy="743239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PGQL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042" y="2489264"/>
            <a:ext cx="5364485" cy="3779030"/>
          </a:xfrm>
          <a:prstGeom prst="rect">
            <a:avLst/>
          </a:prstGeom>
        </p:spPr>
      </p:pic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084" y="1387304"/>
            <a:ext cx="6006402" cy="58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232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5473" y="153914"/>
            <a:ext cx="10515600" cy="743239"/>
          </a:xfrm>
        </p:spPr>
        <p:txBody>
          <a:bodyPr>
            <a:normAutofit/>
          </a:bodyPr>
          <a:lstStyle/>
          <a:p>
            <a:r>
              <a:rPr lang="en-US" altLang="zh-TW" sz="4000" dirty="0" smtClean="0"/>
              <a:t>Experiment</a:t>
            </a:r>
            <a:endParaRPr lang="zh-TW" altLang="en-US" sz="4000" dirty="0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843" y="1428954"/>
            <a:ext cx="7778975" cy="438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819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5473" y="153914"/>
            <a:ext cx="10515600" cy="743239"/>
          </a:xfrm>
        </p:spPr>
        <p:txBody>
          <a:bodyPr>
            <a:normAutofit/>
          </a:bodyPr>
          <a:lstStyle/>
          <a:p>
            <a:r>
              <a:rPr lang="en-US" altLang="zh-TW" sz="4000" dirty="0" smtClean="0"/>
              <a:t>Experiment</a:t>
            </a:r>
            <a:endParaRPr lang="zh-TW" altLang="en-US" sz="4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2" t="26267" r="16874"/>
          <a:stretch/>
        </p:blipFill>
        <p:spPr>
          <a:xfrm>
            <a:off x="1856726" y="1846821"/>
            <a:ext cx="3101036" cy="1787759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046955"/>
                <a:ext cx="10515600" cy="5489575"/>
              </a:xfrm>
            </p:spPr>
            <p:txBody>
              <a:bodyPr/>
              <a:lstStyle/>
              <a:p>
                <a:r>
                  <a:rPr lang="en-US" altLang="zh-TW" dirty="0" smtClean="0"/>
                  <a:t>Environment: CartPole-v0</a:t>
                </a:r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Hyperparameters: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     </a:t>
                </a:r>
                <a:r>
                  <a:rPr lang="en-US" altLang="zh-TW" sz="2400" dirty="0" smtClean="0"/>
                  <a:t>   Learning rate: 0.001</a:t>
                </a:r>
              </a:p>
              <a:p>
                <a:pPr marL="0" indent="0">
                  <a:buNone/>
                </a:pPr>
                <a:r>
                  <a:rPr lang="en-US" altLang="zh-TW" sz="2400" dirty="0" smtClean="0"/>
                  <a:t>         Batch size: 32</a:t>
                </a:r>
              </a:p>
              <a:p>
                <a:pPr marL="0" indent="0">
                  <a:buNone/>
                </a:pPr>
                <a:r>
                  <a:rPr lang="en-US" altLang="zh-TW" sz="2400" dirty="0"/>
                  <a:t> </a:t>
                </a:r>
                <a:r>
                  <a:rPr lang="en-US" altLang="zh-TW" sz="2400" dirty="0" smtClean="0"/>
                  <a:t>        Exploration: </a:t>
                </a:r>
                <a14:m>
                  <m:oMath xmlns:m="http://schemas.openxmlformats.org/officeDocument/2006/math">
                    <m:r>
                      <a:rPr lang="zh-TW" altLang="en-US" sz="240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TW" sz="2400" dirty="0" smtClean="0"/>
                  <a:t>-greedy</a:t>
                </a:r>
              </a:p>
              <a:p>
                <a:pPr marL="0" indent="0">
                  <a:buNone/>
                </a:pPr>
                <a:r>
                  <a:rPr lang="en-US" altLang="zh-TW" sz="2400" dirty="0" smtClean="0"/>
                  <a:t>         Replay buffer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7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046955"/>
                <a:ext cx="10515600" cy="5489575"/>
              </a:xfrm>
              <a:blipFill>
                <a:blip r:embed="rId3"/>
                <a:stretch>
                  <a:fillRect l="-1043" t="-1889" b="-1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925" y="1438786"/>
            <a:ext cx="4075736" cy="2895178"/>
          </a:xfrm>
          <a:prstGeom prst="rect">
            <a:avLst/>
          </a:prstGeom>
        </p:spPr>
      </p:pic>
      <p:sp>
        <p:nvSpPr>
          <p:cNvPr id="8" name="內容版面配置區 2"/>
          <p:cNvSpPr txBox="1">
            <a:spLocks/>
          </p:cNvSpPr>
          <p:nvPr/>
        </p:nvSpPr>
        <p:spPr>
          <a:xfrm>
            <a:off x="6276898" y="1046955"/>
            <a:ext cx="5082126" cy="3070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Result:</a:t>
            </a:r>
            <a:endParaRPr lang="en-US" altLang="zh-TW" sz="2400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1433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5473" y="153914"/>
            <a:ext cx="10515600" cy="743239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Experiment- Atari Games</a:t>
            </a:r>
            <a:endParaRPr lang="zh-TW" altLang="en-US" sz="4000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072" y="1006949"/>
            <a:ext cx="7904806" cy="2721768"/>
          </a:xfrm>
          <a:prstGeom prst="rect">
            <a:avLst/>
          </a:prstGeom>
        </p:spPr>
      </p:pic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072" y="3776161"/>
            <a:ext cx="7904806" cy="281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650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5473" y="153914"/>
            <a:ext cx="10515600" cy="743239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Experiment- Atari Games</a:t>
            </a:r>
            <a:endParaRPr lang="zh-TW" altLang="en-US" sz="4000" dirty="0"/>
          </a:p>
        </p:txBody>
      </p:sp>
      <p:sp>
        <p:nvSpPr>
          <p:cNvPr id="7" name="內容版面配置區 2"/>
          <p:cNvSpPr>
            <a:spLocks noGrp="1"/>
          </p:cNvSpPr>
          <p:nvPr>
            <p:ph idx="1"/>
          </p:nvPr>
        </p:nvSpPr>
        <p:spPr>
          <a:xfrm>
            <a:off x="685799" y="1275555"/>
            <a:ext cx="10515600" cy="5489575"/>
          </a:xfrm>
        </p:spPr>
        <p:txBody>
          <a:bodyPr/>
          <a:lstStyle/>
          <a:p>
            <a:r>
              <a:rPr lang="en-US" altLang="zh-TW" dirty="0" smtClean="0"/>
              <a:t>Environment: Assault-ram-v0</a:t>
            </a:r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518" y="2161449"/>
            <a:ext cx="2455069" cy="383604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215" y="2357438"/>
            <a:ext cx="4722709" cy="3640056"/>
          </a:xfrm>
          <a:prstGeom prst="rect">
            <a:avLst/>
          </a:prstGeom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6260306" y="1275555"/>
            <a:ext cx="5082126" cy="3070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/>
              <a:t>Result:</a:t>
            </a:r>
            <a:endParaRPr lang="en-US" altLang="zh-TW" sz="2400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81790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i="1" dirty="0" smtClean="0"/>
              <a:t>Thank you</a:t>
            </a:r>
            <a:endParaRPr lang="zh-TW" altLang="en-US" i="1" dirty="0"/>
          </a:p>
        </p:txBody>
      </p:sp>
    </p:spTree>
    <p:extLst>
      <p:ext uri="{BB962C8B-B14F-4D97-AF65-F5344CB8AC3E}">
        <p14:creationId xmlns:p14="http://schemas.microsoft.com/office/powerpoint/2010/main" val="345494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i="1" dirty="0">
                <a:latin typeface="Constantia" panose="02030602050306030303" pitchFamily="18" charset="0"/>
              </a:rPr>
              <a:t>Outline</a:t>
            </a:r>
            <a:endParaRPr lang="zh-TW" altLang="en-US" i="1" dirty="0">
              <a:latin typeface="Constantia" panose="02030602050306030303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accent1"/>
              </a:buClr>
              <a:buSzPct val="100000"/>
            </a:pPr>
            <a:r>
              <a:rPr lang="en-US" altLang="zh-TW" sz="2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r>
            <a:r>
              <a:rPr lang="en-US" altLang="zh-TW" sz="3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.  </a:t>
            </a:r>
            <a:r>
              <a:rPr lang="en-US" altLang="zh-TW" sz="32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Introduction</a:t>
            </a:r>
            <a:endParaRPr lang="en-US" altLang="zh-TW" sz="3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lnSpc>
                <a:spcPct val="100000"/>
              </a:lnSpc>
              <a:buClr>
                <a:schemeClr val="accent1"/>
              </a:buClr>
              <a:buSzPct val="100000"/>
            </a:pPr>
            <a:r>
              <a:rPr lang="en-US" altLang="zh-TW" sz="32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2.  Technique</a:t>
            </a:r>
            <a:endParaRPr lang="en-US" altLang="zh-TW" sz="3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lnSpc>
                <a:spcPct val="100000"/>
              </a:lnSpc>
              <a:buClr>
                <a:schemeClr val="accent1"/>
              </a:buClr>
              <a:buSzPct val="100000"/>
            </a:pPr>
            <a:r>
              <a:rPr lang="en-US" altLang="zh-TW" sz="3200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3.  Implementation</a:t>
            </a:r>
            <a:endParaRPr lang="en-US" altLang="zh-TW" sz="3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7818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i="1" dirty="0" smtClean="0"/>
              <a:t>1. Introduction</a:t>
            </a:r>
            <a:endParaRPr lang="zh-TW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38623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i="1" dirty="0" smtClean="0"/>
              <a:t>1. </a:t>
            </a:r>
            <a:r>
              <a:rPr lang="en-US" altLang="zh-TW" b="1" i="1" dirty="0" smtClean="0"/>
              <a:t>Introduction </a:t>
            </a:r>
            <a:endParaRPr lang="zh-TW" altLang="en-US" b="1" i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Model – based reinforcement </a:t>
            </a:r>
            <a:endParaRPr lang="en-US" altLang="zh-TW" dirty="0"/>
          </a:p>
          <a:p>
            <a:r>
              <a:rPr lang="en-US" altLang="zh-TW" dirty="0"/>
              <a:t>Model - free reinforcement </a:t>
            </a:r>
            <a:r>
              <a:rPr lang="en-US" altLang="zh-TW" dirty="0" smtClean="0"/>
              <a:t>learning :</a:t>
            </a:r>
          </a:p>
          <a:p>
            <a:pPr marL="0" indent="0">
              <a:buNone/>
            </a:pPr>
            <a:r>
              <a:rPr lang="en-US" altLang="zh-TW" dirty="0" smtClean="0"/>
              <a:t>	1.  Action - value fitting  ( Value-based ) :</a:t>
            </a:r>
          </a:p>
          <a:p>
            <a:pPr marL="0" indent="0">
              <a:buNone/>
            </a:pPr>
            <a:r>
              <a:rPr lang="en-US" altLang="zh-TW" dirty="0" smtClean="0"/>
              <a:t>	      Monte-Carlo , Q-Learning, DQN, etc.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2.  Policy optimization ( Policy-based ) :</a:t>
            </a:r>
          </a:p>
          <a:p>
            <a:pPr marL="0" indent="0">
              <a:buNone/>
            </a:pPr>
            <a:r>
              <a:rPr lang="en-US" altLang="zh-TW" dirty="0" smtClean="0"/>
              <a:t>	      Actor-Critic, TRPO, DDPG, Reinforce, TD3, etc.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 smtClean="0"/>
              <a:t>Combining both of them :  PGQL ( policy gradient and Q-learning )</a:t>
            </a:r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928420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35727" y="4304506"/>
            <a:ext cx="10515600" cy="1325563"/>
          </a:xfrm>
        </p:spPr>
        <p:txBody>
          <a:bodyPr/>
          <a:lstStyle/>
          <a:p>
            <a:pPr algn="ctr"/>
            <a:r>
              <a:rPr lang="en-US" altLang="zh-TW" b="1" i="1" dirty="0" smtClean="0"/>
              <a:t>1. Introduce </a:t>
            </a:r>
            <a:endParaRPr lang="zh-TW" altLang="en-US" b="1" i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20833" y="1825625"/>
            <a:ext cx="10515600" cy="5032375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 smtClean="0"/>
              <a:t>Combining both of them :  PGQL ( policy gradient and Q-learning )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** Actually , it’s more similar to dueling </a:t>
            </a:r>
            <a:r>
              <a:rPr lang="en-US" altLang="zh-TW" dirty="0" smtClean="0"/>
              <a:t>DQN.</a:t>
            </a: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275" y="2717744"/>
            <a:ext cx="5570200" cy="3503717"/>
          </a:xfrm>
          <a:prstGeom prst="rect">
            <a:avLst/>
          </a:prstGeom>
        </p:spPr>
      </p:pic>
      <p:pic>
        <p:nvPicPr>
          <p:cNvPr id="1026" name="Picture 2" descr="6.5 Network Architecture | Reinforcement Learning - The Actor-Critic  Algorithm | InformI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7" t="-1892" b="17257"/>
          <a:stretch/>
        </p:blipFill>
        <p:spPr bwMode="auto">
          <a:xfrm>
            <a:off x="350840" y="2566205"/>
            <a:ext cx="2400888" cy="3551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3093040" y="4001294"/>
            <a:ext cx="460062" cy="11079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TW" sz="7200" dirty="0" smtClean="0"/>
              <a:t>+</a:t>
            </a:r>
            <a:endParaRPr lang="zh-TW" altLang="en-US" sz="7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6488471" y="3990856"/>
                <a:ext cx="888064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720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zh-TW" altLang="en-US" sz="72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471" y="3990856"/>
                <a:ext cx="888064" cy="11079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2" name="Picture 8" descr="Deep Q Networks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4810" b="-459"/>
          <a:stretch/>
        </p:blipFill>
        <p:spPr bwMode="auto">
          <a:xfrm>
            <a:off x="3835025" y="2631282"/>
            <a:ext cx="2442327" cy="343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標題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b="1" i="1" dirty="0" smtClean="0"/>
              <a:t>1. </a:t>
            </a:r>
            <a:r>
              <a:rPr lang="en-US" altLang="zh-TW" b="1" i="1" dirty="0" smtClean="0"/>
              <a:t>Introduction </a:t>
            </a:r>
            <a:endParaRPr lang="zh-TW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440675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i="1" dirty="0" smtClean="0"/>
              <a:t>1. </a:t>
            </a:r>
            <a:r>
              <a:rPr lang="en-US" altLang="zh-TW" b="1" i="1" dirty="0" smtClean="0"/>
              <a:t>Introduction </a:t>
            </a:r>
            <a:endParaRPr lang="zh-TW" altLang="en-US" b="1" i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866120" cy="435133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Action – value learning :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altLang="zh-TW" dirty="0" smtClean="0"/>
              <a:t>	Bellman </a:t>
            </a:r>
            <a:r>
              <a:rPr lang="en-US" altLang="zh-TW" dirty="0" smtClean="0"/>
              <a:t>operator is approximated by sampling and </a:t>
            </a:r>
            <a:r>
              <a:rPr lang="en-US" altLang="zh-TW" dirty="0" err="1" smtClean="0"/>
              <a:t>boosttrapping</a:t>
            </a:r>
            <a:r>
              <a:rPr lang="en-US" altLang="zh-TW" dirty="0" smtClean="0"/>
              <a:t>.</a:t>
            </a:r>
          </a:p>
          <a:p>
            <a:pPr marL="0" indent="0">
              <a:buNone/>
            </a:pPr>
            <a:r>
              <a:rPr lang="en-US" altLang="zh-TW" dirty="0" smtClean="0"/>
              <a:t>	</a:t>
            </a:r>
            <a:r>
              <a:rPr lang="en-US" altLang="zh-TW" dirty="0" smtClean="0">
                <a:sym typeface="Wingdings" panose="05000000000000000000" pitchFamily="2" charset="2"/>
              </a:rPr>
              <a:t> explore-exploit issue  update unstable</a:t>
            </a:r>
          </a:p>
          <a:p>
            <a:pPr marL="0" indent="0">
              <a:buNone/>
            </a:pPr>
            <a:endParaRPr lang="en-US" altLang="zh-TW" dirty="0" smtClean="0">
              <a:sym typeface="Wingdings" panose="05000000000000000000" pitchFamily="2" charset="2"/>
            </a:endParaRPr>
          </a:p>
          <a:p>
            <a:r>
              <a:rPr lang="en-US" altLang="zh-TW" dirty="0" smtClean="0"/>
              <a:t>Policy gradient :</a:t>
            </a:r>
          </a:p>
          <a:p>
            <a:pPr marL="457200" lvl="1" indent="0">
              <a:buNone/>
            </a:pPr>
            <a:r>
              <a:rPr lang="en-US" altLang="zh-TW" dirty="0" smtClean="0"/>
              <a:t>	I</a:t>
            </a:r>
            <a:r>
              <a:rPr lang="en-US" altLang="zh-TW" sz="2800" dirty="0" smtClean="0"/>
              <a:t>f use discounted distribution of states, it will take a long time to 	reach and have poor empirical performance.</a:t>
            </a:r>
          </a:p>
          <a:p>
            <a:pPr marL="457200" lvl="1" indent="0">
              <a:buNone/>
            </a:pPr>
            <a:r>
              <a:rPr lang="en-US" altLang="zh-TW" sz="2800" dirty="0"/>
              <a:t>	</a:t>
            </a:r>
            <a:r>
              <a:rPr lang="en-US" altLang="zh-TW" sz="2800" dirty="0" smtClean="0"/>
              <a:t>( Because will assign a low weight to state )</a:t>
            </a:r>
            <a:endParaRPr lang="en-US" altLang="zh-TW" sz="2800" dirty="0"/>
          </a:p>
          <a:p>
            <a:pPr marL="457200" lvl="1" indent="0">
              <a:buNone/>
            </a:pPr>
            <a:r>
              <a:rPr lang="en-US" altLang="zh-TW" sz="2800" dirty="0" smtClean="0"/>
              <a:t>	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505100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i="1" dirty="0" smtClean="0"/>
              <a:t>2. Technique</a:t>
            </a:r>
            <a:endParaRPr lang="zh-TW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3937061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i="1" dirty="0" smtClean="0"/>
              <a:t>2. Technique</a:t>
            </a:r>
            <a:endParaRPr lang="zh-TW" altLang="en-US" b="1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780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TW" dirty="0" smtClean="0"/>
                  <a:t>Exploration :</a:t>
                </a:r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1. Epsilon greedy </a:t>
                </a:r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2. Boltzmann exploration :  ( in this paper )</a:t>
                </a:r>
              </a:p>
              <a:p>
                <a:endParaRPr lang="en-US" altLang="zh-TW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zh-TW" alt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  <m:d>
                                        <m:dPr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zh-TW" alt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altLang="zh-TW" dirty="0" smtClean="0"/>
              </a:p>
              <a:p>
                <a:pPr marL="457200" lvl="1" indent="0">
                  <a:buNone/>
                </a:pPr>
                <a:endParaRPr lang="en-US" altLang="zh-TW" dirty="0"/>
              </a:p>
              <a:p>
                <a:pPr marL="457200" lvl="1" indent="0">
                  <a:buNone/>
                </a:pPr>
                <a:r>
                  <a:rPr lang="en-US" altLang="zh-TW" dirty="0" smtClean="0"/>
                  <a:t>** </a:t>
                </a:r>
                <a:r>
                  <a:rPr lang="el-GR" altLang="zh-TW" dirty="0" smtClean="0"/>
                  <a:t>α</a:t>
                </a:r>
                <a:r>
                  <a:rPr lang="en-US" altLang="zh-TW" dirty="0" smtClean="0"/>
                  <a:t> </a:t>
                </a:r>
                <a:r>
                  <a:rPr lang="en-US" altLang="zh-TW" dirty="0" smtClean="0"/>
                  <a:t>is a </a:t>
                </a:r>
                <a:r>
                  <a:rPr lang="en-US" altLang="zh-TW" dirty="0" smtClean="0"/>
                  <a:t>temperature</a:t>
                </a:r>
                <a:endParaRPr lang="en-US" altLang="zh-TW" dirty="0" smtClean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7808"/>
              </a:xfrm>
              <a:blipFill>
                <a:blip r:embed="rId2"/>
                <a:stretch>
                  <a:fillRect l="-1043" t="-27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712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i="1" dirty="0" smtClean="0"/>
              <a:t>2. Technique</a:t>
            </a:r>
            <a:endParaRPr lang="zh-TW" altLang="en-US" b="1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TW" dirty="0" smtClean="0"/>
                  <a:t>A fixed point of regularized policy gradient techniques.</a:t>
                </a:r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p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zh-TW" alt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zh-TW" alt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 smtClean="0"/>
                  <a:t>		</a:t>
                </a:r>
                <a:r>
                  <a:rPr lang="en-US" altLang="zh-TW" sz="2200" dirty="0" smtClean="0"/>
                  <a:t>  **     Q-value      =  (                Advantage                 ) + (Value function)</a:t>
                </a:r>
                <a:endParaRPr lang="en-US" altLang="zh-TW" sz="2200" dirty="0" smtClean="0"/>
              </a:p>
              <a:p>
                <a:endParaRPr lang="en-US" altLang="zh-TW" dirty="0"/>
              </a:p>
              <a:p>
                <a:r>
                  <a:rPr lang="en-US" altLang="zh-TW" sz="2800" dirty="0" smtClean="0"/>
                  <a:t>Where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TW" sz="2800" dirty="0" smtClean="0"/>
                  <a:t>    ( entropy of policy )</a:t>
                </a:r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Update : </a:t>
                </a:r>
              </a:p>
              <a:p>
                <a:pPr marL="0" indent="0">
                  <a:buNone/>
                </a:pPr>
                <a:r>
                  <a:rPr lang="en-US" altLang="zh-TW" sz="2800" dirty="0" smtClean="0"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zh-TW" alt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zh-TW" alt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d>
                      <m:dPr>
                        <m:ctrlPr>
                          <a:rPr lang="en-US" altLang="zh-TW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zh-TW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</m:d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altLang="zh-TW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zh-TW" alt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TW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p>
                            <m:r>
                              <a:rPr lang="zh-TW" alt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zh-TW" alt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func>
                      <m:funcPr>
                        <m:ctrlPr>
                          <a:rPr lang="en-US" altLang="zh-TW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sz="28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zh-TW" alt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func>
                    <m:r>
                      <a:rPr lang="en-US" altLang="zh-TW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zh-TW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p>
                            <m:r>
                              <a:rPr lang="zh-TW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p>
                            <m:r>
                              <a:rPr lang="zh-TW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zh-TW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func>
                  </m:oMath>
                </a14:m>
                <a:endParaRPr lang="en-US" altLang="zh-TW" sz="2800" dirty="0" smtClean="0"/>
              </a:p>
              <a:p>
                <a:pPr marL="0" indent="0">
                  <a:buNone/>
                </a:pPr>
                <a:r>
                  <a:rPr lang="en-US" altLang="zh-TW" dirty="0" smtClean="0"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zh-TW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</m:d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zh-TW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p>
                            <m:r>
                              <a:rPr lang="zh-TW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+</m:t>
                    </m:r>
                    <m:r>
                      <a:rPr lang="zh-TW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𝒯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p>
                            <m:r>
                              <a:rPr lang="zh-TW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p>
                            <m:r>
                              <a:rPr lang="zh-TW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US" altLang="zh-TW" sz="2800" dirty="0" smtClean="0"/>
                  <a:t> </a:t>
                </a:r>
              </a:p>
              <a:p>
                <a:pPr marL="0" indent="0">
                  <a:buNone/>
                </a:pPr>
                <a:endParaRPr lang="en-US" altLang="zh-TW" dirty="0"/>
              </a:p>
              <a:p>
                <a:endParaRPr lang="en-US" altLang="zh-TW" sz="2800" dirty="0" smtClean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928" t="-24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8304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1103</TotalTime>
  <Words>655</Words>
  <Application>Microsoft Office PowerPoint</Application>
  <PresentationFormat>寬螢幕</PresentationFormat>
  <Paragraphs>96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7" baseType="lpstr">
      <vt:lpstr>Microsoft JhengHei UI</vt:lpstr>
      <vt:lpstr>新細明體</vt:lpstr>
      <vt:lpstr>標楷體</vt:lpstr>
      <vt:lpstr>Arial</vt:lpstr>
      <vt:lpstr>Calibri</vt:lpstr>
      <vt:lpstr>Calibri Light</vt:lpstr>
      <vt:lpstr>Cambria Math</vt:lpstr>
      <vt:lpstr>Constantia</vt:lpstr>
      <vt:lpstr>Wingdings</vt:lpstr>
      <vt:lpstr>Office 佈景主題</vt:lpstr>
      <vt:lpstr>Combining Policy Gradient       and Q-Learning</vt:lpstr>
      <vt:lpstr>Outline</vt:lpstr>
      <vt:lpstr>1. Introduction</vt:lpstr>
      <vt:lpstr>1. Introduction </vt:lpstr>
      <vt:lpstr>1. Introduce </vt:lpstr>
      <vt:lpstr>1. Introduction </vt:lpstr>
      <vt:lpstr>2. Technique</vt:lpstr>
      <vt:lpstr>2. Technique</vt:lpstr>
      <vt:lpstr>2. Technique</vt:lpstr>
      <vt:lpstr>2. Technique</vt:lpstr>
      <vt:lpstr>3. Implementation</vt:lpstr>
      <vt:lpstr>PGQL</vt:lpstr>
      <vt:lpstr>Experiment</vt:lpstr>
      <vt:lpstr>Experiment</vt:lpstr>
      <vt:lpstr>Experiment- Atari Games</vt:lpstr>
      <vt:lpstr>Experiment- Atari Games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Combining Policy Gradient       and Q-Learning</dc:title>
  <dc:creator>Windows 使用者</dc:creator>
  <cp:lastModifiedBy>Windows 使用者</cp:lastModifiedBy>
  <cp:revision>54</cp:revision>
  <dcterms:created xsi:type="dcterms:W3CDTF">2021-06-23T17:20:54Z</dcterms:created>
  <dcterms:modified xsi:type="dcterms:W3CDTF">2021-06-24T11:50:45Z</dcterms:modified>
</cp:coreProperties>
</file>