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57" r:id="rId7"/>
    <p:sldId id="260" r:id="rId8"/>
    <p:sldId id="261" r:id="rId9"/>
    <p:sldId id="258" r:id="rId10"/>
    <p:sldId id="259" r:id="rId11"/>
    <p:sldId id="262" r:id="rId12"/>
    <p:sldId id="268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24F3F-CF43-49BE-A486-DCB1CF68AB3F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50AB-4FC9-4F13-9561-CF70EC1B54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sz="1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Variant detection remains a major research focus of NGS   sequencing experiments.</a:t>
            </a:r>
          </a:p>
          <a:p>
            <a:pPr>
              <a:buFont typeface="Wingdings" pitchFamily="2" charset="2"/>
              <a:buChar char="u"/>
            </a:pPr>
            <a:endParaRPr lang="en-US" altLang="zh-CN" sz="12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1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We have implemented the first variant calling pipeline on Hadoop.</a:t>
            </a:r>
          </a:p>
          <a:p>
            <a:pPr>
              <a:buFont typeface="Wingdings" pitchFamily="2" charset="2"/>
              <a:buChar char="u"/>
            </a:pPr>
            <a:endParaRPr lang="en-US" altLang="zh-CN" sz="12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1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Initial comparison shows a great speedup of variant calling on Hadoop.</a:t>
            </a:r>
          </a:p>
          <a:p>
            <a:r>
              <a:rPr lang="en-US" altLang="zh-CN" sz="1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1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14 min on a single node vs. 3 min on 3 node	cluster (4 	cores per node) to process a 661M BAM file</a:t>
            </a:r>
          </a:p>
          <a:p>
            <a:endParaRPr lang="en-US" altLang="zh-CN" sz="12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1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We have made an EBS-backed Amazon Hadoop AMI with tools and reference genomes loaded, and it is easy to start the Hadoop cluster and run the pipeline.</a:t>
            </a:r>
          </a:p>
          <a:p>
            <a:pPr>
              <a:buFont typeface="Wingdings" pitchFamily="2" charset="2"/>
              <a:buChar char="u"/>
            </a:pPr>
            <a:endParaRPr lang="en-US" altLang="zh-CN" sz="12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1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Current variant detection takes long for big NGS data.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D8CB0-1724-491D-869A-635735A0DEB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sz="1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Variant detection remains a major research focus of NGS   sequencing experiments.</a:t>
            </a:r>
          </a:p>
          <a:p>
            <a:pPr>
              <a:buFont typeface="Wingdings" pitchFamily="2" charset="2"/>
              <a:buChar char="u"/>
            </a:pPr>
            <a:endParaRPr lang="en-US" altLang="zh-CN" sz="12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1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We have implemented the first variant calling pipeline on Hadoop.</a:t>
            </a:r>
          </a:p>
          <a:p>
            <a:pPr>
              <a:buFont typeface="Wingdings" pitchFamily="2" charset="2"/>
              <a:buChar char="u"/>
            </a:pPr>
            <a:endParaRPr lang="en-US" altLang="zh-CN" sz="12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1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Initial comparison shows a great speedup of variant calling on Hadoop.</a:t>
            </a:r>
          </a:p>
          <a:p>
            <a:r>
              <a:rPr lang="en-US" altLang="zh-CN" sz="1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	</a:t>
            </a:r>
            <a:r>
              <a:rPr lang="en-US" altLang="zh-CN" sz="12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14 min on a single node vs. 3 min on 3 node	cluster (4 	cores per node) to process a 661M BAM file</a:t>
            </a:r>
          </a:p>
          <a:p>
            <a:endParaRPr lang="en-US" altLang="zh-CN" sz="12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1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We have made an EBS-backed Amazon Hadoop AMI with tools and reference genomes loaded, and it is easy to start the Hadoop cluster and run the pipeline.</a:t>
            </a:r>
          </a:p>
          <a:p>
            <a:pPr>
              <a:buFont typeface="Wingdings" pitchFamily="2" charset="2"/>
              <a:buChar char="u"/>
            </a:pPr>
            <a:endParaRPr lang="en-US" altLang="zh-CN" sz="12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1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Current variant detection takes long for big NGS data.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D8CB0-1724-491D-869A-635735A0DEB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FE9-658E-4963-8CA8-2B0306A29327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427-E966-44F3-9520-050BEF77D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FE9-658E-4963-8CA8-2B0306A29327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427-E966-44F3-9520-050BEF77D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FE9-658E-4963-8CA8-2B0306A29327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427-E966-44F3-9520-050BEF77D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FE9-658E-4963-8CA8-2B0306A29327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427-E966-44F3-9520-050BEF77D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FE9-658E-4963-8CA8-2B0306A29327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427-E966-44F3-9520-050BEF77D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FE9-658E-4963-8CA8-2B0306A29327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427-E966-44F3-9520-050BEF77D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FE9-658E-4963-8CA8-2B0306A29327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427-E966-44F3-9520-050BEF77D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FE9-658E-4963-8CA8-2B0306A29327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427-E966-44F3-9520-050BEF77D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FE9-658E-4963-8CA8-2B0306A29327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427-E966-44F3-9520-050BEF77D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FE9-658E-4963-8CA8-2B0306A29327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427-E966-44F3-9520-050BEF77D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2FE9-658E-4963-8CA8-2B0306A29327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E427-E966-44F3-9520-050BEF77D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22FE9-658E-4963-8CA8-2B0306A29327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2E427-E966-44F3-9520-050BEF77D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imranjindal.files.wordpress.com/2011/10/bigdata_8.png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hyperlink" Target="http://hadoop.apache.org/hdf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Parallelization of Variants Calling on Hadoop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Zhengqiu Cai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" y="-1680"/>
            <a:ext cx="8458200" cy="686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28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Algorithms </a:t>
            </a:r>
            <a:r>
              <a:rPr lang="en-US" altLang="zh-CN" b="1" dirty="0" smtClean="0"/>
              <a:t>to create BAM and interval files from a data block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914400"/>
            <a:ext cx="472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createBAM(dataBlock){</a:t>
            </a:r>
          </a:p>
          <a:p>
            <a:r>
              <a:rPr lang="en-US" altLang="zh-CN" dirty="0" smtClean="0"/>
              <a:t>	findBGZFBlockBoundary()</a:t>
            </a:r>
          </a:p>
          <a:p>
            <a:r>
              <a:rPr lang="en-US" altLang="zh-CN" dirty="0" smtClean="0"/>
              <a:t>	inflateBGZFCompressedData()</a:t>
            </a:r>
          </a:p>
          <a:p>
            <a:r>
              <a:rPr lang="en-US" altLang="zh-CN" dirty="0" smtClean="0"/>
              <a:t>	findBAMRecord()</a:t>
            </a:r>
          </a:p>
          <a:p>
            <a:r>
              <a:rPr lang="en-US" altLang="zh-CN" dirty="0" smtClean="0"/>
              <a:t>	writeBAMHeaderInformation()</a:t>
            </a:r>
          </a:p>
          <a:p>
            <a:r>
              <a:rPr lang="en-US" altLang="zh-CN" dirty="0" smtClean="0"/>
              <a:t>	writeBAMContent()</a:t>
            </a:r>
          </a:p>
          <a:p>
            <a:r>
              <a:rPr lang="en-US" altLang="zh-CN" dirty="0" smtClean="0"/>
              <a:t>	writeBAMTailInformation()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createIntervalFile(dataBlock){</a:t>
            </a:r>
          </a:p>
          <a:p>
            <a:r>
              <a:rPr lang="en-US" altLang="zh-CN" dirty="0" smtClean="0"/>
              <a:t>	findBGZFBlockBoundary()</a:t>
            </a:r>
          </a:p>
          <a:p>
            <a:r>
              <a:rPr lang="en-US" altLang="zh-CN" dirty="0" smtClean="0"/>
              <a:t>	inflateBGZFCompressedData()</a:t>
            </a:r>
          </a:p>
          <a:p>
            <a:r>
              <a:rPr lang="en-US" altLang="zh-CN" dirty="0" smtClean="0"/>
              <a:t>	findStartBAMRecord()</a:t>
            </a:r>
          </a:p>
          <a:p>
            <a:r>
              <a:rPr lang="en-US" altLang="zh-CN" dirty="0" smtClean="0"/>
              <a:t>	findStartCoordinate()</a:t>
            </a:r>
          </a:p>
          <a:p>
            <a:r>
              <a:rPr lang="en-US" altLang="zh-CN" dirty="0" smtClean="0"/>
              <a:t>	findEndBAMRecord()</a:t>
            </a:r>
          </a:p>
          <a:p>
            <a:r>
              <a:rPr lang="en-US" altLang="zh-CN" dirty="0" smtClean="0"/>
              <a:t>	findEndCoordinate()</a:t>
            </a:r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9438"/>
            <a:ext cx="8229600" cy="715962"/>
          </a:xfrm>
        </p:spPr>
        <p:txBody>
          <a:bodyPr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 altLang="zh-CN" sz="3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Performance </a:t>
            </a:r>
            <a:r>
              <a:rPr lang="en-US" altLang="zh-CN" sz="3600" smtClean="0">
                <a:latin typeface="Arial" pitchFamily="34" charset="0"/>
                <a:ea typeface="宋体" pitchFamily="2" charset="-122"/>
                <a:cs typeface="Arial" pitchFamily="34" charset="0"/>
              </a:rPr>
              <a:t>and </a:t>
            </a:r>
            <a:r>
              <a:rPr lang="en-US" altLang="zh-CN" sz="3600" smtClean="0">
                <a:latin typeface="Arial" pitchFamily="34" charset="0"/>
                <a:ea typeface="宋体" pitchFamily="2" charset="-122"/>
                <a:cs typeface="Arial" pitchFamily="34" charset="0"/>
              </a:rPr>
              <a:t>Results </a:t>
            </a:r>
            <a:r>
              <a:rPr lang="en-US" altLang="zh-CN" sz="3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Comparison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2021681"/>
            <a:ext cx="807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Initial comparison shows a great speedup of variant calling on Hadoop:</a:t>
            </a:r>
          </a:p>
          <a:p>
            <a:endParaRPr lang="en-US" altLang="zh-CN" dirty="0" smtClean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6 hours on a single node vs. 1 hour on a 6 node cluster (4  cores per node) to process a 25Gb BAM file</a:t>
            </a:r>
          </a:p>
          <a:p>
            <a:endParaRPr lang="en-US" altLang="zh-CN" dirty="0" smtClean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The result is over 99.99% identical comparing with that on a single node.</a:t>
            </a:r>
          </a:p>
          <a:p>
            <a:endParaRPr lang="en-US" altLang="zh-CN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 smtClean="0"/>
              <a:t>“The reason you're seeing differences is due to downsampling, which involves randomly discarding a subset of reads, and is seeded differently for different intervals.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The differences only affect marginal calls that are unlikely to be true positives anyway, so it's not something you need to worry about.</a:t>
            </a:r>
            <a:r>
              <a:rPr lang="en-US" altLang="zh-CN" dirty="0" smtClean="0"/>
              <a:t>” </a:t>
            </a:r>
            <a:endParaRPr lang="en-US" altLang="zh-CN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en-US" altLang="zh-CN" dirty="0" smtClean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542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6800" y="1524000"/>
            <a:ext cx="6934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On a node of the Hadoop cluster, we can use this command the upload data:</a:t>
            </a:r>
          </a:p>
          <a:p>
            <a:r>
              <a:rPr lang="en-US" altLang="zh-CN" i="1" dirty="0" smtClean="0"/>
              <a:t>hadoop fs -put source destination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If the data node is not part of the Hadoop cluster, we have to download the data to a node of the Hadoop cluster and then use the above command to upload it to hdfs.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RemoteUploadData.java</a:t>
            </a:r>
          </a:p>
          <a:p>
            <a:r>
              <a:rPr lang="en-US" altLang="zh-CN" dirty="0" smtClean="0"/>
              <a:t>Upload data to a Hadoop cluster from a remote node out side of hdfs directly.</a:t>
            </a:r>
            <a:endParaRPr lang="zh-CN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52400"/>
            <a:ext cx="8229600" cy="715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Utility program for data uploading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sz="4800" dirty="0" smtClean="0">
                <a:latin typeface="Arial" pitchFamily="34" charset="0"/>
                <a:ea typeface="+mn-ea"/>
                <a:cs typeface="Arial" pitchFamily="34" charset="0"/>
              </a:rPr>
              <a:t>Problem</a:t>
            </a:r>
            <a:endParaRPr lang="zh-CN" altLang="en-US" sz="4800" dirty="0" smtClean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1676400"/>
            <a:ext cx="7848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There is currently no efficient method to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parallelize variant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calling.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It can take a day or longer to call variants on whole genome sequencing.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This can be a bottleneck for clinical applications.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pPr lvl="0" fontAlgn="base">
              <a:spcAft>
                <a:spcPct val="0"/>
              </a:spcAft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/>
            </a:r>
            <a:b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en-US" altLang="zh-CN" sz="3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Available approches to Parallelizing Variants Calling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/>
            </a:r>
            <a:b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718608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Distribute jobs on LSF, SGE or Condor cluster:</a:t>
            </a:r>
          </a:p>
          <a:p>
            <a:endParaRPr lang="en-US" altLang="zh-CN" sz="2000" dirty="0" smtClean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GATK</a:t>
            </a:r>
          </a:p>
          <a:p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java -jar GenomeAnalysisTK.jar -R ref.fa -T UnifiedGenotyper -I input -o output -L interval_file</a:t>
            </a:r>
          </a:p>
          <a:p>
            <a:endParaRPr lang="en-US" altLang="zh-CN" sz="2000" dirty="0" smtClean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Samtools</a:t>
            </a:r>
          </a:p>
          <a:p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samtools mpileup -l interval_file -uf ref.fa input &gt; output</a:t>
            </a:r>
          </a:p>
          <a:p>
            <a:endParaRPr lang="en-US" altLang="zh-CN" sz="20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Problem:</a:t>
            </a:r>
          </a:p>
          <a:p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Data 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is located in a shared disk, and each computing node needs to read data from the same disk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</a:p>
          <a:p>
            <a:endParaRPr lang="en-US" altLang="zh-CN" sz="20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Load balance in the cluster is 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not 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guaranteed.</a:t>
            </a:r>
            <a:endParaRPr lang="en-US" altLang="zh-CN" sz="20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en-US" altLang="zh-CN" sz="20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542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0600" y="5007114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 framework for distributed processing of large data using a simple Map/Reduce model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62000"/>
            <a:ext cx="72453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3886200" y="4191000"/>
            <a:ext cx="373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MapReduce data flow with multiple reduce tasks</a:t>
            </a:r>
            <a:endParaRPr lang="zh-CN" altLang="en-US" sz="1200" dirty="0"/>
          </a:p>
        </p:txBody>
      </p:sp>
      <p:pic>
        <p:nvPicPr>
          <p:cNvPr id="8" name="Picture 2" descr="Hadoop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4085" y="9525"/>
            <a:ext cx="3823415" cy="904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506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4" descr="http://simranjindal.files.wordpress.com/2011/10/bigdata_8.png?w=700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76200"/>
            <a:ext cx="6648450" cy="5029200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0" y="50292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Primary storage system used by Hadoop applications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Multiple replicas of data blocks distributed on compute nodes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Enable reliable, fast access to data and rapid computations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Support terabytes(1000Gb) to petabytes(1,000,000Gb) of large files </a:t>
            </a:r>
            <a:endParaRPr lang="zh-CN" altLang="en-US" dirty="0" smtClean="0"/>
          </a:p>
        </p:txBody>
      </p:sp>
      <p:pic>
        <p:nvPicPr>
          <p:cNvPr id="22" name="Picture 3" descr="HDFS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61760" y="0"/>
            <a:ext cx="268224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33575" y="12954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81300" y="12954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72200" y="12954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24475" y="12954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76750" y="12954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29025" y="12954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0750" y="13451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134302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134302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134302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134302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134302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9925" y="12954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248525" y="134302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4800" y="3733800"/>
            <a:ext cx="2667000" cy="236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276600" y="3733800"/>
            <a:ext cx="2667000" cy="236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248400" y="3733800"/>
            <a:ext cx="2667000" cy="236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9600" y="39624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66775" y="40121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72250" y="39624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29425" y="40121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05200" y="394335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71900" y="399097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72250" y="46863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38950" y="473392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52600" y="39624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009775" y="401002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05200" y="46482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62375" y="469582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715250" y="4676775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9629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9600" y="46482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57250" y="469582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24400" y="394335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962525" y="399097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52600" y="46482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990725" y="469582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72250" y="54102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800850" y="545782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9600" y="53340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38200" y="538162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24400" y="46482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953000" y="469582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15250" y="39624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3850" y="401002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8200" y="617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 node 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886200" y="617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 node 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953250" y="617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 node 3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0" y="1371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 BAM file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>
            <a:off x="4419600" y="2209800"/>
            <a:ext cx="304800" cy="99060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066800" y="2286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Splitted and distributed on the Hadoop cluster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0600" y="1524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Overview of Hadoop data </a:t>
            </a:r>
            <a:r>
              <a:rPr lang="en-US" altLang="zh-CN" sz="3200" dirty="0" smtClean="0"/>
              <a:t>replication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3575" y="12954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81300" y="12954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72200" y="12954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24475" y="12954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76750" y="12954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29025" y="12954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 rot="16200000">
            <a:off x="4743450" y="1266825"/>
            <a:ext cx="304800" cy="1428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191000" y="2133600"/>
            <a:ext cx="141922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00550" y="140017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Data block (truncated BAM)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52925" y="2219325"/>
            <a:ext cx="113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New BAM file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62350" y="140231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Data block (truncated BAM)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95575" y="140017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Data block (truncated BAM)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7850" y="140017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Data block (truncated BAM)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38750" y="140231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Data block (truncated BAM)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6475" y="140017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Data block (truncated BAM)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左大括号 23"/>
          <p:cNvSpPr/>
          <p:nvPr/>
        </p:nvSpPr>
        <p:spPr>
          <a:xfrm rot="16200000">
            <a:off x="3048000" y="1266826"/>
            <a:ext cx="304800" cy="1428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495550" y="2133601"/>
            <a:ext cx="141922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657475" y="2219326"/>
            <a:ext cx="115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New BAM file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左大括号 26"/>
          <p:cNvSpPr/>
          <p:nvPr/>
        </p:nvSpPr>
        <p:spPr>
          <a:xfrm rot="16200000">
            <a:off x="6429375" y="1266826"/>
            <a:ext cx="304800" cy="1428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876925" y="2133601"/>
            <a:ext cx="141922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038850" y="2219326"/>
            <a:ext cx="1123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New BAM file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19925" y="12954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934200" y="140017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Data block (truncated BAM)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 flipH="1" flipV="1">
            <a:off x="2581275" y="2847181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 flipH="1" flipV="1">
            <a:off x="3429794" y="2847181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5400000" flipH="1" flipV="1">
            <a:off x="4313237" y="2847181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5400000" flipH="1" flipV="1">
            <a:off x="5161756" y="2847181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 flipH="1" flipV="1">
            <a:off x="5989637" y="2847181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 flipH="1" flipV="1">
            <a:off x="6838156" y="2847181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5745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7185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1005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2445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8645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80085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0" y="1371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 BAM file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200" y="2057400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 BAM file created from the HDFS data block on data nodes</a:t>
            </a:r>
            <a:endParaRPr lang="zh-CN" altLang="en-US" dirty="0"/>
          </a:p>
        </p:txBody>
      </p:sp>
      <p:sp>
        <p:nvSpPr>
          <p:cNvPr id="53" name="下箭头 52"/>
          <p:cNvSpPr/>
          <p:nvPr/>
        </p:nvSpPr>
        <p:spPr>
          <a:xfrm>
            <a:off x="3048000" y="3276600"/>
            <a:ext cx="304800" cy="60960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514600" y="4038600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Call variants in the specific regions</a:t>
            </a:r>
            <a:endParaRPr lang="zh-CN" altLang="en-US" sz="1400" dirty="0"/>
          </a:p>
        </p:txBody>
      </p:sp>
      <p:sp>
        <p:nvSpPr>
          <p:cNvPr id="56" name="下箭头 55"/>
          <p:cNvSpPr/>
          <p:nvPr/>
        </p:nvSpPr>
        <p:spPr>
          <a:xfrm>
            <a:off x="4800600" y="3276600"/>
            <a:ext cx="304800" cy="60960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267200" y="4038600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Call variants in the specific regions</a:t>
            </a:r>
            <a:endParaRPr lang="zh-CN" altLang="en-US" sz="1400" dirty="0"/>
          </a:p>
        </p:txBody>
      </p:sp>
      <p:sp>
        <p:nvSpPr>
          <p:cNvPr id="58" name="下箭头 57"/>
          <p:cNvSpPr/>
          <p:nvPr/>
        </p:nvSpPr>
        <p:spPr>
          <a:xfrm>
            <a:off x="6477000" y="3276600"/>
            <a:ext cx="304800" cy="60960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943600" y="4038600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Call variants in the specific regions</a:t>
            </a:r>
            <a:endParaRPr lang="zh-CN" altLang="en-US" sz="1400" dirty="0"/>
          </a:p>
        </p:txBody>
      </p:sp>
      <p:sp>
        <p:nvSpPr>
          <p:cNvPr id="60" name="下箭头 59"/>
          <p:cNvSpPr/>
          <p:nvPr/>
        </p:nvSpPr>
        <p:spPr>
          <a:xfrm>
            <a:off x="4800600" y="5105400"/>
            <a:ext cx="304800" cy="60960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343400" y="581453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Merged result</a:t>
            </a:r>
            <a:endParaRPr lang="zh-CN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609600" y="3048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Overview of variants calling on Hadoop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33575" y="19812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81300" y="19812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72200" y="19812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24475" y="19812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76750" y="19812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29025" y="19812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57400" y="20309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BGZF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9925" y="1981200"/>
            <a:ext cx="838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19400" y="20309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BGZF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3800" y="202882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BGZF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202882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BGZF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202882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BGZF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8400" y="202882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BGZF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202882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BGZF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19400" y="3810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BAM file format</a:t>
            </a:r>
            <a:endParaRPr lang="zh-CN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2004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BAM file is a concatenation of many ordered BGZF data blocks.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92199"/>
            <a:ext cx="9144000" cy="504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3124200" y="457200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BGZF compression format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25634</TotalTime>
  <Words>620</Words>
  <Application>Microsoft Office PowerPoint</Application>
  <PresentationFormat>全屏显示(4:3)</PresentationFormat>
  <Paragraphs>143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Parallelization of Variants Calling on Hadoop</vt:lpstr>
      <vt:lpstr>Problem</vt:lpstr>
      <vt:lpstr> Available approches to Parallelizing Variants Calling 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Performance and Results Comparison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88</cp:revision>
  <dcterms:created xsi:type="dcterms:W3CDTF">2012-07-06T19:14:17Z</dcterms:created>
  <dcterms:modified xsi:type="dcterms:W3CDTF">2012-08-29T16:52:37Z</dcterms:modified>
</cp:coreProperties>
</file>