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3"/>
  </p:notesMasterIdLst>
  <p:sldIdLst>
    <p:sldId id="256" r:id="rId2"/>
  </p:sldIdLst>
  <p:sldSz cx="21945600" cy="329184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F99"/>
    <a:srgbClr val="2A419E"/>
    <a:srgbClr val="94D222"/>
    <a:srgbClr val="5BC7A8"/>
    <a:srgbClr val="CAE31C"/>
    <a:srgbClr val="79CB2C"/>
    <a:srgbClr val="7E5D9B"/>
    <a:srgbClr val="4F81BD"/>
    <a:srgbClr val="6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75" autoAdjust="0"/>
  </p:normalViewPr>
  <p:slideViewPr>
    <p:cSldViewPr snapToGrid="0" snapToObjects="1">
      <p:cViewPr>
        <p:scale>
          <a:sx n="33" d="100"/>
          <a:sy n="33" d="100"/>
        </p:scale>
        <p:origin x="184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2291" latinLnBrk="0">
      <a:defRPr sz="3399">
        <a:latin typeface="+mn-lt"/>
        <a:ea typeface="+mn-ea"/>
        <a:cs typeface="+mn-cs"/>
        <a:sym typeface="Calibri" panose="020F0502020204030204"/>
      </a:defRPr>
    </a:lvl1pPr>
    <a:lvl2pPr indent="228508" defTabSz="2632291" latinLnBrk="0">
      <a:defRPr sz="3399">
        <a:latin typeface="+mn-lt"/>
        <a:ea typeface="+mn-ea"/>
        <a:cs typeface="+mn-cs"/>
        <a:sym typeface="Calibri" panose="020F0502020204030204"/>
      </a:defRPr>
    </a:lvl2pPr>
    <a:lvl3pPr indent="457016" defTabSz="2632291" latinLnBrk="0">
      <a:defRPr sz="3399">
        <a:latin typeface="+mn-lt"/>
        <a:ea typeface="+mn-ea"/>
        <a:cs typeface="+mn-cs"/>
        <a:sym typeface="Calibri" panose="020F0502020204030204"/>
      </a:defRPr>
    </a:lvl3pPr>
    <a:lvl4pPr indent="685524" defTabSz="2632291" latinLnBrk="0">
      <a:defRPr sz="3399">
        <a:latin typeface="+mn-lt"/>
        <a:ea typeface="+mn-ea"/>
        <a:cs typeface="+mn-cs"/>
        <a:sym typeface="Calibri" panose="020F0502020204030204"/>
      </a:defRPr>
    </a:lvl4pPr>
    <a:lvl5pPr indent="914032" defTabSz="2632291" latinLnBrk="0">
      <a:defRPr sz="3399">
        <a:latin typeface="+mn-lt"/>
        <a:ea typeface="+mn-ea"/>
        <a:cs typeface="+mn-cs"/>
        <a:sym typeface="Calibri" panose="020F0502020204030204"/>
      </a:defRPr>
    </a:lvl5pPr>
    <a:lvl6pPr indent="1142546" defTabSz="2632291" latinLnBrk="0">
      <a:defRPr sz="3399">
        <a:latin typeface="+mn-lt"/>
        <a:ea typeface="+mn-ea"/>
        <a:cs typeface="+mn-cs"/>
        <a:sym typeface="Calibri" panose="020F0502020204030204"/>
      </a:defRPr>
    </a:lvl6pPr>
    <a:lvl7pPr indent="1371054" defTabSz="2632291" latinLnBrk="0">
      <a:defRPr sz="3399">
        <a:latin typeface="+mn-lt"/>
        <a:ea typeface="+mn-ea"/>
        <a:cs typeface="+mn-cs"/>
        <a:sym typeface="Calibri" panose="020F0502020204030204"/>
      </a:defRPr>
    </a:lvl7pPr>
    <a:lvl8pPr indent="1599562" defTabSz="2632291" latinLnBrk="0">
      <a:defRPr sz="3399">
        <a:latin typeface="+mn-lt"/>
        <a:ea typeface="+mn-ea"/>
        <a:cs typeface="+mn-cs"/>
        <a:sym typeface="Calibri" panose="020F0502020204030204"/>
      </a:defRPr>
    </a:lvl8pPr>
    <a:lvl9pPr indent="1828070" defTabSz="2632291" latinLnBrk="0">
      <a:defRPr sz="3399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35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74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9373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99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76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7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7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0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6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5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833305" y="215059"/>
            <a:ext cx="18323348" cy="738664"/>
          </a:xfrm>
          <a:prstGeom prst="rect">
            <a:avLst/>
          </a:prstGeom>
          <a:ln w="12700">
            <a:miter lim="400000"/>
          </a:ln>
        </p:spPr>
        <p:txBody>
          <a:bodyPr wrap="square" lIns="30480" rIns="30480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SG" altLang="zh-CN" sz="4200" dirty="0"/>
              <a:t>Aligning Crowd Feedback via Distributional Preference Reward modelling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312421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6883" y="1159322"/>
            <a:ext cx="18695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Dexun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Cong Zhang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Kuicai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2700" dirty="0">
                <a:latin typeface="Arial" panose="020B0604020202020204" pitchFamily="34" charset="0"/>
              </a:rPr>
              <a:t>Derrick Goh Xin </a:t>
            </a:r>
            <a:r>
              <a:rPr lang="en-SG" sz="2700" dirty="0" err="1">
                <a:latin typeface="Arial" panose="020B0604020202020204" pitchFamily="34" charset="0"/>
              </a:rPr>
              <a:t>Deik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Ruiming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and Yong Liu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 (* Equal Contribution)</a:t>
            </a:r>
            <a:endParaRPr lang="en-US" sz="27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Huawei Noah’s Ark Lab</a:t>
            </a:r>
            <a:endParaRPr lang="en-SG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403" y="1837447"/>
            <a:ext cx="2132753" cy="387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61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Paper &amp;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5" y="312032"/>
            <a:ext cx="1516998" cy="15169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A85A9B-69C5-4D35-935D-EC69F0F607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36" y="594014"/>
            <a:ext cx="2098462" cy="724832"/>
          </a:xfrm>
          <a:prstGeom prst="rect">
            <a:avLst/>
          </a:prstGeom>
        </p:spPr>
      </p:pic>
      <p:sp>
        <p:nvSpPr>
          <p:cNvPr id="48" name="TextBox 38">
            <a:extLst>
              <a:ext uri="{FF2B5EF4-FFF2-40B4-BE49-F238E27FC236}">
                <a16:creationId xmlns:a16="http://schemas.microsoft.com/office/drawing/2014/main" id="{C177ABF1-EBCF-4508-9C02-6965619BCD83}"/>
              </a:ext>
            </a:extLst>
          </p:cNvPr>
          <p:cNvSpPr txBox="1"/>
          <p:nvPr/>
        </p:nvSpPr>
        <p:spPr>
          <a:xfrm>
            <a:off x="11506200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Theoretical Findings</a:t>
            </a:r>
            <a:endParaRPr lang="en-US" dirty="0"/>
          </a:p>
        </p:txBody>
      </p:sp>
      <p:sp>
        <p:nvSpPr>
          <p:cNvPr id="49" name="TextBox 38">
            <a:extLst>
              <a:ext uri="{FF2B5EF4-FFF2-40B4-BE49-F238E27FC236}">
                <a16:creationId xmlns:a16="http://schemas.microsoft.com/office/drawing/2014/main" id="{F363802A-ABBD-4DEC-B6FB-7F0F3252DC95}"/>
              </a:ext>
            </a:extLst>
          </p:cNvPr>
          <p:cNvSpPr txBox="1"/>
          <p:nvPr/>
        </p:nvSpPr>
        <p:spPr>
          <a:xfrm>
            <a:off x="11506203" y="2438201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Preliminaries</a:t>
            </a:r>
          </a:p>
        </p:txBody>
      </p:sp>
      <p:sp>
        <p:nvSpPr>
          <p:cNvPr id="51" name="TextBox 38">
            <a:extLst>
              <a:ext uri="{FF2B5EF4-FFF2-40B4-BE49-F238E27FC236}">
                <a16:creationId xmlns:a16="http://schemas.microsoft.com/office/drawing/2014/main" id="{30513376-FC47-4697-9DD4-6A9967E4197C}"/>
              </a:ext>
            </a:extLst>
          </p:cNvPr>
          <p:cNvSpPr txBox="1"/>
          <p:nvPr/>
        </p:nvSpPr>
        <p:spPr>
          <a:xfrm>
            <a:off x="312421" y="9508228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E6A2CB27-EF43-4A04-BCF2-F09AAE50BF09}"/>
              </a:ext>
            </a:extLst>
          </p:cNvPr>
          <p:cNvSpPr txBox="1"/>
          <p:nvPr/>
        </p:nvSpPr>
        <p:spPr>
          <a:xfrm>
            <a:off x="11506198" y="15130510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Experiment Result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0363B-ABE7-4157-ADB6-9CA3F92F3271}"/>
              </a:ext>
            </a:extLst>
          </p:cNvPr>
          <p:cNvSpPr txBox="1"/>
          <p:nvPr/>
        </p:nvSpPr>
        <p:spPr>
          <a:xfrm>
            <a:off x="20450567" y="1485361"/>
            <a:ext cx="1344931" cy="740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61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ICML24-FMHAIA</a:t>
            </a:r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6A1729F4-E483-4FAC-ACC3-9396E61630ED}"/>
              </a:ext>
            </a:extLst>
          </p:cNvPr>
          <p:cNvSpPr txBox="1"/>
          <p:nvPr/>
        </p:nvSpPr>
        <p:spPr>
          <a:xfrm>
            <a:off x="275835" y="3755100"/>
            <a:ext cx="9986842" cy="552151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an aligning method to align the large language model with the preference of a group of people. To this end:</a:t>
            </a: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 distributional preference model to incorporate the preferences of the human group.</a:t>
            </a: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top of the preference model, we build a reward model to learn such group preference.</a:t>
            </a: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use Proximal Policy Optimization (PPO) algorithm to fine-tune the large language model (LLM) to generate contents in favor of the group preference.</a:t>
            </a: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our best knowledge, we are the first to consider crowd preference alignment for LLM.</a:t>
            </a:r>
            <a:endParaRPr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AD3233-6198-45F8-80D0-C62BDBF59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2483" y="26112230"/>
            <a:ext cx="8687041" cy="11072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510DDC9-1780-4896-88E7-1A9AF380BAE8}"/>
              </a:ext>
            </a:extLst>
          </p:cNvPr>
          <p:cNvSpPr/>
          <p:nvPr/>
        </p:nvSpPr>
        <p:spPr>
          <a:xfrm>
            <a:off x="11506203" y="25515047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Bradley-Terry Preference Model:</a:t>
            </a:r>
            <a:endParaRPr lang="en-SG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E0D91F-92A6-4430-BD99-C5B69C67B56B}"/>
              </a:ext>
            </a:extLst>
          </p:cNvPr>
          <p:cNvSpPr/>
          <p:nvPr/>
        </p:nvSpPr>
        <p:spPr>
          <a:xfrm>
            <a:off x="11579770" y="27400141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Pair-wise Reward Model Learning:</a:t>
            </a:r>
            <a:endParaRPr lang="en-SG" sz="2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23F426-39F3-426F-BD98-0B4FB7593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0236" y="28083287"/>
            <a:ext cx="9392087" cy="5181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9C0644-FE64-4185-8FDD-040C5111B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3454" y="29397508"/>
            <a:ext cx="9465650" cy="52023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7DA2335-E510-4F5A-A74B-6754D5F49D1A}"/>
              </a:ext>
            </a:extLst>
          </p:cNvPr>
          <p:cNvSpPr/>
          <p:nvPr/>
        </p:nvSpPr>
        <p:spPr>
          <a:xfrm>
            <a:off x="11579765" y="2880343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PPO Fine-tuning:</a:t>
            </a:r>
            <a:endParaRPr lang="en-SG" sz="2800" dirty="0"/>
          </a:p>
        </p:txBody>
      </p:sp>
      <p:sp>
        <p:nvSpPr>
          <p:cNvPr id="63" name="TextBox 38">
            <a:extLst>
              <a:ext uri="{FF2B5EF4-FFF2-40B4-BE49-F238E27FC236}">
                <a16:creationId xmlns:a16="http://schemas.microsoft.com/office/drawing/2014/main" id="{0F423FD8-7369-42AB-A3C5-6F949DF6CA24}"/>
              </a:ext>
            </a:extLst>
          </p:cNvPr>
          <p:cNvSpPr txBox="1"/>
          <p:nvPr/>
        </p:nvSpPr>
        <p:spPr>
          <a:xfrm>
            <a:off x="312421" y="15164744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Distributional Preference Reward modelling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63CD96-8F95-4A07-BE4C-9B8C185986D4}"/>
              </a:ext>
            </a:extLst>
          </p:cNvPr>
          <p:cNvSpPr/>
          <p:nvPr/>
        </p:nvSpPr>
        <p:spPr>
          <a:xfrm>
            <a:off x="11579764" y="3022107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Optimal Transportation Distance:</a:t>
            </a:r>
            <a:endParaRPr lang="en-SG" sz="28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951137-6376-4734-99D1-526999BA0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9983" y="30688526"/>
            <a:ext cx="5432040" cy="15520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EDAF33-F776-4C68-BE09-52A5917ED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835" y="16459200"/>
            <a:ext cx="10163565" cy="35368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212017B-23FF-42A3-B6E8-255CE48911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835" y="24891931"/>
            <a:ext cx="10163565" cy="2323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0337499-5C5E-42EC-BC3C-29C503A8CD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6201" y="4509230"/>
            <a:ext cx="10053024" cy="6174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5910DC-45EF-490A-9CCD-AA3EB3F884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6201" y="5964285"/>
            <a:ext cx="10090000" cy="8098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9F108D-7CB0-4B5B-BD16-7046C92FC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06201" y="7951609"/>
            <a:ext cx="10126586" cy="5719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CD717D8-931F-4E48-9BAC-F3C04616E0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06202" y="9805893"/>
            <a:ext cx="10126586" cy="5048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A8189A4-2C69-44B9-A91A-48EAC4D6A8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06198" y="16109626"/>
            <a:ext cx="10053022" cy="48355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C1A982C-1314-4C5A-9784-F40961920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834" y="29206166"/>
            <a:ext cx="10163565" cy="325755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757544C-72A7-4E4B-A3F7-269833EB4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87711" y="21477401"/>
            <a:ext cx="10126979" cy="2129208"/>
          </a:xfrm>
          <a:prstGeom prst="rect">
            <a:avLst/>
          </a:prstGeom>
        </p:spPr>
      </p:pic>
      <p:sp>
        <p:nvSpPr>
          <p:cNvPr id="79" name="TextBox 38">
            <a:extLst>
              <a:ext uri="{FF2B5EF4-FFF2-40B4-BE49-F238E27FC236}">
                <a16:creationId xmlns:a16="http://schemas.microsoft.com/office/drawing/2014/main" id="{5ED22202-04B4-485C-8665-0DD1D85DD50B}"/>
              </a:ext>
            </a:extLst>
          </p:cNvPr>
          <p:cNvSpPr txBox="1"/>
          <p:nvPr/>
        </p:nvSpPr>
        <p:spPr>
          <a:xfrm>
            <a:off x="275834" y="2809280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Synthetic Crowd Preference Data Construction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176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#SUN JING#</cp:lastModifiedBy>
  <cp:revision>239</cp:revision>
  <cp:lastPrinted>2024-07-13T02:26:19Z</cp:lastPrinted>
  <dcterms:created xsi:type="dcterms:W3CDTF">2024-04-21T02:24:00Z</dcterms:created>
  <dcterms:modified xsi:type="dcterms:W3CDTF">2024-07-13T03:40:28Z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E69A4EE5937E4DF0934772C8189C6BD5_12</vt:lpwstr>
  </property>
  <property fmtid="{D5CDD505-2E9C-101B-9397-08002B2CF9AE}" pid="3" name="KSOProductBuildVer">
    <vt:lpwstr>1033-12.2.0.16731</vt:lpwstr>
  </property>
</Properties>
</file>