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21945600" cy="3291840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F99"/>
    <a:srgbClr val="2A419E"/>
    <a:srgbClr val="94D222"/>
    <a:srgbClr val="5BC7A8"/>
    <a:srgbClr val="CAE31C"/>
    <a:srgbClr val="79CB2C"/>
    <a:srgbClr val="7E5D9B"/>
    <a:srgbClr val="4F81BD"/>
    <a:srgbClr val="67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75" autoAdjust="0"/>
  </p:normalViewPr>
  <p:slideViewPr>
    <p:cSldViewPr snapToGrid="0" snapToObjects="1">
      <p:cViewPr>
        <p:scale>
          <a:sx n="33" d="100"/>
          <a:sy n="33" d="100"/>
        </p:scale>
        <p:origin x="184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73300" y="768350"/>
            <a:ext cx="2557463" cy="3836988"/>
          </a:xfrm>
          <a:prstGeom prst="rect">
            <a:avLst/>
          </a:prstGeom>
        </p:spPr>
        <p:txBody>
          <a:bodyPr lIns="99075" tIns="49538" rIns="99075" bIns="49538"/>
          <a:lstStyle/>
          <a:p/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2075" latinLnBrk="0">
      <a:defRPr sz="3400">
        <a:latin typeface="+mn-lt"/>
        <a:ea typeface="+mn-ea"/>
        <a:cs typeface="+mn-cs"/>
        <a:sym typeface="Calibri" panose="020F0502020204030204"/>
      </a:defRPr>
    </a:lvl1pPr>
    <a:lvl2pPr indent="228600" defTabSz="2632075" latinLnBrk="0">
      <a:defRPr sz="3400">
        <a:latin typeface="+mn-lt"/>
        <a:ea typeface="+mn-ea"/>
        <a:cs typeface="+mn-cs"/>
        <a:sym typeface="Calibri" panose="020F0502020204030204"/>
      </a:defRPr>
    </a:lvl2pPr>
    <a:lvl3pPr indent="457200" defTabSz="2632075" latinLnBrk="0">
      <a:defRPr sz="3400">
        <a:latin typeface="+mn-lt"/>
        <a:ea typeface="+mn-ea"/>
        <a:cs typeface="+mn-cs"/>
        <a:sym typeface="Calibri" panose="020F0502020204030204"/>
      </a:defRPr>
    </a:lvl3pPr>
    <a:lvl4pPr indent="685800" defTabSz="2632075" latinLnBrk="0">
      <a:defRPr sz="3400">
        <a:latin typeface="+mn-lt"/>
        <a:ea typeface="+mn-ea"/>
        <a:cs typeface="+mn-cs"/>
        <a:sym typeface="Calibri" panose="020F0502020204030204"/>
      </a:defRPr>
    </a:lvl4pPr>
    <a:lvl5pPr indent="913765" defTabSz="2632075" latinLnBrk="0">
      <a:defRPr sz="3400">
        <a:latin typeface="+mn-lt"/>
        <a:ea typeface="+mn-ea"/>
        <a:cs typeface="+mn-cs"/>
        <a:sym typeface="Calibri" panose="020F0502020204030204"/>
      </a:defRPr>
    </a:lvl5pPr>
    <a:lvl6pPr indent="1142365" defTabSz="2632075" latinLnBrk="0">
      <a:defRPr sz="3400">
        <a:latin typeface="+mn-lt"/>
        <a:ea typeface="+mn-ea"/>
        <a:cs typeface="+mn-cs"/>
        <a:sym typeface="Calibri" panose="020F0502020204030204"/>
      </a:defRPr>
    </a:lvl6pPr>
    <a:lvl7pPr indent="1370965" defTabSz="2632075" latinLnBrk="0">
      <a:defRPr sz="3400">
        <a:latin typeface="+mn-lt"/>
        <a:ea typeface="+mn-ea"/>
        <a:cs typeface="+mn-cs"/>
        <a:sym typeface="Calibri" panose="020F0502020204030204"/>
      </a:defRPr>
    </a:lvl7pPr>
    <a:lvl8pPr indent="1599565" defTabSz="2632075" latinLnBrk="0">
      <a:defRPr sz="3400">
        <a:latin typeface="+mn-lt"/>
        <a:ea typeface="+mn-ea"/>
        <a:cs typeface="+mn-cs"/>
        <a:sym typeface="Calibri" panose="020F0502020204030204"/>
      </a:defRPr>
    </a:lvl8pPr>
    <a:lvl9pPr indent="1828165" defTabSz="2632075" latinLnBrk="0">
      <a:defRPr sz="34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3300" y="768350"/>
            <a:ext cx="2557463" cy="3836988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9" Type="http://schemas.openxmlformats.org/officeDocument/2006/relationships/notesSlide" Target="../notesSlides/notesSlide1.xml"/><Relationship Id="rId28" Type="http://schemas.openxmlformats.org/officeDocument/2006/relationships/slideLayout" Target="../slideLayouts/slideLayout12.xml"/><Relationship Id="rId27" Type="http://schemas.openxmlformats.org/officeDocument/2006/relationships/image" Target="../media/image17.png"/><Relationship Id="rId26" Type="http://schemas.openxmlformats.org/officeDocument/2006/relationships/tags" Target="../tags/tag10.xml"/><Relationship Id="rId25" Type="http://schemas.openxmlformats.org/officeDocument/2006/relationships/tags" Target="../tags/tag9.xml"/><Relationship Id="rId24" Type="http://schemas.openxmlformats.org/officeDocument/2006/relationships/image" Target="../media/image16.png"/><Relationship Id="rId23" Type="http://schemas.openxmlformats.org/officeDocument/2006/relationships/tags" Target="../tags/tag8.xml"/><Relationship Id="rId22" Type="http://schemas.openxmlformats.org/officeDocument/2006/relationships/tags" Target="../tags/tag7.xml"/><Relationship Id="rId21" Type="http://schemas.openxmlformats.org/officeDocument/2006/relationships/tags" Target="../tags/tag6.xml"/><Relationship Id="rId20" Type="http://schemas.openxmlformats.org/officeDocument/2006/relationships/tags" Target="../tags/tag5.xml"/><Relationship Id="rId2" Type="http://schemas.openxmlformats.org/officeDocument/2006/relationships/image" Target="../media/image2.png"/><Relationship Id="rId19" Type="http://schemas.openxmlformats.org/officeDocument/2006/relationships/tags" Target="../tags/tag4.xml"/><Relationship Id="rId18" Type="http://schemas.openxmlformats.org/officeDocument/2006/relationships/image" Target="../media/image15.png"/><Relationship Id="rId17" Type="http://schemas.openxmlformats.org/officeDocument/2006/relationships/tags" Target="../tags/tag3.xml"/><Relationship Id="rId16" Type="http://schemas.openxmlformats.org/officeDocument/2006/relationships/tags" Target="../tags/tag2.xml"/><Relationship Id="rId15" Type="http://schemas.openxmlformats.org/officeDocument/2006/relationships/tags" Target="../tags/tag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1833305" y="215059"/>
            <a:ext cx="18323348" cy="738664"/>
          </a:xfrm>
          <a:prstGeom prst="rect">
            <a:avLst/>
          </a:prstGeom>
          <a:ln w="12700">
            <a:miter lim="400000"/>
          </a:ln>
        </p:spPr>
        <p:txBody>
          <a:bodyPr wrap="square" lIns="30480" rIns="30480">
            <a:spAutoFit/>
          </a:bodyPr>
          <a:lstStyle>
            <a:lvl1pPr>
              <a:defRPr sz="5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en-SG" altLang="zh-CN" sz="4200" dirty="0"/>
              <a:t>Aligning Crowd Feedback via Distributional Preference Reward modelling</a:t>
            </a:r>
            <a:endParaRPr lang="en-SG" altLang="zh-CN" sz="4200" dirty="0"/>
          </a:p>
        </p:txBody>
      </p:sp>
      <p:sp>
        <p:nvSpPr>
          <p:cNvPr id="33" name="TextBox 38"/>
          <p:cNvSpPr txBox="1"/>
          <p:nvPr/>
        </p:nvSpPr>
        <p:spPr>
          <a:xfrm>
            <a:off x="312421" y="2923295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Contributions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06883" y="1159322"/>
            <a:ext cx="18695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Dexun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1,*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Cong Zhang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1,*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Kuicai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Dong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2700" dirty="0">
                <a:latin typeface="Arial" panose="020B0604020202020204" pitchFamily="34" charset="0"/>
              </a:rPr>
              <a:t>Derrick Goh Xin </a:t>
            </a:r>
            <a:r>
              <a:rPr lang="en-SG" sz="2700" dirty="0" err="1">
                <a:latin typeface="Arial" panose="020B0604020202020204" pitchFamily="34" charset="0"/>
              </a:rPr>
              <a:t>Deik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Ruiming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Tang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and Yong Liu</a:t>
            </a:r>
            <a:r>
              <a:rPr lang="en-US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2700" dirty="0">
                <a:latin typeface="Arial" panose="020B0604020202020204" pitchFamily="34" charset="0"/>
              </a:rPr>
              <a:t> (* Equal Contribution)</a:t>
            </a:r>
            <a:endParaRPr lang="en-US" sz="27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27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2700" dirty="0">
                <a:latin typeface="Arial" panose="020B0604020202020204" pitchFamily="34" charset="0"/>
              </a:rPr>
              <a:t>Huawei Noah’s Ark Lab</a:t>
            </a:r>
            <a:endParaRPr lang="en-SG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403" y="1837447"/>
            <a:ext cx="2132753" cy="387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0480" tIns="30480" rIns="30480" bIns="30480" numCol="1" spcCol="38100" rtlCol="0" anchor="t">
            <a:noAutofit/>
          </a:bodyPr>
          <a:lstStyle/>
          <a:p>
            <a:pPr algn="ctr" defTabSz="217805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Paper &amp; Code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036" y="594014"/>
            <a:ext cx="2098462" cy="724832"/>
          </a:xfrm>
          <a:prstGeom prst="rect">
            <a:avLst/>
          </a:prstGeom>
        </p:spPr>
      </p:pic>
      <p:sp>
        <p:nvSpPr>
          <p:cNvPr id="48" name="TextBox 38"/>
          <p:cNvSpPr txBox="1"/>
          <p:nvPr/>
        </p:nvSpPr>
        <p:spPr>
          <a:xfrm>
            <a:off x="11506200" y="2923295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Theoretical Findings</a:t>
            </a:r>
            <a:endParaRPr lang="en-US" dirty="0"/>
          </a:p>
        </p:txBody>
      </p:sp>
      <p:sp>
        <p:nvSpPr>
          <p:cNvPr id="49" name="TextBox 38"/>
          <p:cNvSpPr txBox="1"/>
          <p:nvPr/>
        </p:nvSpPr>
        <p:spPr>
          <a:xfrm>
            <a:off x="11506203" y="24606806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Preliminaries</a:t>
            </a:r>
            <a:endParaRPr lang="en-US" dirty="0"/>
          </a:p>
        </p:txBody>
      </p:sp>
      <p:sp>
        <p:nvSpPr>
          <p:cNvPr id="51" name="TextBox 38"/>
          <p:cNvSpPr txBox="1"/>
          <p:nvPr/>
        </p:nvSpPr>
        <p:spPr>
          <a:xfrm>
            <a:off x="312421" y="9508228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53" name="TextBox 38"/>
          <p:cNvSpPr txBox="1"/>
          <p:nvPr/>
        </p:nvSpPr>
        <p:spPr>
          <a:xfrm>
            <a:off x="11487783" y="12970240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Experiment Result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50567" y="1485361"/>
            <a:ext cx="1344931" cy="740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0480" tIns="30480" rIns="30480" bIns="30480" numCol="1" spcCol="38100" rtlCol="0" anchor="t">
            <a:noAutofit/>
          </a:bodyPr>
          <a:lstStyle/>
          <a:p>
            <a:pPr algn="ctr" defTabSz="217805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ICML24-FMHAIA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39"/>
          <p:cNvSpPr txBox="1"/>
          <p:nvPr/>
        </p:nvSpPr>
        <p:spPr>
          <a:xfrm>
            <a:off x="275835" y="3755100"/>
            <a:ext cx="9986842" cy="50031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indent="0"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proposed an aligning method to align the large language model with the preference of a group of people. To this end: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proposed a distributional preference model to incorporate the preferences of the human group.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top of the preference model, we build a reward model to learn such group preference.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use Proximal Policy Optimization (PPO) algorithm to fine-tune the large language model (LLM) to generate contents in favor of the group preference.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our best knowledge, we are the first to consider crowd preference alignment for LLM.</a:t>
            </a:r>
            <a:endParaRPr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483" y="26112230"/>
            <a:ext cx="8687041" cy="110725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506203" y="25515047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Bradley-Terry Preference Model:</a:t>
            </a:r>
            <a:endParaRPr lang="en-SG" sz="2800" dirty="0"/>
          </a:p>
        </p:txBody>
      </p:sp>
      <p:sp>
        <p:nvSpPr>
          <p:cNvPr id="58" name="Rectangle 57"/>
          <p:cNvSpPr/>
          <p:nvPr/>
        </p:nvSpPr>
        <p:spPr>
          <a:xfrm>
            <a:off x="11579770" y="27400141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Pair-wise Reward Model Learning:</a:t>
            </a:r>
            <a:endParaRPr lang="en-SG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236" y="28083287"/>
            <a:ext cx="9392087" cy="5181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454" y="29397508"/>
            <a:ext cx="9465650" cy="52023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1579765" y="28803432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PPO Fine-tuning:</a:t>
            </a:r>
            <a:endParaRPr lang="en-SG" sz="2800" dirty="0"/>
          </a:p>
        </p:txBody>
      </p:sp>
      <p:sp>
        <p:nvSpPr>
          <p:cNvPr id="63" name="TextBox 38"/>
          <p:cNvSpPr txBox="1"/>
          <p:nvPr/>
        </p:nvSpPr>
        <p:spPr>
          <a:xfrm>
            <a:off x="312421" y="12608869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Distributional Preference Reward modelling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1579764" y="30221072"/>
            <a:ext cx="1016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Optimal Transportation Distance:</a:t>
            </a:r>
            <a:endParaRPr lang="en-SG" sz="2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9983" y="30688526"/>
            <a:ext cx="5432040" cy="15520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65" y="13868400"/>
            <a:ext cx="10163565" cy="35368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665" y="25514866"/>
            <a:ext cx="10163565" cy="232373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1281" y="4629880"/>
            <a:ext cx="10053024" cy="6174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4616" y="11798665"/>
            <a:ext cx="10090000" cy="8098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11281" y="7123569"/>
            <a:ext cx="10126586" cy="57195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87787" y="10008458"/>
            <a:ext cx="10126586" cy="50482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6198" y="14975516"/>
            <a:ext cx="10053022" cy="483553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834" y="29206166"/>
            <a:ext cx="10163565" cy="325755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4376" y="20823351"/>
            <a:ext cx="10126979" cy="2129208"/>
          </a:xfrm>
          <a:prstGeom prst="rect">
            <a:avLst/>
          </a:prstGeom>
        </p:spPr>
      </p:pic>
      <p:sp>
        <p:nvSpPr>
          <p:cNvPr id="79" name="TextBox 38"/>
          <p:cNvSpPr txBox="1"/>
          <p:nvPr/>
        </p:nvSpPr>
        <p:spPr>
          <a:xfrm>
            <a:off x="275834" y="28092806"/>
            <a:ext cx="10126979" cy="584775"/>
          </a:xfrm>
          <a:prstGeom prst="rect">
            <a:avLst/>
          </a:prstGeom>
          <a:solidFill>
            <a:srgbClr val="293F99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30480" rIns="3048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Synthetic Crowd Preference Data Construction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1464925" y="3777615"/>
            <a:ext cx="101498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formulate the crowd preference as follows: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15"/>
            </p:custDataLst>
          </p:nvPr>
        </p:nvSpPr>
        <p:spPr>
          <a:xfrm>
            <a:off x="11483340" y="5577840"/>
            <a:ext cx="101498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have shown that the proposed DPRM is like the conventional BT reward model when the crowd preference is binary: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1487785" y="7929880"/>
                <a:ext cx="10149840" cy="1846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Our key theoretical insight: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Given a pair of response, if the scalerized reward of our DRPM shows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&gt;</m:t>
                    </m:r>
                    <m:r>
                      <a:rPr lang="en-US" sz="28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then we can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is more favored by the crowd: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1487785" y="7929880"/>
                <a:ext cx="10149840" cy="184658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>
            <p:custDataLst>
              <p:tags r:id="rId19"/>
            </p:custDataLst>
          </p:nvPr>
        </p:nvSpPr>
        <p:spPr>
          <a:xfrm>
            <a:off x="11483340" y="10744835"/>
            <a:ext cx="101498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Our proposed label smoothing method will yield less bias. By “bias” we mean less preference accuracy variations: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>
            <p:custDataLst>
              <p:tags r:id="rId20"/>
            </p:custDataLst>
          </p:nvPr>
        </p:nvSpPr>
        <p:spPr>
          <a:xfrm>
            <a:off x="11524615" y="23087965"/>
            <a:ext cx="101498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GPT4 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nd human 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valuations show that our DPRM yields better responses that are more favored by people with different backgrounds.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487785" y="13865225"/>
            <a:ext cx="101219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GPT4 evaluation on responses finetuned with different RM using PPO: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Text Box 9"/>
          <p:cNvSpPr txBox="1"/>
          <p:nvPr>
            <p:custDataLst>
              <p:tags r:id="rId21"/>
            </p:custDataLst>
          </p:nvPr>
        </p:nvSpPr>
        <p:spPr>
          <a:xfrm>
            <a:off x="11524615" y="20047585"/>
            <a:ext cx="101219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Human evaluation on OOD test set: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12420" y="10443210"/>
            <a:ext cx="1013333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 to deal with preferences given by a group of people with different characteristics and backgrounds?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 to learn such diverse preferences?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Text Box 11"/>
          <p:cNvSpPr txBox="1"/>
          <p:nvPr>
            <p:custDataLst>
              <p:tags r:id="rId22"/>
            </p:custDataLst>
          </p:nvPr>
        </p:nvSpPr>
        <p:spPr>
          <a:xfrm>
            <a:off x="312420" y="17996535"/>
            <a:ext cx="1013333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propose to model the diverse preference of a group of people by a preference distribution.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incorperate the shifted or added preference, we use a distribution updator to update the preference distribution: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12420" y="20406995"/>
            <a:ext cx="10126345" cy="2159000"/>
          </a:xfrm>
          <a:prstGeom prst="rect">
            <a:avLst/>
          </a:prstGeom>
        </p:spPr>
      </p:pic>
      <p:sp>
        <p:nvSpPr>
          <p:cNvPr id="16" name="Text Box 15"/>
          <p:cNvSpPr txBox="1"/>
          <p:nvPr>
            <p:custDataLst>
              <p:tags r:id="rId25"/>
            </p:custDataLst>
          </p:nvPr>
        </p:nvSpPr>
        <p:spPr>
          <a:xfrm>
            <a:off x="269240" y="22946360"/>
            <a:ext cx="101333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Then, we adopt optimal transportation loss to train the Distributional Preference Reward Model (DPRM) to align the preference distribution.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Text Box 16"/>
          <p:cNvSpPr txBox="1"/>
          <p:nvPr>
            <p:custDataLst>
              <p:tags r:id="rId26"/>
            </p:custDataLst>
          </p:nvPr>
        </p:nvSpPr>
        <p:spPr>
          <a:xfrm>
            <a:off x="269240" y="24471630"/>
            <a:ext cx="107041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Finally, we scalerized the distribution to form a reward signal to fine-tune the LLM via PPO (or other alignment algorithms)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9240" y="215265"/>
            <a:ext cx="1521418" cy="15179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2331</Words>
  <Application>WPS Presentation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Arial</vt:lpstr>
      <vt:lpstr>Cambria Math</vt:lpstr>
      <vt:lpstr>Wingdings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congz</cp:lastModifiedBy>
  <cp:revision>264</cp:revision>
  <cp:lastPrinted>2024-07-13T02:26:00Z</cp:lastPrinted>
  <dcterms:created xsi:type="dcterms:W3CDTF">2024-04-21T02:24:00Z</dcterms:created>
  <dcterms:modified xsi:type="dcterms:W3CDTF">2024-07-14T08:26:47Z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E69A4EE5937E4DF0934772C8189C6BD5_12</vt:lpwstr>
  </property>
  <property fmtid="{D5CDD505-2E9C-101B-9397-08002B2CF9AE}" pid="3" name="KSOProductBuildVer">
    <vt:lpwstr>1033-12.2.0.17153</vt:lpwstr>
  </property>
</Properties>
</file>