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1" r:id="rId4"/>
    <p:sldId id="262" r:id="rId5"/>
    <p:sldId id="260" r:id="rId6"/>
    <p:sldId id="272" r:id="rId7"/>
    <p:sldId id="273" r:id="rId8"/>
    <p:sldId id="275" r:id="rId9"/>
    <p:sldId id="276" r:id="rId10"/>
    <p:sldId id="277" r:id="rId11"/>
    <p:sldId id="278" r:id="rId12"/>
    <p:sldId id="279" r:id="rId13"/>
    <p:sldId id="280" r:id="rId14"/>
    <p:sldId id="274" r:id="rId15"/>
    <p:sldId id="281" r:id="rId16"/>
    <p:sldId id="28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rosoft Office User" initials="MOU" lastIdx="3" clrIdx="0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05"/>
    <p:restoredTop sz="80846"/>
  </p:normalViewPr>
  <p:slideViewPr>
    <p:cSldViewPr snapToGrid="0" snapToObjects="1">
      <p:cViewPr varScale="1">
        <p:scale>
          <a:sx n="99" d="100"/>
          <a:sy n="99" d="100"/>
        </p:scale>
        <p:origin x="184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1662E6-7285-F644-8EDD-A7B8C277B547}" type="datetimeFigureOut">
              <a:rPr lang="en-US" smtClean="0"/>
              <a:t>4/24/22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1178A-EDD7-5E42-8F91-50DF1492A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649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an environmental engineering student, I’m always thinking about how we prevent environmental catastrophes.</a:t>
            </a:r>
          </a:p>
          <a:p>
            <a:endParaRPr lang="en-US" dirty="0"/>
          </a:p>
          <a:p>
            <a:r>
              <a:rPr lang="en-US" dirty="0"/>
              <a:t>After taking a class on Environmental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1178A-EDD7-5E42-8F91-50DF1492A25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1178A-EDD7-5E42-8F91-50DF1492A25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545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1178A-EDD7-5E42-8F91-50DF1492A2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6678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simple solution was suggested in the article found here: https://</a:t>
            </a:r>
            <a:r>
              <a:rPr lang="en-US" dirty="0" err="1"/>
              <a:t>theaisummer.com</a:t>
            </a:r>
            <a:r>
              <a:rPr lang="en-US" dirty="0"/>
              <a:t>/graph-convolutional-networks/.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1178A-EDD7-5E42-8F91-50DF1492A25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13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molecule is a toluene molecule.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1178A-EDD7-5E42-8F91-50DF1492A25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090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Comes from spectral graph convolutional theory – a method 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1178A-EDD7-5E42-8F91-50DF1492A2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0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A1D00-947A-E4B7-CB9B-8EA8C908A8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78F91A-9D94-009F-2C13-69D28B20B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C1A87-ED30-70FE-5FFC-2FA0C1E24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E0A0E-46F3-7949-808F-123D4FEDA5B5}" type="datetime1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633E5-099C-11C0-3909-2651068FA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0C9B-1648-3841-7E80-BA6B70EC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84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C9DAB-DFD4-D95C-3130-5624BE948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1AD169-F5E1-3E8A-ED7F-5A06338D5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B6942-03EB-DF07-3CC4-A267749C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A6899-F52B-4448-A47C-054FA9D68491}" type="datetime1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1F86B-210A-9CE9-C848-3D352F76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7584A-C974-D004-23AB-7560A546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21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E392E6-E0C7-F2B9-7E8E-2AE29CA093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AB66A-5F41-6BD9-4598-EF0BCAB3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77085-EE15-9A14-2FA1-FECA8C37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7237-4A3A-9147-8FB4-89E528F32E5B}" type="datetime1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1DEC5-EDDF-11BC-02CD-608C2C46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19AA-9162-BD0F-4C90-494C7F47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29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87AC-E721-45AD-E39A-395A37797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2DEF4-99D7-D286-6084-B6014673F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16B01-A8FE-D609-DBA2-1F2F294B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25605-F066-EE4D-ABF4-5BED5C46A29B}" type="datetime1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83F48-9148-FCA1-88CF-78F6D4A4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95010-B456-6BFD-99E5-909ACEE8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2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D0AA8-56BA-6246-FAE7-AC2D05ACB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97276B-3258-5D32-A3B3-294B15276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B096C-1551-FF24-860A-363E9ECD5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EA57-4C83-644F-93B3-76805880EA96}" type="datetime1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24DA28-02F0-1A40-8135-255F423A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0C31D-09F6-EB71-D179-1AA3D56DF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1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A14B-80CE-42E0-51AA-1671149BA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E59F2-14B3-EA74-D82C-3FE7B9BEC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4D7C56-77BD-C19E-4E55-DAF0E5F2D0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59998-660A-0C91-A78A-39791FE3E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964EC-6B6A-294A-B78B-2BAD2C83998C}" type="datetime1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B5D12-0923-E015-4646-4EE9DB6B9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4CAA7-96EA-D16F-514F-B80543FEE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3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A58AD-40EA-0D3D-5438-242C7D033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8CF2E-052E-F09B-5807-C8F87804BE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88F20-D6F2-D65D-5548-E5CC098E9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F8A3AC-A7F2-F826-3559-0B09130185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F53EEA-119A-845C-EFC4-F78A344F86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2B24F2-70C3-A970-FB3E-06D2DADF9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7082E-A30A-D44F-B205-846E8C471C28}" type="datetime1">
              <a:rPr lang="en-US" smtClean="0"/>
              <a:t>4/24/22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C7C16E-160E-E4C2-4530-6850912D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604AA-BD8A-121E-F514-861E9B217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534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D9767-941E-97FE-E7AE-E181631F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A0140C-4EA9-951F-28F3-515C04C5F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1306C-D988-DA49-BF30-3DD932C731FA}" type="datetime1">
              <a:rPr lang="en-US" smtClean="0"/>
              <a:t>4/24/22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8CD88D-1C2A-D0AE-ACB4-AEA448743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10D8C-37A3-446A-C48C-D323A277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858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17D94-FDDB-74D2-4932-0F43166E5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2CCF90-B139-EE4D-AEAA-F0D8CA684554}" type="datetime1">
              <a:rPr lang="en-US" smtClean="0"/>
              <a:t>4/24/22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A9D3F-B200-DB7F-18B0-6E49D425E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1C611-8C99-582B-F22A-F08B0770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14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2950F-38FC-4910-0DE7-F2B232C2C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1C588-2D15-205B-E5B7-437E782D6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EA50E-735D-8FC4-8C9E-90A849F42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1FB0B8-854C-A63D-ECBF-A71051A2A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F52A6-9123-3A43-BDA8-2ED786F86C7B}" type="datetime1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5E2D52-5049-4B4F-C9B5-9743D45D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ECA2-FCC8-978F-3B01-8DFCC5D18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228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8ACEE-8F25-06A8-43C0-6C773030F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A0FBA8-C0BC-B6CA-A64E-CD72323CDD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2E453-2F5B-2B60-D350-8A49CF44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FDE300-C10D-1E63-8AF3-771CBB00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4BB2E-FCFF-8346-88A4-DE272AE5384C}" type="datetime1">
              <a:rPr lang="en-US" smtClean="0"/>
              <a:t>4/24/22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07934-13F5-8D8E-6B6C-52FFC625B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27A65F-5378-137F-AC4A-6A785DCA1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44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226D63-9639-945D-EF16-DB602FB0A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1B6E0-C99A-4B92-C80B-1AD95B8D5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D67B8-C9E4-1CAC-6B65-600258C10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B8F83-BFC1-0D4D-9667-344524AFD9CC}" type="datetime1">
              <a:rPr lang="en-US" smtClean="0"/>
              <a:t>4/24/22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4B2C-7F05-6EA6-67A1-AAA0F9F23D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8B11C-E451-E49A-7063-D64D8ACDB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A6763-6011-E54B-88E8-B30F4DD40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76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zachary.calhoun@duke.edu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tox.epa.gov/dashboard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609.02907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5359-3AB9-3114-07F9-6F97F8041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3801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Henry’s Law Using Chemical Structure with Graph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43EBA-74FE-9BF2-38C3-14AAD0F44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83150"/>
            <a:ext cx="9144000" cy="1655762"/>
          </a:xfrm>
        </p:spPr>
        <p:txBody>
          <a:bodyPr/>
          <a:lstStyle/>
          <a:p>
            <a:r>
              <a:rPr lang="en-US" dirty="0">
                <a:hlinkClick r:id="rId3"/>
              </a:rPr>
              <a:t>Zach Calhoun</a:t>
            </a:r>
            <a:endParaRPr lang="en-US" dirty="0"/>
          </a:p>
          <a:p>
            <a:r>
              <a:rPr lang="en-US" dirty="0"/>
              <a:t>CEE690 Final Project</a:t>
            </a:r>
          </a:p>
          <a:p>
            <a:r>
              <a:rPr lang="en-US" dirty="0"/>
              <a:t>4/24/2022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1DB6F-09C5-A0B6-E166-CB025BEB6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1</a:t>
            </a:fld>
            <a:endParaRPr lang="en-US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221805BE-E096-14ED-DB01-8DED9DA048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19754"/>
            <a:ext cx="2043523" cy="213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87FCF20B-B242-2F44-FC98-9155B8E106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4208" y="4019754"/>
            <a:ext cx="2879592" cy="2159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0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52DC3-4BE4-2D82-D031-3F75F5E3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Training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AF314-9991-3C3E-EFDF-7FBD87B55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6983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Held out 20% of the data for the test set.</a:t>
            </a:r>
          </a:p>
          <a:p>
            <a:r>
              <a:rPr lang="en-US" dirty="0"/>
              <a:t>Used dropout at the MLP layer, which reduced overfitting.</a:t>
            </a:r>
          </a:p>
          <a:p>
            <a:r>
              <a:rPr lang="en-US" dirty="0"/>
              <a:t>A </a:t>
            </a:r>
            <a:r>
              <a:rPr lang="en-US" dirty="0" err="1"/>
              <a:t>ReLU</a:t>
            </a:r>
            <a:r>
              <a:rPr lang="en-US" dirty="0"/>
              <a:t> Activation function did not improve performance.</a:t>
            </a:r>
          </a:p>
          <a:p>
            <a:r>
              <a:rPr lang="en-US" dirty="0"/>
              <a:t>Achieved optimal performance around 70 epochs, using Adam as the optimizer (with MSE loss).</a:t>
            </a:r>
          </a:p>
          <a:p>
            <a:r>
              <a:rPr lang="en-US" dirty="0"/>
              <a:t>Fast training! &lt;2 min on a CPU.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841BF-50E2-4E1E-32B3-288D81CBE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10</a:t>
            </a:fld>
            <a:endParaRPr lang="en-US"/>
          </a:p>
        </p:txBody>
      </p:sp>
      <p:pic>
        <p:nvPicPr>
          <p:cNvPr id="6145" name="Picture 1" descr="page6image20587664">
            <a:extLst>
              <a:ext uri="{FF2B5EF4-FFF2-40B4-BE49-F238E27FC236}">
                <a16:creationId xmlns:a16="http://schemas.microsoft.com/office/drawing/2014/main" id="{42530A40-A233-E064-EB79-DF78DC8C3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4994" y="1253331"/>
            <a:ext cx="6527006" cy="435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7600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6C5D5-6301-7956-5B54-4E4E219F6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Benchmarking Performance on OPERA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02B77-5265-C38C-7CDF-D31BBCF17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OPERA model used as benchmark.</a:t>
            </a:r>
          </a:p>
          <a:p>
            <a:r>
              <a:rPr lang="en-US" dirty="0"/>
              <a:t>OPERA model uses a set of physiochemical properties to predict Henry’s law (and if Henry’s law is available, uses that measurement).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B994FC-9887-DB59-2BC9-4B089AE5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A9D39A-EE64-C947-FE8E-22FC41903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9089" y="3417543"/>
            <a:ext cx="4745659" cy="30753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760FA5F-37F3-E6D6-F25F-B5A93DB16C3E}"/>
              </a:ext>
            </a:extLst>
          </p:cNvPr>
          <p:cNvSpPr txBox="1"/>
          <p:nvPr/>
        </p:nvSpPr>
        <p:spPr>
          <a:xfrm>
            <a:off x="838200" y="4452730"/>
            <a:ext cx="47674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Predictions pulled from the </a:t>
            </a:r>
            <a:r>
              <a:rPr lang="en-US" dirty="0" err="1"/>
              <a:t>CompTox</a:t>
            </a:r>
            <a:r>
              <a:rPr lang="en-US" dirty="0"/>
              <a:t> dashboard using the batch search feature</a:t>
            </a:r>
            <a:r>
              <a:rPr lang="en-US" dirty="0">
                <a:sym typeface="Wingdings" pitchFamily="2" charset="2"/>
              </a:rPr>
              <a:t> (</a:t>
            </a:r>
            <a:r>
              <a:rPr lang="en-US" dirty="0">
                <a:sym typeface="Wingdings" pitchFamily="2" charset="2"/>
                <a:hlinkClick r:id="rId3"/>
              </a:rPr>
              <a:t>https://comptox.epa.gov/dashboard/</a:t>
            </a:r>
            <a:r>
              <a:rPr lang="en-US" dirty="0">
                <a:sym typeface="Wingdings" pitchFamily="2" charset="2"/>
              </a:rPr>
              <a:t>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6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8A534-5C0D-49EB-92F2-3C4CD3D31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GCNN beat RF, with less overfitting.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F678-4816-29FC-3592-01A2DDD9C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12365"/>
            <a:ext cx="10515600" cy="166459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On same test dataset, OPERA was slightly more accurate.</a:t>
            </a:r>
          </a:p>
          <a:p>
            <a:r>
              <a:rPr lang="en-US" dirty="0"/>
              <a:t>However, more validation needs to be done to assess accuracy. If the test set is different, how do results change?</a:t>
            </a:r>
          </a:p>
          <a:p>
            <a:r>
              <a:rPr lang="en-US" dirty="0"/>
              <a:t>Should evaluate subcategory MSE, too…for which class of compounds do these models fail?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F9087-096F-BE4A-FD8F-E11C2C544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97416-5DB8-85C4-C715-6D7A689FF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35" y="1629197"/>
            <a:ext cx="9862930" cy="2372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613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84BF-610A-CE65-B550-5A81DD4EC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Conclusion: GCNNs allow for accurate prediction on Henry’s Law using structure alone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23A02-856C-A349-9A74-C3F2E0D5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 found to be on par with currently used models in the field that rely on known physiochemical properties.</a:t>
            </a:r>
          </a:p>
          <a:p>
            <a:r>
              <a:rPr lang="en-US" dirty="0"/>
              <a:t>To my knowledge, this is the first application of a GCNN on measured values for Henry’s Law prediction.</a:t>
            </a:r>
          </a:p>
          <a:p>
            <a:r>
              <a:rPr lang="en-US" dirty="0"/>
              <a:t>Next steps:</a:t>
            </a:r>
          </a:p>
          <a:p>
            <a:pPr lvl="1"/>
            <a:r>
              <a:rPr lang="en-US" dirty="0"/>
              <a:t>Further validate performance.</a:t>
            </a:r>
          </a:p>
          <a:p>
            <a:pPr lvl="1"/>
            <a:r>
              <a:rPr lang="en-US" dirty="0"/>
              <a:t>Continue to fine-tune hyperparameters.</a:t>
            </a:r>
          </a:p>
          <a:p>
            <a:pPr lvl="1"/>
            <a:r>
              <a:rPr lang="en-US" dirty="0"/>
              <a:t>Refine dataset: review data sources and validate against data sets used in other studies.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00C73-17D1-A243-8A5D-B2540EFC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4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9B5A-9CF5-4C92-FC3E-261F1FCA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 A: Example Subcategories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5C3C2-585F-013B-DE78-27DE88C0E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Cycloalkanes</a:t>
            </a:r>
          </a:p>
          <a:p>
            <a:r>
              <a:rPr lang="en-US" dirty="0"/>
              <a:t>Carbon oxides</a:t>
            </a:r>
          </a:p>
          <a:p>
            <a:r>
              <a:rPr lang="en-US" dirty="0"/>
              <a:t>Alcohols</a:t>
            </a:r>
          </a:p>
          <a:p>
            <a:r>
              <a:rPr lang="en-US" dirty="0"/>
              <a:t>Esters</a:t>
            </a:r>
          </a:p>
          <a:p>
            <a:r>
              <a:rPr lang="en-US" dirty="0" err="1"/>
              <a:t>Esthers</a:t>
            </a:r>
            <a:endParaRPr lang="en-US" dirty="0"/>
          </a:p>
          <a:p>
            <a:r>
              <a:rPr lang="en-US" dirty="0"/>
              <a:t>Nitriles</a:t>
            </a:r>
          </a:p>
          <a:p>
            <a:r>
              <a:rPr lang="en-US" dirty="0"/>
              <a:t>Amines</a:t>
            </a:r>
          </a:p>
          <a:p>
            <a:r>
              <a:rPr lang="en-US" dirty="0"/>
              <a:t>Organic fluorine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36531-6C16-CED5-87ED-F6627D666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81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85CE8-BEB0-655D-75D4-5DE6142A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 B: The Laplacian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009A3-0A6C-FD4D-BE63-9E74F8A9B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The adjacency matrix is made numerically stable by incorporating the Laplacian, using the </a:t>
            </a:r>
            <a:r>
              <a:rPr lang="en-US" i="1" dirty="0"/>
              <a:t>renormalization trick.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B409D-F859-4DD0-E574-A5AE6523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6610FD-B1F3-3168-CB2C-AB1679F4C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062" y="2772153"/>
            <a:ext cx="11277875" cy="29883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99B4F8-9893-9454-D2F7-B915724E3EC1}"/>
              </a:ext>
            </a:extLst>
          </p:cNvPr>
          <p:cNvSpPr txBox="1"/>
          <p:nvPr/>
        </p:nvSpPr>
        <p:spPr>
          <a:xfrm>
            <a:off x="1028769" y="6062926"/>
            <a:ext cx="1051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Kipf</a:t>
            </a:r>
            <a:r>
              <a:rPr lang="en-US" sz="1400" dirty="0"/>
              <a:t>, T. N., Welling, M (2016). Semi-Supervised Classification with Graph Convolutional Networks. </a:t>
            </a:r>
            <a:r>
              <a:rPr lang="en-US" sz="1400" dirty="0">
                <a:hlinkClick r:id="rId4"/>
              </a:rPr>
              <a:t>https://arxiv.org/abs/1609.02907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57936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72DA8-D6AA-32D2-6B50-F0C49DF4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Appendix C: Mol2Vec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4C691-34A4-5760-6883-1958D32C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method for looking at structure was looked at in the Mol2Vec model (Jaeger et al., 2018).</a:t>
            </a:r>
          </a:p>
          <a:p>
            <a:r>
              <a:rPr lang="en-US" dirty="0"/>
              <a:t>This model used the “fingerprint” method to create a unique sequence for each molecule.</a:t>
            </a:r>
          </a:p>
          <a:p>
            <a:r>
              <a:rPr lang="en-US" dirty="0"/>
              <a:t>From this unique sequence, the Word2Vec method was applied to get molecule vectors.</a:t>
            </a:r>
          </a:p>
          <a:p>
            <a:r>
              <a:rPr lang="en-US" dirty="0"/>
              <a:t>Initial results using this method were not comparable to the GCNN, but this could be because transfer learning was used (in this case, I took learned embeddings used more for proteins, which doesn’t necessarily translate to this application).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8411E-94B6-6C84-37DF-C6B83FE0C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527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A4085-DE65-9C01-759C-AC035BCD6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Motivation</a:t>
            </a:r>
            <a:r>
              <a:rPr lang="en-US" dirty="0"/>
              <a:t> – How can we prevent environmental and health catastrophes?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3D5AF-A99D-5C31-4F7F-B293914F1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5650" cy="4351338"/>
          </a:xfrm>
        </p:spPr>
        <p:txBody>
          <a:bodyPr/>
          <a:lstStyle/>
          <a:p>
            <a:r>
              <a:rPr lang="en-US" dirty="0"/>
              <a:t>Past – DDT, Today – PFAS, </a:t>
            </a:r>
            <a:r>
              <a:rPr lang="en-US" i="1" dirty="0"/>
              <a:t>Future – ?</a:t>
            </a:r>
          </a:p>
          <a:p>
            <a:r>
              <a:rPr lang="en-US" dirty="0"/>
              <a:t>These manufactured chemicals are ubiquitous and often carcinogenic/mutagenic.</a:t>
            </a:r>
          </a:p>
          <a:p>
            <a:pPr lvl="1"/>
            <a:r>
              <a:rPr lang="en-US" dirty="0"/>
              <a:t>Found in soil, water, and atmosphere.</a:t>
            </a:r>
          </a:p>
          <a:p>
            <a:r>
              <a:rPr lang="en-US" dirty="0"/>
              <a:t>How do we predict chemical fate?</a:t>
            </a:r>
          </a:p>
          <a:p>
            <a:pPr lvl="1"/>
            <a:r>
              <a:rPr lang="en-US" dirty="0"/>
              <a:t>Yes, using partitioning coefficients.</a:t>
            </a:r>
          </a:p>
          <a:p>
            <a:pPr lvl="2"/>
            <a:r>
              <a:rPr lang="en-US" dirty="0"/>
              <a:t>Soil/Water</a:t>
            </a:r>
          </a:p>
          <a:p>
            <a:pPr lvl="2"/>
            <a:r>
              <a:rPr lang="en-US" dirty="0"/>
              <a:t>Soil/Air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Water/Air (Henry’s Law)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E24C8AA-1FFA-A321-E09F-A74736094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4050" y="1825625"/>
            <a:ext cx="1550374" cy="219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F2DA43-B909-2DB6-7889-D372AE3F90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548" y="4476750"/>
            <a:ext cx="4469004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3B465-13BC-7B54-44FE-B2D6246AF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143280-8AA8-F347-D1B1-CBFF9FCFC3A4}"/>
                  </a:ext>
                </a:extLst>
              </p:cNvPr>
              <p:cNvSpPr/>
              <p:nvPr/>
            </p:nvSpPr>
            <p:spPr>
              <a:xfrm>
                <a:off x="1845105" y="5605837"/>
                <a:ext cx="5464443" cy="8014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𝑚𝑜𝑙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𝑎𝑡𝑚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2143280-8AA8-F347-D1B1-CBFF9FCFC3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105" y="5605837"/>
                <a:ext cx="5464443" cy="801438"/>
              </a:xfrm>
              <a:prstGeom prst="rect">
                <a:avLst/>
              </a:prstGeom>
              <a:blipFill>
                <a:blip r:embed="rId5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432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979B20-03A0-A030-AA97-369B505DB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do we predict Henry’s Law?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B177BF4-42B2-1202-E746-9F9918534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185863"/>
            <a:ext cx="5157787" cy="823912"/>
          </a:xfrm>
        </p:spPr>
        <p:txBody>
          <a:bodyPr/>
          <a:lstStyle/>
          <a:p>
            <a:r>
              <a:rPr lang="en-US" dirty="0"/>
              <a:t>School 1: Using Known Properties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5F34B4-4A26-DCE1-E4CE-F71E660350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0275"/>
            <a:ext cx="5157787" cy="36845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OPERA (</a:t>
            </a:r>
            <a:r>
              <a:rPr lang="en-US" dirty="0" err="1"/>
              <a:t>kNN</a:t>
            </a:r>
            <a:r>
              <a:rPr lang="en-US" dirty="0"/>
              <a:t> model, used by the EPA in its </a:t>
            </a:r>
            <a:r>
              <a:rPr lang="en-US" dirty="0" err="1"/>
              <a:t>CompTox</a:t>
            </a:r>
            <a:r>
              <a:rPr lang="en-US" dirty="0"/>
              <a:t> dashboard)</a:t>
            </a:r>
          </a:p>
          <a:p>
            <a:r>
              <a:rPr lang="en-US" dirty="0"/>
              <a:t>Uses measurements to make predictions – </a:t>
            </a:r>
            <a:r>
              <a:rPr lang="en-US" i="1" dirty="0"/>
              <a:t>requires info!</a:t>
            </a:r>
          </a:p>
          <a:p>
            <a:pPr lvl="1"/>
            <a:r>
              <a:rPr lang="en-US" dirty="0"/>
              <a:t>Solubility</a:t>
            </a:r>
          </a:p>
          <a:p>
            <a:pPr lvl="1"/>
            <a:r>
              <a:rPr lang="en-US" dirty="0"/>
              <a:t>Vapor Pressure</a:t>
            </a:r>
          </a:p>
          <a:p>
            <a:pPr lvl="1"/>
            <a:r>
              <a:rPr lang="en-US" dirty="0"/>
              <a:t>Boiling point</a:t>
            </a:r>
          </a:p>
          <a:p>
            <a:pPr lvl="1"/>
            <a:r>
              <a:rPr lang="en-US" dirty="0"/>
              <a:t>Biodegradability.</a:t>
            </a:r>
          </a:p>
          <a:p>
            <a:pPr lvl="1"/>
            <a:r>
              <a:rPr lang="en-US" dirty="0"/>
              <a:t>Et cetera…</a:t>
            </a:r>
          </a:p>
          <a:p>
            <a:r>
              <a:rPr lang="en-US" dirty="0"/>
              <a:t>Fairly accurate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6469134-C5C6-142E-651F-995EF8A608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5863"/>
            <a:ext cx="5183188" cy="823912"/>
          </a:xfrm>
        </p:spPr>
        <p:txBody>
          <a:bodyPr/>
          <a:lstStyle/>
          <a:p>
            <a:r>
              <a:rPr lang="en-US" dirty="0"/>
              <a:t>School 2: Using chemical structure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DDF3FE0-52E9-DFC9-BC64-4C45A343CB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0275"/>
            <a:ext cx="5183188" cy="368458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Bond contribution method</a:t>
            </a:r>
          </a:p>
          <a:p>
            <a:pPr lvl="1"/>
            <a:r>
              <a:rPr lang="en-US" dirty="0"/>
              <a:t>Count types of bonds between atoms.</a:t>
            </a:r>
          </a:p>
          <a:p>
            <a:pPr lvl="1"/>
            <a:r>
              <a:rPr lang="en-US" dirty="0"/>
              <a:t>E.g., # of C-O bonds.</a:t>
            </a:r>
          </a:p>
          <a:p>
            <a:pPr lvl="1"/>
            <a:r>
              <a:rPr lang="en-US" dirty="0"/>
              <a:t>Does not look at entire structure.</a:t>
            </a:r>
          </a:p>
          <a:p>
            <a:r>
              <a:rPr lang="en-US" dirty="0"/>
              <a:t>Fingerprint methods?</a:t>
            </a:r>
          </a:p>
          <a:p>
            <a:pPr lvl="1"/>
            <a:r>
              <a:rPr lang="en-US" dirty="0"/>
              <a:t>Generates a sequence to uniquely identify the atom, which can be vectorized.</a:t>
            </a:r>
          </a:p>
          <a:p>
            <a:pPr lvl="1"/>
            <a:r>
              <a:rPr lang="en-US" dirty="0"/>
              <a:t>Limited by algorithm / complicated.</a:t>
            </a:r>
          </a:p>
          <a:p>
            <a:r>
              <a:rPr lang="en-US" dirty="0"/>
              <a:t>Not as accurate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3A6B0-9C3B-716C-5995-8769E828A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B668B-E877-8E13-9110-32462A809501}"/>
              </a:ext>
            </a:extLst>
          </p:cNvPr>
          <p:cNvSpPr txBox="1"/>
          <p:nvPr/>
        </p:nvSpPr>
        <p:spPr>
          <a:xfrm>
            <a:off x="739775" y="5894685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2060"/>
                </a:solidFill>
              </a:rPr>
              <a:t>Can we better model Henry’s Law using just the chemical structure?</a:t>
            </a:r>
          </a:p>
        </p:txBody>
      </p:sp>
    </p:spTree>
    <p:extLst>
      <p:ext uri="{BB962C8B-B14F-4D97-AF65-F5344CB8AC3E}">
        <p14:creationId xmlns:p14="http://schemas.microsoft.com/office/powerpoint/2010/main" val="3662909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A602B-5A75-586A-1CA5-6BF4A660A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Yes, we can – using Graph Neural Networks!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5E89C-9C8E-1A1C-63CE-B03A4E1A6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Found and cleaned a data set of </a:t>
            </a:r>
            <a:r>
              <a:rPr lang="en-US" b="1" dirty="0"/>
              <a:t>measured</a:t>
            </a:r>
            <a:r>
              <a:rPr lang="en-US" dirty="0"/>
              <a:t> Henry’s law values.</a:t>
            </a:r>
          </a:p>
          <a:p>
            <a:r>
              <a:rPr lang="en-US" dirty="0"/>
              <a:t>Created a Random Forest (RF) model using Physiochemical descriptors as a baseline.</a:t>
            </a:r>
          </a:p>
          <a:p>
            <a:r>
              <a:rPr lang="en-US" dirty="0"/>
              <a:t>Using just the structure, I created an Graph Convolutional Neural Network (GCNN) that achieved performance on par with the RF.</a:t>
            </a:r>
          </a:p>
          <a:p>
            <a:r>
              <a:rPr lang="en-US" dirty="0"/>
              <a:t>Performance was then evaluated against the OPERA model.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373D8-B413-1365-811A-A37B6A04C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3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EFF5-8CB0-7AD8-F3BA-59677AFE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Finding a good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7B051-3CD3-1FDC-BE7F-46067209E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3599" y="2482758"/>
            <a:ext cx="54102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Found a compilation of Henry’s law for many compounds.</a:t>
            </a:r>
          </a:p>
          <a:p>
            <a:r>
              <a:rPr lang="en-US" dirty="0"/>
              <a:t>To keep, compound must have:</a:t>
            </a:r>
          </a:p>
          <a:p>
            <a:pPr lvl="1"/>
            <a:r>
              <a:rPr lang="en-US" dirty="0"/>
              <a:t>A measured value (not estimated)</a:t>
            </a:r>
          </a:p>
          <a:p>
            <a:pPr lvl="1"/>
            <a:r>
              <a:rPr lang="en-US" dirty="0"/>
              <a:t>A unique match in the PubChem database.</a:t>
            </a:r>
          </a:p>
          <a:p>
            <a:pPr lvl="1"/>
            <a:r>
              <a:rPr lang="en-US" dirty="0"/>
              <a:t>A subcategory with at least 5 examples.</a:t>
            </a:r>
          </a:p>
          <a:p>
            <a:pPr lvl="1"/>
            <a:r>
              <a:rPr lang="en-US" dirty="0"/>
              <a:t>At least one bond.</a:t>
            </a:r>
          </a:p>
          <a:p>
            <a:r>
              <a:rPr lang="en-US" dirty="0"/>
              <a:t>Log transform on Henry’s law used.</a:t>
            </a:r>
          </a:p>
          <a:p>
            <a:r>
              <a:rPr lang="en-US" dirty="0"/>
              <a:t>933 compounds left over.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6387D-1313-1C7C-8C94-8A0B853DA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5</a:t>
            </a:fld>
            <a:endParaRPr lang="en-US"/>
          </a:p>
        </p:txBody>
      </p:sp>
      <p:pic>
        <p:nvPicPr>
          <p:cNvPr id="2049" name="Picture 1" descr="page11image20474016">
            <a:extLst>
              <a:ext uri="{FF2B5EF4-FFF2-40B4-BE49-F238E27FC236}">
                <a16:creationId xmlns:a16="http://schemas.microsoft.com/office/drawing/2014/main" id="{706912EF-D85F-5CA4-DE46-A0272E87E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53" y="2076449"/>
            <a:ext cx="5880847" cy="4022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E7506198-18F0-8064-99DB-215F877A99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842" y="259649"/>
            <a:ext cx="1507714" cy="1939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FD1D29E-2CF2-CE79-2E8B-8F27B1F8DA2B}"/>
              </a:ext>
            </a:extLst>
          </p:cNvPr>
          <p:cNvCxnSpPr>
            <a:cxnSpLocks noChangeAspect="1"/>
          </p:cNvCxnSpPr>
          <p:nvPr/>
        </p:nvCxnSpPr>
        <p:spPr>
          <a:xfrm>
            <a:off x="1062318" y="6118412"/>
            <a:ext cx="4706470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AC259FD-3A71-CEB5-E11F-F53EED25859C}"/>
              </a:ext>
            </a:extLst>
          </p:cNvPr>
          <p:cNvSpPr txBox="1"/>
          <p:nvPr/>
        </p:nvSpPr>
        <p:spPr>
          <a:xfrm>
            <a:off x="1062318" y="6291262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Found in air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436A5-B359-5683-764C-C73ED2AA8171}"/>
              </a:ext>
            </a:extLst>
          </p:cNvPr>
          <p:cNvSpPr txBox="1"/>
          <p:nvPr/>
        </p:nvSpPr>
        <p:spPr>
          <a:xfrm>
            <a:off x="4232002" y="62893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Found in water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934EA5-5599-745E-2C85-BB9501B12204}"/>
              </a:ext>
            </a:extLst>
          </p:cNvPr>
          <p:cNvSpPr txBox="1"/>
          <p:nvPr/>
        </p:nvSpPr>
        <p:spPr>
          <a:xfrm>
            <a:off x="9784596" y="642106"/>
            <a:ext cx="1527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Rolf Sander,</a:t>
            </a:r>
            <a:r>
              <a:rPr lang="en-US" dirty="0"/>
              <a:t> chemist that compiled this data.</a:t>
            </a:r>
          </a:p>
        </p:txBody>
      </p:sp>
    </p:spTree>
    <p:extLst>
      <p:ext uri="{BB962C8B-B14F-4D97-AF65-F5344CB8AC3E}">
        <p14:creationId xmlns:p14="http://schemas.microsoft.com/office/powerpoint/2010/main" val="3080007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0E92C-C626-EB86-7527-6C24624B0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Assessing this dataset using Random Forest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2DB6E-E178-EC06-8943-4C82FD185E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Extracted physiochemical properties for each compound using </a:t>
            </a:r>
            <a:r>
              <a:rPr lang="en-US" dirty="0" err="1"/>
              <a:t>RDKit</a:t>
            </a:r>
            <a:r>
              <a:rPr lang="en-US" dirty="0"/>
              <a:t>, which gave 208 features.</a:t>
            </a:r>
          </a:p>
          <a:p>
            <a:pPr marL="514350" indent="-514350">
              <a:buAutoNum type="arabicPeriod"/>
            </a:pPr>
            <a:r>
              <a:rPr lang="en-US" dirty="0"/>
              <a:t>Tried to reduce dimensionality, but failed because of sparsity.</a:t>
            </a:r>
          </a:p>
          <a:p>
            <a:pPr marL="514350" indent="-514350">
              <a:buAutoNum type="arabicPeriod"/>
            </a:pPr>
            <a:r>
              <a:rPr lang="en-US" dirty="0"/>
              <a:t>Optimal hyperparameters: 200 estimators w/ max depth of 10s.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Other models considered: </a:t>
            </a:r>
            <a:r>
              <a:rPr lang="en-US" dirty="0" err="1"/>
              <a:t>kNN</a:t>
            </a:r>
            <a:r>
              <a:rPr lang="en-US" dirty="0"/>
              <a:t> and Ridge Regression, but Random Forest performed best.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BAB31-F14B-3E52-7E30-92D4C3C96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23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79668-A119-3A1F-68EF-6B667DD9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Dimensionality reduction failed, because of variance within subcategories that isn’t variance shared by all compounds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9EBBCE-B1ED-B1C0-383E-8C8F26B3D9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PCA on all data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5850ED0-AFA7-FC50-6D42-A1782E029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052" y="1828284"/>
            <a:ext cx="5183188" cy="823912"/>
          </a:xfrm>
        </p:spPr>
        <p:txBody>
          <a:bodyPr/>
          <a:lstStyle/>
          <a:p>
            <a:r>
              <a:rPr lang="en-US" dirty="0"/>
              <a:t>PCA on subcategory 40 (polychlorinated biphenyls):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7A52B-CFF3-1548-3A5F-33AF11015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7</a:t>
            </a:fld>
            <a:endParaRPr lang="en-US" dirty="0"/>
          </a:p>
        </p:txBody>
      </p:sp>
      <p:pic>
        <p:nvPicPr>
          <p:cNvPr id="3073" name="Picture 1" descr="page12image20779696">
            <a:extLst>
              <a:ext uri="{FF2B5EF4-FFF2-40B4-BE49-F238E27FC236}">
                <a16:creationId xmlns:a16="http://schemas.microsoft.com/office/drawing/2014/main" id="{130D35EE-B21E-6BE7-14B5-C4002252C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205" y="2505074"/>
            <a:ext cx="5379665" cy="3586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page12image20776160">
            <a:extLst>
              <a:ext uri="{FF2B5EF4-FFF2-40B4-BE49-F238E27FC236}">
                <a16:creationId xmlns:a16="http://schemas.microsoft.com/office/drawing/2014/main" id="{838B1B5F-821B-2496-89DB-465BD855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870" y="2505073"/>
            <a:ext cx="5379666" cy="3586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3715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D2DC99F-E57C-616B-DB25-6194FE256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500"/>
            <a:ext cx="10515600" cy="1325563"/>
          </a:xfrm>
        </p:spPr>
        <p:txBody>
          <a:bodyPr/>
          <a:lstStyle/>
          <a:p>
            <a:r>
              <a:rPr lang="en-US" b="1" dirty="0"/>
              <a:t>A VERY Basic Intro to </a:t>
            </a:r>
            <a:br>
              <a:rPr lang="en-US" b="1" dirty="0"/>
            </a:br>
            <a:r>
              <a:rPr lang="en-US" b="1" dirty="0"/>
              <a:t>Graph Convolutional Neural Networks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AA21B8F-683D-683D-B0BA-92F4F69E51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9280"/>
                <a:ext cx="5721626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Atoms are </a:t>
                </a:r>
                <a:r>
                  <a:rPr lang="en-US" dirty="0" err="1"/>
                  <a:t>featurized</a:t>
                </a:r>
                <a:r>
                  <a:rPr lang="en-US" dirty="0"/>
                  <a:t> as the matrix rows in </a:t>
                </a:r>
                <a:r>
                  <a:rPr lang="en-US" b="1" dirty="0"/>
                  <a:t>X.</a:t>
                </a:r>
              </a:p>
              <a:p>
                <a:r>
                  <a:rPr lang="en-US" dirty="0"/>
                  <a:t>Structure is encoded into an adjacency matrix, </a:t>
                </a:r>
                <a:r>
                  <a:rPr lang="en-US" b="1" dirty="0"/>
                  <a:t>A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Weights are learned to figure out how to combine atom representations.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𝐴𝑋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𝐴𝐻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Final hidden layer combines outputs (e.g., sums nodes) and feeds into an MLP.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0AA21B8F-683D-683D-B0BA-92F4F69E51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9280"/>
                <a:ext cx="5721626" cy="4351338"/>
              </a:xfrm>
              <a:blipFill>
                <a:blip r:embed="rId3"/>
                <a:stretch>
                  <a:fillRect l="-1774" t="-2624" r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3BBAB6-7769-0E76-A97F-64B193827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8</a:t>
            </a:fld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C06669-A0A9-AAA1-4C7D-3813A89191AD}"/>
              </a:ext>
            </a:extLst>
          </p:cNvPr>
          <p:cNvSpPr/>
          <p:nvPr/>
        </p:nvSpPr>
        <p:spPr>
          <a:xfrm>
            <a:off x="7742583" y="1926362"/>
            <a:ext cx="61622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FA155F1-5181-C0D0-D9EA-7257B90E0E17}"/>
              </a:ext>
            </a:extLst>
          </p:cNvPr>
          <p:cNvSpPr/>
          <p:nvPr/>
        </p:nvSpPr>
        <p:spPr>
          <a:xfrm>
            <a:off x="9982200" y="1926362"/>
            <a:ext cx="61622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7AFF35-B3D1-13A8-6BC4-ABFAE29F85F7}"/>
              </a:ext>
            </a:extLst>
          </p:cNvPr>
          <p:cNvSpPr/>
          <p:nvPr/>
        </p:nvSpPr>
        <p:spPr>
          <a:xfrm>
            <a:off x="8385313" y="3404946"/>
            <a:ext cx="61622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0B203B4-04E5-54BB-C695-88ECF57AF1EB}"/>
              </a:ext>
            </a:extLst>
          </p:cNvPr>
          <p:cNvSpPr/>
          <p:nvPr/>
        </p:nvSpPr>
        <p:spPr>
          <a:xfrm>
            <a:off x="10621617" y="3385068"/>
            <a:ext cx="616226" cy="5963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FCD8351-BA26-EB57-7B0E-5D4CC6A078EF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 flipV="1">
            <a:off x="9001539" y="3683242"/>
            <a:ext cx="1620078" cy="198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A4F3D0-6D0F-7466-5309-86D278D68E09}"/>
              </a:ext>
            </a:extLst>
          </p:cNvPr>
          <p:cNvCxnSpPr>
            <a:stCxn id="10" idx="6"/>
            <a:endCxn id="12" idx="2"/>
          </p:cNvCxnSpPr>
          <p:nvPr/>
        </p:nvCxnSpPr>
        <p:spPr>
          <a:xfrm>
            <a:off x="8358809" y="2224536"/>
            <a:ext cx="16233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E7498D-B147-DB82-7532-5D8ACDC80967}"/>
              </a:ext>
            </a:extLst>
          </p:cNvPr>
          <p:cNvCxnSpPr>
            <a:stCxn id="13" idx="7"/>
            <a:endCxn id="12" idx="3"/>
          </p:cNvCxnSpPr>
          <p:nvPr/>
        </p:nvCxnSpPr>
        <p:spPr>
          <a:xfrm flipV="1">
            <a:off x="8911295" y="2435377"/>
            <a:ext cx="1161149" cy="10569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A631F8B0-1471-179E-E637-2346B4ED6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012748"/>
              </p:ext>
            </p:extLst>
          </p:nvPr>
        </p:nvGraphicFramePr>
        <p:xfrm>
          <a:off x="9201978" y="4413509"/>
          <a:ext cx="1828486" cy="1828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5742">
                  <a:extLst>
                    <a:ext uri="{9D8B030D-6E8A-4147-A177-3AD203B41FA5}">
                      <a16:colId xmlns:a16="http://schemas.microsoft.com/office/drawing/2014/main" val="3341102988"/>
                    </a:ext>
                  </a:extLst>
                </a:gridCol>
                <a:gridCol w="412752">
                  <a:extLst>
                    <a:ext uri="{9D8B030D-6E8A-4147-A177-3AD203B41FA5}">
                      <a16:colId xmlns:a16="http://schemas.microsoft.com/office/drawing/2014/main" val="2241523373"/>
                    </a:ext>
                  </a:extLst>
                </a:gridCol>
                <a:gridCol w="397465">
                  <a:extLst>
                    <a:ext uri="{9D8B030D-6E8A-4147-A177-3AD203B41FA5}">
                      <a16:colId xmlns:a16="http://schemas.microsoft.com/office/drawing/2014/main" val="3091476505"/>
                    </a:ext>
                  </a:extLst>
                </a:gridCol>
                <a:gridCol w="351604">
                  <a:extLst>
                    <a:ext uri="{9D8B030D-6E8A-4147-A177-3AD203B41FA5}">
                      <a16:colId xmlns:a16="http://schemas.microsoft.com/office/drawing/2014/main" val="2959356700"/>
                    </a:ext>
                  </a:extLst>
                </a:gridCol>
                <a:gridCol w="360923">
                  <a:extLst>
                    <a:ext uri="{9D8B030D-6E8A-4147-A177-3AD203B41FA5}">
                      <a16:colId xmlns:a16="http://schemas.microsoft.com/office/drawing/2014/main" val="1606364513"/>
                    </a:ext>
                  </a:extLst>
                </a:gridCol>
              </a:tblGrid>
              <a:tr h="33436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136722"/>
                  </a:ext>
                </a:extLst>
              </a:tr>
              <a:tr h="33436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768237"/>
                  </a:ext>
                </a:extLst>
              </a:tr>
              <a:tr h="33436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53187"/>
                  </a:ext>
                </a:extLst>
              </a:tr>
              <a:tr h="334363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131743"/>
                  </a:ext>
                </a:extLst>
              </a:tr>
              <a:tr h="334363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802397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B55E4EF7-C177-B426-319C-D6D759990269}"/>
              </a:ext>
            </a:extLst>
          </p:cNvPr>
          <p:cNvSpPr txBox="1"/>
          <p:nvPr/>
        </p:nvSpPr>
        <p:spPr>
          <a:xfrm>
            <a:off x="7235687" y="4415338"/>
            <a:ext cx="1209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Construct </a:t>
            </a:r>
          </a:p>
          <a:p>
            <a:r>
              <a:rPr lang="en-US" dirty="0"/>
              <a:t>adjacency</a:t>
            </a:r>
          </a:p>
          <a:p>
            <a:r>
              <a:rPr lang="en-US" dirty="0"/>
              <a:t>matrix</a:t>
            </a:r>
          </a:p>
        </p:txBody>
      </p: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F252A0A0-AD51-1745-353B-E7B8F9DE2622}"/>
              </a:ext>
            </a:extLst>
          </p:cNvPr>
          <p:cNvSpPr/>
          <p:nvPr/>
        </p:nvSpPr>
        <p:spPr>
          <a:xfrm>
            <a:off x="8584095" y="4281514"/>
            <a:ext cx="384314" cy="131446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6C26DAA-AC95-4854-FF54-6844815287C4}"/>
              </a:ext>
            </a:extLst>
          </p:cNvPr>
          <p:cNvSpPr txBox="1"/>
          <p:nvPr/>
        </p:nvSpPr>
        <p:spPr>
          <a:xfrm>
            <a:off x="838200" y="5998684"/>
            <a:ext cx="825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 method above is numerically unstable, and an actual GCNN normalizes A for stability. This explanation is provided for simplicity. See appendix C for more details.</a:t>
            </a:r>
          </a:p>
        </p:txBody>
      </p:sp>
    </p:spTree>
    <p:extLst>
      <p:ext uri="{BB962C8B-B14F-4D97-AF65-F5344CB8AC3E}">
        <p14:creationId xmlns:p14="http://schemas.microsoft.com/office/powerpoint/2010/main" val="2543185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2910-1F7D-4FD9-37C6-6235249BC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GCNNs applied to chemicals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9A144-F138-612E-4BB6-F7C478FD5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40896" cy="4351338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DeepChem</a:t>
            </a:r>
            <a:r>
              <a:rPr lang="en-US" dirty="0"/>
              <a:t> </a:t>
            </a:r>
            <a:r>
              <a:rPr lang="en-US" dirty="0" err="1"/>
              <a:t>Featurizer</a:t>
            </a:r>
            <a:r>
              <a:rPr lang="en-US" dirty="0"/>
              <a:t>: uses the SMILES representation to create a vector with length 30 for each atom.</a:t>
            </a:r>
          </a:p>
          <a:p>
            <a:pPr lvl="1"/>
            <a:r>
              <a:rPr lang="en-US" dirty="0"/>
              <a:t>Atom Type: One-hot encoding of C, N, O, F, P, S, Cl, Br, I, “other”</a:t>
            </a:r>
          </a:p>
          <a:p>
            <a:pPr lvl="1"/>
            <a:r>
              <a:rPr lang="en-US" dirty="0"/>
              <a:t>Formal charge</a:t>
            </a:r>
          </a:p>
          <a:p>
            <a:pPr lvl="1"/>
            <a:r>
              <a:rPr lang="en-US" dirty="0"/>
              <a:t>Hybridization</a:t>
            </a:r>
          </a:p>
          <a:p>
            <a:pPr lvl="1"/>
            <a:r>
              <a:rPr lang="en-US" dirty="0"/>
              <a:t>Hydrogen bonding: donor or acceptor (one-hot encoding)</a:t>
            </a:r>
          </a:p>
          <a:p>
            <a:pPr lvl="1"/>
            <a:r>
              <a:rPr lang="en-US" dirty="0"/>
              <a:t>Aromatic</a:t>
            </a:r>
          </a:p>
          <a:p>
            <a:pPr lvl="1"/>
            <a:r>
              <a:rPr lang="en-US" dirty="0"/>
              <a:t>Degree</a:t>
            </a:r>
          </a:p>
          <a:p>
            <a:pPr lvl="1"/>
            <a:r>
              <a:rPr lang="en-US" dirty="0"/>
              <a:t>Number of Hydrogens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1F744-AD82-BB70-D3CE-22C161F5C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A6763-6011-E54B-88E8-B30F4DD405B7}" type="slidenum">
              <a:rPr lang="en-US" smtClean="0"/>
              <a:t>9</a:t>
            </a:fld>
            <a:endParaRPr lang="en-US" dirty="0"/>
          </a:p>
        </p:txBody>
      </p:sp>
      <p:pic>
        <p:nvPicPr>
          <p:cNvPr id="5122" name="Picture 2" descr="Toluene 108-88-3 | Tokyo Chemical Industry Co., Ltd.(APAC)">
            <a:extLst>
              <a:ext uri="{FF2B5EF4-FFF2-40B4-BE49-F238E27FC236}">
                <a16:creationId xmlns:a16="http://schemas.microsoft.com/office/drawing/2014/main" id="{32B276C6-8A82-AFFA-385E-4F2802635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0" y="1437032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4CD9E2-C31E-E265-654C-B99AD84077C7}"/>
              </a:ext>
            </a:extLst>
          </p:cNvPr>
          <p:cNvSpPr txBox="1"/>
          <p:nvPr/>
        </p:nvSpPr>
        <p:spPr>
          <a:xfrm>
            <a:off x="2623930" y="6123543"/>
            <a:ext cx="7613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Features all come from the structure alone!</a:t>
            </a:r>
          </a:p>
        </p:txBody>
      </p:sp>
    </p:spTree>
    <p:extLst>
      <p:ext uri="{BB962C8B-B14F-4D97-AF65-F5344CB8AC3E}">
        <p14:creationId xmlns:p14="http://schemas.microsoft.com/office/powerpoint/2010/main" val="128493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{420C8FE0-91F5-4C4E-B82B-0E74CD4B910D}tf10001069</Template>
  <TotalTime>295</TotalTime>
  <Words>1162</Words>
  <Application>Microsoft Macintosh PowerPoint</Application>
  <PresentationFormat>Widescreen</PresentationFormat>
  <Paragraphs>176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Predicting Henry’s Law Using Chemical Structure with Graph Neural Networks</vt:lpstr>
      <vt:lpstr>Motivation – How can we prevent environmental and health catastrophes?</vt:lpstr>
      <vt:lpstr>How do we predict Henry’s Law?</vt:lpstr>
      <vt:lpstr>Yes, we can – using Graph Neural Networks!</vt:lpstr>
      <vt:lpstr>Finding a good dataset</vt:lpstr>
      <vt:lpstr>Assessing this dataset using Random Forest</vt:lpstr>
      <vt:lpstr>Dimensionality reduction failed, because of variance within subcategories that isn’t variance shared by all compounds</vt:lpstr>
      <vt:lpstr>A VERY Basic Intro to  Graph Convolutional Neural Networks</vt:lpstr>
      <vt:lpstr>GCNNs applied to chemicals</vt:lpstr>
      <vt:lpstr>Training the model</vt:lpstr>
      <vt:lpstr>Benchmarking Performance on OPERA</vt:lpstr>
      <vt:lpstr>GCNN beat RF, with less overfitting.</vt:lpstr>
      <vt:lpstr>Conclusion: GCNNs allow for accurate prediction on Henry’s Law using structure alone</vt:lpstr>
      <vt:lpstr>Appendix A: Example Subcategories</vt:lpstr>
      <vt:lpstr>Appendix B: The Laplacian Graph</vt:lpstr>
      <vt:lpstr>Appendix C: Mol2Vec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Using Neural Networks for Eco-Toxicology</dc:title>
  <dc:creator>Microsoft Office User</dc:creator>
  <cp:lastModifiedBy>Microsoft Office User</cp:lastModifiedBy>
  <cp:revision>4</cp:revision>
  <dcterms:created xsi:type="dcterms:W3CDTF">2022-04-18T21:49:38Z</dcterms:created>
  <dcterms:modified xsi:type="dcterms:W3CDTF">2022-04-24T21:39:40Z</dcterms:modified>
</cp:coreProperties>
</file>