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79" r:id="rId6"/>
    <p:sldId id="265" r:id="rId7"/>
    <p:sldId id="266" r:id="rId8"/>
    <p:sldId id="267" r:id="rId9"/>
    <p:sldId id="268" r:id="rId10"/>
    <p:sldId id="281" r:id="rId11"/>
    <p:sldId id="282" r:id="rId12"/>
    <p:sldId id="280" r:id="rId13"/>
    <p:sldId id="283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Cursor AI – Đánh Giá Chuyên Sâu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400"/>
            </a:pP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Hóa</a:t>
            </a:r>
            <a:r>
              <a:rPr dirty="0"/>
              <a:t> Hiệu </a:t>
            </a:r>
            <a:r>
              <a:rPr dirty="0" err="1"/>
              <a:t>Suất</a:t>
            </a:r>
            <a:r>
              <a:rPr dirty="0"/>
              <a:t> &amp; </a:t>
            </a:r>
            <a:r>
              <a:rPr dirty="0" err="1"/>
              <a:t>Lựa</a:t>
            </a:r>
            <a:r>
              <a:rPr dirty="0"/>
              <a:t> </a:t>
            </a:r>
            <a:r>
              <a:rPr dirty="0" err="1"/>
              <a:t>Chọn</a:t>
            </a:r>
            <a:r>
              <a:rPr dirty="0"/>
              <a:t> </a:t>
            </a:r>
            <a:r>
              <a:rPr dirty="0" err="1"/>
              <a:t>Đầu</a:t>
            </a:r>
            <a:r>
              <a:rPr dirty="0"/>
              <a:t> </a:t>
            </a:r>
            <a:r>
              <a:rPr dirty="0" err="1"/>
              <a:t>Tư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600"/>
            </a:pPr>
            <a:r>
              <a:t>Bảng 2 – So sánh gói dịch vụ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82191"/>
              </p:ext>
            </p:extLst>
          </p:nvPr>
        </p:nvGraphicFramePr>
        <p:xfrm>
          <a:off x="898104" y="1412206"/>
          <a:ext cx="667512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Tính năng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Hobby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Giá (tháng)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$40/user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Giá (năm)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$16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$32/user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Dùng thử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✅ 14 ngày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Completions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200/tháng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Unlimited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en-US" dirty="0"/>
                        <a:t>Model </a:t>
                      </a:r>
                      <a:r>
                        <a:rPr lang="en-US" dirty="0" err="1"/>
                        <a:t>tốt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hơn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/>
                        <a:t>500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lượt</a:t>
                      </a:r>
                      <a:r>
                        <a:rPr dirty="0"/>
                        <a:t>/</a:t>
                      </a:r>
                      <a:r>
                        <a:rPr dirty="0" err="1"/>
                        <a:t>tháng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500+/user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Slow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50/tháng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Unlimited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Max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✅ pay‑per‑token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SSO/Admin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Hạn chế gói miễn phí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895"/>
            <a:ext cx="8229600" cy="4525963"/>
          </a:xfrm>
        </p:spPr>
        <p:txBody>
          <a:bodyPr>
            <a:normAutofit/>
          </a:bodyPr>
          <a:lstStyle/>
          <a:p>
            <a:r>
              <a:rPr lang="vi-VN" sz="1800" dirty="0"/>
              <a:t>Quota giới hạn (200/50 requests) khiến trải nghiệm dễ bị gián đoạn khi cần dùng liên tục.</a:t>
            </a:r>
          </a:p>
          <a:p>
            <a:r>
              <a:rPr lang="vi-VN" sz="1800" dirty="0"/>
              <a:t>Chỉ sử dụng được chế độ Auto → thiếu linh hoạt, không tận dụng được các tuỳ chọn nâng cao</a:t>
            </a:r>
            <a:r>
              <a:rPr lang="en-US" sz="1800" dirty="0"/>
              <a:t> 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800" dirty="0"/>
              <a:t>Không hỗ trợ Max Mode – bỏ lỡ nhiều tính năng nâng cao.</a:t>
            </a:r>
          </a:p>
          <a:p>
            <a:pPr marL="0" indent="0">
              <a:buNone/>
            </a:pPr>
            <a:endParaRPr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Lợi ích vượt trội gói Pro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35" y="1652257"/>
            <a:ext cx="8229600" cy="4525963"/>
          </a:xfrm>
        </p:spPr>
        <p:txBody>
          <a:bodyPr>
            <a:normAutofit/>
          </a:bodyPr>
          <a:lstStyle/>
          <a:p>
            <a:r>
              <a:rPr lang="vi-VN" sz="1600" dirty="0"/>
              <a:t>Lợi ích vượt trội của gói Pro</a:t>
            </a:r>
          </a:p>
          <a:p>
            <a:r>
              <a:rPr lang="vi-VN" sz="1600" dirty="0"/>
              <a:t>Không giới hạn số lần sử dụng mỗi ngày.</a:t>
            </a:r>
          </a:p>
          <a:p>
            <a:r>
              <a:rPr lang="vi-VN" sz="1600" dirty="0"/>
              <a:t>Có 500 lượt ưu tiên với tốc độ xử lý cực nhanh.</a:t>
            </a:r>
          </a:p>
          <a:p>
            <a:r>
              <a:rPr lang="vi-VN" sz="1600" dirty="0"/>
              <a:t>Truy cập các công nghệ AI mới nhất như GPT-4, Claude 3.x và Max Mode.</a:t>
            </a:r>
          </a:p>
          <a:p>
            <a:r>
              <a:rPr lang="vi-VN" sz="1600" dirty="0"/>
              <a:t>Được hỗ trợ AI liên tục, ổn định, không bị gián đoạn.</a:t>
            </a:r>
            <a:endParaRPr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600"/>
            </a:pPr>
            <a:r>
              <a:t>Bảng 3 – Hobby vs Pro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77183"/>
              </p:ext>
            </p:extLst>
          </p:nvPr>
        </p:nvGraphicFramePr>
        <p:xfrm>
          <a:off x="391110" y="1412206"/>
          <a:ext cx="786384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Khía cạnh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rPr dirty="0"/>
                        <a:t>Hobby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Pro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Quota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200 comp + 50 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Unlimited comp + 500 fast + slow 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Tốc độ phản hồi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Slow pool, chậm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Fast pool ưu tiên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Tác vụ phức tạp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No Max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Max Mode xử lý lớn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Mô hình cao cấp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Giới hạn 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GPT‑4/o, Claude 3.x full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Tool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25/phiên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200 (Max Mode)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Chi phí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$16‑20/mo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Phù hợp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Học tập, dự án nhỏ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/>
                        <a:t>Dev </a:t>
                      </a:r>
                      <a:r>
                        <a:rPr dirty="0" err="1"/>
                        <a:t>chuyên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nghiệp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mọi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quy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mô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• Cursor AI </a:t>
            </a:r>
            <a:r>
              <a:rPr dirty="0" err="1"/>
              <a:t>tăng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suất</a:t>
            </a:r>
            <a:r>
              <a:rPr dirty="0"/>
              <a:t>, </a:t>
            </a:r>
            <a:r>
              <a:rPr dirty="0" err="1"/>
              <a:t>cải</a:t>
            </a:r>
            <a:r>
              <a:rPr dirty="0"/>
              <a:t> </a:t>
            </a:r>
            <a:r>
              <a:rPr dirty="0" err="1"/>
              <a:t>thiện</a:t>
            </a:r>
            <a:r>
              <a:rPr dirty="0"/>
              <a:t> </a:t>
            </a:r>
            <a:r>
              <a:rPr dirty="0" err="1"/>
              <a:t>chất</a:t>
            </a:r>
            <a:r>
              <a:rPr dirty="0"/>
              <a:t> </a:t>
            </a:r>
            <a:r>
              <a:rPr dirty="0" err="1"/>
              <a:t>lượng</a:t>
            </a:r>
            <a:r>
              <a:rPr dirty="0"/>
              <a:t> </a:t>
            </a:r>
            <a:r>
              <a:rPr dirty="0" err="1"/>
              <a:t>mã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/>
              <a:t>• </a:t>
            </a:r>
            <a:r>
              <a:rPr dirty="0" err="1"/>
              <a:t>Gói</a:t>
            </a:r>
            <a:r>
              <a:rPr dirty="0"/>
              <a:t> Pro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đầu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 </a:t>
            </a:r>
            <a:r>
              <a:rPr dirty="0" err="1"/>
              <a:t>chiến</a:t>
            </a:r>
            <a:r>
              <a:rPr dirty="0"/>
              <a:t> </a:t>
            </a:r>
            <a:r>
              <a:rPr dirty="0" err="1"/>
              <a:t>lược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dev </a:t>
            </a:r>
            <a:r>
              <a:rPr dirty="0" err="1"/>
              <a:t>chuyên</a:t>
            </a:r>
            <a:r>
              <a:rPr dirty="0"/>
              <a:t> </a:t>
            </a:r>
            <a:r>
              <a:rPr dirty="0" err="1"/>
              <a:t>nghiệp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rPr lang="en-US" dirty="0" err="1"/>
              <a:t>Nội</a:t>
            </a:r>
            <a:r>
              <a:rPr lang="en-US" dirty="0"/>
              <a:t> dung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endParaRPr dirty="0"/>
          </a:p>
          <a:p>
            <a:pPr>
              <a:defRPr sz="1800"/>
            </a:pPr>
            <a:r>
              <a:rPr dirty="0"/>
              <a:t>• </a:t>
            </a:r>
            <a:r>
              <a:rPr dirty="0" err="1"/>
              <a:t>Bản</a:t>
            </a:r>
            <a:r>
              <a:rPr dirty="0"/>
              <a:t> </a:t>
            </a:r>
            <a:r>
              <a:rPr dirty="0" err="1"/>
              <a:t>chất</a:t>
            </a:r>
            <a:r>
              <a:rPr dirty="0"/>
              <a:t> &amp; </a:t>
            </a:r>
            <a:r>
              <a:rPr dirty="0" err="1"/>
              <a:t>tính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cốt</a:t>
            </a:r>
            <a:r>
              <a:rPr dirty="0"/>
              <a:t> </a:t>
            </a:r>
            <a:r>
              <a:rPr dirty="0" err="1"/>
              <a:t>lõi</a:t>
            </a:r>
            <a:r>
              <a:rPr dirty="0"/>
              <a:t> Cursor AI.</a:t>
            </a:r>
          </a:p>
          <a:p>
            <a:pPr>
              <a:defRPr sz="1800"/>
            </a:pPr>
            <a:r>
              <a:rPr dirty="0"/>
              <a:t>• Chi </a:t>
            </a:r>
            <a:r>
              <a:rPr dirty="0" err="1"/>
              <a:t>tiết</a:t>
            </a:r>
            <a:r>
              <a:rPr dirty="0"/>
              <a:t> </a:t>
            </a:r>
            <a:r>
              <a:rPr dirty="0" err="1"/>
              <a:t>gói</a:t>
            </a:r>
            <a:r>
              <a:rPr dirty="0"/>
              <a:t> Hobby, Pro, Business.</a:t>
            </a:r>
          </a:p>
          <a:p>
            <a:pPr>
              <a:defRPr sz="1800"/>
            </a:pPr>
            <a:r>
              <a:rPr dirty="0"/>
              <a:t>• </a:t>
            </a:r>
            <a:r>
              <a:rPr dirty="0" err="1"/>
              <a:t>Đánh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nhu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cấp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miễn</a:t>
            </a:r>
            <a:r>
              <a:rPr dirty="0"/>
              <a:t> </a:t>
            </a:r>
            <a:r>
              <a:rPr dirty="0" err="1"/>
              <a:t>phí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/>
              <a:t>• </a:t>
            </a:r>
            <a:r>
              <a:rPr dirty="0" err="1"/>
              <a:t>Khuyến</a:t>
            </a:r>
            <a:r>
              <a:rPr dirty="0"/>
              <a:t> </a:t>
            </a:r>
            <a:r>
              <a:rPr dirty="0" err="1"/>
              <a:t>nghị</a:t>
            </a:r>
            <a:r>
              <a:rPr dirty="0"/>
              <a:t> </a:t>
            </a:r>
            <a:r>
              <a:rPr dirty="0" err="1"/>
              <a:t>gói</a:t>
            </a:r>
            <a:r>
              <a:rPr dirty="0"/>
              <a:t> </a:t>
            </a:r>
            <a:r>
              <a:rPr dirty="0" err="1"/>
              <a:t>phù</a:t>
            </a:r>
            <a:r>
              <a:rPr dirty="0"/>
              <a:t> </a:t>
            </a:r>
            <a:r>
              <a:rPr dirty="0" err="1"/>
              <a:t>hợp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Cursor AI – 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09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defRPr sz="2000"/>
            </a:pPr>
            <a:endParaRPr lang="en-US" dirty="0"/>
          </a:p>
          <a:p>
            <a:pPr marL="0" indent="0">
              <a:buNone/>
              <a:defRPr sz="1800"/>
            </a:pPr>
            <a:r>
              <a:rPr lang="en-US" dirty="0"/>
              <a:t>• IDE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AI, fork </a:t>
            </a:r>
            <a:r>
              <a:rPr lang="en-US" dirty="0" err="1"/>
              <a:t>từ</a:t>
            </a:r>
            <a:r>
              <a:rPr lang="en-US" dirty="0"/>
              <a:t> Visual Studio Code.</a:t>
            </a:r>
          </a:p>
          <a:p>
            <a:pPr marL="0" indent="0">
              <a:buNone/>
              <a:defRPr sz="1800"/>
            </a:pPr>
            <a:r>
              <a:rPr lang="en-US" dirty="0"/>
              <a:t>•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Anysphere</a:t>
            </a:r>
            <a:r>
              <a:rPr lang="en-US" dirty="0"/>
              <a:t> Inc (</a:t>
            </a:r>
            <a:r>
              <a:rPr lang="en-US" dirty="0" err="1"/>
              <a:t>không</a:t>
            </a:r>
            <a:r>
              <a:rPr lang="en-US" dirty="0"/>
              <a:t> open‑source).</a:t>
            </a:r>
          </a:p>
          <a:p>
            <a:pPr marL="0" indent="0">
              <a:buNone/>
              <a:defRPr sz="1800"/>
            </a:pPr>
            <a:r>
              <a:rPr lang="en-US" dirty="0"/>
              <a:t>• </a:t>
            </a:r>
            <a:r>
              <a:rPr lang="en-US" b="1" dirty="0" err="1"/>
              <a:t>Dễ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dirty="0"/>
              <a:t>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Visual Studio Code,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.</a:t>
            </a:r>
          </a:p>
          <a:p>
            <a:pPr marL="0" indent="0">
              <a:buNone/>
              <a:defRPr sz="1800"/>
            </a:pPr>
            <a:r>
              <a:rPr lang="en-US" dirty="0"/>
              <a:t>• </a:t>
            </a:r>
            <a:r>
              <a:rPr lang="en-US" b="1" dirty="0"/>
              <a:t>Linh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AI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GPT-4, Claude, Gemini…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rPr dirty="0" err="1"/>
              <a:t>Mục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 </a:t>
            </a:r>
            <a:r>
              <a:rPr lang="en-US" dirty="0" err="1"/>
              <a:t>của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dùng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412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lang="vi-VN" dirty="0"/>
              <a:t>Tăng năng suất lập trình: tích hợp AI trực tiếp vào quy trình làm việc hằng ngày.</a:t>
            </a:r>
          </a:p>
          <a:p>
            <a:pPr>
              <a:defRPr sz="2000"/>
            </a:pPr>
            <a:r>
              <a:rPr lang="vi-VN" dirty="0"/>
              <a:t>Đã được tin dùng bởi kỹ sư tại OpenAI, Perplexity và các công ty công nghệ khác.</a:t>
            </a:r>
          </a:p>
          <a:p>
            <a:pPr>
              <a:defRPr sz="2000"/>
            </a:pPr>
            <a:r>
              <a:rPr lang="vi-VN" dirty="0"/>
              <a:t>Phù hợp mọi quy mô: từ cá nhân, startup đến doanh nghiệp lớn.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rPr dirty="0" err="1"/>
              <a:t>Tính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chính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26" y="1011725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vi-VN" dirty="0"/>
          </a:p>
          <a:p>
            <a:pPr marL="0" indent="0">
              <a:buNone/>
              <a:defRPr sz="1800"/>
            </a:pPr>
            <a:r>
              <a:rPr lang="vi-VN" dirty="0"/>
              <a:t>• AI tự xử lý công việc (Agent Mode): giao nhiệm vụ, AI tự thực hiện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/>
              <a:t>đoạn mã, giúp gõ ít hơn &amp; giảm lỗi.</a:t>
            </a:r>
          </a:p>
          <a:p>
            <a:pPr marL="0" indent="0">
              <a:buNone/>
              <a:defRPr sz="1800"/>
            </a:pPr>
            <a:r>
              <a:rPr lang="vi-VN" dirty="0"/>
              <a:t>• Chat với AI : Hỏi‑đáp, tìm lỗi, giải thích code ngay trong IDE, hỗ trợ hình ảnh làm ngữ cảnh Chat.</a:t>
            </a:r>
          </a:p>
          <a:p>
            <a:pPr marL="0" indent="0">
              <a:buNone/>
              <a:defRPr sz="1800"/>
            </a:pPr>
            <a:r>
              <a:rPr lang="vi-VN" dirty="0"/>
              <a:t>• Mô tả → Mã hoặc Lệnh (Ctrl K / Terminal K):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/>
              <a:t>tiếng Việt, AI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  <a:endParaRPr lang="vi-VN" dirty="0"/>
          </a:p>
          <a:p>
            <a:pPr marL="0" indent="0">
              <a:buNone/>
              <a:defRPr sz="1800"/>
            </a:pPr>
            <a:r>
              <a:rPr lang="vi-VN" dirty="0"/>
              <a:t>• Xử lý dự án cực lớn (Max Mode): AI đọc &amp; hiểu hàng trăm nghìn dòng code.</a:t>
            </a:r>
          </a:p>
          <a:p>
            <a:pPr marL="0" indent="0">
              <a:buNone/>
              <a:defRPr sz="1800"/>
            </a:pPr>
            <a:r>
              <a:rPr lang="vi-VN" dirty="0"/>
              <a:t>• Giữ chuẩn code tự động (AI Rules): AI luôn tuân thủ phong cách &amp; quy ước của nhóm.</a:t>
            </a:r>
          </a:p>
          <a:p>
            <a:pPr marL="0" indent="0">
              <a:buNone/>
              <a:defRPr sz="1800"/>
            </a:pPr>
            <a:r>
              <a:rPr lang="vi-VN" dirty="0"/>
              <a:t>• Tra cứu tài liệu </a:t>
            </a:r>
            <a:r>
              <a:rPr lang="en-US" dirty="0" err="1"/>
              <a:t>nhanh</a:t>
            </a:r>
            <a:r>
              <a:rPr lang="vi-VN" dirty="0"/>
              <a:t>(@Docs/@Library): xem hướng dẫn thư viện mà không rời màn hình.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Gói dịch vụ Cursor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endParaRPr/>
          </a:p>
          <a:p>
            <a:pPr>
              <a:defRPr sz="1800"/>
            </a:pPr>
            <a:r>
              <a:t>• Hobby (Free)</a:t>
            </a:r>
          </a:p>
          <a:p>
            <a:pPr>
              <a:defRPr sz="1800"/>
            </a:pPr>
            <a:r>
              <a:t>• Pro ($20/mo hoặc $16/y)</a:t>
            </a:r>
          </a:p>
          <a:p>
            <a:pPr>
              <a:defRPr sz="1800"/>
            </a:pPr>
            <a:r>
              <a:t>• Business ($40/user/mo hoặc $32/y)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Chi tiết gói: Hobby (Miễn phí)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endParaRPr/>
          </a:p>
          <a:p>
            <a:pPr>
              <a:defRPr sz="1800"/>
            </a:pPr>
            <a:r>
              <a:t>14‑day Pro trial đầy đủ.</a:t>
            </a:r>
          </a:p>
          <a:p>
            <a:pPr>
              <a:defRPr sz="1800"/>
            </a:pPr>
            <a:r>
              <a:t>200 completions + 50 slow requests/tháng.</a:t>
            </a:r>
          </a:p>
          <a:p>
            <a:pPr>
              <a:defRPr sz="1800"/>
            </a:pPr>
            <a:r>
              <a:t>Xử lý trong slow pool.</a:t>
            </a:r>
          </a:p>
          <a:p>
            <a:pPr>
              <a:defRPr sz="1800"/>
            </a:pPr>
            <a:r>
              <a:t>Đối tượng: sinh viên, dự án phụ, hackathon.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Chi tiết gói: Pro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endParaRPr/>
          </a:p>
          <a:p>
            <a:pPr>
              <a:defRPr sz="1800"/>
            </a:pPr>
            <a:r>
              <a:t>$20/mo (16/y).</a:t>
            </a:r>
          </a:p>
          <a:p>
            <a:pPr>
              <a:defRPr sz="1800"/>
            </a:pPr>
            <a:r>
              <a:t>Unlimited completions.</a:t>
            </a:r>
          </a:p>
          <a:p>
            <a:pPr>
              <a:defRPr sz="1800"/>
            </a:pPr>
            <a:r>
              <a:t>500 fast + unlimited slow requests.</a:t>
            </a:r>
          </a:p>
          <a:p>
            <a:pPr>
              <a:defRPr sz="1800"/>
            </a:pPr>
            <a:r>
              <a:t>Truy cập Max Mode (pay‑per‑token).</a:t>
            </a:r>
          </a:p>
          <a:p>
            <a:pPr>
              <a:defRPr sz="1800"/>
            </a:pPr>
            <a:r>
              <a:t>Đối tượng: freelancer, startup, dev chuyên nghiệp.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Chi tiết gói: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endParaRPr/>
          </a:p>
          <a:p>
            <a:pPr>
              <a:defRPr sz="1800"/>
            </a:pPr>
            <a:r>
              <a:t>$40/user/mo (32/y).</a:t>
            </a:r>
          </a:p>
          <a:p>
            <a:pPr>
              <a:defRPr sz="1800"/>
            </a:pPr>
            <a:r>
              <a:t>Bao gồm Pro + SSO, Admin dashboard, privacy mode.</a:t>
            </a:r>
          </a:p>
          <a:p>
            <a:pPr>
              <a:defRPr sz="1800"/>
            </a:pPr>
            <a:r>
              <a:t>Thanh toán tập trung.</a:t>
            </a:r>
          </a:p>
          <a:p>
            <a:pPr>
              <a:defRPr sz="1800"/>
            </a:pPr>
            <a:r>
              <a:t>Đối tượng: đội nhóm, doanh nghiệp cần bảo mật.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868</Words>
  <Application>Microsoft Office PowerPoint</Application>
  <PresentationFormat>On-screen Show (4:3)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Cursor AI – Đánh Giá Chuyên Sâu</vt:lpstr>
      <vt:lpstr>Nội dung</vt:lpstr>
      <vt:lpstr>Cursor AI – Tổng quan</vt:lpstr>
      <vt:lpstr>Mục tiêu của người dùng</vt:lpstr>
      <vt:lpstr>Tính năng chính</vt:lpstr>
      <vt:lpstr>Gói dịch vụ Cursor AI</vt:lpstr>
      <vt:lpstr>Chi tiết gói: Hobby (Miễn phí)</vt:lpstr>
      <vt:lpstr>Chi tiết gói: Pro</vt:lpstr>
      <vt:lpstr>Chi tiết gói: Business</vt:lpstr>
      <vt:lpstr>Bảng 2 – So sánh gói dịch vụ</vt:lpstr>
      <vt:lpstr>Hạn chế gói miễn phí</vt:lpstr>
      <vt:lpstr>Lợi ích vượt trội gói Pro</vt:lpstr>
      <vt:lpstr>Bảng 3 – Hobby vs Pro</vt:lpstr>
      <vt:lpstr>Kết luận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GABRIEL CASTILLO VAZQUEZ</cp:lastModifiedBy>
  <cp:revision>20</cp:revision>
  <dcterms:created xsi:type="dcterms:W3CDTF">2013-01-27T09:14:16Z</dcterms:created>
  <dcterms:modified xsi:type="dcterms:W3CDTF">2025-06-09T04:19:42Z</dcterms:modified>
  <cp:category/>
</cp:coreProperties>
</file>