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2" r:id="rId3"/>
    <p:sldId id="266" r:id="rId4"/>
    <p:sldId id="271" r:id="rId5"/>
    <p:sldId id="267" r:id="rId6"/>
    <p:sldId id="288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9" r:id="rId16"/>
    <p:sldId id="281" r:id="rId17"/>
    <p:sldId id="282" r:id="rId18"/>
    <p:sldId id="283" r:id="rId19"/>
    <p:sldId id="284" r:id="rId20"/>
    <p:sldId id="285" r:id="rId21"/>
    <p:sldId id="286" r:id="rId22"/>
    <p:sldId id="28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571" autoAdjust="0"/>
  </p:normalViewPr>
  <p:slideViewPr>
    <p:cSldViewPr snapToGrid="0">
      <p:cViewPr varScale="1">
        <p:scale>
          <a:sx n="38" d="100"/>
          <a:sy n="38" d="100"/>
        </p:scale>
        <p:origin x="14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02C80-C8C4-43F6-A2EE-A6C1936CDEB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019D1-0E4F-481A-933E-CBE2FCCB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0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019D1-0E4F-481A-933E-CBE2FCCB5E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57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019D1-0E4F-481A-933E-CBE2FCCB5E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60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019D1-0E4F-481A-933E-CBE2FCCB5E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60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019D1-0E4F-481A-933E-CBE2FCCB5E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52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019D1-0E4F-481A-933E-CBE2FCCB5E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29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019D1-0E4F-481A-933E-CBE2FCCB5E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64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019D1-0E4F-481A-933E-CBE2FCCB5E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27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019D1-0E4F-481A-933E-CBE2FCCB5E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7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019D1-0E4F-481A-933E-CBE2FCCB5E7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69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019D1-0E4F-481A-933E-CBE2FCCB5E7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881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019D1-0E4F-481A-933E-CBE2FCCB5E7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39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019D1-0E4F-481A-933E-CBE2FCCB5E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843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019D1-0E4F-481A-933E-CBE2FCCB5E7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82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019D1-0E4F-481A-933E-CBE2FCCB5E7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71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019D1-0E4F-481A-933E-CBE2FCCB5E7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68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019D1-0E4F-481A-933E-CBE2FCCB5E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90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019D1-0E4F-481A-933E-CBE2FCCB5E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55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019D1-0E4F-481A-933E-CBE2FCCB5E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9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019D1-0E4F-481A-933E-CBE2FCCB5E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49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019D1-0E4F-481A-933E-CBE2FCCB5E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47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019D1-0E4F-481A-933E-CBE2FCCB5E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34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019D1-0E4F-481A-933E-CBE2FCCB5E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69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2735C-F3ED-BF74-C098-8CB231E4E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BDEFE-1E57-8121-26EF-188A31D87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31A11-B299-7133-356D-DA43C01CF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E44C-1955-42A3-9617-45A4372D9B0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72020-5B1A-2C5C-1A70-5D3179226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8BAFC-3176-099A-115E-272FF8E9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7823-E5D6-4753-B59D-0290BA73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2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17A8E-8B0D-5637-86CD-F8C02D03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4EE79-C848-66FB-1277-0D692E4D7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FCC34-836F-4C4D-11DA-81BE23E5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E44C-1955-42A3-9617-45A4372D9B0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2B98C-A86D-AEB5-F3E0-25958334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63246-7AFF-5B16-5AEF-2942E238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7823-E5D6-4753-B59D-0290BA73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441C89-425E-C78A-BBC1-059259668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787E6-4B43-AA10-882B-BA4C8E2AB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9D66F-70F2-EBEA-36E3-0D456069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E44C-1955-42A3-9617-45A4372D9B0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3D350-52F1-49D0-495A-3A02F16B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6B022-C554-A3E4-0D93-3683964C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7823-E5D6-4753-B59D-0290BA73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1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37F9-04AD-CB27-CD84-7B5D8E4C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FD933-16E6-7A29-24E7-1C6880E3D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4613A-8B3A-B395-2994-4C3F1C76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E44C-1955-42A3-9617-45A4372D9B0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68A43-2599-88E5-AAF9-A8F000FE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9EAFB-D470-C0C5-DCDB-3D644ADE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7823-E5D6-4753-B59D-0290BA73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3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4BDD-A63D-1B0E-E392-B2B39CF8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9237-C48F-6AFF-EC53-D291C388F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90D82-A5DD-AFF3-F114-E1FE18DB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E44C-1955-42A3-9617-45A4372D9B0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AA679-4A9E-E0F0-261A-08018F8E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941F2-92CA-95CF-C17E-D39FCFE8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7823-E5D6-4753-B59D-0290BA73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8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67A7-0C22-6170-81C3-FB99386AC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9D9F3-5423-F06C-8123-8FB0A550A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FD50E-F215-A9D7-A89C-3FE993719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45842-F88F-FFB5-86E4-9B010B6E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E44C-1955-42A3-9617-45A4372D9B0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75A13-A647-DB28-EFD1-54FCB3054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12FC1-F832-213F-358C-69D93BF1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7823-E5D6-4753-B59D-0290BA73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9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9370-F222-8A48-42BB-C3BE1BB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DCAAA-E730-CA18-D33F-172816250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ABC76-7ECD-2B8F-B2BA-AB2B9962B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EEAA3-0E20-99D9-2BE7-C32109BF2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4740D-B488-4311-C72A-6C784AECB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FBE10-FBC5-930B-3B07-91F00B2B6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E44C-1955-42A3-9617-45A4372D9B0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52E3FD-C53A-3309-8475-141765479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9F811-F54F-0A72-26D9-8A95959B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7823-E5D6-4753-B59D-0290BA73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0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AA87-8588-0BE6-AFE7-D43966036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CD5C20-F0DF-1D1B-B2DD-FDC3F4EFD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E44C-1955-42A3-9617-45A4372D9B0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BACC8-F230-4888-3992-8E61BEF7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1835D-FC07-17BE-7C39-4E8A84DD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7823-E5D6-4753-B59D-0290BA73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1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6CF12B-5300-D439-AB03-D626B5C4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E44C-1955-42A3-9617-45A4372D9B0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19DD8D-256B-354C-BB05-4E83CACB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A3802-8694-CB6C-D13D-F8807C4DB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7823-E5D6-4753-B59D-0290BA73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0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CDBF-BFD6-0CB0-DAAA-6B473F58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FE9E8-47C7-49CA-12B8-30141464D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1A95E-A056-3068-CEA6-1C2B14E93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C8C21-0DE0-2647-DB25-DE0312FA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E44C-1955-42A3-9617-45A4372D9B0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A8182-E8D0-3118-C8DF-ED17972F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3CC0F-9DA4-8B85-82C1-AACF56AE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7823-E5D6-4753-B59D-0290BA73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7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21B5-8810-06A1-2911-1B35DD638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79CC8-CC98-8B1F-3348-C978AA17A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E41B2-51A6-BD4B-9A30-0FD52434B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15BD1-36F1-0C5A-61C8-0DE6B1A91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E44C-1955-42A3-9617-45A4372D9B0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EF53E-BE5C-5F3E-0420-D2914AAB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EEF1A-E5F4-3C34-AB5B-A71E8867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7823-E5D6-4753-B59D-0290BA73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9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2EA6D9-4ADC-DE82-F4E9-2C3FC395C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3F6B-F052-B5A2-0F0A-0708A1136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91673-0401-7518-FCEA-1DD4F6370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CE44C-1955-42A3-9617-45A4372D9B0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29482-0178-F5C4-D080-133FE16E2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2B32D-8D7A-1884-6E89-B5F92587E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F7823-E5D6-4753-B59D-0290BA73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4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0.png"/><Relationship Id="rId11" Type="http://schemas.openxmlformats.org/officeDocument/2006/relationships/image" Target="../media/image32.png"/><Relationship Id="rId5" Type="http://schemas.openxmlformats.org/officeDocument/2006/relationships/image" Target="../media/image260.pn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60.pn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045-E897-BC5D-DF10-A394918CBB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Is Q-learning Provably Efficient?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67160-4CF2-A0E6-22F3-AF9302427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6838"/>
            <a:ext cx="9144000" cy="541337"/>
          </a:xfrm>
        </p:spPr>
        <p:txBody>
          <a:bodyPr>
            <a:normAutofit lnSpcReduction="10000"/>
          </a:bodyPr>
          <a:lstStyle/>
          <a:p>
            <a:r>
              <a:rPr lang="en-US" sz="1800" b="0" i="0" dirty="0"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Jin, C., Allen-Zhu, Z., </a:t>
            </a:r>
            <a:r>
              <a:rPr lang="en-US" sz="1800" b="0" i="0" dirty="0" err="1"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Bubeck</a:t>
            </a:r>
            <a:r>
              <a:rPr lang="en-US" sz="1800" b="0" i="0" dirty="0"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, S. and Jordan, M.I., 2018. Is Q-learning provably efficient?. </a:t>
            </a:r>
            <a:r>
              <a:rPr lang="en-US" sz="1800" b="0" i="1" dirty="0"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Advances in neural information processing systems</a:t>
            </a:r>
            <a:r>
              <a:rPr lang="en-US" sz="1800" b="0" i="0" dirty="0"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, </a:t>
            </a:r>
            <a:r>
              <a:rPr lang="en-US" sz="1800" b="0" i="1" dirty="0"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31</a:t>
            </a:r>
            <a:r>
              <a:rPr lang="en-US" sz="1800" b="0" i="0" dirty="0"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.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F401D6C-5134-7D7D-9A46-CCA34D8889F4}"/>
              </a:ext>
            </a:extLst>
          </p:cNvPr>
          <p:cNvSpPr txBox="1">
            <a:spLocks/>
          </p:cNvSpPr>
          <p:nvPr/>
        </p:nvSpPr>
        <p:spPr>
          <a:xfrm>
            <a:off x="1524000" y="4864100"/>
            <a:ext cx="9144000" cy="142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222222"/>
                </a:solidFill>
              </a:rPr>
              <a:t>Presenter: Sopan Sarkar</a:t>
            </a:r>
          </a:p>
          <a:p>
            <a:r>
              <a:rPr lang="en-US" sz="2800" dirty="0">
                <a:solidFill>
                  <a:srgbClr val="222222"/>
                </a:solidFill>
              </a:rPr>
              <a:t>Date: 12/05/2023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6720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D52F03-5C1C-F84A-F72C-2FEFA5A43968}"/>
              </a:ext>
            </a:extLst>
          </p:cNvPr>
          <p:cNvSpPr/>
          <p:nvPr/>
        </p:nvSpPr>
        <p:spPr>
          <a:xfrm>
            <a:off x="3219450" y="3429000"/>
            <a:ext cx="2647950" cy="146685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Simulator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amond 4">
                <a:extLst>
                  <a:ext uri="{FF2B5EF4-FFF2-40B4-BE49-F238E27FC236}">
                    <a16:creationId xmlns:a16="http://schemas.microsoft.com/office/drawing/2014/main" id="{1F598E99-5623-738E-B420-35B7E5B9C626}"/>
                  </a:ext>
                </a:extLst>
              </p:cNvPr>
              <p:cNvSpPr/>
              <p:nvPr/>
            </p:nvSpPr>
            <p:spPr>
              <a:xfrm>
                <a:off x="1409699" y="3101352"/>
                <a:ext cx="809625" cy="746748"/>
              </a:xfrm>
              <a:prstGeom prst="diamond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Diamond 4">
                <a:extLst>
                  <a:ext uri="{FF2B5EF4-FFF2-40B4-BE49-F238E27FC236}">
                    <a16:creationId xmlns:a16="http://schemas.microsoft.com/office/drawing/2014/main" id="{1F598E99-5623-738E-B420-35B7E5B9C6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699" y="3101352"/>
                <a:ext cx="809625" cy="746748"/>
              </a:xfrm>
              <a:prstGeom prst="diamond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iamond 5">
            <a:extLst>
              <a:ext uri="{FF2B5EF4-FFF2-40B4-BE49-F238E27FC236}">
                <a16:creationId xmlns:a16="http://schemas.microsoft.com/office/drawing/2014/main" id="{CA5CB2C0-AAC8-6261-8DDB-DB6189AA4259}"/>
              </a:ext>
            </a:extLst>
          </p:cNvPr>
          <p:cNvSpPr/>
          <p:nvPr/>
        </p:nvSpPr>
        <p:spPr>
          <a:xfrm>
            <a:off x="1409699" y="4377702"/>
            <a:ext cx="809625" cy="746748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8FB079C-952C-483B-7BB8-155A0E1DC8B6}"/>
                  </a:ext>
                </a:extLst>
              </p:cNvPr>
              <p:cNvSpPr/>
              <p:nvPr/>
            </p:nvSpPr>
            <p:spPr>
              <a:xfrm>
                <a:off x="6762750" y="2926104"/>
                <a:ext cx="628650" cy="657225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8FB079C-952C-483B-7BB8-155A0E1DC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750" y="2926104"/>
                <a:ext cx="628650" cy="65722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F9454F14-69EA-C566-D4E9-4CA0DDC1AFFD}"/>
              </a:ext>
            </a:extLst>
          </p:cNvPr>
          <p:cNvSpPr/>
          <p:nvPr/>
        </p:nvSpPr>
        <p:spPr>
          <a:xfrm>
            <a:off x="6762750" y="4422463"/>
            <a:ext cx="628650" cy="65722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C54526-C8CA-30E3-07BD-A16403026E29}"/>
              </a:ext>
            </a:extLst>
          </p:cNvPr>
          <p:cNvCxnSpPr>
            <a:cxnSpLocks/>
          </p:cNvCxnSpPr>
          <p:nvPr/>
        </p:nvCxnSpPr>
        <p:spPr>
          <a:xfrm>
            <a:off x="2114550" y="3734803"/>
            <a:ext cx="1104900" cy="2085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9719C8-A6F6-AA14-59EB-D6C40F3DEB68}"/>
              </a:ext>
            </a:extLst>
          </p:cNvPr>
          <p:cNvCxnSpPr/>
          <p:nvPr/>
        </p:nvCxnSpPr>
        <p:spPr>
          <a:xfrm flipV="1">
            <a:off x="2114550" y="4377702"/>
            <a:ext cx="1104900" cy="1942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39E1A1-8E8B-0D35-DED1-772ABFE3662C}"/>
              </a:ext>
            </a:extLst>
          </p:cNvPr>
          <p:cNvCxnSpPr/>
          <p:nvPr/>
        </p:nvCxnSpPr>
        <p:spPr>
          <a:xfrm flipV="1">
            <a:off x="5943600" y="3429000"/>
            <a:ext cx="819150" cy="3058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8E5DB2-C0B3-C59C-B168-48C7193C6D65}"/>
              </a:ext>
            </a:extLst>
          </p:cNvPr>
          <p:cNvCxnSpPr/>
          <p:nvPr/>
        </p:nvCxnSpPr>
        <p:spPr>
          <a:xfrm>
            <a:off x="5905500" y="4377702"/>
            <a:ext cx="771525" cy="3733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19583A-D0A0-B11B-FB2E-6707AF99D42A}"/>
              </a:ext>
            </a:extLst>
          </p:cNvPr>
          <p:cNvGrpSpPr/>
          <p:nvPr/>
        </p:nvGrpSpPr>
        <p:grpSpPr>
          <a:xfrm>
            <a:off x="8210548" y="2228850"/>
            <a:ext cx="2476501" cy="2790317"/>
            <a:chOff x="7877174" y="2526750"/>
            <a:chExt cx="2105026" cy="2492417"/>
          </a:xfrm>
        </p:grpSpPr>
        <p:pic>
          <p:nvPicPr>
            <p:cNvPr id="2050" name="Picture 2" descr="Cartoon mouse maze game Royalty Free Vector Image">
              <a:extLst>
                <a:ext uri="{FF2B5EF4-FFF2-40B4-BE49-F238E27FC236}">
                  <a16:creationId xmlns:a16="http://schemas.microsoft.com/office/drawing/2014/main" id="{19D7EF09-3A43-9D6E-8E7E-8DF2A8D17D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2739" b="9785"/>
            <a:stretch/>
          </p:blipFill>
          <p:spPr bwMode="auto">
            <a:xfrm>
              <a:off x="7877174" y="2629400"/>
              <a:ext cx="2105026" cy="2371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022FA4B-1E47-F4B4-5346-D24C76A3C5CD}"/>
                </a:ext>
              </a:extLst>
            </p:cNvPr>
            <p:cNvSpPr/>
            <p:nvPr/>
          </p:nvSpPr>
          <p:spPr>
            <a:xfrm>
              <a:off x="9496425" y="3101352"/>
              <a:ext cx="485775" cy="4819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FDE5C85-626F-B2AA-64B5-1228D14CAE2F}"/>
                </a:ext>
              </a:extLst>
            </p:cNvPr>
            <p:cNvSpPr/>
            <p:nvPr/>
          </p:nvSpPr>
          <p:spPr>
            <a:xfrm>
              <a:off x="7877174" y="4361942"/>
              <a:ext cx="628650" cy="657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BC858EA-AE62-C8A7-186A-7D3E30683709}"/>
                </a:ext>
              </a:extLst>
            </p:cNvPr>
            <p:cNvSpPr/>
            <p:nvPr/>
          </p:nvSpPr>
          <p:spPr>
            <a:xfrm>
              <a:off x="7877174" y="2526750"/>
              <a:ext cx="1000126" cy="4819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C16B59D-9B6E-C30A-C434-B86129B15F65}"/>
              </a:ext>
            </a:extLst>
          </p:cNvPr>
          <p:cNvSpPr txBox="1"/>
          <p:nvPr/>
        </p:nvSpPr>
        <p:spPr>
          <a:xfrm>
            <a:off x="619760" y="23368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+mj-lt"/>
              </a:rPr>
              <a:t>A Fundamental Question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206615-E2B3-8FE0-89F4-FD72ED980C33}"/>
              </a:ext>
            </a:extLst>
          </p:cNvPr>
          <p:cNvSpPr txBox="1"/>
          <p:nvPr/>
        </p:nvSpPr>
        <p:spPr>
          <a:xfrm>
            <a:off x="619760" y="1302893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2400" b="0" i="0" dirty="0">
                <a:solidFill>
                  <a:srgbClr val="0070C0"/>
                </a:solidFill>
                <a:effectLst/>
                <a:latin typeface="Söhne"/>
              </a:rPr>
              <a:t>Is model-free algorithms (Q-learning) sample efficient?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2400" dirty="0">
              <a:latin typeface="Söhne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2400" dirty="0">
                <a:latin typeface="Söhne"/>
              </a:rPr>
              <a:t>remains unknown even for basic scenario with finite state/actions</a:t>
            </a:r>
            <a:endParaRPr lang="en-US" sz="2400" b="0" i="0" dirty="0">
              <a:effectLst/>
              <a:latin typeface="Söhn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46B5E6-3841-C476-9973-68D8057BE181}"/>
              </a:ext>
            </a:extLst>
          </p:cNvPr>
          <p:cNvSpPr txBox="1"/>
          <p:nvPr/>
        </p:nvSpPr>
        <p:spPr>
          <a:xfrm>
            <a:off x="619760" y="5471057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2400" dirty="0">
                <a:latin typeface="Söhne"/>
              </a:rPr>
              <a:t>Find best policy given all possible states and a “simulator”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2400" b="0" i="0" dirty="0">
                <a:effectLst/>
                <a:latin typeface="Söhne"/>
              </a:rPr>
              <a:t>Considered easier than standard RL, “planning that does not require exploration”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84F841-DDA1-F624-0F51-CCB8A30D2593}"/>
              </a:ext>
            </a:extLst>
          </p:cNvPr>
          <p:cNvSpPr txBox="1"/>
          <p:nvPr/>
        </p:nvSpPr>
        <p:spPr>
          <a:xfrm>
            <a:off x="609600" y="2628704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2400" b="0" i="0" dirty="0">
                <a:solidFill>
                  <a:srgbClr val="0070C0"/>
                </a:solidFill>
                <a:effectLst/>
                <a:latin typeface="Söhne"/>
              </a:rPr>
              <a:t>What did we know?</a:t>
            </a:r>
            <a:endParaRPr lang="en-US" sz="24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325660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119583A-D0A0-B11B-FB2E-6707AF99D42A}"/>
              </a:ext>
            </a:extLst>
          </p:cNvPr>
          <p:cNvGrpSpPr/>
          <p:nvPr/>
        </p:nvGrpSpPr>
        <p:grpSpPr>
          <a:xfrm>
            <a:off x="234389" y="1224002"/>
            <a:ext cx="2476501" cy="2790317"/>
            <a:chOff x="7877174" y="2526750"/>
            <a:chExt cx="2105026" cy="2492417"/>
          </a:xfrm>
        </p:grpSpPr>
        <p:pic>
          <p:nvPicPr>
            <p:cNvPr id="2050" name="Picture 2" descr="Cartoon mouse maze game Royalty Free Vector Image">
              <a:extLst>
                <a:ext uri="{FF2B5EF4-FFF2-40B4-BE49-F238E27FC236}">
                  <a16:creationId xmlns:a16="http://schemas.microsoft.com/office/drawing/2014/main" id="{19D7EF09-3A43-9D6E-8E7E-8DF2A8D17D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2739" b="9785"/>
            <a:stretch/>
          </p:blipFill>
          <p:spPr bwMode="auto">
            <a:xfrm>
              <a:off x="7877174" y="2629400"/>
              <a:ext cx="2105026" cy="2371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022FA4B-1E47-F4B4-5346-D24C76A3C5CD}"/>
                </a:ext>
              </a:extLst>
            </p:cNvPr>
            <p:cNvSpPr/>
            <p:nvPr/>
          </p:nvSpPr>
          <p:spPr>
            <a:xfrm>
              <a:off x="9496425" y="3101352"/>
              <a:ext cx="485775" cy="4819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FDE5C85-626F-B2AA-64B5-1228D14CAE2F}"/>
                </a:ext>
              </a:extLst>
            </p:cNvPr>
            <p:cNvSpPr/>
            <p:nvPr/>
          </p:nvSpPr>
          <p:spPr>
            <a:xfrm>
              <a:off x="7877174" y="4361942"/>
              <a:ext cx="628650" cy="657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BC858EA-AE62-C8A7-186A-7D3E30683709}"/>
                </a:ext>
              </a:extLst>
            </p:cNvPr>
            <p:cNvSpPr/>
            <p:nvPr/>
          </p:nvSpPr>
          <p:spPr>
            <a:xfrm>
              <a:off x="7877174" y="2526750"/>
              <a:ext cx="1000126" cy="4819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C16B59D-9B6E-C30A-C434-B86129B15F65}"/>
              </a:ext>
            </a:extLst>
          </p:cNvPr>
          <p:cNvSpPr txBox="1"/>
          <p:nvPr/>
        </p:nvSpPr>
        <p:spPr>
          <a:xfrm>
            <a:off x="619760" y="23368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+mj-lt"/>
              </a:rPr>
              <a:t>Episodic MDP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946B5E6-3841-C476-9973-68D8057BE181}"/>
                  </a:ext>
                </a:extLst>
              </p:cNvPr>
              <p:cNvSpPr txBox="1"/>
              <p:nvPr/>
            </p:nvSpPr>
            <p:spPr>
              <a:xfrm>
                <a:off x="648983" y="4517099"/>
                <a:ext cx="10972800" cy="1601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lvl="0" algn="l" rtl="0">
                  <a:spcBef>
                    <a:spcPts val="0"/>
                  </a:spcBef>
                  <a:spcAft>
                    <a:spcPts val="0"/>
                  </a:spcAft>
                  <a:buSzPts val="1800"/>
                </a:pPr>
                <a:r>
                  <a:rPr lang="en-US" sz="2400" dirty="0">
                    <a:latin typeface="Söhne"/>
                  </a:rPr>
                  <a:t>Each episode ends in H steps, then start next episode from the beginning</a:t>
                </a:r>
              </a:p>
              <a:p>
                <a:pPr marL="457200" lvl="0" indent="-342900">
                  <a:buSzPts val="1800"/>
                  <a:buFont typeface="Wingdings" panose="05000000000000000000" pitchFamily="2" charset="2"/>
                  <a:buChar char="Ø"/>
                </a:pPr>
                <a:r>
                  <a:rPr lang="en-US" sz="2400" b="0" i="0" dirty="0">
                    <a:effectLst/>
                    <a:latin typeface="Söhne"/>
                  </a:rPr>
                  <a:t>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i="0" dirty="0">
                    <a:effectLst/>
                    <a:latin typeface="Söhne"/>
                  </a:rPr>
                  <a:t>, the agent </a:t>
                </a:r>
                <a:r>
                  <a:rPr lang="en-US" sz="2400" b="0" i="0" dirty="0">
                    <a:solidFill>
                      <a:srgbClr val="C00000"/>
                    </a:solidFill>
                    <a:effectLst/>
                    <a:latin typeface="Söhne"/>
                  </a:rPr>
                  <a:t>only picks action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="0" i="0" dirty="0">
                    <a:solidFill>
                      <a:srgbClr val="C00000"/>
                    </a:solidFill>
                    <a:effectLst/>
                    <a:latin typeface="Söhne"/>
                  </a:rPr>
                  <a:t>}</a:t>
                </a:r>
              </a:p>
              <a:p>
                <a:pPr marL="457200" lvl="0" indent="-342900">
                  <a:buSzPts val="1800"/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Söhne"/>
                  </a:rPr>
                  <a:t>Transition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(.|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i="0" dirty="0">
                    <a:effectLst/>
                    <a:latin typeface="Söhne"/>
                  </a:rPr>
                  <a:t> and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400" b="0" i="0" dirty="0">
                    <a:effectLst/>
                    <a:latin typeface="Söhne"/>
                  </a:rPr>
                  <a:t> </a:t>
                </a:r>
                <a:r>
                  <a:rPr lang="en-US" sz="2400" b="0" i="0" dirty="0">
                    <a:solidFill>
                      <a:srgbClr val="0070C0"/>
                    </a:solidFill>
                    <a:effectLst/>
                    <a:latin typeface="Söhne"/>
                  </a:rPr>
                  <a:t>vary with step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2400" b="0" i="0" dirty="0">
                  <a:solidFill>
                    <a:srgbClr val="0070C0"/>
                  </a:solidFill>
                  <a:effectLst/>
                  <a:latin typeface="Söhne"/>
                </a:endParaRPr>
              </a:p>
              <a:p>
                <a:pPr marL="457200" lvl="0" indent="-342900">
                  <a:buSzPts val="1800"/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Söhne"/>
                  </a:rPr>
                  <a:t>Possible action combination in one episode: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sz="2400" b="0" i="0" dirty="0">
                  <a:effectLst/>
                  <a:latin typeface="Söhne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946B5E6-3841-C476-9973-68D8057BE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83" y="4517099"/>
                <a:ext cx="10972800" cy="1601272"/>
              </a:xfrm>
              <a:prstGeom prst="rect">
                <a:avLst/>
              </a:prstGeom>
              <a:blipFill>
                <a:blip r:embed="rId4"/>
                <a:stretch>
                  <a:fillRect t="-3042" b="-5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48941730-D507-853C-FC2B-7B2F41EC0CF0}"/>
              </a:ext>
            </a:extLst>
          </p:cNvPr>
          <p:cNvGrpSpPr/>
          <p:nvPr/>
        </p:nvGrpSpPr>
        <p:grpSpPr>
          <a:xfrm>
            <a:off x="3316009" y="1461115"/>
            <a:ext cx="8305774" cy="2682568"/>
            <a:chOff x="3520307" y="1467962"/>
            <a:chExt cx="8305774" cy="268256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0331ECD-FD7C-0407-BC4A-46858F95020B}"/>
                </a:ext>
              </a:extLst>
            </p:cNvPr>
            <p:cNvGrpSpPr/>
            <p:nvPr/>
          </p:nvGrpSpPr>
          <p:grpSpPr>
            <a:xfrm>
              <a:off x="3520307" y="1480653"/>
              <a:ext cx="4509268" cy="2669877"/>
              <a:chOff x="5734052" y="2585143"/>
              <a:chExt cx="4509268" cy="26698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C5289DDA-DA70-1196-BCF8-7F814EF2AC40}"/>
                      </a:ext>
                    </a:extLst>
                  </p:cNvPr>
                  <p:cNvSpPr/>
                  <p:nvPr/>
                </p:nvSpPr>
                <p:spPr>
                  <a:xfrm>
                    <a:off x="5734052" y="3620428"/>
                    <a:ext cx="685799" cy="70485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C5289DDA-DA70-1196-BCF8-7F814EF2AC4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4052" y="3620428"/>
                    <a:ext cx="685799" cy="70485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Diamond 9">
                    <a:extLst>
                      <a:ext uri="{FF2B5EF4-FFF2-40B4-BE49-F238E27FC236}">
                        <a16:creationId xmlns:a16="http://schemas.microsoft.com/office/drawing/2014/main" id="{5257B36B-E2CF-0FD3-4173-3B2A22339BFF}"/>
                      </a:ext>
                    </a:extLst>
                  </p:cNvPr>
                  <p:cNvSpPr/>
                  <p:nvPr/>
                </p:nvSpPr>
                <p:spPr>
                  <a:xfrm>
                    <a:off x="6905624" y="4456773"/>
                    <a:ext cx="685799" cy="798247"/>
                  </a:xfrm>
                  <a:prstGeom prst="diamond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Diamond 9">
                    <a:extLst>
                      <a:ext uri="{FF2B5EF4-FFF2-40B4-BE49-F238E27FC236}">
                        <a16:creationId xmlns:a16="http://schemas.microsoft.com/office/drawing/2014/main" id="{5257B36B-E2CF-0FD3-4173-3B2A22339BF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5624" y="4456773"/>
                    <a:ext cx="685799" cy="798247"/>
                  </a:xfrm>
                  <a:prstGeom prst="diamond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DED88D32-2312-3360-3B59-E78D56EE525E}"/>
                      </a:ext>
                    </a:extLst>
                  </p:cNvPr>
                  <p:cNvSpPr/>
                  <p:nvPr/>
                </p:nvSpPr>
                <p:spPr>
                  <a:xfrm>
                    <a:off x="6905624" y="2610812"/>
                    <a:ext cx="685799" cy="70485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DED88D32-2312-3360-3B59-E78D56EE52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5624" y="2610812"/>
                    <a:ext cx="685799" cy="70485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9A3A47A6-68A1-BE35-7489-520DA89E179E}"/>
                      </a:ext>
                    </a:extLst>
                  </p:cNvPr>
                  <p:cNvSpPr/>
                  <p:nvPr/>
                </p:nvSpPr>
                <p:spPr>
                  <a:xfrm>
                    <a:off x="8024788" y="3620428"/>
                    <a:ext cx="685799" cy="70485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9A3A47A6-68A1-BE35-7489-520DA89E17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24788" y="3620428"/>
                    <a:ext cx="685799" cy="70485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C36980EA-71E3-1EED-4E43-7B760A98DBC5}"/>
                      </a:ext>
                    </a:extLst>
                  </p:cNvPr>
                  <p:cNvSpPr/>
                  <p:nvPr/>
                </p:nvSpPr>
                <p:spPr>
                  <a:xfrm>
                    <a:off x="9344025" y="2585143"/>
                    <a:ext cx="685799" cy="70485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C36980EA-71E3-1EED-4E43-7B760A98DB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44025" y="2585143"/>
                    <a:ext cx="685799" cy="70485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Diamond 15">
                    <a:extLst>
                      <a:ext uri="{FF2B5EF4-FFF2-40B4-BE49-F238E27FC236}">
                        <a16:creationId xmlns:a16="http://schemas.microsoft.com/office/drawing/2014/main" id="{FA345F02-4168-62A8-B0C5-C8E6C6FE6EB1}"/>
                      </a:ext>
                    </a:extLst>
                  </p:cNvPr>
                  <p:cNvSpPr/>
                  <p:nvPr/>
                </p:nvSpPr>
                <p:spPr>
                  <a:xfrm>
                    <a:off x="9344025" y="4456772"/>
                    <a:ext cx="685799" cy="798247"/>
                  </a:xfrm>
                  <a:prstGeom prst="diamond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Diamond 15">
                    <a:extLst>
                      <a:ext uri="{FF2B5EF4-FFF2-40B4-BE49-F238E27FC236}">
                        <a16:creationId xmlns:a16="http://schemas.microsoft.com/office/drawing/2014/main" id="{FA345F02-4168-62A8-B0C5-C8E6C6FE6E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44025" y="4456772"/>
                    <a:ext cx="685799" cy="798247"/>
                  </a:xfrm>
                  <a:prstGeom prst="diamond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9F76C4C-2E8F-5FFB-A555-8D0041DA5000}"/>
                  </a:ext>
                </a:extLst>
              </p:cNvPr>
              <p:cNvCxnSpPr>
                <a:stCxn id="7" idx="7"/>
                <a:endCxn id="11" idx="3"/>
              </p:cNvCxnSpPr>
              <p:nvPr/>
            </p:nvCxnSpPr>
            <p:spPr>
              <a:xfrm flipV="1">
                <a:off x="6319418" y="3212439"/>
                <a:ext cx="686639" cy="5112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7C4BE1D2-631B-C04D-35F0-D72EF8E05308}"/>
                  </a:ext>
                </a:extLst>
              </p:cNvPr>
              <p:cNvCxnSpPr>
                <a:stCxn id="7" idx="6"/>
                <a:endCxn id="13" idx="2"/>
              </p:cNvCxnSpPr>
              <p:nvPr/>
            </p:nvCxnSpPr>
            <p:spPr>
              <a:xfrm>
                <a:off x="6419851" y="3972853"/>
                <a:ext cx="16049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D0FA64B5-5B8E-6490-B951-F5BC87BB8384}"/>
                  </a:ext>
                </a:extLst>
              </p:cNvPr>
              <p:cNvCxnSpPr>
                <a:stCxn id="10" idx="0"/>
                <a:endCxn id="11" idx="4"/>
              </p:cNvCxnSpPr>
              <p:nvPr/>
            </p:nvCxnSpPr>
            <p:spPr>
              <a:xfrm flipV="1">
                <a:off x="7248524" y="3315662"/>
                <a:ext cx="0" cy="11411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A62268A0-721B-BC4C-8B61-0A4BC96C8B9F}"/>
                  </a:ext>
                </a:extLst>
              </p:cNvPr>
              <p:cNvCxnSpPr>
                <a:cxnSpLocks/>
                <a:endCxn id="13" idx="3"/>
              </p:cNvCxnSpPr>
              <p:nvPr/>
            </p:nvCxnSpPr>
            <p:spPr>
              <a:xfrm flipV="1">
                <a:off x="7465199" y="4222055"/>
                <a:ext cx="660022" cy="4556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D37A88E0-00FF-BC7F-3F6A-F0DF3E8C1C75}"/>
                  </a:ext>
                </a:extLst>
              </p:cNvPr>
              <p:cNvCxnSpPr>
                <a:cxnSpLocks/>
                <a:stCxn id="13" idx="6"/>
              </p:cNvCxnSpPr>
              <p:nvPr/>
            </p:nvCxnSpPr>
            <p:spPr>
              <a:xfrm>
                <a:off x="8710587" y="3972853"/>
                <a:ext cx="153273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613461B9-51A0-0A3C-2E41-341AF3DB2D05}"/>
                  </a:ext>
                </a:extLst>
              </p:cNvPr>
              <p:cNvCxnSpPr>
                <a:cxnSpLocks/>
                <a:stCxn id="13" idx="7"/>
                <a:endCxn id="14" idx="3"/>
              </p:cNvCxnSpPr>
              <p:nvPr/>
            </p:nvCxnSpPr>
            <p:spPr>
              <a:xfrm flipV="1">
                <a:off x="8610154" y="3186770"/>
                <a:ext cx="834304" cy="5368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6BAF8EAA-5B0A-69BB-F2A1-AF7C885B3457}"/>
                  </a:ext>
                </a:extLst>
              </p:cNvPr>
              <p:cNvCxnSpPr>
                <a:stCxn id="16" idx="0"/>
                <a:endCxn id="14" idx="4"/>
              </p:cNvCxnSpPr>
              <p:nvPr/>
            </p:nvCxnSpPr>
            <p:spPr>
              <a:xfrm flipV="1">
                <a:off x="9686925" y="3289993"/>
                <a:ext cx="0" cy="11667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B3B47AD-7963-BC60-678B-D10BA94F0526}"/>
                </a:ext>
              </a:extLst>
            </p:cNvPr>
            <p:cNvGrpSpPr/>
            <p:nvPr/>
          </p:nvGrpSpPr>
          <p:grpSpPr>
            <a:xfrm>
              <a:off x="8849546" y="1467962"/>
              <a:ext cx="2976535" cy="2644208"/>
              <a:chOff x="9168608" y="1489735"/>
              <a:chExt cx="2976535" cy="264420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4155717B-1A65-8219-D5D4-318771ADE536}"/>
                      </a:ext>
                    </a:extLst>
                  </p:cNvPr>
                  <p:cNvSpPr/>
                  <p:nvPr/>
                </p:nvSpPr>
                <p:spPr>
                  <a:xfrm>
                    <a:off x="9168608" y="2499351"/>
                    <a:ext cx="685799" cy="70485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4155717B-1A65-8219-D5D4-318771ADE5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68608" y="2499351"/>
                    <a:ext cx="685799" cy="704850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Diamond 32">
                    <a:extLst>
                      <a:ext uri="{FF2B5EF4-FFF2-40B4-BE49-F238E27FC236}">
                        <a16:creationId xmlns:a16="http://schemas.microsoft.com/office/drawing/2014/main" id="{3818955D-1087-3315-D97E-FAC0E10C41F0}"/>
                      </a:ext>
                    </a:extLst>
                  </p:cNvPr>
                  <p:cNvSpPr/>
                  <p:nvPr/>
                </p:nvSpPr>
                <p:spPr>
                  <a:xfrm>
                    <a:off x="10340180" y="3335696"/>
                    <a:ext cx="685799" cy="798247"/>
                  </a:xfrm>
                  <a:prstGeom prst="diamond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Diamond 32">
                    <a:extLst>
                      <a:ext uri="{FF2B5EF4-FFF2-40B4-BE49-F238E27FC236}">
                        <a16:creationId xmlns:a16="http://schemas.microsoft.com/office/drawing/2014/main" id="{3818955D-1087-3315-D97E-FAC0E10C41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40180" y="3335696"/>
                    <a:ext cx="685799" cy="798247"/>
                  </a:xfrm>
                  <a:prstGeom prst="diamond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1C18E30C-88B8-CA0C-68DD-54F48B39DE4C}"/>
                      </a:ext>
                    </a:extLst>
                  </p:cNvPr>
                  <p:cNvSpPr/>
                  <p:nvPr/>
                </p:nvSpPr>
                <p:spPr>
                  <a:xfrm>
                    <a:off x="10340180" y="1489735"/>
                    <a:ext cx="685799" cy="70485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1C18E30C-88B8-CA0C-68DD-54F48B39DE4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40180" y="1489735"/>
                    <a:ext cx="685799" cy="704850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1ED1D837-9B92-6CF4-92C1-9CBE23772194}"/>
                      </a:ext>
                    </a:extLst>
                  </p:cNvPr>
                  <p:cNvSpPr/>
                  <p:nvPr/>
                </p:nvSpPr>
                <p:spPr>
                  <a:xfrm>
                    <a:off x="11459344" y="2499351"/>
                    <a:ext cx="685799" cy="70485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1ED1D837-9B92-6CF4-92C1-9CBE2377219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59344" y="2499351"/>
                    <a:ext cx="685799" cy="704850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26F34BC4-F567-D44D-8633-028C77448353}"/>
                  </a:ext>
                </a:extLst>
              </p:cNvPr>
              <p:cNvCxnSpPr>
                <a:stCxn id="32" idx="7"/>
                <a:endCxn id="34" idx="3"/>
              </p:cNvCxnSpPr>
              <p:nvPr/>
            </p:nvCxnSpPr>
            <p:spPr>
              <a:xfrm flipV="1">
                <a:off x="9753974" y="2091362"/>
                <a:ext cx="686639" cy="5112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DB4FD6CC-7A53-3CC5-E7ED-3D9D99A02DB0}"/>
                  </a:ext>
                </a:extLst>
              </p:cNvPr>
              <p:cNvCxnSpPr>
                <a:stCxn id="32" idx="6"/>
                <a:endCxn id="35" idx="2"/>
              </p:cNvCxnSpPr>
              <p:nvPr/>
            </p:nvCxnSpPr>
            <p:spPr>
              <a:xfrm>
                <a:off x="9854407" y="2851776"/>
                <a:ext cx="16049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80ABB75-6E73-9086-46EE-F74CA6E8715B}"/>
                  </a:ext>
                </a:extLst>
              </p:cNvPr>
              <p:cNvCxnSpPr>
                <a:stCxn id="33" idx="0"/>
                <a:endCxn id="34" idx="4"/>
              </p:cNvCxnSpPr>
              <p:nvPr/>
            </p:nvCxnSpPr>
            <p:spPr>
              <a:xfrm flipV="1">
                <a:off x="10683080" y="2194585"/>
                <a:ext cx="0" cy="11411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F3FEA2B7-08D3-2231-4A24-6501B2E5ED86}"/>
                  </a:ext>
                </a:extLst>
              </p:cNvPr>
              <p:cNvCxnSpPr>
                <a:cxnSpLocks/>
                <a:endCxn id="35" idx="3"/>
              </p:cNvCxnSpPr>
              <p:nvPr/>
            </p:nvCxnSpPr>
            <p:spPr>
              <a:xfrm flipV="1">
                <a:off x="10899755" y="3100978"/>
                <a:ext cx="660022" cy="4556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F220FB4-5D0D-361E-26A4-95BDCAE53011}"/>
                </a:ext>
              </a:extLst>
            </p:cNvPr>
            <p:cNvCxnSpPr/>
            <p:nvPr/>
          </p:nvCxnSpPr>
          <p:spPr>
            <a:xfrm flipV="1">
              <a:off x="7694226" y="3065416"/>
              <a:ext cx="400050" cy="4556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6CD1FDE-FF39-AFF2-A864-11759EE27E4D}"/>
                </a:ext>
              </a:extLst>
            </p:cNvPr>
            <p:cNvCxnSpPr/>
            <p:nvPr/>
          </p:nvCxnSpPr>
          <p:spPr>
            <a:xfrm>
              <a:off x="8261390" y="2868363"/>
              <a:ext cx="457183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47AFB89-14E2-CE8F-198D-3C73C46BDDF3}"/>
              </a:ext>
            </a:extLst>
          </p:cNvPr>
          <p:cNvSpPr/>
          <p:nvPr/>
        </p:nvSpPr>
        <p:spPr>
          <a:xfrm>
            <a:off x="377190" y="1783080"/>
            <a:ext cx="2251710" cy="2160270"/>
          </a:xfrm>
          <a:custGeom>
            <a:avLst/>
            <a:gdLst>
              <a:gd name="connsiteX0" fmla="*/ 308610 w 2251710"/>
              <a:gd name="connsiteY0" fmla="*/ 11430 h 2160270"/>
              <a:gd name="connsiteX1" fmla="*/ 240030 w 2251710"/>
              <a:gd name="connsiteY1" fmla="*/ 274320 h 2160270"/>
              <a:gd name="connsiteX2" fmla="*/ 11430 w 2251710"/>
              <a:gd name="connsiteY2" fmla="*/ 377190 h 2160270"/>
              <a:gd name="connsiteX3" fmla="*/ 0 w 2251710"/>
              <a:gd name="connsiteY3" fmla="*/ 1463040 h 2160270"/>
              <a:gd name="connsiteX4" fmla="*/ 765810 w 2251710"/>
              <a:gd name="connsiteY4" fmla="*/ 1463040 h 2160270"/>
              <a:gd name="connsiteX5" fmla="*/ 742950 w 2251710"/>
              <a:gd name="connsiteY5" fmla="*/ 2160270 h 2160270"/>
              <a:gd name="connsiteX6" fmla="*/ 2251710 w 2251710"/>
              <a:gd name="connsiteY6" fmla="*/ 2160270 h 2160270"/>
              <a:gd name="connsiteX7" fmla="*/ 2251710 w 2251710"/>
              <a:gd name="connsiteY7" fmla="*/ 731520 h 2160270"/>
              <a:gd name="connsiteX8" fmla="*/ 1680210 w 2251710"/>
              <a:gd name="connsiteY8" fmla="*/ 708660 h 2160270"/>
              <a:gd name="connsiteX9" fmla="*/ 1691640 w 2251710"/>
              <a:gd name="connsiteY9" fmla="*/ 0 h 2160270"/>
              <a:gd name="connsiteX10" fmla="*/ 308610 w 2251710"/>
              <a:gd name="connsiteY10" fmla="*/ 11430 h 216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51710" h="2160270">
                <a:moveTo>
                  <a:pt x="308610" y="11430"/>
                </a:moveTo>
                <a:lnTo>
                  <a:pt x="240030" y="274320"/>
                </a:lnTo>
                <a:lnTo>
                  <a:pt x="11430" y="377190"/>
                </a:lnTo>
                <a:lnTo>
                  <a:pt x="0" y="1463040"/>
                </a:lnTo>
                <a:lnTo>
                  <a:pt x="765810" y="1463040"/>
                </a:lnTo>
                <a:lnTo>
                  <a:pt x="742950" y="2160270"/>
                </a:lnTo>
                <a:lnTo>
                  <a:pt x="2251710" y="2160270"/>
                </a:lnTo>
                <a:lnTo>
                  <a:pt x="2251710" y="731520"/>
                </a:lnTo>
                <a:lnTo>
                  <a:pt x="1680210" y="708660"/>
                </a:lnTo>
                <a:lnTo>
                  <a:pt x="1691640" y="0"/>
                </a:lnTo>
                <a:lnTo>
                  <a:pt x="308610" y="11430"/>
                </a:lnTo>
                <a:close/>
              </a:path>
            </a:pathLst>
          </a:cu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01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6B59D-9B6E-C30A-C434-B86129B15F65}"/>
              </a:ext>
            </a:extLst>
          </p:cNvPr>
          <p:cNvSpPr txBox="1"/>
          <p:nvPr/>
        </p:nvSpPr>
        <p:spPr>
          <a:xfrm>
            <a:off x="619760" y="23368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+mj-lt"/>
              </a:rPr>
              <a:t>Regret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946B5E6-3841-C476-9973-68D8057BE181}"/>
                  </a:ext>
                </a:extLst>
              </p:cNvPr>
              <p:cNvSpPr txBox="1"/>
              <p:nvPr/>
            </p:nvSpPr>
            <p:spPr>
              <a:xfrm>
                <a:off x="648983" y="1362419"/>
                <a:ext cx="10972800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lvl="0" algn="l" rtl="0">
                  <a:spcBef>
                    <a:spcPts val="0"/>
                  </a:spcBef>
                  <a:spcAft>
                    <a:spcPts val="0"/>
                  </a:spcAft>
                  <a:buSzPts val="1800"/>
                </a:pPr>
                <a:r>
                  <a:rPr lang="en-US" sz="2400" dirty="0">
                    <a:latin typeface="Söhne"/>
                  </a:rPr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b="0" i="0" dirty="0">
                    <a:effectLst/>
                    <a:latin typeface="Söhne"/>
                  </a:rPr>
                  <a:t> episode, the agent plays according to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b="0" i="0" dirty="0">
                  <a:effectLst/>
                  <a:latin typeface="Söhne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946B5E6-3841-C476-9973-68D8057BE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83" y="1362419"/>
                <a:ext cx="10972800" cy="468205"/>
              </a:xfrm>
              <a:prstGeom prst="rect">
                <a:avLst/>
              </a:prstGeom>
              <a:blipFill>
                <a:blip r:embed="rId3"/>
                <a:stretch>
                  <a:fillRect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24441B-F3A0-FFA7-4984-CDA4A96B8B9A}"/>
                  </a:ext>
                </a:extLst>
              </p:cNvPr>
              <p:cNvSpPr txBox="1"/>
              <p:nvPr/>
            </p:nvSpPr>
            <p:spPr>
              <a:xfrm>
                <a:off x="3597923" y="2313032"/>
                <a:ext cx="5074920" cy="503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Regret(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24441B-F3A0-FFA7-4984-CDA4A96B8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923" y="2313032"/>
                <a:ext cx="5074920" cy="503279"/>
              </a:xfrm>
              <a:prstGeom prst="rect">
                <a:avLst/>
              </a:prstGeom>
              <a:blipFill>
                <a:blip r:embed="rId4"/>
                <a:stretch>
                  <a:fillRect l="-1801" t="-3614" b="-2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D22068-993C-7D40-ACF1-F866D9B5CB5A}"/>
                  </a:ext>
                </a:extLst>
              </p:cNvPr>
              <p:cNvSpPr txBox="1"/>
              <p:nvPr/>
            </p:nvSpPr>
            <p:spPr>
              <a:xfrm>
                <a:off x="648983" y="3194897"/>
                <a:ext cx="10972800" cy="503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lvl="0">
                  <a:buSzPts val="1800"/>
                </a:pPr>
                <a:r>
                  <a:rPr lang="en-US" sz="2400" dirty="0">
                    <a:latin typeface="Söhne"/>
                  </a:rPr>
                  <a:t>A policy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b="0" i="0" dirty="0">
                    <a:effectLst/>
                    <a:latin typeface="Söhne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b="0" i="0" dirty="0">
                    <a:effectLst/>
                    <a:latin typeface="Söhne"/>
                  </a:rPr>
                  <a:t>-optimal if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−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b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400" b="0" i="0" dirty="0">
                  <a:effectLst/>
                  <a:latin typeface="Söhne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D22068-993C-7D40-ACF1-F866D9B5C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83" y="3194897"/>
                <a:ext cx="10972800" cy="503279"/>
              </a:xfrm>
              <a:prstGeom prst="rect">
                <a:avLst/>
              </a:prstGeom>
              <a:blipFill>
                <a:blip r:embed="rId5"/>
                <a:stretch>
                  <a:fillRect t="-3614" b="-2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D35440-D788-2D00-29A0-9430224E7CA7}"/>
                  </a:ext>
                </a:extLst>
              </p:cNvPr>
              <p:cNvSpPr txBox="1"/>
              <p:nvPr/>
            </p:nvSpPr>
            <p:spPr>
              <a:xfrm>
                <a:off x="648983" y="3970221"/>
                <a:ext cx="10972800" cy="2356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lvl="0" algn="l" rtl="0">
                  <a:spcBef>
                    <a:spcPts val="0"/>
                  </a:spcBef>
                  <a:spcAft>
                    <a:spcPts val="0"/>
                  </a:spcAft>
                  <a:buSzPts val="1800"/>
                </a:pPr>
                <a:r>
                  <a:rPr lang="en-US" sz="2400" dirty="0">
                    <a:solidFill>
                      <a:srgbClr val="0070C0"/>
                    </a:solidFill>
                    <a:latin typeface="Söhne"/>
                  </a:rPr>
                  <a:t>From regret to sample complexity:</a:t>
                </a:r>
              </a:p>
              <a:p>
                <a:pPr marL="114300" lvl="0">
                  <a:buSzPts val="1800"/>
                </a:pPr>
                <a:r>
                  <a:rPr lang="en-US" sz="2400" b="1" i="0" dirty="0">
                    <a:effectLst/>
                    <a:latin typeface="Söhne"/>
                  </a:rPr>
                  <a:t>Lemma</a:t>
                </a:r>
                <a:r>
                  <a:rPr lang="en-US" sz="2400" b="0" i="0" dirty="0">
                    <a:effectLst/>
                    <a:latin typeface="Söhne"/>
                  </a:rPr>
                  <a:t> (informal). Any algorithm with regret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i="0" dirty="0">
                    <a:effectLst/>
                    <a:latin typeface="Söhne"/>
                  </a:rPr>
                  <a:t> can be easily transformed to another algorithm that requires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(1/</m:t>
                    </m:r>
                    <m:sSup>
                      <m:sSup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i="0" dirty="0">
                    <a:effectLst/>
                    <a:latin typeface="Söhne"/>
                  </a:rPr>
                  <a:t> samples to find 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b="0" i="0" dirty="0">
                    <a:effectLst/>
                    <a:latin typeface="Söhne"/>
                  </a:rPr>
                  <a:t>-optimal policy.</a:t>
                </a:r>
              </a:p>
              <a:p>
                <a:pPr marL="114300" lvl="0" algn="l" rtl="0">
                  <a:spcBef>
                    <a:spcPts val="0"/>
                  </a:spcBef>
                  <a:spcAft>
                    <a:spcPts val="0"/>
                  </a:spcAft>
                  <a:buSzPts val="1800"/>
                </a:pPr>
                <a:endParaRPr lang="en-US" sz="2400" dirty="0">
                  <a:latin typeface="Söhne"/>
                </a:endParaRPr>
              </a:p>
              <a:p>
                <a:pPr marL="457200" lvl="0" indent="-342900">
                  <a:buSzPts val="18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i="0" dirty="0">
                    <a:effectLst/>
                    <a:latin typeface="Söhne"/>
                  </a:rPr>
                  <a:t> regret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Söhne"/>
                  </a:rPr>
                  <a:t> samples;</a:t>
                </a:r>
              </a:p>
              <a:p>
                <a:pPr marL="457200" lvl="0" indent="-342900">
                  <a:buSzPts val="1800"/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Söhne"/>
                  </a:rPr>
                  <a:t>larger regret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latin typeface="Söhne"/>
                    <a:sym typeface="Wingdings" panose="05000000000000000000" pitchFamily="2" charset="2"/>
                  </a:rPr>
                  <a:t> higher sample complexity.</a:t>
                </a:r>
                <a:r>
                  <a:rPr lang="en-US" sz="2400" dirty="0">
                    <a:latin typeface="Söhne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D35440-D788-2D00-29A0-9430224E7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83" y="3970221"/>
                <a:ext cx="10972800" cy="2356864"/>
              </a:xfrm>
              <a:prstGeom prst="rect">
                <a:avLst/>
              </a:prstGeom>
              <a:blipFill>
                <a:blip r:embed="rId6"/>
                <a:stretch>
                  <a:fillRect t="-2067" b="-4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495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6B59D-9B6E-C30A-C434-B86129B15F65}"/>
              </a:ext>
            </a:extLst>
          </p:cNvPr>
          <p:cNvSpPr txBox="1"/>
          <p:nvPr/>
        </p:nvSpPr>
        <p:spPr>
          <a:xfrm>
            <a:off x="619760" y="23368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+mj-lt"/>
              </a:rPr>
              <a:t>Summary of Results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759D4A-FFEE-C60E-6872-3904FEDC8CA9}"/>
                  </a:ext>
                </a:extLst>
              </p:cNvPr>
              <p:cNvSpPr txBox="1"/>
              <p:nvPr/>
            </p:nvSpPr>
            <p:spPr>
              <a:xfrm>
                <a:off x="457200" y="5614379"/>
                <a:ext cx="111645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lvl="0" algn="ctr" rtl="0">
                  <a:spcBef>
                    <a:spcPts val="0"/>
                  </a:spcBef>
                  <a:spcAft>
                    <a:spcPts val="0"/>
                  </a:spcAft>
                  <a:buSzPts val="1800"/>
                </a:pPr>
                <a:r>
                  <a:rPr lang="en-US" sz="2400" dirty="0">
                    <a:latin typeface="Söhne"/>
                  </a:rPr>
                  <a:t>*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>
                    <a:latin typeface="Söhne"/>
                  </a:rPr>
                  <a:t>: # of steps per episode,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latin typeface="Söhne"/>
                  </a:rPr>
                  <a:t>: # of states,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Söhne"/>
                  </a:rPr>
                  <a:t>: # of actions, and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latin typeface="Söhne"/>
                  </a:rPr>
                  <a:t>: total # of steps played</a:t>
                </a:r>
              </a:p>
              <a:p>
                <a:pPr marL="114300" lvl="0" algn="ctr" rtl="0">
                  <a:spcBef>
                    <a:spcPts val="0"/>
                  </a:spcBef>
                  <a:spcAft>
                    <a:spcPts val="0"/>
                  </a:spcAft>
                  <a:buSzPts val="1800"/>
                </a:pPr>
                <a:r>
                  <a:rPr lang="en-US" sz="2400" b="0" i="0" dirty="0">
                    <a:effectLst/>
                    <a:latin typeface="Söhne"/>
                  </a:rPr>
                  <a:t>* The table is presented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sz="2400" b="0" i="0" smtClean="0">
                        <a:effectLst/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sz="2400" b="0" i="0" dirty="0">
                    <a:effectLst/>
                    <a:latin typeface="Söhne"/>
                  </a:rPr>
                  <a:t>, omitting low order terms.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759D4A-FFEE-C60E-6872-3904FEDC8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614379"/>
                <a:ext cx="11164583" cy="830997"/>
              </a:xfrm>
              <a:prstGeom prst="rect">
                <a:avLst/>
              </a:prstGeom>
              <a:blipFill>
                <a:blip r:embed="rId3"/>
                <a:stretch>
                  <a:fillRect t="-5882" r="-437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D306ECCE-7429-B57B-21CE-8D26DB241F61}"/>
              </a:ext>
            </a:extLst>
          </p:cNvPr>
          <p:cNvGrpSpPr/>
          <p:nvPr/>
        </p:nvGrpSpPr>
        <p:grpSpPr>
          <a:xfrm>
            <a:off x="1960521" y="1071496"/>
            <a:ext cx="8291278" cy="4351397"/>
            <a:chOff x="1960521" y="1071496"/>
            <a:chExt cx="8291278" cy="435139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B350111-41B6-7EFB-A8BB-02F5B6950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60521" y="1071496"/>
              <a:ext cx="8291278" cy="4351397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A7D3AF8-6E5A-1896-8B69-5DC48EB7CD5A}"/>
                </a:ext>
              </a:extLst>
            </p:cNvPr>
            <p:cNvSpPr/>
            <p:nvPr/>
          </p:nvSpPr>
          <p:spPr>
            <a:xfrm>
              <a:off x="4625008" y="1550504"/>
              <a:ext cx="450574" cy="2915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316FC6A-46C2-1A3B-A385-F8BD9DB01F31}"/>
                </a:ext>
              </a:extLst>
            </p:cNvPr>
            <p:cNvSpPr/>
            <p:nvPr/>
          </p:nvSpPr>
          <p:spPr>
            <a:xfrm>
              <a:off x="4625008" y="1887763"/>
              <a:ext cx="450574" cy="2915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636AD8C-6828-1B97-BEE3-CDFA0CC51348}"/>
                </a:ext>
              </a:extLst>
            </p:cNvPr>
            <p:cNvSpPr/>
            <p:nvPr/>
          </p:nvSpPr>
          <p:spPr>
            <a:xfrm>
              <a:off x="4982815" y="2238274"/>
              <a:ext cx="450574" cy="2915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20E178-0FD6-E094-0E80-3D67A7238356}"/>
                </a:ext>
              </a:extLst>
            </p:cNvPr>
            <p:cNvSpPr/>
            <p:nvPr/>
          </p:nvSpPr>
          <p:spPr>
            <a:xfrm>
              <a:off x="4625008" y="2621244"/>
              <a:ext cx="450574" cy="2915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811EF9-5092-13F4-4528-4A30BEA3052D}"/>
                </a:ext>
              </a:extLst>
            </p:cNvPr>
            <p:cNvSpPr/>
            <p:nvPr/>
          </p:nvSpPr>
          <p:spPr>
            <a:xfrm>
              <a:off x="4558745" y="2993100"/>
              <a:ext cx="450574" cy="2915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5DC3C51-5226-41BD-BEE4-596E1A484B8F}"/>
                </a:ext>
              </a:extLst>
            </p:cNvPr>
            <p:cNvSpPr/>
            <p:nvPr/>
          </p:nvSpPr>
          <p:spPr>
            <a:xfrm>
              <a:off x="5208104" y="3409553"/>
              <a:ext cx="450574" cy="2870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6EB0AB-6548-D266-CD69-45B7CF0EEA1C}"/>
                </a:ext>
              </a:extLst>
            </p:cNvPr>
            <p:cNvSpPr/>
            <p:nvPr/>
          </p:nvSpPr>
          <p:spPr>
            <a:xfrm>
              <a:off x="5075582" y="3893062"/>
              <a:ext cx="450574" cy="2870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2969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6B59D-9B6E-C30A-C434-B86129B15F65}"/>
              </a:ext>
            </a:extLst>
          </p:cNvPr>
          <p:cNvSpPr txBox="1"/>
          <p:nvPr/>
        </p:nvSpPr>
        <p:spPr>
          <a:xfrm>
            <a:off x="619760" y="23368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+mj-lt"/>
              </a:rPr>
              <a:t>Q-learning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759D4A-FFEE-C60E-6872-3904FEDC8CA9}"/>
                  </a:ext>
                </a:extLst>
              </p:cNvPr>
              <p:cNvSpPr txBox="1"/>
              <p:nvPr/>
            </p:nvSpPr>
            <p:spPr>
              <a:xfrm>
                <a:off x="648983" y="1068546"/>
                <a:ext cx="10972800" cy="2360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lvl="0" algn="l" rtl="0">
                  <a:spcBef>
                    <a:spcPts val="0"/>
                  </a:spcBef>
                  <a:spcAft>
                    <a:spcPts val="0"/>
                  </a:spcAft>
                  <a:buSzPts val="1800"/>
                </a:pPr>
                <a:r>
                  <a:rPr lang="en-US" sz="2400" dirty="0">
                    <a:latin typeface="Söhne"/>
                  </a:rPr>
                  <a:t>Q-value:</a:t>
                </a:r>
              </a:p>
              <a:p>
                <a:pPr marL="114300" lvl="0" algn="l" rtl="0">
                  <a:spcBef>
                    <a:spcPts val="0"/>
                  </a:spcBef>
                  <a:spcAft>
                    <a:spcPts val="0"/>
                  </a:spcAft>
                  <a:buSzPts val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reward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400" b="0" dirty="0">
                  <a:latin typeface="Söhne"/>
                </a:endParaRPr>
              </a:p>
              <a:p>
                <a:pPr marL="114300" lvl="0" algn="l" rtl="0">
                  <a:spcBef>
                    <a:spcPts val="0"/>
                  </a:spcBef>
                  <a:spcAft>
                    <a:spcPts val="0"/>
                  </a:spcAft>
                  <a:buSzPts val="1800"/>
                </a:pPr>
                <a:endParaRPr lang="en-US" sz="2400" dirty="0">
                  <a:latin typeface="Söhne"/>
                </a:endParaRPr>
              </a:p>
              <a:p>
                <a:pPr marL="114300" lvl="0" algn="l" rtl="0">
                  <a:spcBef>
                    <a:spcPts val="0"/>
                  </a:spcBef>
                  <a:spcAft>
                    <a:spcPts val="0"/>
                  </a:spcAft>
                  <a:buSzPts val="1800"/>
                </a:pPr>
                <a:r>
                  <a:rPr lang="en-US" sz="2400" dirty="0">
                    <a:latin typeface="Söhne"/>
                  </a:rPr>
                  <a:t>Optimal Bellman Equation:</a:t>
                </a:r>
              </a:p>
              <a:p>
                <a:pPr marL="114300" lvl="0" algn="l" rtl="0">
                  <a:spcBef>
                    <a:spcPts val="0"/>
                  </a:spcBef>
                  <a:spcAft>
                    <a:spcPts val="0"/>
                  </a:spcAft>
                  <a:buSzPts val="1800"/>
                </a:pPr>
                <a:endParaRPr lang="en-US" sz="2400" dirty="0">
                  <a:latin typeface="Söhne"/>
                </a:endParaRPr>
              </a:p>
              <a:p>
                <a:pPr marL="114300" lvl="0" algn="l" rtl="0">
                  <a:spcBef>
                    <a:spcPts val="0"/>
                  </a:spcBef>
                  <a:spcAft>
                    <a:spcPts val="0"/>
                  </a:spcAft>
                  <a:buSzPts val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(.|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Pre>
                        <m:sPre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sPr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Söhne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759D4A-FFEE-C60E-6872-3904FEDC8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83" y="1068546"/>
                <a:ext cx="10972800" cy="2360454"/>
              </a:xfrm>
              <a:prstGeom prst="rect">
                <a:avLst/>
              </a:prstGeom>
              <a:blipFill>
                <a:blip r:embed="rId3"/>
                <a:stretch>
                  <a:fillRect t="-2062" b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7BB418-20C8-0591-1D36-61583DFCE315}"/>
                  </a:ext>
                </a:extLst>
              </p:cNvPr>
              <p:cNvSpPr txBox="1"/>
              <p:nvPr/>
            </p:nvSpPr>
            <p:spPr>
              <a:xfrm>
                <a:off x="648983" y="4030312"/>
                <a:ext cx="10972800" cy="16593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114300" lvl="0" algn="l" rtl="0">
                  <a:spcBef>
                    <a:spcPts val="0"/>
                  </a:spcBef>
                  <a:spcAft>
                    <a:spcPts val="0"/>
                  </a:spcAft>
                  <a:buSzPts val="1800"/>
                </a:pPr>
                <a:r>
                  <a:rPr lang="en-US" sz="2400" dirty="0">
                    <a:latin typeface="Söhne"/>
                  </a:rPr>
                  <a:t>In each step of each episode:</a:t>
                </a:r>
              </a:p>
              <a:p>
                <a:pPr marL="571500" lvl="0" indent="-457200" rtl="0">
                  <a:spcBef>
                    <a:spcPts val="0"/>
                  </a:spcBef>
                  <a:spcAft>
                    <a:spcPts val="0"/>
                  </a:spcAft>
                  <a:buSzPts val="1800"/>
                  <a:buAutoNum type="arabicPeriod"/>
                </a:pPr>
                <a:r>
                  <a:rPr lang="en-US" sz="2400" dirty="0">
                    <a:latin typeface="Söhne"/>
                  </a:rPr>
                  <a:t>Take action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←</m:t>
                    </m:r>
                    <m:d>
                      <m:dPr>
                        <m:begChr m:val="{"/>
                        <m:endChr m:val=""/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4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argmax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h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h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        </m:t>
                            </m:r>
                            <m:r>
                              <m:rPr>
                                <m:nor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w</m:t>
                            </m:r>
                            <m:r>
                              <m:rPr>
                                <m:nor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.</m:t>
                            </m:r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   1−</m:t>
                            </m:r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𝜖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random</m:t>
                            </m:r>
                            <m:r>
                              <m:rPr>
                                <m:nor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action</m:t>
                            </m:r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           </m:t>
                            </m:r>
                            <m:r>
                              <m:rPr>
                                <m:nor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w</m:t>
                            </m:r>
                            <m:r>
                              <m:rPr>
                                <m:nor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.</m:t>
                            </m:r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    </m:t>
                            </m:r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𝜖</m:t>
                            </m:r>
                          </m:e>
                        </m:eqAr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 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and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observe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</m:oMath>
                </a14:m>
                <a:endParaRPr lang="en-US" sz="2400" b="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571500" lvl="0" indent="-457200" rtl="0">
                  <a:spcBef>
                    <a:spcPts val="0"/>
                  </a:spcBef>
                  <a:spcAft>
                    <a:spcPts val="0"/>
                  </a:spcAft>
                  <a:buSzPts val="1800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e>
                      <m:sub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2400" dirty="0">
                  <a:solidFill>
                    <a:srgbClr val="0070C0"/>
                  </a:solidFill>
                  <a:latin typeface="Söhne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7BB418-20C8-0591-1D36-61583DFC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83" y="4030312"/>
                <a:ext cx="10972800" cy="1659300"/>
              </a:xfrm>
              <a:prstGeom prst="rect">
                <a:avLst/>
              </a:prstGeom>
              <a:blipFill>
                <a:blip r:embed="rId4"/>
                <a:stretch>
                  <a:fillRect t="-2941" b="-4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AC9EE8-83F1-5667-77F7-ABEE105D976A}"/>
                  </a:ext>
                </a:extLst>
              </p:cNvPr>
              <p:cNvSpPr txBox="1"/>
              <p:nvPr/>
            </p:nvSpPr>
            <p:spPr>
              <a:xfrm>
                <a:off x="648983" y="3568647"/>
                <a:ext cx="10972800" cy="46166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114300" lvl="0" algn="l" rtl="0">
                  <a:spcBef>
                    <a:spcPts val="0"/>
                  </a:spcBef>
                  <a:spcAft>
                    <a:spcPts val="0"/>
                  </a:spcAft>
                  <a:buSzPts val="1800"/>
                </a:pPr>
                <a:r>
                  <a:rPr lang="en-US" sz="2400" dirty="0">
                    <a:latin typeface="Söhne"/>
                  </a:rPr>
                  <a:t>Q-learning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>
                    <a:latin typeface="Söhne"/>
                  </a:rPr>
                  <a:t>-greedy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AC9EE8-83F1-5667-77F7-ABEE105D9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83" y="3568647"/>
                <a:ext cx="10972800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3FDC34-FE3D-7F10-6D6E-5F22EC5762E3}"/>
                  </a:ext>
                </a:extLst>
              </p:cNvPr>
              <p:cNvSpPr txBox="1"/>
              <p:nvPr/>
            </p:nvSpPr>
            <p:spPr>
              <a:xfrm>
                <a:off x="648983" y="5991910"/>
                <a:ext cx="1097279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14300" lvl="0" algn="l" rtl="0">
                  <a:spcBef>
                    <a:spcPts val="0"/>
                  </a:spcBef>
                  <a:spcAft>
                    <a:spcPts val="0"/>
                  </a:spcAft>
                  <a:buSzPts val="1800"/>
                </a:pPr>
                <a:r>
                  <a:rPr lang="en-US" sz="2400" dirty="0">
                    <a:latin typeface="Söhne"/>
                  </a:rPr>
                  <a:t>Two flexible pieces: (1) exploration strategy; (2) learning rate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400" dirty="0">
                  <a:latin typeface="Söhne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3FDC34-FE3D-7F10-6D6E-5F22EC576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83" y="5991910"/>
                <a:ext cx="10972799" cy="461665"/>
              </a:xfrm>
              <a:prstGeom prst="rect">
                <a:avLst/>
              </a:prstGeom>
              <a:blipFill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874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6B59D-9B6E-C30A-C434-B86129B15F65}"/>
              </a:ext>
            </a:extLst>
          </p:cNvPr>
          <p:cNvSpPr txBox="1"/>
          <p:nvPr/>
        </p:nvSpPr>
        <p:spPr>
          <a:xfrm>
            <a:off x="619760" y="23368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+mj-lt"/>
              </a:rPr>
              <a:t>Bellman Optimality Equation (for reference)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56EA90-1418-ECA4-FF08-941282438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92" y="2898537"/>
            <a:ext cx="11957415" cy="189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21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16B59D-9B6E-C30A-C434-B86129B15F65}"/>
                  </a:ext>
                </a:extLst>
              </p:cNvPr>
              <p:cNvSpPr txBox="1"/>
              <p:nvPr/>
            </p:nvSpPr>
            <p:spPr>
              <a:xfrm>
                <a:off x="619760" y="233680"/>
                <a:ext cx="10972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0070C0"/>
                    </a:solidFill>
                    <a:latin typeface="+mj-lt"/>
                  </a:rPr>
                  <a:t>Inefficiency of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sz="2800" b="1" dirty="0">
                    <a:solidFill>
                      <a:srgbClr val="0070C0"/>
                    </a:solidFill>
                    <a:latin typeface="+mj-lt"/>
                  </a:rPr>
                  <a:t>-greedy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16B59D-9B6E-C30A-C434-B86129B15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60" y="233680"/>
                <a:ext cx="10972800" cy="646331"/>
              </a:xfrm>
              <a:prstGeom prst="rect">
                <a:avLst/>
              </a:prstGeom>
              <a:blipFill>
                <a:blip r:embed="rId3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7BB418-20C8-0591-1D36-61583DFCE315}"/>
                  </a:ext>
                </a:extLst>
              </p:cNvPr>
              <p:cNvSpPr txBox="1"/>
              <p:nvPr/>
            </p:nvSpPr>
            <p:spPr>
              <a:xfrm>
                <a:off x="648983" y="5321009"/>
                <a:ext cx="10972800" cy="876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lvl="0" algn="l" rtl="0">
                  <a:spcBef>
                    <a:spcPts val="0"/>
                  </a:spcBef>
                  <a:spcAft>
                    <a:spcPts val="0"/>
                  </a:spcAft>
                  <a:buSzPts val="1800"/>
                </a:pPr>
                <a:r>
                  <a:rPr lang="en-US" sz="2400" dirty="0">
                    <a:latin typeface="Söhne"/>
                  </a:rPr>
                  <a:t>If 0 initialized, it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Söhne"/>
                  </a:rPr>
                  <a:t> episodes before discovering non-zero reward path.</a:t>
                </a:r>
              </a:p>
              <a:p>
                <a:pPr marL="114300" lvl="0" algn="l" rtl="0">
                  <a:spcBef>
                    <a:spcPts val="0"/>
                  </a:spcBef>
                  <a:spcAft>
                    <a:spcPts val="0"/>
                  </a:spcAft>
                  <a:buSzPts val="1800"/>
                </a:pPr>
                <a:r>
                  <a:rPr lang="en-US" sz="2400" dirty="0">
                    <a:latin typeface="Söhne"/>
                  </a:rPr>
                  <a:t>Other initializations?  </a:t>
                </a:r>
                <a:r>
                  <a:rPr lang="en-US" sz="2400" dirty="0">
                    <a:solidFill>
                      <a:srgbClr val="C00000"/>
                    </a:solidFill>
                    <a:latin typeface="Söhne"/>
                  </a:rPr>
                  <a:t>not known</a:t>
                </a:r>
                <a:r>
                  <a:rPr lang="en-US" sz="2400" dirty="0">
                    <a:latin typeface="Söhne"/>
                  </a:rPr>
                  <a:t>, but the regret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3/4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Söhne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7BB418-20C8-0591-1D36-61583DFC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83" y="5321009"/>
                <a:ext cx="10972800" cy="876394"/>
              </a:xfrm>
              <a:prstGeom prst="rect">
                <a:avLst/>
              </a:prstGeom>
              <a:blipFill>
                <a:blip r:embed="rId4"/>
                <a:stretch>
                  <a:fillRect t="-4167" b="-13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DEC69A2-97EE-CD7A-1A13-48C5F013B4C9}"/>
                  </a:ext>
                </a:extLst>
              </p:cNvPr>
              <p:cNvSpPr/>
              <p:nvPr/>
            </p:nvSpPr>
            <p:spPr>
              <a:xfrm>
                <a:off x="2171700" y="3766087"/>
                <a:ext cx="685800" cy="64633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DEC69A2-97EE-CD7A-1A13-48C5F013B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00" y="3766087"/>
                <a:ext cx="685800" cy="64633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C76F6A7-8C22-D516-C585-1C029D1864D5}"/>
                  </a:ext>
                </a:extLst>
              </p:cNvPr>
              <p:cNvSpPr/>
              <p:nvPr/>
            </p:nvSpPr>
            <p:spPr>
              <a:xfrm>
                <a:off x="3672840" y="3766086"/>
                <a:ext cx="685800" cy="64633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C76F6A7-8C22-D516-C585-1C029D186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840" y="3766086"/>
                <a:ext cx="685800" cy="64633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5B263FF-DD6B-AC4E-1EAE-A936C2885B21}"/>
                  </a:ext>
                </a:extLst>
              </p:cNvPr>
              <p:cNvSpPr/>
              <p:nvPr/>
            </p:nvSpPr>
            <p:spPr>
              <a:xfrm>
                <a:off x="5173980" y="3766086"/>
                <a:ext cx="685800" cy="64633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5B263FF-DD6B-AC4E-1EAE-A936C2885B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980" y="3766086"/>
                <a:ext cx="685800" cy="64633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0935283-D3FE-88DA-5179-9923B087869A}"/>
                  </a:ext>
                </a:extLst>
              </p:cNvPr>
              <p:cNvSpPr/>
              <p:nvPr/>
            </p:nvSpPr>
            <p:spPr>
              <a:xfrm>
                <a:off x="3672840" y="1602546"/>
                <a:ext cx="685800" cy="64633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0935283-D3FE-88DA-5179-9923B0878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840" y="1602546"/>
                <a:ext cx="685800" cy="64633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768563A-C7A1-C120-12C1-C3BCAADC80CC}"/>
                  </a:ext>
                </a:extLst>
              </p:cNvPr>
              <p:cNvSpPr/>
              <p:nvPr/>
            </p:nvSpPr>
            <p:spPr>
              <a:xfrm>
                <a:off x="5173980" y="1602546"/>
                <a:ext cx="685800" cy="64633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768563A-C7A1-C120-12C1-C3BCAADC80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980" y="1602546"/>
                <a:ext cx="685800" cy="64633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6776B72-D75B-E274-614B-4156BBF0833C}"/>
                  </a:ext>
                </a:extLst>
              </p:cNvPr>
              <p:cNvSpPr/>
              <p:nvPr/>
            </p:nvSpPr>
            <p:spPr>
              <a:xfrm>
                <a:off x="8648700" y="3751967"/>
                <a:ext cx="685800" cy="64633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6776B72-D75B-E274-614B-4156BBF083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8700" y="3751967"/>
                <a:ext cx="685800" cy="64633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62D1092-D01D-BE6D-78BB-084E2149B331}"/>
                  </a:ext>
                </a:extLst>
              </p:cNvPr>
              <p:cNvSpPr/>
              <p:nvPr/>
            </p:nvSpPr>
            <p:spPr>
              <a:xfrm>
                <a:off x="8648700" y="1602545"/>
                <a:ext cx="685800" cy="64633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62D1092-D01D-BE6D-78BB-084E2149B3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8700" y="1602545"/>
                <a:ext cx="685800" cy="64633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4009E2-5F7F-A989-BC9A-389D36B21C4F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4358640" y="1925712"/>
            <a:ext cx="8153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6CD899-F589-7A07-FC91-4ACC827DBFC4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2857500" y="4089252"/>
            <a:ext cx="81534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49E0BA-F80E-6FC8-D270-8D16CC7E701B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4358640" y="4089252"/>
            <a:ext cx="8153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046624-21BA-F67E-4C8D-B16B18C0CA4B}"/>
              </a:ext>
            </a:extLst>
          </p:cNvPr>
          <p:cNvCxnSpPr>
            <a:stCxn id="9" idx="6"/>
          </p:cNvCxnSpPr>
          <p:nvPr/>
        </p:nvCxnSpPr>
        <p:spPr>
          <a:xfrm flipV="1">
            <a:off x="5859780" y="1925711"/>
            <a:ext cx="79248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BB92F7-B702-FECF-C156-D915E0046337}"/>
              </a:ext>
            </a:extLst>
          </p:cNvPr>
          <p:cNvCxnSpPr>
            <a:endCxn id="11" idx="2"/>
          </p:cNvCxnSpPr>
          <p:nvPr/>
        </p:nvCxnSpPr>
        <p:spPr>
          <a:xfrm>
            <a:off x="7738110" y="1925711"/>
            <a:ext cx="9105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835693-6AEC-410D-5813-B5862EB69986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7738110" y="4072115"/>
            <a:ext cx="910590" cy="30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58DCEC2-24F9-F5FD-789B-5F8A7ED5A832}"/>
              </a:ext>
            </a:extLst>
          </p:cNvPr>
          <p:cNvCxnSpPr>
            <a:stCxn id="4" idx="7"/>
            <a:endCxn id="8" idx="4"/>
          </p:cNvCxnSpPr>
          <p:nvPr/>
        </p:nvCxnSpPr>
        <p:spPr>
          <a:xfrm flipV="1">
            <a:off x="2757067" y="2248877"/>
            <a:ext cx="1258673" cy="1611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AD91FB-A729-BB9E-1927-5F2B3293E236}"/>
              </a:ext>
            </a:extLst>
          </p:cNvPr>
          <p:cNvCxnSpPr>
            <a:stCxn id="5" idx="7"/>
            <a:endCxn id="9" idx="4"/>
          </p:cNvCxnSpPr>
          <p:nvPr/>
        </p:nvCxnSpPr>
        <p:spPr>
          <a:xfrm flipV="1">
            <a:off x="4258207" y="2248877"/>
            <a:ext cx="1258673" cy="16118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CBBDE4-0BFD-19DD-1AA1-F97259FA1B20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5759347" y="2354982"/>
            <a:ext cx="1065582" cy="1505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FE881C-3E43-FF28-6315-8243F59FA28E}"/>
              </a:ext>
            </a:extLst>
          </p:cNvPr>
          <p:cNvCxnSpPr>
            <a:cxnSpLocks/>
            <a:endCxn id="11" idx="4"/>
          </p:cNvCxnSpPr>
          <p:nvPr/>
        </p:nvCxnSpPr>
        <p:spPr>
          <a:xfrm flipV="1">
            <a:off x="7738110" y="2248876"/>
            <a:ext cx="1253490" cy="1611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53A89A-B130-11ED-92AB-A6C86BF2235B}"/>
              </a:ext>
            </a:extLst>
          </p:cNvPr>
          <p:cNvCxnSpPr/>
          <p:nvPr/>
        </p:nvCxnSpPr>
        <p:spPr>
          <a:xfrm>
            <a:off x="6652260" y="3131820"/>
            <a:ext cx="1085850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3A2B811-D902-B29E-5B48-DF748FBADC28}"/>
                  </a:ext>
                </a:extLst>
              </p:cNvPr>
              <p:cNvSpPr txBox="1"/>
              <p:nvPr/>
            </p:nvSpPr>
            <p:spPr>
              <a:xfrm>
                <a:off x="3033793" y="4089251"/>
                <a:ext cx="462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3A2B811-D902-B29E-5B48-DF748FBAD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793" y="4089251"/>
                <a:ext cx="46275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11F1684-3D1B-24FF-E584-8629D7C61DC4}"/>
                  </a:ext>
                </a:extLst>
              </p:cNvPr>
              <p:cNvSpPr txBox="1"/>
              <p:nvPr/>
            </p:nvSpPr>
            <p:spPr>
              <a:xfrm>
                <a:off x="4534933" y="4092187"/>
                <a:ext cx="462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11F1684-3D1B-24FF-E584-8629D7C61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933" y="4092187"/>
                <a:ext cx="46275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8CD33F3-FB11-A0A5-A467-69ADC1A360B7}"/>
                  </a:ext>
                </a:extLst>
              </p:cNvPr>
              <p:cNvSpPr txBox="1"/>
              <p:nvPr/>
            </p:nvSpPr>
            <p:spPr>
              <a:xfrm>
                <a:off x="6030351" y="4072115"/>
                <a:ext cx="462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8CD33F3-FB11-A0A5-A467-69ADC1A36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351" y="4072115"/>
                <a:ext cx="46275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80BCA9-C0E8-341D-AFDE-A30E422B017F}"/>
              </a:ext>
            </a:extLst>
          </p:cNvPr>
          <p:cNvCxnSpPr/>
          <p:nvPr/>
        </p:nvCxnSpPr>
        <p:spPr>
          <a:xfrm flipV="1">
            <a:off x="5884468" y="4082191"/>
            <a:ext cx="81534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AB780C-269B-7BF3-9024-EE537455AEB8}"/>
                  </a:ext>
                </a:extLst>
              </p:cNvPr>
              <p:cNvSpPr txBox="1"/>
              <p:nvPr/>
            </p:nvSpPr>
            <p:spPr>
              <a:xfrm>
                <a:off x="7962028" y="4089251"/>
                <a:ext cx="462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AB780C-269B-7BF3-9024-EE537455A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028" y="4089251"/>
                <a:ext cx="46275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523B2F0-3E36-7224-AEE5-18128D790BDB}"/>
                  </a:ext>
                </a:extLst>
              </p:cNvPr>
              <p:cNvSpPr txBox="1"/>
              <p:nvPr/>
            </p:nvSpPr>
            <p:spPr>
              <a:xfrm>
                <a:off x="4573469" y="1546333"/>
                <a:ext cx="3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523B2F0-3E36-7224-AEE5-18128D790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469" y="1546333"/>
                <a:ext cx="38568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CDEC936-30B9-2DDC-6F57-34B75E4C5A34}"/>
                  </a:ext>
                </a:extLst>
              </p:cNvPr>
              <p:cNvSpPr txBox="1"/>
              <p:nvPr/>
            </p:nvSpPr>
            <p:spPr>
              <a:xfrm>
                <a:off x="6063179" y="1547028"/>
                <a:ext cx="3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CDEC936-30B9-2DDC-6F57-34B75E4C5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179" y="1547028"/>
                <a:ext cx="38568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2014EA0-99C7-A7A7-4F1B-A31FA5930C48}"/>
                  </a:ext>
                </a:extLst>
              </p:cNvPr>
              <p:cNvSpPr txBox="1"/>
              <p:nvPr/>
            </p:nvSpPr>
            <p:spPr>
              <a:xfrm>
                <a:off x="8000564" y="1560744"/>
                <a:ext cx="3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2014EA0-99C7-A7A7-4F1B-A31FA5930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564" y="1560744"/>
                <a:ext cx="38568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9211F19-6614-16A2-5B88-673C7571BA97}"/>
                  </a:ext>
                </a:extLst>
              </p:cNvPr>
              <p:cNvSpPr txBox="1"/>
              <p:nvPr/>
            </p:nvSpPr>
            <p:spPr>
              <a:xfrm>
                <a:off x="2414167" y="2757793"/>
                <a:ext cx="88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/{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9211F19-6614-16A2-5B88-673C7571B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167" y="2757793"/>
                <a:ext cx="882549" cy="369332"/>
              </a:xfrm>
              <a:prstGeom prst="rect">
                <a:avLst/>
              </a:prstGeom>
              <a:blipFill>
                <a:blip r:embed="rId1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C00CAAB-D760-235B-1A93-A0AE001B8ADD}"/>
                  </a:ext>
                </a:extLst>
              </p:cNvPr>
              <p:cNvSpPr txBox="1"/>
              <p:nvPr/>
            </p:nvSpPr>
            <p:spPr>
              <a:xfrm>
                <a:off x="3937633" y="2761583"/>
                <a:ext cx="88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/{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C00CAAB-D760-235B-1A93-A0AE001B8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633" y="2761583"/>
                <a:ext cx="882549" cy="369332"/>
              </a:xfrm>
              <a:prstGeom prst="rect">
                <a:avLst/>
              </a:prstGeom>
              <a:blipFill>
                <a:blip r:embed="rId1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91C8339-7A0A-12EC-32FB-B8F12A2839BA}"/>
                  </a:ext>
                </a:extLst>
              </p:cNvPr>
              <p:cNvSpPr txBox="1"/>
              <p:nvPr/>
            </p:nvSpPr>
            <p:spPr>
              <a:xfrm>
                <a:off x="5489522" y="2682914"/>
                <a:ext cx="88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/{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91C8339-7A0A-12EC-32FB-B8F12A283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522" y="2682914"/>
                <a:ext cx="882549" cy="369332"/>
              </a:xfrm>
              <a:prstGeom prst="rect">
                <a:avLst/>
              </a:prstGeom>
              <a:blipFill>
                <a:blip r:embed="rId2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2738A44-7AAD-7398-F8A4-71B16EAF0B85}"/>
                  </a:ext>
                </a:extLst>
              </p:cNvPr>
              <p:cNvSpPr txBox="1"/>
              <p:nvPr/>
            </p:nvSpPr>
            <p:spPr>
              <a:xfrm>
                <a:off x="8550325" y="2762560"/>
                <a:ext cx="88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/{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2738A44-7AAD-7398-F8A4-71B16EAF0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0325" y="2762560"/>
                <a:ext cx="882549" cy="369332"/>
              </a:xfrm>
              <a:prstGeom prst="rect">
                <a:avLst/>
              </a:prstGeom>
              <a:blipFill>
                <a:blip r:embed="rId2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556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6B59D-9B6E-C30A-C434-B86129B15F65}"/>
              </a:ext>
            </a:extLst>
          </p:cNvPr>
          <p:cNvSpPr txBox="1"/>
          <p:nvPr/>
        </p:nvSpPr>
        <p:spPr>
          <a:xfrm>
            <a:off x="619760" y="23368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+mj-lt"/>
              </a:rPr>
              <a:t>Q-learning with UCB-</a:t>
            </a:r>
            <a:r>
              <a:rPr lang="en-US" sz="3600" b="1" dirty="0" err="1">
                <a:solidFill>
                  <a:srgbClr val="0070C0"/>
                </a:solidFill>
                <a:latin typeface="+mj-lt"/>
              </a:rPr>
              <a:t>Hoeffding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7BB418-20C8-0591-1D36-61583DFCE315}"/>
                  </a:ext>
                </a:extLst>
              </p:cNvPr>
              <p:cNvSpPr txBox="1"/>
              <p:nvPr/>
            </p:nvSpPr>
            <p:spPr>
              <a:xfrm>
                <a:off x="648983" y="1926299"/>
                <a:ext cx="10972800" cy="19802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114300" lvl="0" algn="l" rtl="0">
                  <a:spcBef>
                    <a:spcPts val="0"/>
                  </a:spcBef>
                  <a:spcAft>
                    <a:spcPts val="0"/>
                  </a:spcAft>
                  <a:buSzPts val="1800"/>
                </a:pPr>
                <a:r>
                  <a:rPr lang="en-US" sz="2400" dirty="0">
                    <a:latin typeface="Söhne"/>
                  </a:rPr>
                  <a:t>In each step of each episode:</a:t>
                </a:r>
              </a:p>
              <a:p>
                <a:pPr marL="114300" lvl="0" algn="l" rtl="0">
                  <a:spcBef>
                    <a:spcPts val="0"/>
                  </a:spcBef>
                  <a:spcAft>
                    <a:spcPts val="0"/>
                  </a:spcAft>
                  <a:buSzPts val="1800"/>
                </a:pPr>
                <a:endParaRPr lang="en-US" sz="2400" dirty="0">
                  <a:latin typeface="Söhne"/>
                </a:endParaRPr>
              </a:p>
              <a:p>
                <a:pPr marL="571500" lvl="0" indent="-4572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AutoNum type="arabicPeriod"/>
                </a:pPr>
                <a:r>
                  <a:rPr lang="en-US" sz="2400" dirty="0">
                    <a:latin typeface="Söhne"/>
                  </a:rPr>
                  <a:t>Take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sSup>
                          <m:sSupPr>
                            <m:ctrlPr>
                              <a:rPr lang="en-US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Söhne"/>
                  </a:rPr>
                  <a:t> and 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400" dirty="0">
                  <a:latin typeface="Söhne"/>
                </a:endParaRPr>
              </a:p>
              <a:p>
                <a:pPr marL="571500" lvl="0" indent="-4572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>
                  <a:latin typeface="Söhne"/>
                </a:endParaRPr>
              </a:p>
              <a:p>
                <a:pPr marL="571500" lvl="0" indent="-4572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e>
                      <m:sub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400" dirty="0">
                  <a:latin typeface="Söhne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7BB418-20C8-0591-1D36-61583DFC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83" y="1926299"/>
                <a:ext cx="10972800" cy="1980222"/>
              </a:xfrm>
              <a:prstGeom prst="rect">
                <a:avLst/>
              </a:prstGeom>
              <a:blipFill>
                <a:blip r:embed="rId3"/>
                <a:stretch>
                  <a:fillRect t="-2462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8837BB-E28D-F1A5-0053-3A38BC98E071}"/>
                  </a:ext>
                </a:extLst>
              </p:cNvPr>
              <p:cNvSpPr txBox="1"/>
              <p:nvPr/>
            </p:nvSpPr>
            <p:spPr>
              <a:xfrm>
                <a:off x="609600" y="4238969"/>
                <a:ext cx="10972800" cy="1278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Söhne"/>
                  </a:rPr>
                  <a:t>Counts: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Söhne"/>
                </a:endParaRPr>
              </a:p>
              <a:p>
                <a:pPr marL="457200" lvl="0" indent="-342900">
                  <a:buSzPts val="1800"/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Söhne"/>
                  </a:rPr>
                  <a:t>UCB bonus: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Söhne"/>
                </a:endParaRPr>
              </a:p>
              <a:p>
                <a:pPr marL="457200" lvl="0" indent="-342900">
                  <a:buSzPts val="1800"/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Söhne"/>
                  </a:rPr>
                  <a:t>Learning rate: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Söhne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8837BB-E28D-F1A5-0053-3A38BC98E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238969"/>
                <a:ext cx="10972800" cy="1278235"/>
              </a:xfrm>
              <a:prstGeom prst="rect">
                <a:avLst/>
              </a:prstGeom>
              <a:blipFill>
                <a:blip r:embed="rId4"/>
                <a:stretch>
                  <a:fillRect t="-381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BD32BB2-F7F2-5AD2-5614-E55B5DE07B97}"/>
              </a:ext>
            </a:extLst>
          </p:cNvPr>
          <p:cNvSpPr txBox="1"/>
          <p:nvPr/>
        </p:nvSpPr>
        <p:spPr>
          <a:xfrm>
            <a:off x="648983" y="1464634"/>
            <a:ext cx="109728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2400" dirty="0">
                <a:latin typeface="Söhne"/>
              </a:rPr>
              <a:t>Q-learning with UCB-</a:t>
            </a:r>
            <a:r>
              <a:rPr lang="en-US" sz="2400" dirty="0" err="1">
                <a:latin typeface="Söhne"/>
              </a:rPr>
              <a:t>Hoeffding</a:t>
            </a:r>
            <a:endParaRPr lang="en-US" sz="24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843856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6B59D-9B6E-C30A-C434-B86129B15F65}"/>
              </a:ext>
            </a:extLst>
          </p:cNvPr>
          <p:cNvSpPr txBox="1"/>
          <p:nvPr/>
        </p:nvSpPr>
        <p:spPr>
          <a:xfrm>
            <a:off x="619760" y="23368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+mj-lt"/>
              </a:rPr>
              <a:t>Theoretical Guarantees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7BB418-20C8-0591-1D36-61583DFCE315}"/>
                  </a:ext>
                </a:extLst>
              </p:cNvPr>
              <p:cNvSpPr txBox="1"/>
              <p:nvPr/>
            </p:nvSpPr>
            <p:spPr>
              <a:xfrm>
                <a:off x="648983" y="1943164"/>
                <a:ext cx="10972800" cy="5090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114300" lvl="0">
                  <a:buSzPts val="1800"/>
                </a:pPr>
                <a:r>
                  <a:rPr lang="en-US" sz="2400" dirty="0" err="1">
                    <a:latin typeface="Söhne"/>
                  </a:rPr>
                  <a:t>W.h.p</a:t>
                </a:r>
                <a:r>
                  <a:rPr lang="en-US" sz="2400" dirty="0">
                    <a:latin typeface="Söhne"/>
                  </a:rPr>
                  <a:t>, the total regret of Q-learning with UCB-</a:t>
                </a:r>
                <a:r>
                  <a:rPr lang="en-US" sz="2400" dirty="0" err="1">
                    <a:latin typeface="Söhne"/>
                  </a:rPr>
                  <a:t>Hoeffding</a:t>
                </a:r>
                <a:r>
                  <a:rPr lang="en-US" sz="2400" dirty="0">
                    <a:latin typeface="Söhne"/>
                  </a:rPr>
                  <a:t> is at most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𝑆𝐴𝑇</m:t>
                        </m:r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Söhne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7BB418-20C8-0591-1D36-61583DFC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83" y="1943164"/>
                <a:ext cx="10972800" cy="509050"/>
              </a:xfrm>
              <a:prstGeom prst="rect">
                <a:avLst/>
              </a:prstGeom>
              <a:blipFill>
                <a:blip r:embed="rId3"/>
                <a:stretch>
                  <a:fillRect b="-27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8837BB-E28D-F1A5-0053-3A38BC98E071}"/>
                  </a:ext>
                </a:extLst>
              </p:cNvPr>
              <p:cNvSpPr txBox="1"/>
              <p:nvPr/>
            </p:nvSpPr>
            <p:spPr>
              <a:xfrm>
                <a:off x="609600" y="2673059"/>
                <a:ext cx="10972800" cy="1312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0" indent="-342900">
                  <a:buSzPts val="1800"/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Söhne"/>
                  </a:rPr>
                  <a:t>Bernstein version has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𝑆𝐴𝑇</m:t>
                        </m:r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Söhne"/>
                  </a:rPr>
                  <a:t> regret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2400" dirty="0">
                    <a:latin typeface="Söhne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Söhne"/>
                  </a:rPr>
                  <a:t> samples</a:t>
                </a:r>
              </a:p>
              <a:p>
                <a:pPr marL="457200" lvl="0" indent="-342900">
                  <a:buSzPts val="1800"/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rgbClr val="C00000"/>
                    </a:solidFill>
                    <a:latin typeface="Söhne"/>
                  </a:rPr>
                  <a:t>Only one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rad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Söhne"/>
                  </a:rPr>
                  <a:t> factor worse </a:t>
                </a:r>
                <a:r>
                  <a:rPr lang="en-US" sz="2400" dirty="0">
                    <a:latin typeface="Söhne"/>
                  </a:rPr>
                  <a:t>than best model-based regret (UCBVI, Azar et al.), but with </a:t>
                </a:r>
                <a:r>
                  <a:rPr lang="en-US" sz="2400" dirty="0">
                    <a:solidFill>
                      <a:srgbClr val="0070C0"/>
                    </a:solidFill>
                    <a:latin typeface="Söhne"/>
                  </a:rPr>
                  <a:t>significantly better time and space complexity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8837BB-E28D-F1A5-0053-3A38BC98E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673059"/>
                <a:ext cx="10972800" cy="1312988"/>
              </a:xfrm>
              <a:prstGeom prst="rect">
                <a:avLst/>
              </a:prstGeom>
              <a:blipFill>
                <a:blip r:embed="rId4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5A88F38-A508-7820-0DFD-65761F0C84A0}"/>
              </a:ext>
            </a:extLst>
          </p:cNvPr>
          <p:cNvSpPr txBox="1"/>
          <p:nvPr/>
        </p:nvSpPr>
        <p:spPr>
          <a:xfrm>
            <a:off x="648983" y="4528828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>
              <a:buSzPts val="1800"/>
            </a:pPr>
            <a:r>
              <a:rPr lang="en-US" sz="2400" dirty="0">
                <a:latin typeface="Söhne"/>
              </a:rPr>
              <a:t>Key component in analysis:</a:t>
            </a:r>
          </a:p>
          <a:p>
            <a:pPr marL="914400" lvl="1" indent="-342900">
              <a:buSzPts val="1800"/>
              <a:buFont typeface="Wingdings" panose="05000000000000000000" pitchFamily="2" charset="2"/>
              <a:buChar char="Ø"/>
            </a:pPr>
            <a:r>
              <a:rPr lang="en-US" sz="2400" dirty="0">
                <a:latin typeface="Söhne"/>
              </a:rPr>
              <a:t>design Upper Confidence Bound (UCB)</a:t>
            </a:r>
          </a:p>
          <a:p>
            <a:pPr marL="914400" lvl="1" indent="-342900">
              <a:buSzPts val="1800"/>
              <a:buFont typeface="Wingdings" panose="05000000000000000000" pitchFamily="2" charset="2"/>
              <a:buChar char="Ø"/>
            </a:pPr>
            <a:r>
              <a:rPr lang="en-US" sz="2400" dirty="0">
                <a:latin typeface="Söhne"/>
              </a:rPr>
              <a:t>favoring later updates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14A0E-E77C-6C8F-E100-062D7A177328}"/>
              </a:ext>
            </a:extLst>
          </p:cNvPr>
          <p:cNvSpPr txBox="1"/>
          <p:nvPr/>
        </p:nvSpPr>
        <p:spPr>
          <a:xfrm>
            <a:off x="648983" y="1464634"/>
            <a:ext cx="109728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2400" dirty="0">
                <a:latin typeface="Söhne"/>
              </a:rPr>
              <a:t>Theorem (</a:t>
            </a:r>
            <a:r>
              <a:rPr lang="en-US" sz="2400" dirty="0" err="1">
                <a:latin typeface="Söhne"/>
              </a:rPr>
              <a:t>Hoeffding</a:t>
            </a:r>
            <a:r>
              <a:rPr lang="en-US" sz="2400" dirty="0">
                <a:latin typeface="Söhne"/>
              </a:rPr>
              <a:t> version)</a:t>
            </a:r>
          </a:p>
        </p:txBody>
      </p:sp>
    </p:spTree>
    <p:extLst>
      <p:ext uri="{BB962C8B-B14F-4D97-AF65-F5344CB8AC3E}">
        <p14:creationId xmlns:p14="http://schemas.microsoft.com/office/powerpoint/2010/main" val="3997246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6B59D-9B6E-C30A-C434-B86129B15F65}"/>
              </a:ext>
            </a:extLst>
          </p:cNvPr>
          <p:cNvSpPr txBox="1"/>
          <p:nvPr/>
        </p:nvSpPr>
        <p:spPr>
          <a:xfrm>
            <a:off x="619760" y="23368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+mj-lt"/>
              </a:rPr>
              <a:t>Upper Confidence Bound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A88F38-A508-7820-0DFD-65761F0C84A0}"/>
                  </a:ext>
                </a:extLst>
              </p:cNvPr>
              <p:cNvSpPr txBox="1"/>
              <p:nvPr/>
            </p:nvSpPr>
            <p:spPr>
              <a:xfrm>
                <a:off x="668938" y="3586927"/>
                <a:ext cx="10972800" cy="3095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lvl="0">
                  <a:buSzPts val="1800"/>
                </a:pPr>
                <a:r>
                  <a:rPr lang="en-US" sz="2400" dirty="0">
                    <a:latin typeface="Söhne"/>
                  </a:rPr>
                  <a:t>Design of UCB: (1) upper bound with high confidence; (2) sharp.</a:t>
                </a:r>
              </a:p>
              <a:p>
                <a:pPr marL="114300" lvl="0">
                  <a:buSzPts val="1800"/>
                </a:pPr>
                <a:endParaRPr lang="en-US" sz="2400" dirty="0">
                  <a:latin typeface="Söhne"/>
                </a:endParaRPr>
              </a:p>
              <a:p>
                <a:pPr marL="114300" lvl="0">
                  <a:buSzPts val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sub>
                      </m:sSub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114300" lvl="0">
                  <a:buSzPts val="1800"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114300" lvl="0">
                  <a:buSzPts val="1800"/>
                </a:pPr>
                <a:r>
                  <a:rPr lang="en-US" sz="2400" b="0" dirty="0">
                    <a:ea typeface="Cambria Math" panose="02040503050406030204" pitchFamily="18" charset="0"/>
                  </a:rPr>
                  <a:t>					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↪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[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bSup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latin typeface="Söhne"/>
                </a:endParaRPr>
              </a:p>
              <a:p>
                <a:pPr marL="114300" lvl="0">
                  <a:buSzPts val="1800"/>
                </a:pPr>
                <a:endParaRPr lang="en-US" sz="2400" dirty="0">
                  <a:latin typeface="Söhne"/>
                </a:endParaRPr>
              </a:p>
              <a:p>
                <a:pPr marL="114300" lvl="0">
                  <a:buSzPts val="1800"/>
                </a:pPr>
                <a:r>
                  <a:rPr lang="en-US" sz="2400" dirty="0"/>
                  <a:t>	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+ 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↪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[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bSup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800" dirty="0">
                  <a:latin typeface="Söhne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A88F38-A508-7820-0DFD-65761F0C8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38" y="3586927"/>
                <a:ext cx="10972800" cy="3095527"/>
              </a:xfrm>
              <a:prstGeom prst="rect">
                <a:avLst/>
              </a:prstGeom>
              <a:blipFill>
                <a:blip r:embed="rId3"/>
                <a:stretch>
                  <a:fillRect t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73886A5-C799-6890-8872-30A525A768FD}"/>
              </a:ext>
            </a:extLst>
          </p:cNvPr>
          <p:cNvSpPr/>
          <p:nvPr/>
        </p:nvSpPr>
        <p:spPr>
          <a:xfrm>
            <a:off x="1737360" y="1327539"/>
            <a:ext cx="754380" cy="678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2EF486-9C52-FCE2-5BD6-76E6F29CD076}"/>
              </a:ext>
            </a:extLst>
          </p:cNvPr>
          <p:cNvSpPr/>
          <p:nvPr/>
        </p:nvSpPr>
        <p:spPr>
          <a:xfrm>
            <a:off x="1737360" y="2005731"/>
            <a:ext cx="754380" cy="678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D8197C-FF2B-C9FC-E3DD-D1F20AD9D089}"/>
              </a:ext>
            </a:extLst>
          </p:cNvPr>
          <p:cNvSpPr/>
          <p:nvPr/>
        </p:nvSpPr>
        <p:spPr>
          <a:xfrm>
            <a:off x="5219700" y="1062583"/>
            <a:ext cx="754380" cy="5523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64AA32-973C-6265-2531-F360E1271FD5}"/>
              </a:ext>
            </a:extLst>
          </p:cNvPr>
          <p:cNvSpPr/>
          <p:nvPr/>
        </p:nvSpPr>
        <p:spPr>
          <a:xfrm>
            <a:off x="5219700" y="1614941"/>
            <a:ext cx="754380" cy="552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003FB7-7112-1A1F-2428-54135813039F}"/>
              </a:ext>
            </a:extLst>
          </p:cNvPr>
          <p:cNvSpPr/>
          <p:nvPr/>
        </p:nvSpPr>
        <p:spPr>
          <a:xfrm>
            <a:off x="3478530" y="1668751"/>
            <a:ext cx="754380" cy="692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56291F-9ACD-974F-29B8-F06A7BAF2C2D}"/>
              </a:ext>
            </a:extLst>
          </p:cNvPr>
          <p:cNvSpPr/>
          <p:nvPr/>
        </p:nvSpPr>
        <p:spPr>
          <a:xfrm>
            <a:off x="3478530" y="2360867"/>
            <a:ext cx="754380" cy="678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A7500A-12BD-1D71-6049-C0FDB4BDAF97}"/>
              </a:ext>
            </a:extLst>
          </p:cNvPr>
          <p:cNvSpPr/>
          <p:nvPr/>
        </p:nvSpPr>
        <p:spPr>
          <a:xfrm>
            <a:off x="6960870" y="1577608"/>
            <a:ext cx="754380" cy="843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08ADA9-1DCD-840B-4008-F8F4694FAD98}"/>
              </a:ext>
            </a:extLst>
          </p:cNvPr>
          <p:cNvSpPr/>
          <p:nvPr/>
        </p:nvSpPr>
        <p:spPr>
          <a:xfrm>
            <a:off x="6960870" y="2421033"/>
            <a:ext cx="754380" cy="8345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1CB2DC-C528-36BE-5F95-B92B1D989B6A}"/>
              </a:ext>
            </a:extLst>
          </p:cNvPr>
          <p:cNvSpPr/>
          <p:nvPr/>
        </p:nvSpPr>
        <p:spPr>
          <a:xfrm>
            <a:off x="8702040" y="1443183"/>
            <a:ext cx="754380" cy="6921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95D0B8-B65C-29BE-6390-A82F04398973}"/>
              </a:ext>
            </a:extLst>
          </p:cNvPr>
          <p:cNvSpPr/>
          <p:nvPr/>
        </p:nvSpPr>
        <p:spPr>
          <a:xfrm>
            <a:off x="8702040" y="2135301"/>
            <a:ext cx="754380" cy="692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99522C1-D27D-C098-E85D-D88D9450CF6A}"/>
                  </a:ext>
                </a:extLst>
              </p:cNvPr>
              <p:cNvSpPr txBox="1"/>
              <p:nvPr/>
            </p:nvSpPr>
            <p:spPr>
              <a:xfrm>
                <a:off x="1880640" y="2669473"/>
                <a:ext cx="467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99522C1-D27D-C098-E85D-D88D9450C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640" y="2669473"/>
                <a:ext cx="4678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3F054B-A81F-E573-5B20-86952A96713C}"/>
                  </a:ext>
                </a:extLst>
              </p:cNvPr>
              <p:cNvSpPr txBox="1"/>
              <p:nvPr/>
            </p:nvSpPr>
            <p:spPr>
              <a:xfrm>
                <a:off x="3621810" y="3065135"/>
                <a:ext cx="473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3F054B-A81F-E573-5B20-86952A967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810" y="3065135"/>
                <a:ext cx="4731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5E95CF-0C09-404D-2848-3316096470A6}"/>
                  </a:ext>
                </a:extLst>
              </p:cNvPr>
              <p:cNvSpPr txBox="1"/>
              <p:nvPr/>
            </p:nvSpPr>
            <p:spPr>
              <a:xfrm>
                <a:off x="5360318" y="2174288"/>
                <a:ext cx="473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5E95CF-0C09-404D-2848-331609647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318" y="2174288"/>
                <a:ext cx="47314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C07FD5-4A1E-49C7-694C-D781B0DF742D}"/>
                  </a:ext>
                </a:extLst>
              </p:cNvPr>
              <p:cNvSpPr txBox="1"/>
              <p:nvPr/>
            </p:nvSpPr>
            <p:spPr>
              <a:xfrm>
                <a:off x="7101488" y="3270486"/>
                <a:ext cx="473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C07FD5-4A1E-49C7-694C-D781B0DF7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488" y="3270486"/>
                <a:ext cx="4731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F88FACB-CC7F-B2A7-4871-22F6E1F4A754}"/>
                  </a:ext>
                </a:extLst>
              </p:cNvPr>
              <p:cNvSpPr txBox="1"/>
              <p:nvPr/>
            </p:nvSpPr>
            <p:spPr>
              <a:xfrm>
                <a:off x="8842659" y="2832476"/>
                <a:ext cx="473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F88FACB-CC7F-B2A7-4871-22F6E1F4A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659" y="2832476"/>
                <a:ext cx="47314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33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6B59D-9B6E-C30A-C434-B86129B15F65}"/>
              </a:ext>
            </a:extLst>
          </p:cNvPr>
          <p:cNvSpPr txBox="1"/>
          <p:nvPr/>
        </p:nvSpPr>
        <p:spPr>
          <a:xfrm>
            <a:off x="619760" y="23368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+mj-lt"/>
              </a:rPr>
              <a:t>What This Paper is About?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" name="AutoShape 8" descr="Hyundai Robotics simulation tool reads VRML with CAD Exchanger SDK | CAD  Exchanger">
            <a:extLst>
              <a:ext uri="{FF2B5EF4-FFF2-40B4-BE49-F238E27FC236}">
                <a16:creationId xmlns:a16="http://schemas.microsoft.com/office/drawing/2014/main" id="{3E9325DB-669E-9EDB-5124-01E3AE4A40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39255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EAB962-733C-B6A6-F700-758CE01B2140}"/>
              </a:ext>
            </a:extLst>
          </p:cNvPr>
          <p:cNvGrpSpPr/>
          <p:nvPr/>
        </p:nvGrpSpPr>
        <p:grpSpPr>
          <a:xfrm>
            <a:off x="1859500" y="1163717"/>
            <a:ext cx="8664311" cy="2133976"/>
            <a:chOff x="1698879" y="1204913"/>
            <a:chExt cx="9060921" cy="222408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BF60CA3-B183-9563-AE2A-74207594EC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8879" y="1838325"/>
              <a:ext cx="2672334" cy="159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Go at Sensei's Library">
              <a:extLst>
                <a:ext uri="{FF2B5EF4-FFF2-40B4-BE49-F238E27FC236}">
                  <a16:creationId xmlns:a16="http://schemas.microsoft.com/office/drawing/2014/main" id="{540429C8-A8DF-4134-59F1-D87A67C6E7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2613" y="1204913"/>
              <a:ext cx="2224087" cy="2224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FANUC Roboguide - How to create/pick/place a part on Roboguide using 2  robots? - YouTube">
              <a:extLst>
                <a:ext uri="{FF2B5EF4-FFF2-40B4-BE49-F238E27FC236}">
                  <a16:creationId xmlns:a16="http://schemas.microsoft.com/office/drawing/2014/main" id="{36FFA453-D284-A60F-22BE-4EAACF8BB8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05" t="13333" r="7969" b="9584"/>
            <a:stretch/>
          </p:blipFill>
          <p:spPr bwMode="auto">
            <a:xfrm>
              <a:off x="7658100" y="1204913"/>
              <a:ext cx="3101700" cy="2224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FC4A9A-ECE2-5A3E-763F-E0C2BE28C564}"/>
                  </a:ext>
                </a:extLst>
              </p:cNvPr>
              <p:cNvSpPr txBox="1"/>
              <p:nvPr/>
            </p:nvSpPr>
            <p:spPr>
              <a:xfrm>
                <a:off x="4867350" y="3414336"/>
                <a:ext cx="2648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Trained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samples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FC4A9A-ECE2-5A3E-763F-E0C2BE28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350" y="3414336"/>
                <a:ext cx="2648610" cy="369332"/>
              </a:xfrm>
              <a:prstGeom prst="rect">
                <a:avLst/>
              </a:prstGeom>
              <a:blipFill>
                <a:blip r:embed="rId6"/>
                <a:stretch>
                  <a:fillRect l="-1839" t="-8197" r="-160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BF172CD9-B66D-BE4C-7F2D-F29CBF8F41C7}"/>
              </a:ext>
            </a:extLst>
          </p:cNvPr>
          <p:cNvGrpSpPr/>
          <p:nvPr/>
        </p:nvGrpSpPr>
        <p:grpSpPr>
          <a:xfrm>
            <a:off x="3212322" y="4190900"/>
            <a:ext cx="5958667" cy="1720214"/>
            <a:chOff x="2758831" y="4193243"/>
            <a:chExt cx="6583335" cy="1850370"/>
          </a:xfrm>
        </p:grpSpPr>
        <p:pic>
          <p:nvPicPr>
            <p:cNvPr id="1048" name="Picture 24" descr="Dota News and Updates">
              <a:extLst>
                <a:ext uri="{FF2B5EF4-FFF2-40B4-BE49-F238E27FC236}">
                  <a16:creationId xmlns:a16="http://schemas.microsoft.com/office/drawing/2014/main" id="{C269C4AA-9F36-A9E2-5793-575CF7F6D9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831" y="4193243"/>
              <a:ext cx="3228975" cy="1850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Autonomous vehicles: They're not there yet - Marketplace">
              <a:extLst>
                <a:ext uri="{FF2B5EF4-FFF2-40B4-BE49-F238E27FC236}">
                  <a16:creationId xmlns:a16="http://schemas.microsoft.com/office/drawing/2014/main" id="{47D0C6DD-92B9-A491-F7CD-E689C58AE0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9967" y="4193243"/>
              <a:ext cx="2832199" cy="1850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5F8251-7EB4-AA35-D232-D5EBA2F71C5B}"/>
                  </a:ext>
                </a:extLst>
              </p:cNvPr>
              <p:cNvSpPr txBox="1"/>
              <p:nvPr/>
            </p:nvSpPr>
            <p:spPr>
              <a:xfrm>
                <a:off x="4483624" y="6086850"/>
                <a:ext cx="34160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samples?    how expensive?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5F8251-7EB4-AA35-D232-D5EBA2F71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624" y="6086850"/>
                <a:ext cx="3416063" cy="369332"/>
              </a:xfrm>
              <a:prstGeom prst="rect">
                <a:avLst/>
              </a:prstGeom>
              <a:blipFill>
                <a:blip r:embed="rId9"/>
                <a:stretch>
                  <a:fillRect t="-8197" r="-89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972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6B59D-9B6E-C30A-C434-B86129B15F65}"/>
              </a:ext>
            </a:extLst>
          </p:cNvPr>
          <p:cNvSpPr txBox="1"/>
          <p:nvPr/>
        </p:nvSpPr>
        <p:spPr>
          <a:xfrm>
            <a:off x="619760" y="23368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+mj-lt"/>
              </a:rPr>
              <a:t>Favoring Later Updates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A88F38-A508-7820-0DFD-65761F0C84A0}"/>
                  </a:ext>
                </a:extLst>
              </p:cNvPr>
              <p:cNvSpPr txBox="1"/>
              <p:nvPr/>
            </p:nvSpPr>
            <p:spPr>
              <a:xfrm>
                <a:off x="661670" y="1236016"/>
                <a:ext cx="10972800" cy="523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lvl="0">
                  <a:buSzPts val="1800"/>
                </a:pPr>
                <a:r>
                  <a:rPr lang="en-US" sz="2400" dirty="0">
                    <a:latin typeface="Söhne"/>
                  </a:rPr>
                  <a:t>Estimating empirical transition matrix (</a:t>
                </a:r>
                <a:r>
                  <a:rPr lang="en-US" sz="2400" dirty="0">
                    <a:solidFill>
                      <a:srgbClr val="C00000"/>
                    </a:solidFill>
                    <a:latin typeface="Söhne"/>
                  </a:rPr>
                  <a:t>model-based</a:t>
                </a:r>
                <a:r>
                  <a:rPr lang="en-US" sz="2400" dirty="0">
                    <a:latin typeface="Söhne"/>
                  </a:rPr>
                  <a:t>): equal weights</a:t>
                </a:r>
              </a:p>
              <a:p>
                <a:pPr marL="114300" lvl="0">
                  <a:buSzPts val="1800"/>
                </a:pPr>
                <a:endParaRPr lang="en-US" sz="2400" dirty="0">
                  <a:latin typeface="Söhne"/>
                </a:endParaRPr>
              </a:p>
              <a:p>
                <a:pPr marL="114300" lvl="0">
                  <a:buSzPts val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ℙ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#[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#[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Söhne"/>
                </a:endParaRPr>
              </a:p>
              <a:p>
                <a:pPr marL="114300" lvl="0">
                  <a:buSzPts val="1800"/>
                </a:pPr>
                <a:endParaRPr lang="en-US" sz="2400" dirty="0">
                  <a:latin typeface="Söhne"/>
                </a:endParaRPr>
              </a:p>
              <a:p>
                <a:pPr marL="114300" lvl="0">
                  <a:buSzPts val="1800"/>
                </a:pPr>
                <a:r>
                  <a:rPr lang="en-US" sz="2400" dirty="0">
                    <a:latin typeface="Söhne"/>
                  </a:rPr>
                  <a:t>Q-learning (model-free): store information only through value functions:</a:t>
                </a:r>
              </a:p>
              <a:p>
                <a:pPr marL="114300" lvl="0">
                  <a:buSzPts val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+1 </m:t>
                          </m:r>
                        </m:sup>
                      </m:sSub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[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+1 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d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400" dirty="0">
                  <a:latin typeface="Söhne"/>
                </a:endParaRPr>
              </a:p>
              <a:p>
                <a:pPr marL="114300" lvl="0">
                  <a:buSzPts val="1800"/>
                </a:pPr>
                <a:endParaRPr lang="en-US" sz="2400" dirty="0">
                  <a:latin typeface="Söhne"/>
                </a:endParaRPr>
              </a:p>
              <a:p>
                <a:pPr marL="457200" lvl="0" indent="-342900">
                  <a:buSzPts val="1800"/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Söhne"/>
                  </a:rPr>
                  <a:t>Using more samples to reduce noise (</a:t>
                </a:r>
                <a:r>
                  <a:rPr lang="en-US" sz="2400" dirty="0">
                    <a:solidFill>
                      <a:srgbClr val="0070C0"/>
                    </a:solidFill>
                    <a:latin typeface="Söhne"/>
                  </a:rPr>
                  <a:t>variance</a:t>
                </a:r>
                <a:r>
                  <a:rPr lang="en-US" sz="2400" dirty="0">
                    <a:latin typeface="Söhne"/>
                  </a:rPr>
                  <a:t>)</a:t>
                </a:r>
              </a:p>
              <a:p>
                <a:pPr marL="457200" lvl="0" indent="-342900">
                  <a:buSzPts val="1800"/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Söhne"/>
                  </a:rPr>
                  <a:t>Earlier updates are much less accurate (</a:t>
                </a:r>
                <a:r>
                  <a:rPr lang="en-US" sz="2400" dirty="0">
                    <a:solidFill>
                      <a:srgbClr val="0070C0"/>
                    </a:solidFill>
                    <a:latin typeface="Söhne"/>
                  </a:rPr>
                  <a:t>bias</a:t>
                </a:r>
                <a:r>
                  <a:rPr lang="en-US" sz="2400" dirty="0">
                    <a:latin typeface="Söhne"/>
                  </a:rPr>
                  <a:t>)</a:t>
                </a:r>
              </a:p>
              <a:p>
                <a:pPr marL="457200" lvl="0" indent="-342900">
                  <a:buSzPts val="1800"/>
                  <a:buFont typeface="Wingdings" panose="05000000000000000000" pitchFamily="2" charset="2"/>
                  <a:buChar char="Ø"/>
                </a:pPr>
                <a:endParaRPr lang="en-US" sz="2400" dirty="0">
                  <a:latin typeface="Söhne"/>
                </a:endParaRPr>
              </a:p>
              <a:p>
                <a:pPr marL="114300" lvl="0">
                  <a:buSzPts val="1800"/>
                </a:pPr>
                <a:r>
                  <a:rPr lang="en-US" sz="2400" dirty="0">
                    <a:latin typeface="Söhne"/>
                  </a:rPr>
                  <a:t>Our tradeoff: </a:t>
                </a:r>
                <a:r>
                  <a:rPr lang="en-US" sz="2400" dirty="0">
                    <a:solidFill>
                      <a:srgbClr val="0070C0"/>
                    </a:solidFill>
                    <a:latin typeface="Söhne"/>
                  </a:rPr>
                  <a:t>favoring latest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>
                    <a:latin typeface="Söhne"/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  <a:latin typeface="Söhne"/>
                  </a:rPr>
                  <a:t>fraction of updates</a:t>
                </a:r>
                <a:r>
                  <a:rPr lang="en-US" sz="2400" dirty="0">
                    <a:latin typeface="Söhne"/>
                  </a:rPr>
                  <a:t>, i.e., 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Söhne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A88F38-A508-7820-0DFD-65761F0C8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70" y="1236016"/>
                <a:ext cx="10972800" cy="5231945"/>
              </a:xfrm>
              <a:prstGeom prst="rect">
                <a:avLst/>
              </a:prstGeom>
              <a:blipFill>
                <a:blip r:embed="rId3"/>
                <a:stretch>
                  <a:fillRect t="-932" b="-1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24D08ED0-AEF5-CAA3-B7AC-8B9CC3029EC1}"/>
              </a:ext>
            </a:extLst>
          </p:cNvPr>
          <p:cNvSpPr/>
          <p:nvPr/>
        </p:nvSpPr>
        <p:spPr>
          <a:xfrm rot="16200000">
            <a:off x="7160895" y="2783205"/>
            <a:ext cx="502920" cy="348615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93FB60-85E3-79A2-1EAA-BDD2D09F88D2}"/>
                  </a:ext>
                </a:extLst>
              </p:cNvPr>
              <p:cNvSpPr txBox="1"/>
              <p:nvPr/>
            </p:nvSpPr>
            <p:spPr>
              <a:xfrm>
                <a:off x="7570703" y="4555489"/>
                <a:ext cx="12517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>
                    <a:solidFill>
                      <a:srgbClr val="0070C0"/>
                    </a:solidFill>
                  </a:rPr>
                  <a:t>-th</a:t>
                </a:r>
                <a:r>
                  <a:rPr lang="en-US" dirty="0">
                    <a:solidFill>
                      <a:srgbClr val="0070C0"/>
                    </a:solidFill>
                  </a:rPr>
                  <a:t> update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93FB60-85E3-79A2-1EAA-BDD2D09F8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703" y="4555489"/>
                <a:ext cx="1251753" cy="369332"/>
              </a:xfrm>
              <a:prstGeom prst="rect">
                <a:avLst/>
              </a:prstGeom>
              <a:blipFill>
                <a:blip r:embed="rId4"/>
                <a:stretch>
                  <a:fillRect t="-8197" r="-390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622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6B59D-9B6E-C30A-C434-B86129B15F65}"/>
              </a:ext>
            </a:extLst>
          </p:cNvPr>
          <p:cNvSpPr txBox="1"/>
          <p:nvPr/>
        </p:nvSpPr>
        <p:spPr>
          <a:xfrm>
            <a:off x="619760" y="23368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+mj-lt"/>
              </a:rPr>
              <a:t>Favoring Later Updates II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A88F38-A508-7820-0DFD-65761F0C84A0}"/>
                  </a:ext>
                </a:extLst>
              </p:cNvPr>
              <p:cNvSpPr txBox="1"/>
              <p:nvPr/>
            </p:nvSpPr>
            <p:spPr>
              <a:xfrm>
                <a:off x="619760" y="4025708"/>
                <a:ext cx="10972800" cy="2060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lvl="0">
                  <a:buSzPts val="1800"/>
                </a:pPr>
                <a:r>
                  <a:rPr lang="en-US" sz="2400" dirty="0">
                    <a:latin typeface="Söhne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Söhne"/>
                  </a:rPr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Sup>
                          <m:sSub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≤1+</m:t>
                        </m:r>
                        <m:f>
                          <m:f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den>
                        </m:f>
                      </m:e>
                    </m:nary>
                  </m:oMath>
                </a14:m>
                <a:endParaRPr lang="en-US" sz="2400" dirty="0">
                  <a:latin typeface="Söhne"/>
                </a:endParaRPr>
              </a:p>
              <a:p>
                <a:pPr marL="114300" lvl="0">
                  <a:buSzPts val="1800"/>
                </a:pPr>
                <a:endParaRPr lang="en-US" sz="2400" dirty="0">
                  <a:latin typeface="Söhne"/>
                </a:endParaRPr>
              </a:p>
              <a:p>
                <a:pPr marL="114300" lvl="0">
                  <a:buSzPts val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d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400" dirty="0">
                  <a:latin typeface="Söhne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A88F38-A508-7820-0DFD-65761F0C8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60" y="4025708"/>
                <a:ext cx="10972800" cy="20606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E3D5755-1899-1C10-2576-70836FF17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271" y="1174764"/>
            <a:ext cx="6993458" cy="2690230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2FAD60CA-1D65-EFB8-E71C-489CC8B512E3}"/>
              </a:ext>
            </a:extLst>
          </p:cNvPr>
          <p:cNvSpPr/>
          <p:nvPr/>
        </p:nvSpPr>
        <p:spPr>
          <a:xfrm rot="16200000">
            <a:off x="7710805" y="4202339"/>
            <a:ext cx="422910" cy="363220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762D3E-0128-55AB-1CEE-6EC781A7A2DB}"/>
                  </a:ext>
                </a:extLst>
              </p:cNvPr>
              <p:cNvSpPr txBox="1"/>
              <p:nvPr/>
            </p:nvSpPr>
            <p:spPr>
              <a:xfrm>
                <a:off x="7296383" y="6229894"/>
                <a:ext cx="12517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/>
                  <a:t>-th</a:t>
                </a:r>
                <a:r>
                  <a:rPr lang="en-US" dirty="0"/>
                  <a:t> update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762D3E-0128-55AB-1CEE-6EC781A7A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383" y="6229894"/>
                <a:ext cx="1251753" cy="369332"/>
              </a:xfrm>
              <a:prstGeom prst="rect">
                <a:avLst/>
              </a:prstGeom>
              <a:blipFill>
                <a:blip r:embed="rId5"/>
                <a:stretch>
                  <a:fillRect t="-9836" r="-390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593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6B59D-9B6E-C30A-C434-B86129B15F65}"/>
              </a:ext>
            </a:extLst>
          </p:cNvPr>
          <p:cNvSpPr txBox="1"/>
          <p:nvPr/>
        </p:nvSpPr>
        <p:spPr>
          <a:xfrm>
            <a:off x="619760" y="23368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+mj-lt"/>
              </a:rPr>
              <a:t>Discussion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A88F38-A508-7820-0DFD-65761F0C84A0}"/>
                  </a:ext>
                </a:extLst>
              </p:cNvPr>
              <p:cNvSpPr txBox="1"/>
              <p:nvPr/>
            </p:nvSpPr>
            <p:spPr>
              <a:xfrm>
                <a:off x="619760" y="1099628"/>
                <a:ext cx="10972800" cy="4937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0" indent="-342900">
                  <a:buSzPts val="1800"/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Söhne"/>
                  </a:rPr>
                  <a:t>Does model-free algorithms require more </a:t>
                </a:r>
                <a:r>
                  <a:rPr lang="en-US" sz="2400" dirty="0">
                    <a:solidFill>
                      <a:srgbClr val="C00000"/>
                    </a:solidFill>
                    <a:latin typeface="Söhne"/>
                  </a:rPr>
                  <a:t>samples</a:t>
                </a:r>
                <a:r>
                  <a:rPr lang="en-US" sz="2400" dirty="0">
                    <a:latin typeface="Söhne"/>
                  </a:rPr>
                  <a:t> than model-based approaches?</a:t>
                </a:r>
              </a:p>
              <a:p>
                <a:pPr marL="571500" lvl="1">
                  <a:buSzPts val="1800"/>
                </a:pPr>
                <a:r>
                  <a:rPr lang="en-US" sz="2400" dirty="0">
                    <a:latin typeface="Söhne"/>
                  </a:rPr>
                  <a:t>				</a:t>
                </a:r>
                <a:r>
                  <a:rPr lang="en-US" sz="2400" dirty="0">
                    <a:solidFill>
                      <a:srgbClr val="0070C0"/>
                    </a:solidFill>
                    <a:latin typeface="Söhne"/>
                  </a:rPr>
                  <a:t>Not much, only one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Söhne"/>
                  </a:rPr>
                  <a:t> factor more</a:t>
                </a:r>
              </a:p>
              <a:p>
                <a:pPr marL="571500" lvl="1">
                  <a:buSzPts val="1800"/>
                </a:pPr>
                <a:endParaRPr lang="en-US" sz="2400" dirty="0">
                  <a:latin typeface="Söhne"/>
                </a:endParaRPr>
              </a:p>
              <a:p>
                <a:pPr marL="571500" indent="-457200">
                  <a:buSzPts val="1800"/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Söhne"/>
                  </a:rPr>
                  <a:t>How many </a:t>
                </a:r>
                <a:r>
                  <a:rPr lang="en-US" sz="2400" dirty="0">
                    <a:solidFill>
                      <a:srgbClr val="C00000"/>
                    </a:solidFill>
                    <a:latin typeface="Söhne"/>
                  </a:rPr>
                  <a:t>samples</a:t>
                </a:r>
                <a:r>
                  <a:rPr lang="en-US" sz="2400" dirty="0">
                    <a:latin typeface="Söhne"/>
                  </a:rPr>
                  <a:t> does Q-learning need to learn a good policy?</a:t>
                </a:r>
              </a:p>
              <a:p>
                <a:pPr marL="2857500" lvl="6">
                  <a:buSzPts val="1800"/>
                </a:pPr>
                <a:r>
                  <a:rPr lang="en-US" sz="2400" dirty="0">
                    <a:latin typeface="Söhne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</m:acc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𝑆𝐴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70C0"/>
                  </a:solidFill>
                  <a:latin typeface="Söhne"/>
                </a:endParaRPr>
              </a:p>
              <a:p>
                <a:pPr marL="457200" indent="-342900">
                  <a:buSzPts val="1800"/>
                  <a:buFont typeface="Wingdings" panose="05000000000000000000" pitchFamily="2" charset="2"/>
                  <a:buChar char="Ø"/>
                </a:pPr>
                <a:endParaRPr lang="en-US" sz="2400" dirty="0">
                  <a:latin typeface="Söhne"/>
                </a:endParaRPr>
              </a:p>
              <a:p>
                <a:pPr marL="457200" indent="-342900">
                  <a:buSzPts val="1800"/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Söhne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>
                    <a:latin typeface="Söhne"/>
                  </a:rPr>
                  <a:t>-greedy a good exploration strategy for reinforcement leaning?</a:t>
                </a:r>
              </a:p>
              <a:p>
                <a:pPr marL="2400300" lvl="5">
                  <a:buSzPts val="1800"/>
                </a:pPr>
                <a:r>
                  <a:rPr lang="en-US" sz="2400" dirty="0">
                    <a:latin typeface="Söhne"/>
                  </a:rPr>
                  <a:t>		</a:t>
                </a:r>
                <a:r>
                  <a:rPr lang="en-US" sz="2400" dirty="0">
                    <a:solidFill>
                      <a:srgbClr val="0070C0"/>
                    </a:solidFill>
                    <a:latin typeface="Söhne"/>
                  </a:rPr>
                  <a:t>No, use UCB with careful learning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70C0"/>
                  </a:solidFill>
                  <a:latin typeface="Söhne"/>
                </a:endParaRPr>
              </a:p>
              <a:p>
                <a:pPr marL="2400300" lvl="5">
                  <a:buSzPts val="1800"/>
                </a:pPr>
                <a:endParaRPr lang="en-US" sz="2400" dirty="0">
                  <a:latin typeface="Söhne"/>
                </a:endParaRPr>
              </a:p>
              <a:p>
                <a:pPr marL="2400300" lvl="5">
                  <a:buSzPts val="1800"/>
                </a:pPr>
                <a:endParaRPr lang="en-US" sz="2400" dirty="0">
                  <a:latin typeface="Söhne"/>
                </a:endParaRPr>
              </a:p>
              <a:p>
                <a:pPr marL="114300">
                  <a:buSzPts val="1800"/>
                </a:pPr>
                <a:r>
                  <a:rPr lang="en-US" sz="2400" dirty="0">
                    <a:latin typeface="Söhne"/>
                  </a:rPr>
                  <a:t>Future directions:</a:t>
                </a:r>
              </a:p>
              <a:p>
                <a:pPr marL="914400" lvl="1" indent="-342900">
                  <a:buSzPts val="1800"/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Söhne"/>
                  </a:rPr>
                  <a:t>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rad>
                  </m:oMath>
                </a14:m>
                <a:r>
                  <a:rPr lang="en-US" sz="2400" dirty="0">
                    <a:latin typeface="Söhne"/>
                  </a:rPr>
                  <a:t> difference between model-based and model-free real?</a:t>
                </a:r>
              </a:p>
              <a:p>
                <a:pPr marL="914400" lvl="1" indent="-342900">
                  <a:buSzPts val="1800"/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Söhne"/>
                  </a:rPr>
                  <a:t>Efficient exploration for RL with function approximation?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A88F38-A508-7820-0DFD-65761F0C8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60" y="1099628"/>
                <a:ext cx="10972800" cy="4937442"/>
              </a:xfrm>
              <a:prstGeom prst="rect">
                <a:avLst/>
              </a:prstGeom>
              <a:blipFill>
                <a:blip r:embed="rId3"/>
                <a:stretch>
                  <a:fillRect t="-988"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9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6B59D-9B6E-C30A-C434-B86129B15F65}"/>
              </a:ext>
            </a:extLst>
          </p:cNvPr>
          <p:cNvSpPr txBox="1"/>
          <p:nvPr/>
        </p:nvSpPr>
        <p:spPr>
          <a:xfrm>
            <a:off x="619760" y="23368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+mj-lt"/>
              </a:rPr>
              <a:t>What This Paper is About?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39C4FF-9618-D7F8-5261-923B3311C96B}"/>
              </a:ext>
            </a:extLst>
          </p:cNvPr>
          <p:cNvSpPr txBox="1"/>
          <p:nvPr/>
        </p:nvSpPr>
        <p:spPr>
          <a:xfrm>
            <a:off x="619760" y="1196496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2400" dirty="0"/>
              <a:t>Goal: design efficient algorithm to learn better policies with fewer samples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sz="2400" dirty="0"/>
              <a:t>Theory: </a:t>
            </a:r>
            <a:r>
              <a:rPr lang="en-US" sz="2400" dirty="0">
                <a:solidFill>
                  <a:srgbClr val="0070C0"/>
                </a:solidFill>
              </a:rPr>
              <a:t>model-based</a:t>
            </a:r>
            <a:r>
              <a:rPr lang="en-US" sz="2400" dirty="0"/>
              <a:t> algorithms for </a:t>
            </a:r>
            <a:r>
              <a:rPr lang="en-US" sz="2400" u="sng" dirty="0">
                <a:solidFill>
                  <a:srgbClr val="C00000"/>
                </a:solidFill>
              </a:rPr>
              <a:t>finite states and actions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sz="2400" dirty="0"/>
              <a:t>Practice: </a:t>
            </a:r>
            <a:r>
              <a:rPr lang="en-US" sz="2400" u="sng" dirty="0">
                <a:solidFill>
                  <a:srgbClr val="0070C0"/>
                </a:solidFill>
              </a:rPr>
              <a:t>model-free</a:t>
            </a:r>
            <a:r>
              <a:rPr lang="en-US" sz="2400" dirty="0"/>
              <a:t> algorithms with </a:t>
            </a:r>
            <a:r>
              <a:rPr lang="en-US" sz="2400" dirty="0">
                <a:solidFill>
                  <a:srgbClr val="C00000"/>
                </a:solidFill>
              </a:rPr>
              <a:t>deep nets as function approximators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D62DFA-8231-0892-E09B-B2BE91D87BA1}"/>
                  </a:ext>
                </a:extLst>
              </p:cNvPr>
              <p:cNvSpPr txBox="1"/>
              <p:nvPr/>
            </p:nvSpPr>
            <p:spPr>
              <a:xfrm>
                <a:off x="619760" y="3413247"/>
                <a:ext cx="109728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lvl="0" algn="l" rtl="0">
                  <a:spcBef>
                    <a:spcPts val="0"/>
                  </a:spcBef>
                  <a:spcAft>
                    <a:spcPts val="0"/>
                  </a:spcAft>
                  <a:buSzPts val="1800"/>
                </a:pPr>
                <a:r>
                  <a:rPr lang="en-US" sz="2400" dirty="0"/>
                  <a:t>Questions:</a:t>
                </a:r>
              </a:p>
              <a:p>
                <a:pPr marL="114300" lvl="0" algn="l" rtl="0">
                  <a:spcBef>
                    <a:spcPts val="0"/>
                  </a:spcBef>
                  <a:spcAft>
                    <a:spcPts val="0"/>
                  </a:spcAft>
                  <a:buSzPts val="1800"/>
                </a:pPr>
                <a:endParaRPr lang="en-US" sz="2400" dirty="0"/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Does model-free algorithms require more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samples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than model-based approaches?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chemeClr val="tx1"/>
                    </a:solidFill>
                  </a:rPr>
                  <a:t>How many </a:t>
                </a:r>
                <a:r>
                  <a:rPr lang="en-US" sz="2400" dirty="0">
                    <a:solidFill>
                      <a:srgbClr val="C00000"/>
                    </a:solidFill>
                  </a:rPr>
                  <a:t>samples</a:t>
                </a:r>
                <a:r>
                  <a:rPr lang="en-US" sz="2400" dirty="0">
                    <a:solidFill>
                      <a:schemeClr val="tx1"/>
                    </a:solidFill>
                  </a:rPr>
                  <a:t> does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Q-learning</a:t>
                </a:r>
                <a:r>
                  <a:rPr lang="en-US" sz="2400" dirty="0">
                    <a:solidFill>
                      <a:schemeClr val="tx1"/>
                    </a:solidFill>
                  </a:rPr>
                  <a:t> need to learn a good policy?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chemeClr val="tx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-greedy </a:t>
                </a:r>
                <a:r>
                  <a:rPr lang="en-US" sz="2400" dirty="0">
                    <a:solidFill>
                      <a:schemeClr val="tx1"/>
                    </a:solidFill>
                  </a:rPr>
                  <a:t>a good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exploration</a:t>
                </a:r>
                <a:r>
                  <a:rPr lang="en-US" sz="2400" dirty="0">
                    <a:solidFill>
                      <a:schemeClr val="tx1"/>
                    </a:solidFill>
                  </a:rPr>
                  <a:t> strategy for reinforcement learning?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D62DFA-8231-0892-E09B-B2BE91D87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60" y="3413247"/>
                <a:ext cx="10972800" cy="1938992"/>
              </a:xfrm>
              <a:prstGeom prst="rect">
                <a:avLst/>
              </a:prstGeom>
              <a:blipFill>
                <a:blip r:embed="rId3"/>
                <a:stretch>
                  <a:fillRect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35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6B59D-9B6E-C30A-C434-B86129B15F65}"/>
              </a:ext>
            </a:extLst>
          </p:cNvPr>
          <p:cNvSpPr txBox="1"/>
          <p:nvPr/>
        </p:nvSpPr>
        <p:spPr>
          <a:xfrm>
            <a:off x="619760" y="23368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+mj-lt"/>
              </a:rPr>
              <a:t>Presentation Outline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39C4FF-9618-D7F8-5261-923B3311C96B}"/>
              </a:ext>
            </a:extLst>
          </p:cNvPr>
          <p:cNvSpPr txBox="1"/>
          <p:nvPr/>
        </p:nvSpPr>
        <p:spPr>
          <a:xfrm>
            <a:off x="609600" y="2150509"/>
            <a:ext cx="10972800" cy="255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en-US" sz="2800" dirty="0"/>
              <a:t>Background knowledge</a:t>
            </a:r>
          </a:p>
          <a:p>
            <a:pPr marL="5715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en-US" sz="2800" dirty="0"/>
              <a:t>Main Results</a:t>
            </a:r>
          </a:p>
          <a:p>
            <a:pPr marL="5715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en-US" sz="2800" dirty="0"/>
              <a:t>Proof for Q-learning with UCB-</a:t>
            </a:r>
            <a:r>
              <a:rPr lang="en-US" sz="2800" dirty="0" err="1"/>
              <a:t>Hoeffding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264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6B59D-9B6E-C30A-C434-B86129B15F65}"/>
              </a:ext>
            </a:extLst>
          </p:cNvPr>
          <p:cNvSpPr txBox="1"/>
          <p:nvPr/>
        </p:nvSpPr>
        <p:spPr>
          <a:xfrm>
            <a:off x="619760" y="23368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+mj-lt"/>
              </a:rPr>
              <a:t>Brief Introduction to Reinforcement Learning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C857B-295A-4EBE-B332-80FE341B7759}"/>
              </a:ext>
            </a:extLst>
          </p:cNvPr>
          <p:cNvSpPr txBox="1"/>
          <p:nvPr/>
        </p:nvSpPr>
        <p:spPr>
          <a:xfrm>
            <a:off x="619760" y="1244867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2400" b="0" i="0" dirty="0">
                <a:effectLst/>
                <a:latin typeface="Söhne"/>
              </a:rPr>
              <a:t>Reinforcement learning is a type of machine learning where an agent learns to make decisions by performing actions in an environment to achieve 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Söhne"/>
              </a:rPr>
              <a:t>maximum cumulative reward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FE0A2-2D62-4635-2DEF-F40FE6FAA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779" y="2635623"/>
            <a:ext cx="6100441" cy="320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1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6B59D-9B6E-C30A-C434-B86129B15F65}"/>
              </a:ext>
            </a:extLst>
          </p:cNvPr>
          <p:cNvSpPr txBox="1"/>
          <p:nvPr/>
        </p:nvSpPr>
        <p:spPr>
          <a:xfrm>
            <a:off x="619760" y="23368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+mj-lt"/>
              </a:rPr>
              <a:t>Markov Decision Process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C206615-E2B3-8FE0-89F4-FD72ED980C33}"/>
                  </a:ext>
                </a:extLst>
              </p:cNvPr>
              <p:cNvSpPr txBox="1"/>
              <p:nvPr/>
            </p:nvSpPr>
            <p:spPr>
              <a:xfrm>
                <a:off x="619760" y="1192514"/>
                <a:ext cx="109728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lvl="0" algn="l" rtl="0">
                  <a:spcBef>
                    <a:spcPts val="0"/>
                  </a:spcBef>
                  <a:spcAft>
                    <a:spcPts val="0"/>
                  </a:spcAft>
                  <a:buSzPts val="1800"/>
                </a:pPr>
                <a:r>
                  <a:rPr lang="en-US" sz="2400" i="0" dirty="0">
                    <a:solidFill>
                      <a:srgbClr val="0070C0"/>
                    </a:solidFill>
                    <a:effectLst/>
                    <a:latin typeface="Söhne"/>
                  </a:rPr>
                  <a:t>Markov Decision Process </a:t>
                </a:r>
                <a:r>
                  <a:rPr lang="en-US" sz="2400" b="0" i="0" dirty="0">
                    <a:effectLst/>
                    <a:latin typeface="Söhne"/>
                  </a:rPr>
                  <a:t>MDP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sz="2400" b="0" i="1" dirty="0" err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400" b="0" i="1" dirty="0" err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effectLst/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sz="2400" b="0" i="1" dirty="0" err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err="1" smtClean="0">
                        <a:effectLst/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dirty="0" smtClean="0">
                        <a:effectLst/>
                        <a:latin typeface="Cambria Math" panose="02040503050406030204" pitchFamily="18" charset="0"/>
                      </a:rPr>
                      <m:t>): </m:t>
                    </m:r>
                  </m:oMath>
                </a14:m>
                <a:endParaRPr lang="en-US" sz="2400" b="0" i="0" dirty="0">
                  <a:effectLst/>
                  <a:latin typeface="Söhne"/>
                </a:endParaRPr>
              </a:p>
              <a:p>
                <a:pPr marL="457200" lvl="0" indent="-342900">
                  <a:buSzPts val="18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i="0" dirty="0">
                    <a:effectLst/>
                    <a:latin typeface="Söhne"/>
                  </a:rPr>
                  <a:t>is the set of states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e>
                    </m:d>
                    <m:r>
                      <a:rPr lang="en-US" sz="2400" b="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b="0" i="0" dirty="0">
                  <a:effectLst/>
                  <a:latin typeface="Söhne"/>
                </a:endParaRPr>
              </a:p>
              <a:p>
                <a:pPr marL="457200" lvl="0" indent="-342900">
                  <a:buSzPts val="18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i="0" dirty="0">
                    <a:effectLst/>
                    <a:latin typeface="Söhne"/>
                  </a:rPr>
                  <a:t>is the set of actions with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4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4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b="0" i="0" dirty="0">
                    <a:effectLst/>
                    <a:latin typeface="Söhne"/>
                  </a:rPr>
                  <a:t> = A</a:t>
                </a:r>
              </a:p>
              <a:p>
                <a:pPr marL="457200" lvl="0" indent="-342900">
                  <a:buSzPts val="18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i="0" dirty="0">
                    <a:effectLst/>
                    <a:latin typeface="Söhne"/>
                  </a:rPr>
                  <a:t>is the transition matrix such that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(.|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i="0" dirty="0">
                    <a:effectLst/>
                    <a:latin typeface="Söhne"/>
                  </a:rPr>
                  <a:t> is the next-state distribution</a:t>
                </a:r>
              </a:p>
              <a:p>
                <a:pPr marL="457200" lvl="0" indent="-342900">
                  <a:buSzPts val="18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effectLst/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dirty="0" smtClean="0"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sz="2400" b="0" i="1" dirty="0" smtClean="0">
                        <a:effectLst/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400" b="0" i="1" dirty="0" smtClean="0">
                        <a:effectLst/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400" b="0" i="1" dirty="0" smtClean="0">
                        <a:effectLst/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sz="2400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i="0" dirty="0">
                    <a:effectLst/>
                    <a:latin typeface="Söhne"/>
                  </a:rPr>
                  <a:t>is the reward function</a:t>
                </a:r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C206615-E2B3-8FE0-89F4-FD72ED980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60" y="1192514"/>
                <a:ext cx="10972800" cy="1938992"/>
              </a:xfrm>
              <a:prstGeom prst="rect">
                <a:avLst/>
              </a:prstGeom>
              <a:blipFill>
                <a:blip r:embed="rId3"/>
                <a:stretch>
                  <a:fillRect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4045F7B-14EC-B618-3212-FF4158274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688" y="3726495"/>
            <a:ext cx="3933974" cy="234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9E3C1A1-C0FA-FF08-8A01-8508E04BA3E0}"/>
                  </a:ext>
                </a:extLst>
              </p:cNvPr>
              <p:cNvSpPr/>
              <p:nvPr/>
            </p:nvSpPr>
            <p:spPr>
              <a:xfrm>
                <a:off x="5753100" y="4570687"/>
                <a:ext cx="685799" cy="7048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9E3C1A1-C0FA-FF08-8A01-8508E04BA3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100" y="4570687"/>
                <a:ext cx="685799" cy="70485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Diamond 12">
                <a:extLst>
                  <a:ext uri="{FF2B5EF4-FFF2-40B4-BE49-F238E27FC236}">
                    <a16:creationId xmlns:a16="http://schemas.microsoft.com/office/drawing/2014/main" id="{3B1569D4-C34F-5962-761C-CBB2CE6807CC}"/>
                  </a:ext>
                </a:extLst>
              </p:cNvPr>
              <p:cNvSpPr/>
              <p:nvPr/>
            </p:nvSpPr>
            <p:spPr>
              <a:xfrm>
                <a:off x="6924672" y="5407032"/>
                <a:ext cx="685799" cy="798247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Diamond 12">
                <a:extLst>
                  <a:ext uri="{FF2B5EF4-FFF2-40B4-BE49-F238E27FC236}">
                    <a16:creationId xmlns:a16="http://schemas.microsoft.com/office/drawing/2014/main" id="{3B1569D4-C34F-5962-761C-CBB2CE6807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672" y="5407032"/>
                <a:ext cx="685799" cy="798247"/>
              </a:xfrm>
              <a:prstGeom prst="diamond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7D0223B-8D79-D6CA-B75D-7A5EB4EBFFE7}"/>
                  </a:ext>
                </a:extLst>
              </p:cNvPr>
              <p:cNvSpPr/>
              <p:nvPr/>
            </p:nvSpPr>
            <p:spPr>
              <a:xfrm>
                <a:off x="6924672" y="3561071"/>
                <a:ext cx="685799" cy="7048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7D0223B-8D79-D6CA-B75D-7A5EB4EBFF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672" y="3561071"/>
                <a:ext cx="685799" cy="70485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133AD19-2553-193F-D09C-278A0114E7E6}"/>
                  </a:ext>
                </a:extLst>
              </p:cNvPr>
              <p:cNvSpPr/>
              <p:nvPr/>
            </p:nvSpPr>
            <p:spPr>
              <a:xfrm>
                <a:off x="8043836" y="4570687"/>
                <a:ext cx="685799" cy="7048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133AD19-2553-193F-D09C-278A0114E7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836" y="4570687"/>
                <a:ext cx="685799" cy="70485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AE23B-7055-B1B2-8A61-9DFBCBD49D0F}"/>
                  </a:ext>
                </a:extLst>
              </p:cNvPr>
              <p:cNvSpPr/>
              <p:nvPr/>
            </p:nvSpPr>
            <p:spPr>
              <a:xfrm>
                <a:off x="9363073" y="3535402"/>
                <a:ext cx="685799" cy="7048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AE23B-7055-B1B2-8A61-9DFBCBD49D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3073" y="3535402"/>
                <a:ext cx="685799" cy="70485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Diamond 19">
                <a:extLst>
                  <a:ext uri="{FF2B5EF4-FFF2-40B4-BE49-F238E27FC236}">
                    <a16:creationId xmlns:a16="http://schemas.microsoft.com/office/drawing/2014/main" id="{B94050F6-9A4B-BAA0-D387-1DC700773A95}"/>
                  </a:ext>
                </a:extLst>
              </p:cNvPr>
              <p:cNvSpPr/>
              <p:nvPr/>
            </p:nvSpPr>
            <p:spPr>
              <a:xfrm>
                <a:off x="9363073" y="5407031"/>
                <a:ext cx="685799" cy="798247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Diamond 19">
                <a:extLst>
                  <a:ext uri="{FF2B5EF4-FFF2-40B4-BE49-F238E27FC236}">
                    <a16:creationId xmlns:a16="http://schemas.microsoft.com/office/drawing/2014/main" id="{B94050F6-9A4B-BAA0-D387-1DC700773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3073" y="5407031"/>
                <a:ext cx="685799" cy="798247"/>
              </a:xfrm>
              <a:prstGeom prst="diamond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433AF4-F993-6E69-756A-215DD31C38F5}"/>
              </a:ext>
            </a:extLst>
          </p:cNvPr>
          <p:cNvCxnSpPr>
            <a:stCxn id="5" idx="7"/>
            <a:endCxn id="14" idx="3"/>
          </p:cNvCxnSpPr>
          <p:nvPr/>
        </p:nvCxnSpPr>
        <p:spPr>
          <a:xfrm flipV="1">
            <a:off x="6338466" y="4162698"/>
            <a:ext cx="686639" cy="511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3E16D7-83EE-C4B9-518A-6EA065C48544}"/>
              </a:ext>
            </a:extLst>
          </p:cNvPr>
          <p:cNvCxnSpPr>
            <a:stCxn id="5" idx="6"/>
            <a:endCxn id="16" idx="2"/>
          </p:cNvCxnSpPr>
          <p:nvPr/>
        </p:nvCxnSpPr>
        <p:spPr>
          <a:xfrm>
            <a:off x="6438899" y="4923112"/>
            <a:ext cx="16049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D6E885-51E1-5B71-740E-88928B47A6C4}"/>
              </a:ext>
            </a:extLst>
          </p:cNvPr>
          <p:cNvCxnSpPr>
            <a:stCxn id="13" idx="0"/>
            <a:endCxn id="14" idx="4"/>
          </p:cNvCxnSpPr>
          <p:nvPr/>
        </p:nvCxnSpPr>
        <p:spPr>
          <a:xfrm flipV="1">
            <a:off x="7267572" y="4265921"/>
            <a:ext cx="0" cy="1141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571793-89E4-CF6C-7209-6FDCD4071497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7484247" y="5172314"/>
            <a:ext cx="660022" cy="455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C694A65-4490-F7DF-8F7E-51251492762A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8729635" y="4923112"/>
            <a:ext cx="14874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A65C0B-BDDE-D95C-4B60-0411B4665A9F}"/>
              </a:ext>
            </a:extLst>
          </p:cNvPr>
          <p:cNvCxnSpPr>
            <a:cxnSpLocks/>
            <a:stCxn id="16" idx="7"/>
            <a:endCxn id="18" idx="3"/>
          </p:cNvCxnSpPr>
          <p:nvPr/>
        </p:nvCxnSpPr>
        <p:spPr>
          <a:xfrm flipV="1">
            <a:off x="8629202" y="4137029"/>
            <a:ext cx="834304" cy="536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C752A5-DDE1-447D-6EC0-F215B17F05A7}"/>
              </a:ext>
            </a:extLst>
          </p:cNvPr>
          <p:cNvCxnSpPr>
            <a:stCxn id="20" idx="0"/>
            <a:endCxn id="18" idx="4"/>
          </p:cNvCxnSpPr>
          <p:nvPr/>
        </p:nvCxnSpPr>
        <p:spPr>
          <a:xfrm flipV="1">
            <a:off x="9705973" y="4240252"/>
            <a:ext cx="0" cy="1166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EBA296-D79C-C007-555D-3EC4794B9247}"/>
              </a:ext>
            </a:extLst>
          </p:cNvPr>
          <p:cNvCxnSpPr>
            <a:cxnSpLocks/>
          </p:cNvCxnSpPr>
          <p:nvPr/>
        </p:nvCxnSpPr>
        <p:spPr>
          <a:xfrm>
            <a:off x="10443208" y="4923112"/>
            <a:ext cx="49149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28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6B59D-9B6E-C30A-C434-B86129B15F65}"/>
              </a:ext>
            </a:extLst>
          </p:cNvPr>
          <p:cNvSpPr txBox="1"/>
          <p:nvPr/>
        </p:nvSpPr>
        <p:spPr>
          <a:xfrm>
            <a:off x="619760" y="23368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+mj-lt"/>
              </a:rPr>
              <a:t>Environment, Policy, and Value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ED5E84-7269-D4B2-167D-5879F1B09450}"/>
              </a:ext>
            </a:extLst>
          </p:cNvPr>
          <p:cNvGrpSpPr/>
          <p:nvPr/>
        </p:nvGrpSpPr>
        <p:grpSpPr>
          <a:xfrm>
            <a:off x="3653473" y="1156393"/>
            <a:ext cx="4905373" cy="2669877"/>
            <a:chOff x="5734052" y="2585143"/>
            <a:chExt cx="4905373" cy="26698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B246CC1B-D171-3A99-5C7D-FA4681EBE74F}"/>
                    </a:ext>
                  </a:extLst>
                </p:cNvPr>
                <p:cNvSpPr/>
                <p:nvPr/>
              </p:nvSpPr>
              <p:spPr>
                <a:xfrm>
                  <a:off x="5734052" y="3620428"/>
                  <a:ext cx="685799" cy="70485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B246CC1B-D171-3A99-5C7D-FA4681EBE7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4052" y="3620428"/>
                  <a:ext cx="685799" cy="70485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Diamond 7">
                  <a:extLst>
                    <a:ext uri="{FF2B5EF4-FFF2-40B4-BE49-F238E27FC236}">
                      <a16:creationId xmlns:a16="http://schemas.microsoft.com/office/drawing/2014/main" id="{90457366-3DC9-FC39-05E0-1C80846D5D4C}"/>
                    </a:ext>
                  </a:extLst>
                </p:cNvPr>
                <p:cNvSpPr/>
                <p:nvPr/>
              </p:nvSpPr>
              <p:spPr>
                <a:xfrm>
                  <a:off x="6905624" y="4456773"/>
                  <a:ext cx="685799" cy="798247"/>
                </a:xfrm>
                <a:prstGeom prst="diamon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Diamond 7">
                  <a:extLst>
                    <a:ext uri="{FF2B5EF4-FFF2-40B4-BE49-F238E27FC236}">
                      <a16:creationId xmlns:a16="http://schemas.microsoft.com/office/drawing/2014/main" id="{90457366-3DC9-FC39-05E0-1C80846D5D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5624" y="4456773"/>
                  <a:ext cx="685799" cy="798247"/>
                </a:xfrm>
                <a:prstGeom prst="diamond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3E11F710-A542-3EA2-D52F-7B8EAB25BBE9}"/>
                    </a:ext>
                  </a:extLst>
                </p:cNvPr>
                <p:cNvSpPr/>
                <p:nvPr/>
              </p:nvSpPr>
              <p:spPr>
                <a:xfrm>
                  <a:off x="6905624" y="2610812"/>
                  <a:ext cx="685799" cy="70485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3E11F710-A542-3EA2-D52F-7B8EAB25BB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5624" y="2610812"/>
                  <a:ext cx="685799" cy="70485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4277634A-A27F-6E5A-606B-EAD26A8E67DF}"/>
                    </a:ext>
                  </a:extLst>
                </p:cNvPr>
                <p:cNvSpPr/>
                <p:nvPr/>
              </p:nvSpPr>
              <p:spPr>
                <a:xfrm>
                  <a:off x="8024788" y="3620428"/>
                  <a:ext cx="685799" cy="70485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4277634A-A27F-6E5A-606B-EAD26A8E67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4788" y="3620428"/>
                  <a:ext cx="685799" cy="70485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6D97BE1-BE03-2418-92D1-A7AF0BA685C1}"/>
                    </a:ext>
                  </a:extLst>
                </p:cNvPr>
                <p:cNvSpPr/>
                <p:nvPr/>
              </p:nvSpPr>
              <p:spPr>
                <a:xfrm>
                  <a:off x="9344025" y="2585143"/>
                  <a:ext cx="685799" cy="70485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6D97BE1-BE03-2418-92D1-A7AF0BA685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4025" y="2585143"/>
                  <a:ext cx="685799" cy="70485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Diamond 11">
                  <a:extLst>
                    <a:ext uri="{FF2B5EF4-FFF2-40B4-BE49-F238E27FC236}">
                      <a16:creationId xmlns:a16="http://schemas.microsoft.com/office/drawing/2014/main" id="{4526A206-6C81-E2F4-E522-1C8EB5BDF40D}"/>
                    </a:ext>
                  </a:extLst>
                </p:cNvPr>
                <p:cNvSpPr/>
                <p:nvPr/>
              </p:nvSpPr>
              <p:spPr>
                <a:xfrm>
                  <a:off x="9344025" y="4456772"/>
                  <a:ext cx="685799" cy="798247"/>
                </a:xfrm>
                <a:prstGeom prst="diamon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Diamond 11">
                  <a:extLst>
                    <a:ext uri="{FF2B5EF4-FFF2-40B4-BE49-F238E27FC236}">
                      <a16:creationId xmlns:a16="http://schemas.microsoft.com/office/drawing/2014/main" id="{4526A206-6C81-E2F4-E522-1C8EB5BDF4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4025" y="4456772"/>
                  <a:ext cx="685799" cy="798247"/>
                </a:xfrm>
                <a:prstGeom prst="diamond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8E1A7D2-C824-9674-920A-D2951B9B987E}"/>
                </a:ext>
              </a:extLst>
            </p:cNvPr>
            <p:cNvCxnSpPr>
              <a:stCxn id="7" idx="7"/>
              <a:endCxn id="9" idx="3"/>
            </p:cNvCxnSpPr>
            <p:nvPr/>
          </p:nvCxnSpPr>
          <p:spPr>
            <a:xfrm flipV="1">
              <a:off x="6319418" y="3212439"/>
              <a:ext cx="686639" cy="5112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62ADB7F-A879-364E-A08B-60E102D4D3AC}"/>
                </a:ext>
              </a:extLst>
            </p:cNvPr>
            <p:cNvCxnSpPr>
              <a:stCxn id="7" idx="6"/>
              <a:endCxn id="10" idx="2"/>
            </p:cNvCxnSpPr>
            <p:nvPr/>
          </p:nvCxnSpPr>
          <p:spPr>
            <a:xfrm>
              <a:off x="6419851" y="3972853"/>
              <a:ext cx="16049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9453762-FABC-8FE1-CC70-A3761B8D7ED6}"/>
                </a:ext>
              </a:extLst>
            </p:cNvPr>
            <p:cNvCxnSpPr>
              <a:stCxn id="8" idx="0"/>
              <a:endCxn id="9" idx="4"/>
            </p:cNvCxnSpPr>
            <p:nvPr/>
          </p:nvCxnSpPr>
          <p:spPr>
            <a:xfrm flipV="1">
              <a:off x="7248524" y="3315662"/>
              <a:ext cx="0" cy="11411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768F8B-DBA0-C1EA-E7AC-D05139E94457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V="1">
              <a:off x="7465199" y="4222055"/>
              <a:ext cx="660022" cy="4556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5A4279B-D0FA-8F34-CD48-DE604B403CDE}"/>
                </a:ext>
              </a:extLst>
            </p:cNvPr>
            <p:cNvCxnSpPr>
              <a:stCxn id="10" idx="6"/>
            </p:cNvCxnSpPr>
            <p:nvPr/>
          </p:nvCxnSpPr>
          <p:spPr>
            <a:xfrm>
              <a:off x="8710587" y="3972853"/>
              <a:ext cx="19288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F43722F-2BD2-789F-4F2C-8A1B240EA333}"/>
                </a:ext>
              </a:extLst>
            </p:cNvPr>
            <p:cNvCxnSpPr>
              <a:cxnSpLocks/>
              <a:stCxn id="10" idx="7"/>
              <a:endCxn id="11" idx="3"/>
            </p:cNvCxnSpPr>
            <p:nvPr/>
          </p:nvCxnSpPr>
          <p:spPr>
            <a:xfrm flipV="1">
              <a:off x="8610154" y="3186770"/>
              <a:ext cx="834304" cy="5368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B2DA42A-D44A-59F5-5CBC-24918A8A9641}"/>
                </a:ext>
              </a:extLst>
            </p:cNvPr>
            <p:cNvCxnSpPr>
              <a:stCxn id="12" idx="0"/>
              <a:endCxn id="11" idx="4"/>
            </p:cNvCxnSpPr>
            <p:nvPr/>
          </p:nvCxnSpPr>
          <p:spPr>
            <a:xfrm flipV="1">
              <a:off x="9686925" y="3289993"/>
              <a:ext cx="0" cy="11667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C206615-E2B3-8FE0-89F4-FD72ED980C33}"/>
                  </a:ext>
                </a:extLst>
              </p:cNvPr>
              <p:cNvSpPr txBox="1"/>
              <p:nvPr/>
            </p:nvSpPr>
            <p:spPr>
              <a:xfrm>
                <a:off x="619760" y="4217543"/>
                <a:ext cx="10972800" cy="1967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Wingdings" panose="05000000000000000000" pitchFamily="2" charset="2"/>
                  <a:buChar char="Ø"/>
                </a:pPr>
                <a:r>
                  <a:rPr lang="en-US" sz="2400" i="0" dirty="0">
                    <a:solidFill>
                      <a:srgbClr val="0070C0"/>
                    </a:solidFill>
                    <a:effectLst/>
                    <a:latin typeface="Söhne"/>
                  </a:rPr>
                  <a:t>Environment: </a:t>
                </a:r>
                <a:r>
                  <a:rPr lang="en-US" sz="2400" b="0" i="0" dirty="0">
                    <a:effectLst/>
                    <a:latin typeface="Söhne"/>
                  </a:rPr>
                  <a:t>Transition model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effectLst/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sz="2400" b="0" i="1" dirty="0" smtClean="0">
                        <a:effectLst/>
                        <a:latin typeface="Cambria Math" panose="02040503050406030204" pitchFamily="18" charset="0"/>
                      </a:rPr>
                      <m:t>(.|</m:t>
                    </m:r>
                    <m:r>
                      <a:rPr lang="en-US" sz="2400" b="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i="0" dirty="0">
                    <a:effectLst/>
                    <a:latin typeface="Söhne"/>
                  </a:rPr>
                  <a:t>, reward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effectLst/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err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err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err="1" smtClean="0"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i="0" dirty="0">
                  <a:effectLst/>
                  <a:latin typeface="Söhne"/>
                </a:endParaRP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rgbClr val="0070C0"/>
                    </a:solidFill>
                    <a:latin typeface="Söhne"/>
                  </a:rPr>
                  <a:t>Policy:</a:t>
                </a:r>
                <a:r>
                  <a:rPr lang="en-US" sz="2400" b="1" dirty="0">
                    <a:latin typeface="Söhne"/>
                  </a:rPr>
                  <a:t> </a:t>
                </a:r>
                <a:r>
                  <a:rPr lang="en-US" sz="2400" dirty="0">
                    <a:latin typeface="Söhne"/>
                  </a:rPr>
                  <a:t>A mapping from states to their subsequent actions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US" sz="2400" dirty="0">
                  <a:solidFill>
                    <a:srgbClr val="0070C0"/>
                  </a:solidFill>
                  <a:latin typeface="Söhne"/>
                </a:endParaRP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rgbClr val="0070C0"/>
                    </a:solidFill>
                    <a:latin typeface="Söhne"/>
                  </a:rPr>
                  <a:t>Value: </a:t>
                </a:r>
                <a:r>
                  <a:rPr lang="en-US" sz="2400" dirty="0">
                    <a:latin typeface="Söhne"/>
                  </a:rPr>
                  <a:t>Expected reward starting from each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en-US" sz="2400" dirty="0"/>
                  <a:t> or state-action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,.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457200" lvl="0" indent="-342900">
                  <a:buSzPts val="1800"/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 marL="457200" lvl="0" indent="-342900">
                  <a:buSzPts val="1800"/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rgbClr val="0070C0"/>
                    </a:solidFill>
                  </a:rPr>
                  <a:t>Objective: </a:t>
                </a:r>
                <a:r>
                  <a:rPr lang="en-US" sz="2400" dirty="0"/>
                  <a:t>find the optimal policy to maximize the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C206615-E2B3-8FE0-89F4-FD72ED980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60" y="4217543"/>
                <a:ext cx="10972800" cy="1967526"/>
              </a:xfrm>
              <a:prstGeom prst="rect">
                <a:avLst/>
              </a:prstGeom>
              <a:blipFill>
                <a:blip r:embed="rId9"/>
                <a:stretch>
                  <a:fillRect t="-2477" b="-4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592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6B59D-9B6E-C30A-C434-B86129B15F65}"/>
              </a:ext>
            </a:extLst>
          </p:cNvPr>
          <p:cNvSpPr txBox="1"/>
          <p:nvPr/>
        </p:nvSpPr>
        <p:spPr>
          <a:xfrm>
            <a:off x="619760" y="23368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+mj-lt"/>
              </a:rPr>
              <a:t>Model-based vs Model-free RL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206615-E2B3-8FE0-89F4-FD72ED980C33}"/>
              </a:ext>
            </a:extLst>
          </p:cNvPr>
          <p:cNvSpPr txBox="1"/>
          <p:nvPr/>
        </p:nvSpPr>
        <p:spPr>
          <a:xfrm>
            <a:off x="619760" y="4960493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2400" b="0" i="0" dirty="0">
                <a:solidFill>
                  <a:srgbClr val="0070C0"/>
                </a:solidFill>
                <a:effectLst/>
                <a:latin typeface="Söhne"/>
              </a:rPr>
              <a:t>Model-based algorithms: </a:t>
            </a:r>
            <a:r>
              <a:rPr lang="en-US" sz="2400" b="0" i="0" dirty="0">
                <a:effectLst/>
                <a:latin typeface="Söhne"/>
              </a:rPr>
              <a:t>Value/policy iteration using empirical transition matrix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2400" dirty="0">
                <a:solidFill>
                  <a:srgbClr val="0070C0"/>
                </a:solidFill>
                <a:latin typeface="Söhne"/>
              </a:rPr>
              <a:t>Model-free algorithms: </a:t>
            </a:r>
            <a:r>
              <a:rPr lang="en-US" sz="2400" dirty="0">
                <a:latin typeface="Söhne"/>
              </a:rPr>
              <a:t>Q-learning, policy gradient methods</a:t>
            </a:r>
            <a:endParaRPr lang="en-US" sz="2400" b="0" i="0" dirty="0">
              <a:effectLst/>
              <a:latin typeface="Söhne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D33732F-4658-E4A9-E319-16AB5E4056CA}"/>
              </a:ext>
            </a:extLst>
          </p:cNvPr>
          <p:cNvGrpSpPr/>
          <p:nvPr/>
        </p:nvGrpSpPr>
        <p:grpSpPr>
          <a:xfrm>
            <a:off x="2424113" y="1172106"/>
            <a:ext cx="7343775" cy="3523188"/>
            <a:chOff x="2400300" y="1030220"/>
            <a:chExt cx="7343775" cy="352318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AF87FB9-CAD8-BC7A-6E82-C0E2E9ECCD33}"/>
                </a:ext>
              </a:extLst>
            </p:cNvPr>
            <p:cNvSpPr/>
            <p:nvPr/>
          </p:nvSpPr>
          <p:spPr>
            <a:xfrm>
              <a:off x="2400300" y="2859532"/>
              <a:ext cx="1609725" cy="828675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Experience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8A76A0-3F0C-0A03-7FFA-6557F06217A0}"/>
                </a:ext>
              </a:extLst>
            </p:cNvPr>
            <p:cNvSpPr/>
            <p:nvPr/>
          </p:nvSpPr>
          <p:spPr>
            <a:xfrm>
              <a:off x="8134350" y="2859532"/>
              <a:ext cx="1609725" cy="828675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Policy/Value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32ADE35-96F4-6D26-0524-306BD8E4628C}"/>
                </a:ext>
              </a:extLst>
            </p:cNvPr>
            <p:cNvSpPr/>
            <p:nvPr/>
          </p:nvSpPr>
          <p:spPr>
            <a:xfrm>
              <a:off x="5124450" y="1524839"/>
              <a:ext cx="1609725" cy="828675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Transition Model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E1F4731-AF90-774E-0E81-8D3DB2904EA5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4010025" y="3273870"/>
              <a:ext cx="412432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10287B3A-9347-3FEF-BFD5-2F3BC190C674}"/>
                </a:ext>
              </a:extLst>
            </p:cNvPr>
            <p:cNvCxnSpPr>
              <a:cxnSpLocks/>
              <a:stCxn id="4" idx="0"/>
              <a:endCxn id="6" idx="1"/>
            </p:cNvCxnSpPr>
            <p:nvPr/>
          </p:nvCxnSpPr>
          <p:spPr>
            <a:xfrm rot="5400000" flipH="1" flipV="1">
              <a:off x="3704629" y="1439712"/>
              <a:ext cx="920355" cy="1919287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22B7F18A-A8B0-4B34-8E40-D18B1CE38196}"/>
                </a:ext>
              </a:extLst>
            </p:cNvPr>
            <p:cNvCxnSpPr>
              <a:stCxn id="6" idx="3"/>
              <a:endCxn id="5" idx="0"/>
            </p:cNvCxnSpPr>
            <p:nvPr/>
          </p:nvCxnSpPr>
          <p:spPr>
            <a:xfrm>
              <a:off x="6734175" y="1939177"/>
              <a:ext cx="2205038" cy="920355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B56E82DE-B864-225C-4018-EB30354F9449}"/>
                </a:ext>
              </a:extLst>
            </p:cNvPr>
            <p:cNvCxnSpPr>
              <a:stCxn id="5" idx="2"/>
              <a:endCxn id="4" idx="2"/>
            </p:cNvCxnSpPr>
            <p:nvPr/>
          </p:nvCxnSpPr>
          <p:spPr>
            <a:xfrm rot="5400000">
              <a:off x="6072188" y="821182"/>
              <a:ext cx="12700" cy="5734050"/>
            </a:xfrm>
            <a:prstGeom prst="bentConnector3">
              <a:avLst>
                <a:gd name="adj1" fmla="val 3750000"/>
              </a:avLst>
            </a:prstGeom>
            <a:ln w="19050">
              <a:prstDash val="lgDash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0B8FC74-4F81-4C69-FB70-B93BA0B67413}"/>
                </a:ext>
              </a:extLst>
            </p:cNvPr>
            <p:cNvSpPr txBox="1"/>
            <p:nvPr/>
          </p:nvSpPr>
          <p:spPr>
            <a:xfrm>
              <a:off x="3690156" y="1569844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learning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05881AE-7635-8DDC-F9E6-FC927D34542B}"/>
                </a:ext>
              </a:extLst>
            </p:cNvPr>
            <p:cNvSpPr txBox="1"/>
            <p:nvPr/>
          </p:nvSpPr>
          <p:spPr>
            <a:xfrm>
              <a:off x="7185051" y="1569845"/>
              <a:ext cx="99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planning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FA3CC7A-D5BE-87E9-561A-2241C0B09FB1}"/>
                </a:ext>
              </a:extLst>
            </p:cNvPr>
            <p:cNvSpPr txBox="1"/>
            <p:nvPr/>
          </p:nvSpPr>
          <p:spPr>
            <a:xfrm>
              <a:off x="5546711" y="4184076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acting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3C5C4D3-D3FB-65BD-BA02-C83E434D9188}"/>
                </a:ext>
              </a:extLst>
            </p:cNvPr>
            <p:cNvSpPr txBox="1"/>
            <p:nvPr/>
          </p:nvSpPr>
          <p:spPr>
            <a:xfrm>
              <a:off x="5448928" y="2894388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learning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2C87706-1255-32EE-4BDA-D1A373FA95D3}"/>
                </a:ext>
              </a:extLst>
            </p:cNvPr>
            <p:cNvSpPr txBox="1"/>
            <p:nvPr/>
          </p:nvSpPr>
          <p:spPr>
            <a:xfrm>
              <a:off x="5073825" y="1030220"/>
              <a:ext cx="1699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Model-based RL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E046E09-77B8-CD43-0D88-75D1014D32FB}"/>
                </a:ext>
              </a:extLst>
            </p:cNvPr>
            <p:cNvSpPr txBox="1"/>
            <p:nvPr/>
          </p:nvSpPr>
          <p:spPr>
            <a:xfrm>
              <a:off x="5172904" y="3331221"/>
              <a:ext cx="1518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Model-free RL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079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6B59D-9B6E-C30A-C434-B86129B15F65}"/>
              </a:ext>
            </a:extLst>
          </p:cNvPr>
          <p:cNvSpPr txBox="1"/>
          <p:nvPr/>
        </p:nvSpPr>
        <p:spPr>
          <a:xfrm>
            <a:off x="619760" y="23368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+mj-lt"/>
              </a:rPr>
              <a:t>Model-free RL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206615-E2B3-8FE0-89F4-FD72ED980C33}"/>
              </a:ext>
            </a:extLst>
          </p:cNvPr>
          <p:cNvSpPr txBox="1"/>
          <p:nvPr/>
        </p:nvSpPr>
        <p:spPr>
          <a:xfrm>
            <a:off x="619760" y="1531493"/>
            <a:ext cx="109728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2400" dirty="0">
                <a:latin typeface="Söhne"/>
              </a:rPr>
              <a:t>A RL algorithm is model-free if its space complexity is always sublinear relative to the space required to store an MDP</a:t>
            </a:r>
            <a:endParaRPr lang="en-US" sz="2400" b="0" i="0" dirty="0">
              <a:effectLst/>
              <a:latin typeface="Söhn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2E8345-1931-174A-72CE-CFB20560E595}"/>
                  </a:ext>
                </a:extLst>
              </p:cNvPr>
              <p:cNvSpPr txBox="1"/>
              <p:nvPr/>
            </p:nvSpPr>
            <p:spPr>
              <a:xfrm>
                <a:off x="619760" y="2655153"/>
                <a:ext cx="10972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lvl="0" algn="l" rtl="0">
                  <a:spcBef>
                    <a:spcPts val="0"/>
                  </a:spcBef>
                  <a:spcAft>
                    <a:spcPts val="0"/>
                  </a:spcAft>
                  <a:buSzPts val="1800"/>
                </a:pPr>
                <a:r>
                  <a:rPr lang="en-US" sz="2400" b="0" i="0" dirty="0">
                    <a:effectLst/>
                    <a:latin typeface="Söhne"/>
                  </a:rPr>
                  <a:t>Maintain transition matrix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effectLst/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sz="2400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dirty="0" smtClean="0">
                        <a:effectLst/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dirty="0" err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err="1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err="1" smtClean="0"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dirty="0" smtClean="0">
                        <a:effectLst/>
                        <a:latin typeface="Cambria Math" panose="02040503050406030204" pitchFamily="18" charset="0"/>
                      </a:rPr>
                      <m:t>): </m:t>
                    </m:r>
                    <m:r>
                      <a:rPr lang="en-US" sz="24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400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i="0" dirty="0">
                  <a:effectLst/>
                  <a:latin typeface="Söhne"/>
                </a:endParaRPr>
              </a:p>
              <a:p>
                <a:pPr marL="114300" lvl="0" algn="l" rtl="0">
                  <a:spcBef>
                    <a:spcPts val="0"/>
                  </a:spcBef>
                  <a:spcAft>
                    <a:spcPts val="0"/>
                  </a:spcAft>
                  <a:buSzPts val="1800"/>
                </a:pPr>
                <a:r>
                  <a:rPr lang="en-US" sz="2400" dirty="0">
                    <a:latin typeface="Söhne"/>
                  </a:rPr>
                  <a:t>Maintain Q-value function: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i="0" dirty="0">
                  <a:effectLst/>
                  <a:latin typeface="Söhne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2E8345-1931-174A-72CE-CFB20560E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60" y="2655153"/>
                <a:ext cx="10972800" cy="830997"/>
              </a:xfrm>
              <a:prstGeom prst="rect">
                <a:avLst/>
              </a:prstGeom>
              <a:blipFill>
                <a:blip r:embed="rId3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FC1B6D2-9017-1483-618B-DBEAC6E5B3FE}"/>
              </a:ext>
            </a:extLst>
          </p:cNvPr>
          <p:cNvSpPr txBox="1"/>
          <p:nvPr/>
        </p:nvSpPr>
        <p:spPr>
          <a:xfrm>
            <a:off x="619760" y="4226778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2400" b="0" i="0" dirty="0">
                <a:solidFill>
                  <a:srgbClr val="0070C0"/>
                </a:solidFill>
                <a:effectLst/>
                <a:latin typeface="Söhne"/>
              </a:rPr>
              <a:t>Advantage of model-free RL: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sz="2400" dirty="0">
                <a:latin typeface="Söhne"/>
              </a:rPr>
              <a:t>Simpler, more flexible to use, more prevalent in modern deep RL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C00000"/>
                </a:solidFill>
                <a:effectLst/>
                <a:latin typeface="Söhne"/>
              </a:rPr>
              <a:t>Less sample efficient? </a:t>
            </a:r>
            <a:r>
              <a:rPr lang="en-US" sz="2400" b="0" i="0" dirty="0">
                <a:effectLst/>
                <a:latin typeface="Söhne"/>
              </a:rPr>
              <a:t>[Deisenroth &amp; Rasmussen 2011, Schulman et al. 2015]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F319D3-B446-1467-7347-5D48E8A9C280}"/>
              </a:ext>
            </a:extLst>
          </p:cNvPr>
          <p:cNvSpPr txBox="1"/>
          <p:nvPr/>
        </p:nvSpPr>
        <p:spPr>
          <a:xfrm>
            <a:off x="619760" y="1069828"/>
            <a:ext cx="109728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2400" b="0" i="0" dirty="0">
                <a:effectLst/>
                <a:latin typeface="Söhne"/>
              </a:rPr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339349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8613</TotalTime>
  <Words>1304</Words>
  <Application>Microsoft Office PowerPoint</Application>
  <PresentationFormat>Widescreen</PresentationFormat>
  <Paragraphs>225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Söhne</vt:lpstr>
      <vt:lpstr>Wingdings</vt:lpstr>
      <vt:lpstr>Office Theme</vt:lpstr>
      <vt:lpstr>Is Q-learning Provably Efficient?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Sarkar, Sopan - (sopansarkar)</dc:creator>
  <cp:lastModifiedBy>Sarkar, Sopan - (sopansarkar)</cp:lastModifiedBy>
  <cp:revision>151</cp:revision>
  <dcterms:created xsi:type="dcterms:W3CDTF">2023-03-23T08:11:17Z</dcterms:created>
  <dcterms:modified xsi:type="dcterms:W3CDTF">2023-12-12T05:15:48Z</dcterms:modified>
</cp:coreProperties>
</file>