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447" r:id="rId5"/>
    <p:sldId id="472" r:id="rId6"/>
    <p:sldId id="539" r:id="rId7"/>
    <p:sldId id="53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/>
    <p:restoredTop sz="96040"/>
  </p:normalViewPr>
  <p:slideViewPr>
    <p:cSldViewPr snapToGrid="0">
      <p:cViewPr varScale="1">
        <p:scale>
          <a:sx n="154" d="100"/>
          <a:sy n="154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622-1A99-3546-9F69-32709278F53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846B-23A2-A645-8606-DAE6459B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help the learner make decisions, we assume the learner is given access to a set of policies. Each policy is a mapping from context to an action. As an example, the decision tree on the right looks into user’s job; if it is programmer, then the policy recommends tech article to the user; otherwise, it recommends other kinds of news based on the user’s other information.</a:t>
            </a:r>
          </a:p>
          <a:p>
            <a:endParaRPr lang="en-US" dirty="0"/>
          </a:p>
          <a:p>
            <a:r>
              <a:rPr lang="en-US" dirty="0"/>
              <a:t>A policy class is a structured collection of policies, for example, it can be all decision trees of depth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transform a contextual bandit example to a fully supervised example? It turns out that there are standard ways in previous work that does this transformation. Given a set of interaction history, we can use them to construct fully labeled examples, such that if a policy has a low cost on the fully labeled set, it will also have a low cost on the examples in the interaction stage.</a:t>
            </a:r>
          </a:p>
          <a:p>
            <a:endParaRPr lang="en-US" dirty="0"/>
          </a:p>
          <a:p>
            <a:r>
              <a:rPr lang="en-US" dirty="0"/>
              <a:t>However, the conversion comes with a price: each time, the action taken must explore all possible actions with nonzero probability – this is also called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Off-set tree for learning with partial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2846B-23A2-A645-8606-DAE6459B5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46E8-4D45-D91F-85A6-FEEB46A5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3D9B0-E19A-C78F-459C-52E7DA125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FB9C-C373-3870-DEA2-463B96C7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4D65-1EC8-AE10-383F-42F449F4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C406-928A-7582-1E15-68FC6713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D7D4-3AB4-E9A1-4B05-1237C724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BE2D5-9F99-0B03-1A5E-360EA390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37FD-6FBA-4E8C-A35E-6A7BB6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1B19-1786-0DC3-2862-DBED6338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1024-D6E6-BD2C-9C45-E74325D3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76054-EB3D-553F-2486-D18AA5AE6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EABDA-D414-4853-A2AB-495A3EE95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82BE-9686-D82A-A14B-7E24477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F625-FFA5-1AE6-85BE-27C36CB4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DC98-34A7-7962-D967-E69BAEB2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7D63-E14F-7D73-7E1C-D3A7A08B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9212-D4C1-16EC-7A46-CDD08C77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2F76-D18E-724D-F0DF-CB7CD2A0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562F-3E24-C149-E003-8E84333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01B1-9861-75E2-5264-85C329F1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8EC-12BA-C55F-60AC-ADAC6BB6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3A91-5D98-BA7A-7091-8FCFD040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DCD1-A7F2-E331-BD85-820414AB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6762-C87F-EF08-7CD1-877FC81C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0F7F-28BC-FA2C-882B-F8A3BB7B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16CA-DA59-9BA6-2F7C-787071D6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4873-DCDC-3B8C-A7E6-56D1B1EE8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57A5A-C851-F60D-54B9-B649E014F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6F6A-D427-AAB7-568C-BB76BBB1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FE57-7606-31C6-EAAB-C61C7793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0C0CF-AF77-EB39-AC12-12A954AD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082-E195-193A-5378-7AC7D412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9C1D-9F53-76F1-E70D-097F6E8B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79BA4-8C93-2BA3-3221-4FD168A5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2E97A-F542-EFDF-B521-457D4E46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BADDC-4F4C-5C7F-F493-9A36EFA4A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AF2B6-1B1C-C17F-958B-972EE6CD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53F8A-3D07-C61B-DFAE-85FA74A2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14FAF-72DE-04F6-B3FF-C712F60D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76B-2BF0-397F-5CAE-D75C037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DC424-E03D-8B1A-65CD-DB8B7CE1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14597-CA49-968D-A7EA-FA1196F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64AD5-A7BC-5FFA-C7FB-671F405C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F02FE-F9D7-997B-42F8-E4134F2F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5A56-FF93-22A9-69B5-E7BF3DD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C973C-F3D2-2BD3-E918-8B816982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E9E1-9545-F7EA-0141-D8782AA1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5971-EA91-7539-5232-4DD81D43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9F1F-A388-A0DC-7466-3B541908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0A036-7B35-7E0E-A2BF-B5BE66BE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8E42F-8F39-65E9-C2C6-A5D9CDE0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E721-AEE8-CDA7-5417-97B90D06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B9B-FC55-1451-AF96-06E88031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D49E1-0CA2-3019-1515-DA44EC9C2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A3D87-71CB-4F9B-12B2-944FA451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44BF9-A52C-D455-C8BB-C6E334B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B095D-12BD-0E15-0499-2B932201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8085-6B16-6B8A-0902-F765571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EE160-76C5-A02A-6907-FA3F01FF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6321-B962-6E83-1B02-06A4EF9E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EB70-426E-4F9F-4541-21D165605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1FC-2E1A-D64E-876F-73E4FF935E92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BAFE-DC5E-5B59-381D-F3FEF760C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474B-CC2A-C260-D49A-83552696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DC6C-F00E-7D42-ACCA-5345DE9D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470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3.png"/><Relationship Id="rId5" Type="http://schemas.openxmlformats.org/officeDocument/2006/relationships/hyperlink" Target="http://www.clker.com/clipart-78007.html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9.jp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EAD-5910-8D9C-D039-DB9DBF8A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98603"/>
          </a:xfrm>
        </p:spPr>
        <p:txBody>
          <a:bodyPr>
            <a:normAutofit fontScale="90000"/>
          </a:bodyPr>
          <a:lstStyle/>
          <a:p>
            <a:r>
              <a:rPr lang="en-US" dirty="0"/>
              <a:t>Oracle-Efficient Pessimism: Offline Policy Optimization in Contextual Bandits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23EF2-4D62-A189-1AD5-A53A07EFC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</a:t>
            </a:r>
            <a:r>
              <a:rPr lang="en-US" dirty="0" err="1"/>
              <a:t>Lequn</a:t>
            </a:r>
            <a:r>
              <a:rPr lang="en-US" dirty="0"/>
              <a:t> Wang, </a:t>
            </a:r>
            <a:r>
              <a:rPr lang="en-US" dirty="0" err="1"/>
              <a:t>Akshay</a:t>
            </a:r>
            <a:r>
              <a:rPr lang="en-US" dirty="0"/>
              <a:t> Krishnamurthy, </a:t>
            </a:r>
            <a:r>
              <a:rPr lang="en-US" dirty="0" err="1"/>
              <a:t>Aleksandrs</a:t>
            </a:r>
            <a:r>
              <a:rPr lang="en-US" dirty="0"/>
              <a:t> </a:t>
            </a:r>
            <a:r>
              <a:rPr lang="en-US" dirty="0" err="1"/>
              <a:t>Slivkins</a:t>
            </a:r>
            <a:endParaRPr lang="en-US" dirty="0"/>
          </a:p>
          <a:p>
            <a:r>
              <a:rPr lang="en-US" dirty="0"/>
              <a:t>Presenter: </a:t>
            </a:r>
            <a:r>
              <a:rPr lang="en-US" dirty="0" err="1"/>
              <a:t>Yanan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57120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Known Issue of IPW: Distribution Shift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75845-A6B1-3549-1CAE-ED2CE921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5010315"/>
          </a:xfrm>
        </p:spPr>
        <p:txBody>
          <a:bodyPr/>
          <a:lstStyle/>
          <a:p>
            <a:r>
              <a:rPr lang="en-US" dirty="0"/>
              <a:t>For any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8FB47A-294D-AD10-FD84-E80FA4A7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009" y="1300503"/>
            <a:ext cx="6362700" cy="469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5F704-92BA-1BB0-61EB-72DDE5C4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39" y="1809665"/>
            <a:ext cx="5156519" cy="10332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CB864C3-C3DB-482E-075E-4944A2C8154E}"/>
              </a:ext>
            </a:extLst>
          </p:cNvPr>
          <p:cNvSpPr/>
          <p:nvPr/>
        </p:nvSpPr>
        <p:spPr>
          <a:xfrm>
            <a:off x="5288894" y="1809665"/>
            <a:ext cx="723024" cy="5656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01B21-DE0F-8525-AAC2-00AB18A1787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643149" y="2375338"/>
            <a:ext cx="1645745" cy="5653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EABE16-1E7C-618D-0D39-E5DC70FE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14" y="2940707"/>
            <a:ext cx="3854669" cy="3626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40F215-07F6-2EFE-C9EC-426795645D44}"/>
              </a:ext>
            </a:extLst>
          </p:cNvPr>
          <p:cNvSpPr txBox="1"/>
          <p:nvPr/>
        </p:nvSpPr>
        <p:spPr>
          <a:xfrm>
            <a:off x="2205530" y="4206538"/>
            <a:ext cx="837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But</a:t>
            </a:r>
            <a:r>
              <a:rPr lang="en-US" sz="2400" dirty="0"/>
              <a:t> a low quality policy with large variance can significantly degrade the finite sample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677110-C1A9-E7B0-6CD8-0C4F2546C34B}"/>
                  </a:ext>
                </a:extLst>
              </p:cNvPr>
              <p:cNvSpPr txBox="1"/>
              <p:nvPr/>
            </p:nvSpPr>
            <p:spPr>
              <a:xfrm>
                <a:off x="2205530" y="3298799"/>
                <a:ext cx="802661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Any high-quality policy has good coverage under the logging policy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its IPW-variance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would be small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677110-C1A9-E7B0-6CD8-0C4F2546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30" y="3298799"/>
                <a:ext cx="8026619" cy="830997"/>
              </a:xfrm>
              <a:prstGeom prst="rect">
                <a:avLst/>
              </a:prstGeom>
              <a:blipFill>
                <a:blip r:embed="rId5"/>
                <a:stretch>
                  <a:fillRect l="-110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15062A-1448-0B4B-077C-838B10082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668" y="2130531"/>
            <a:ext cx="3028696" cy="626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CB7E5-FAB6-6EFA-9524-29E06D1DED41}"/>
              </a:ext>
            </a:extLst>
          </p:cNvPr>
          <p:cNvSpPr txBox="1"/>
          <p:nvPr/>
        </p:nvSpPr>
        <p:spPr>
          <a:xfrm>
            <a:off x="2578608" y="1856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Known Fix: Pessimism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CE75845-A6B1-3549-1CAE-ED2CE9216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241"/>
                <a:ext cx="10515600" cy="5010315"/>
              </a:xfrm>
            </p:spPr>
            <p:txBody>
              <a:bodyPr/>
              <a:lstStyle/>
              <a:p>
                <a:r>
                  <a:rPr lang="en-US" dirty="0"/>
                  <a:t>Pessimism mitigates the effects of distribution shift in OPO</a:t>
                </a:r>
              </a:p>
              <a:p>
                <a:r>
                  <a:rPr lang="en-US" dirty="0"/>
                  <a:t>Pessimism: upper confidence bound (UCB) on </a:t>
                </a:r>
                <a:r>
                  <a:rPr lang="en-US" b="1" dirty="0"/>
                  <a:t>policy risk</a:t>
                </a:r>
              </a:p>
              <a:p>
                <a:r>
                  <a:rPr lang="en-US" dirty="0"/>
                  <a:t>Construct a pessimistic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 satisfies:</a:t>
                </a:r>
              </a:p>
              <a:p>
                <a:endParaRPr lang="en-US" dirty="0"/>
              </a:p>
              <a:p>
                <a:r>
                  <a:rPr lang="en-US" dirty="0"/>
                  <a:t>By minimizing the pessimistic estimator, </a:t>
                </a:r>
                <a:r>
                  <a:rPr lang="en-US" dirty="0" err="1"/>
                  <a:t>w.h.p</a:t>
                </a:r>
                <a:r>
                  <a:rPr lang="en-US" dirty="0"/>
                  <a:t> we have</a:t>
                </a:r>
              </a:p>
              <a:p>
                <a:endParaRPr lang="en-US" dirty="0"/>
              </a:p>
              <a:p>
                <a:r>
                  <a:rPr lang="en-US" dirty="0"/>
                  <a:t>Prior implementations of pessimism in OPO </a:t>
                </a:r>
                <a:r>
                  <a:rPr lang="en-US" sz="1800" dirty="0"/>
                  <a:t>Swaminathan and </a:t>
                </a:r>
                <a:r>
                  <a:rPr lang="en-US" sz="1800" dirty="0" err="1"/>
                  <a:t>Joachims</a:t>
                </a:r>
                <a:r>
                  <a:rPr lang="en-US" sz="1800" dirty="0"/>
                  <a:t> (2015)</a:t>
                </a:r>
                <a:endParaRPr lang="en-US" sz="1400" dirty="0"/>
              </a:p>
              <a:p>
                <a:pPr lvl="1"/>
                <a:r>
                  <a:rPr lang="en-US" dirty="0"/>
                  <a:t>Pessimistic estimator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CE75845-A6B1-3549-1CAE-ED2CE9216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241"/>
                <a:ext cx="10515600" cy="5010315"/>
              </a:xfrm>
              <a:blipFill>
                <a:blip r:embed="rId2"/>
                <a:stretch>
                  <a:fillRect l="-1086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F0BC9A6-E3DF-6127-F300-C8332C17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81" y="2812949"/>
            <a:ext cx="3986267" cy="479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79232-2644-B43F-3395-95C1D0EC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201" y="3766398"/>
            <a:ext cx="3077247" cy="594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E6BBE-04EC-61FF-62EA-647BED529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242" y="4699708"/>
            <a:ext cx="2767839" cy="474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820C3-9E38-C126-8D9E-4C0922FC8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616" y="5319208"/>
            <a:ext cx="904547" cy="32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9847D-6708-E11D-5DEF-0A68C901D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081" y="5232571"/>
            <a:ext cx="3002023" cy="41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FD775-7A92-A3F1-B673-4DE4A9C64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466" y="5885309"/>
            <a:ext cx="3719134" cy="699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B8E35-EE21-0CD3-5FB7-E24DB4337677}"/>
              </a:ext>
            </a:extLst>
          </p:cNvPr>
          <p:cNvSpPr txBox="1"/>
          <p:nvPr/>
        </p:nvSpPr>
        <p:spPr>
          <a:xfrm>
            <a:off x="2238704" y="6139240"/>
            <a:ext cx="189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excess risk: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65177-9A8B-3C19-4ABD-E89042EB5B95}"/>
              </a:ext>
            </a:extLst>
          </p:cNvPr>
          <p:cNvSpPr/>
          <p:nvPr/>
        </p:nvSpPr>
        <p:spPr>
          <a:xfrm>
            <a:off x="6613198" y="5903780"/>
            <a:ext cx="428733" cy="379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86F81-84AF-F5E2-877C-72D3D79758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7362" y="6041807"/>
            <a:ext cx="579104" cy="235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5152E8-0C84-44D0-F417-EAE93FC70351}"/>
              </a:ext>
            </a:extLst>
          </p:cNvPr>
          <p:cNvSpPr txBox="1"/>
          <p:nvPr/>
        </p:nvSpPr>
        <p:spPr>
          <a:xfrm>
            <a:off x="4737638" y="5238978"/>
            <a:ext cx="1673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variance:</a:t>
            </a:r>
          </a:p>
        </p:txBody>
      </p:sp>
    </p:spTree>
    <p:extLst>
      <p:ext uri="{BB962C8B-B14F-4D97-AF65-F5344CB8AC3E}">
        <p14:creationId xmlns:p14="http://schemas.microsoft.com/office/powerpoint/2010/main" val="26090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Computational Inefficiency of the Known Fix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75845-A6B1-3549-1CAE-ED2CE921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5010315"/>
          </a:xfrm>
        </p:spPr>
        <p:txBody>
          <a:bodyPr/>
          <a:lstStyle/>
          <a:p>
            <a:r>
              <a:rPr lang="en-US" dirty="0"/>
              <a:t>Does not decompose across data points so it is not amenable to streaming or stochastic optimization methods</a:t>
            </a:r>
          </a:p>
          <a:p>
            <a:r>
              <a:rPr lang="en-US" dirty="0"/>
              <a:t>Yields a non-convex landscape with a differentiable policy class</a:t>
            </a:r>
          </a:p>
          <a:p>
            <a:r>
              <a:rPr lang="en-US" dirty="0"/>
              <a:t>Does not support non-differentiable policy classes except in highly specialized cases</a:t>
            </a:r>
          </a:p>
          <a:p>
            <a:pPr lvl="1"/>
            <a:r>
              <a:rPr lang="en-US" dirty="0"/>
              <a:t>Non-differentiable policy example: train a regression model</a:t>
            </a:r>
          </a:p>
          <a:p>
            <a:pPr marL="457200" lvl="1" indent="0">
              <a:buNone/>
            </a:pPr>
            <a:r>
              <a:rPr lang="en-US" dirty="0"/>
              <a:t>    and induce the policy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30CC2-093A-505F-4BAA-3525094D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573" y="3429000"/>
            <a:ext cx="2450414" cy="435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73E95-FD37-F0B6-3339-A0FAFC0B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56" y="3946416"/>
            <a:ext cx="3384088" cy="478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967B76-0043-21F6-757C-CF90E9D02DE4}"/>
              </a:ext>
            </a:extLst>
          </p:cNvPr>
          <p:cNvSpPr txBox="1"/>
          <p:nvPr/>
        </p:nvSpPr>
        <p:spPr>
          <a:xfrm>
            <a:off x="2806262" y="4672408"/>
            <a:ext cx="698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Contribution of this paper: </a:t>
            </a:r>
            <a:r>
              <a:rPr lang="en-US" sz="2400" dirty="0"/>
              <a:t>a computationally efficient algorithm </a:t>
            </a:r>
            <a:r>
              <a:rPr lang="en-US" sz="2400" i="1" dirty="0"/>
              <a:t>with</a:t>
            </a:r>
            <a:r>
              <a:rPr lang="en-US" sz="2400" dirty="0"/>
              <a:t> relatively good statistical guarantee </a:t>
            </a:r>
          </a:p>
        </p:txBody>
      </p:sp>
    </p:spTree>
    <p:extLst>
      <p:ext uri="{BB962C8B-B14F-4D97-AF65-F5344CB8AC3E}">
        <p14:creationId xmlns:p14="http://schemas.microsoft.com/office/powerpoint/2010/main" val="10926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Method: Pseudo-loss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75845-A6B1-3549-1CAE-ED2CE921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5010315"/>
          </a:xfrm>
        </p:spPr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E9BA9-0A4F-E6F6-0579-83C1BF4D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06" y="1949543"/>
            <a:ext cx="4064657" cy="1471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E2C8A-543D-1F72-170A-413D6D75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15" y="3724163"/>
            <a:ext cx="4290848" cy="593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A08E1E-5A89-6125-B062-61F64364C8EF}"/>
              </a:ext>
            </a:extLst>
          </p:cNvPr>
          <p:cNvSpPr/>
          <p:nvPr/>
        </p:nvSpPr>
        <p:spPr>
          <a:xfrm>
            <a:off x="6698542" y="3713166"/>
            <a:ext cx="1156154" cy="520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PL Implements Pessimism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75845-A6B1-3549-1CAE-ED2CE921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1101552" cy="5010315"/>
          </a:xfrm>
        </p:spPr>
        <p:txBody>
          <a:bodyPr/>
          <a:lstStyle/>
          <a:p>
            <a:r>
              <a:rPr lang="en-US" dirty="0"/>
              <a:t>The new risk estimator plus policy irrelevant term is the UCB of the policy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E75E8-5EFD-0848-204C-BE2A54F3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64" y="2301722"/>
            <a:ext cx="5926837" cy="26196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2A460FE-2804-2789-9513-2774255323BC}"/>
              </a:ext>
            </a:extLst>
          </p:cNvPr>
          <p:cNvSpPr/>
          <p:nvPr/>
        </p:nvSpPr>
        <p:spPr>
          <a:xfrm>
            <a:off x="4174798" y="4417697"/>
            <a:ext cx="2299574" cy="50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CD032B-3984-0F36-E469-8F88B8792EE2}"/>
              </a:ext>
            </a:extLst>
          </p:cNvPr>
          <p:cNvCxnSpPr>
            <a:cxnSpLocks/>
          </p:cNvCxnSpPr>
          <p:nvPr/>
        </p:nvCxnSpPr>
        <p:spPr>
          <a:xfrm flipV="1">
            <a:off x="4729655" y="4921421"/>
            <a:ext cx="763990" cy="3923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10635A-D80B-9AFC-57EC-D0134B00B935}"/>
              </a:ext>
            </a:extLst>
          </p:cNvPr>
          <p:cNvSpPr txBox="1"/>
          <p:nvPr/>
        </p:nvSpPr>
        <p:spPr>
          <a:xfrm>
            <a:off x="3748928" y="5318234"/>
            <a:ext cx="196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risk estimator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8CD4C-CD63-7D45-CF89-257B82209B72}"/>
              </a:ext>
            </a:extLst>
          </p:cNvPr>
          <p:cNvSpPr/>
          <p:nvPr/>
        </p:nvSpPr>
        <p:spPr>
          <a:xfrm>
            <a:off x="6693413" y="4417697"/>
            <a:ext cx="380049" cy="4394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4E31-6C3D-A13A-0E0E-4C380D1CD554}"/>
              </a:ext>
            </a:extLst>
          </p:cNvPr>
          <p:cNvSpPr txBox="1"/>
          <p:nvPr/>
        </p:nvSpPr>
        <p:spPr>
          <a:xfrm>
            <a:off x="6308478" y="5313804"/>
            <a:ext cx="268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irrelevant constant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4677D3-EBB6-E1CD-DC9A-02500DAF4972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949290" y="4861552"/>
            <a:ext cx="699225" cy="45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2F43A8-067F-FB00-4480-0CAC9955B8C8}"/>
              </a:ext>
            </a:extLst>
          </p:cNvPr>
          <p:cNvSpPr txBox="1"/>
          <p:nvPr/>
        </p:nvSpPr>
        <p:spPr>
          <a:xfrm>
            <a:off x="3487917" y="5929460"/>
            <a:ext cx="574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         does not change the policy optimization result     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AEF1E3-368C-DA82-2038-4BB60312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109" y="5936500"/>
            <a:ext cx="366546" cy="3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 animBg="1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Oracle-efficient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E75845-A6B1-3549-1CAE-ED2CE921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1101552" cy="50103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70F21-18D0-522B-7AA9-6FA3D255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20" y="1921053"/>
            <a:ext cx="6610391" cy="175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BF4E3-3409-7340-CDC9-C7F65BB5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62" y="5167295"/>
            <a:ext cx="6519683" cy="13255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E3918D-C8BB-D1FF-F0E8-29E559649C06}"/>
              </a:ext>
            </a:extLst>
          </p:cNvPr>
          <p:cNvSpPr txBox="1"/>
          <p:nvPr/>
        </p:nvSpPr>
        <p:spPr>
          <a:xfrm>
            <a:off x="2478401" y="4651850"/>
            <a:ext cx="10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9F305-B793-0A72-6269-B52CF62F14A0}"/>
              </a:ext>
            </a:extLst>
          </p:cNvPr>
          <p:cNvSpPr txBox="1"/>
          <p:nvPr/>
        </p:nvSpPr>
        <p:spPr>
          <a:xfrm>
            <a:off x="2640320" y="3943114"/>
            <a:ext cx="74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loss vector, the actions with lower behavior density have a higher cost </a:t>
            </a:r>
          </a:p>
        </p:txBody>
      </p:sp>
    </p:spTree>
    <p:extLst>
      <p:ext uri="{BB962C8B-B14F-4D97-AF65-F5344CB8AC3E}">
        <p14:creationId xmlns:p14="http://schemas.microsoft.com/office/powerpoint/2010/main" val="129269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Performance Guarantees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FE8AB4-36D2-9B26-EEAA-C5049BC6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874" y="1405607"/>
            <a:ext cx="5061350" cy="3066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EECF2-23DC-78DB-32A9-BB55C415D2FB}"/>
              </a:ext>
            </a:extLst>
          </p:cNvPr>
          <p:cNvSpPr txBox="1"/>
          <p:nvPr/>
        </p:nvSpPr>
        <p:spPr>
          <a:xfrm>
            <a:off x="838200" y="3836709"/>
            <a:ext cx="219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Suboptimality gap: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D2C7A-6CEB-C273-D376-CC5BBB69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82" y="4812734"/>
            <a:ext cx="3719134" cy="699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959FCC-960F-0D63-DBC2-527CC2F88631}"/>
              </a:ext>
            </a:extLst>
          </p:cNvPr>
          <p:cNvSpPr txBox="1"/>
          <p:nvPr/>
        </p:nvSpPr>
        <p:spPr>
          <a:xfrm>
            <a:off x="734506" y="4865842"/>
            <a:ext cx="272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with previous method: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450D4-7934-360F-F4C5-16C033FAEC6F}"/>
              </a:ext>
            </a:extLst>
          </p:cNvPr>
          <p:cNvSpPr/>
          <p:nvPr/>
        </p:nvSpPr>
        <p:spPr>
          <a:xfrm>
            <a:off x="3462288" y="3836710"/>
            <a:ext cx="1354809" cy="3016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645F9-9407-8F5E-98B5-C74650AA22B1}"/>
              </a:ext>
            </a:extLst>
          </p:cNvPr>
          <p:cNvSpPr/>
          <p:nvPr/>
        </p:nvSpPr>
        <p:spPr>
          <a:xfrm>
            <a:off x="5556610" y="4902331"/>
            <a:ext cx="438837" cy="3106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F2790-CA60-278E-95A1-68C54ACCD225}"/>
              </a:ext>
            </a:extLst>
          </p:cNvPr>
          <p:cNvSpPr/>
          <p:nvPr/>
        </p:nvSpPr>
        <p:spPr>
          <a:xfrm>
            <a:off x="5680977" y="3870546"/>
            <a:ext cx="795238" cy="2678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E0DE8-96D5-CD8B-7308-23B9569C2C33}"/>
              </a:ext>
            </a:extLst>
          </p:cNvPr>
          <p:cNvSpPr/>
          <p:nvPr/>
        </p:nvSpPr>
        <p:spPr>
          <a:xfrm>
            <a:off x="4885739" y="5260015"/>
            <a:ext cx="884866" cy="2521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544D2E-D948-2AE7-7CD4-23035AEAC6F2}"/>
              </a:ext>
            </a:extLst>
          </p:cNvPr>
          <p:cNvSpPr/>
          <p:nvPr/>
        </p:nvSpPr>
        <p:spPr>
          <a:xfrm>
            <a:off x="3687206" y="4206041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AAA17D-7F83-4307-67C4-3FA96FF4275D}"/>
              </a:ext>
            </a:extLst>
          </p:cNvPr>
          <p:cNvSpPr/>
          <p:nvPr/>
        </p:nvSpPr>
        <p:spPr>
          <a:xfrm>
            <a:off x="5658979" y="4553679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538285-8FE0-E0E7-693F-76A7DDB19EE2}"/>
              </a:ext>
            </a:extLst>
          </p:cNvPr>
          <p:cNvSpPr/>
          <p:nvPr/>
        </p:nvSpPr>
        <p:spPr>
          <a:xfrm>
            <a:off x="6116424" y="3590189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B3936C-B8A4-2A19-2708-45B289C4446B}"/>
              </a:ext>
            </a:extLst>
          </p:cNvPr>
          <p:cNvSpPr/>
          <p:nvPr/>
        </p:nvSpPr>
        <p:spPr>
          <a:xfrm>
            <a:off x="5232962" y="5559166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51712D-AC6A-E5E0-EE84-ECD42A3782B3}"/>
              </a:ext>
            </a:extLst>
          </p:cNvPr>
          <p:cNvSpPr/>
          <p:nvPr/>
        </p:nvSpPr>
        <p:spPr>
          <a:xfrm>
            <a:off x="8219699" y="5097239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D188B-244C-4CB6-F91B-8F1CBF7340CB}"/>
              </a:ext>
            </a:extLst>
          </p:cNvPr>
          <p:cNvSpPr txBox="1"/>
          <p:nvPr/>
        </p:nvSpPr>
        <p:spPr>
          <a:xfrm>
            <a:off x="8748074" y="5097239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A1FB2B-8F4D-B42E-6AD9-B003F9F62FDB}"/>
              </a:ext>
            </a:extLst>
          </p:cNvPr>
          <p:cNvSpPr/>
          <p:nvPr/>
        </p:nvSpPr>
        <p:spPr>
          <a:xfrm>
            <a:off x="9211336" y="5109185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329CD2-D026-E1F2-EA78-CA541C2D67D6}"/>
              </a:ext>
            </a:extLst>
          </p:cNvPr>
          <p:cNvSpPr/>
          <p:nvPr/>
        </p:nvSpPr>
        <p:spPr>
          <a:xfrm>
            <a:off x="8219699" y="5562478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5761F-C9E2-CBB7-ACA9-83ACD93B7780}"/>
              </a:ext>
            </a:extLst>
          </p:cNvPr>
          <p:cNvSpPr txBox="1"/>
          <p:nvPr/>
        </p:nvSpPr>
        <p:spPr>
          <a:xfrm>
            <a:off x="8748074" y="5562478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&gt;=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2EE04F-F79B-F29A-3BB5-8FE79449A0CA}"/>
              </a:ext>
            </a:extLst>
          </p:cNvPr>
          <p:cNvSpPr/>
          <p:nvPr/>
        </p:nvSpPr>
        <p:spPr>
          <a:xfrm>
            <a:off x="9211336" y="5574424"/>
            <a:ext cx="385174" cy="301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2BF99-A0AE-4919-0C51-AB085B418E07}"/>
              </a:ext>
            </a:extLst>
          </p:cNvPr>
          <p:cNvSpPr txBox="1"/>
          <p:nvPr/>
        </p:nvSpPr>
        <p:spPr>
          <a:xfrm>
            <a:off x="2894874" y="6104711"/>
            <a:ext cx="55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guarantee is worse than the previous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80492-86B2-88B4-F2F4-04C872764033}"/>
              </a:ext>
            </a:extLst>
          </p:cNvPr>
          <p:cNvCxnSpPr>
            <a:cxnSpLocks/>
          </p:cNvCxnSpPr>
          <p:nvPr/>
        </p:nvCxnSpPr>
        <p:spPr>
          <a:xfrm flipH="1">
            <a:off x="9211336" y="4471692"/>
            <a:ext cx="385174" cy="5392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AF453D1-D54E-C102-EF07-D8ACC05CB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510" y="2870200"/>
            <a:ext cx="18669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AF19E-46F7-B65E-A2FA-9DA47F171985}"/>
                  </a:ext>
                </a:extLst>
              </p:cNvPr>
              <p:cNvSpPr txBox="1"/>
              <p:nvPr/>
            </p:nvSpPr>
            <p:spPr>
              <a:xfrm>
                <a:off x="9539456" y="3429000"/>
                <a:ext cx="19180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the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connect it with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AF19E-46F7-B65E-A2FA-9DA47F171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456" y="3429000"/>
                <a:ext cx="1918038" cy="923330"/>
              </a:xfrm>
              <a:prstGeom prst="rect">
                <a:avLst/>
              </a:prstGeom>
              <a:blipFill>
                <a:blip r:embed="rId5"/>
                <a:stretch>
                  <a:fillRect l="-3289" t="-4110" r="-1316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5C5030DE-0364-6982-C2C1-8B34B07E3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420" y="4304799"/>
            <a:ext cx="1502032" cy="3337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5C315F-D715-CFFE-8225-EE9B463D5964}"/>
              </a:ext>
            </a:extLst>
          </p:cNvPr>
          <p:cNvCxnSpPr>
            <a:cxnSpLocks/>
          </p:cNvCxnSpPr>
          <p:nvPr/>
        </p:nvCxnSpPr>
        <p:spPr>
          <a:xfrm flipH="1" flipV="1">
            <a:off x="9711892" y="5799234"/>
            <a:ext cx="604416" cy="768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A812FB-3C2D-F292-2D55-EC4E743F2E04}"/>
              </a:ext>
            </a:extLst>
          </p:cNvPr>
          <p:cNvSpPr txBox="1"/>
          <p:nvPr/>
        </p:nvSpPr>
        <p:spPr>
          <a:xfrm>
            <a:off x="10431690" y="5643046"/>
            <a:ext cx="1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41470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6D2-497E-F5C3-5049-6D78CDAC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9896"/>
          </a:xfrm>
        </p:spPr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5FC73-FC9F-CE94-A3B6-2EA63CA96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938"/>
                <a:ext cx="10515600" cy="4716025"/>
              </a:xfrm>
            </p:spPr>
            <p:txBody>
              <a:bodyPr/>
              <a:lstStyle/>
              <a:p>
                <a:r>
                  <a:rPr lang="en-US" dirty="0"/>
                  <a:t>Using concentration inequality to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Connect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Defin</a:t>
                </a:r>
                <a:r>
                  <a:rPr lang="en-US" dirty="0"/>
                  <a:t>ition: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Further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5FC73-FC9F-CE94-A3B6-2EA63CA96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938"/>
                <a:ext cx="10515600" cy="4716025"/>
              </a:xfrm>
              <a:blipFill>
                <a:blip r:embed="rId2"/>
                <a:stretch>
                  <a:fillRect l="-108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0FCAA76-A89A-836E-34CD-889B4641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8" y="5053317"/>
            <a:ext cx="9484307" cy="139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A4C33-1145-B9BA-6E55-C9B7CE37E997}"/>
              </a:ext>
            </a:extLst>
          </p:cNvPr>
          <p:cNvSpPr txBox="1"/>
          <p:nvPr/>
        </p:nvSpPr>
        <p:spPr>
          <a:xfrm>
            <a:off x="1033806" y="4566065"/>
            <a:ext cx="2825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Bernstein inequality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5CB04-F900-1C01-57CB-6A2304C7F1D3}"/>
                  </a:ext>
                </a:extLst>
              </p:cNvPr>
              <p:cNvSpPr txBox="1"/>
              <p:nvPr/>
            </p:nvSpPr>
            <p:spPr>
              <a:xfrm>
                <a:off x="4478501" y="1960520"/>
                <a:ext cx="269039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F5CB04-F900-1C01-57CB-6A2304C7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01" y="1960520"/>
                <a:ext cx="2690395" cy="376770"/>
              </a:xfrm>
              <a:prstGeom prst="rect">
                <a:avLst/>
              </a:prstGeom>
              <a:blipFill>
                <a:blip r:embed="rId4"/>
                <a:stretch>
                  <a:fillRect t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7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Empirical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/>
          <a:lstStyle/>
          <a:p>
            <a:r>
              <a:rPr lang="en-US" dirty="0"/>
              <a:t>Experimental setup</a:t>
            </a:r>
          </a:p>
          <a:p>
            <a:pPr lvl="1"/>
            <a:r>
              <a:rPr lang="en-US" dirty="0"/>
              <a:t>Simulate offline contextual bandit instances from full-information classification datasets (This semi-synthetic setup gives us the ground-truth for evaluation)</a:t>
            </a:r>
          </a:p>
          <a:p>
            <a:pPr lvl="1"/>
            <a:r>
              <a:rPr lang="en-US" dirty="0"/>
              <a:t>multi-class classification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F060D-5476-8132-80CD-40CAA41D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21" y="2600151"/>
            <a:ext cx="5213022" cy="1381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9E3D1F-E7F1-16EB-0924-248E3DB0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98" y="4410085"/>
            <a:ext cx="8202294" cy="17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Comparison with vanilla OPO with no pessimism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Comparison with EB method</a:t>
            </a:r>
          </a:p>
          <a:p>
            <a:pPr lvl="1"/>
            <a:r>
              <a:rPr lang="en-US" dirty="0"/>
              <a:t>EB offers median </a:t>
            </a:r>
            <a:r>
              <a:rPr lang="en-US" dirty="0" err="1"/>
              <a:t>RelImp</a:t>
            </a:r>
            <a:r>
              <a:rPr lang="en-US" dirty="0"/>
              <a:t> of 19.1% for the configurations where it is applicable</a:t>
            </a:r>
          </a:p>
          <a:p>
            <a:pPr lvl="1"/>
            <a:r>
              <a:rPr lang="en-US" dirty="0"/>
              <a:t>PG optimizer for EB is an order of magnitude slower than PL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73AAD-BADD-797E-57B1-56ECC81A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63" y="1817194"/>
            <a:ext cx="4263827" cy="3122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56679-D032-BE47-E3B4-F52FF268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607" y="2322526"/>
            <a:ext cx="2792193" cy="53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C843D-C2B9-4C6C-8D94-2967C8B44EEE}"/>
              </a:ext>
            </a:extLst>
          </p:cNvPr>
          <p:cNvSpPr txBox="1"/>
          <p:nvPr/>
        </p:nvSpPr>
        <p:spPr>
          <a:xfrm>
            <a:off x="598553" y="2587847"/>
            <a:ext cx="3426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median </a:t>
            </a:r>
            <a:r>
              <a:rPr lang="en-US" dirty="0" err="1"/>
              <a:t>RelImp</a:t>
            </a:r>
            <a:r>
              <a:rPr lang="en-US" dirty="0"/>
              <a:t> is 11.7%. In our experiments, PL was, essentially, </a:t>
            </a:r>
            <a:r>
              <a:rPr lang="en-US" b="1" dirty="0"/>
              <a:t>never worse than the no-pessimism baseline.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885F8-371B-1592-234F-B31AD7DC6459}"/>
                  </a:ext>
                </a:extLst>
              </p:cNvPr>
              <p:cNvSpPr txBox="1"/>
              <p:nvPr/>
            </p:nvSpPr>
            <p:spPr>
              <a:xfrm>
                <a:off x="8424447" y="3299069"/>
                <a:ext cx="3575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𝑅𝑒𝑙𝐼𝑚𝑝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885F8-371B-1592-234F-B31AD7DC6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7" y="3299069"/>
                <a:ext cx="3575304" cy="646331"/>
              </a:xfrm>
              <a:prstGeom prst="rect">
                <a:avLst/>
              </a:prstGeom>
              <a:blipFill>
                <a:blip r:embed="rId4"/>
                <a:stretch>
                  <a:fillRect l="-1418"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9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/>
          <a:lstStyle/>
          <a:p>
            <a:r>
              <a:rPr lang="en-US" dirty="0"/>
              <a:t>What is Offline RL?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982D6-5FA4-948F-9A4D-6523101D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82" y="1671781"/>
            <a:ext cx="4679064" cy="4006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C4A4A-6F00-D940-5AE6-32569C43E02E}"/>
              </a:ext>
            </a:extLst>
          </p:cNvPr>
          <p:cNvSpPr txBox="1"/>
          <p:nvPr/>
        </p:nvSpPr>
        <p:spPr>
          <a:xfrm>
            <a:off x="7355910" y="2828835"/>
            <a:ext cx="413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paper focuses on offline policy optimization (OPO) in </a:t>
            </a:r>
            <a:r>
              <a:rPr lang="en-US" sz="2400" i="1" dirty="0"/>
              <a:t>contextual bandits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6939EC-27EB-BDC1-B6F0-6E281BA91A11}"/>
              </a:ext>
            </a:extLst>
          </p:cNvPr>
          <p:cNvCxnSpPr>
            <a:cxnSpLocks/>
          </p:cNvCxnSpPr>
          <p:nvPr/>
        </p:nvCxnSpPr>
        <p:spPr>
          <a:xfrm flipV="1">
            <a:off x="2459421" y="4814969"/>
            <a:ext cx="713724" cy="1129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CF62CC-C2AD-C62E-1379-968201B3B0F1}"/>
              </a:ext>
            </a:extLst>
          </p:cNvPr>
          <p:cNvSpPr txBox="1"/>
          <p:nvPr/>
        </p:nvSpPr>
        <p:spPr>
          <a:xfrm>
            <a:off x="1329997" y="5944373"/>
            <a:ext cx="223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policy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4E1673-C770-A620-0E56-E73647BCE377}"/>
              </a:ext>
            </a:extLst>
          </p:cNvPr>
          <p:cNvCxnSpPr>
            <a:cxnSpLocks/>
          </p:cNvCxnSpPr>
          <p:nvPr/>
        </p:nvCxnSpPr>
        <p:spPr>
          <a:xfrm flipH="1" flipV="1">
            <a:off x="5574759" y="4814969"/>
            <a:ext cx="1151862" cy="1007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08F6FA-070C-39B6-504B-1DE8D0010040}"/>
              </a:ext>
            </a:extLst>
          </p:cNvPr>
          <p:cNvSpPr txBox="1"/>
          <p:nvPr/>
        </p:nvSpPr>
        <p:spPr>
          <a:xfrm>
            <a:off x="6096000" y="5935371"/>
            <a:ext cx="223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policy</a:t>
            </a:r>
          </a:p>
        </p:txBody>
      </p:sp>
    </p:spTree>
    <p:extLst>
      <p:ext uri="{BB962C8B-B14F-4D97-AF65-F5344CB8AC3E}">
        <p14:creationId xmlns:p14="http://schemas.microsoft.com/office/powerpoint/2010/main" val="1167420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Extension: Continuous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/>
          </a:bodyPr>
          <a:lstStyle/>
          <a:p>
            <a:r>
              <a:rPr lang="en-US" dirty="0"/>
              <a:t>One-dimensional continuous action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C5E6B-84B9-0BCE-1FF7-86EC85DD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22" y="1322144"/>
            <a:ext cx="1097177" cy="356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B7922-6EBB-8D08-9009-2B14604A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36" y="2047515"/>
            <a:ext cx="5835606" cy="2392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B13C48-1DE1-AA27-7E9B-EFFD5D7C39EB}"/>
              </a:ext>
            </a:extLst>
          </p:cNvPr>
          <p:cNvSpPr txBox="1"/>
          <p:nvPr/>
        </p:nvSpPr>
        <p:spPr>
          <a:xfrm>
            <a:off x="1398267" y="4809048"/>
            <a:ext cx="9565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Challenge: CSC algorithms typically can only handle finitely many actions</a:t>
            </a:r>
          </a:p>
        </p:txBody>
      </p:sp>
    </p:spTree>
    <p:extLst>
      <p:ext uri="{BB962C8B-B14F-4D97-AF65-F5344CB8AC3E}">
        <p14:creationId xmlns:p14="http://schemas.microsoft.com/office/powerpoint/2010/main" val="363412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Continuous Actions: Smoothing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3D3CD-640F-884E-1C3D-A900880C3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045"/>
                <a:ext cx="10515600" cy="53449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Mass-based policies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actions denoted as </a:t>
                </a:r>
              </a:p>
              <a:p>
                <a:pPr lvl="1"/>
                <a:r>
                  <a:rPr lang="en-US" dirty="0"/>
                  <a:t>Surrogate actions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Density-based policies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Optimize the PL-based objective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3D3CD-640F-884E-1C3D-A900880C3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045"/>
                <a:ext cx="10515600" cy="5344998"/>
              </a:xfrm>
              <a:blipFill>
                <a:blip r:embed="rId2"/>
                <a:stretch>
                  <a:fillRect l="-1086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A708C5E-1055-679D-534E-C86F9A66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234" y="1282045"/>
            <a:ext cx="453630" cy="415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DD289B-924A-4E64-A038-E49F1043E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744" y="2229694"/>
            <a:ext cx="3806226" cy="52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CB560C-283C-C291-F838-B4F37DEFD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744" y="3154189"/>
            <a:ext cx="3943772" cy="549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139E-1498-AA46-C7A4-2111FF441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744" y="3978190"/>
            <a:ext cx="5618906" cy="877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5F6174-FB2B-C020-70A7-3C0674686A75}"/>
              </a:ext>
            </a:extLst>
          </p:cNvPr>
          <p:cNvSpPr txBox="1"/>
          <p:nvPr/>
        </p:nvSpPr>
        <p:spPr>
          <a:xfrm>
            <a:off x="8454415" y="4047527"/>
            <a:ext cx="354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H: the bandwidth of smoothing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8BFD97-0404-536B-9522-1960487A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577" y="4782342"/>
            <a:ext cx="3558808" cy="4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7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Continuous Actions: Performance Guarantee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97CE-116D-8CA9-3ACA-77A8AC60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17" y="1771806"/>
            <a:ext cx="9662283" cy="1657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A1003-0093-53B4-B46F-AF0594CF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517" y="3636480"/>
            <a:ext cx="9393175" cy="7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Continuous Actions: Performance Guarantee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89E63-5A0C-C71B-78A8-1F1D468B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74" y="1818619"/>
            <a:ext cx="6841326" cy="35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Empirical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/>
          </a:bodyPr>
          <a:lstStyle/>
          <a:p>
            <a:r>
              <a:rPr lang="en-US" dirty="0"/>
              <a:t>Simulate bandit instances using 5 regression datasets from </a:t>
            </a:r>
            <a:r>
              <a:rPr lang="en-US" dirty="0" err="1"/>
              <a:t>OpenML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587DC-5284-DBA5-CC8E-2BD796F9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8" y="1999305"/>
            <a:ext cx="9046691" cy="168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F661F-7127-7668-01F3-7218167E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56" y="3904620"/>
            <a:ext cx="2730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3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3D3CD-640F-884E-1C3D-A900880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44998"/>
          </a:xfrm>
        </p:spPr>
        <p:txBody>
          <a:bodyPr>
            <a:normAutofit/>
          </a:bodyPr>
          <a:lstStyle/>
          <a:p>
            <a:r>
              <a:rPr lang="en-US" dirty="0"/>
              <a:t>Comparison with vanilla OPO with no pessimism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Comparison with EB method</a:t>
            </a:r>
          </a:p>
          <a:p>
            <a:pPr lvl="1"/>
            <a:r>
              <a:rPr lang="en-US" dirty="0"/>
              <a:t>on configurations when EB is applicable, EB offers a median </a:t>
            </a:r>
            <a:r>
              <a:rPr lang="en-US" dirty="0" err="1"/>
              <a:t>RelImp</a:t>
            </a:r>
            <a:r>
              <a:rPr lang="en-US" dirty="0"/>
              <a:t> of 25.2%, while PL offers a median </a:t>
            </a:r>
            <a:r>
              <a:rPr lang="en-US" dirty="0" err="1"/>
              <a:t>RelImp</a:t>
            </a:r>
            <a:r>
              <a:rPr lang="en-US" dirty="0"/>
              <a:t> of 15.8%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56679-D032-BE47-E3B4-F52FF268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07" y="2322526"/>
            <a:ext cx="2792193" cy="530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30F65C-8178-2567-9945-DA59B423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30" y="1668162"/>
            <a:ext cx="4515750" cy="3220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C0F4E-E900-08E0-79FE-ED560E4C0363}"/>
              </a:ext>
            </a:extLst>
          </p:cNvPr>
          <p:cNvSpPr txBox="1"/>
          <p:nvPr/>
        </p:nvSpPr>
        <p:spPr>
          <a:xfrm>
            <a:off x="420414" y="2640825"/>
            <a:ext cx="3363310" cy="91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median </a:t>
            </a:r>
            <a:r>
              <a:rPr lang="en-US" dirty="0" err="1"/>
              <a:t>RelImp</a:t>
            </a:r>
            <a:r>
              <a:rPr lang="en-US" dirty="0"/>
              <a:t> is 12% and we see </a:t>
            </a:r>
            <a:r>
              <a:rPr lang="en-US" b="1" dirty="0"/>
              <a:t>improvement in 97.5% of the experimental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334C7F-F58C-03BE-4520-01C05BC4AF3E}"/>
                  </a:ext>
                </a:extLst>
              </p:cNvPr>
              <p:cNvSpPr txBox="1"/>
              <p:nvPr/>
            </p:nvSpPr>
            <p:spPr>
              <a:xfrm>
                <a:off x="8424447" y="3299069"/>
                <a:ext cx="3575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𝑅𝑒𝑙𝐼𝑚𝑝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334C7F-F58C-03BE-4520-01C05BC4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7" y="3299069"/>
                <a:ext cx="3575304" cy="646331"/>
              </a:xfrm>
              <a:prstGeom prst="rect">
                <a:avLst/>
              </a:prstGeom>
              <a:blipFill>
                <a:blip r:embed="rId4"/>
                <a:stretch>
                  <a:fillRect l="-1418"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2125-2583-8D89-B20B-F09D1BA2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0429-27A2-DFE4-9E0D-6E594DA4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62"/>
            <a:ext cx="10515600" cy="4589901"/>
          </a:xfrm>
        </p:spPr>
        <p:txBody>
          <a:bodyPr/>
          <a:lstStyle/>
          <a:p>
            <a:r>
              <a:rPr lang="en-US" dirty="0"/>
              <a:t>A new pessimistic approach for offline policy optimization in contextual bandits based on the pseudo-loss (PL)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Favorable balance between computational complexity and statistical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6916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Offline Policy Optimization in CB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846933-CBE7-EE18-67B6-1D10BAEC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80"/>
            <a:ext cx="10515600" cy="4846927"/>
          </a:xfrm>
        </p:spPr>
        <p:txBody>
          <a:bodyPr/>
          <a:lstStyle/>
          <a:p>
            <a:r>
              <a:rPr lang="en-US" dirty="0"/>
              <a:t>Distribution shift</a:t>
            </a:r>
          </a:p>
          <a:p>
            <a:pPr lvl="1"/>
            <a:r>
              <a:rPr lang="en-US" dirty="0"/>
              <a:t>The logging and the learned policy induce different data distributions</a:t>
            </a:r>
          </a:p>
          <a:p>
            <a:pPr lvl="1"/>
            <a:r>
              <a:rPr lang="en-US" dirty="0"/>
              <a:t>Higher uncertainty of the learned policy and poor overall performance</a:t>
            </a:r>
          </a:p>
          <a:p>
            <a:pPr lvl="1"/>
            <a:r>
              <a:rPr lang="en-US" dirty="0"/>
              <a:t>Known solution: </a:t>
            </a:r>
            <a:r>
              <a:rPr lang="en-US" i="1" dirty="0"/>
              <a:t>pessimism</a:t>
            </a:r>
            <a:r>
              <a:rPr lang="en-US" dirty="0"/>
              <a:t> with the statistical guarantee</a:t>
            </a:r>
          </a:p>
          <a:p>
            <a:r>
              <a:rPr lang="en-US" dirty="0"/>
              <a:t>Computational efficiency</a:t>
            </a:r>
          </a:p>
          <a:p>
            <a:pPr lvl="1"/>
            <a:r>
              <a:rPr lang="en-US" dirty="0"/>
              <a:t>Existing offline policy optimization methods for contextual bandits (CB) are not efficient</a:t>
            </a:r>
          </a:p>
          <a:p>
            <a:r>
              <a:rPr lang="en-US" dirty="0"/>
              <a:t>This paper tackles </a:t>
            </a:r>
            <a:r>
              <a:rPr lang="en-US" i="1" dirty="0"/>
              <a:t>both</a:t>
            </a:r>
            <a:r>
              <a:rPr lang="en-US" dirty="0"/>
              <a:t>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bandits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357" y="1846742"/>
                <a:ext cx="11319694" cy="48144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timestep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Learner receives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with associated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Learner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∈{1,…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Learner receives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’s drawn from a fixed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 of the</a:t>
                </a:r>
                <a:r>
                  <a:rPr lang="en-US" b="1" dirty="0"/>
                  <a:t> </a:t>
                </a:r>
                <a:r>
                  <a:rPr lang="en-US" dirty="0"/>
                  <a:t>learner: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357" y="1846742"/>
                <a:ext cx="11319694" cy="4814408"/>
              </a:xfrm>
              <a:blipFill>
                <a:blip r:embed="rId3"/>
                <a:stretch>
                  <a:fillRect l="-1009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723EF67-676F-4EB1-8E51-7A46E5A56C9B}"/>
              </a:ext>
            </a:extLst>
          </p:cNvPr>
          <p:cNvGrpSpPr/>
          <p:nvPr/>
        </p:nvGrpSpPr>
        <p:grpSpPr>
          <a:xfrm>
            <a:off x="10128439" y="3343743"/>
            <a:ext cx="1955985" cy="1777270"/>
            <a:chOff x="4891186" y="2347265"/>
            <a:chExt cx="1955985" cy="1777270"/>
          </a:xfrm>
        </p:grpSpPr>
        <p:pic>
          <p:nvPicPr>
            <p:cNvPr id="15" name="Picture 14" descr="A desktop computer monitor sitting next to a keyboard&#10;&#10;Description automatically generated">
              <a:extLst>
                <a:ext uri="{FF2B5EF4-FFF2-40B4-BE49-F238E27FC236}">
                  <a16:creationId xmlns:a16="http://schemas.microsoft.com/office/drawing/2014/main" id="{869CE79B-655E-4BE3-ABCA-FE7ABD935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212748" y="2347265"/>
              <a:ext cx="1312860" cy="13941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EECBE7-A4A6-4D39-B9E0-7054426FC559}"/>
                </a:ext>
              </a:extLst>
            </p:cNvPr>
            <p:cNvSpPr txBox="1"/>
            <p:nvPr/>
          </p:nvSpPr>
          <p:spPr>
            <a:xfrm>
              <a:off x="4891186" y="3755203"/>
              <a:ext cx="195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Learning algorithm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0AA53F-E49F-4F57-983B-9154ADC67763}"/>
              </a:ext>
            </a:extLst>
          </p:cNvPr>
          <p:cNvGrpSpPr/>
          <p:nvPr/>
        </p:nvGrpSpPr>
        <p:grpSpPr>
          <a:xfrm>
            <a:off x="7354826" y="3381868"/>
            <a:ext cx="1383089" cy="1793418"/>
            <a:chOff x="10677363" y="1499506"/>
            <a:chExt cx="1383089" cy="17934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CC00FC-95DD-4A9A-A737-A0AE18946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7363" y="1499506"/>
              <a:ext cx="1383089" cy="149491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1B9185-17B3-4669-94A0-0EF137D3D55B}"/>
                </a:ext>
              </a:extLst>
            </p:cNvPr>
            <p:cNvSpPr txBox="1"/>
            <p:nvPr/>
          </p:nvSpPr>
          <p:spPr>
            <a:xfrm>
              <a:off x="11064538" y="2923592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6BABFD-EB15-4791-AB38-EC649E6FA32A}"/>
              </a:ext>
            </a:extLst>
          </p:cNvPr>
          <p:cNvGrpSpPr/>
          <p:nvPr/>
        </p:nvGrpSpPr>
        <p:grpSpPr>
          <a:xfrm>
            <a:off x="8877481" y="3774400"/>
            <a:ext cx="1378699" cy="538634"/>
            <a:chOff x="8877481" y="3774400"/>
            <a:chExt cx="1378699" cy="5386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682FD9-4AB8-4238-8B75-06C422528CAB}"/>
                </a:ext>
              </a:extLst>
            </p:cNvPr>
            <p:cNvGrpSpPr/>
            <p:nvPr/>
          </p:nvGrpSpPr>
          <p:grpSpPr>
            <a:xfrm>
              <a:off x="8877481" y="3784660"/>
              <a:ext cx="1378699" cy="528374"/>
              <a:chOff x="8779957" y="3188308"/>
              <a:chExt cx="1378699" cy="528374"/>
            </a:xfrm>
          </p:grpSpPr>
          <p:cxnSp>
            <p:nvCxnSpPr>
              <p:cNvPr id="5" name="Straight Arrow Connector 4"/>
              <p:cNvCxnSpPr>
                <a:cxnSpLocks/>
              </p:cNvCxnSpPr>
              <p:nvPr/>
            </p:nvCxnSpPr>
            <p:spPr>
              <a:xfrm flipH="1">
                <a:off x="8779957" y="3713694"/>
                <a:ext cx="1339416" cy="29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614370" y="3188308"/>
                    <a:ext cx="544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4370" y="3188308"/>
                    <a:ext cx="5442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B8D5AE5-C6AE-41D8-98ED-C792D801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68868" y="3774400"/>
              <a:ext cx="746632" cy="438844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CAE2B-56FD-4B3D-B33C-3484CE6C33D2}"/>
              </a:ext>
            </a:extLst>
          </p:cNvPr>
          <p:cNvGrpSpPr/>
          <p:nvPr/>
        </p:nvGrpSpPr>
        <p:grpSpPr>
          <a:xfrm>
            <a:off x="8877481" y="4383581"/>
            <a:ext cx="1339416" cy="434079"/>
            <a:chOff x="8877481" y="4383581"/>
            <a:chExt cx="1339416" cy="4340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305A90-8406-4B84-8195-EFABA770B0FA}"/>
                </a:ext>
              </a:extLst>
            </p:cNvPr>
            <p:cNvGrpSpPr/>
            <p:nvPr/>
          </p:nvGrpSpPr>
          <p:grpSpPr>
            <a:xfrm>
              <a:off x="8877481" y="4383581"/>
              <a:ext cx="1339416" cy="434079"/>
              <a:chOff x="8636485" y="3885979"/>
              <a:chExt cx="1620693" cy="434079"/>
            </a:xfrm>
          </p:grpSpPr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8636485" y="4320058"/>
                <a:ext cx="162069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38742CF-99A6-4CA5-8313-5B9F6932E48A}"/>
                      </a:ext>
                    </a:extLst>
                  </p:cNvPr>
                  <p:cNvSpPr txBox="1"/>
                  <p:nvPr/>
                </p:nvSpPr>
                <p:spPr>
                  <a:xfrm>
                    <a:off x="9525755" y="3885979"/>
                    <a:ext cx="467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38742CF-99A6-4CA5-8313-5B9F6932E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5755" y="3885979"/>
                    <a:ext cx="46798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9062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6B8B6E9-2FE7-4AE3-A473-4E3D52A07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76670" y="4443529"/>
              <a:ext cx="341142" cy="34114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13F17C-EB46-4110-A3B6-4A24523535DD}"/>
              </a:ext>
            </a:extLst>
          </p:cNvPr>
          <p:cNvGrpSpPr/>
          <p:nvPr/>
        </p:nvGrpSpPr>
        <p:grpSpPr>
          <a:xfrm>
            <a:off x="8877479" y="2768920"/>
            <a:ext cx="1366395" cy="854390"/>
            <a:chOff x="8877479" y="2768920"/>
            <a:chExt cx="1366395" cy="8543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B8E591-7324-454E-B547-8C345F0AC28A}"/>
                </a:ext>
              </a:extLst>
            </p:cNvPr>
            <p:cNvGrpSpPr/>
            <p:nvPr/>
          </p:nvGrpSpPr>
          <p:grpSpPr>
            <a:xfrm>
              <a:off x="8877479" y="2971886"/>
              <a:ext cx="1366395" cy="651424"/>
              <a:chOff x="8770789" y="2666464"/>
              <a:chExt cx="1366395" cy="651424"/>
            </a:xfrm>
          </p:grpSpPr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>
                <a:off x="8770789" y="3317888"/>
                <a:ext cx="136639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9540509" y="2666464"/>
                    <a:ext cx="5442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0509" y="2666464"/>
                    <a:ext cx="54428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17DF71-2767-4907-80C9-FFF90051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526" y="2768920"/>
              <a:ext cx="803841" cy="80384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5076-E1CA-4559-A2D4-E90DCA4E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1C7A-7667-401C-875C-C55A203BE50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C037C-2398-46F3-8298-FB5B346B413F}"/>
              </a:ext>
            </a:extLst>
          </p:cNvPr>
          <p:cNvGrpSpPr/>
          <p:nvPr/>
        </p:nvGrpSpPr>
        <p:grpSpPr>
          <a:xfrm>
            <a:off x="7123114" y="1519518"/>
            <a:ext cx="2148633" cy="1749887"/>
            <a:chOff x="7123114" y="1519518"/>
            <a:chExt cx="2148633" cy="174988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CA8D20-3A53-46CB-9313-117997C20E22}"/>
                </a:ext>
              </a:extLst>
            </p:cNvPr>
            <p:cNvGrpSpPr/>
            <p:nvPr/>
          </p:nvGrpSpPr>
          <p:grpSpPr>
            <a:xfrm>
              <a:off x="7123114" y="1519518"/>
              <a:ext cx="2148633" cy="1749887"/>
              <a:chOff x="7008071" y="1139991"/>
              <a:chExt cx="2282792" cy="1950786"/>
            </a:xfrm>
          </p:grpSpPr>
          <p:sp>
            <p:nvSpPr>
              <p:cNvPr id="54" name="Thought Bubble: Cloud 53">
                <a:extLst>
                  <a:ext uri="{FF2B5EF4-FFF2-40B4-BE49-F238E27FC236}">
                    <a16:creationId xmlns:a16="http://schemas.microsoft.com/office/drawing/2014/main" id="{83D0F9EE-5E3C-49E0-A73A-F97804EA79A6}"/>
                  </a:ext>
                </a:extLst>
              </p:cNvPr>
              <p:cNvSpPr/>
              <p:nvPr/>
            </p:nvSpPr>
            <p:spPr>
              <a:xfrm>
                <a:off x="7008071" y="1139991"/>
                <a:ext cx="2282792" cy="1950786"/>
              </a:xfrm>
              <a:prstGeom prst="cloudCallo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EF2C91B-1F3F-4835-A360-A107481D8BEE}"/>
                  </a:ext>
                </a:extLst>
              </p:cNvPr>
              <p:cNvGrpSpPr/>
              <p:nvPr/>
            </p:nvGrpSpPr>
            <p:grpSpPr>
              <a:xfrm>
                <a:off x="7682782" y="1395967"/>
                <a:ext cx="1100804" cy="1265763"/>
                <a:chOff x="8570463" y="3026056"/>
                <a:chExt cx="1489975" cy="1898385"/>
              </a:xfrm>
            </p:grpSpPr>
            <p:pic>
              <p:nvPicPr>
                <p:cNvPr id="46" name="Picture 45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72EF6C38-D7D9-447F-AB5A-CE55E47C31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0463" y="3723203"/>
                  <a:ext cx="911221" cy="48761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5026A4D-77A4-49FB-8547-4FF5BFFAF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70463" y="3029723"/>
                  <a:ext cx="911221" cy="490155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E6F400D-A5DB-4701-A544-9705FE9DD5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54739" y="3026056"/>
                  <a:ext cx="505699" cy="462804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DFE152C6-0F52-4694-A314-462CE2B1BB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0463" y="4518313"/>
                  <a:ext cx="911221" cy="359531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1FAB3C93-20B6-4EC9-8573-4073006B2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25674" y="4485378"/>
                  <a:ext cx="401960" cy="43906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D1E2B27-ED8A-4318-9589-736105FCC19E}"/>
                      </a:ext>
                    </a:extLst>
                  </p:cNvPr>
                  <p:cNvSpPr/>
                  <p:nvPr/>
                </p:nvSpPr>
                <p:spPr>
                  <a:xfrm>
                    <a:off x="7215658" y="1772288"/>
                    <a:ext cx="425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D1E2B27-ED8A-4318-9589-736105FCC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5658" y="1772288"/>
                    <a:ext cx="42550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3C135D-DD96-40AF-B5C9-4F534451E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49305" y="2200804"/>
              <a:ext cx="351657" cy="2768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02F337B-4BFD-5964-34A6-6C0BD7CD4EF9}"/>
              </a:ext>
            </a:extLst>
          </p:cNvPr>
          <p:cNvSpPr txBox="1"/>
          <p:nvPr/>
        </p:nvSpPr>
        <p:spPr>
          <a:xfrm>
            <a:off x="255984" y="643556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modified from </a:t>
            </a:r>
            <a:r>
              <a:rPr lang="en-US" sz="1400" dirty="0" err="1"/>
              <a:t>Chicheng</a:t>
            </a:r>
            <a:r>
              <a:rPr lang="en-US" sz="1400" dirty="0"/>
              <a:t> Zhang’s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35184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9043-FE72-4504-BB57-1EADB124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34B3-BF5A-4662-B827-8F71F4EEE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 maps every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some 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∈{1,…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Policy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: a structured collection of policies</a:t>
                </a:r>
              </a:p>
              <a:p>
                <a:pPr lvl="1"/>
                <a:r>
                  <a:rPr lang="en-US" dirty="0"/>
                  <a:t>E.g. {decision trees of depth 2}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E34B3-BF5A-4662-B827-8F71F4EEE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84E5CA6-40EE-42F2-8584-D8BC03777843}"/>
              </a:ext>
            </a:extLst>
          </p:cNvPr>
          <p:cNvGrpSpPr/>
          <p:nvPr/>
        </p:nvGrpSpPr>
        <p:grpSpPr>
          <a:xfrm>
            <a:off x="4104840" y="2366778"/>
            <a:ext cx="4829298" cy="2407589"/>
            <a:chOff x="7841271" y="1816198"/>
            <a:chExt cx="4127062" cy="17887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714C1D-D2F7-4D8B-91D5-EF8154714A4D}"/>
                </a:ext>
              </a:extLst>
            </p:cNvPr>
            <p:cNvGrpSpPr/>
            <p:nvPr/>
          </p:nvGrpSpPr>
          <p:grpSpPr>
            <a:xfrm>
              <a:off x="8407930" y="1816198"/>
              <a:ext cx="3466320" cy="1337990"/>
              <a:chOff x="3080676" y="2225790"/>
              <a:chExt cx="3466320" cy="133799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A942D-CD1D-4BEA-9F4C-77023E070527}"/>
                  </a:ext>
                </a:extLst>
              </p:cNvPr>
              <p:cNvSpPr txBox="1"/>
              <p:nvPr/>
            </p:nvSpPr>
            <p:spPr>
              <a:xfrm>
                <a:off x="3285188" y="2225790"/>
                <a:ext cx="2190052" cy="274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Job = “programmer”?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F07EF0-7ED0-4AAA-B21F-3FBCC887D85D}"/>
                  </a:ext>
                </a:extLst>
              </p:cNvPr>
              <p:cNvSpPr txBox="1"/>
              <p:nvPr/>
            </p:nvSpPr>
            <p:spPr>
              <a:xfrm>
                <a:off x="4740026" y="2940140"/>
                <a:ext cx="1163979" cy="274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Age &gt; 50?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CDB4C4-3897-44EB-A42C-15CB44952E12}"/>
                  </a:ext>
                </a:extLst>
              </p:cNvPr>
              <p:cNvCxnSpPr>
                <a:cxnSpLocks/>
                <a:stCxn id="5" idx="2"/>
                <a:endCxn id="22" idx="0"/>
              </p:cNvCxnSpPr>
              <p:nvPr/>
            </p:nvCxnSpPr>
            <p:spPr>
              <a:xfrm flipH="1">
                <a:off x="3080676" y="2500188"/>
                <a:ext cx="1299538" cy="45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1D4D07-84EB-4A41-9AB3-82C315205563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4380214" y="2500188"/>
                <a:ext cx="941803" cy="4399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0C3D97-78E0-4E18-85CF-78F342FF02DB}"/>
                  </a:ext>
                </a:extLst>
              </p:cNvPr>
              <p:cNvCxnSpPr>
                <a:cxnSpLocks/>
                <a:stCxn id="7" idx="2"/>
                <a:endCxn id="20" idx="0"/>
              </p:cNvCxnSpPr>
              <p:nvPr/>
            </p:nvCxnSpPr>
            <p:spPr>
              <a:xfrm flipH="1">
                <a:off x="4466130" y="3214537"/>
                <a:ext cx="855886" cy="3249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3B0AF6-ABC8-4EC6-BECA-30AD50E4B216}"/>
                  </a:ext>
                </a:extLst>
              </p:cNvPr>
              <p:cNvCxnSpPr>
                <a:cxnSpLocks/>
                <a:stCxn id="7" idx="2"/>
                <a:endCxn id="23" idx="0"/>
              </p:cNvCxnSpPr>
              <p:nvPr/>
            </p:nvCxnSpPr>
            <p:spPr>
              <a:xfrm>
                <a:off x="5322016" y="3214537"/>
                <a:ext cx="755289" cy="3138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FB790-62D6-4C82-9A92-483AD2A24F5F}"/>
                  </a:ext>
                </a:extLst>
              </p:cNvPr>
              <p:cNvSpPr txBox="1"/>
              <p:nvPr/>
            </p:nvSpPr>
            <p:spPr>
              <a:xfrm>
                <a:off x="3080676" y="2626798"/>
                <a:ext cx="642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9F869E-90EB-4E20-85B3-ED05DFFD7315}"/>
                  </a:ext>
                </a:extLst>
              </p:cNvPr>
              <p:cNvSpPr txBox="1"/>
              <p:nvPr/>
            </p:nvSpPr>
            <p:spPr>
              <a:xfrm>
                <a:off x="5904005" y="3194448"/>
                <a:ext cx="642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6E66F7-A126-4E39-8692-3EB4C85B084A}"/>
                  </a:ext>
                </a:extLst>
              </p:cNvPr>
              <p:cNvSpPr txBox="1"/>
              <p:nvPr/>
            </p:nvSpPr>
            <p:spPr>
              <a:xfrm>
                <a:off x="5040743" y="2637446"/>
                <a:ext cx="642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F00B57-AD3E-4F45-909E-AFB58487EB2E}"/>
                  </a:ext>
                </a:extLst>
              </p:cNvPr>
              <p:cNvSpPr txBox="1"/>
              <p:nvPr/>
            </p:nvSpPr>
            <p:spPr>
              <a:xfrm>
                <a:off x="4380214" y="3194448"/>
                <a:ext cx="642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1F2892-A5B2-4C75-ACCD-FC83D8A0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6725" y="3129873"/>
              <a:ext cx="1133317" cy="475064"/>
            </a:xfrm>
            <a:prstGeom prst="rect">
              <a:avLst/>
            </a:prstGeom>
          </p:spPr>
        </p:pic>
        <p:pic>
          <p:nvPicPr>
            <p:cNvPr id="22" name="Picture 21" descr="A circuit board&#10;&#10;Description automatically generated">
              <a:extLst>
                <a:ext uri="{FF2B5EF4-FFF2-40B4-BE49-F238E27FC236}">
                  <a16:creationId xmlns:a16="http://schemas.microsoft.com/office/drawing/2014/main" id="{A418A1C8-4585-42ED-9226-0107EA8B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271" y="2547405"/>
              <a:ext cx="1133317" cy="475064"/>
            </a:xfrm>
            <a:prstGeom prst="rect">
              <a:avLst/>
            </a:prstGeom>
          </p:spPr>
        </p:pic>
        <p:pic>
          <p:nvPicPr>
            <p:cNvPr id="23" name="Picture 22" descr="A circuit board&#10;&#10;Description automatically generated">
              <a:extLst>
                <a:ext uri="{FF2B5EF4-FFF2-40B4-BE49-F238E27FC236}">
                  <a16:creationId xmlns:a16="http://schemas.microsoft.com/office/drawing/2014/main" id="{81D44CDF-08DE-43FE-B99C-7F297236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785" y="3118817"/>
              <a:ext cx="1127548" cy="486119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72D3E16-5631-4F2B-8DD2-F9098212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1C7A-7667-401C-875C-C55A203BE5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07163-08D4-D420-644E-CC3962FB3077}"/>
              </a:ext>
            </a:extLst>
          </p:cNvPr>
          <p:cNvSpPr txBox="1"/>
          <p:nvPr/>
        </p:nvSpPr>
        <p:spPr>
          <a:xfrm>
            <a:off x="255984" y="643556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modified from </a:t>
            </a:r>
            <a:r>
              <a:rPr lang="en-US" sz="1400" dirty="0" err="1"/>
              <a:t>Chicheng</a:t>
            </a:r>
            <a:r>
              <a:rPr lang="en-US" sz="1400" dirty="0"/>
              <a:t> Zhang’s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39896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0F8-7F1F-F56B-B204-F07FC19C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Contextual Bandit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B4411-5936-6B4A-54FC-1176851EF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ea typeface="Cambria Math" panose="02040503050406030204" pitchFamily="18" charset="0"/>
                  </a:rPr>
                  <a:t>Offline Setting: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with </a:t>
                </a:r>
                <a:r>
                  <a:rPr lang="en-US" i="1" dirty="0">
                    <a:ea typeface="Cambria Math" panose="02040503050406030204" pitchFamily="18" charset="0"/>
                  </a:rPr>
                  <a:t>logging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)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Risk for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Goal: finding a policy with low excess risk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B4411-5936-6B4A-54FC-1176851EF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73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666-0E15-4901-86F6-A092D74E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contextual bandit examples to fully supervised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784DF-862B-4B8D-ACF3-4C4A3865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9356"/>
                <a:ext cx="10515600" cy="48958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b="1" dirty="0"/>
                  <a:t>Fact </a:t>
                </a:r>
                <a:r>
                  <a:rPr lang="en-US" sz="2600" dirty="0"/>
                  <a:t>(exploration): given a set of interaction history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600" dirty="0"/>
                  <a:t>, can construct fully 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, such that: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 has low cost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 has low expected cost 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needs to take any of               /              /              with nonzero probability (exploration)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784DF-862B-4B8D-ACF3-4C4A3865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9356"/>
                <a:ext cx="10515600" cy="4895850"/>
              </a:xfrm>
              <a:blipFill>
                <a:blip r:embed="rId3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1392-6F85-46AB-B29A-4EB83BCD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1C7A-7667-401C-875C-C55A203BE509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B73FC1-6506-4D37-BB7F-2661EEC130AF}"/>
              </a:ext>
            </a:extLst>
          </p:cNvPr>
          <p:cNvGrpSpPr/>
          <p:nvPr/>
        </p:nvGrpSpPr>
        <p:grpSpPr>
          <a:xfrm>
            <a:off x="5497679" y="5541709"/>
            <a:ext cx="3358787" cy="486571"/>
            <a:chOff x="7652039" y="2195662"/>
            <a:chExt cx="3917482" cy="567506"/>
          </a:xfrm>
        </p:grpSpPr>
        <p:pic>
          <p:nvPicPr>
            <p:cNvPr id="21" name="Picture 20" descr="A circuit board&#10;&#10;Description automatically generated">
              <a:extLst>
                <a:ext uri="{FF2B5EF4-FFF2-40B4-BE49-F238E27FC236}">
                  <a16:creationId xmlns:a16="http://schemas.microsoft.com/office/drawing/2014/main" id="{26418A2E-8875-4AA3-9F72-EBAF7FEB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929" y="2217170"/>
              <a:ext cx="1011583" cy="5459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5F78D23-B76A-4F3E-AF0B-F3FA9E55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2039" y="2195662"/>
              <a:ext cx="1133317" cy="544177"/>
            </a:xfrm>
            <a:prstGeom prst="rect">
              <a:avLst/>
            </a:prstGeom>
          </p:spPr>
        </p:pic>
        <p:pic>
          <p:nvPicPr>
            <p:cNvPr id="29" name="Picture 28" descr="A circuit board&#10;&#10;Description automatically generated">
              <a:extLst>
                <a:ext uri="{FF2B5EF4-FFF2-40B4-BE49-F238E27FC236}">
                  <a16:creationId xmlns:a16="http://schemas.microsoft.com/office/drawing/2014/main" id="{D30683F0-A1D9-4E68-B001-3668380A0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1973" y="2195662"/>
              <a:ext cx="1127548" cy="56734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6CD396-60BE-426A-AC29-0EF6D0088202}"/>
              </a:ext>
            </a:extLst>
          </p:cNvPr>
          <p:cNvGrpSpPr/>
          <p:nvPr/>
        </p:nvGrpSpPr>
        <p:grpSpPr>
          <a:xfrm>
            <a:off x="2666438" y="3615360"/>
            <a:ext cx="6456780" cy="1554654"/>
            <a:chOff x="2666438" y="3615360"/>
            <a:chExt cx="6456780" cy="15546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761175-0C68-4367-B3A3-240E8E4CA28C}"/>
                </a:ext>
              </a:extLst>
            </p:cNvPr>
            <p:cNvGrpSpPr/>
            <p:nvPr/>
          </p:nvGrpSpPr>
          <p:grpSpPr>
            <a:xfrm>
              <a:off x="2666438" y="3615360"/>
              <a:ext cx="6456780" cy="1554654"/>
              <a:chOff x="2176078" y="3026056"/>
              <a:chExt cx="7884360" cy="189838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BBD64D-E440-4738-912A-E219CA5CF623}"/>
                  </a:ext>
                </a:extLst>
              </p:cNvPr>
              <p:cNvGrpSpPr/>
              <p:nvPr/>
            </p:nvGrpSpPr>
            <p:grpSpPr>
              <a:xfrm>
                <a:off x="2176078" y="3518953"/>
                <a:ext cx="2566850" cy="964682"/>
                <a:chOff x="8785635" y="3649904"/>
                <a:chExt cx="2136369" cy="742889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76EC21E9-4929-4477-ACB4-1A05D9ABDD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85635" y="3649904"/>
                  <a:ext cx="687319" cy="742889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E85885C7-DD46-48A5-95FA-AAB98E99A1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06693" y="3746556"/>
                  <a:ext cx="866792" cy="50947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3227378-80CA-4AB3-B3D8-FB4D69DE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40962" y="3760771"/>
                  <a:ext cx="481042" cy="481042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578D5A9-CC74-4A0D-9EEC-59C6BC3F9B47}"/>
                  </a:ext>
                </a:extLst>
              </p:cNvPr>
              <p:cNvGrpSpPr/>
              <p:nvPr/>
            </p:nvGrpSpPr>
            <p:grpSpPr>
              <a:xfrm>
                <a:off x="7572573" y="3026056"/>
                <a:ext cx="2487865" cy="1898385"/>
                <a:chOff x="2661348" y="4486970"/>
                <a:chExt cx="2366563" cy="1973197"/>
              </a:xfrm>
            </p:grpSpPr>
            <p:pic>
              <p:nvPicPr>
                <p:cNvPr id="20" name="Picture 19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06AFB504-A071-414D-A2AB-B2FA20FB45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0583" y="5211590"/>
                  <a:ext cx="866792" cy="506829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B986908-01E2-4D9F-80CD-D9E93EDD45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1348" y="5265378"/>
                  <a:ext cx="687319" cy="742889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6594FB4-A657-4123-8153-72ADDA739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0583" y="4490781"/>
                  <a:ext cx="866792" cy="509471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EBB0893-E36F-4777-8BC6-20F2AB8364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6869" y="4486970"/>
                  <a:ext cx="481042" cy="481042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E55596F8-A0AA-4483-8215-765D46AB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4346" y="5236821"/>
                  <a:ext cx="382361" cy="456366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circuit board&#10;&#10;Description automatically generated">
                  <a:extLst>
                    <a:ext uri="{FF2B5EF4-FFF2-40B4-BE49-F238E27FC236}">
                      <a16:creationId xmlns:a16="http://schemas.microsoft.com/office/drawing/2014/main" id="{8C8117F6-846C-48D0-AE39-04E68854C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0583" y="6038034"/>
                  <a:ext cx="866792" cy="37370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C02F6E0-0DA4-4773-951E-7541BDB5FE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4345" y="6003801"/>
                  <a:ext cx="382361" cy="45636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9386EE-6494-479C-A5A2-5FDC3126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205846" y="4424296"/>
              <a:ext cx="1599761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0B545D-8516-1921-6C8B-69913778F6CD}"/>
              </a:ext>
            </a:extLst>
          </p:cNvPr>
          <p:cNvSpPr txBox="1"/>
          <p:nvPr/>
        </p:nvSpPr>
        <p:spPr>
          <a:xfrm>
            <a:off x="9525562" y="3642391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Cost-sensitive classification (CSC) problem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20F8D-3F55-061B-FFBD-006151D4C4D6}"/>
              </a:ext>
            </a:extLst>
          </p:cNvPr>
          <p:cNvSpPr txBox="1"/>
          <p:nvPr/>
        </p:nvSpPr>
        <p:spPr>
          <a:xfrm>
            <a:off x="255984" y="643556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modified from </a:t>
            </a:r>
            <a:r>
              <a:rPr lang="en-US" sz="1400" dirty="0" err="1"/>
              <a:t>Chicheng</a:t>
            </a:r>
            <a:r>
              <a:rPr lang="en-US" sz="1400" dirty="0"/>
              <a:t> Zhang’s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12154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846933-CBE7-EE18-67B6-1D10BAECB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580"/>
                <a:ext cx="11353801" cy="5509592"/>
              </a:xfrm>
            </p:spPr>
            <p:txBody>
              <a:bodyPr/>
              <a:lstStyle/>
              <a:p>
                <a:r>
                  <a:rPr lang="en-US" dirty="0"/>
                  <a:t>Computational oracle</a:t>
                </a:r>
              </a:p>
              <a:p>
                <a:pPr lvl="1"/>
                <a:r>
                  <a:rPr lang="en-US" dirty="0"/>
                  <a:t>Algorithm for some hard but well-studied problem</a:t>
                </a:r>
              </a:p>
              <a:p>
                <a:pPr lvl="1"/>
                <a:r>
                  <a:rPr lang="en-US" dirty="0"/>
                  <a:t>Given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/>
                  <a:t> it can be converted to a </a:t>
                </a:r>
                <a:r>
                  <a:rPr lang="en-US" dirty="0"/>
                  <a:t>cost-sensitive classification (CSC) problem</a:t>
                </a:r>
              </a:p>
              <a:p>
                <a:pPr lvl="1"/>
                <a:r>
                  <a:rPr lang="en-US" dirty="0"/>
                  <a:t>An oracle solves CSC problem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846933-CBE7-EE18-67B6-1D10BAECB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580"/>
                <a:ext cx="11353801" cy="5509592"/>
              </a:xfrm>
              <a:blipFill>
                <a:blip r:embed="rId3"/>
                <a:stretch>
                  <a:fillRect l="-893" t="-1839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12F0687-AD67-C89F-2FA4-85CE064DB0D0}"/>
              </a:ext>
            </a:extLst>
          </p:cNvPr>
          <p:cNvSpPr/>
          <p:nvPr/>
        </p:nvSpPr>
        <p:spPr>
          <a:xfrm>
            <a:off x="3249168" y="3823157"/>
            <a:ext cx="1316736" cy="104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1EB5-DAB0-A100-6E8D-40F275D18BB0}"/>
              </a:ext>
            </a:extLst>
          </p:cNvPr>
          <p:cNvSpPr txBox="1"/>
          <p:nvPr/>
        </p:nvSpPr>
        <p:spPr>
          <a:xfrm>
            <a:off x="3416807" y="3883402"/>
            <a:ext cx="1316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Policy learning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0AA49-0505-1F6A-A0EC-8D527393667E}"/>
              </a:ext>
            </a:extLst>
          </p:cNvPr>
          <p:cNvSpPr/>
          <p:nvPr/>
        </p:nvSpPr>
        <p:spPr>
          <a:xfrm>
            <a:off x="5922264" y="3823158"/>
            <a:ext cx="1316736" cy="104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</a:t>
            </a:r>
          </a:p>
          <a:p>
            <a:pPr algn="ctr"/>
            <a:r>
              <a:rPr lang="en-US" dirty="0"/>
              <a:t>(solves CSC problem)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9DD8D-6F9A-BD10-2DA9-CCE65C73CB1C}"/>
              </a:ext>
            </a:extLst>
          </p:cNvPr>
          <p:cNvCxnSpPr/>
          <p:nvPr/>
        </p:nvCxnSpPr>
        <p:spPr>
          <a:xfrm>
            <a:off x="4690872" y="4151376"/>
            <a:ext cx="1106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AF376-5B2F-72D2-45C5-51FFE63ECAFE}"/>
              </a:ext>
            </a:extLst>
          </p:cNvPr>
          <p:cNvCxnSpPr/>
          <p:nvPr/>
        </p:nvCxnSpPr>
        <p:spPr>
          <a:xfrm flipH="1">
            <a:off x="4690871" y="4590288"/>
            <a:ext cx="11064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FC6F29-6CB4-F2F6-F59E-60E554F0F61C}"/>
              </a:ext>
            </a:extLst>
          </p:cNvPr>
          <p:cNvSpPr txBox="1"/>
          <p:nvPr/>
        </p:nvSpPr>
        <p:spPr>
          <a:xfrm>
            <a:off x="4690871" y="3209824"/>
            <a:ext cx="131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number of calls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2FB4E-EF07-13D8-0E81-3D26563C0029}"/>
              </a:ext>
            </a:extLst>
          </p:cNvPr>
          <p:cNvSpPr txBox="1"/>
          <p:nvPr/>
        </p:nvSpPr>
        <p:spPr>
          <a:xfrm>
            <a:off x="2644138" y="5070176"/>
            <a:ext cx="25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efficient algorithm</a:t>
            </a:r>
          </a:p>
        </p:txBody>
      </p:sp>
    </p:spTree>
    <p:extLst>
      <p:ext uri="{BB962C8B-B14F-4D97-AF65-F5344CB8AC3E}">
        <p14:creationId xmlns:p14="http://schemas.microsoft.com/office/powerpoint/2010/main" val="34399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99-C510-A9FF-4FDE-936FB6F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481"/>
          </a:xfrm>
        </p:spPr>
        <p:txBody>
          <a:bodyPr>
            <a:normAutofit/>
          </a:bodyPr>
          <a:lstStyle/>
          <a:p>
            <a:r>
              <a:rPr lang="en-US" dirty="0"/>
              <a:t>Naïve Solution: IPW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846933-CBE7-EE18-67B6-1D10BAECB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32945"/>
                <a:ext cx="11353801" cy="5509592"/>
              </a:xfrm>
            </p:spPr>
            <p:txBody>
              <a:bodyPr/>
              <a:lstStyle/>
              <a:p>
                <a:r>
                  <a:rPr lang="en-US" dirty="0"/>
                  <a:t>Goal: minimize</a:t>
                </a:r>
              </a:p>
              <a:p>
                <a:r>
                  <a:rPr lang="en-US" dirty="0"/>
                  <a:t>Inverse probability weighting (IPW)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Advantages: unbiased and asymptotically consistent estimator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𝐼𝑃𝑊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Oracle-efficient by calling Oracle with loss vector </a:t>
                </a:r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4846933-CBE7-EE18-67B6-1D10BAECB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32945"/>
                <a:ext cx="11353801" cy="5509592"/>
              </a:xfrm>
              <a:blipFill>
                <a:blip r:embed="rId2"/>
                <a:stretch>
                  <a:fillRect l="-893" t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179A40-5512-297E-9E9A-7B03F4D3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72" y="2430937"/>
            <a:ext cx="6494404" cy="974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F2C64-F1C5-DCB9-CB2B-6D5E57A0C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72" y="3398582"/>
            <a:ext cx="3921770" cy="482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242D3-96F9-4347-CCA1-98501EF05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805" y="5634284"/>
            <a:ext cx="3612938" cy="423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92899D-947C-B386-10FA-0663D5506378}"/>
                  </a:ext>
                </a:extLst>
              </p:cNvPr>
              <p:cNvSpPr txBox="1"/>
              <p:nvPr/>
            </p:nvSpPr>
            <p:spPr>
              <a:xfrm>
                <a:off x="3330428" y="1157468"/>
                <a:ext cx="6094476" cy="388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92899D-947C-B386-10FA-0663D5506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8" y="1157468"/>
                <a:ext cx="6094476" cy="388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9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1301</Words>
  <Application>Microsoft Macintosh PowerPoint</Application>
  <PresentationFormat>Widescreen</PresentationFormat>
  <Paragraphs>225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Oracle-Efficient Pessimism: Offline Policy Optimization in Contextual Bandits</vt:lpstr>
      <vt:lpstr>What is Offline RL?</vt:lpstr>
      <vt:lpstr>Challenges of Offline Policy Optimization in CB</vt:lpstr>
      <vt:lpstr>Contextual bandits</vt:lpstr>
      <vt:lpstr>Policy classes</vt:lpstr>
      <vt:lpstr>Offline Contextual Bandit</vt:lpstr>
      <vt:lpstr>Transforming contextual bandit examples to fully supervised</vt:lpstr>
      <vt:lpstr>Preliminaries</vt:lpstr>
      <vt:lpstr>Naïve Solution: IPW</vt:lpstr>
      <vt:lpstr>Known Issue of IPW: Distribution Shift</vt:lpstr>
      <vt:lpstr>Known Fix: Pessimism</vt:lpstr>
      <vt:lpstr>Computational Inefficiency of the Known Fix</vt:lpstr>
      <vt:lpstr>Method: Pseudo-loss</vt:lpstr>
      <vt:lpstr>PL Implements Pessimism</vt:lpstr>
      <vt:lpstr>Oracle-efficient Implementation</vt:lpstr>
      <vt:lpstr>Performance Guarantees</vt:lpstr>
      <vt:lpstr>Proof Sketch</vt:lpstr>
      <vt:lpstr>Empirical Evaluation</vt:lpstr>
      <vt:lpstr>Results</vt:lpstr>
      <vt:lpstr>Extension: Continuous Actions</vt:lpstr>
      <vt:lpstr>Continuous Actions: Smoothing Trick</vt:lpstr>
      <vt:lpstr>Continuous Actions: Performance Guarantee</vt:lpstr>
      <vt:lpstr>Continuous Actions: Performance Guarantee</vt:lpstr>
      <vt:lpstr>Empirical Evaluation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Oracle-Efficient Pessimism: Offline Policy Optimization in Contextual Bandits</dc:title>
  <dc:creator>Wang, Yanan - (ynwwang)</dc:creator>
  <cp:lastModifiedBy>Wang, Yanan - (ynwwang)</cp:lastModifiedBy>
  <cp:revision>15</cp:revision>
  <dcterms:created xsi:type="dcterms:W3CDTF">2023-11-21T04:26:25Z</dcterms:created>
  <dcterms:modified xsi:type="dcterms:W3CDTF">2023-11-29T00:04:42Z</dcterms:modified>
</cp:coreProperties>
</file>