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0" r:id="rId6"/>
    <p:sldId id="261" r:id="rId7"/>
    <p:sldId id="263" r:id="rId8"/>
    <p:sldId id="452" r:id="rId9"/>
    <p:sldId id="453" r:id="rId10"/>
    <p:sldId id="277" r:id="rId11"/>
    <p:sldId id="275" r:id="rId12"/>
    <p:sldId id="447" r:id="rId13"/>
    <p:sldId id="449" r:id="rId14"/>
    <p:sldId id="278" r:id="rId15"/>
    <p:sldId id="451" r:id="rId16"/>
    <p:sldId id="45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67F8D2-D715-4B48-91A8-35870801E905}">
          <p14:sldIdLst>
            <p14:sldId id="256"/>
            <p14:sldId id="258"/>
            <p14:sldId id="257"/>
            <p14:sldId id="259"/>
            <p14:sldId id="260"/>
            <p14:sldId id="261"/>
            <p14:sldId id="263"/>
            <p14:sldId id="452"/>
            <p14:sldId id="453"/>
            <p14:sldId id="277"/>
            <p14:sldId id="275"/>
            <p14:sldId id="447"/>
            <p14:sldId id="449"/>
            <p14:sldId id="278"/>
            <p14:sldId id="451"/>
            <p14:sldId id="45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8" autoAdjust="0"/>
    <p:restoredTop sz="94660"/>
  </p:normalViewPr>
  <p:slideViewPr>
    <p:cSldViewPr snapToGrid="0">
      <p:cViewPr varScale="1">
        <p:scale>
          <a:sx n="98" d="100"/>
          <a:sy n="98" d="100"/>
        </p:scale>
        <p:origin x="45" y="4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301E8-5C6E-4257-A3C5-DA01815E168E}"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54C7A-2555-4E99-9176-494581386CA9}" type="slidenum">
              <a:rPr lang="en-US" smtClean="0"/>
              <a:t>‹#›</a:t>
            </a:fld>
            <a:endParaRPr lang="en-US"/>
          </a:p>
        </p:txBody>
      </p:sp>
    </p:spTree>
    <p:extLst>
      <p:ext uri="{BB962C8B-B14F-4D97-AF65-F5344CB8AC3E}">
        <p14:creationId xmlns:p14="http://schemas.microsoft.com/office/powerpoint/2010/main" val="167351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intro, we’ve already seen the setup of contextual bandit learning. Let’s review it again here. </a:t>
            </a:r>
          </a:p>
          <a:p>
            <a:endParaRPr lang="en-US" dirty="0"/>
          </a:p>
          <a:p>
            <a:r>
              <a:rPr lang="en-US" dirty="0"/>
              <a:t>At each timestep, the learner sees a context, and takes an action based on it. For example, in news recommendation, algorithm sees a user’s profile, for example her location, browsing history, and tries to recommend a category of news that the user likes most. The learner then incurs a cost. In the news example, the cost depends on the user’s reaction to the recommendation, for example if she likes it she would click it. We also assume that each user has an underlying cost vector, which encodes the cost incurred by the learner if other possible actions are taken. </a:t>
            </a:r>
          </a:p>
          <a:p>
            <a:endParaRPr lang="en-US" dirty="0"/>
          </a:p>
          <a:p>
            <a:r>
              <a:rPr lang="en-US" dirty="0"/>
              <a:t>This talk, we assume that the context and cost pair is drawn from a fixed distribution. The goal of the learner is to incur low cumulative cost, or achieve best user satisfaction in the news example.</a:t>
            </a:r>
          </a:p>
          <a:p>
            <a:endParaRPr lang="en-US" dirty="0"/>
          </a:p>
          <a:p>
            <a:r>
              <a:rPr lang="en-US" dirty="0"/>
              <a:t>Usually there is a tradeoff</a:t>
            </a:r>
            <a:r>
              <a:rPr lang="en-US" baseline="0" dirty="0"/>
              <a:t> </a:t>
            </a:r>
            <a:endParaRPr lang="en-US" dirty="0"/>
          </a:p>
        </p:txBody>
      </p:sp>
      <p:sp>
        <p:nvSpPr>
          <p:cNvPr id="4" name="Slide Number Placeholder 3"/>
          <p:cNvSpPr>
            <a:spLocks noGrp="1"/>
          </p:cNvSpPr>
          <p:nvPr>
            <p:ph type="sldNum" sz="quarter" idx="5"/>
          </p:nvPr>
        </p:nvSpPr>
        <p:spPr/>
        <p:txBody>
          <a:bodyPr/>
          <a:lstStyle/>
          <a:p>
            <a:fld id="{DEC40079-0DE4-4CEF-BE47-1031524BA03A}" type="slidenum">
              <a:rPr lang="en-US" smtClean="0"/>
              <a:t>12</a:t>
            </a:fld>
            <a:endParaRPr lang="en-US"/>
          </a:p>
        </p:txBody>
      </p:sp>
    </p:spTree>
    <p:extLst>
      <p:ext uri="{BB962C8B-B14F-4D97-AF65-F5344CB8AC3E}">
        <p14:creationId xmlns:p14="http://schemas.microsoft.com/office/powerpoint/2010/main" val="681887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07A3-09B5-43D2-B15B-65CB3DA8C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329854-B199-473E-8088-6AF3AFF47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AC6D33-278F-439C-A9D4-03249EBDB7D9}"/>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5" name="Footer Placeholder 4">
            <a:extLst>
              <a:ext uri="{FF2B5EF4-FFF2-40B4-BE49-F238E27FC236}">
                <a16:creationId xmlns:a16="http://schemas.microsoft.com/office/drawing/2014/main" id="{8B937621-6B89-40F7-B851-F00A0E62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E929B-2B64-414D-903B-FA7830402915}"/>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89656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123F-1550-47AC-9DF3-3186B24B5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12AF5-739D-4188-8F08-7B3013E47F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4AF9D-A606-464C-828C-E9922273FF07}"/>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5" name="Footer Placeholder 4">
            <a:extLst>
              <a:ext uri="{FF2B5EF4-FFF2-40B4-BE49-F238E27FC236}">
                <a16:creationId xmlns:a16="http://schemas.microsoft.com/office/drawing/2014/main" id="{4317113B-02F7-4973-AB3B-37131C07C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8924F-8547-42CD-B206-5F114BF105A1}"/>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280283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FD523-910B-471B-8568-E3A1A8C1D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65102-DD3C-4EE4-B51B-A5602365A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671BC-56E2-460F-AEFE-9BFE1F1DDF51}"/>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5" name="Footer Placeholder 4">
            <a:extLst>
              <a:ext uri="{FF2B5EF4-FFF2-40B4-BE49-F238E27FC236}">
                <a16:creationId xmlns:a16="http://schemas.microsoft.com/office/drawing/2014/main" id="{B08632DF-A278-42B5-AAE6-5F4DA2A36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E0DB4-72AA-4AC0-80DF-B26E3B85B07A}"/>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262947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5B27-4030-4384-9E4D-59E249E74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1E779-169B-40E9-A962-F61F03B46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72565-D285-4EE6-9FDA-22C721059F2C}"/>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5" name="Footer Placeholder 4">
            <a:extLst>
              <a:ext uri="{FF2B5EF4-FFF2-40B4-BE49-F238E27FC236}">
                <a16:creationId xmlns:a16="http://schemas.microsoft.com/office/drawing/2014/main" id="{FB973EC9-7C7D-4CBF-9C7B-A4FF1300A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893DC-8EB4-4FD5-BE6A-939F7C917A33}"/>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77892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BE4A-88E2-44F8-8DB9-295CA97E1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FD22AC-5627-44CA-8836-AAE40A11D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8F90A-EC9A-4FF4-AE12-76A6C5488448}"/>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5" name="Footer Placeholder 4">
            <a:extLst>
              <a:ext uri="{FF2B5EF4-FFF2-40B4-BE49-F238E27FC236}">
                <a16:creationId xmlns:a16="http://schemas.microsoft.com/office/drawing/2014/main" id="{5631A773-46AA-4CDA-93ED-A4E8B9A77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7800F-8E3D-4B78-846E-E11752BFD6D2}"/>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157566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A05C-BDEA-45B8-864A-A8722B2FB5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BA43B-6220-4584-9A52-DC8822131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181136-1ADF-48BE-87E1-EB70EC54B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B027E-C0E5-4E24-894B-6B0E379EC255}"/>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6" name="Footer Placeholder 5">
            <a:extLst>
              <a:ext uri="{FF2B5EF4-FFF2-40B4-BE49-F238E27FC236}">
                <a16:creationId xmlns:a16="http://schemas.microsoft.com/office/drawing/2014/main" id="{41E32BDE-A9E0-48C5-A022-CA09A2BBC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1824-4A8B-414E-A643-49097A5165CE}"/>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252218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CC3E-836F-48EF-B0C4-9F3DCC973F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5D23-1F85-42E4-867E-BC2A667A8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7FDC1-6D53-43A7-A3EA-AB75DB33D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7C283-42F5-4110-8587-52974CE7D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979552-1DFA-4DA7-A923-AF5BC508A0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ED6A6C-4994-475E-8786-8CE43D28958D}"/>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8" name="Footer Placeholder 7">
            <a:extLst>
              <a:ext uri="{FF2B5EF4-FFF2-40B4-BE49-F238E27FC236}">
                <a16:creationId xmlns:a16="http://schemas.microsoft.com/office/drawing/2014/main" id="{E2FBB713-3A6E-4715-955E-908B936A5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014CE4-40B0-4398-A8B5-05A45F52B737}"/>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118050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7F4D-AEE3-4DA7-BBA5-866AA41B9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CB639B-F204-470E-9D56-50C6BBE65693}"/>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4" name="Footer Placeholder 3">
            <a:extLst>
              <a:ext uri="{FF2B5EF4-FFF2-40B4-BE49-F238E27FC236}">
                <a16:creationId xmlns:a16="http://schemas.microsoft.com/office/drawing/2014/main" id="{261DB2A8-D9D8-457E-9442-C26AD17061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0FBE9-121C-4C16-9623-EF5F5F85B2AB}"/>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333907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99CA9-66E0-4D64-9A26-0BA99E9C842E}"/>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3" name="Footer Placeholder 2">
            <a:extLst>
              <a:ext uri="{FF2B5EF4-FFF2-40B4-BE49-F238E27FC236}">
                <a16:creationId xmlns:a16="http://schemas.microsoft.com/office/drawing/2014/main" id="{5D0B4D8F-4D52-4843-98FC-F99B9C86AB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CFB6D-B5C4-4966-8BB7-1B8A0B79EBD2}"/>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122224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E29B-6A4A-4B32-8378-DE565D51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7836D-A8FE-4FDA-8BC7-B83B6D7D4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725444-A480-4F1E-8234-D05AABE15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25D86-DBF0-4242-920C-24360A2B2DC0}"/>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6" name="Footer Placeholder 5">
            <a:extLst>
              <a:ext uri="{FF2B5EF4-FFF2-40B4-BE49-F238E27FC236}">
                <a16:creationId xmlns:a16="http://schemas.microsoft.com/office/drawing/2014/main" id="{42D1E425-1B98-4FB5-91EC-2E31DA2CA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88D88-E978-4327-919F-968822F333A2}"/>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157704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F8AA-19B3-47BB-895A-A970095AC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FEAA8-AA5D-46AB-B91B-B26C3ACFB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33C1E-5456-4F2D-80F7-A28943FE1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D7ACD-8BAC-406D-8F97-83374646D377}"/>
              </a:ext>
            </a:extLst>
          </p:cNvPr>
          <p:cNvSpPr>
            <a:spLocks noGrp="1"/>
          </p:cNvSpPr>
          <p:nvPr>
            <p:ph type="dt" sz="half" idx="10"/>
          </p:nvPr>
        </p:nvSpPr>
        <p:spPr/>
        <p:txBody>
          <a:bodyPr/>
          <a:lstStyle/>
          <a:p>
            <a:fld id="{61621CFA-F60B-49BF-9112-8B6C87A500AA}" type="datetimeFigureOut">
              <a:rPr lang="en-US" smtClean="0"/>
              <a:t>8/25/2021</a:t>
            </a:fld>
            <a:endParaRPr lang="en-US"/>
          </a:p>
        </p:txBody>
      </p:sp>
      <p:sp>
        <p:nvSpPr>
          <p:cNvPr id="6" name="Footer Placeholder 5">
            <a:extLst>
              <a:ext uri="{FF2B5EF4-FFF2-40B4-BE49-F238E27FC236}">
                <a16:creationId xmlns:a16="http://schemas.microsoft.com/office/drawing/2014/main" id="{F06D59DF-3E5B-4849-8310-677FBD4B4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24972-43B5-43BE-9B27-739378D929DE}"/>
              </a:ext>
            </a:extLst>
          </p:cNvPr>
          <p:cNvSpPr>
            <a:spLocks noGrp="1"/>
          </p:cNvSpPr>
          <p:nvPr>
            <p:ph type="sldNum" sz="quarter" idx="12"/>
          </p:nvPr>
        </p:nvSpPr>
        <p:spPr/>
        <p:txBody>
          <a:bodyPr/>
          <a:lstStyle/>
          <a:p>
            <a:fld id="{1FEA179C-62CA-4264-9A45-CC2CA8E337B1}" type="slidenum">
              <a:rPr lang="en-US" smtClean="0"/>
              <a:t>‹#›</a:t>
            </a:fld>
            <a:endParaRPr lang="en-US"/>
          </a:p>
        </p:txBody>
      </p:sp>
    </p:spTree>
    <p:extLst>
      <p:ext uri="{BB962C8B-B14F-4D97-AF65-F5344CB8AC3E}">
        <p14:creationId xmlns:p14="http://schemas.microsoft.com/office/powerpoint/2010/main" val="343842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4ACD6-18FA-4013-B6DA-749587780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1664-DC73-41BA-94C8-2CF729AE3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7387C-863D-4039-8E19-B8FB5A36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21CFA-F60B-49BF-9112-8B6C87A500AA}" type="datetimeFigureOut">
              <a:rPr lang="en-US" smtClean="0"/>
              <a:t>8/25/2021</a:t>
            </a:fld>
            <a:endParaRPr lang="en-US"/>
          </a:p>
        </p:txBody>
      </p:sp>
      <p:sp>
        <p:nvSpPr>
          <p:cNvPr id="5" name="Footer Placeholder 4">
            <a:extLst>
              <a:ext uri="{FF2B5EF4-FFF2-40B4-BE49-F238E27FC236}">
                <a16:creationId xmlns:a16="http://schemas.microsoft.com/office/drawing/2014/main" id="{890E5F75-7E9A-4C80-9B9D-922D6B7F5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CB585B-49E9-407B-B762-1BA16C192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A179C-62CA-4264-9A45-CC2CA8E337B1}" type="slidenum">
              <a:rPr lang="en-US" smtClean="0"/>
              <a:t>‹#›</a:t>
            </a:fld>
            <a:endParaRPr lang="en-US"/>
          </a:p>
        </p:txBody>
      </p:sp>
    </p:spTree>
    <p:extLst>
      <p:ext uri="{BB962C8B-B14F-4D97-AF65-F5344CB8AC3E}">
        <p14:creationId xmlns:p14="http://schemas.microsoft.com/office/powerpoint/2010/main" val="55086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470.png"/><Relationship Id="rId3" Type="http://schemas.openxmlformats.org/officeDocument/2006/relationships/image" Target="../media/image17.png"/><Relationship Id="rId7" Type="http://schemas.openxmlformats.org/officeDocument/2006/relationships/image" Target="../media/image18.png"/><Relationship Id="rId12"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24.png"/><Relationship Id="rId5" Type="http://schemas.openxmlformats.org/officeDocument/2006/relationships/hyperlink" Target="http://www.clker.com/clipart-78007.html" TargetMode="External"/><Relationship Id="rId4" Type="http://schemas.openxmlformats.org/officeDocument/2006/relationships/image" Target="../media/image2.png"/><Relationship Id="rId1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chichengz@cs.arizona.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www.clker.com/clipart-78007.html"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4410-FBB4-4203-9AB9-3AEA1FA19A39}"/>
              </a:ext>
            </a:extLst>
          </p:cNvPr>
          <p:cNvSpPr>
            <a:spLocks noGrp="1"/>
          </p:cNvSpPr>
          <p:nvPr>
            <p:ph type="ctrTitle"/>
          </p:nvPr>
        </p:nvSpPr>
        <p:spPr/>
        <p:txBody>
          <a:bodyPr>
            <a:normAutofit fontScale="90000"/>
          </a:bodyPr>
          <a:lstStyle/>
          <a:p>
            <a:r>
              <a:rPr lang="en-US" dirty="0"/>
              <a:t>CSC 696H: Topics in Reinforcement Learning Theory</a:t>
            </a:r>
          </a:p>
        </p:txBody>
      </p:sp>
      <p:sp>
        <p:nvSpPr>
          <p:cNvPr id="3" name="Subtitle 2">
            <a:extLst>
              <a:ext uri="{FF2B5EF4-FFF2-40B4-BE49-F238E27FC236}">
                <a16:creationId xmlns:a16="http://schemas.microsoft.com/office/drawing/2014/main" id="{D33519B6-C4D0-41CB-A4AE-AA853DAB51D8}"/>
              </a:ext>
            </a:extLst>
          </p:cNvPr>
          <p:cNvSpPr>
            <a:spLocks noGrp="1"/>
          </p:cNvSpPr>
          <p:nvPr>
            <p:ph type="subTitle" idx="1"/>
          </p:nvPr>
        </p:nvSpPr>
        <p:spPr/>
        <p:txBody>
          <a:bodyPr/>
          <a:lstStyle/>
          <a:p>
            <a:r>
              <a:rPr lang="en-US" dirty="0"/>
              <a:t>Chicheng Zhang</a:t>
            </a:r>
          </a:p>
          <a:p>
            <a:r>
              <a:rPr lang="en-US" dirty="0"/>
              <a:t>University of Arizona</a:t>
            </a:r>
          </a:p>
        </p:txBody>
      </p:sp>
    </p:spTree>
    <p:extLst>
      <p:ext uri="{BB962C8B-B14F-4D97-AF65-F5344CB8AC3E}">
        <p14:creationId xmlns:p14="http://schemas.microsoft.com/office/powerpoint/2010/main" val="62945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DD68-B39D-444C-8130-D466C1FDA8CF}"/>
              </a:ext>
            </a:extLst>
          </p:cNvPr>
          <p:cNvSpPr>
            <a:spLocks noGrp="1"/>
          </p:cNvSpPr>
          <p:nvPr>
            <p:ph type="ctrTitle"/>
          </p:nvPr>
        </p:nvSpPr>
        <p:spPr/>
        <p:txBody>
          <a:bodyPr>
            <a:normAutofit fontScale="90000"/>
          </a:bodyPr>
          <a:lstStyle/>
          <a:p>
            <a:r>
              <a:rPr lang="en-US" dirty="0"/>
              <a:t>An overview of RL from a machine learning perspective</a:t>
            </a:r>
          </a:p>
        </p:txBody>
      </p:sp>
      <p:sp>
        <p:nvSpPr>
          <p:cNvPr id="3" name="Subtitle 2">
            <a:extLst>
              <a:ext uri="{FF2B5EF4-FFF2-40B4-BE49-F238E27FC236}">
                <a16:creationId xmlns:a16="http://schemas.microsoft.com/office/drawing/2014/main" id="{66DAA793-141A-4B8E-A028-9BE11581C213}"/>
              </a:ext>
            </a:extLst>
          </p:cNvPr>
          <p:cNvSpPr>
            <a:spLocks noGrp="1"/>
          </p:cNvSpPr>
          <p:nvPr>
            <p:ph type="subTitle" idx="1"/>
          </p:nvPr>
        </p:nvSpPr>
        <p:spPr/>
        <p:txBody>
          <a:bodyPr/>
          <a:lstStyle/>
          <a:p>
            <a:r>
              <a:rPr lang="en-US" dirty="0"/>
              <a:t>(largely based on slides of Nan Jiang, Chi </a:t>
            </a:r>
            <a:r>
              <a:rPr lang="en-US" dirty="0" err="1"/>
              <a:t>Jin</a:t>
            </a:r>
            <a:r>
              <a:rPr lang="en-US" dirty="0"/>
              <a:t>, </a:t>
            </a:r>
            <a:r>
              <a:rPr lang="en-US" dirty="0" err="1"/>
              <a:t>Alekh</a:t>
            </a:r>
            <a:r>
              <a:rPr lang="en-US" dirty="0"/>
              <a:t> Agarwal, </a:t>
            </a:r>
            <a:r>
              <a:rPr lang="en-US" dirty="0" err="1"/>
              <a:t>Akshay</a:t>
            </a:r>
            <a:r>
              <a:rPr lang="en-US" dirty="0"/>
              <a:t> Krishnamurthy, John Langford, Wen Sun)</a:t>
            </a:r>
          </a:p>
        </p:txBody>
      </p:sp>
    </p:spTree>
    <p:extLst>
      <p:ext uri="{BB962C8B-B14F-4D97-AF65-F5344CB8AC3E}">
        <p14:creationId xmlns:p14="http://schemas.microsoft.com/office/powerpoint/2010/main" val="30758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07FE-14B9-477B-8B4F-8532B7E9C310}"/>
              </a:ext>
            </a:extLst>
          </p:cNvPr>
          <p:cNvSpPr>
            <a:spLocks noGrp="1"/>
          </p:cNvSpPr>
          <p:nvPr>
            <p:ph type="title"/>
          </p:nvPr>
        </p:nvSpPr>
        <p:spPr/>
        <p:txBody>
          <a:bodyPr/>
          <a:lstStyle/>
          <a:p>
            <a:r>
              <a:rPr lang="en-US" dirty="0"/>
              <a:t>Paradigm: online supervised 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07A200-BF8D-4902-BEB1-BBDE101EB4D9}"/>
                  </a:ext>
                </a:extLst>
              </p:cNvPr>
              <p:cNvSpPr>
                <a:spLocks noGrp="1"/>
              </p:cNvSpPr>
              <p:nvPr>
                <p:ph idx="1"/>
              </p:nvPr>
            </p:nvSpPr>
            <p:spPr/>
            <p:txBody>
              <a:bodyPr>
                <a:normAutofit fontScale="92500" lnSpcReduction="10000"/>
              </a:bodyPr>
              <a:lstStyle/>
              <a:p>
                <a:pPr marL="0" indent="0">
                  <a:buNone/>
                </a:pPr>
                <a:r>
                  <a:rPr lang="en-US" dirty="0"/>
                  <a:t>For time step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=1,2,…,</m:t>
                    </m:r>
                    <m:r>
                      <a:rPr lang="en-US" i="1" dirty="0" smtClean="0">
                        <a:latin typeface="Cambria Math" panose="02040503050406030204" pitchFamily="18" charset="0"/>
                      </a:rPr>
                      <m:t>𝑇</m:t>
                    </m:r>
                    <m:r>
                      <a:rPr lang="en-US" i="1" dirty="0" smtClean="0">
                        <a:latin typeface="Cambria Math" panose="02040503050406030204" pitchFamily="18" charset="0"/>
                      </a:rPr>
                      <m:t>:</m:t>
                    </m:r>
                  </m:oMath>
                </a14:m>
                <a:endParaRPr lang="en-US" dirty="0"/>
              </a:p>
              <a:p>
                <a:pPr lvl="1"/>
                <a:r>
                  <a:rPr lang="en-US" dirty="0"/>
                  <a:t>Receive example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𝑡</m:t>
                        </m:r>
                      </m:sub>
                    </m:sSub>
                  </m:oMath>
                </a14:m>
                <a:r>
                  <a:rPr lang="en-US" dirty="0"/>
                  <a:t> </a:t>
                </a:r>
              </a:p>
              <a:p>
                <a:pPr lvl="1"/>
                <a:r>
                  <a:rPr lang="en-US" dirty="0"/>
                  <a:t>Make prediction </a:t>
                </a:r>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Sub>
                      </m:e>
                    </m:acc>
                  </m:oMath>
                </a14:m>
                <a:endParaRPr lang="en-US" dirty="0"/>
              </a:p>
              <a:p>
                <a:pPr lvl="1"/>
                <a:r>
                  <a:rPr lang="en-US" dirty="0"/>
                  <a:t>Receive label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a14:m>
                <a:endParaRPr lang="en-US" dirty="0"/>
              </a:p>
              <a:p>
                <a:pPr lvl="1"/>
                <a:endParaRPr lang="en-US" dirty="0"/>
              </a:p>
              <a:p>
                <a:r>
                  <a:rPr lang="en-US" dirty="0"/>
                  <a:t>Goal: minimize the total number of mistakes</a:t>
                </a:r>
              </a:p>
              <a:p>
                <a:endParaRPr lang="en-US" dirty="0"/>
              </a:p>
              <a:p>
                <a:r>
                  <a:rPr lang="en-US" dirty="0"/>
                  <a:t>Key challenge: generalization </a:t>
                </a:r>
              </a:p>
              <a:p>
                <a:pPr lvl="1"/>
                <a:r>
                  <a:rPr lang="en-US" dirty="0"/>
                  <a:t>how to ensure the knowledge we learned from previous </a:t>
                </a:r>
                <a14:m>
                  <m:oMath xmlns:m="http://schemas.openxmlformats.org/officeDocument/2006/math">
                    <m:sSubSup>
                      <m:sSubSupPr>
                        <m:ctrlPr>
                          <a:rPr lang="en-US" b="0" i="1" dirty="0" smtClean="0">
                            <a:latin typeface="Cambria Math" panose="02040503050406030204" pitchFamily="18" charset="0"/>
                          </a:rPr>
                        </m:ctrlPr>
                      </m:sSubSupPr>
                      <m:e>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b="0" i="1" dirty="0" smtClean="0">
                                    <a:latin typeface="Cambria Math" panose="02040503050406030204" pitchFamily="18" charset="0"/>
                                  </a:rPr>
                                  <m:t>𝑠</m:t>
                                </m:r>
                              </m:sub>
                            </m:sSub>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b="0" i="1" dirty="0" smtClean="0">
                                    <a:latin typeface="Cambria Math" panose="02040503050406030204" pitchFamily="18" charset="0"/>
                                  </a:rPr>
                                  <m:t>𝑠</m:t>
                                </m:r>
                              </m:sub>
                            </m:sSub>
                          </m:e>
                        </m:d>
                      </m:e>
                      <m:sub>
                        <m:r>
                          <a:rPr lang="en-US" b="0" i="1" dirty="0" smtClean="0">
                            <a:latin typeface="Cambria Math" panose="02040503050406030204" pitchFamily="18" charset="0"/>
                          </a:rPr>
                          <m:t>𝑠</m:t>
                        </m:r>
                        <m:r>
                          <a:rPr lang="en-US" b="0" i="1" dirty="0" smtClean="0">
                            <a:latin typeface="Cambria Math" panose="02040503050406030204" pitchFamily="18" charset="0"/>
                          </a:rPr>
                          <m:t>=1</m:t>
                        </m:r>
                      </m:sub>
                      <m:sup>
                        <m:r>
                          <a:rPr lang="en-US" b="0" i="1" dirty="0" smtClean="0">
                            <a:latin typeface="Cambria Math" panose="02040503050406030204" pitchFamily="18" charset="0"/>
                          </a:rPr>
                          <m:t>𝑡</m:t>
                        </m:r>
                        <m:r>
                          <a:rPr lang="en-US" b="0" i="1" dirty="0" smtClean="0">
                            <a:latin typeface="Cambria Math" panose="02040503050406030204" pitchFamily="18" charset="0"/>
                          </a:rPr>
                          <m:t>−1</m:t>
                        </m:r>
                      </m:sup>
                    </m:sSubSup>
                  </m:oMath>
                </a14:m>
                <a:r>
                  <a:rPr lang="en-US" dirty="0"/>
                  <a:t> can be ``transferred’’ to new example </a:t>
                </a:r>
                <a14:m>
                  <m:oMath xmlns:m="http://schemas.openxmlformats.org/officeDocument/2006/math">
                    <m:sSub>
                      <m:sSubPr>
                        <m:ctrlPr>
                          <a:rPr lang="en-US"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b="0" i="1" dirty="0" smtClean="0">
                            <a:latin typeface="Cambria Math" panose="02040503050406030204" pitchFamily="18" charset="0"/>
                          </a:rPr>
                          <m:t>𝑡</m:t>
                        </m:r>
                      </m:sub>
                    </m:sSub>
                  </m:oMath>
                </a14:m>
                <a:r>
                  <a:rPr lang="en-US" dirty="0"/>
                  <a:t>?</a:t>
                </a:r>
              </a:p>
              <a:p>
                <a:pPr lvl="1"/>
                <a:r>
                  <a:rPr lang="en-US" dirty="0"/>
                  <a:t>Typical solution: use a carefully-designed predictor class (function approximation) that encodes inductive bias</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2807A200-BF8D-4902-BEB1-BBDE101EB4D9}"/>
                  </a:ext>
                </a:extLst>
              </p:cNvPr>
              <p:cNvSpPr>
                <a:spLocks noGrp="1" noRot="1" noChangeAspect="1" noMove="1" noResize="1" noEditPoints="1" noAdjustHandles="1" noChangeArrowheads="1" noChangeShapeType="1" noTextEdit="1"/>
              </p:cNvSpPr>
              <p:nvPr>
                <p:ph idx="1"/>
              </p:nvPr>
            </p:nvSpPr>
            <p:spPr>
              <a:blipFill>
                <a:blip r:embed="rId2"/>
                <a:stretch>
                  <a:fillRect l="-1043" t="-2801" b="-1261"/>
                </a:stretch>
              </a:blipFill>
            </p:spPr>
            <p:txBody>
              <a:bodyPr/>
              <a:lstStyle/>
              <a:p>
                <a:r>
                  <a:rPr lang="en-US">
                    <a:noFill/>
                  </a:rPr>
                  <a:t> </a:t>
                </a:r>
              </a:p>
            </p:txBody>
          </p:sp>
        </mc:Fallback>
      </mc:AlternateContent>
      <p:pic>
        <p:nvPicPr>
          <p:cNvPr id="2050" name="Picture 2" descr="Applied Text-Classification on Email Spam Filtering [Part 1] | by Sarah  Mestiri | Towards Data Science">
            <a:extLst>
              <a:ext uri="{FF2B5EF4-FFF2-40B4-BE49-F238E27FC236}">
                <a16:creationId xmlns:a16="http://schemas.microsoft.com/office/drawing/2014/main" id="{91D0A284-EAE7-414A-A4CD-4CF92B1E9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7887" y="1305928"/>
            <a:ext cx="30861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6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63250" cy="1325563"/>
          </a:xfrm>
        </p:spPr>
        <p:txBody>
          <a:bodyPr/>
          <a:lstStyle/>
          <a:p>
            <a:r>
              <a:rPr lang="en-US" dirty="0"/>
              <a:t>Paradigm: online bandit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9978" y="1806040"/>
                <a:ext cx="11319694" cy="4814408"/>
              </a:xfrm>
            </p:spPr>
            <p:txBody>
              <a:bodyPr>
                <a:normAutofit/>
              </a:bodyPr>
              <a:lstStyle/>
              <a:p>
                <a:pPr marL="0" indent="0">
                  <a:buNone/>
                </a:pPr>
                <a:r>
                  <a:rPr lang="en-US" dirty="0"/>
                  <a:t>For time step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=1,2,..</m:t>
                    </m:r>
                    <m:r>
                      <a:rPr lang="en-US" i="1" dirty="0" smtClean="0">
                        <a:latin typeface="Cambria Math" panose="02040503050406030204" pitchFamily="18" charset="0"/>
                      </a:rPr>
                      <m:t>𝑇</m:t>
                    </m:r>
                    <m:r>
                      <a:rPr lang="en-US" i="1" dirty="0" smtClean="0">
                        <a:latin typeface="Cambria Math" panose="02040503050406030204" pitchFamily="18" charset="0"/>
                      </a:rPr>
                      <m:t>:</m:t>
                    </m:r>
                  </m:oMath>
                </a14:m>
                <a:endParaRPr lang="en-US" dirty="0"/>
              </a:p>
              <a:p>
                <a:pPr lvl="1"/>
                <a:r>
                  <a:rPr lang="en-US" dirty="0"/>
                  <a:t>Receives context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𝑥</m:t>
                        </m:r>
                      </m:e>
                      <m:sub>
                        <m:r>
                          <a:rPr lang="en-US" b="0" i="1" smtClean="0">
                            <a:solidFill>
                              <a:schemeClr val="accent2"/>
                            </a:solidFill>
                            <a:latin typeface="Cambria Math" panose="02040503050406030204" pitchFamily="18" charset="0"/>
                          </a:rPr>
                          <m:t>𝑡</m:t>
                        </m:r>
                      </m:sub>
                    </m:sSub>
                  </m:oMath>
                </a14:m>
                <a:r>
                  <a:rPr lang="en-US" dirty="0"/>
                  <a:t> </a:t>
                </a:r>
              </a:p>
              <a:p>
                <a:pPr lvl="1"/>
                <a:endParaRPr lang="en-US" dirty="0"/>
              </a:p>
              <a:p>
                <a:pPr lvl="1"/>
                <a:r>
                  <a:rPr lang="en-US" dirty="0"/>
                  <a:t>Takes an action </a:t>
                </a:r>
                <a14:m>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𝑡</m:t>
                        </m:r>
                      </m:sub>
                    </m:sSub>
                  </m:oMath>
                </a14:m>
                <a:endParaRPr lang="en-US" dirty="0"/>
              </a:p>
              <a:p>
                <a:pPr marL="457200" lvl="1" indent="0">
                  <a:buNone/>
                </a:pPr>
                <a:endParaRPr lang="en-US" dirty="0"/>
              </a:p>
              <a:p>
                <a:pPr lvl="1"/>
                <a:r>
                  <a:rPr lang="en-US" dirty="0"/>
                  <a:t>Receives reward </a:t>
                </a:r>
                <a14:m>
                  <m:oMath xmlns:m="http://schemas.openxmlformats.org/officeDocument/2006/math">
                    <m:sSub>
                      <m:sSubPr>
                        <m:ctrlPr>
                          <a:rPr lang="en-US" b="0"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𝑟</m:t>
                        </m:r>
                      </m:e>
                      <m:sub>
                        <m:r>
                          <a:rPr lang="en-US" b="0" i="1" dirty="0" smtClean="0">
                            <a:solidFill>
                              <a:srgbClr val="00B050"/>
                            </a:solidFill>
                            <a:latin typeface="Cambria Math" panose="02040503050406030204" pitchFamily="18" charset="0"/>
                          </a:rPr>
                          <m:t>𝑡</m:t>
                        </m:r>
                      </m:sub>
                    </m:sSub>
                  </m:oMath>
                </a14:m>
                <a:endParaRPr lang="en-US" dirty="0"/>
              </a:p>
              <a:p>
                <a:pPr marL="0" indent="0">
                  <a:buNone/>
                </a:pPr>
                <a:endParaRPr lang="en-US" dirty="0"/>
              </a:p>
              <a:p>
                <a:r>
                  <a:rPr lang="en-US" dirty="0"/>
                  <a:t>Learner’s goal: maximize cumulative reward </a:t>
                </a:r>
                <a14:m>
                  <m:oMath xmlns:m="http://schemas.openxmlformats.org/officeDocument/2006/math">
                    <m:nary>
                      <m:naryPr>
                        <m:chr m:val="∑"/>
                        <m:ctrlPr>
                          <a:rPr lang="en-US" i="1">
                            <a:latin typeface="Cambria Math" panose="02040503050406030204" pitchFamily="18" charset="0"/>
                          </a:rPr>
                        </m:ctrlPr>
                      </m:naryPr>
                      <m:sub>
                        <m:r>
                          <a:rPr lang="en-US">
                            <a:latin typeface="Cambria Math" panose="02040503050406030204" pitchFamily="18" charset="0"/>
                          </a:rPr>
                          <m:t>𝑡</m:t>
                        </m:r>
                        <m:r>
                          <a:rPr lang="en-US">
                            <a:latin typeface="Cambria Math" panose="02040503050406030204" pitchFamily="18" charset="0"/>
                          </a:rPr>
                          <m:t>=1</m:t>
                        </m:r>
                      </m:sub>
                      <m:sup>
                        <m:r>
                          <a:rPr lang="en-US">
                            <a:latin typeface="Cambria Math" panose="02040503050406030204" pitchFamily="18" charset="0"/>
                          </a:rPr>
                          <m:t>𝑇</m:t>
                        </m:r>
                      </m:sup>
                      <m:e>
                        <m:sSub>
                          <m:sSubPr>
                            <m:ctrlPr>
                              <a:rPr lang="en-US" b="0"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𝑟</m:t>
                            </m:r>
                          </m:e>
                          <m:sub>
                            <m:r>
                              <a:rPr lang="en-US" b="0" i="1" dirty="0" smtClean="0">
                                <a:solidFill>
                                  <a:srgbClr val="00B050"/>
                                </a:solidFill>
                                <a:latin typeface="Cambria Math" panose="02040503050406030204" pitchFamily="18" charset="0"/>
                              </a:rPr>
                              <m:t>𝑡</m:t>
                            </m:r>
                          </m:sub>
                        </m:sSub>
                      </m:e>
                    </m:nary>
                  </m:oMath>
                </a14:m>
                <a:endParaRPr lang="en-US" dirty="0"/>
              </a:p>
              <a:p>
                <a:r>
                  <a:rPr lang="en-US" dirty="0"/>
                  <a:t>Key challenge: exploration</a:t>
                </a:r>
              </a:p>
              <a:p>
                <a:pPr lvl="1"/>
                <a:r>
                  <a:rPr lang="en-US" dirty="0"/>
                  <a:t>Taking different actions can yield different rewards – sample selection bias</a:t>
                </a:r>
              </a:p>
              <a:p>
                <a:pPr lvl="1"/>
                <a:r>
                  <a:rPr lang="en-US" dirty="0"/>
                  <a:t>How to still ensure that we can learn to behave near-optimally in the long term?</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9978" y="1806040"/>
                <a:ext cx="11319694" cy="4814408"/>
              </a:xfrm>
              <a:blipFill>
                <a:blip r:embed="rId3"/>
                <a:stretch>
                  <a:fillRect l="-1131" t="-2025" b="-1772"/>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E723EF67-676F-4EB1-8E51-7A46E5A56C9B}"/>
              </a:ext>
            </a:extLst>
          </p:cNvPr>
          <p:cNvGrpSpPr/>
          <p:nvPr/>
        </p:nvGrpSpPr>
        <p:grpSpPr>
          <a:xfrm>
            <a:off x="10040940" y="2512271"/>
            <a:ext cx="1312860" cy="1794969"/>
            <a:chOff x="5212748" y="2347265"/>
            <a:chExt cx="1312860" cy="1794969"/>
          </a:xfrm>
        </p:grpSpPr>
        <p:pic>
          <p:nvPicPr>
            <p:cNvPr id="15" name="Picture 14" descr="A desktop computer monitor sitting next to a keyboard&#10;&#10;Description automatically generated">
              <a:extLst>
                <a:ext uri="{FF2B5EF4-FFF2-40B4-BE49-F238E27FC236}">
                  <a16:creationId xmlns:a16="http://schemas.microsoft.com/office/drawing/2014/main" id="{869CE79B-655E-4BE3-ABCA-FE7ABD935C0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12748" y="2347265"/>
              <a:ext cx="1312860" cy="1394188"/>
            </a:xfrm>
            <a:prstGeom prst="rect">
              <a:avLst/>
            </a:prstGeom>
          </p:spPr>
        </p:pic>
        <p:sp>
          <p:nvSpPr>
            <p:cNvPr id="16" name="TextBox 15">
              <a:extLst>
                <a:ext uri="{FF2B5EF4-FFF2-40B4-BE49-F238E27FC236}">
                  <a16:creationId xmlns:a16="http://schemas.microsoft.com/office/drawing/2014/main" id="{7DEECBE7-A4A6-4D39-B9E0-7054426FC559}"/>
                </a:ext>
              </a:extLst>
            </p:cNvPr>
            <p:cNvSpPr txBox="1"/>
            <p:nvPr/>
          </p:nvSpPr>
          <p:spPr>
            <a:xfrm>
              <a:off x="5494500" y="3772902"/>
              <a:ext cx="906017" cy="369332"/>
            </a:xfrm>
            <a:prstGeom prst="rect">
              <a:avLst/>
            </a:prstGeom>
            <a:noFill/>
          </p:spPr>
          <p:txBody>
            <a:bodyPr wrap="none" rtlCol="0">
              <a:spAutoFit/>
            </a:bodyPr>
            <a:lstStyle/>
            <a:p>
              <a:r>
                <a:rPr lang="en-US"/>
                <a:t>Learner</a:t>
              </a:r>
              <a:endParaRPr lang="en-US" dirty="0"/>
            </a:p>
          </p:txBody>
        </p:sp>
      </p:grpSp>
      <p:grpSp>
        <p:nvGrpSpPr>
          <p:cNvPr id="17" name="Group 16">
            <a:extLst>
              <a:ext uri="{FF2B5EF4-FFF2-40B4-BE49-F238E27FC236}">
                <a16:creationId xmlns:a16="http://schemas.microsoft.com/office/drawing/2014/main" id="{1E0AA53F-E49F-4F57-983B-9154ADC67763}"/>
              </a:ext>
            </a:extLst>
          </p:cNvPr>
          <p:cNvGrpSpPr/>
          <p:nvPr/>
        </p:nvGrpSpPr>
        <p:grpSpPr>
          <a:xfrm>
            <a:off x="6945765" y="2503563"/>
            <a:ext cx="1383089" cy="1807896"/>
            <a:chOff x="10677363" y="1499506"/>
            <a:chExt cx="1383089" cy="1807896"/>
          </a:xfrm>
        </p:grpSpPr>
        <p:pic>
          <p:nvPicPr>
            <p:cNvPr id="18" name="Picture 17">
              <a:extLst>
                <a:ext uri="{FF2B5EF4-FFF2-40B4-BE49-F238E27FC236}">
                  <a16:creationId xmlns:a16="http://schemas.microsoft.com/office/drawing/2014/main" id="{35CC00FC-95DD-4A9A-A737-A0AE1894630F}"/>
                </a:ext>
              </a:extLst>
            </p:cNvPr>
            <p:cNvPicPr>
              <a:picLocks noChangeAspect="1"/>
            </p:cNvPicPr>
            <p:nvPr/>
          </p:nvPicPr>
          <p:blipFill>
            <a:blip r:embed="rId6"/>
            <a:stretch>
              <a:fillRect/>
            </a:stretch>
          </p:blipFill>
          <p:spPr>
            <a:xfrm>
              <a:off x="10677363" y="1499506"/>
              <a:ext cx="1383089" cy="1494913"/>
            </a:xfrm>
            <a:prstGeom prst="rect">
              <a:avLst/>
            </a:prstGeom>
          </p:spPr>
        </p:pic>
        <p:sp>
          <p:nvSpPr>
            <p:cNvPr id="19" name="TextBox 18">
              <a:extLst>
                <a:ext uri="{FF2B5EF4-FFF2-40B4-BE49-F238E27FC236}">
                  <a16:creationId xmlns:a16="http://schemas.microsoft.com/office/drawing/2014/main" id="{4F1B9185-17B3-4669-94A0-0EF137D3D55B}"/>
                </a:ext>
              </a:extLst>
            </p:cNvPr>
            <p:cNvSpPr txBox="1"/>
            <p:nvPr/>
          </p:nvSpPr>
          <p:spPr>
            <a:xfrm>
              <a:off x="10936589" y="2938070"/>
              <a:ext cx="864636" cy="369332"/>
            </a:xfrm>
            <a:prstGeom prst="rect">
              <a:avLst/>
            </a:prstGeom>
            <a:noFill/>
          </p:spPr>
          <p:txBody>
            <a:bodyPr wrap="square" rtlCol="0">
              <a:spAutoFit/>
            </a:bodyPr>
            <a:lstStyle/>
            <a:p>
              <a:r>
                <a:rPr lang="en-US"/>
                <a:t>Patient </a:t>
              </a:r>
              <a:endParaRPr lang="en-US" dirty="0"/>
            </a:p>
          </p:txBody>
        </p:sp>
      </p:grpSp>
      <p:grpSp>
        <p:nvGrpSpPr>
          <p:cNvPr id="66" name="Group 65">
            <a:extLst>
              <a:ext uri="{FF2B5EF4-FFF2-40B4-BE49-F238E27FC236}">
                <a16:creationId xmlns:a16="http://schemas.microsoft.com/office/drawing/2014/main" id="{5ECCAE2B-56FD-4B3D-B33C-3484CE6C33D2}"/>
              </a:ext>
            </a:extLst>
          </p:cNvPr>
          <p:cNvGrpSpPr/>
          <p:nvPr/>
        </p:nvGrpSpPr>
        <p:grpSpPr>
          <a:xfrm>
            <a:off x="8468420" y="3505276"/>
            <a:ext cx="1339416" cy="434079"/>
            <a:chOff x="8877481" y="4383581"/>
            <a:chExt cx="1339416" cy="434079"/>
          </a:xfrm>
        </p:grpSpPr>
        <p:grpSp>
          <p:nvGrpSpPr>
            <p:cNvPr id="20" name="Group 19">
              <a:extLst>
                <a:ext uri="{FF2B5EF4-FFF2-40B4-BE49-F238E27FC236}">
                  <a16:creationId xmlns:a16="http://schemas.microsoft.com/office/drawing/2014/main" id="{B2305A90-8406-4B84-8195-EFABA770B0FA}"/>
                </a:ext>
              </a:extLst>
            </p:cNvPr>
            <p:cNvGrpSpPr/>
            <p:nvPr/>
          </p:nvGrpSpPr>
          <p:grpSpPr>
            <a:xfrm>
              <a:off x="8877481" y="4383581"/>
              <a:ext cx="1339416" cy="434079"/>
              <a:chOff x="8636485" y="3885979"/>
              <a:chExt cx="1620693" cy="434079"/>
            </a:xfrm>
          </p:grpSpPr>
          <p:cxnSp>
            <p:nvCxnSpPr>
              <p:cNvPr id="7" name="Straight Arrow Connector 6"/>
              <p:cNvCxnSpPr>
                <a:cxnSpLocks/>
              </p:cNvCxnSpPr>
              <p:nvPr/>
            </p:nvCxnSpPr>
            <p:spPr>
              <a:xfrm>
                <a:off x="8636485" y="4320058"/>
                <a:ext cx="16206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38742CF-99A6-4CA5-8313-5B9F6932E48A}"/>
                      </a:ext>
                    </a:extLst>
                  </p:cNvPr>
                  <p:cNvSpPr txBox="1"/>
                  <p:nvPr/>
                </p:nvSpPr>
                <p:spPr>
                  <a:xfrm>
                    <a:off x="9525755" y="3885979"/>
                    <a:ext cx="467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𝑟</m:t>
                              </m:r>
                            </m:e>
                            <m:sub>
                              <m:r>
                                <a:rPr lang="en-US" b="0" i="1" dirty="0" smtClean="0">
                                  <a:solidFill>
                                    <a:srgbClr val="00B050"/>
                                  </a:solidFill>
                                  <a:latin typeface="Cambria Math" panose="02040503050406030204" pitchFamily="18" charset="0"/>
                                </a:rPr>
                                <m:t>𝑡</m:t>
                              </m:r>
                            </m:sub>
                          </m:sSub>
                        </m:oMath>
                      </m:oMathPara>
                    </a14:m>
                    <a:endParaRPr lang="en-US" dirty="0"/>
                  </a:p>
                </p:txBody>
              </p:sp>
            </mc:Choice>
            <mc:Fallback xmlns="">
              <p:sp>
                <p:nvSpPr>
                  <p:cNvPr id="13" name="TextBox 12">
                    <a:extLst>
                      <a:ext uri="{FF2B5EF4-FFF2-40B4-BE49-F238E27FC236}">
                        <a16:creationId xmlns:a16="http://schemas.microsoft.com/office/drawing/2014/main" id="{838742CF-99A6-4CA5-8313-5B9F6932E48A}"/>
                      </a:ext>
                    </a:extLst>
                  </p:cNvPr>
                  <p:cNvSpPr txBox="1">
                    <a:spLocks noRot="1" noChangeAspect="1" noMove="1" noResize="1" noEditPoints="1" noAdjustHandles="1" noChangeArrowheads="1" noChangeShapeType="1" noTextEdit="1"/>
                  </p:cNvSpPr>
                  <p:nvPr/>
                </p:nvSpPr>
                <p:spPr>
                  <a:xfrm>
                    <a:off x="9525755" y="3885979"/>
                    <a:ext cx="467987" cy="369332"/>
                  </a:xfrm>
                  <a:prstGeom prst="rect">
                    <a:avLst/>
                  </a:prstGeom>
                  <a:blipFill>
                    <a:blip r:embed="rId7"/>
                    <a:stretch>
                      <a:fillRect/>
                    </a:stretch>
                  </a:blipFill>
                </p:spPr>
                <p:txBody>
                  <a:bodyPr/>
                  <a:lstStyle/>
                  <a:p>
                    <a:r>
                      <a:rPr lang="en-US">
                        <a:noFill/>
                      </a:rPr>
                      <a:t> </a:t>
                    </a:r>
                  </a:p>
                </p:txBody>
              </p:sp>
            </mc:Fallback>
          </mc:AlternateContent>
        </p:grpSp>
        <p:pic>
          <p:nvPicPr>
            <p:cNvPr id="38" name="Picture 37">
              <a:extLst>
                <a:ext uri="{FF2B5EF4-FFF2-40B4-BE49-F238E27FC236}">
                  <a16:creationId xmlns:a16="http://schemas.microsoft.com/office/drawing/2014/main" id="{46B8B6E9-2FE7-4AE3-A473-4E3D52A07155}"/>
                </a:ext>
              </a:extLst>
            </p:cNvPr>
            <p:cNvPicPr>
              <a:picLocks noChangeAspect="1"/>
            </p:cNvPicPr>
            <p:nvPr/>
          </p:nvPicPr>
          <p:blipFill>
            <a:blip r:embed="rId8"/>
            <a:stretch>
              <a:fillRect/>
            </a:stretch>
          </p:blipFill>
          <p:spPr>
            <a:xfrm>
              <a:off x="9176670" y="4443529"/>
              <a:ext cx="341142" cy="341142"/>
            </a:xfrm>
            <a:prstGeom prst="rect">
              <a:avLst/>
            </a:prstGeom>
          </p:spPr>
        </p:pic>
      </p:grpSp>
      <p:grpSp>
        <p:nvGrpSpPr>
          <p:cNvPr id="64" name="Group 63">
            <a:extLst>
              <a:ext uri="{FF2B5EF4-FFF2-40B4-BE49-F238E27FC236}">
                <a16:creationId xmlns:a16="http://schemas.microsoft.com/office/drawing/2014/main" id="{AE13F17C-EB46-4110-A3B6-4A24523535DD}"/>
              </a:ext>
            </a:extLst>
          </p:cNvPr>
          <p:cNvGrpSpPr/>
          <p:nvPr/>
        </p:nvGrpSpPr>
        <p:grpSpPr>
          <a:xfrm>
            <a:off x="8468420" y="1912712"/>
            <a:ext cx="1366395" cy="854390"/>
            <a:chOff x="8877479" y="2768920"/>
            <a:chExt cx="1366395" cy="854390"/>
          </a:xfrm>
        </p:grpSpPr>
        <p:grpSp>
          <p:nvGrpSpPr>
            <p:cNvPr id="6" name="Group 5">
              <a:extLst>
                <a:ext uri="{FF2B5EF4-FFF2-40B4-BE49-F238E27FC236}">
                  <a16:creationId xmlns:a16="http://schemas.microsoft.com/office/drawing/2014/main" id="{2FB8E591-7324-454E-B547-8C345F0AC28A}"/>
                </a:ext>
              </a:extLst>
            </p:cNvPr>
            <p:cNvGrpSpPr/>
            <p:nvPr/>
          </p:nvGrpSpPr>
          <p:grpSpPr>
            <a:xfrm>
              <a:off x="8877479" y="2971886"/>
              <a:ext cx="1366395" cy="651424"/>
              <a:chOff x="8770789" y="2666464"/>
              <a:chExt cx="1366395" cy="651424"/>
            </a:xfrm>
          </p:grpSpPr>
          <p:cxnSp>
            <p:nvCxnSpPr>
              <p:cNvPr id="10" name="Straight Arrow Connector 9"/>
              <p:cNvCxnSpPr>
                <a:cxnSpLocks/>
              </p:cNvCxnSpPr>
              <p:nvPr/>
            </p:nvCxnSpPr>
            <p:spPr>
              <a:xfrm>
                <a:off x="8770789" y="3317888"/>
                <a:ext cx="13663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9540509" y="2666464"/>
                    <a:ext cx="544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𝑥</m:t>
                              </m:r>
                            </m:e>
                            <m:sub>
                              <m:r>
                                <a:rPr lang="en-US" i="1" dirty="0">
                                  <a:solidFill>
                                    <a:schemeClr val="accent2"/>
                                  </a:solidFill>
                                  <a:latin typeface="Cambria Math" panose="02040503050406030204" pitchFamily="18" charset="0"/>
                                </a:rPr>
                                <m:t>𝑡</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540509" y="2666464"/>
                    <a:ext cx="544286" cy="369332"/>
                  </a:xfrm>
                  <a:prstGeom prst="rect">
                    <a:avLst/>
                  </a:prstGeom>
                  <a:blipFill>
                    <a:blip r:embed="rId11"/>
                    <a:stretch>
                      <a:fillRect/>
                    </a:stretch>
                  </a:blipFill>
                </p:spPr>
                <p:txBody>
                  <a:bodyPr/>
                  <a:lstStyle/>
                  <a:p>
                    <a:r>
                      <a:rPr lang="en-US">
                        <a:noFill/>
                      </a:rPr>
                      <a:t> </a:t>
                    </a:r>
                  </a:p>
                </p:txBody>
              </p:sp>
            </mc:Fallback>
          </mc:AlternateContent>
        </p:grpSp>
        <p:pic>
          <p:nvPicPr>
            <p:cNvPr id="45" name="Picture 44">
              <a:extLst>
                <a:ext uri="{FF2B5EF4-FFF2-40B4-BE49-F238E27FC236}">
                  <a16:creationId xmlns:a16="http://schemas.microsoft.com/office/drawing/2014/main" id="{4717DF71-2767-4907-80C9-FFF90051960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34526" y="2768920"/>
              <a:ext cx="803841" cy="803841"/>
            </a:xfrm>
            <a:prstGeom prst="rect">
              <a:avLst/>
            </a:prstGeom>
          </p:spPr>
        </p:pic>
      </p:grpSp>
      <p:sp>
        <p:nvSpPr>
          <p:cNvPr id="4" name="Slide Number Placeholder 3">
            <a:extLst>
              <a:ext uri="{FF2B5EF4-FFF2-40B4-BE49-F238E27FC236}">
                <a16:creationId xmlns:a16="http://schemas.microsoft.com/office/drawing/2014/main" id="{1DFD5076-E1CA-4559-A2D4-E90DCA4EB71C}"/>
              </a:ext>
            </a:extLst>
          </p:cNvPr>
          <p:cNvSpPr>
            <a:spLocks noGrp="1"/>
          </p:cNvSpPr>
          <p:nvPr>
            <p:ph type="sldNum" sz="quarter" idx="12"/>
          </p:nvPr>
        </p:nvSpPr>
        <p:spPr/>
        <p:txBody>
          <a:bodyPr/>
          <a:lstStyle/>
          <a:p>
            <a:fld id="{B3D01C7A-7667-401C-875C-C55A203BE509}" type="slidenum">
              <a:rPr lang="en-US" smtClean="0"/>
              <a:t>12</a:t>
            </a:fld>
            <a:endParaRPr lang="en-US" dirty="0"/>
          </a:p>
        </p:txBody>
      </p:sp>
      <p:grpSp>
        <p:nvGrpSpPr>
          <p:cNvPr id="21" name="Group 20"/>
          <p:cNvGrpSpPr/>
          <p:nvPr/>
        </p:nvGrpSpPr>
        <p:grpSpPr>
          <a:xfrm>
            <a:off x="8468420" y="2906355"/>
            <a:ext cx="1378699" cy="528374"/>
            <a:chOff x="8877481" y="3784660"/>
            <a:chExt cx="1378699" cy="528374"/>
          </a:xfrm>
        </p:grpSpPr>
        <p:grpSp>
          <p:nvGrpSpPr>
            <p:cNvPr id="8" name="Group 7">
              <a:extLst>
                <a:ext uri="{FF2B5EF4-FFF2-40B4-BE49-F238E27FC236}">
                  <a16:creationId xmlns:a16="http://schemas.microsoft.com/office/drawing/2014/main" id="{8F682FD9-4AB8-4238-8B75-06C422528CAB}"/>
                </a:ext>
              </a:extLst>
            </p:cNvPr>
            <p:cNvGrpSpPr/>
            <p:nvPr/>
          </p:nvGrpSpPr>
          <p:grpSpPr>
            <a:xfrm>
              <a:off x="8877481" y="3784660"/>
              <a:ext cx="1378699" cy="528374"/>
              <a:chOff x="8779957" y="3188308"/>
              <a:chExt cx="1378699" cy="528374"/>
            </a:xfrm>
          </p:grpSpPr>
          <p:cxnSp>
            <p:nvCxnSpPr>
              <p:cNvPr id="5" name="Straight Arrow Connector 4"/>
              <p:cNvCxnSpPr>
                <a:cxnSpLocks/>
              </p:cNvCxnSpPr>
              <p:nvPr/>
            </p:nvCxnSpPr>
            <p:spPr>
              <a:xfrm flipH="1">
                <a:off x="8779957" y="3713694"/>
                <a:ext cx="1339416" cy="2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9614370" y="3188308"/>
                    <a:ext cx="544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𝑡</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614370" y="3188308"/>
                    <a:ext cx="544286" cy="369332"/>
                  </a:xfrm>
                  <a:prstGeom prst="rect">
                    <a:avLst/>
                  </a:prstGeom>
                  <a:blipFill>
                    <a:blip r:embed="rId13"/>
                    <a:stretch>
                      <a:fillRect/>
                    </a:stretch>
                  </a:blipFill>
                </p:spPr>
                <p:txBody>
                  <a:bodyPr/>
                  <a:lstStyle/>
                  <a:p>
                    <a:r>
                      <a:rPr lang="en-US">
                        <a:noFill/>
                      </a:rPr>
                      <a:t> </a:t>
                    </a:r>
                  </a:p>
                </p:txBody>
              </p:sp>
            </mc:Fallback>
          </mc:AlternateContent>
        </p:grpSp>
        <p:pic>
          <p:nvPicPr>
            <p:cNvPr id="62" name="Picture 61"/>
            <p:cNvPicPr>
              <a:picLocks noChangeAspect="1"/>
            </p:cNvPicPr>
            <p:nvPr/>
          </p:nvPicPr>
          <p:blipFill>
            <a:blip r:embed="rId14"/>
            <a:stretch>
              <a:fillRect/>
            </a:stretch>
          </p:blipFill>
          <p:spPr>
            <a:xfrm>
              <a:off x="9160127" y="3833270"/>
              <a:ext cx="546100" cy="419100"/>
            </a:xfrm>
            <a:prstGeom prst="rect">
              <a:avLst/>
            </a:prstGeom>
            <a:solidFill>
              <a:schemeClr val="bg1"/>
            </a:solidFill>
          </p:spPr>
        </p:pic>
      </p:grpSp>
    </p:spTree>
    <p:extLst>
      <p:ext uri="{BB962C8B-B14F-4D97-AF65-F5344CB8AC3E}">
        <p14:creationId xmlns:p14="http://schemas.microsoft.com/office/powerpoint/2010/main" val="351844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C9E4-5854-4408-9F0D-371B21B129D6}"/>
              </a:ext>
            </a:extLst>
          </p:cNvPr>
          <p:cNvSpPr>
            <a:spLocks noGrp="1"/>
          </p:cNvSpPr>
          <p:nvPr>
            <p:ph type="title"/>
          </p:nvPr>
        </p:nvSpPr>
        <p:spPr/>
        <p:txBody>
          <a:bodyPr/>
          <a:lstStyle/>
          <a:p>
            <a:r>
              <a:rPr lang="en-US" dirty="0"/>
              <a:t>Paradigm: online bandit learning (cont’d)</a:t>
            </a:r>
          </a:p>
        </p:txBody>
      </p:sp>
      <p:sp>
        <p:nvSpPr>
          <p:cNvPr id="3" name="Content Placeholder 2">
            <a:extLst>
              <a:ext uri="{FF2B5EF4-FFF2-40B4-BE49-F238E27FC236}">
                <a16:creationId xmlns:a16="http://schemas.microsoft.com/office/drawing/2014/main" id="{10042660-434F-4AE2-A940-579A74614351}"/>
              </a:ext>
            </a:extLst>
          </p:cNvPr>
          <p:cNvSpPr>
            <a:spLocks noGrp="1"/>
          </p:cNvSpPr>
          <p:nvPr>
            <p:ph idx="1"/>
          </p:nvPr>
        </p:nvSpPr>
        <p:spPr/>
        <p:txBody>
          <a:bodyPr>
            <a:normAutofit lnSpcReduction="10000"/>
          </a:bodyPr>
          <a:lstStyle/>
          <a:p>
            <a:r>
              <a:rPr lang="en-US" dirty="0"/>
              <a:t>Multi-armed bandits: a basic model for studying exploration-exploitation tradeoff</a:t>
            </a:r>
          </a:p>
          <a:p>
            <a:r>
              <a:rPr lang="en-US" dirty="0"/>
              <a:t>Example: where should I go for lunch?</a:t>
            </a:r>
          </a:p>
          <a:p>
            <a:endParaRPr lang="en-US" dirty="0"/>
          </a:p>
          <a:p>
            <a:endParaRPr lang="en-US" dirty="0"/>
          </a:p>
          <a:p>
            <a:endParaRPr lang="en-US" dirty="0"/>
          </a:p>
          <a:p>
            <a:endParaRPr lang="en-US" dirty="0"/>
          </a:p>
          <a:p>
            <a:r>
              <a:rPr lang="en-US" dirty="0"/>
              <a:t>Typical solution: confidence bound</a:t>
            </a:r>
          </a:p>
          <a:p>
            <a:pPr marL="0" indent="0">
              <a:buNone/>
            </a:pPr>
            <a:r>
              <a:rPr lang="en-US" dirty="0"/>
              <a:t>   based exploration</a:t>
            </a:r>
          </a:p>
        </p:txBody>
      </p:sp>
      <p:pic>
        <p:nvPicPr>
          <p:cNvPr id="3074" name="Picture 2" descr="Upper Confidence Bound Algorithm in Reinforcement Learning - GeeksforGeeks">
            <a:extLst>
              <a:ext uri="{FF2B5EF4-FFF2-40B4-BE49-F238E27FC236}">
                <a16:creationId xmlns:a16="http://schemas.microsoft.com/office/drawing/2014/main" id="{811ED6C3-CFE0-415F-A156-C33C4A23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294" y="4451684"/>
            <a:ext cx="4748373" cy="217633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5BF5BE1E-C4EA-4107-A99A-63F4EB0C1C91}"/>
              </a:ext>
            </a:extLst>
          </p:cNvPr>
          <p:cNvGrpSpPr/>
          <p:nvPr/>
        </p:nvGrpSpPr>
        <p:grpSpPr>
          <a:xfrm>
            <a:off x="2447508" y="3096963"/>
            <a:ext cx="7729603" cy="1118310"/>
            <a:chOff x="2652044" y="2729279"/>
            <a:chExt cx="7729603" cy="1118310"/>
          </a:xfrm>
        </p:grpSpPr>
        <p:pic>
          <p:nvPicPr>
            <p:cNvPr id="5" name="Picture 4" descr="A picture containing text&#10;&#10;Description automatically generated">
              <a:extLst>
                <a:ext uri="{FF2B5EF4-FFF2-40B4-BE49-F238E27FC236}">
                  <a16:creationId xmlns:a16="http://schemas.microsoft.com/office/drawing/2014/main" id="{643A8E78-ECF5-47E1-9F73-C6ED94DB7E18}"/>
                </a:ext>
              </a:extLst>
            </p:cNvPr>
            <p:cNvPicPr>
              <a:picLocks noChangeAspect="1"/>
            </p:cNvPicPr>
            <p:nvPr/>
          </p:nvPicPr>
          <p:blipFill>
            <a:blip r:embed="rId3"/>
            <a:stretch>
              <a:fillRect/>
            </a:stretch>
          </p:blipFill>
          <p:spPr>
            <a:xfrm>
              <a:off x="2652044" y="2901616"/>
              <a:ext cx="1675397" cy="779640"/>
            </a:xfrm>
            <a:prstGeom prst="rect">
              <a:avLst/>
            </a:prstGeom>
          </p:spPr>
        </p:pic>
        <p:pic>
          <p:nvPicPr>
            <p:cNvPr id="7" name="Picture 6" descr="Logo&#10;&#10;Description automatically generated">
              <a:extLst>
                <a:ext uri="{FF2B5EF4-FFF2-40B4-BE49-F238E27FC236}">
                  <a16:creationId xmlns:a16="http://schemas.microsoft.com/office/drawing/2014/main" id="{16A899E9-FC10-4C21-9417-95A7D792715F}"/>
                </a:ext>
              </a:extLst>
            </p:cNvPr>
            <p:cNvPicPr>
              <a:picLocks noChangeAspect="1"/>
            </p:cNvPicPr>
            <p:nvPr/>
          </p:nvPicPr>
          <p:blipFill>
            <a:blip r:embed="rId4"/>
            <a:stretch>
              <a:fillRect/>
            </a:stretch>
          </p:blipFill>
          <p:spPr>
            <a:xfrm>
              <a:off x="4636669" y="2901616"/>
              <a:ext cx="1952625" cy="857250"/>
            </a:xfrm>
            <a:prstGeom prst="rect">
              <a:avLst/>
            </a:prstGeom>
          </p:spPr>
        </p:pic>
        <p:pic>
          <p:nvPicPr>
            <p:cNvPr id="9" name="Picture 8" descr="A red and white logo&#10;&#10;Description automatically generated with low confidence">
              <a:extLst>
                <a:ext uri="{FF2B5EF4-FFF2-40B4-BE49-F238E27FC236}">
                  <a16:creationId xmlns:a16="http://schemas.microsoft.com/office/drawing/2014/main" id="{0E7E92F5-9213-46D0-BD79-86EA1E923DB1}"/>
                </a:ext>
              </a:extLst>
            </p:cNvPr>
            <p:cNvPicPr>
              <a:picLocks noChangeAspect="1"/>
            </p:cNvPicPr>
            <p:nvPr/>
          </p:nvPicPr>
          <p:blipFill>
            <a:blip r:embed="rId5"/>
            <a:stretch>
              <a:fillRect/>
            </a:stretch>
          </p:blipFill>
          <p:spPr>
            <a:xfrm>
              <a:off x="7072464" y="2729279"/>
              <a:ext cx="1266055" cy="1113015"/>
            </a:xfrm>
            <a:prstGeom prst="rect">
              <a:avLst/>
            </a:prstGeom>
          </p:spPr>
        </p:pic>
        <p:pic>
          <p:nvPicPr>
            <p:cNvPr id="11" name="Picture 10" descr="Logo&#10;&#10;Description automatically generated">
              <a:extLst>
                <a:ext uri="{FF2B5EF4-FFF2-40B4-BE49-F238E27FC236}">
                  <a16:creationId xmlns:a16="http://schemas.microsoft.com/office/drawing/2014/main" id="{6527DE34-CBDB-4269-B864-729349A45CEB}"/>
                </a:ext>
              </a:extLst>
            </p:cNvPr>
            <p:cNvPicPr>
              <a:picLocks noChangeAspect="1"/>
            </p:cNvPicPr>
            <p:nvPr/>
          </p:nvPicPr>
          <p:blipFill>
            <a:blip r:embed="rId6"/>
            <a:stretch>
              <a:fillRect/>
            </a:stretch>
          </p:blipFill>
          <p:spPr>
            <a:xfrm>
              <a:off x="8956974" y="2773405"/>
              <a:ext cx="1424673" cy="1074184"/>
            </a:xfrm>
            <a:prstGeom prst="rect">
              <a:avLst/>
            </a:prstGeom>
          </p:spPr>
        </p:pic>
      </p:grpSp>
    </p:spTree>
    <p:extLst>
      <p:ext uri="{BB962C8B-B14F-4D97-AF65-F5344CB8AC3E}">
        <p14:creationId xmlns:p14="http://schemas.microsoft.com/office/powerpoint/2010/main" val="231264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9912-913D-47CD-962C-F6FD443B9E82}"/>
              </a:ext>
            </a:extLst>
          </p:cNvPr>
          <p:cNvSpPr>
            <a:spLocks noGrp="1"/>
          </p:cNvSpPr>
          <p:nvPr>
            <p:ph type="title"/>
          </p:nvPr>
        </p:nvSpPr>
        <p:spPr/>
        <p:txBody>
          <a:bodyPr/>
          <a:lstStyle/>
          <a:p>
            <a:r>
              <a:rPr lang="en-US" dirty="0"/>
              <a:t>Paradigm: online episodic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C3207-8C59-4655-87A6-7B61EFEB9582}"/>
                  </a:ext>
                </a:extLst>
              </p:cNvPr>
              <p:cNvSpPr>
                <a:spLocks noGrp="1"/>
              </p:cNvSpPr>
              <p:nvPr>
                <p:ph idx="1"/>
              </p:nvPr>
            </p:nvSpPr>
            <p:spPr>
              <a:xfrm>
                <a:off x="838199" y="1825625"/>
                <a:ext cx="10892589" cy="4351338"/>
              </a:xfrm>
            </p:spPr>
            <p:txBody>
              <a:bodyPr>
                <a:normAutofit lnSpcReduction="10000"/>
              </a:bodyPr>
              <a:lstStyle/>
              <a:p>
                <a:pPr marL="0" indent="0">
                  <a:buNone/>
                </a:pPr>
                <a:r>
                  <a:rPr lang="en-US" dirty="0"/>
                  <a:t>For episode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=1,2,..,</m:t>
                    </m:r>
                    <m:r>
                      <a:rPr lang="en-US" i="1" dirty="0" smtClean="0">
                        <a:latin typeface="Cambria Math" panose="02040503050406030204" pitchFamily="18" charset="0"/>
                      </a:rPr>
                      <m:t>𝑇</m:t>
                    </m:r>
                  </m:oMath>
                </a14:m>
                <a:r>
                  <a:rPr lang="en-US" dirty="0"/>
                  <a:t>:</a:t>
                </a:r>
              </a:p>
              <a:p>
                <a:r>
                  <a:rPr lang="en-US" dirty="0"/>
                  <a:t>Receives initial state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b="0" i="1" dirty="0" smtClean="0">
                            <a:latin typeface="Cambria Math" panose="02040503050406030204" pitchFamily="18" charset="0"/>
                          </a:rPr>
                          <m:t>1</m:t>
                        </m:r>
                      </m:sub>
                      <m:sup>
                        <m:r>
                          <a:rPr lang="en-US" i="1" dirty="0" err="1">
                            <a:latin typeface="Cambria Math" panose="02040503050406030204" pitchFamily="18" charset="0"/>
                          </a:rPr>
                          <m:t>𝑡</m:t>
                        </m:r>
                      </m:sup>
                    </m:sSubSup>
                  </m:oMath>
                </a14:m>
                <a:r>
                  <a:rPr lang="en-US" dirty="0"/>
                  <a:t> </a:t>
                </a:r>
              </a:p>
              <a:p>
                <a:r>
                  <a:rPr lang="en-US" dirty="0"/>
                  <a:t>For step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=1,2,…,</m:t>
                    </m:r>
                    <m:r>
                      <a:rPr lang="en-US" i="1" dirty="0" err="1" smtClean="0">
                        <a:latin typeface="Cambria Math" panose="02040503050406030204" pitchFamily="18" charset="0"/>
                      </a:rPr>
                      <m:t>𝐻</m:t>
                    </m:r>
                    <m:r>
                      <a:rPr lang="en-US" i="1" dirty="0" smtClean="0">
                        <a:latin typeface="Cambria Math" panose="02040503050406030204" pitchFamily="18" charset="0"/>
                      </a:rPr>
                      <m:t>:</m:t>
                    </m:r>
                  </m:oMath>
                </a14:m>
                <a:endParaRPr lang="en-US" dirty="0"/>
              </a:p>
              <a:p>
                <a:pPr lvl="1"/>
                <a:r>
                  <a:rPr lang="en-US" dirty="0"/>
                  <a:t>Takes action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𝑎</m:t>
                        </m:r>
                      </m:e>
                      <m:sub>
                        <m:r>
                          <a:rPr lang="en-US" i="1" dirty="0" smtClean="0">
                            <a:latin typeface="Cambria Math" panose="02040503050406030204" pitchFamily="18" charset="0"/>
                          </a:rPr>
                          <m:t>h</m:t>
                        </m:r>
                      </m:sub>
                      <m:sup>
                        <m:r>
                          <a:rPr lang="en-US" i="1" dirty="0" smtClean="0">
                            <a:latin typeface="Cambria Math" panose="02040503050406030204" pitchFamily="18" charset="0"/>
                          </a:rPr>
                          <m:t>𝑡</m:t>
                        </m:r>
                      </m:sup>
                    </m:sSubSup>
                  </m:oMath>
                </a14:m>
                <a:endParaRPr lang="en-US" dirty="0"/>
              </a:p>
              <a:p>
                <a:pPr lvl="1"/>
                <a:r>
                  <a:rPr lang="en-US" dirty="0"/>
                  <a:t>Receives reward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𝑟</m:t>
                        </m:r>
                      </m:e>
                      <m:sub>
                        <m:r>
                          <a:rPr lang="en-US" i="1" dirty="0" smtClean="0">
                            <a:latin typeface="Cambria Math" panose="02040503050406030204" pitchFamily="18" charset="0"/>
                          </a:rPr>
                          <m:t>h</m:t>
                        </m:r>
                      </m:sub>
                      <m:sup>
                        <m:r>
                          <a:rPr lang="en-US" i="1" dirty="0" err="1">
                            <a:latin typeface="Cambria Math" panose="02040503050406030204" pitchFamily="18" charset="0"/>
                          </a:rPr>
                          <m:t>𝑡</m:t>
                        </m:r>
                      </m:sup>
                    </m:sSubSup>
                    <m:r>
                      <a:rPr lang="en-US" b="0" i="1" dirty="0" smtClean="0">
                        <a:latin typeface="Cambria Math" panose="02040503050406030204" pitchFamily="18" charset="0"/>
                      </a:rPr>
                      <m:t>∼</m:t>
                    </m:r>
                    <m:r>
                      <a:rPr lang="en-US" b="0" i="1" dirty="0" smtClean="0">
                        <a:latin typeface="Cambria Math" panose="02040503050406030204" pitchFamily="18" charset="0"/>
                      </a:rPr>
                      <m:t>𝑅</m:t>
                    </m:r>
                    <m:r>
                      <a:rPr lang="en-US" b="0"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𝑠</m:t>
                        </m:r>
                      </m:e>
                      <m:sub>
                        <m:r>
                          <a:rPr lang="en-US" b="0" i="1" dirty="0" smtClean="0">
                            <a:latin typeface="Cambria Math" panose="02040503050406030204" pitchFamily="18" charset="0"/>
                          </a:rPr>
                          <m:t>h</m:t>
                        </m:r>
                      </m:sub>
                      <m:sup>
                        <m:r>
                          <a:rPr lang="en-US" b="0" i="1" dirty="0" smtClean="0">
                            <a:latin typeface="Cambria Math" panose="02040503050406030204" pitchFamily="18" charset="0"/>
                          </a:rPr>
                          <m:t>𝑡</m:t>
                        </m:r>
                      </m:sup>
                    </m:sSubSup>
                    <m:r>
                      <a:rPr lang="en-US" b="0"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𝑎</m:t>
                        </m:r>
                      </m:e>
                      <m:sub>
                        <m:r>
                          <a:rPr lang="en-US" b="0" i="1" dirty="0" smtClean="0">
                            <a:latin typeface="Cambria Math" panose="02040503050406030204" pitchFamily="18" charset="0"/>
                          </a:rPr>
                          <m:t>h</m:t>
                        </m:r>
                      </m:sub>
                      <m:sup>
                        <m:r>
                          <a:rPr lang="en-US" b="0" i="1" dirty="0" smtClean="0">
                            <a:latin typeface="Cambria Math" panose="02040503050406030204" pitchFamily="18" charset="0"/>
                          </a:rPr>
                          <m:t>𝑡</m:t>
                        </m:r>
                      </m:sup>
                    </m:sSubSup>
                    <m:r>
                      <a:rPr lang="en-US" b="0" i="1" dirty="0" smtClean="0">
                        <a:latin typeface="Cambria Math" panose="02040503050406030204" pitchFamily="18" charset="0"/>
                      </a:rPr>
                      <m:t>)</m:t>
                    </m:r>
                  </m:oMath>
                </a14:m>
                <a:endParaRPr lang="en-US" dirty="0"/>
              </a:p>
              <a:p>
                <a:pPr lvl="1"/>
                <a:r>
                  <a:rPr lang="en-US" dirty="0"/>
                  <a:t>Transitions to next state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i="1" dirty="0" smtClean="0">
                            <a:latin typeface="Cambria Math" panose="02040503050406030204" pitchFamily="18" charset="0"/>
                          </a:rPr>
                          <m:t>h</m:t>
                        </m:r>
                        <m:r>
                          <a:rPr lang="en-US" b="0" i="1" dirty="0" smtClean="0">
                            <a:latin typeface="Cambria Math" panose="02040503050406030204" pitchFamily="18" charset="0"/>
                          </a:rPr>
                          <m:t>+1</m:t>
                        </m:r>
                      </m:sub>
                      <m:sup>
                        <m:r>
                          <a:rPr lang="en-US" i="1" dirty="0" err="1">
                            <a:latin typeface="Cambria Math" panose="02040503050406030204" pitchFamily="18" charset="0"/>
                          </a:rPr>
                          <m:t>𝑡</m:t>
                        </m:r>
                      </m:sup>
                    </m:sSubSup>
                    <m:r>
                      <a:rPr lang="en-US" b="0" i="1" dirty="0" smtClean="0">
                        <a:latin typeface="Cambria Math" panose="02040503050406030204" pitchFamily="18" charset="0"/>
                      </a:rPr>
                      <m:t>∼</m:t>
                    </m:r>
                    <m:r>
                      <a:rPr lang="en-US" b="0" i="1" dirty="0" smtClean="0">
                        <a:latin typeface="Cambria Math" panose="02040503050406030204" pitchFamily="18" charset="0"/>
                      </a:rPr>
                      <m:t>𝑃</m:t>
                    </m:r>
                    <m:d>
                      <m:dPr>
                        <m:sepChr m:val="∣"/>
                        <m:ctrlPr>
                          <a:rPr lang="en-US" b="0" i="1" dirty="0" smtClean="0">
                            <a:latin typeface="Cambria Math" panose="02040503050406030204" pitchFamily="18" charset="0"/>
                          </a:rPr>
                        </m:ctrlPr>
                      </m:dPr>
                      <m:e>
                        <m:r>
                          <a:rPr lang="en-US" b="0" i="1" dirty="0" smtClean="0">
                            <a:latin typeface="Cambria Math" panose="02040503050406030204" pitchFamily="18" charset="0"/>
                          </a:rPr>
                          <m:t>⋅ </m:t>
                        </m:r>
                      </m:e>
                      <m:e>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𝑠</m:t>
                            </m:r>
                          </m:e>
                          <m:sub>
                            <m:r>
                              <a:rPr lang="en-US" b="0" i="1" dirty="0" smtClean="0">
                                <a:latin typeface="Cambria Math" panose="02040503050406030204" pitchFamily="18" charset="0"/>
                              </a:rPr>
                              <m:t>h</m:t>
                            </m:r>
                          </m:sub>
                          <m:sup>
                            <m:r>
                              <a:rPr lang="en-US" b="0" i="1" dirty="0" smtClean="0">
                                <a:latin typeface="Cambria Math" panose="02040503050406030204" pitchFamily="18" charset="0"/>
                              </a:rPr>
                              <m:t>𝑡</m:t>
                            </m:r>
                          </m:sup>
                        </m:sSubSup>
                        <m:r>
                          <a:rPr lang="en-US" b="0"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𝑎</m:t>
                            </m:r>
                          </m:e>
                          <m:sub>
                            <m:r>
                              <a:rPr lang="en-US" b="0" i="1" dirty="0" smtClean="0">
                                <a:latin typeface="Cambria Math" panose="02040503050406030204" pitchFamily="18" charset="0"/>
                              </a:rPr>
                              <m:t>h</m:t>
                            </m:r>
                          </m:sub>
                          <m:sup>
                            <m:r>
                              <a:rPr lang="en-US" b="0" i="1" dirty="0" smtClean="0">
                                <a:latin typeface="Cambria Math" panose="02040503050406030204" pitchFamily="18" charset="0"/>
                              </a:rPr>
                              <m:t>𝑡</m:t>
                            </m:r>
                          </m:sup>
                        </m:sSubSup>
                      </m:e>
                    </m:d>
                  </m:oMath>
                </a14:m>
                <a:endParaRPr lang="en-US" dirty="0"/>
              </a:p>
              <a:p>
                <a:pPr lvl="1"/>
                <a:endParaRPr lang="en-US" dirty="0"/>
              </a:p>
              <a:p>
                <a:r>
                  <a:rPr lang="en-US" dirty="0"/>
                  <a:t>Key challenge: delayed consequences</a:t>
                </a:r>
              </a:p>
              <a:p>
                <a:pPr lvl="1"/>
                <a:r>
                  <a:rPr lang="en-US" dirty="0"/>
                  <a:t>Which action was the key reason that the agent performed badly in episode </a:t>
                </a:r>
                <a14:m>
                  <m:oMath xmlns:m="http://schemas.openxmlformats.org/officeDocument/2006/math">
                    <m:r>
                      <a:rPr lang="en-US" i="1" dirty="0" smtClean="0">
                        <a:latin typeface="Cambria Math" panose="02040503050406030204" pitchFamily="18" charset="0"/>
                      </a:rPr>
                      <m:t>𝑡</m:t>
                    </m:r>
                  </m:oMath>
                </a14:m>
                <a:r>
                  <a:rPr lang="en-US" dirty="0"/>
                  <a:t>?</a:t>
                </a:r>
              </a:p>
              <a:p>
                <a:pPr lvl="1"/>
                <a:r>
                  <a:rPr lang="en-US" dirty="0"/>
                  <a:t>Immediate reward alone may not be a good indicator</a:t>
                </a:r>
              </a:p>
            </p:txBody>
          </p:sp>
        </mc:Choice>
        <mc:Fallback xmlns="">
          <p:sp>
            <p:nvSpPr>
              <p:cNvPr id="3" name="Content Placeholder 2">
                <a:extLst>
                  <a:ext uri="{FF2B5EF4-FFF2-40B4-BE49-F238E27FC236}">
                    <a16:creationId xmlns:a16="http://schemas.microsoft.com/office/drawing/2014/main" id="{8EBC3207-8C59-4655-87A6-7B61EFEB9582}"/>
                  </a:ext>
                </a:extLst>
              </p:cNvPr>
              <p:cNvSpPr>
                <a:spLocks noGrp="1" noRot="1" noChangeAspect="1" noMove="1" noResize="1" noEditPoints="1" noAdjustHandles="1" noChangeArrowheads="1" noChangeShapeType="1" noTextEdit="1"/>
              </p:cNvSpPr>
              <p:nvPr>
                <p:ph idx="1"/>
              </p:nvPr>
            </p:nvSpPr>
            <p:spPr>
              <a:xfrm>
                <a:off x="838199" y="1825625"/>
                <a:ext cx="10892589" cy="4351338"/>
              </a:xfrm>
              <a:blipFill>
                <a:blip r:embed="rId2"/>
                <a:stretch>
                  <a:fillRect l="-1119" t="-3081"/>
                </a:stretch>
              </a:blipFill>
            </p:spPr>
            <p:txBody>
              <a:bodyPr/>
              <a:lstStyle/>
              <a:p>
                <a:r>
                  <a:rPr lang="en-US">
                    <a:noFill/>
                  </a:rPr>
                  <a:t> </a:t>
                </a:r>
              </a:p>
            </p:txBody>
          </p:sp>
        </mc:Fallback>
      </mc:AlternateContent>
      <p:pic>
        <p:nvPicPr>
          <p:cNvPr id="4" name="Picture 4" descr="Grid world problem: The agent moves in four directions to find the goal...  | Download Scientific Diagram">
            <a:extLst>
              <a:ext uri="{FF2B5EF4-FFF2-40B4-BE49-F238E27FC236}">
                <a16:creationId xmlns:a16="http://schemas.microsoft.com/office/drawing/2014/main" id="{DEF5D34E-6493-4D63-BE0D-CE5FE293B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8388" y="1943502"/>
            <a:ext cx="3173595" cy="238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8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38AA-3EA1-471D-A3F2-0CC9D089D71C}"/>
              </a:ext>
            </a:extLst>
          </p:cNvPr>
          <p:cNvSpPr>
            <a:spLocks noGrp="1"/>
          </p:cNvSpPr>
          <p:nvPr>
            <p:ph type="title"/>
          </p:nvPr>
        </p:nvSpPr>
        <p:spPr/>
        <p:txBody>
          <a:bodyPr/>
          <a:lstStyle/>
          <a:p>
            <a:r>
              <a:rPr lang="en-US" dirty="0"/>
              <a:t>Paradigm: online episodic RL (cont’d)</a:t>
            </a:r>
          </a:p>
        </p:txBody>
      </p:sp>
      <p:sp>
        <p:nvSpPr>
          <p:cNvPr id="3" name="Content Placeholder 2">
            <a:extLst>
              <a:ext uri="{FF2B5EF4-FFF2-40B4-BE49-F238E27FC236}">
                <a16:creationId xmlns:a16="http://schemas.microsoft.com/office/drawing/2014/main" id="{D663EED7-A7B8-477C-9DF9-40C87BF38948}"/>
              </a:ext>
            </a:extLst>
          </p:cNvPr>
          <p:cNvSpPr>
            <a:spLocks noGrp="1"/>
          </p:cNvSpPr>
          <p:nvPr>
            <p:ph idx="1"/>
          </p:nvPr>
        </p:nvSpPr>
        <p:spPr/>
        <p:txBody>
          <a:bodyPr/>
          <a:lstStyle/>
          <a:p>
            <a:r>
              <a:rPr lang="en-US" dirty="0"/>
              <a:t>Typical solution to address the delayed consequence issue: </a:t>
            </a:r>
          </a:p>
          <a:p>
            <a:pPr lvl="1"/>
            <a:r>
              <a:rPr lang="en-US" dirty="0"/>
              <a:t>For each (state, action) pair, calculate its </a:t>
            </a:r>
            <a:r>
              <a:rPr lang="en-US" i="1" dirty="0"/>
              <a:t>optimal value – </a:t>
            </a:r>
            <a:r>
              <a:rPr lang="en-US" dirty="0"/>
              <a:t>the best possible expected reward one can get starting from it</a:t>
            </a:r>
          </a:p>
          <a:p>
            <a:pPr lvl="1"/>
            <a:r>
              <a:rPr lang="en-US" dirty="0"/>
              <a:t>Use optimal values to guide learning</a:t>
            </a:r>
          </a:p>
          <a:p>
            <a:pPr lvl="1"/>
            <a:r>
              <a:rPr lang="en-US" dirty="0"/>
              <a:t>Compute optimal value by dynamic programming</a:t>
            </a:r>
          </a:p>
        </p:txBody>
      </p:sp>
      <p:pic>
        <p:nvPicPr>
          <p:cNvPr id="5" name="Picture 4" descr="Chart&#10;&#10;Description automatically generated">
            <a:extLst>
              <a:ext uri="{FF2B5EF4-FFF2-40B4-BE49-F238E27FC236}">
                <a16:creationId xmlns:a16="http://schemas.microsoft.com/office/drawing/2014/main" id="{6FEE5192-2A81-4B59-8DC9-4856429E0333}"/>
              </a:ext>
            </a:extLst>
          </p:cNvPr>
          <p:cNvPicPr>
            <a:picLocks noChangeAspect="1"/>
          </p:cNvPicPr>
          <p:nvPr/>
        </p:nvPicPr>
        <p:blipFill>
          <a:blip r:embed="rId2"/>
          <a:stretch>
            <a:fillRect/>
          </a:stretch>
        </p:blipFill>
        <p:spPr>
          <a:xfrm>
            <a:off x="3354305" y="3765755"/>
            <a:ext cx="5825790" cy="3092245"/>
          </a:xfrm>
          <a:prstGeom prst="rect">
            <a:avLst/>
          </a:prstGeom>
        </p:spPr>
      </p:pic>
    </p:spTree>
    <p:extLst>
      <p:ext uri="{BB962C8B-B14F-4D97-AF65-F5344CB8AC3E}">
        <p14:creationId xmlns:p14="http://schemas.microsoft.com/office/powerpoint/2010/main" val="195052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5CFA-7B7F-44F0-80EA-9665343A30A1}"/>
              </a:ext>
            </a:extLst>
          </p:cNvPr>
          <p:cNvSpPr>
            <a:spLocks noGrp="1"/>
          </p:cNvSpPr>
          <p:nvPr>
            <p:ph type="title"/>
          </p:nvPr>
        </p:nvSpPr>
        <p:spPr/>
        <p:txBody>
          <a:bodyPr/>
          <a:lstStyle/>
          <a:p>
            <a:r>
              <a:rPr lang="en-US" dirty="0"/>
              <a:t>RL challenges: summary</a:t>
            </a:r>
          </a:p>
        </p:txBody>
      </p:sp>
      <p:sp>
        <p:nvSpPr>
          <p:cNvPr id="3" name="Content Placeholder 2">
            <a:extLst>
              <a:ext uri="{FF2B5EF4-FFF2-40B4-BE49-F238E27FC236}">
                <a16:creationId xmlns:a16="http://schemas.microsoft.com/office/drawing/2014/main" id="{55D8B4C1-28C8-4A1E-A8B0-39C8DB1171A9}"/>
              </a:ext>
            </a:extLst>
          </p:cNvPr>
          <p:cNvSpPr>
            <a:spLocks noGrp="1"/>
          </p:cNvSpPr>
          <p:nvPr>
            <p:ph idx="1"/>
          </p:nvPr>
        </p:nvSpPr>
        <p:spPr>
          <a:xfrm>
            <a:off x="838200" y="1825625"/>
            <a:ext cx="10515600" cy="4900028"/>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Ideally: tackle all three challenges simultaneously</a:t>
            </a:r>
          </a:p>
          <a:p>
            <a:endParaRPr lang="en-US" dirty="0"/>
          </a:p>
          <a:p>
            <a:endParaRPr lang="en-US" dirty="0"/>
          </a:p>
        </p:txBody>
      </p:sp>
      <p:sp>
        <p:nvSpPr>
          <p:cNvPr id="4" name="Rectangle: Rounded Corners 3">
            <a:extLst>
              <a:ext uri="{FF2B5EF4-FFF2-40B4-BE49-F238E27FC236}">
                <a16:creationId xmlns:a16="http://schemas.microsoft.com/office/drawing/2014/main" id="{71A918A5-664C-4848-BC9C-BAE0124B317E}"/>
              </a:ext>
            </a:extLst>
          </p:cNvPr>
          <p:cNvSpPr/>
          <p:nvPr/>
        </p:nvSpPr>
        <p:spPr>
          <a:xfrm>
            <a:off x="4732420" y="1690688"/>
            <a:ext cx="2983832" cy="1112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Generalization</a:t>
            </a:r>
          </a:p>
        </p:txBody>
      </p:sp>
      <p:sp>
        <p:nvSpPr>
          <p:cNvPr id="6" name="Rectangle: Rounded Corners 5">
            <a:extLst>
              <a:ext uri="{FF2B5EF4-FFF2-40B4-BE49-F238E27FC236}">
                <a16:creationId xmlns:a16="http://schemas.microsoft.com/office/drawing/2014/main" id="{F599DED1-36EE-4A51-9575-B881B8A4F5D5}"/>
              </a:ext>
            </a:extLst>
          </p:cNvPr>
          <p:cNvSpPr/>
          <p:nvPr/>
        </p:nvSpPr>
        <p:spPr>
          <a:xfrm>
            <a:off x="1748588" y="4551404"/>
            <a:ext cx="2983832" cy="1112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Delayed consequences</a:t>
            </a:r>
          </a:p>
        </p:txBody>
      </p:sp>
      <p:sp>
        <p:nvSpPr>
          <p:cNvPr id="8" name="Rectangle: Rounded Corners 7">
            <a:extLst>
              <a:ext uri="{FF2B5EF4-FFF2-40B4-BE49-F238E27FC236}">
                <a16:creationId xmlns:a16="http://schemas.microsoft.com/office/drawing/2014/main" id="{2A7297AE-6944-4DD8-89F9-E61609B1D1EA}"/>
              </a:ext>
            </a:extLst>
          </p:cNvPr>
          <p:cNvSpPr/>
          <p:nvPr/>
        </p:nvSpPr>
        <p:spPr>
          <a:xfrm>
            <a:off x="7716252" y="4551404"/>
            <a:ext cx="2983832" cy="1112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Exploration</a:t>
            </a:r>
          </a:p>
        </p:txBody>
      </p:sp>
      <p:cxnSp>
        <p:nvCxnSpPr>
          <p:cNvPr id="10" name="Straight Connector 9">
            <a:extLst>
              <a:ext uri="{FF2B5EF4-FFF2-40B4-BE49-F238E27FC236}">
                <a16:creationId xmlns:a16="http://schemas.microsoft.com/office/drawing/2014/main" id="{8CD4BA8F-314B-48E5-856B-09C8BFC59745}"/>
              </a:ext>
            </a:extLst>
          </p:cNvPr>
          <p:cNvCxnSpPr>
            <a:endCxn id="8" idx="0"/>
          </p:cNvCxnSpPr>
          <p:nvPr/>
        </p:nvCxnSpPr>
        <p:spPr>
          <a:xfrm>
            <a:off x="6095999" y="2803358"/>
            <a:ext cx="3112169" cy="17480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5F1B646-87B1-4871-8173-6A566E32A72E}"/>
              </a:ext>
            </a:extLst>
          </p:cNvPr>
          <p:cNvSpPr txBox="1"/>
          <p:nvPr/>
        </p:nvSpPr>
        <p:spPr>
          <a:xfrm>
            <a:off x="7543799" y="3054665"/>
            <a:ext cx="2529475" cy="461665"/>
          </a:xfrm>
          <a:prstGeom prst="rect">
            <a:avLst/>
          </a:prstGeom>
          <a:noFill/>
        </p:spPr>
        <p:txBody>
          <a:bodyPr wrap="square" rtlCol="0">
            <a:spAutoFit/>
          </a:bodyPr>
          <a:lstStyle/>
          <a:p>
            <a:r>
              <a:rPr lang="en-US" sz="2400" dirty="0"/>
              <a:t>Contextual bandits</a:t>
            </a:r>
          </a:p>
        </p:txBody>
      </p:sp>
      <p:cxnSp>
        <p:nvCxnSpPr>
          <p:cNvPr id="12" name="Straight Connector 11">
            <a:extLst>
              <a:ext uri="{FF2B5EF4-FFF2-40B4-BE49-F238E27FC236}">
                <a16:creationId xmlns:a16="http://schemas.microsoft.com/office/drawing/2014/main" id="{D5F01038-D1D9-4EE9-83F1-CF764EEE0EDD}"/>
              </a:ext>
            </a:extLst>
          </p:cNvPr>
          <p:cNvCxnSpPr>
            <a:cxnSpLocks/>
            <a:endCxn id="8" idx="1"/>
          </p:cNvCxnSpPr>
          <p:nvPr/>
        </p:nvCxnSpPr>
        <p:spPr>
          <a:xfrm flipV="1">
            <a:off x="4732420" y="5107739"/>
            <a:ext cx="2983832" cy="2132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857B99E-109D-46B9-A3E6-F0F930256B89}"/>
              </a:ext>
            </a:extLst>
          </p:cNvPr>
          <p:cNvSpPr txBox="1"/>
          <p:nvPr/>
        </p:nvSpPr>
        <p:spPr>
          <a:xfrm>
            <a:off x="4732420" y="5294768"/>
            <a:ext cx="2823145" cy="830997"/>
          </a:xfrm>
          <a:prstGeom prst="rect">
            <a:avLst/>
          </a:prstGeom>
          <a:noFill/>
        </p:spPr>
        <p:txBody>
          <a:bodyPr wrap="square" rtlCol="0">
            <a:spAutoFit/>
          </a:bodyPr>
          <a:lstStyle/>
          <a:p>
            <a:r>
              <a:rPr lang="en-US" sz="2400" dirty="0"/>
              <a:t>Discrete state-action </a:t>
            </a:r>
          </a:p>
          <a:p>
            <a:r>
              <a:rPr lang="en-US" sz="2400" dirty="0"/>
              <a:t>(tabular) RL</a:t>
            </a:r>
          </a:p>
        </p:txBody>
      </p:sp>
      <p:cxnSp>
        <p:nvCxnSpPr>
          <p:cNvPr id="15" name="Straight Connector 14">
            <a:extLst>
              <a:ext uri="{FF2B5EF4-FFF2-40B4-BE49-F238E27FC236}">
                <a16:creationId xmlns:a16="http://schemas.microsoft.com/office/drawing/2014/main" id="{91C9F645-95F2-49B0-9C38-0BC8F3F7D651}"/>
              </a:ext>
            </a:extLst>
          </p:cNvPr>
          <p:cNvCxnSpPr>
            <a:cxnSpLocks/>
          </p:cNvCxnSpPr>
          <p:nvPr/>
        </p:nvCxnSpPr>
        <p:spPr>
          <a:xfrm flipV="1">
            <a:off x="2983830" y="2803358"/>
            <a:ext cx="3112169" cy="1769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ABD3562-32FB-436C-9FC3-D08561C3346B}"/>
              </a:ext>
            </a:extLst>
          </p:cNvPr>
          <p:cNvSpPr txBox="1"/>
          <p:nvPr/>
        </p:nvSpPr>
        <p:spPr>
          <a:xfrm>
            <a:off x="2118724" y="2888565"/>
            <a:ext cx="2547557" cy="830997"/>
          </a:xfrm>
          <a:prstGeom prst="rect">
            <a:avLst/>
          </a:prstGeom>
          <a:noFill/>
        </p:spPr>
        <p:txBody>
          <a:bodyPr wrap="square" rtlCol="0">
            <a:spAutoFit/>
          </a:bodyPr>
          <a:lstStyle/>
          <a:p>
            <a:r>
              <a:rPr lang="en-US" sz="2400" dirty="0"/>
              <a:t>RL with simulators,</a:t>
            </a:r>
          </a:p>
          <a:p>
            <a:r>
              <a:rPr lang="en-US" sz="2400" dirty="0"/>
              <a:t>Offline RL, ..</a:t>
            </a:r>
          </a:p>
        </p:txBody>
      </p:sp>
    </p:spTree>
    <p:extLst>
      <p:ext uri="{BB962C8B-B14F-4D97-AF65-F5344CB8AC3E}">
        <p14:creationId xmlns:p14="http://schemas.microsoft.com/office/powerpoint/2010/main" val="2132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D768-3053-446F-B0AD-DC4E744DB0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647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CA9E-D2F4-4D46-AC66-7650C7C19670}"/>
              </a:ext>
            </a:extLst>
          </p:cNvPr>
          <p:cNvSpPr>
            <a:spLocks noGrp="1"/>
          </p:cNvSpPr>
          <p:nvPr>
            <p:ph type="title"/>
          </p:nvPr>
        </p:nvSpPr>
        <p:spPr/>
        <p:txBody>
          <a:bodyPr/>
          <a:lstStyle/>
          <a:p>
            <a:r>
              <a:rPr lang="en-US" dirty="0"/>
              <a:t>Logistics info</a:t>
            </a:r>
          </a:p>
        </p:txBody>
      </p:sp>
      <p:sp>
        <p:nvSpPr>
          <p:cNvPr id="3" name="Content Placeholder 2">
            <a:extLst>
              <a:ext uri="{FF2B5EF4-FFF2-40B4-BE49-F238E27FC236}">
                <a16:creationId xmlns:a16="http://schemas.microsoft.com/office/drawing/2014/main" id="{FFB8BC0E-137B-43C6-9869-855936FE0576}"/>
              </a:ext>
            </a:extLst>
          </p:cNvPr>
          <p:cNvSpPr>
            <a:spLocks noGrp="1"/>
          </p:cNvSpPr>
          <p:nvPr>
            <p:ph idx="1"/>
          </p:nvPr>
        </p:nvSpPr>
        <p:spPr/>
        <p:txBody>
          <a:bodyPr>
            <a:normAutofit/>
          </a:bodyPr>
          <a:lstStyle/>
          <a:p>
            <a:r>
              <a:rPr lang="en-US" dirty="0"/>
              <a:t>Instructor: Chicheng Zhang (</a:t>
            </a:r>
            <a:r>
              <a:rPr lang="en-US" dirty="0">
                <a:hlinkClick r:id="rId2"/>
              </a:rPr>
              <a:t>chichengz@cs.arizona.edu</a:t>
            </a:r>
            <a:r>
              <a:rPr lang="en-US" dirty="0"/>
              <a:t>)</a:t>
            </a:r>
          </a:p>
          <a:p>
            <a:pPr marL="0" indent="0">
              <a:buNone/>
            </a:pPr>
            <a:endParaRPr lang="en-US" dirty="0"/>
          </a:p>
          <a:p>
            <a:r>
              <a:rPr lang="en-US" dirty="0"/>
              <a:t>Class meeting time &amp; venue: </a:t>
            </a:r>
            <a:r>
              <a:rPr lang="en-US" dirty="0" err="1"/>
              <a:t>TuTh</a:t>
            </a:r>
            <a:r>
              <a:rPr lang="en-US" dirty="0"/>
              <a:t> 3:30pm-4:45pm, Cesar E. Chavez Building 305</a:t>
            </a:r>
          </a:p>
          <a:p>
            <a:endParaRPr lang="en-US" dirty="0"/>
          </a:p>
          <a:p>
            <a:r>
              <a:rPr lang="en-US" dirty="0"/>
              <a:t>Lectures will be video-recorded</a:t>
            </a:r>
          </a:p>
          <a:p>
            <a:pPr marL="0" indent="0">
              <a:buNone/>
            </a:pPr>
            <a:endParaRPr lang="en-US" dirty="0"/>
          </a:p>
          <a:p>
            <a:r>
              <a:rPr lang="en-US" dirty="0"/>
              <a:t>Class website: https://zcc1307.github.io/courses/csc696fa21/</a:t>
            </a:r>
          </a:p>
        </p:txBody>
      </p:sp>
    </p:spTree>
    <p:extLst>
      <p:ext uri="{BB962C8B-B14F-4D97-AF65-F5344CB8AC3E}">
        <p14:creationId xmlns:p14="http://schemas.microsoft.com/office/powerpoint/2010/main" val="139062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E986-63A7-4624-8B91-57D54E8E2D79}"/>
              </a:ext>
            </a:extLst>
          </p:cNvPr>
          <p:cNvSpPr>
            <a:spLocks noGrp="1"/>
          </p:cNvSpPr>
          <p:nvPr>
            <p:ph type="title"/>
          </p:nvPr>
        </p:nvSpPr>
        <p:spPr/>
        <p:txBody>
          <a:bodyPr/>
          <a:lstStyle/>
          <a:p>
            <a:r>
              <a:rPr lang="en-US" dirty="0"/>
              <a:t>What is reinforcement 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9F3C0-099B-4FDB-A2D5-2EB88CD9AAD4}"/>
                  </a:ext>
                </a:extLst>
              </p:cNvPr>
              <p:cNvSpPr>
                <a:spLocks noGrp="1"/>
              </p:cNvSpPr>
              <p:nvPr>
                <p:ph idx="1"/>
              </p:nvPr>
            </p:nvSpPr>
            <p:spPr/>
            <p:txBody>
              <a:bodyPr>
                <a:normAutofit fontScale="92500" lnSpcReduction="10000"/>
              </a:bodyPr>
              <a:lstStyle/>
              <a:p>
                <a:r>
                  <a:rPr lang="en-US" b="1" i="0" dirty="0">
                    <a:effectLst/>
                  </a:rPr>
                  <a:t>Reinforcement learning</a:t>
                </a:r>
                <a:r>
                  <a:rPr lang="en-US" b="0" i="0" dirty="0">
                    <a:effectLst/>
                  </a:rPr>
                  <a:t> (</a:t>
                </a:r>
                <a:r>
                  <a:rPr lang="en-US" b="1" i="0" dirty="0">
                    <a:effectLst/>
                  </a:rPr>
                  <a:t>RL</a:t>
                </a:r>
                <a:r>
                  <a:rPr lang="en-US" b="0" i="0" dirty="0">
                    <a:effectLst/>
                  </a:rPr>
                  <a:t>) is an area of </a:t>
                </a:r>
                <a:r>
                  <a:rPr lang="en-US" b="0" i="0" u="none" strike="noStrike" dirty="0">
                    <a:effectLst/>
                  </a:rPr>
                  <a:t>machine learning</a:t>
                </a:r>
                <a:r>
                  <a:rPr lang="en-US" b="0" i="0" dirty="0">
                    <a:effectLst/>
                  </a:rPr>
                  <a:t> concerned with how </a:t>
                </a:r>
                <a:r>
                  <a:rPr lang="en-US" b="0" i="0" u="none" strike="noStrike" dirty="0">
                    <a:effectLst/>
                  </a:rPr>
                  <a:t>intelligent agents</a:t>
                </a:r>
                <a:r>
                  <a:rPr lang="en-US" b="0" i="0" dirty="0">
                    <a:effectLst/>
                  </a:rPr>
                  <a:t> ought to take </a:t>
                </a:r>
                <a:r>
                  <a:rPr lang="en-US" b="0" i="0" u="none" strike="noStrike" dirty="0">
                    <a:effectLst/>
                  </a:rPr>
                  <a:t>actions</a:t>
                </a:r>
                <a:r>
                  <a:rPr lang="en-US" b="0" i="0" dirty="0">
                    <a:effectLst/>
                  </a:rPr>
                  <a:t> in an environment in order to maximize the notion of cumulative reward. –Wikipedia</a:t>
                </a:r>
              </a:p>
              <a:p>
                <a:endParaRPr lang="en-US" dirty="0"/>
              </a:p>
              <a:p>
                <a:r>
                  <a:rPr lang="en-US" dirty="0"/>
                  <a:t>Example: continuous medical treatment</a:t>
                </a:r>
              </a:p>
              <a:p>
                <a:r>
                  <a:rPr lang="en-US" dirty="0"/>
                  <a:t>For time step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=1,2,..</m:t>
                    </m:r>
                    <m:r>
                      <a:rPr lang="en-US" i="1" dirty="0" smtClean="0">
                        <a:latin typeface="Cambria Math" panose="02040503050406030204" pitchFamily="18" charset="0"/>
                      </a:rPr>
                      <m:t>𝑇</m:t>
                    </m:r>
                    <m:r>
                      <a:rPr lang="en-US" i="1" dirty="0" smtClean="0">
                        <a:latin typeface="Cambria Math" panose="02040503050406030204" pitchFamily="18" charset="0"/>
                      </a:rPr>
                      <m:t>:</m:t>
                    </m:r>
                  </m:oMath>
                </a14:m>
                <a:endParaRPr lang="en-US" dirty="0"/>
              </a:p>
              <a:p>
                <a:pPr lvl="1"/>
                <a:r>
                  <a:rPr lang="en-US" dirty="0"/>
                  <a:t>Receives state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𝑠</m:t>
                        </m:r>
                      </m:e>
                      <m:sub>
                        <m:r>
                          <a:rPr lang="en-US" b="0" i="1" smtClean="0">
                            <a:solidFill>
                              <a:schemeClr val="accent2"/>
                            </a:solidFill>
                            <a:latin typeface="Cambria Math" panose="02040503050406030204" pitchFamily="18" charset="0"/>
                          </a:rPr>
                          <m:t>𝑡</m:t>
                        </m:r>
                      </m:sub>
                    </m:sSub>
                  </m:oMath>
                </a14:m>
                <a:r>
                  <a:rPr lang="en-US" dirty="0"/>
                  <a:t> </a:t>
                </a:r>
              </a:p>
              <a:p>
                <a:pPr lvl="1"/>
                <a:endParaRPr lang="en-US" dirty="0"/>
              </a:p>
              <a:p>
                <a:pPr lvl="1"/>
                <a:r>
                  <a:rPr lang="en-US" dirty="0"/>
                  <a:t>Takes an action </a:t>
                </a:r>
                <a14:m>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𝑡</m:t>
                        </m:r>
                      </m:sub>
                    </m:sSub>
                  </m:oMath>
                </a14:m>
                <a:endParaRPr lang="en-US" dirty="0"/>
              </a:p>
              <a:p>
                <a:pPr marL="457200" lvl="1" indent="0">
                  <a:buNone/>
                </a:pPr>
                <a:endParaRPr lang="en-US" dirty="0"/>
              </a:p>
              <a:p>
                <a:pPr lvl="1"/>
                <a:r>
                  <a:rPr lang="en-US" dirty="0"/>
                  <a:t>Receives reward </a:t>
                </a:r>
                <a14:m>
                  <m:oMath xmlns:m="http://schemas.openxmlformats.org/officeDocument/2006/math">
                    <m:sSub>
                      <m:sSubPr>
                        <m:ctrlPr>
                          <a:rPr lang="en-US" b="0" i="1" dirty="0" smtClean="0">
                            <a:solidFill>
                              <a:srgbClr val="00B050"/>
                            </a:solidFill>
                            <a:latin typeface="Cambria Math" panose="02040503050406030204" pitchFamily="18" charset="0"/>
                          </a:rPr>
                        </m:ctrlPr>
                      </m:sSubPr>
                      <m:e>
                        <m:r>
                          <a:rPr lang="en-US" i="1" dirty="0" smtClean="0">
                            <a:solidFill>
                              <a:srgbClr val="00B050"/>
                            </a:solidFill>
                            <a:latin typeface="Cambria Math" panose="02040503050406030204" pitchFamily="18" charset="0"/>
                          </a:rPr>
                          <m:t>𝑟</m:t>
                        </m:r>
                      </m:e>
                      <m:sub>
                        <m:r>
                          <a:rPr lang="en-US" b="0" i="1" dirty="0" smtClean="0">
                            <a:solidFill>
                              <a:srgbClr val="00B050"/>
                            </a:solidFill>
                            <a:latin typeface="Cambria Math" panose="02040503050406030204" pitchFamily="18" charset="0"/>
                          </a:rPr>
                          <m:t>𝑡</m:t>
                        </m:r>
                      </m:sub>
                    </m:sSub>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9D9F3C0-099B-4FDB-A2D5-2EB88CD9AAD4}"/>
                  </a:ext>
                </a:extLst>
              </p:cNvPr>
              <p:cNvSpPr>
                <a:spLocks noGrp="1" noRot="1" noChangeAspect="1" noMove="1" noResize="1" noEditPoints="1" noAdjustHandles="1" noChangeArrowheads="1" noChangeShapeType="1" noTextEdit="1"/>
              </p:cNvSpPr>
              <p:nvPr>
                <p:ph idx="1"/>
              </p:nvPr>
            </p:nvSpPr>
            <p:spPr>
              <a:blipFill>
                <a:blip r:embed="rId2"/>
                <a:stretch>
                  <a:fillRect l="-928" t="-2801" r="-139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9EA3F6F-213A-4D07-8BA2-491E304AAC9A}"/>
              </a:ext>
            </a:extLst>
          </p:cNvPr>
          <p:cNvGrpSpPr/>
          <p:nvPr/>
        </p:nvGrpSpPr>
        <p:grpSpPr>
          <a:xfrm>
            <a:off x="9848639" y="3954868"/>
            <a:ext cx="1312860" cy="1794969"/>
            <a:chOff x="5212748" y="2347265"/>
            <a:chExt cx="1312860" cy="1794969"/>
          </a:xfrm>
        </p:grpSpPr>
        <p:pic>
          <p:nvPicPr>
            <p:cNvPr id="5" name="Picture 4" descr="A desktop computer monitor sitting next to a keyboard&#10;&#10;Description automatically generated">
              <a:extLst>
                <a:ext uri="{FF2B5EF4-FFF2-40B4-BE49-F238E27FC236}">
                  <a16:creationId xmlns:a16="http://schemas.microsoft.com/office/drawing/2014/main" id="{1FB8E153-3D03-45CF-BA9A-02B4CE6BCB8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12748" y="2347265"/>
              <a:ext cx="1312860" cy="1394188"/>
            </a:xfrm>
            <a:prstGeom prst="rect">
              <a:avLst/>
            </a:prstGeom>
          </p:spPr>
        </p:pic>
        <p:sp>
          <p:nvSpPr>
            <p:cNvPr id="6" name="TextBox 5">
              <a:extLst>
                <a:ext uri="{FF2B5EF4-FFF2-40B4-BE49-F238E27FC236}">
                  <a16:creationId xmlns:a16="http://schemas.microsoft.com/office/drawing/2014/main" id="{D1C940F6-6508-4D8B-A355-5A47D691A06E}"/>
                </a:ext>
              </a:extLst>
            </p:cNvPr>
            <p:cNvSpPr txBox="1"/>
            <p:nvPr/>
          </p:nvSpPr>
          <p:spPr>
            <a:xfrm>
              <a:off x="5494500" y="3772902"/>
              <a:ext cx="906017" cy="369332"/>
            </a:xfrm>
            <a:prstGeom prst="rect">
              <a:avLst/>
            </a:prstGeom>
            <a:noFill/>
          </p:spPr>
          <p:txBody>
            <a:bodyPr wrap="none" rtlCol="0">
              <a:spAutoFit/>
            </a:bodyPr>
            <a:lstStyle/>
            <a:p>
              <a:r>
                <a:rPr lang="en-US"/>
                <a:t>Learner</a:t>
              </a:r>
              <a:endParaRPr lang="en-US" dirty="0"/>
            </a:p>
          </p:txBody>
        </p:sp>
      </p:grpSp>
      <p:grpSp>
        <p:nvGrpSpPr>
          <p:cNvPr id="7" name="Group 6">
            <a:extLst>
              <a:ext uri="{FF2B5EF4-FFF2-40B4-BE49-F238E27FC236}">
                <a16:creationId xmlns:a16="http://schemas.microsoft.com/office/drawing/2014/main" id="{257E056D-2ABD-4B13-8EE4-D7EC8C42F338}"/>
              </a:ext>
            </a:extLst>
          </p:cNvPr>
          <p:cNvGrpSpPr/>
          <p:nvPr/>
        </p:nvGrpSpPr>
        <p:grpSpPr>
          <a:xfrm>
            <a:off x="6753464" y="3946160"/>
            <a:ext cx="1383089" cy="1807896"/>
            <a:chOff x="10677363" y="1499506"/>
            <a:chExt cx="1383089" cy="1807896"/>
          </a:xfrm>
        </p:grpSpPr>
        <p:pic>
          <p:nvPicPr>
            <p:cNvPr id="8" name="Picture 7">
              <a:extLst>
                <a:ext uri="{FF2B5EF4-FFF2-40B4-BE49-F238E27FC236}">
                  <a16:creationId xmlns:a16="http://schemas.microsoft.com/office/drawing/2014/main" id="{5E900B60-EABD-4665-A4A7-9B7E12053BD8}"/>
                </a:ext>
              </a:extLst>
            </p:cNvPr>
            <p:cNvPicPr>
              <a:picLocks noChangeAspect="1"/>
            </p:cNvPicPr>
            <p:nvPr/>
          </p:nvPicPr>
          <p:blipFill>
            <a:blip r:embed="rId5"/>
            <a:stretch>
              <a:fillRect/>
            </a:stretch>
          </p:blipFill>
          <p:spPr>
            <a:xfrm>
              <a:off x="10677363" y="1499506"/>
              <a:ext cx="1383089" cy="1494913"/>
            </a:xfrm>
            <a:prstGeom prst="rect">
              <a:avLst/>
            </a:prstGeom>
          </p:spPr>
        </p:pic>
        <p:sp>
          <p:nvSpPr>
            <p:cNvPr id="9" name="TextBox 8">
              <a:extLst>
                <a:ext uri="{FF2B5EF4-FFF2-40B4-BE49-F238E27FC236}">
                  <a16:creationId xmlns:a16="http://schemas.microsoft.com/office/drawing/2014/main" id="{A87B493D-F3DC-4CEE-882C-23A4D8A915B3}"/>
                </a:ext>
              </a:extLst>
            </p:cNvPr>
            <p:cNvSpPr txBox="1"/>
            <p:nvPr/>
          </p:nvSpPr>
          <p:spPr>
            <a:xfrm>
              <a:off x="10936589" y="2938070"/>
              <a:ext cx="864636" cy="369332"/>
            </a:xfrm>
            <a:prstGeom prst="rect">
              <a:avLst/>
            </a:prstGeom>
            <a:noFill/>
          </p:spPr>
          <p:txBody>
            <a:bodyPr wrap="square" rtlCol="0">
              <a:spAutoFit/>
            </a:bodyPr>
            <a:lstStyle/>
            <a:p>
              <a:r>
                <a:rPr lang="en-US"/>
                <a:t>Patient </a:t>
              </a:r>
              <a:endParaRPr lang="en-US" dirty="0"/>
            </a:p>
          </p:txBody>
        </p:sp>
      </p:grpSp>
      <p:grpSp>
        <p:nvGrpSpPr>
          <p:cNvPr id="10" name="Group 9">
            <a:extLst>
              <a:ext uri="{FF2B5EF4-FFF2-40B4-BE49-F238E27FC236}">
                <a16:creationId xmlns:a16="http://schemas.microsoft.com/office/drawing/2014/main" id="{5EFAF6ED-C194-4E33-922C-E46BB8554D46}"/>
              </a:ext>
            </a:extLst>
          </p:cNvPr>
          <p:cNvGrpSpPr/>
          <p:nvPr/>
        </p:nvGrpSpPr>
        <p:grpSpPr>
          <a:xfrm>
            <a:off x="8304421" y="4750179"/>
            <a:ext cx="1339416" cy="434079"/>
            <a:chOff x="8877481" y="4383581"/>
            <a:chExt cx="1339416" cy="434079"/>
          </a:xfrm>
        </p:grpSpPr>
        <p:grpSp>
          <p:nvGrpSpPr>
            <p:cNvPr id="11" name="Group 10">
              <a:extLst>
                <a:ext uri="{FF2B5EF4-FFF2-40B4-BE49-F238E27FC236}">
                  <a16:creationId xmlns:a16="http://schemas.microsoft.com/office/drawing/2014/main" id="{4CF50317-9226-4A84-8079-B4D697B425C9}"/>
                </a:ext>
              </a:extLst>
            </p:cNvPr>
            <p:cNvGrpSpPr/>
            <p:nvPr/>
          </p:nvGrpSpPr>
          <p:grpSpPr>
            <a:xfrm>
              <a:off x="8877481" y="4383581"/>
              <a:ext cx="1339416" cy="434079"/>
              <a:chOff x="8636485" y="3885979"/>
              <a:chExt cx="1620693" cy="434079"/>
            </a:xfrm>
          </p:grpSpPr>
          <p:cxnSp>
            <p:nvCxnSpPr>
              <p:cNvPr id="13" name="Straight Arrow Connector 12">
                <a:extLst>
                  <a:ext uri="{FF2B5EF4-FFF2-40B4-BE49-F238E27FC236}">
                    <a16:creationId xmlns:a16="http://schemas.microsoft.com/office/drawing/2014/main" id="{7F8D6AF9-3AAC-43D3-B534-8DFCB6190230}"/>
                  </a:ext>
                </a:extLst>
              </p:cNvPr>
              <p:cNvCxnSpPr>
                <a:cxnSpLocks/>
              </p:cNvCxnSpPr>
              <p:nvPr/>
            </p:nvCxnSpPr>
            <p:spPr>
              <a:xfrm>
                <a:off x="8636485" y="4320058"/>
                <a:ext cx="16206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F88FBAF-6DBE-4B91-8A14-00DF417A1AED}"/>
                      </a:ext>
                    </a:extLst>
                  </p:cNvPr>
                  <p:cNvSpPr txBox="1"/>
                  <p:nvPr/>
                </p:nvSpPr>
                <p:spPr>
                  <a:xfrm>
                    <a:off x="9525755" y="3885979"/>
                    <a:ext cx="467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𝑟</m:t>
                              </m:r>
                            </m:e>
                            <m:sub>
                              <m:r>
                                <a:rPr lang="en-US" b="0" i="1" dirty="0" smtClean="0">
                                  <a:solidFill>
                                    <a:srgbClr val="00B050"/>
                                  </a:solidFill>
                                  <a:latin typeface="Cambria Math" panose="02040503050406030204" pitchFamily="18" charset="0"/>
                                </a:rPr>
                                <m:t>𝑡</m:t>
                              </m:r>
                            </m:sub>
                          </m:sSub>
                        </m:oMath>
                      </m:oMathPara>
                    </a14:m>
                    <a:endParaRPr lang="en-US" dirty="0"/>
                  </a:p>
                </p:txBody>
              </p:sp>
            </mc:Choice>
            <mc:Fallback xmlns="">
              <p:sp>
                <p:nvSpPr>
                  <p:cNvPr id="14" name="TextBox 13">
                    <a:extLst>
                      <a:ext uri="{FF2B5EF4-FFF2-40B4-BE49-F238E27FC236}">
                        <a16:creationId xmlns:a16="http://schemas.microsoft.com/office/drawing/2014/main" id="{CF88FBAF-6DBE-4B91-8A14-00DF417A1AED}"/>
                      </a:ext>
                    </a:extLst>
                  </p:cNvPr>
                  <p:cNvSpPr txBox="1">
                    <a:spLocks noRot="1" noChangeAspect="1" noMove="1" noResize="1" noEditPoints="1" noAdjustHandles="1" noChangeArrowheads="1" noChangeShapeType="1" noTextEdit="1"/>
                  </p:cNvSpPr>
                  <p:nvPr/>
                </p:nvSpPr>
                <p:spPr>
                  <a:xfrm>
                    <a:off x="9525755" y="3885979"/>
                    <a:ext cx="467987" cy="369332"/>
                  </a:xfrm>
                  <a:prstGeom prst="rect">
                    <a:avLst/>
                  </a:prstGeom>
                  <a:blipFill>
                    <a:blip r:embed="rId6"/>
                    <a:stretch>
                      <a:fillRect/>
                    </a:stretch>
                  </a:blipFill>
                </p:spPr>
                <p:txBody>
                  <a:bodyPr/>
                  <a:lstStyle/>
                  <a:p>
                    <a:r>
                      <a:rPr lang="en-US">
                        <a:noFill/>
                      </a:rPr>
                      <a:t> </a:t>
                    </a:r>
                  </a:p>
                </p:txBody>
              </p:sp>
            </mc:Fallback>
          </mc:AlternateContent>
        </p:grpSp>
        <p:pic>
          <p:nvPicPr>
            <p:cNvPr id="12" name="Picture 11">
              <a:extLst>
                <a:ext uri="{FF2B5EF4-FFF2-40B4-BE49-F238E27FC236}">
                  <a16:creationId xmlns:a16="http://schemas.microsoft.com/office/drawing/2014/main" id="{B5E0B3E6-B4F8-4C71-AA9B-C5805FC078A4}"/>
                </a:ext>
              </a:extLst>
            </p:cNvPr>
            <p:cNvPicPr>
              <a:picLocks noChangeAspect="1"/>
            </p:cNvPicPr>
            <p:nvPr/>
          </p:nvPicPr>
          <p:blipFill>
            <a:blip r:embed="rId7"/>
            <a:stretch>
              <a:fillRect/>
            </a:stretch>
          </p:blipFill>
          <p:spPr>
            <a:xfrm>
              <a:off x="9176670" y="4443529"/>
              <a:ext cx="341142" cy="341142"/>
            </a:xfrm>
            <a:prstGeom prst="rect">
              <a:avLst/>
            </a:prstGeom>
          </p:spPr>
        </p:pic>
      </p:grpSp>
      <p:grpSp>
        <p:nvGrpSpPr>
          <p:cNvPr id="20" name="Group 19">
            <a:extLst>
              <a:ext uri="{FF2B5EF4-FFF2-40B4-BE49-F238E27FC236}">
                <a16:creationId xmlns:a16="http://schemas.microsoft.com/office/drawing/2014/main" id="{E828BBE0-1EE3-4655-A9F8-E1AA79413200}"/>
              </a:ext>
            </a:extLst>
          </p:cNvPr>
          <p:cNvGrpSpPr/>
          <p:nvPr/>
        </p:nvGrpSpPr>
        <p:grpSpPr>
          <a:xfrm>
            <a:off x="8276119" y="4264417"/>
            <a:ext cx="1339416" cy="488750"/>
            <a:chOff x="8877481" y="3824284"/>
            <a:chExt cx="1339416" cy="488750"/>
          </a:xfrm>
        </p:grpSpPr>
        <p:grpSp>
          <p:nvGrpSpPr>
            <p:cNvPr id="21" name="Group 20">
              <a:extLst>
                <a:ext uri="{FF2B5EF4-FFF2-40B4-BE49-F238E27FC236}">
                  <a16:creationId xmlns:a16="http://schemas.microsoft.com/office/drawing/2014/main" id="{2F95CCA7-1B94-4770-96EA-E2183BA7BD30}"/>
                </a:ext>
              </a:extLst>
            </p:cNvPr>
            <p:cNvGrpSpPr/>
            <p:nvPr/>
          </p:nvGrpSpPr>
          <p:grpSpPr>
            <a:xfrm>
              <a:off x="8877481" y="3824284"/>
              <a:ext cx="1339416" cy="488750"/>
              <a:chOff x="8779957" y="3227932"/>
              <a:chExt cx="1339416" cy="488750"/>
            </a:xfrm>
          </p:grpSpPr>
          <p:cxnSp>
            <p:nvCxnSpPr>
              <p:cNvPr id="23" name="Straight Arrow Connector 22">
                <a:extLst>
                  <a:ext uri="{FF2B5EF4-FFF2-40B4-BE49-F238E27FC236}">
                    <a16:creationId xmlns:a16="http://schemas.microsoft.com/office/drawing/2014/main" id="{2CB686DF-B4BB-4A9E-BA1F-CFA956ED439F}"/>
                  </a:ext>
                </a:extLst>
              </p:cNvPr>
              <p:cNvCxnSpPr>
                <a:cxnSpLocks/>
              </p:cNvCxnSpPr>
              <p:nvPr/>
            </p:nvCxnSpPr>
            <p:spPr>
              <a:xfrm flipH="1">
                <a:off x="8779957" y="3713694"/>
                <a:ext cx="1339416" cy="2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D8628D-C83A-4E92-B5F5-D1DB3396CF1C}"/>
                      </a:ext>
                    </a:extLst>
                  </p:cNvPr>
                  <p:cNvSpPr txBox="1"/>
                  <p:nvPr/>
                </p:nvSpPr>
                <p:spPr>
                  <a:xfrm>
                    <a:off x="9436304" y="3227932"/>
                    <a:ext cx="544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𝑡</m:t>
                              </m:r>
                            </m:sub>
                          </m:sSub>
                        </m:oMath>
                      </m:oMathPara>
                    </a14:m>
                    <a:endParaRPr lang="en-US" dirty="0"/>
                  </a:p>
                </p:txBody>
              </p:sp>
            </mc:Choice>
            <mc:Fallback xmlns="">
              <p:sp>
                <p:nvSpPr>
                  <p:cNvPr id="24" name="TextBox 23">
                    <a:extLst>
                      <a:ext uri="{FF2B5EF4-FFF2-40B4-BE49-F238E27FC236}">
                        <a16:creationId xmlns:a16="http://schemas.microsoft.com/office/drawing/2014/main" id="{CAD8628D-C83A-4E92-B5F5-D1DB3396CF1C}"/>
                      </a:ext>
                    </a:extLst>
                  </p:cNvPr>
                  <p:cNvSpPr txBox="1">
                    <a:spLocks noRot="1" noChangeAspect="1" noMove="1" noResize="1" noEditPoints="1" noAdjustHandles="1" noChangeArrowheads="1" noChangeShapeType="1" noTextEdit="1"/>
                  </p:cNvSpPr>
                  <p:nvPr/>
                </p:nvSpPr>
                <p:spPr>
                  <a:xfrm>
                    <a:off x="9436304" y="3227932"/>
                    <a:ext cx="544286" cy="369332"/>
                  </a:xfrm>
                  <a:prstGeom prst="rect">
                    <a:avLst/>
                  </a:prstGeom>
                  <a:blipFill>
                    <a:blip r:embed="rId8"/>
                    <a:stretch>
                      <a:fillRect/>
                    </a:stretch>
                  </a:blipFill>
                </p:spPr>
                <p:txBody>
                  <a:bodyPr/>
                  <a:lstStyle/>
                  <a:p>
                    <a:r>
                      <a:rPr lang="en-US">
                        <a:noFill/>
                      </a:rPr>
                      <a:t> </a:t>
                    </a:r>
                  </a:p>
                </p:txBody>
              </p:sp>
            </mc:Fallback>
          </mc:AlternateContent>
        </p:grpSp>
        <p:pic>
          <p:nvPicPr>
            <p:cNvPr id="22" name="Picture 21">
              <a:extLst>
                <a:ext uri="{FF2B5EF4-FFF2-40B4-BE49-F238E27FC236}">
                  <a16:creationId xmlns:a16="http://schemas.microsoft.com/office/drawing/2014/main" id="{C13E7548-8E52-4807-9930-60E250305EBA}"/>
                </a:ext>
              </a:extLst>
            </p:cNvPr>
            <p:cNvPicPr>
              <a:picLocks noChangeAspect="1"/>
            </p:cNvPicPr>
            <p:nvPr/>
          </p:nvPicPr>
          <p:blipFill>
            <a:blip r:embed="rId9"/>
            <a:stretch>
              <a:fillRect/>
            </a:stretch>
          </p:blipFill>
          <p:spPr>
            <a:xfrm>
              <a:off x="9160127" y="3833270"/>
              <a:ext cx="546100" cy="419100"/>
            </a:xfrm>
            <a:prstGeom prst="rect">
              <a:avLst/>
            </a:prstGeom>
            <a:solidFill>
              <a:schemeClr val="bg1"/>
            </a:solidFill>
          </p:spPr>
        </p:pic>
      </p:grpSp>
      <p:grpSp>
        <p:nvGrpSpPr>
          <p:cNvPr id="27" name="Group 26">
            <a:extLst>
              <a:ext uri="{FF2B5EF4-FFF2-40B4-BE49-F238E27FC236}">
                <a16:creationId xmlns:a16="http://schemas.microsoft.com/office/drawing/2014/main" id="{97B995F8-7834-4695-9BEF-B2A1838110B9}"/>
              </a:ext>
            </a:extLst>
          </p:cNvPr>
          <p:cNvGrpSpPr/>
          <p:nvPr/>
        </p:nvGrpSpPr>
        <p:grpSpPr>
          <a:xfrm>
            <a:off x="8276119" y="3558275"/>
            <a:ext cx="1366395" cy="651424"/>
            <a:chOff x="8276119" y="3558275"/>
            <a:chExt cx="1366395" cy="651424"/>
          </a:xfrm>
        </p:grpSpPr>
        <p:grpSp>
          <p:nvGrpSpPr>
            <p:cNvPr id="16" name="Group 15">
              <a:extLst>
                <a:ext uri="{FF2B5EF4-FFF2-40B4-BE49-F238E27FC236}">
                  <a16:creationId xmlns:a16="http://schemas.microsoft.com/office/drawing/2014/main" id="{711B3828-B383-4759-8E2E-ADFC785FD2E4}"/>
                </a:ext>
              </a:extLst>
            </p:cNvPr>
            <p:cNvGrpSpPr/>
            <p:nvPr/>
          </p:nvGrpSpPr>
          <p:grpSpPr>
            <a:xfrm>
              <a:off x="8276119" y="3558275"/>
              <a:ext cx="1366395" cy="651424"/>
              <a:chOff x="8770789" y="2666464"/>
              <a:chExt cx="1366395" cy="651424"/>
            </a:xfrm>
          </p:grpSpPr>
          <p:cxnSp>
            <p:nvCxnSpPr>
              <p:cNvPr id="18" name="Straight Arrow Connector 17">
                <a:extLst>
                  <a:ext uri="{FF2B5EF4-FFF2-40B4-BE49-F238E27FC236}">
                    <a16:creationId xmlns:a16="http://schemas.microsoft.com/office/drawing/2014/main" id="{12E86419-EA86-4469-9EE5-9FFC15A70597}"/>
                  </a:ext>
                </a:extLst>
              </p:cNvPr>
              <p:cNvCxnSpPr>
                <a:cxnSpLocks/>
              </p:cNvCxnSpPr>
              <p:nvPr/>
            </p:nvCxnSpPr>
            <p:spPr>
              <a:xfrm>
                <a:off x="8770789" y="3317888"/>
                <a:ext cx="13663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47A4F6B-7ECD-4055-9634-322A0A93A115}"/>
                      </a:ext>
                    </a:extLst>
                  </p:cNvPr>
                  <p:cNvSpPr txBox="1"/>
                  <p:nvPr/>
                </p:nvSpPr>
                <p:spPr>
                  <a:xfrm>
                    <a:off x="9540509" y="2666464"/>
                    <a:ext cx="544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𝑠</m:t>
                              </m:r>
                            </m:e>
                            <m:sub>
                              <m:r>
                                <a:rPr lang="en-US" i="1" dirty="0">
                                  <a:solidFill>
                                    <a:schemeClr val="accent2"/>
                                  </a:solidFill>
                                  <a:latin typeface="Cambria Math" panose="02040503050406030204" pitchFamily="18" charset="0"/>
                                </a:rPr>
                                <m:t>𝑡</m:t>
                              </m:r>
                            </m:sub>
                          </m:sSub>
                        </m:oMath>
                      </m:oMathPara>
                    </a14:m>
                    <a:endParaRPr lang="en-US" dirty="0"/>
                  </a:p>
                </p:txBody>
              </p:sp>
            </mc:Choice>
            <mc:Fallback xmlns="">
              <p:sp>
                <p:nvSpPr>
                  <p:cNvPr id="19" name="TextBox 18">
                    <a:extLst>
                      <a:ext uri="{FF2B5EF4-FFF2-40B4-BE49-F238E27FC236}">
                        <a16:creationId xmlns:a16="http://schemas.microsoft.com/office/drawing/2014/main" id="{F47A4F6B-7ECD-4055-9634-322A0A93A115}"/>
                      </a:ext>
                    </a:extLst>
                  </p:cNvPr>
                  <p:cNvSpPr txBox="1">
                    <a:spLocks noRot="1" noChangeAspect="1" noMove="1" noResize="1" noEditPoints="1" noAdjustHandles="1" noChangeArrowheads="1" noChangeShapeType="1" noTextEdit="1"/>
                  </p:cNvSpPr>
                  <p:nvPr/>
                </p:nvSpPr>
                <p:spPr>
                  <a:xfrm>
                    <a:off x="9540509" y="2666464"/>
                    <a:ext cx="544286" cy="369332"/>
                  </a:xfrm>
                  <a:prstGeom prst="rect">
                    <a:avLst/>
                  </a:prstGeom>
                  <a:blipFill>
                    <a:blip r:embed="rId10"/>
                    <a:stretch>
                      <a:fillRect/>
                    </a:stretch>
                  </a:blipFill>
                </p:spPr>
                <p:txBody>
                  <a:bodyPr/>
                  <a:lstStyle/>
                  <a:p>
                    <a:r>
                      <a:rPr lang="en-US">
                        <a:noFill/>
                      </a:rPr>
                      <a:t> </a:t>
                    </a:r>
                  </a:p>
                </p:txBody>
              </p:sp>
            </mc:Fallback>
          </mc:AlternateContent>
        </p:grpSp>
        <p:pic>
          <p:nvPicPr>
            <p:cNvPr id="26" name="Picture 25" descr="A close-up of a watch&#10;&#10;Description automatically generated with medium confidence">
              <a:extLst>
                <a:ext uri="{FF2B5EF4-FFF2-40B4-BE49-F238E27FC236}">
                  <a16:creationId xmlns:a16="http://schemas.microsoft.com/office/drawing/2014/main" id="{085D08FD-BD98-4BE1-8FDD-07D85891870D}"/>
                </a:ext>
              </a:extLst>
            </p:cNvPr>
            <p:cNvPicPr>
              <a:picLocks noChangeAspect="1"/>
            </p:cNvPicPr>
            <p:nvPr/>
          </p:nvPicPr>
          <p:blipFill>
            <a:blip r:embed="rId11"/>
            <a:stretch>
              <a:fillRect/>
            </a:stretch>
          </p:blipFill>
          <p:spPr>
            <a:xfrm>
              <a:off x="8556507" y="3562095"/>
              <a:ext cx="548358" cy="542462"/>
            </a:xfrm>
            <a:prstGeom prst="rect">
              <a:avLst/>
            </a:prstGeom>
          </p:spPr>
        </p:pic>
      </p:grpSp>
      <p:grpSp>
        <p:nvGrpSpPr>
          <p:cNvPr id="28" name="Group 27">
            <a:extLst>
              <a:ext uri="{FF2B5EF4-FFF2-40B4-BE49-F238E27FC236}">
                <a16:creationId xmlns:a16="http://schemas.microsoft.com/office/drawing/2014/main" id="{FB453B1B-791A-4087-8B8E-AAA97D322970}"/>
              </a:ext>
            </a:extLst>
          </p:cNvPr>
          <p:cNvGrpSpPr/>
          <p:nvPr/>
        </p:nvGrpSpPr>
        <p:grpSpPr>
          <a:xfrm>
            <a:off x="8270985" y="5348768"/>
            <a:ext cx="1366395" cy="651424"/>
            <a:chOff x="8276119" y="3558275"/>
            <a:chExt cx="1366395" cy="651424"/>
          </a:xfrm>
        </p:grpSpPr>
        <p:grpSp>
          <p:nvGrpSpPr>
            <p:cNvPr id="29" name="Group 28">
              <a:extLst>
                <a:ext uri="{FF2B5EF4-FFF2-40B4-BE49-F238E27FC236}">
                  <a16:creationId xmlns:a16="http://schemas.microsoft.com/office/drawing/2014/main" id="{FDC06845-21E6-4ECF-857C-54F69B1CBE1D}"/>
                </a:ext>
              </a:extLst>
            </p:cNvPr>
            <p:cNvGrpSpPr/>
            <p:nvPr/>
          </p:nvGrpSpPr>
          <p:grpSpPr>
            <a:xfrm>
              <a:off x="8276119" y="3558275"/>
              <a:ext cx="1366395" cy="651424"/>
              <a:chOff x="8770789" y="2666464"/>
              <a:chExt cx="1366395" cy="651424"/>
            </a:xfrm>
          </p:grpSpPr>
          <p:cxnSp>
            <p:nvCxnSpPr>
              <p:cNvPr id="31" name="Straight Arrow Connector 30">
                <a:extLst>
                  <a:ext uri="{FF2B5EF4-FFF2-40B4-BE49-F238E27FC236}">
                    <a16:creationId xmlns:a16="http://schemas.microsoft.com/office/drawing/2014/main" id="{92E22135-EFE3-4A1D-B884-B278B84970D7}"/>
                  </a:ext>
                </a:extLst>
              </p:cNvPr>
              <p:cNvCxnSpPr>
                <a:cxnSpLocks/>
              </p:cNvCxnSpPr>
              <p:nvPr/>
            </p:nvCxnSpPr>
            <p:spPr>
              <a:xfrm>
                <a:off x="8770789" y="3317888"/>
                <a:ext cx="13663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86AE8BA-4342-4D60-BF66-1AA011C8AD87}"/>
                      </a:ext>
                    </a:extLst>
                  </p:cNvPr>
                  <p:cNvSpPr txBox="1"/>
                  <p:nvPr/>
                </p:nvSpPr>
                <p:spPr>
                  <a:xfrm>
                    <a:off x="9540509" y="2666464"/>
                    <a:ext cx="544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𝑠</m:t>
                              </m:r>
                            </m:e>
                            <m:sub>
                              <m:r>
                                <a:rPr lang="en-US" i="1" dirty="0">
                                  <a:solidFill>
                                    <a:schemeClr val="accent2"/>
                                  </a:solidFill>
                                  <a:latin typeface="Cambria Math" panose="02040503050406030204" pitchFamily="18" charset="0"/>
                                </a:rPr>
                                <m:t>𝑡</m:t>
                              </m:r>
                              <m:r>
                                <a:rPr lang="en-US" b="0" i="1" dirty="0" smtClean="0">
                                  <a:solidFill>
                                    <a:schemeClr val="accent2"/>
                                  </a:solidFill>
                                  <a:latin typeface="Cambria Math" panose="02040503050406030204" pitchFamily="18" charset="0"/>
                                </a:rPr>
                                <m:t>+1</m:t>
                              </m:r>
                            </m:sub>
                          </m:sSub>
                        </m:oMath>
                      </m:oMathPara>
                    </a14:m>
                    <a:endParaRPr lang="en-US" dirty="0"/>
                  </a:p>
                </p:txBody>
              </p:sp>
            </mc:Choice>
            <mc:Fallback xmlns="">
              <p:sp>
                <p:nvSpPr>
                  <p:cNvPr id="32" name="TextBox 31">
                    <a:extLst>
                      <a:ext uri="{FF2B5EF4-FFF2-40B4-BE49-F238E27FC236}">
                        <a16:creationId xmlns:a16="http://schemas.microsoft.com/office/drawing/2014/main" id="{A86AE8BA-4342-4D60-BF66-1AA011C8AD87}"/>
                      </a:ext>
                    </a:extLst>
                  </p:cNvPr>
                  <p:cNvSpPr txBox="1">
                    <a:spLocks noRot="1" noChangeAspect="1" noMove="1" noResize="1" noEditPoints="1" noAdjustHandles="1" noChangeArrowheads="1" noChangeShapeType="1" noTextEdit="1"/>
                  </p:cNvSpPr>
                  <p:nvPr/>
                </p:nvSpPr>
                <p:spPr>
                  <a:xfrm>
                    <a:off x="9540509" y="2666464"/>
                    <a:ext cx="544286" cy="369332"/>
                  </a:xfrm>
                  <a:prstGeom prst="rect">
                    <a:avLst/>
                  </a:prstGeom>
                  <a:blipFill>
                    <a:blip r:embed="rId12"/>
                    <a:stretch>
                      <a:fillRect r="-1124"/>
                    </a:stretch>
                  </a:blipFill>
                </p:spPr>
                <p:txBody>
                  <a:bodyPr/>
                  <a:lstStyle/>
                  <a:p>
                    <a:r>
                      <a:rPr lang="en-US">
                        <a:noFill/>
                      </a:rPr>
                      <a:t> </a:t>
                    </a:r>
                  </a:p>
                </p:txBody>
              </p:sp>
            </mc:Fallback>
          </mc:AlternateContent>
        </p:grpSp>
        <p:pic>
          <p:nvPicPr>
            <p:cNvPr id="30" name="Picture 29" descr="A close-up of a watch&#10;&#10;Description automatically generated with medium confidence">
              <a:extLst>
                <a:ext uri="{FF2B5EF4-FFF2-40B4-BE49-F238E27FC236}">
                  <a16:creationId xmlns:a16="http://schemas.microsoft.com/office/drawing/2014/main" id="{B398FA72-6C4A-4183-8731-4F35F9F4FF96}"/>
                </a:ext>
              </a:extLst>
            </p:cNvPr>
            <p:cNvPicPr>
              <a:picLocks noChangeAspect="1"/>
            </p:cNvPicPr>
            <p:nvPr/>
          </p:nvPicPr>
          <p:blipFill>
            <a:blip r:embed="rId11"/>
            <a:stretch>
              <a:fillRect/>
            </a:stretch>
          </p:blipFill>
          <p:spPr>
            <a:xfrm>
              <a:off x="8556507" y="3562095"/>
              <a:ext cx="548358" cy="542462"/>
            </a:xfrm>
            <a:prstGeom prst="rect">
              <a:avLst/>
            </a:prstGeom>
          </p:spPr>
        </p:pic>
      </p:grpSp>
      <p:sp>
        <p:nvSpPr>
          <p:cNvPr id="38" name="TextBox 37">
            <a:extLst>
              <a:ext uri="{FF2B5EF4-FFF2-40B4-BE49-F238E27FC236}">
                <a16:creationId xmlns:a16="http://schemas.microsoft.com/office/drawing/2014/main" id="{36A3E405-D8E7-4D57-8FAE-09EF4D08EF21}"/>
              </a:ext>
            </a:extLst>
          </p:cNvPr>
          <p:cNvSpPr txBox="1"/>
          <p:nvPr/>
        </p:nvSpPr>
        <p:spPr>
          <a:xfrm>
            <a:off x="8270985" y="6268995"/>
            <a:ext cx="1372852"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41103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3301-EF46-4BF3-9706-0F25C9045EA0}"/>
              </a:ext>
            </a:extLst>
          </p:cNvPr>
          <p:cNvSpPr>
            <a:spLocks noGrp="1"/>
          </p:cNvSpPr>
          <p:nvPr>
            <p:ph type="title"/>
          </p:nvPr>
        </p:nvSpPr>
        <p:spPr/>
        <p:txBody>
          <a:bodyPr/>
          <a:lstStyle/>
          <a:p>
            <a:r>
              <a:rPr lang="en-US" dirty="0"/>
              <a:t>Other applications of RL</a:t>
            </a:r>
          </a:p>
        </p:txBody>
      </p:sp>
      <p:sp>
        <p:nvSpPr>
          <p:cNvPr id="3" name="Content Placeholder 2">
            <a:extLst>
              <a:ext uri="{FF2B5EF4-FFF2-40B4-BE49-F238E27FC236}">
                <a16:creationId xmlns:a16="http://schemas.microsoft.com/office/drawing/2014/main" id="{F68A0330-8790-40C5-AFF4-2E76E6E7E2BD}"/>
              </a:ext>
            </a:extLst>
          </p:cNvPr>
          <p:cNvSpPr>
            <a:spLocks noGrp="1"/>
          </p:cNvSpPr>
          <p:nvPr>
            <p:ph idx="1"/>
          </p:nvPr>
        </p:nvSpPr>
        <p:spPr/>
        <p:txBody>
          <a:bodyPr>
            <a:normAutofit fontScale="85000" lnSpcReduction="20000"/>
          </a:bodyPr>
          <a:lstStyle/>
          <a:p>
            <a:r>
              <a:rPr lang="en-US" dirty="0"/>
              <a:t>Robotics manipulation</a:t>
            </a:r>
          </a:p>
          <a:p>
            <a:endParaRPr lang="en-US" dirty="0"/>
          </a:p>
          <a:p>
            <a:endParaRPr lang="en-US" dirty="0"/>
          </a:p>
          <a:p>
            <a:r>
              <a:rPr lang="en-US" dirty="0"/>
              <a:t>Game playing</a:t>
            </a:r>
          </a:p>
          <a:p>
            <a:endParaRPr lang="en-US" dirty="0"/>
          </a:p>
          <a:p>
            <a:endParaRPr lang="en-US" dirty="0"/>
          </a:p>
          <a:p>
            <a:endParaRPr lang="en-US" dirty="0"/>
          </a:p>
          <a:p>
            <a:r>
              <a:rPr lang="en-US" dirty="0"/>
              <a:t>Conversational assistant</a:t>
            </a:r>
          </a:p>
          <a:p>
            <a:endParaRPr lang="en-US" dirty="0"/>
          </a:p>
          <a:p>
            <a:endParaRPr lang="en-US" dirty="0"/>
          </a:p>
          <a:p>
            <a:r>
              <a:rPr lang="en-US" dirty="0"/>
              <a:t>Advertising, autonomous driving, …</a:t>
            </a:r>
          </a:p>
        </p:txBody>
      </p:sp>
      <p:pic>
        <p:nvPicPr>
          <p:cNvPr id="5" name="Picture 4">
            <a:extLst>
              <a:ext uri="{FF2B5EF4-FFF2-40B4-BE49-F238E27FC236}">
                <a16:creationId xmlns:a16="http://schemas.microsoft.com/office/drawing/2014/main" id="{A1FB035B-C56D-44CE-A278-63DF90D4687A}"/>
              </a:ext>
            </a:extLst>
          </p:cNvPr>
          <p:cNvPicPr>
            <a:picLocks noChangeAspect="1"/>
          </p:cNvPicPr>
          <p:nvPr/>
        </p:nvPicPr>
        <p:blipFill>
          <a:blip r:embed="rId2"/>
          <a:stretch>
            <a:fillRect/>
          </a:stretch>
        </p:blipFill>
        <p:spPr>
          <a:xfrm>
            <a:off x="7714522" y="1366037"/>
            <a:ext cx="2209272" cy="1325563"/>
          </a:xfrm>
          <a:prstGeom prst="rect">
            <a:avLst/>
          </a:prstGeom>
        </p:spPr>
      </p:pic>
      <p:pic>
        <p:nvPicPr>
          <p:cNvPr id="1026" name="Picture 2" descr="How does AlphaGo work? Power of Reinforcement Learning - Sigmoidal">
            <a:extLst>
              <a:ext uri="{FF2B5EF4-FFF2-40B4-BE49-F238E27FC236}">
                <a16:creationId xmlns:a16="http://schemas.microsoft.com/office/drawing/2014/main" id="{0B7859CF-89B1-4C37-80A9-AA5A58C44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683" y="2984533"/>
            <a:ext cx="3012161" cy="14741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Conversational AI — What, Where &amp;amp; How You Can Use Bots | by  Haptik | Chatbots Life">
            <a:extLst>
              <a:ext uri="{FF2B5EF4-FFF2-40B4-BE49-F238E27FC236}">
                <a16:creationId xmlns:a16="http://schemas.microsoft.com/office/drawing/2014/main" id="{672381FB-22A9-43C6-9597-89205D3BF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556" y="4754907"/>
            <a:ext cx="2816774" cy="147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57D8-139E-43C4-9AFD-17E7FDD9EF32}"/>
              </a:ext>
            </a:extLst>
          </p:cNvPr>
          <p:cNvSpPr>
            <a:spLocks noGrp="1"/>
          </p:cNvSpPr>
          <p:nvPr>
            <p:ph type="title"/>
          </p:nvPr>
        </p:nvSpPr>
        <p:spPr/>
        <p:txBody>
          <a:bodyPr/>
          <a:lstStyle/>
          <a:p>
            <a:r>
              <a:rPr lang="en-US" dirty="0"/>
              <a:t>What this course is about</a:t>
            </a:r>
          </a:p>
        </p:txBody>
      </p:sp>
      <p:sp>
        <p:nvSpPr>
          <p:cNvPr id="3" name="Content Placeholder 2">
            <a:extLst>
              <a:ext uri="{FF2B5EF4-FFF2-40B4-BE49-F238E27FC236}">
                <a16:creationId xmlns:a16="http://schemas.microsoft.com/office/drawing/2014/main" id="{77C6D4BD-D954-4D0D-B52C-2C51377B052B}"/>
              </a:ext>
            </a:extLst>
          </p:cNvPr>
          <p:cNvSpPr>
            <a:spLocks noGrp="1"/>
          </p:cNvSpPr>
          <p:nvPr>
            <p:ph idx="1"/>
          </p:nvPr>
        </p:nvSpPr>
        <p:spPr/>
        <p:txBody>
          <a:bodyPr>
            <a:normAutofit fontScale="92500" lnSpcReduction="10000"/>
          </a:bodyPr>
          <a:lstStyle/>
          <a:p>
            <a:r>
              <a:rPr lang="en-US" dirty="0"/>
              <a:t>Study the design and analysis of RL algorithms with formal performance guarantees, using rigorous mathematical tools</a:t>
            </a:r>
          </a:p>
          <a:p>
            <a:endParaRPr lang="en-US" dirty="0"/>
          </a:p>
          <a:p>
            <a:r>
              <a:rPr lang="en-US" dirty="0"/>
              <a:t>Key performance measures:</a:t>
            </a:r>
          </a:p>
          <a:p>
            <a:pPr lvl="1"/>
            <a:r>
              <a:rPr lang="en-US" dirty="0"/>
              <a:t>Online regret</a:t>
            </a:r>
          </a:p>
          <a:p>
            <a:pPr lvl="1"/>
            <a:r>
              <a:rPr lang="en-US" dirty="0"/>
              <a:t>Sample complexity</a:t>
            </a:r>
          </a:p>
          <a:p>
            <a:pPr lvl="1"/>
            <a:r>
              <a:rPr lang="en-US" dirty="0"/>
              <a:t>Computational complexity</a:t>
            </a:r>
          </a:p>
          <a:p>
            <a:pPr lvl="1"/>
            <a:endParaRPr lang="en-US" dirty="0"/>
          </a:p>
          <a:p>
            <a:r>
              <a:rPr lang="en-US" dirty="0"/>
              <a:t>This course will not cover deep reinforcement learning, an important topic on its own</a:t>
            </a:r>
          </a:p>
          <a:p>
            <a:r>
              <a:rPr lang="en-US" dirty="0"/>
              <a:t>Assignments will mostly be proof-based; no programming assignments</a:t>
            </a:r>
          </a:p>
        </p:txBody>
      </p:sp>
      <p:pic>
        <p:nvPicPr>
          <p:cNvPr id="4098" name="Picture 2" descr="Are Self-Driving Cars Safe? | Verizon Connect">
            <a:extLst>
              <a:ext uri="{FF2B5EF4-FFF2-40B4-BE49-F238E27FC236}">
                <a16:creationId xmlns:a16="http://schemas.microsoft.com/office/drawing/2014/main" id="{E5755DB6-E908-43E5-928A-83A22855D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248" y="2864562"/>
            <a:ext cx="2813384" cy="187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0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3E0C-9B99-4554-AB53-A8CC4C51BFF3}"/>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757723F8-ABC3-4789-B6F2-AB1AFE11E847}"/>
              </a:ext>
            </a:extLst>
          </p:cNvPr>
          <p:cNvSpPr>
            <a:spLocks noGrp="1"/>
          </p:cNvSpPr>
          <p:nvPr>
            <p:ph idx="1"/>
          </p:nvPr>
        </p:nvSpPr>
        <p:spPr/>
        <p:txBody>
          <a:bodyPr>
            <a:normAutofit lnSpcReduction="10000"/>
          </a:bodyPr>
          <a:lstStyle/>
          <a:p>
            <a:r>
              <a:rPr lang="en-US" dirty="0"/>
              <a:t>Part 1: lectures</a:t>
            </a:r>
          </a:p>
          <a:p>
            <a:pPr lvl="1"/>
            <a:r>
              <a:rPr lang="en-US" dirty="0"/>
              <a:t>Markov Decision Processes (MDPs)</a:t>
            </a:r>
          </a:p>
          <a:p>
            <a:pPr lvl="1"/>
            <a:r>
              <a:rPr lang="en-US" dirty="0"/>
              <a:t>Dynamic programming and Bellman equation</a:t>
            </a:r>
          </a:p>
          <a:p>
            <a:pPr lvl="1"/>
            <a:r>
              <a:rPr lang="en-US" dirty="0"/>
              <a:t>Planning algorithms for tabular MDPs</a:t>
            </a:r>
          </a:p>
          <a:p>
            <a:pPr lvl="1"/>
            <a:r>
              <a:rPr lang="en-US" dirty="0"/>
              <a:t>Sample complexity results for RL with a generative model</a:t>
            </a:r>
          </a:p>
          <a:p>
            <a:pPr lvl="1"/>
            <a:r>
              <a:rPr lang="en-US" dirty="0"/>
              <a:t>Exploration in RL: tabular and function approximation settings</a:t>
            </a:r>
          </a:p>
          <a:p>
            <a:pPr lvl="1"/>
            <a:r>
              <a:rPr lang="en-US" dirty="0"/>
              <a:t>(If time permits) Policy optimization, offline RL, …</a:t>
            </a:r>
          </a:p>
          <a:p>
            <a:pPr lvl="1"/>
            <a:endParaRPr lang="en-US" dirty="0"/>
          </a:p>
          <a:p>
            <a:r>
              <a:rPr lang="en-US" dirty="0"/>
              <a:t>Part 2: student presentations</a:t>
            </a:r>
          </a:p>
          <a:p>
            <a:pPr lvl="1"/>
            <a:r>
              <a:rPr lang="en-US" dirty="0"/>
              <a:t>(Your choice of RL theory paper, from the course website, or upon my approval)</a:t>
            </a:r>
          </a:p>
          <a:p>
            <a:endParaRPr lang="en-US" dirty="0"/>
          </a:p>
        </p:txBody>
      </p:sp>
    </p:spTree>
    <p:extLst>
      <p:ext uri="{BB962C8B-B14F-4D97-AF65-F5344CB8AC3E}">
        <p14:creationId xmlns:p14="http://schemas.microsoft.com/office/powerpoint/2010/main" val="122392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E1D4-88C1-4BB2-AB59-560B212C3035}"/>
              </a:ext>
            </a:extLst>
          </p:cNvPr>
          <p:cNvSpPr>
            <a:spLocks noGrp="1"/>
          </p:cNvSpPr>
          <p:nvPr>
            <p:ph type="title"/>
          </p:nvPr>
        </p:nvSpPr>
        <p:spPr/>
        <p:txBody>
          <a:bodyPr/>
          <a:lstStyle/>
          <a:p>
            <a:r>
              <a:rPr lang="en-US" dirty="0"/>
              <a:t>Prerequisite knowledge</a:t>
            </a:r>
          </a:p>
        </p:txBody>
      </p:sp>
      <p:sp>
        <p:nvSpPr>
          <p:cNvPr id="3" name="Content Placeholder 2">
            <a:extLst>
              <a:ext uri="{FF2B5EF4-FFF2-40B4-BE49-F238E27FC236}">
                <a16:creationId xmlns:a16="http://schemas.microsoft.com/office/drawing/2014/main" id="{A9F29A35-E62B-4BCC-AB53-F656BDA4B383}"/>
              </a:ext>
            </a:extLst>
          </p:cNvPr>
          <p:cNvSpPr>
            <a:spLocks noGrp="1"/>
          </p:cNvSpPr>
          <p:nvPr>
            <p:ph idx="1"/>
          </p:nvPr>
        </p:nvSpPr>
        <p:spPr/>
        <p:txBody>
          <a:bodyPr>
            <a:normAutofit fontScale="92500" lnSpcReduction="20000"/>
          </a:bodyPr>
          <a:lstStyle/>
          <a:p>
            <a:r>
              <a:rPr lang="en-US" dirty="0"/>
              <a:t>Basic multivariate calculus</a:t>
            </a:r>
          </a:p>
          <a:p>
            <a:r>
              <a:rPr lang="en-US" dirty="0"/>
              <a:t>Linear algebra</a:t>
            </a:r>
          </a:p>
          <a:p>
            <a:r>
              <a:rPr lang="en-US" dirty="0"/>
              <a:t>Probability </a:t>
            </a:r>
          </a:p>
          <a:p>
            <a:r>
              <a:rPr lang="en-US" dirty="0"/>
              <a:t>Basic programming</a:t>
            </a:r>
          </a:p>
          <a:p>
            <a:endParaRPr lang="en-US" dirty="0"/>
          </a:p>
          <a:p>
            <a:r>
              <a:rPr lang="en-US" dirty="0"/>
              <a:t>Additional knowledge that can be useful (not strictly required):</a:t>
            </a:r>
          </a:p>
          <a:p>
            <a:pPr lvl="1"/>
            <a:r>
              <a:rPr lang="en-US" dirty="0"/>
              <a:t>Reinforcement learning</a:t>
            </a:r>
          </a:p>
          <a:p>
            <a:pPr lvl="1"/>
            <a:r>
              <a:rPr lang="en-US" dirty="0"/>
              <a:t>Machine learning theory</a:t>
            </a:r>
          </a:p>
          <a:p>
            <a:pPr lvl="1"/>
            <a:r>
              <a:rPr lang="en-US" dirty="0"/>
              <a:t>Stochastic processes</a:t>
            </a:r>
          </a:p>
          <a:p>
            <a:pPr lvl="1"/>
            <a:r>
              <a:rPr lang="en-US" dirty="0"/>
              <a:t>Algorithm design analysis</a:t>
            </a:r>
          </a:p>
          <a:p>
            <a:pPr lvl="1"/>
            <a:r>
              <a:rPr lang="en-US" dirty="0"/>
              <a:t>Optimization</a:t>
            </a:r>
          </a:p>
          <a:p>
            <a:pPr lvl="1"/>
            <a:r>
              <a:rPr lang="en-US" dirty="0"/>
              <a:t>…</a:t>
            </a:r>
          </a:p>
        </p:txBody>
      </p:sp>
    </p:spTree>
    <p:extLst>
      <p:ext uri="{BB962C8B-B14F-4D97-AF65-F5344CB8AC3E}">
        <p14:creationId xmlns:p14="http://schemas.microsoft.com/office/powerpoint/2010/main" val="327863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8886-F5D2-45AE-81A2-F68CE4B36763}"/>
              </a:ext>
            </a:extLst>
          </p:cNvPr>
          <p:cNvSpPr>
            <a:spLocks noGrp="1"/>
          </p:cNvSpPr>
          <p:nvPr>
            <p:ph type="title"/>
          </p:nvPr>
        </p:nvSpPr>
        <p:spPr/>
        <p:txBody>
          <a:bodyPr/>
          <a:lstStyle/>
          <a:p>
            <a:r>
              <a:rPr lang="en-US" dirty="0"/>
              <a:t>Evaluations</a:t>
            </a:r>
          </a:p>
        </p:txBody>
      </p:sp>
      <p:sp>
        <p:nvSpPr>
          <p:cNvPr id="3" name="Content Placeholder 2">
            <a:extLst>
              <a:ext uri="{FF2B5EF4-FFF2-40B4-BE49-F238E27FC236}">
                <a16:creationId xmlns:a16="http://schemas.microsoft.com/office/drawing/2014/main" id="{F9E92846-986C-4961-80BA-1640F274C50F}"/>
              </a:ext>
            </a:extLst>
          </p:cNvPr>
          <p:cNvSpPr>
            <a:spLocks noGrp="1"/>
          </p:cNvSpPr>
          <p:nvPr>
            <p:ph idx="1"/>
          </p:nvPr>
        </p:nvSpPr>
        <p:spPr/>
        <p:txBody>
          <a:bodyPr>
            <a:normAutofit fontScale="92500" lnSpcReduction="10000"/>
          </a:bodyPr>
          <a:lstStyle/>
          <a:p>
            <a:r>
              <a:rPr lang="en-US" dirty="0"/>
              <a:t>Homework: 30% (two HWs)</a:t>
            </a:r>
          </a:p>
          <a:p>
            <a:endParaRPr lang="en-US" dirty="0"/>
          </a:p>
          <a:p>
            <a:r>
              <a:rPr lang="en-US" dirty="0"/>
              <a:t>Class participation: 10%</a:t>
            </a:r>
          </a:p>
          <a:p>
            <a:endParaRPr lang="en-US" dirty="0"/>
          </a:p>
          <a:p>
            <a:r>
              <a:rPr lang="en-US" dirty="0"/>
              <a:t>Scribe note taking: 10% (in LaTeX, will not be graded but will be given credit)</a:t>
            </a:r>
          </a:p>
          <a:p>
            <a:endParaRPr lang="en-US" dirty="0"/>
          </a:p>
          <a:p>
            <a:r>
              <a:rPr lang="en-US" dirty="0"/>
              <a:t>Paper presentation: 50%</a:t>
            </a:r>
          </a:p>
          <a:p>
            <a:endParaRPr lang="en-US" dirty="0"/>
          </a:p>
          <a:p>
            <a:r>
              <a:rPr lang="en-US" dirty="0"/>
              <a:t>See more details in the syllabus</a:t>
            </a:r>
          </a:p>
        </p:txBody>
      </p:sp>
    </p:spTree>
    <p:extLst>
      <p:ext uri="{BB962C8B-B14F-4D97-AF65-F5344CB8AC3E}">
        <p14:creationId xmlns:p14="http://schemas.microsoft.com/office/powerpoint/2010/main" val="17822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9A79-A1F0-4C9F-92B8-AF399277DA29}"/>
              </a:ext>
            </a:extLst>
          </p:cNvPr>
          <p:cNvSpPr>
            <a:spLocks noGrp="1"/>
          </p:cNvSpPr>
          <p:nvPr>
            <p:ph type="title"/>
          </p:nvPr>
        </p:nvSpPr>
        <p:spPr/>
        <p:txBody>
          <a:bodyPr/>
          <a:lstStyle/>
          <a:p>
            <a:r>
              <a:rPr lang="en-US" dirty="0"/>
              <a:t>Paper presentation: best practices</a:t>
            </a:r>
          </a:p>
        </p:txBody>
      </p:sp>
      <p:sp>
        <p:nvSpPr>
          <p:cNvPr id="3" name="Content Placeholder 2">
            <a:extLst>
              <a:ext uri="{FF2B5EF4-FFF2-40B4-BE49-F238E27FC236}">
                <a16:creationId xmlns:a16="http://schemas.microsoft.com/office/drawing/2014/main" id="{1F9016FD-8097-4E54-8590-538CD82EF1A7}"/>
              </a:ext>
            </a:extLst>
          </p:cNvPr>
          <p:cNvSpPr>
            <a:spLocks noGrp="1"/>
          </p:cNvSpPr>
          <p:nvPr>
            <p:ph idx="1"/>
          </p:nvPr>
        </p:nvSpPr>
        <p:spPr/>
        <p:txBody>
          <a:bodyPr>
            <a:normAutofit fontScale="92500" lnSpcReduction="10000"/>
          </a:bodyPr>
          <a:lstStyle/>
          <a:p>
            <a:r>
              <a:rPr lang="en-US" dirty="0"/>
              <a:t>Choose a relevant RL theory paper</a:t>
            </a:r>
          </a:p>
          <a:p>
            <a:pPr lvl="1"/>
            <a:r>
              <a:rPr lang="en-US" dirty="0"/>
              <a:t>Start with the suggested papers on the course website</a:t>
            </a:r>
          </a:p>
          <a:p>
            <a:pPr lvl="1"/>
            <a:r>
              <a:rPr lang="en-US" dirty="0"/>
              <a:t>Long and technical papers? Try reading it in different passes with different levels of detail</a:t>
            </a:r>
          </a:p>
          <a:p>
            <a:pPr lvl="1"/>
            <a:endParaRPr lang="en-US" dirty="0"/>
          </a:p>
          <a:p>
            <a:r>
              <a:rPr lang="en-US" dirty="0"/>
              <a:t>Clarity</a:t>
            </a:r>
          </a:p>
          <a:p>
            <a:pPr lvl="1"/>
            <a:r>
              <a:rPr lang="en-US" dirty="0"/>
              <a:t>Spend some time defining the problem</a:t>
            </a:r>
          </a:p>
          <a:p>
            <a:pPr lvl="1"/>
            <a:r>
              <a:rPr lang="en-US" dirty="0"/>
              <a:t>Avoid presenting unnecessary technical details – present the core of the algorithm / analysis</a:t>
            </a:r>
          </a:p>
          <a:p>
            <a:pPr lvl="1"/>
            <a:endParaRPr lang="en-US" dirty="0"/>
          </a:p>
          <a:p>
            <a:r>
              <a:rPr lang="en-US" dirty="0"/>
              <a:t>You can do a whiteboard presentation or use slides</a:t>
            </a:r>
          </a:p>
          <a:p>
            <a:r>
              <a:rPr lang="en-US" dirty="0"/>
              <a:t>Goal: teach your classmates and me something new (10%-90% rule)</a:t>
            </a:r>
          </a:p>
          <a:p>
            <a:endParaRPr lang="en-US" dirty="0"/>
          </a:p>
        </p:txBody>
      </p:sp>
    </p:spTree>
    <p:extLst>
      <p:ext uri="{BB962C8B-B14F-4D97-AF65-F5344CB8AC3E}">
        <p14:creationId xmlns:p14="http://schemas.microsoft.com/office/powerpoint/2010/main" val="238381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2678</TotalTime>
  <Words>993</Words>
  <Application>Microsoft Office PowerPoint</Application>
  <PresentationFormat>Widescreen</PresentationFormat>
  <Paragraphs>180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CSC 696H: Topics in Reinforcement Learning Theory</vt:lpstr>
      <vt:lpstr>Logistics info</vt:lpstr>
      <vt:lpstr>What is reinforcement learning?</vt:lpstr>
      <vt:lpstr>Other applications of RL</vt:lpstr>
      <vt:lpstr>What this course is about</vt:lpstr>
      <vt:lpstr>Topics covered</vt:lpstr>
      <vt:lpstr>Prerequisite knowledge</vt:lpstr>
      <vt:lpstr>Evaluations</vt:lpstr>
      <vt:lpstr>Paper presentation: best practices</vt:lpstr>
      <vt:lpstr>An overview of RL from a machine learning perspective</vt:lpstr>
      <vt:lpstr>Paradigm: online supervised learning</vt:lpstr>
      <vt:lpstr>Paradigm: online bandit learning</vt:lpstr>
      <vt:lpstr>Paradigm: online bandit learning (cont’d)</vt:lpstr>
      <vt:lpstr>Paradigm: online episodic RL</vt:lpstr>
      <vt:lpstr>Paradigm: online episodic RL (cont’d)</vt:lpstr>
      <vt:lpstr>RL challenges: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696H: Topics in Reinforcement Learning Theory</dc:title>
  <dc:creator>Zhang, Chicheng - (chichengz)</dc:creator>
  <cp:lastModifiedBy>Zhang, Chicheng - (chichengz)</cp:lastModifiedBy>
  <cp:revision>115</cp:revision>
  <dcterms:created xsi:type="dcterms:W3CDTF">2021-08-23T01:38:09Z</dcterms:created>
  <dcterms:modified xsi:type="dcterms:W3CDTF">2021-08-25T16:23:24Z</dcterms:modified>
</cp:coreProperties>
</file>