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549" r:id="rId2"/>
    <p:sldId id="264" r:id="rId3"/>
    <p:sldId id="526" r:id="rId4"/>
    <p:sldId id="554" r:id="rId5"/>
    <p:sldId id="408" r:id="rId6"/>
    <p:sldId id="550" r:id="rId7"/>
    <p:sldId id="281" r:id="rId8"/>
    <p:sldId id="560" r:id="rId9"/>
    <p:sldId id="544" r:id="rId10"/>
    <p:sldId id="270" r:id="rId11"/>
    <p:sldId id="556" r:id="rId12"/>
    <p:sldId id="273" r:id="rId13"/>
    <p:sldId id="547" r:id="rId14"/>
    <p:sldId id="561" r:id="rId15"/>
    <p:sldId id="562" r:id="rId16"/>
    <p:sldId id="563" r:id="rId17"/>
    <p:sldId id="545" r:id="rId18"/>
    <p:sldId id="564" r:id="rId19"/>
    <p:sldId id="551" r:id="rId20"/>
    <p:sldId id="55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5FD46FE-93C9-48BC-94CB-EC55A18C8426}">
          <p14:sldIdLst>
            <p14:sldId id="549"/>
          </p14:sldIdLst>
        </p14:section>
        <p14:section name="intro" id="{290D8BCE-2C9D-463D-B57A-8F0CA8AC92D2}">
          <p14:sldIdLst>
            <p14:sldId id="264"/>
            <p14:sldId id="526"/>
            <p14:sldId id="554"/>
            <p14:sldId id="408"/>
            <p14:sldId id="550"/>
          </p14:sldIdLst>
        </p14:section>
        <p14:section name="Main results" id="{76EF390F-0B33-4450-BB14-AC17E132054D}">
          <p14:sldIdLst>
            <p14:sldId id="281"/>
            <p14:sldId id="560"/>
          </p14:sldIdLst>
        </p14:section>
        <p14:section name="Algorithm" id="{91332541-7273-4996-A945-4D65CC11BE67}">
          <p14:sldIdLst>
            <p14:sldId id="544"/>
            <p14:sldId id="270"/>
            <p14:sldId id="556"/>
            <p14:sldId id="273"/>
          </p14:sldIdLst>
        </p14:section>
        <p14:section name="Idea" id="{DAFC61D5-AA09-4ACF-9091-9CFD2F00FB99}">
          <p14:sldIdLst>
            <p14:sldId id="547"/>
            <p14:sldId id="561"/>
            <p14:sldId id="562"/>
            <p14:sldId id="563"/>
            <p14:sldId id="545"/>
            <p14:sldId id="564"/>
          </p14:sldIdLst>
        </p14:section>
        <p14:section name="Conclusions" id="{0A472397-B15A-4082-B162-39E84AAD9D3F}">
          <p14:sldIdLst>
            <p14:sldId id="551"/>
            <p14:sldId id="553"/>
          </p14:sldIdLst>
        </p14:section>
        <p14:section name="backup" id="{02CD3B1D-F658-4532-BA29-993E05DE49C9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660" autoAdjust="0"/>
    <p:restoredTop sz="84251" autoAdjust="0"/>
  </p:normalViewPr>
  <p:slideViewPr>
    <p:cSldViewPr snapToGrid="0">
      <p:cViewPr varScale="1">
        <p:scale>
          <a:sx n="66" d="100"/>
          <a:sy n="66" d="100"/>
        </p:scale>
        <p:origin x="58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26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A548F9-E1CB-46FD-B1C8-01B7909276D8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477AC1-B35F-47D9-8F68-FC1A2FFDC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174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active learning, the learning algorithm is not directly given a set of examples at the beginning. Instead, it is given a set of unlabeled examples (for instance, a collection of images from the Internet), and is allow to ask a labeler for the label of the examples in an interactive manner. </a:t>
            </a:r>
          </a:p>
          <a:p>
            <a:endParaRPr lang="en-US" dirty="0"/>
          </a:p>
          <a:p>
            <a:r>
              <a:rPr lang="en-US" dirty="0"/>
              <a:t>For example, suppose the learner asks about the label of this image, and it turns out to be a cat, and next one, also a cat, next one, also a cat.. Then it outputs a line that it thinks that can separate cats from dogs.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40079-0DE4-4CEF-BE47-1031524BA03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5762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proximity function can be lower bounded in terms of the angle between v and w^*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477AC1-B35F-47D9-8F68-FC1A2FFDC70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880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Specifically, we look at the setting where the labeled examples comes from a distribution; the distribution of the unlabeled examples is uniform over the unit ball.</a:t>
            </a:r>
          </a:p>
          <a:p>
            <a:endParaRPr lang="en-US" dirty="0"/>
          </a:p>
          <a:p>
            <a:r>
              <a:rPr lang="en-US" dirty="0"/>
              <a:t>We consider learning a linear classifier that separates the positive examples from the negative examples (e.g. separating cats from dogs) Linear classifiers can be thought of a generalization of threshold, where it is represented by a hyperplane. On one side, we predict +1, on the other side, we predict -1. We use the normal vector of its decision boundary to represent a linear classifier. The best linear classifier is the one that has the smallest error rate on the data distribution.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40079-0DE4-4CEF-BE47-1031524BA03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9528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Our goal is to develop a computationally efficient algorithm, such that it returns a linear classifier w hat, which has error at most the error of the best, plus some slack parameter epsilon. In addition, we would like to use as few label queries as possible.</a:t>
            </a:r>
          </a:p>
          <a:p>
            <a:endParaRPr lang="en-US" dirty="0"/>
          </a:p>
          <a:p>
            <a:r>
              <a:rPr lang="en-US" dirty="0"/>
              <a:t>[FGKP06, GR06, D16],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40079-0DE4-4CEF-BE47-1031524BA03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3125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turns out that under this noise model, the optimal classifier is this w^*, so this is consistent with our optimal linear classifier notation defined before.</a:t>
            </a:r>
          </a:p>
          <a:p>
            <a:endParaRPr lang="en-US" dirty="0"/>
          </a:p>
          <a:p>
            <a:r>
              <a:rPr lang="en-US" dirty="0"/>
              <a:t>TNC: we allow a fraction of examples to have label flipping prob arbitrarily close to ½, and this fraction is smaller for larger \alpha</a:t>
            </a:r>
          </a:p>
          <a:p>
            <a:r>
              <a:rPr lang="en-US" dirty="0"/>
              <a:t>GTNC: the label flipping probability is closer to ½ when the example is closer the decision boundary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477AC1-B35F-47D9-8F68-FC1A2FFDC70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6633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, a feature not enjoyed by previous efficient algorithms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477AC1-B35F-47D9-8F68-FC1A2FFDC70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3687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477AC1-B35F-47D9-8F68-FC1A2FFDC70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267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/>
                  <a:t>online mirror descent in general; can be online gradient descent when </a:t>
                </a:r>
                <a14:m>
                  <m:oMath xmlns:m="http://schemas.openxmlformats.org/officeDocument/2006/math">
                    <m:r>
                      <a:rPr lang="en-US" sz="1200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2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i="1" dirty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1200" dirty="0"/>
                  <a:t> (similar to Perceptron)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20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/>
                  <a:t>Algorithmically similar to [GCB09, DKTZ20], but analysis very different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20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 i="1" dirty="0" smtClean="0">
                        <a:latin typeface="Cambria Math" charset="0"/>
                      </a:rPr>
                      <m:t>Update</m:t>
                    </m:r>
                    <m:d>
                      <m:dPr>
                        <m:ctrlPr>
                          <a:rPr lang="en-US" sz="1200" i="1" dirty="0">
                            <a:latin typeface="Cambria Math" panose="02040503050406030204" pitchFamily="18" charset="0"/>
                          </a:rPr>
                        </m:ctrlPr>
                      </m:dPr>
                      <m:e/>
                    </m:d>
                  </m:oMath>
                </a14:m>
                <a:r>
                  <a:rPr lang="en-US" sz="1200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 dirty="0">
                            <a:latin typeface="Cambria Math" charset="0"/>
                          </a:rPr>
                          <m:t>𝑣</m:t>
                        </m:r>
                      </m:e>
                      <m:sub>
                        <m:r>
                          <a:rPr lang="en-US" sz="1200" i="1" dirty="0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sz="1200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200" b="0" i="1" dirty="0" smtClean="0">
                        <a:latin typeface="Cambria Math" panose="02040503050406030204" pitchFamily="18" charset="0"/>
                      </a:rPr>
                      <m:t>𝜂</m:t>
                    </m:r>
                    <m:sSub>
                      <m:sSubPr>
                        <m:ctrlPr>
                          <a:rPr lang="en-US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 dirty="0">
                            <a:latin typeface="Cambria Math" charset="0"/>
                          </a:rPr>
                          <m:t>𝑣</m:t>
                        </m:r>
                      </m:e>
                      <m:sub>
                        <m:r>
                          <a:rPr lang="en-US" sz="1200" i="1" dirty="0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sz="1200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200" b="0" i="1" dirty="0" smtClean="0"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120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2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/>
                  <a:t>online mirror descent in general; can be online gradient descent when </a:t>
                </a:r>
                <a:r>
                  <a:rPr lang="en-US" sz="1200" i="0" dirty="0">
                    <a:latin typeface="Cambria Math" panose="02040503050406030204" pitchFamily="18" charset="0"/>
                  </a:rPr>
                  <a:t>𝑠=𝑑</a:t>
                </a:r>
                <a:r>
                  <a:rPr lang="en-US" sz="1200" dirty="0"/>
                  <a:t> (similar to Perceptron)</a:t>
                </a: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477AC1-B35F-47D9-8F68-FC1A2FFDC70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3742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Informally,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i="1">
                            <a:latin typeface="Cambria Math" charset="0"/>
                          </a:rPr>
                          <m:t>𝑓</m:t>
                        </m:r>
                      </m:e>
                      <m:sub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ar-AE" i="1">
                            <a:latin typeface="Cambria Math" charset="0"/>
                          </a:rPr>
                          <m:t>,</m:t>
                        </m:r>
                        <m:r>
                          <a:rPr lang="ar-AE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i="1">
                            <a:latin typeface="Cambria Math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ar-AE" dirty="0"/>
                  <a:t> </a:t>
                </a:r>
                <a:r>
                  <a:rPr lang="en-US" dirty="0"/>
                  <a:t>is a ``proxy’’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ar-AE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𝑤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1" smtClean="0">
                          <a:latin typeface="Cambria Math" charset="0"/>
                        </a:rPr>
                        <m:t>E</m:t>
                      </m:r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charset="0"/>
                                </a:rPr>
                                <m:t>⋅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charset="0"/>
                            </a:rPr>
                            <m:t>∣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𝑤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⋅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1">
                              <a:latin typeface="Cambria Math" charset="0"/>
                            </a:rPr>
                            <m:t>≤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d>
                      <m:dPr>
                        <m:begChr m:val="{"/>
                        <m:endChr m:val=""/>
                        <m:ctrlP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𝜂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m:rPr>
                                <m:sty m:val="p"/>
                              </m:r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under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𝜂</m:t>
                            </m:r>
                            <m:r>
                              <m:rPr>
                                <m:lit/>
                              </m:r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Massart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noise</m:t>
                            </m:r>
                          </m:e>
                          <m:e>
                            <m: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p>
                              <m:sSupPr>
                                <m:ctrlPr>
                                  <a:rPr lang="en-US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𝜖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f>
                                  <m:fPr>
                                    <m:ctrlPr>
                                      <a:rPr lang="en-US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num>
                                  <m:den>
                                    <m:r>
                                      <a:rPr lang="en-US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  <m:r>
                                      <a:rPr lang="en-US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den>
                                </m:f>
                              </m:sup>
                            </m:s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                     </m:t>
                            </m:r>
                            <m:r>
                              <m:rPr>
                                <m:sty m:val="p"/>
                              </m:r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under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r>
                              <m:rPr>
                                <m:lit/>
                              </m:r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Tsybakov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noise</m:t>
                            </m:r>
                          </m:e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p>
                              <m:s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𝜖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f>
                                  <m:f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num>
                                  <m:den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den>
                                </m:f>
                              </m:sup>
                            </m:s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under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r>
                              <m:rPr>
                                <m:lit/>
                              </m:r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Geometric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Tsybakov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noise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Informally, </a:t>
                </a:r>
                <a:r>
                  <a:rPr lang="ar-AE" i="0">
                    <a:latin typeface="Cambria Math" charset="0"/>
                  </a:rPr>
                  <a:t>𝑓</a:t>
                </a:r>
                <a:r>
                  <a:rPr lang="ar-AE" i="0">
                    <a:latin typeface="Cambria Math" panose="02040503050406030204" pitchFamily="18" charset="0"/>
                  </a:rPr>
                  <a:t>_(</a:t>
                </a:r>
                <a:r>
                  <a:rPr lang="en-US" i="0" dirty="0">
                    <a:latin typeface="Cambria Math" panose="02040503050406030204" pitchFamily="18" charset="0"/>
                  </a:rPr>
                  <a:t>𝑤^∗</a:t>
                </a:r>
                <a:r>
                  <a:rPr lang="ar-AE" i="0">
                    <a:latin typeface="Cambria Math" charset="0"/>
                  </a:rPr>
                  <a:t>,</a:t>
                </a:r>
                <a:r>
                  <a:rPr lang="ar-AE" i="0">
                    <a:latin typeface="Cambria Math" panose="02040503050406030204" pitchFamily="18" charset="0"/>
                  </a:rPr>
                  <a:t>𝜃) (</a:t>
                </a:r>
                <a:r>
                  <a:rPr lang="ar-AE" i="0">
                    <a:latin typeface="Cambria Math" charset="0"/>
                  </a:rPr>
                  <a:t>𝑤</a:t>
                </a:r>
                <a:r>
                  <a:rPr lang="ar-AE" i="0">
                    <a:latin typeface="Cambria Math" panose="02040503050406030204" pitchFamily="18" charset="0"/>
                  </a:rPr>
                  <a:t>)</a:t>
                </a:r>
                <a:r>
                  <a:rPr lang="ar-AE" dirty="0"/>
                  <a:t> </a:t>
                </a:r>
                <a:r>
                  <a:rPr lang="en-US" dirty="0"/>
                  <a:t>is a ``proxy’’ of </a:t>
                </a:r>
                <a:r>
                  <a:rPr lang="en-US" i="0">
                    <a:latin typeface="Cambria Math" panose="02040503050406030204" pitchFamily="18" charset="0"/>
                  </a:rPr>
                  <a:t>𝜃</a:t>
                </a:r>
                <a:r>
                  <a:rPr lang="ar-AE" i="0">
                    <a:latin typeface="Cambria Math" panose="02040503050406030204" pitchFamily="18" charset="0"/>
                  </a:rPr>
                  <a:t>(𝑤,</a:t>
                </a:r>
                <a:r>
                  <a:rPr lang="en-US" i="0" dirty="0">
                    <a:latin typeface="Cambria Math" panose="02040503050406030204" pitchFamily="18" charset="0"/>
                  </a:rPr>
                  <a:t>𝑤^∗ )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477AC1-B35F-47D9-8F68-FC1A2FFDC70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9495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By rearranging the negative benchmark term to the left, and the negative cumulative loss term to the right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477AC1-B35F-47D9-8F68-FC1A2FFDC70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72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17164-3FCF-4FD7-BBF2-6FB6EB3EFC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9BAD16-E0DC-4E76-9CB1-06C1377E8B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1C0F7-0053-42DB-9D80-31D59D10D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B4AB0-D05E-4379-B1AF-4A8926500AA1}" type="datetime1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8BE2CC-26F3-4688-BE3C-B156AB42E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898BE-9A7B-4A8B-B32E-D59D472CB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64F79-F77A-4B84-B73B-1E745EABF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544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74D61-1EAF-4357-A62A-1240B5ADA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109B0B-481B-4C5E-ABB1-86D65665FD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4C523F-33EA-47D8-881F-BC8E6E73D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BED2-0681-4E6B-BBB5-64ED30A5D60E}" type="datetime1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DA8FC-D3AA-4C44-B919-EA91EF455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B979B8-0D44-4B1D-AE3E-D5258C6F8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64F79-F77A-4B84-B73B-1E745EABF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349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ADE11A-5543-4A62-A4A2-7B4B3E3DBB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92C5AB-EF9C-4B85-B97F-650AD53B8E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C2D626-38D8-4B76-A97B-BA7E05A56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D49CD-664B-4A00-AFF7-5F374834A518}" type="datetime1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C74041-52FC-4F9D-811B-6972D8AB7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EDBF6-E107-485A-A15B-D33BEA6C9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64F79-F77A-4B84-B73B-1E745EABF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654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4F3AB-1BA3-41CB-84D6-1B2D34B41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EAC50-C0FC-46B7-A17A-7E3A3B3FA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C920F-7678-4E0C-A370-1E68163F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053EB-E2F2-4E04-AC01-BF7694DFA987}" type="datetime1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3B2DB-280F-4819-8C9B-51194573B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4919E9-C88E-47EA-88A3-9E152DCB8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64F79-F77A-4B84-B73B-1E745EABF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013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2B30B-510B-4244-8039-26A311500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7C1FD7-838F-4715-AC75-6D38B02EC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4FBEB6-13E4-4D2C-8071-A73FF72FB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CE1DB-8FAD-433D-957F-B3BAAD8E2B35}" type="datetime1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45D5E-0C85-4D83-BC20-CBF11FC03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2C010-3A6A-40D0-A009-1571FD3B9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64F79-F77A-4B84-B73B-1E745EABF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344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2A74A-B8EA-41A6-9BB4-CBCA314B2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1429D-379A-47AF-B20F-B2C86EF6A6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93DBFD-C1B1-4755-99B1-3E61A2AEDC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8762AA-28D7-4232-A13D-9CA07AA7E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E210-3D48-4468-9666-E0401693DC96}" type="datetime1">
              <a:rPr lang="en-US" smtClean="0"/>
              <a:t>7/23/2021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EAD5D3-2116-4F30-B9FD-880D8AA2D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3B5A79-6905-4B57-B9C6-81E70F60E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64F79-F77A-4B84-B73B-1E745EABF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198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A7573-C3AF-43AD-ABD6-1AF1D0F35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173454-E42A-4CF6-897C-A923B2C7C2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7981A6-28D9-4296-8F64-9E45DF21BB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2EBC02-BB7F-47A4-9CAE-683B48D073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484C67-C809-44C1-A4B1-A6125E4E5F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AA8A9E-40B9-463F-9629-CAA90DCCD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CBFD0-4210-48A9-A3C0-9FD3D5F29D93}" type="datetime1">
              <a:rPr lang="en-US" smtClean="0"/>
              <a:t>7/23/2021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A95E67-9181-4379-9D3B-27C55988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6E0531-90DF-4725-8572-8455C1AFF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64F79-F77A-4B84-B73B-1E745EABF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170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1E92B-A2B5-410B-AC64-A5AD87AC6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616F93-5644-42E6-A14E-3B7D268DF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A8C22-34D3-42E4-8FCE-18CF82E4919D}" type="datetime1">
              <a:rPr lang="en-US" smtClean="0"/>
              <a:t>7/23/2021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D6786A-DA74-4833-8744-752247A5A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2109AA-7583-46B7-BD3A-4CF7349DE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64F79-F77A-4B84-B73B-1E745EABF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403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C43A4C-C8B3-49DF-B1E4-F896953F9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0B3D8-9402-460C-A681-BF1AB4C32DDD}" type="datetime1">
              <a:rPr lang="en-US" smtClean="0"/>
              <a:t>7/23/2021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1B9949-DB66-4248-BCEF-BB1DE2101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584F9A-3067-4A2A-A65C-C0F733C87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64F79-F77A-4B84-B73B-1E745EABF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548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17EC1-8DFC-40C7-96BD-63A080ABB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2CA96-8DF3-4E57-B333-577A60FC5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54520C-917A-4C80-B746-374C1140E0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B8D59B-3444-48B6-BCB7-D6EF8C596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466FA-5A9F-4178-9B48-A7BEB4DECEFA}" type="datetime1">
              <a:rPr lang="en-US" smtClean="0"/>
              <a:t>7/23/2021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150303-CB09-4B09-93DA-611B82D67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8BA015-747A-4520-A902-6370509B3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64F79-F77A-4B84-B73B-1E745EABF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239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080A4-DF75-43A0-8C38-2DE2BC346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89E749-7B8C-4A03-92BA-8574006698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F4B703-EC1D-400D-8456-C10EB8A793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668BD7-D729-4731-ACFF-49BF03BDF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9F13C-4297-4AB1-937E-C7787DEF2F04}" type="datetime1">
              <a:rPr lang="en-US" smtClean="0"/>
              <a:t>7/23/2021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32829A-D4F0-4A2A-A98E-86B887D0E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89D13A-C78A-4178-911A-54D1B381E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64F79-F77A-4B84-B73B-1E745EABF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684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590427-88EF-4DCA-946D-4F0E07DB2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6B3316-3428-4988-BD74-C93A0C1D0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6CC66-C54A-4308-BF26-24D7DDB862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B2F66-9703-4089-AAAB-5B997A56672E}" type="datetime1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12A52-8781-4ED1-B48B-18FF94D16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EDF43-C934-4A75-AF80-5F54D0F734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64F79-F77A-4B84-B73B-1E745EABF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63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1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1.png"/><Relationship Id="rId5" Type="http://schemas.openxmlformats.org/officeDocument/2006/relationships/image" Target="../media/image211.png"/><Relationship Id="rId4" Type="http://schemas.openxmlformats.org/officeDocument/2006/relationships/image" Target="../media/image20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6.png"/><Relationship Id="rId7" Type="http://schemas.openxmlformats.org/officeDocument/2006/relationships/image" Target="../media/image27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1.png"/><Relationship Id="rId5" Type="http://schemas.openxmlformats.org/officeDocument/2006/relationships/image" Target="../media/image242.png"/><Relationship Id="rId4" Type="http://schemas.openxmlformats.org/officeDocument/2006/relationships/image" Target="../media/image26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9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4.png"/><Relationship Id="rId5" Type="http://schemas.openxmlformats.org/officeDocument/2006/relationships/image" Target="../media/image301.png"/><Relationship Id="rId4" Type="http://schemas.openxmlformats.org/officeDocument/2006/relationships/image" Target="../media/image29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3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1.png"/><Relationship Id="rId5" Type="http://schemas.openxmlformats.org/officeDocument/2006/relationships/image" Target="../media/image292.png"/><Relationship Id="rId4" Type="http://schemas.openxmlformats.org/officeDocument/2006/relationships/image" Target="../media/image4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9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1.png"/><Relationship Id="rId5" Type="http://schemas.openxmlformats.org/officeDocument/2006/relationships/image" Target="../media/image271.png"/><Relationship Id="rId4" Type="http://schemas.openxmlformats.org/officeDocument/2006/relationships/image" Target="../media/image26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1.png"/><Relationship Id="rId4" Type="http://schemas.openxmlformats.org/officeDocument/2006/relationships/image" Target="../media/image3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92.png"/><Relationship Id="rId3" Type="http://schemas.openxmlformats.org/officeDocument/2006/relationships/image" Target="../media/image18.png"/><Relationship Id="rId12" Type="http://schemas.openxmlformats.org/officeDocument/2006/relationships/image" Target="../media/image182.png"/><Relationship Id="rId17" Type="http://schemas.openxmlformats.org/officeDocument/2006/relationships/image" Target="../media/image23.png"/><Relationship Id="rId2" Type="http://schemas.openxmlformats.org/officeDocument/2006/relationships/image" Target="../media/image17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15" Type="http://schemas.openxmlformats.org/officeDocument/2006/relationships/image" Target="../media/image21.png"/><Relationship Id="rId4" Type="http://schemas.openxmlformats.org/officeDocument/2006/relationships/image" Target="../media/image19.png"/><Relationship Id="rId1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.png"/><Relationship Id="rId3" Type="http://schemas.openxmlformats.org/officeDocument/2006/relationships/image" Target="../media/image24.png"/><Relationship Id="rId7" Type="http://schemas.openxmlformats.org/officeDocument/2006/relationships/image" Target="../media/image27.png"/><Relationship Id="rId12" Type="http://schemas.openxmlformats.org/officeDocument/2006/relationships/image" Target="../media/image13.png"/><Relationship Id="rId17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5" Type="http://schemas.openxmlformats.org/officeDocument/2006/relationships/image" Target="../media/image28.png"/><Relationship Id="rId4" Type="http://schemas.openxmlformats.org/officeDocument/2006/relationships/image" Target="../media/image243.png"/><Relationship Id="rId1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AFD79-4914-4467-A04B-775927AFF8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44419" y="1114917"/>
            <a:ext cx="12480838" cy="2144568"/>
          </a:xfrm>
        </p:spPr>
        <p:txBody>
          <a:bodyPr>
            <a:normAutofit/>
          </a:bodyPr>
          <a:lstStyle/>
          <a:p>
            <a:r>
              <a:rPr lang="en-US" sz="4400" dirty="0"/>
              <a:t>Improved algorithms for efficient active learning </a:t>
            </a:r>
            <a:r>
              <a:rPr lang="en-US" sz="4400" dirty="0" err="1"/>
              <a:t>halfspaces</a:t>
            </a:r>
            <a:r>
              <a:rPr lang="en-US" sz="4400" dirty="0"/>
              <a:t> with </a:t>
            </a:r>
            <a:r>
              <a:rPr lang="en-US" sz="4400" dirty="0" err="1"/>
              <a:t>Massart</a:t>
            </a:r>
            <a:r>
              <a:rPr lang="en-US" sz="4400" dirty="0"/>
              <a:t> and </a:t>
            </a:r>
            <a:r>
              <a:rPr lang="en-US" sz="4400" dirty="0" err="1"/>
              <a:t>Tsybakov</a:t>
            </a:r>
            <a:r>
              <a:rPr lang="en-US" sz="4400" dirty="0"/>
              <a:t> noise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B18B07-3596-4C50-AFFA-3856311D71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456" y="4087321"/>
            <a:ext cx="11749088" cy="1655762"/>
          </a:xfrm>
        </p:spPr>
        <p:txBody>
          <a:bodyPr>
            <a:normAutofit/>
          </a:bodyPr>
          <a:lstStyle/>
          <a:p>
            <a:r>
              <a:rPr lang="en-US" sz="2800" dirty="0"/>
              <a:t>Chicheng Zhang</a:t>
            </a:r>
          </a:p>
          <a:p>
            <a:r>
              <a:rPr lang="en-US" sz="2800" dirty="0"/>
              <a:t>University of Arizona</a:t>
            </a:r>
          </a:p>
          <a:p>
            <a:r>
              <a:rPr lang="en-US" dirty="0"/>
              <a:t>Joint work with Yinan Li (University of Arizona)</a:t>
            </a:r>
          </a:p>
        </p:txBody>
      </p:sp>
    </p:spTree>
    <p:extLst>
      <p:ext uri="{BB962C8B-B14F-4D97-AF65-F5344CB8AC3E}">
        <p14:creationId xmlns:p14="http://schemas.microsoft.com/office/powerpoint/2010/main" val="138823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13"/>
    </mc:Choice>
    <mc:Fallback xmlns="">
      <p:transition spd="slow" advTm="531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2A4FA-D4F2-4940-AADF-F332AC25A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algorithm: overview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D803B4-B882-424C-B4EF-8F951DD65A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1065330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Main idea: maintain iterate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shrinks geometrically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D803B4-B882-424C-B4EF-8F951DD65A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1065330" cy="4667250"/>
              </a:xfrm>
              <a:blipFill>
                <a:blip r:embed="rId3"/>
                <a:stretch>
                  <a:fillRect l="-936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8C6AE3-24EB-4DDB-8971-D27659C03B7F}"/>
                  </a:ext>
                </a:extLst>
              </p:cNvPr>
              <p:cNvSpPr txBox="1"/>
              <p:nvPr/>
            </p:nvSpPr>
            <p:spPr>
              <a:xfrm>
                <a:off x="347664" y="2736950"/>
                <a:ext cx="5660569" cy="402764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// Initialization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 dirty="0">
                        <a:latin typeface="Cambria Math" charset="0"/>
                      </a:rPr>
                      <m:t>←</m:t>
                    </m:r>
                    <m:r>
                      <m:rPr>
                        <m:sty m:val="p"/>
                      </m:rPr>
                      <a:rPr lang="en-US" sz="2800" i="1" dirty="0">
                        <a:latin typeface="Cambria Math" charset="0"/>
                      </a:rPr>
                      <m:t>Initialize</m:t>
                    </m:r>
                    <m:r>
                      <a:rPr lang="en-US" sz="2800" i="1" dirty="0">
                        <a:latin typeface="Cambria Math" charset="0"/>
                      </a:rPr>
                      <m:t>()</m:t>
                    </m:r>
                  </m:oMath>
                </a14:m>
                <a:r>
                  <a:rPr lang="en-US" sz="2800" dirty="0"/>
                  <a:t>.</a:t>
                </a:r>
              </a:p>
              <a:p>
                <a:endParaRPr lang="en-US" sz="2800" dirty="0"/>
              </a:p>
              <a:p>
                <a:r>
                  <a:rPr lang="en-US" sz="2800" dirty="0"/>
                  <a:t>// Refinement </a:t>
                </a:r>
              </a:p>
              <a:p>
                <a:r>
                  <a:rPr lang="en-US" sz="2800" dirty="0"/>
                  <a:t>In phases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,..,</m:t>
                    </m:r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800" i="1" dirty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):</m:t>
                    </m:r>
                  </m:oMath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endParaRPr lang="en-US" sz="2800" i="1" dirty="0">
                  <a:latin typeface="Cambria Math" panose="02040503050406030204" pitchFamily="18" charset="0"/>
                </a:endParaRPr>
              </a:p>
              <a:p>
                <a:r>
                  <a:rPr lang="en-US" sz="2800" dirty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n-US" sz="2800" i="1">
                        <a:latin typeface="Cambria Math" panose="02040503050406030204" pitchFamily="18" charset="0"/>
                      </a:rPr>
                      <m:t>Refine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800" i="1">
                        <a:latin typeface="Cambria Math" charset="0"/>
                      </a:rPr>
                      <m:t>, 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charset="0"/>
                          </a:rPr>
                          <m:t>2</m:t>
                        </m:r>
                      </m:e>
                      <m:sup>
                        <m:r>
                          <a:rPr lang="en-US" sz="2800" i="1">
                            <a:latin typeface="Cambria Math" charset="0"/>
                          </a:rPr>
                          <m:t>−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i="1">
                            <a:latin typeface="Cambria Math" charset="0"/>
                          </a:rPr>
                          <m:t>𝑘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i="1" dirty="0">
                    <a:latin typeface="Cambria Math" panose="02040503050406030204" pitchFamily="18" charset="0"/>
                  </a:rPr>
                  <a:t>.</a:t>
                </a:r>
                <a:endParaRPr lang="en-US" sz="2800" dirty="0"/>
              </a:p>
              <a:p>
                <a:endParaRPr lang="en-US" sz="2800" i="1" dirty="0">
                  <a:latin typeface="Cambria Math" panose="02040503050406030204" pitchFamily="18" charset="0"/>
                </a:endParaRPr>
              </a:p>
              <a:p>
                <a:r>
                  <a:rPr lang="en-US" sz="2800" dirty="0"/>
                  <a:t>Return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sSub>
                          <m:sSub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8C6AE3-24EB-4DDB-8971-D27659C03B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664" y="2736950"/>
                <a:ext cx="5660569" cy="4027641"/>
              </a:xfrm>
              <a:prstGeom prst="rect">
                <a:avLst/>
              </a:prstGeom>
              <a:blipFill>
                <a:blip r:embed="rId4"/>
                <a:stretch>
                  <a:fillRect l="-2041" t="-1357" b="-226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7611138" y="3073323"/>
            <a:ext cx="2920411" cy="5232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Acute initialization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/>
              <p:cNvSpPr txBox="1"/>
              <p:nvPr/>
            </p:nvSpPr>
            <p:spPr>
              <a:xfrm>
                <a:off x="6095999" y="5367460"/>
                <a:ext cx="5950688" cy="530915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Ensuring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800" dirty="0"/>
                  <a:t> has angle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charset="0"/>
                      </a:rPr>
                      <m:t>≤</m:t>
                    </m:r>
                    <m:sSup>
                      <m:sSup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dirty="0" smtClean="0">
                            <a:latin typeface="Cambria Math" charset="0"/>
                          </a:rPr>
                          <m:t>2</m:t>
                        </m:r>
                      </m:e>
                      <m:sup>
                        <m:r>
                          <a:rPr lang="en-US" sz="2800" b="0" i="1" dirty="0" smtClean="0">
                            <a:latin typeface="Cambria Math" charset="0"/>
                          </a:rPr>
                          <m:t>−</m:t>
                        </m:r>
                        <m:r>
                          <a:rPr lang="en-US" sz="2800" b="0" i="1" dirty="0" smtClean="0">
                            <a:latin typeface="Cambria Math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800" dirty="0"/>
                  <a:t>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15" name="TextBox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9" y="5367460"/>
                <a:ext cx="5950688" cy="530915"/>
              </a:xfrm>
              <a:prstGeom prst="rect">
                <a:avLst/>
              </a:prstGeom>
              <a:blipFill>
                <a:blip r:embed="rId5"/>
                <a:stretch>
                  <a:fillRect l="-1943" t="-7778" b="-28889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6049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2090E-597C-4B33-80F2-9F094FC34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 Math" charset="0"/>
                <a:ea typeface="Cambria Math" charset="0"/>
                <a:cs typeface="Cambria Math" charset="0"/>
              </a:rPr>
              <a:t>Refine: </a:t>
            </a:r>
            <a:r>
              <a:rPr lang="en-US" dirty="0">
                <a:ea typeface="Cambria Math" charset="0"/>
                <a:cs typeface="Cambria Math" charset="0"/>
              </a:rPr>
              <a:t>design challenges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0C01E7-4FFE-483C-86C8-E730A32FE7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5191" y="1811334"/>
                <a:ext cx="8792796" cy="4351338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A series of prior works combine margin-based sampling with loss minimization techniques to design </a:t>
                </a:r>
                <a:r>
                  <a:rPr lang="en-US" dirty="0">
                    <a:latin typeface="Cambria Math" charset="0"/>
                    <a:ea typeface="Cambria Math" charset="0"/>
                    <a:cs typeface="Cambria Math" charset="0"/>
                  </a:rPr>
                  <a:t>Refine</a:t>
                </a:r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[BL13]: 0-1 loss minimization </a:t>
                </a:r>
              </a:p>
              <a:p>
                <a:pPr lvl="1"/>
                <a:r>
                  <a:rPr lang="en-US" dirty="0"/>
                  <a:t>Computationally inefficient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[ABHU15, ABHZ16]: surrogate loss minimization + polynomial regression </a:t>
                </a:r>
              </a:p>
              <a:p>
                <a:pPr lvl="1"/>
                <a:r>
                  <a:rPr lang="en-US" dirty="0"/>
                  <a:t>Analysis only tolerates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𝜂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small constant, or requires high label complexity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[ZSA20]: SGD-like update rule + iteration-dependent sampling</a:t>
                </a:r>
              </a:p>
              <a:p>
                <a:pPr lvl="1"/>
                <a:r>
                  <a:rPr lang="en-US" dirty="0"/>
                  <a:t>Specialized to </a:t>
                </a:r>
                <a:r>
                  <a:rPr lang="en-US" dirty="0" err="1"/>
                  <a:t>Massart</a:t>
                </a:r>
                <a:r>
                  <a:rPr lang="en-US" dirty="0"/>
                  <a:t> noise (needs to know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</a:rPr>
                      <m:t>𝜂</m:t>
                    </m:r>
                  </m:oMath>
                </a14:m>
                <a:r>
                  <a:rPr lang="en-US" dirty="0"/>
                  <a:t>)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0C01E7-4FFE-483C-86C8-E730A32FE7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5191" y="1811334"/>
                <a:ext cx="8792796" cy="4351338"/>
              </a:xfrm>
              <a:blipFill>
                <a:blip r:embed="rId2"/>
                <a:stretch>
                  <a:fillRect l="-1040" t="-3501" b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3D282069-4584-4161-A3E6-8707E953558C}"/>
              </a:ext>
            </a:extLst>
          </p:cNvPr>
          <p:cNvGrpSpPr/>
          <p:nvPr/>
        </p:nvGrpSpPr>
        <p:grpSpPr>
          <a:xfrm>
            <a:off x="8516601" y="2090938"/>
            <a:ext cx="3540325" cy="1469136"/>
            <a:chOff x="8302273" y="1371210"/>
            <a:chExt cx="3540325" cy="146913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BDC7F42-3848-47AF-8C29-B49FB9AF8922}"/>
                </a:ext>
              </a:extLst>
            </p:cNvPr>
            <p:cNvSpPr/>
            <p:nvPr/>
          </p:nvSpPr>
          <p:spPr>
            <a:xfrm rot="986286">
              <a:off x="8437051" y="1913373"/>
              <a:ext cx="3405547" cy="89024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1E494D5-CAA6-4758-8102-40559923AF33}"/>
                </a:ext>
              </a:extLst>
            </p:cNvPr>
            <p:cNvGrpSpPr/>
            <p:nvPr/>
          </p:nvGrpSpPr>
          <p:grpSpPr>
            <a:xfrm>
              <a:off x="8302273" y="1371210"/>
              <a:ext cx="3470726" cy="1469136"/>
              <a:chOff x="8302273" y="1371210"/>
              <a:chExt cx="3470726" cy="146913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Rectangle 6">
                    <a:extLst>
                      <a:ext uri="{FF2B5EF4-FFF2-40B4-BE49-F238E27FC236}">
                        <a16:creationId xmlns:a16="http://schemas.microsoft.com/office/drawing/2014/main" id="{CB26EDAF-0A24-4585-8D8A-8AA53258CA5A}"/>
                      </a:ext>
                    </a:extLst>
                  </p:cNvPr>
                  <p:cNvSpPr/>
                  <p:nvPr/>
                </p:nvSpPr>
                <p:spPr>
                  <a:xfrm>
                    <a:off x="8302273" y="1371210"/>
                    <a:ext cx="916252" cy="400110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n w="0"/>
                                  <a:solidFill>
                                    <a:schemeClr val="accent2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n w="0"/>
                                  <a:solidFill>
                                    <a:schemeClr val="accent2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ln w="0"/>
                                  <a:solidFill>
                                    <a:schemeClr val="accent2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7" name="Rectangle 6">
                    <a:extLst>
                      <a:ext uri="{FF2B5EF4-FFF2-40B4-BE49-F238E27FC236}">
                        <a16:creationId xmlns:a16="http://schemas.microsoft.com/office/drawing/2014/main" id="{CB26EDAF-0A24-4585-8D8A-8AA53258CA5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02273" y="1371210"/>
                    <a:ext cx="916252" cy="40011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60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885C696B-610E-4172-9832-4146E48E39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06650" y="1876646"/>
                <a:ext cx="3266349" cy="963700"/>
              </a:xfrm>
              <a:prstGeom prst="line">
                <a:avLst/>
              </a:prstGeom>
              <a:ln w="28575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2228DCE-4E44-41BE-B922-DE46C3EC2C2F}"/>
              </a:ext>
            </a:extLst>
          </p:cNvPr>
          <p:cNvGrpSpPr/>
          <p:nvPr/>
        </p:nvGrpSpPr>
        <p:grpSpPr>
          <a:xfrm>
            <a:off x="10329867" y="1188204"/>
            <a:ext cx="1239238" cy="1892716"/>
            <a:chOff x="9684888" y="977802"/>
            <a:chExt cx="1239238" cy="1892716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16D0D392-39A4-4CE4-9968-141C71133C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84888" y="1269828"/>
              <a:ext cx="513745" cy="1600690"/>
            </a:xfrm>
            <a:prstGeom prst="straightConnector1">
              <a:avLst/>
            </a:prstGeom>
            <a:ln w="381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239B0798-6E85-4C64-9A71-6E147CD5D688}"/>
                    </a:ext>
                  </a:extLst>
                </p:cNvPr>
                <p:cNvSpPr/>
                <p:nvPr/>
              </p:nvSpPr>
              <p:spPr>
                <a:xfrm>
                  <a:off x="10007874" y="977802"/>
                  <a:ext cx="916252" cy="4001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n w="0"/>
                                <a:solidFill>
                                  <a:schemeClr val="accent2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n w="0"/>
                                <a:solidFill>
                                  <a:schemeClr val="accent2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b="0" i="1" smtClean="0">
                                <a:ln w="0"/>
                                <a:solidFill>
                                  <a:schemeClr val="accent2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239B0798-6E85-4C64-9A71-6E147CD5D68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07874" y="977802"/>
                  <a:ext cx="916252" cy="400110"/>
                </a:xfrm>
                <a:prstGeom prst="rect">
                  <a:avLst/>
                </a:prstGeom>
                <a:blipFill>
                  <a:blip r:embed="rId4"/>
                  <a:stretch>
                    <a:fillRect b="-60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03E2D05-D7BB-461F-94A7-75DE6CC04083}"/>
              </a:ext>
            </a:extLst>
          </p:cNvPr>
          <p:cNvGrpSpPr/>
          <p:nvPr/>
        </p:nvGrpSpPr>
        <p:grpSpPr>
          <a:xfrm>
            <a:off x="9013971" y="930335"/>
            <a:ext cx="2631792" cy="3347062"/>
            <a:chOff x="8769304" y="199327"/>
            <a:chExt cx="2631792" cy="3347062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0C67B2F-BEA3-4EA1-9DC1-5F934E543C2E}"/>
                </a:ext>
              </a:extLst>
            </p:cNvPr>
            <p:cNvGrpSpPr/>
            <p:nvPr/>
          </p:nvGrpSpPr>
          <p:grpSpPr>
            <a:xfrm>
              <a:off x="8769304" y="199327"/>
              <a:ext cx="2631792" cy="3347062"/>
              <a:chOff x="8769304" y="199327"/>
              <a:chExt cx="2631792" cy="3347062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849A5126-3A52-4FCE-BFC8-27BE72CD25DE}"/>
                  </a:ext>
                </a:extLst>
              </p:cNvPr>
              <p:cNvSpPr/>
              <p:nvPr/>
            </p:nvSpPr>
            <p:spPr>
              <a:xfrm>
                <a:off x="9511861" y="1500321"/>
                <a:ext cx="178676" cy="17867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96148537-2ACA-4748-BF66-1F1835817029}"/>
                  </a:ext>
                </a:extLst>
              </p:cNvPr>
              <p:cNvSpPr/>
              <p:nvPr/>
            </p:nvSpPr>
            <p:spPr>
              <a:xfrm>
                <a:off x="9952759" y="1334910"/>
                <a:ext cx="178676" cy="17867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E800F227-E346-4BAA-9445-7785987E5AAC}"/>
                  </a:ext>
                </a:extLst>
              </p:cNvPr>
              <p:cNvSpPr/>
              <p:nvPr/>
            </p:nvSpPr>
            <p:spPr>
              <a:xfrm>
                <a:off x="10942613" y="1872982"/>
                <a:ext cx="178676" cy="17867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FDF730FE-F4FF-4D4B-A8DA-A760B46D1F0D}"/>
                  </a:ext>
                </a:extLst>
              </p:cNvPr>
              <p:cNvSpPr/>
              <p:nvPr/>
            </p:nvSpPr>
            <p:spPr>
              <a:xfrm>
                <a:off x="10336841" y="1977629"/>
                <a:ext cx="178676" cy="17867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2F2E1C5C-2A4F-4578-8F92-16D944133B9D}"/>
                  </a:ext>
                </a:extLst>
              </p:cNvPr>
              <p:cNvSpPr/>
              <p:nvPr/>
            </p:nvSpPr>
            <p:spPr>
              <a:xfrm>
                <a:off x="8769304" y="2185702"/>
                <a:ext cx="178676" cy="17867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88B05A83-7B4C-48FB-885E-4E90B29B2F5C}"/>
                  </a:ext>
                </a:extLst>
              </p:cNvPr>
              <p:cNvSpPr/>
              <p:nvPr/>
            </p:nvSpPr>
            <p:spPr>
              <a:xfrm>
                <a:off x="10942613" y="2679206"/>
                <a:ext cx="178676" cy="17867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A02DFEAA-1983-4E3C-ABF2-BD2BA68C3321}"/>
                  </a:ext>
                </a:extLst>
              </p:cNvPr>
              <p:cNvSpPr/>
              <p:nvPr/>
            </p:nvSpPr>
            <p:spPr>
              <a:xfrm>
                <a:off x="9773509" y="2829066"/>
                <a:ext cx="178676" cy="17867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61D2F3D7-AEFF-49C2-B919-6E11381AFB05}"/>
                  </a:ext>
                </a:extLst>
              </p:cNvPr>
              <p:cNvSpPr/>
              <p:nvPr/>
            </p:nvSpPr>
            <p:spPr>
              <a:xfrm>
                <a:off x="10486834" y="3006496"/>
                <a:ext cx="178676" cy="17867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7EE15F29-F5E7-44E2-BAE1-337F8A2E4966}"/>
                  </a:ext>
                </a:extLst>
              </p:cNvPr>
              <p:cNvSpPr/>
              <p:nvPr/>
            </p:nvSpPr>
            <p:spPr>
              <a:xfrm>
                <a:off x="9377992" y="3367713"/>
                <a:ext cx="178676" cy="17867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540C40F7-780A-407F-A59C-09C49AF5611A}"/>
                  </a:ext>
                </a:extLst>
              </p:cNvPr>
              <p:cNvSpPr/>
              <p:nvPr/>
            </p:nvSpPr>
            <p:spPr>
              <a:xfrm>
                <a:off x="11222420" y="2416829"/>
                <a:ext cx="178676" cy="17867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40FA2050-864E-4039-A08F-45C6C83B6A8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065668" y="488014"/>
                <a:ext cx="0" cy="1857284"/>
              </a:xfrm>
              <a:prstGeom prst="straightConnector1">
                <a:avLst/>
              </a:prstGeom>
              <a:ln w="38100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C52EBF83-8E42-4203-AE85-32563A47A6D2}"/>
                      </a:ext>
                    </a:extLst>
                  </p:cNvPr>
                  <p:cNvSpPr/>
                  <p:nvPr/>
                </p:nvSpPr>
                <p:spPr>
                  <a:xfrm>
                    <a:off x="9749258" y="199327"/>
                    <a:ext cx="916252" cy="400110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000" b="0" i="1" smtClean="0">
                                  <a:ln w="0"/>
                                  <a:solidFill>
                                    <a:srgbClr val="0070C0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n w="0"/>
                                  <a:solidFill>
                                    <a:srgbClr val="0070C0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sz="2000" b="0" i="1" smtClean="0">
                                  <a:ln w="0"/>
                                  <a:solidFill>
                                    <a:srgbClr val="0070C0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oMath>
                      </m:oMathPara>
                    </a14:m>
                    <a:endParaRPr lang="en-US" sz="2000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C52EBF83-8E42-4203-AE85-32563A47A6D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49258" y="199327"/>
                    <a:ext cx="916252" cy="40011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6CB2352-F029-44C9-856E-E4B86DE5CDE8}"/>
                </a:ext>
              </a:extLst>
            </p:cNvPr>
            <p:cNvSpPr/>
            <p:nvPr/>
          </p:nvSpPr>
          <p:spPr>
            <a:xfrm>
              <a:off x="9536948" y="1977629"/>
              <a:ext cx="178676" cy="17867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8B79769-6999-44A7-B6C2-4E760E6CF7DA}"/>
                </a:ext>
              </a:extLst>
            </p:cNvPr>
            <p:cNvSpPr/>
            <p:nvPr/>
          </p:nvSpPr>
          <p:spPr>
            <a:xfrm>
              <a:off x="10397496" y="2679206"/>
              <a:ext cx="178676" cy="17867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E99EEFA-5EA1-4D8D-ACC4-607CD5E1E1A7}"/>
              </a:ext>
            </a:extLst>
          </p:cNvPr>
          <p:cNvGrpSpPr/>
          <p:nvPr/>
        </p:nvGrpSpPr>
        <p:grpSpPr>
          <a:xfrm>
            <a:off x="9013971" y="2708014"/>
            <a:ext cx="2362675" cy="879450"/>
            <a:chOff x="9013971" y="2708014"/>
            <a:chExt cx="2362675" cy="879450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FD8FCDC-81E2-4D87-BFE6-99EC21DF0D8B}"/>
                </a:ext>
              </a:extLst>
            </p:cNvPr>
            <p:cNvSpPr/>
            <p:nvPr/>
          </p:nvSpPr>
          <p:spPr>
            <a:xfrm>
              <a:off x="9013971" y="2916087"/>
              <a:ext cx="178676" cy="178676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9971546-596F-4936-ABD8-20E7C2301069}"/>
                </a:ext>
              </a:extLst>
            </p:cNvPr>
            <p:cNvSpPr/>
            <p:nvPr/>
          </p:nvSpPr>
          <p:spPr>
            <a:xfrm>
              <a:off x="10582646" y="2708014"/>
              <a:ext cx="178676" cy="178676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8988795C-08EC-4F40-95A2-B694E88DA2E1}"/>
                </a:ext>
              </a:extLst>
            </p:cNvPr>
            <p:cNvSpPr/>
            <p:nvPr/>
          </p:nvSpPr>
          <p:spPr>
            <a:xfrm>
              <a:off x="11197970" y="3401739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92A462C-A5BC-49F8-8854-56F79211EC39}"/>
                </a:ext>
              </a:extLst>
            </p:cNvPr>
            <p:cNvSpPr/>
            <p:nvPr/>
          </p:nvSpPr>
          <p:spPr>
            <a:xfrm>
              <a:off x="10652853" y="3408788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2A46FDF-77DA-4189-92F0-89CC113CFD9D}"/>
              </a:ext>
            </a:extLst>
          </p:cNvPr>
          <p:cNvGrpSpPr/>
          <p:nvPr/>
        </p:nvGrpSpPr>
        <p:grpSpPr>
          <a:xfrm>
            <a:off x="9368862" y="1214973"/>
            <a:ext cx="931707" cy="1847926"/>
            <a:chOff x="9109642" y="509172"/>
            <a:chExt cx="931707" cy="1847926"/>
          </a:xfrm>
        </p:grpSpPr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A7B6CC70-C900-461D-A0F3-831DC015929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810539" y="798458"/>
              <a:ext cx="230810" cy="1558640"/>
            </a:xfrm>
            <a:prstGeom prst="straightConnector1">
              <a:avLst/>
            </a:prstGeom>
            <a:ln w="381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B9C9F054-F1D3-4FF0-B597-D32DDD663178}"/>
                    </a:ext>
                  </a:extLst>
                </p:cNvPr>
                <p:cNvSpPr/>
                <p:nvPr/>
              </p:nvSpPr>
              <p:spPr>
                <a:xfrm>
                  <a:off x="9109642" y="509172"/>
                  <a:ext cx="916252" cy="4001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n w="0"/>
                                <a:solidFill>
                                  <a:schemeClr val="accent2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n w="0"/>
                                <a:solidFill>
                                  <a:schemeClr val="accent2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b="0" i="1" smtClean="0">
                                <a:ln w="0"/>
                                <a:solidFill>
                                  <a:schemeClr val="accent2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b="0" i="1" smtClean="0">
                                <a:ln w="0"/>
                                <a:solidFill>
                                  <a:schemeClr val="accent2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b="0" i="1" smtClean="0">
                                <a:ln w="0"/>
                                <a:solidFill>
                                  <a:schemeClr val="accent2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B9C9F054-F1D3-4FF0-B597-D32DDD66317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09642" y="509172"/>
                  <a:ext cx="916252" cy="400110"/>
                </a:xfrm>
                <a:prstGeom prst="rect">
                  <a:avLst/>
                </a:prstGeom>
                <a:blipFill>
                  <a:blip r:embed="rId6"/>
                  <a:stretch>
                    <a:fillRect b="-757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27426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DFF8F-85A5-4F55-93AD-6CC814B64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algorithm: </a:t>
            </a:r>
            <a:r>
              <a:rPr lang="en-US" dirty="0">
                <a:latin typeface="Cambria Math" charset="0"/>
                <a:ea typeface="Cambria Math" charset="0"/>
                <a:cs typeface="Cambria Math" charset="0"/>
              </a:rPr>
              <a:t>Refine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F0FCB-C46C-40D9-A053-5278E62F6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69313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D519E19-297B-4384-A38E-327021FCF3C8}"/>
                  </a:ext>
                </a:extLst>
              </p:cNvPr>
              <p:cNvSpPr txBox="1"/>
              <p:nvPr/>
            </p:nvSpPr>
            <p:spPr>
              <a:xfrm>
                <a:off x="767515" y="1566142"/>
                <a:ext cx="8633666" cy="46179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Input: </a:t>
                </a:r>
                <a:r>
                  <a:rPr lang="en-US" sz="2800" dirty="0" err="1"/>
                  <a:t>halfspace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latin typeface="Cambria Math" charset="0"/>
                          </a:rPr>
                          <m:t>𝑣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, target angle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charset="0"/>
                      </a:rPr>
                      <m:t>𝜃</m:t>
                    </m:r>
                  </m:oMath>
                </a14:m>
                <a:r>
                  <a:rPr lang="en-US" sz="2800" dirty="0"/>
                  <a:t> </a:t>
                </a:r>
              </a:p>
              <a:p>
                <a:r>
                  <a:rPr lang="en-US" sz="2800" b="1" dirty="0"/>
                  <a:t>Output: </a:t>
                </a:r>
                <a:r>
                  <a:rPr lang="en-US" sz="2800" dirty="0" err="1"/>
                  <a:t>halfspace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800" dirty="0"/>
                  <a:t> (that has angle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charset="0"/>
                      </a:rPr>
                      <m:t>≤</m:t>
                    </m:r>
                    <m:r>
                      <a:rPr lang="en-US" sz="2800" i="1" dirty="0" smtClean="0">
                        <a:latin typeface="Cambria Math" charset="0"/>
                      </a:rPr>
                      <m:t>𝜃</m:t>
                    </m:r>
                  </m:oMath>
                </a14:m>
                <a:r>
                  <a:rPr lang="en-US" sz="2800" dirty="0"/>
                  <a:t>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800" dirty="0"/>
                  <a:t>)   </a:t>
                </a:r>
              </a:p>
              <a:p>
                <a:endParaRPr lang="en-US" sz="2800" dirty="0"/>
              </a:p>
              <a:p>
                <a:r>
                  <a:rPr lang="en-US" sz="2800" dirty="0"/>
                  <a:t>For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charset="0"/>
                      </a:rPr>
                      <m:t>𝑡</m:t>
                    </m:r>
                    <m:r>
                      <a:rPr lang="en-US" sz="2800" i="1" dirty="0" smtClean="0">
                        <a:latin typeface="Cambria Math" charset="0"/>
                      </a:rPr>
                      <m:t> = 1,2,…,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800" dirty="0"/>
                  <a:t>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800" dirty="0"/>
                  <a:t> </a:t>
                </a:r>
                <a:r>
                  <a:rPr lang="en-US" sz="2800" b="1" dirty="0"/>
                  <a:t>Sample: </a:t>
                </a:r>
                <a14:m>
                  <m:oMath xmlns:m="http://schemas.openxmlformats.org/officeDocument/2006/math">
                    <m:r>
                      <a:rPr lang="en-US" sz="2800" b="1" i="0" dirty="0" smtClean="0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sz="2800" i="1" dirty="0" smtClean="0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sz="2800" b="0" i="1" dirty="0" smtClean="0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sz="2800" b="0" i="1" dirty="0" smtClean="0">
                        <a:latin typeface="Cambria Math" charset="0"/>
                      </a:rPr>
                      <m:t>)</m:t>
                    </m:r>
                    <m:r>
                      <a:rPr lang="en-US" sz="2800" i="1" dirty="0" smtClean="0">
                        <a:latin typeface="Cambria Math" charset="0"/>
                      </a:rPr>
                      <m:t>←</m:t>
                    </m:r>
                  </m:oMath>
                </a14:m>
                <a:r>
                  <a:rPr lang="en-US" sz="2800" dirty="0"/>
                  <a:t> example drawn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|</m:t>
                        </m:r>
                      </m:e>
                      <m:sub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2800" dirty="0"/>
                  <a:t>,          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𝐵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:|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𝑣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|≤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}</m:t>
                    </m:r>
                    <m:r>
                      <m:rPr>
                        <m:nor/>
                      </m:rPr>
                      <a:rPr lang="en-US" sz="2800" i="1" dirty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/>
              </a:p>
              <a:p>
                <a:pPr marL="514350" indent="-514350">
                  <a:buFont typeface="+mj-lt"/>
                  <a:buAutoNum type="arabicPeriod"/>
                </a:pPr>
                <a:endParaRPr lang="en-US" sz="28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800" dirty="0"/>
                  <a:t> </a:t>
                </a:r>
                <a:r>
                  <a:rPr lang="en-US" sz="2800" b="1" dirty="0"/>
                  <a:t>Update: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charset="0"/>
                          </a:rPr>
                          <m:t>𝑣</m:t>
                        </m:r>
                      </m:e>
                      <m:sub>
                        <m:r>
                          <a:rPr lang="en-US" sz="2800" i="1" dirty="0">
                            <a:latin typeface="Cambria Math" charset="0"/>
                          </a:rPr>
                          <m:t>𝑡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charset="0"/>
                          </a:rPr>
                          <m:t>𝑣</m:t>
                        </m:r>
                      </m:e>
                      <m:sub>
                        <m:r>
                          <a:rPr lang="en-US" sz="2800" i="1" dirty="0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sz="2800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800" i="1" dirty="0">
                    <a:latin typeface="Cambria Math" panose="02040503050406030204" pitchFamily="18" charset="0"/>
                  </a:rPr>
                  <a:t>, </a:t>
                </a:r>
                <a:r>
                  <a:rPr lang="en-US" sz="2800" dirty="0"/>
                  <a:t>where</a:t>
                </a:r>
                <a:r>
                  <a:rPr lang="en-US" sz="28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endParaRPr lang="en-US" sz="2800" i="1" dirty="0">
                  <a:latin typeface="Cambria Math" panose="02040503050406030204" pitchFamily="18" charset="0"/>
                </a:endParaRPr>
              </a:p>
              <a:p>
                <a:r>
                  <a:rPr lang="en-US" sz="2800" b="1" dirty="0"/>
                  <a:t>Return average: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←</m:t>
                    </m:r>
                    <m:f>
                      <m:f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sSub>
                          <m:sSub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nary>
                  </m:oMath>
                </a14:m>
                <a:endParaRPr lang="en-US" sz="2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D519E19-297B-4384-A38E-327021FCF3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515" y="1566142"/>
                <a:ext cx="8633666" cy="4617931"/>
              </a:xfrm>
              <a:prstGeom prst="rect">
                <a:avLst/>
              </a:prstGeom>
              <a:blipFill>
                <a:blip r:embed="rId3"/>
                <a:stretch>
                  <a:fillRect l="-1483" t="-1321" b="-105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" name="Group 55">
            <a:extLst>
              <a:ext uri="{FF2B5EF4-FFF2-40B4-BE49-F238E27FC236}">
                <a16:creationId xmlns:a16="http://schemas.microsoft.com/office/drawing/2014/main" id="{462BB296-385A-4C76-AABF-A45F75A2F077}"/>
              </a:ext>
            </a:extLst>
          </p:cNvPr>
          <p:cNvGrpSpPr/>
          <p:nvPr/>
        </p:nvGrpSpPr>
        <p:grpSpPr>
          <a:xfrm>
            <a:off x="8451075" y="3325515"/>
            <a:ext cx="3540325" cy="1469136"/>
            <a:chOff x="8302273" y="1371210"/>
            <a:chExt cx="3540325" cy="1469136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AF97FD5B-C33A-43A8-97F7-0D3A665138DF}"/>
                </a:ext>
              </a:extLst>
            </p:cNvPr>
            <p:cNvSpPr/>
            <p:nvPr/>
          </p:nvSpPr>
          <p:spPr>
            <a:xfrm rot="986286">
              <a:off x="8437051" y="1913373"/>
              <a:ext cx="3405547" cy="89024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6D2658C3-6E0E-4F78-9EDE-0BD070B6C719}"/>
                </a:ext>
              </a:extLst>
            </p:cNvPr>
            <p:cNvGrpSpPr/>
            <p:nvPr/>
          </p:nvGrpSpPr>
          <p:grpSpPr>
            <a:xfrm>
              <a:off x="8302273" y="1371210"/>
              <a:ext cx="3470726" cy="1469136"/>
              <a:chOff x="8302273" y="1371210"/>
              <a:chExt cx="3470726" cy="146913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Rectangle 58">
                    <a:extLst>
                      <a:ext uri="{FF2B5EF4-FFF2-40B4-BE49-F238E27FC236}">
                        <a16:creationId xmlns:a16="http://schemas.microsoft.com/office/drawing/2014/main" id="{B3AF01D7-BB61-45B7-A9F0-3D7DAAA3FFDB}"/>
                      </a:ext>
                    </a:extLst>
                  </p:cNvPr>
                  <p:cNvSpPr/>
                  <p:nvPr/>
                </p:nvSpPr>
                <p:spPr>
                  <a:xfrm>
                    <a:off x="8302273" y="1371210"/>
                    <a:ext cx="916252" cy="400110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n w="0"/>
                                  <a:solidFill>
                                    <a:schemeClr val="accent2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n w="0"/>
                                  <a:solidFill>
                                    <a:schemeClr val="accent2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000" b="0" i="1" smtClean="0">
                                  <a:ln w="0"/>
                                  <a:solidFill>
                                    <a:schemeClr val="accent2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59" name="Rectangle 58">
                    <a:extLst>
                      <a:ext uri="{FF2B5EF4-FFF2-40B4-BE49-F238E27FC236}">
                        <a16:creationId xmlns:a16="http://schemas.microsoft.com/office/drawing/2014/main" xmlns:a14="http://schemas.microsoft.com/office/drawing/2010/main" xmlns="" id="{B3AF01D7-BB61-45B7-A9F0-3D7DAAA3FFD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02273" y="1371210"/>
                    <a:ext cx="916252" cy="400110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b="-615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20241CA2-BBF2-4455-B72F-7C0B3B5342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06650" y="1876646"/>
                <a:ext cx="3266349" cy="963700"/>
              </a:xfrm>
              <a:prstGeom prst="line">
                <a:avLst/>
              </a:prstGeom>
              <a:ln w="28575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CACD3B5-3257-4ED7-89A0-9FD2E0F4BC7F}"/>
              </a:ext>
            </a:extLst>
          </p:cNvPr>
          <p:cNvGrpSpPr/>
          <p:nvPr/>
        </p:nvGrpSpPr>
        <p:grpSpPr>
          <a:xfrm>
            <a:off x="8911688" y="2131701"/>
            <a:ext cx="2631792" cy="3347062"/>
            <a:chOff x="8769304" y="199327"/>
            <a:chExt cx="2631792" cy="3347062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7E21CF41-F11F-4042-95CE-17D34AFF9306}"/>
                </a:ext>
              </a:extLst>
            </p:cNvPr>
            <p:cNvGrpSpPr/>
            <p:nvPr/>
          </p:nvGrpSpPr>
          <p:grpSpPr>
            <a:xfrm>
              <a:off x="8769304" y="199327"/>
              <a:ext cx="2631792" cy="3347062"/>
              <a:chOff x="8769304" y="199327"/>
              <a:chExt cx="2631792" cy="3347062"/>
            </a:xfrm>
          </p:grpSpPr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AA16CFBB-DA1C-4C1F-9FAC-2B635159748F}"/>
                  </a:ext>
                </a:extLst>
              </p:cNvPr>
              <p:cNvSpPr/>
              <p:nvPr/>
            </p:nvSpPr>
            <p:spPr>
              <a:xfrm>
                <a:off x="9511861" y="1500321"/>
                <a:ext cx="178676" cy="17867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7B32F915-1924-4BA1-BA48-F8875EBCCF3E}"/>
                  </a:ext>
                </a:extLst>
              </p:cNvPr>
              <p:cNvSpPr/>
              <p:nvPr/>
            </p:nvSpPr>
            <p:spPr>
              <a:xfrm>
                <a:off x="9952759" y="1334910"/>
                <a:ext cx="178676" cy="17867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5DB76F9D-B52D-43F1-8366-0F721023CADC}"/>
                  </a:ext>
                </a:extLst>
              </p:cNvPr>
              <p:cNvSpPr/>
              <p:nvPr/>
            </p:nvSpPr>
            <p:spPr>
              <a:xfrm>
                <a:off x="10942613" y="1872982"/>
                <a:ext cx="178676" cy="17867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EAAB7A3A-D226-409F-A440-96795F3240F4}"/>
                  </a:ext>
                </a:extLst>
              </p:cNvPr>
              <p:cNvSpPr/>
              <p:nvPr/>
            </p:nvSpPr>
            <p:spPr>
              <a:xfrm>
                <a:off x="10336841" y="1977629"/>
                <a:ext cx="178676" cy="17867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4CC85BAB-B335-41AD-9F71-0AB3811D18DD}"/>
                  </a:ext>
                </a:extLst>
              </p:cNvPr>
              <p:cNvSpPr/>
              <p:nvPr/>
            </p:nvSpPr>
            <p:spPr>
              <a:xfrm>
                <a:off x="8769304" y="2185702"/>
                <a:ext cx="178676" cy="17867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533AC5B0-7B1F-4EE8-BFF3-3E568F96AB15}"/>
                  </a:ext>
                </a:extLst>
              </p:cNvPr>
              <p:cNvSpPr/>
              <p:nvPr/>
            </p:nvSpPr>
            <p:spPr>
              <a:xfrm>
                <a:off x="10942613" y="2679206"/>
                <a:ext cx="178676" cy="17867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D4B0F7B6-2C41-49F1-9803-1DF290FB5D61}"/>
                  </a:ext>
                </a:extLst>
              </p:cNvPr>
              <p:cNvSpPr/>
              <p:nvPr/>
            </p:nvSpPr>
            <p:spPr>
              <a:xfrm>
                <a:off x="9773509" y="2829066"/>
                <a:ext cx="178676" cy="17867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9B9B5979-06C2-4FD8-BBF4-F30D025DD682}"/>
                  </a:ext>
                </a:extLst>
              </p:cNvPr>
              <p:cNvSpPr/>
              <p:nvPr/>
            </p:nvSpPr>
            <p:spPr>
              <a:xfrm>
                <a:off x="10486834" y="3006496"/>
                <a:ext cx="178676" cy="17867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30F969A3-9BC0-43FB-A80A-1F59992C1728}"/>
                  </a:ext>
                </a:extLst>
              </p:cNvPr>
              <p:cNvSpPr/>
              <p:nvPr/>
            </p:nvSpPr>
            <p:spPr>
              <a:xfrm>
                <a:off x="9377992" y="3367713"/>
                <a:ext cx="178676" cy="17867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3EEB1C83-58BD-480E-932D-9335715D510C}"/>
                  </a:ext>
                </a:extLst>
              </p:cNvPr>
              <p:cNvSpPr/>
              <p:nvPr/>
            </p:nvSpPr>
            <p:spPr>
              <a:xfrm>
                <a:off x="11222420" y="2416829"/>
                <a:ext cx="178676" cy="17867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F52E7BCD-4071-4787-87F8-5BB21A862BE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065668" y="488014"/>
                <a:ext cx="0" cy="1857284"/>
              </a:xfrm>
              <a:prstGeom prst="straightConnector1">
                <a:avLst/>
              </a:prstGeom>
              <a:ln w="38100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Rectangle 75">
                    <a:extLst>
                      <a:ext uri="{FF2B5EF4-FFF2-40B4-BE49-F238E27FC236}">
                        <a16:creationId xmlns:a16="http://schemas.microsoft.com/office/drawing/2014/main" id="{680A2745-B8AE-4A2F-9F01-18E3B7CFA0DE}"/>
                      </a:ext>
                    </a:extLst>
                  </p:cNvPr>
                  <p:cNvSpPr/>
                  <p:nvPr/>
                </p:nvSpPr>
                <p:spPr>
                  <a:xfrm>
                    <a:off x="9749258" y="199327"/>
                    <a:ext cx="916252" cy="400110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000" b="0" i="1" smtClean="0">
                                  <a:ln w="0"/>
                                  <a:solidFill>
                                    <a:srgbClr val="0070C0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n w="0"/>
                                  <a:solidFill>
                                    <a:srgbClr val="0070C0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sz="2000" b="0" i="1" smtClean="0">
                                  <a:ln w="0"/>
                                  <a:solidFill>
                                    <a:srgbClr val="0070C0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oMath>
                      </m:oMathPara>
                    </a14:m>
                    <a:endParaRPr lang="en-US" sz="2000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76" name="Rectangle 75">
                    <a:extLst>
                      <a:ext uri="{FF2B5EF4-FFF2-40B4-BE49-F238E27FC236}">
                        <a16:creationId xmlns:a16="http://schemas.microsoft.com/office/drawing/2014/main" id="{680A2745-B8AE-4A2F-9F01-18E3B7CFA0D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49258" y="199327"/>
                    <a:ext cx="916252" cy="40011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CAC496C0-0C37-497F-AE42-6241E4A9B957}"/>
                </a:ext>
              </a:extLst>
            </p:cNvPr>
            <p:cNvSpPr/>
            <p:nvPr/>
          </p:nvSpPr>
          <p:spPr>
            <a:xfrm>
              <a:off x="9536948" y="1977629"/>
              <a:ext cx="178676" cy="17867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BF33626F-3442-4749-A6BB-B31A36534A05}"/>
                </a:ext>
              </a:extLst>
            </p:cNvPr>
            <p:cNvSpPr/>
            <p:nvPr/>
          </p:nvSpPr>
          <p:spPr>
            <a:xfrm>
              <a:off x="10397496" y="2679206"/>
              <a:ext cx="178676" cy="17867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5D601A22-B616-4047-877A-DFC07F09FFF2}"/>
              </a:ext>
            </a:extLst>
          </p:cNvPr>
          <p:cNvGrpSpPr/>
          <p:nvPr/>
        </p:nvGrpSpPr>
        <p:grpSpPr>
          <a:xfrm>
            <a:off x="10208272" y="2377778"/>
            <a:ext cx="1239238" cy="1892716"/>
            <a:chOff x="9684888" y="977802"/>
            <a:chExt cx="1239238" cy="1892716"/>
          </a:xfrm>
        </p:grpSpPr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385F3C1C-FF2F-4344-A06D-C7C1083A22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84888" y="1269828"/>
              <a:ext cx="513745" cy="1600690"/>
            </a:xfrm>
            <a:prstGeom prst="straightConnector1">
              <a:avLst/>
            </a:prstGeom>
            <a:ln w="381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C93674C5-E4EB-4A00-B4CF-CC2E1C111EEF}"/>
                    </a:ext>
                  </a:extLst>
                </p:cNvPr>
                <p:cNvSpPr/>
                <p:nvPr/>
              </p:nvSpPr>
              <p:spPr>
                <a:xfrm>
                  <a:off x="10007874" y="977802"/>
                  <a:ext cx="916252" cy="4001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n w="0"/>
                                <a:solidFill>
                                  <a:schemeClr val="accent2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smtClean="0">
                                <a:ln w="0"/>
                                <a:solidFill>
                                  <a:schemeClr val="accent2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smtClean="0">
                                <a:ln w="0"/>
                                <a:solidFill>
                                  <a:schemeClr val="accent2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C93674C5-E4EB-4A00-B4CF-CC2E1C111E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07874" y="977802"/>
                  <a:ext cx="916252" cy="400110"/>
                </a:xfrm>
                <a:prstGeom prst="rect">
                  <a:avLst/>
                </a:prstGeom>
                <a:blipFill>
                  <a:blip r:embed="rId6"/>
                  <a:stretch>
                    <a:fillRect b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E5CDA765-596A-4478-9BD9-3FE7686FAF01}"/>
              </a:ext>
            </a:extLst>
          </p:cNvPr>
          <p:cNvGrpSpPr/>
          <p:nvPr/>
        </p:nvGrpSpPr>
        <p:grpSpPr>
          <a:xfrm>
            <a:off x="9252026" y="2441546"/>
            <a:ext cx="931707" cy="1847926"/>
            <a:chOff x="9109642" y="509172"/>
            <a:chExt cx="931707" cy="1847926"/>
          </a:xfrm>
        </p:grpSpPr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7EC797B4-EA9C-4882-B7CC-47963913771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810539" y="798458"/>
              <a:ext cx="230810" cy="1558640"/>
            </a:xfrm>
            <a:prstGeom prst="straightConnector1">
              <a:avLst/>
            </a:prstGeom>
            <a:ln w="381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0022AE9E-00ED-46B5-BADA-6F4904E6E3B4}"/>
                    </a:ext>
                  </a:extLst>
                </p:cNvPr>
                <p:cNvSpPr/>
                <p:nvPr/>
              </p:nvSpPr>
              <p:spPr>
                <a:xfrm>
                  <a:off x="9109642" y="509172"/>
                  <a:ext cx="916252" cy="4001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n w="0"/>
                                <a:solidFill>
                                  <a:schemeClr val="accent2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smtClean="0">
                                <a:ln w="0"/>
                                <a:solidFill>
                                  <a:schemeClr val="accent2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smtClean="0">
                                <a:ln w="0"/>
                                <a:solidFill>
                                  <a:schemeClr val="accent2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sz="2000" b="0" i="1" smtClean="0">
                                <a:ln w="0"/>
                                <a:solidFill>
                                  <a:schemeClr val="accent2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0022AE9E-00ED-46B5-BADA-6F4904E6E3B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09642" y="509172"/>
                  <a:ext cx="916252" cy="400110"/>
                </a:xfrm>
                <a:prstGeom prst="rect">
                  <a:avLst/>
                </a:prstGeom>
                <a:blipFill>
                  <a:blip r:embed="rId7"/>
                  <a:stretch>
                    <a:fillRect b="-61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6" name="Oval 85">
            <a:extLst>
              <a:ext uri="{FF2B5EF4-FFF2-40B4-BE49-F238E27FC236}">
                <a16:creationId xmlns:a16="http://schemas.microsoft.com/office/drawing/2014/main" id="{3CB25C44-8290-45BB-8F81-E745E9144171}"/>
              </a:ext>
            </a:extLst>
          </p:cNvPr>
          <p:cNvSpPr/>
          <p:nvPr/>
        </p:nvSpPr>
        <p:spPr>
          <a:xfrm>
            <a:off x="9679332" y="3910947"/>
            <a:ext cx="178676" cy="17867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7FE54B6-779D-48CC-B0E6-B015AD80DA7C}"/>
                  </a:ext>
                </a:extLst>
              </p:cNvPr>
              <p:cNvSpPr txBox="1"/>
              <p:nvPr/>
            </p:nvSpPr>
            <p:spPr>
              <a:xfrm>
                <a:off x="767515" y="6212230"/>
                <a:ext cx="1230537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Key difference from [ZSA20]: simpler definition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/>
                  <a:t> leads to broader noise tolerance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7FE54B6-779D-48CC-B0E6-B015AD80DA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515" y="6212230"/>
                <a:ext cx="12305379" cy="461665"/>
              </a:xfrm>
              <a:prstGeom prst="rect">
                <a:avLst/>
              </a:prstGeom>
              <a:blipFill>
                <a:blip r:embed="rId8"/>
                <a:stretch>
                  <a:fillRect l="-792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0026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 Math" charset="0"/>
                <a:ea typeface="Cambria Math" charset="0"/>
                <a:cs typeface="Cambria Math" charset="0"/>
              </a:rPr>
              <a:t>Refine</a:t>
            </a:r>
            <a:r>
              <a:rPr lang="en-US" i="1" dirty="0"/>
              <a:t>: </a:t>
            </a:r>
            <a:r>
              <a:rPr lang="en-US" dirty="0"/>
              <a:t>theoretical properties</a:t>
            </a:r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/>
                  <a:t>Theorem: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charset="0"/>
                      </a:rPr>
                      <m:t>𝜃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dirty="0" smtClean="0">
                        <a:latin typeface="Cambria Math" charset="0"/>
                      </a:rPr>
                      <m:t>≤</m:t>
                    </m:r>
                    <m:r>
                      <a:rPr lang="en-US" b="0" i="1" dirty="0" smtClean="0">
                        <a:latin typeface="Cambria Math" charset="0"/>
                      </a:rPr>
                      <m:t>2</m:t>
                    </m:r>
                    <m:r>
                      <a:rPr lang="en-US" b="0" i="1" dirty="0" smtClean="0">
                        <a:latin typeface="Cambria Math" charset="0"/>
                      </a:rPr>
                      <m:t>𝜃</m:t>
                    </m:r>
                  </m:oMath>
                </a14:m>
                <a:r>
                  <a:rPr lang="en-US" dirty="0"/>
                  <a:t>, then with high probability,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 smtClean="0">
                        <a:latin typeface="Cambria Math" charset="0"/>
                      </a:rPr>
                      <m:t>Refine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 dirty="0" smtClean="0">
                            <a:latin typeface="Cambria Math" charset="0"/>
                          </a:rPr>
                          <m:t>, </m:t>
                        </m:r>
                        <m:r>
                          <a:rPr lang="en-US" i="1" dirty="0" smtClean="0">
                            <a:latin typeface="Cambria Math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dirty="0"/>
                  <a:t> returns a vector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charset="0"/>
                      </a:rPr>
                      <m:t>𝑣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charset="0"/>
                      </a:rPr>
                      <m:t>𝜃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charset="0"/>
                          </a:rPr>
                          <m:t>𝑣</m:t>
                        </m:r>
                        <m:r>
                          <a:rPr lang="en-US" i="1" dirty="0" smtClean="0">
                            <a:latin typeface="Cambria Math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i="1" dirty="0" smtClean="0">
                        <a:latin typeface="Cambria Math" charset="0"/>
                      </a:rPr>
                      <m:t>≤</m:t>
                    </m:r>
                    <m:r>
                      <a:rPr lang="en-US" i="1" dirty="0" smtClean="0">
                        <a:latin typeface="Cambria Math" charset="0"/>
                      </a:rPr>
                      <m:t>𝜃</m:t>
                    </m:r>
                  </m:oMath>
                </a14:m>
                <a:r>
                  <a:rPr lang="en-US" dirty="0"/>
                  <a:t>,if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is of order: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</m:d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i="0" dirty="0">
                    <a:ea typeface="Cambria Math" panose="02040503050406030204" pitchFamily="18" charset="0"/>
                  </a:rPr>
                  <a:t>under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i="0" dirty="0">
                    <a:ea typeface="Cambria Math" panose="02040503050406030204" pitchFamily="18" charset="0"/>
                  </a:rPr>
                  <a:t>-</a:t>
                </a:r>
                <a:r>
                  <a:rPr lang="en-US" i="0" dirty="0" err="1">
                    <a:ea typeface="Cambria Math" panose="02040503050406030204" pitchFamily="18" charset="0"/>
                  </a:rPr>
                  <a:t>Massart</a:t>
                </a:r>
                <a:r>
                  <a:rPr lang="en-US" i="0" dirty="0">
                    <a:ea typeface="Cambria Math" panose="02040503050406030204" pitchFamily="18" charset="0"/>
                  </a:rPr>
                  <a:t> noise;</a:t>
                </a:r>
              </a:p>
              <a:p>
                <a:pPr lvl="1"/>
                <a:endParaRPr lang="en-US" i="0" dirty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den>
                            </m:f>
                          </m:e>
                        </m:d>
                      </m:e>
                      <m:sup>
                        <m:f>
                          <m:f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  <a:r>
                  <a:rPr lang="en-US" i="0" dirty="0">
                    <a:ea typeface="Cambria Math" panose="02040503050406030204" pitchFamily="18" charset="0"/>
                  </a:rPr>
                  <a:t>under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i="0" dirty="0">
                    <a:ea typeface="Cambria Math" panose="02040503050406030204" pitchFamily="18" charset="0"/>
                  </a:rPr>
                  <a:t>-</a:t>
                </a:r>
                <a:r>
                  <a:rPr lang="en-US" i="0" dirty="0" err="1">
                    <a:ea typeface="Cambria Math" panose="02040503050406030204" pitchFamily="18" charset="0"/>
                  </a:rPr>
                  <a:t>Tsybakov</a:t>
                </a:r>
                <a:r>
                  <a:rPr lang="en-US" i="0" dirty="0">
                    <a:ea typeface="Cambria Math" panose="02040503050406030204" pitchFamily="18" charset="0"/>
                  </a:rPr>
                  <a:t> noise with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i="0" dirty="0">
                    <a:ea typeface="Cambria Math" panose="02040503050406030204" pitchFamily="18" charset="0"/>
                  </a:rPr>
                  <a:t>;</a:t>
                </a:r>
              </a:p>
              <a:p>
                <a:pPr lvl="1"/>
                <a:endParaRPr lang="en-US" i="0" dirty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den>
                            </m:f>
                          </m:e>
                        </m:d>
                      </m:e>
                      <m:sup>
                        <m:f>
                          <m:f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den>
                        </m:f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ea typeface="Cambria Math" panose="02040503050406030204" pitchFamily="18" charset="0"/>
                  </a:rPr>
                  <a:t>under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-Geometric </a:t>
                </a:r>
                <a:r>
                  <a:rPr lang="en-US" dirty="0" err="1">
                    <a:ea typeface="Cambria Math" panose="02040503050406030204" pitchFamily="18" charset="0"/>
                  </a:rPr>
                  <a:t>Tsybakov</a:t>
                </a:r>
                <a:r>
                  <a:rPr lang="en-US" dirty="0">
                    <a:ea typeface="Cambria Math" panose="02040503050406030204" pitchFamily="18" charset="0"/>
                  </a:rPr>
                  <a:t> noise. </a:t>
                </a:r>
              </a:p>
              <a:p>
                <a:pPr marL="457200" lvl="1" indent="0">
                  <a:buNone/>
                </a:pPr>
                <a:endParaRPr lang="en-US" i="0" dirty="0">
                  <a:ea typeface="Cambria Math" panose="02040503050406030204" pitchFamily="18" charset="0"/>
                </a:endParaRP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b="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6818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763C9-4C02-471C-9CDD-A08B89BB6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 Math" charset="0"/>
                <a:ea typeface="Cambria Math" charset="0"/>
                <a:cs typeface="Cambria Math" charset="0"/>
              </a:rPr>
              <a:t>Refine</a:t>
            </a:r>
            <a:r>
              <a:rPr lang="en-US" i="1" dirty="0"/>
              <a:t>: </a:t>
            </a:r>
            <a:r>
              <a:rPr lang="en-US" dirty="0"/>
              <a:t>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95D2E0-2B35-4B16-BDA8-DF5C3AC7B5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7236" y="1602279"/>
                <a:ext cx="12431234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b="1" dirty="0"/>
                  <a:t>Key observation: </a:t>
                </a:r>
                <a:r>
                  <a:rPr lang="en-US" dirty="0">
                    <a:latin typeface="Cambria Math" charset="0"/>
                    <a:ea typeface="Cambria Math" charset="0"/>
                    <a:cs typeface="Cambria Math" charset="0"/>
                  </a:rPr>
                  <a:t>Refine </a:t>
                </a:r>
                <a:r>
                  <a:rPr lang="en-US" dirty="0">
                    <a:ea typeface="Cambria Math" charset="0"/>
                    <a:cs typeface="Cambria Math" charset="0"/>
                  </a:rPr>
                  <a:t>can be viewed as </a:t>
                </a:r>
                <a:r>
                  <a:rPr lang="en-US" dirty="0"/>
                  <a:t>optimizing the following ``proximity function’’ in a nonstandard way: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1" smtClean="0">
                          <a:latin typeface="Cambria Math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charset="0"/>
                                </a:rPr>
                                <m:t>⋅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1">
                              <a:latin typeface="Cambria Math" charset="0"/>
                            </a:rPr>
                            <m:t>∣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⋅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1">
                              <a:latin typeface="Cambria Math" charset="0"/>
                            </a:rPr>
                            <m:t>≤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Different from ``nonconvex optimization’’ views [GCB09, DKTZ20], </a:t>
                </a:r>
              </a:p>
              <a:p>
                <a:pPr marL="0" indent="0">
                  <a:buNone/>
                </a:pPr>
                <a:r>
                  <a:rPr lang="en-US" dirty="0"/>
                  <a:t>   although algorithmically similar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Idea: rewriting OGD’s regret guarantees over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’s: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</m:nary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rad>
                            </m:den>
                          </m:f>
                        </m:e>
                      </m:d>
                    </m:oMath>
                  </m:oMathPara>
                </a14:m>
                <a:endParaRPr lang="en-US" b="0" dirty="0"/>
              </a:p>
              <a:p>
                <a:endParaRPr lang="en-US" b="0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95D2E0-2B35-4B16-BDA8-DF5C3AC7B5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7236" y="1602279"/>
                <a:ext cx="12431234" cy="4351338"/>
              </a:xfrm>
              <a:blipFill>
                <a:blip r:embed="rId3"/>
                <a:stretch>
                  <a:fillRect l="-883" t="-3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F9D5B4C5-8024-4F00-ACF9-4F7E7164D00F}"/>
              </a:ext>
            </a:extLst>
          </p:cNvPr>
          <p:cNvGrpSpPr/>
          <p:nvPr/>
        </p:nvGrpSpPr>
        <p:grpSpPr>
          <a:xfrm>
            <a:off x="8995362" y="2411990"/>
            <a:ext cx="3056695" cy="1871524"/>
            <a:chOff x="7170950" y="2609808"/>
            <a:chExt cx="4182850" cy="2633042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31EB73A9-1F60-4B31-AD36-FBAAD26809FC}"/>
                </a:ext>
              </a:extLst>
            </p:cNvPr>
            <p:cNvGrpSpPr/>
            <p:nvPr/>
          </p:nvGrpSpPr>
          <p:grpSpPr>
            <a:xfrm>
              <a:off x="7170950" y="2609808"/>
              <a:ext cx="4182850" cy="2477581"/>
              <a:chOff x="7686452" y="65515"/>
              <a:chExt cx="4182850" cy="2477581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B9E977AF-C837-4FF1-B379-7FB1EB8739F5}"/>
                  </a:ext>
                </a:extLst>
              </p:cNvPr>
              <p:cNvGrpSpPr/>
              <p:nvPr/>
            </p:nvGrpSpPr>
            <p:grpSpPr>
              <a:xfrm>
                <a:off x="7686452" y="1662716"/>
                <a:ext cx="4182850" cy="880380"/>
                <a:chOff x="7630579" y="1840112"/>
                <a:chExt cx="4182850" cy="880380"/>
              </a:xfrm>
            </p:grpSpPr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46DE66CA-3582-4339-AEF8-1B04770D47EA}"/>
                    </a:ext>
                  </a:extLst>
                </p:cNvPr>
                <p:cNvSpPr/>
                <p:nvPr/>
              </p:nvSpPr>
              <p:spPr>
                <a:xfrm>
                  <a:off x="8225001" y="1913373"/>
                  <a:ext cx="3588428" cy="807119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A700BDB2-99F7-4F1C-A276-4F05FA72259F}"/>
                    </a:ext>
                  </a:extLst>
                </p:cNvPr>
                <p:cNvGrpSpPr/>
                <p:nvPr/>
              </p:nvGrpSpPr>
              <p:grpSpPr>
                <a:xfrm>
                  <a:off x="7630579" y="1840112"/>
                  <a:ext cx="4142420" cy="510944"/>
                  <a:chOff x="7630579" y="1840112"/>
                  <a:chExt cx="4142420" cy="510944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0" name="Rectangle 29">
                        <a:extLst>
                          <a:ext uri="{FF2B5EF4-FFF2-40B4-BE49-F238E27FC236}">
                            <a16:creationId xmlns:a16="http://schemas.microsoft.com/office/drawing/2014/main" id="{79E3877B-C812-4E74-BAEA-37163BEB4DC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630579" y="1840112"/>
                        <a:ext cx="916252" cy="51094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n w="0"/>
                                  <a:solidFill>
                                    <a:schemeClr val="accent2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  <a:sym typeface="Wingdings"/>
                                </a:rPr>
                                <m:t>𝑏</m:t>
                              </m:r>
                            </m:oMath>
                          </m:oMathPara>
                        </a14:m>
                        <a:endParaRPr lang="en-US" sz="2000" dirty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8" name="Rectangle 17">
                        <a:extLst>
                          <a:ext uri="{FF2B5EF4-FFF2-40B4-BE49-F238E27FC236}">
                            <a16:creationId xmlns:a16="http://schemas.microsoft.com/office/drawing/2014/main" id="{5A91E00D-3CAE-4D55-BCEB-00CA42A0F1BD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630579" y="1840112"/>
                        <a:ext cx="916252" cy="510944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31" name="Straight Connector 30">
                    <a:extLst>
                      <a:ext uri="{FF2B5EF4-FFF2-40B4-BE49-F238E27FC236}">
                        <a16:creationId xmlns:a16="http://schemas.microsoft.com/office/drawing/2014/main" id="{B8752CFB-EF73-4620-B5E1-B2940FA3FBD6}"/>
                      </a:ext>
                    </a:extLst>
                  </p:cNvPr>
                  <p:cNvCxnSpPr>
                    <a:cxnSpLocks/>
                    <a:stCxn id="28" idx="1"/>
                  </p:cNvCxnSpPr>
                  <p:nvPr/>
                </p:nvCxnSpPr>
                <p:spPr>
                  <a:xfrm>
                    <a:off x="8225001" y="2316933"/>
                    <a:ext cx="3547998" cy="26686"/>
                  </a:xfrm>
                  <a:prstGeom prst="line">
                    <a:avLst/>
                  </a:prstGeom>
                  <a:ln w="34925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6F7D4D48-5905-4378-A68B-2134AA5697CF}"/>
                  </a:ext>
                </a:extLst>
              </p:cNvPr>
              <p:cNvGrpSpPr/>
              <p:nvPr/>
            </p:nvGrpSpPr>
            <p:grpSpPr>
              <a:xfrm>
                <a:off x="8641134" y="348697"/>
                <a:ext cx="1374378" cy="1833856"/>
                <a:chOff x="8591679" y="548024"/>
                <a:chExt cx="1374378" cy="1833856"/>
              </a:xfrm>
            </p:grpSpPr>
            <p:cxnSp>
              <p:nvCxnSpPr>
                <p:cNvPr id="26" name="Straight Arrow Connector 25">
                  <a:extLst>
                    <a:ext uri="{FF2B5EF4-FFF2-40B4-BE49-F238E27FC236}">
                      <a16:creationId xmlns:a16="http://schemas.microsoft.com/office/drawing/2014/main" id="{D5ACF534-58DB-4B41-AC26-3697C0F5AA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9278381" y="748079"/>
                  <a:ext cx="687676" cy="1633801"/>
                </a:xfrm>
                <a:prstGeom prst="straightConnector1">
                  <a:avLst/>
                </a:prstGeom>
                <a:ln w="38100" cap="flat" cmpd="sng" algn="ctr">
                  <a:solidFill>
                    <a:srgbClr val="0070C0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7" name="Rectangle 26">
                      <a:extLst>
                        <a:ext uri="{FF2B5EF4-FFF2-40B4-BE49-F238E27FC236}">
                          <a16:creationId xmlns:a16="http://schemas.microsoft.com/office/drawing/2014/main" id="{DE6272BD-632A-4CDA-89E7-74B6B073BE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91679" y="548024"/>
                      <a:ext cx="916252" cy="510944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2000" b="0" i="1" smtClean="0">
                                    <a:ln w="0"/>
                                    <a:solidFill>
                                      <a:srgbClr val="0070C0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n w="0"/>
                                    <a:solidFill>
                                      <a:srgbClr val="0070C0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n w="0"/>
                                    <a:solidFill>
                                      <a:srgbClr val="0070C0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2000" dirty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p:txBody>
                </p:sp>
              </mc:Choice>
              <mc:Fallback xmlns="">
                <p:sp>
                  <p:nvSpPr>
                    <p:cNvPr id="15" name="Rectangle 14">
                      <a:extLst>
                        <a:ext uri="{FF2B5EF4-FFF2-40B4-BE49-F238E27FC236}">
                          <a16:creationId xmlns:a16="http://schemas.microsoft.com/office/drawing/2014/main" id="{5CB5AF42-1B3E-48B3-80C0-570C69DB2567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591679" y="548024"/>
                      <a:ext cx="916252" cy="510944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CD433102-CDD0-4009-83D5-E801FC6B6A34}"/>
                  </a:ext>
                </a:extLst>
              </p:cNvPr>
              <p:cNvGrpSpPr/>
              <p:nvPr/>
            </p:nvGrpSpPr>
            <p:grpSpPr>
              <a:xfrm>
                <a:off x="9775770" y="65515"/>
                <a:ext cx="916252" cy="2082186"/>
                <a:chOff x="9345315" y="797240"/>
                <a:chExt cx="916252" cy="2082186"/>
              </a:xfrm>
            </p:grpSpPr>
            <p:cxnSp>
              <p:nvCxnSpPr>
                <p:cNvPr id="24" name="Straight Arrow Connector 23">
                  <a:extLst>
                    <a:ext uri="{FF2B5EF4-FFF2-40B4-BE49-F238E27FC236}">
                      <a16:creationId xmlns:a16="http://schemas.microsoft.com/office/drawing/2014/main" id="{28562A3F-B069-4860-8848-DA57E6F13E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9572568" y="954139"/>
                  <a:ext cx="12489" cy="1925287"/>
                </a:xfrm>
                <a:prstGeom prst="straightConnector1">
                  <a:avLst/>
                </a:prstGeom>
                <a:ln w="38100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" name="Rectangle 24">
                      <a:extLst>
                        <a:ext uri="{FF2B5EF4-FFF2-40B4-BE49-F238E27FC236}">
                          <a16:creationId xmlns:a16="http://schemas.microsoft.com/office/drawing/2014/main" id="{5B5A4A51-695B-4589-BAD4-B09A87EE92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45315" y="797240"/>
                      <a:ext cx="916252" cy="510944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n w="0"/>
                                <a:solidFill>
                                  <a:schemeClr val="accent2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𝑣</m:t>
                            </m:r>
                          </m:oMath>
                        </m:oMathPara>
                      </a14:m>
                      <a:endParaRPr lang="en-US" sz="2000" dirty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p:txBody>
                </p:sp>
              </mc:Choice>
              <mc:Fallback xmlns="">
                <p:sp>
                  <p:nvSpPr>
                    <p:cNvPr id="13" name="Rectangle 12">
                      <a:extLst>
                        <a:ext uri="{FF2B5EF4-FFF2-40B4-BE49-F238E27FC236}">
                          <a16:creationId xmlns:a16="http://schemas.microsoft.com/office/drawing/2014/main" id="{8088E405-BA5F-4DD5-8660-D72D1ABAE7DD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345315" y="797240"/>
                      <a:ext cx="916252" cy="510944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427A247-B38A-4BE4-A340-B11F2E1CA5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07824" y="4141138"/>
              <a:ext cx="3263096" cy="1101712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EB8C345-E1AA-4765-9357-1069C8ABCA17}"/>
              </a:ext>
            </a:extLst>
          </p:cNvPr>
          <p:cNvGrpSpPr/>
          <p:nvPr/>
        </p:nvGrpSpPr>
        <p:grpSpPr>
          <a:xfrm>
            <a:off x="6330206" y="5566181"/>
            <a:ext cx="5107617" cy="1230978"/>
            <a:chOff x="6373332" y="5157449"/>
            <a:chExt cx="5107617" cy="123097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4AEA6963-BA3D-4CDA-849E-264643FEF831}"/>
                    </a:ext>
                  </a:extLst>
                </p:cNvPr>
                <p:cNvSpPr txBox="1"/>
                <p:nvPr/>
              </p:nvSpPr>
              <p:spPr>
                <a:xfrm>
                  <a:off x="6373332" y="5865207"/>
                  <a:ext cx="510761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/>
                    <a:t>Can be made small by tuning </a:t>
                  </a:r>
                  <a14:m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a14:m>
                  <a:r>
                    <a:rPr lang="en-US" sz="2800" dirty="0"/>
                    <a:t> </a:t>
                  </a:r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4AEA6963-BA3D-4CDA-849E-264643FEF8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3332" y="5865207"/>
                  <a:ext cx="5107617" cy="523220"/>
                </a:xfrm>
                <a:prstGeom prst="rect">
                  <a:avLst/>
                </a:prstGeom>
                <a:blipFill>
                  <a:blip r:embed="rId7"/>
                  <a:stretch>
                    <a:fillRect l="-2387" t="-10465" b="-325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Arrow: Right 34">
              <a:extLst>
                <a:ext uri="{FF2B5EF4-FFF2-40B4-BE49-F238E27FC236}">
                  <a16:creationId xmlns:a16="http://schemas.microsoft.com/office/drawing/2014/main" id="{F2BF2470-8161-48EA-ACD4-5DAD797CF79D}"/>
                </a:ext>
              </a:extLst>
            </p:cNvPr>
            <p:cNvSpPr/>
            <p:nvPr/>
          </p:nvSpPr>
          <p:spPr>
            <a:xfrm rot="2570302">
              <a:off x="7059788" y="5322573"/>
              <a:ext cx="712381" cy="42530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Arrow: Right 35">
              <a:extLst>
                <a:ext uri="{FF2B5EF4-FFF2-40B4-BE49-F238E27FC236}">
                  <a16:creationId xmlns:a16="http://schemas.microsoft.com/office/drawing/2014/main" id="{DE69FFF1-6862-4340-AF45-380BC98B7E67}"/>
                </a:ext>
              </a:extLst>
            </p:cNvPr>
            <p:cNvSpPr/>
            <p:nvPr/>
          </p:nvSpPr>
          <p:spPr>
            <a:xfrm rot="7169042">
              <a:off x="8278749" y="5300988"/>
              <a:ext cx="712381" cy="42530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B0A12C9-37F9-445B-8F0B-0238F7B9CDB8}"/>
              </a:ext>
            </a:extLst>
          </p:cNvPr>
          <p:cNvGrpSpPr/>
          <p:nvPr/>
        </p:nvGrpSpPr>
        <p:grpSpPr>
          <a:xfrm>
            <a:off x="1524507" y="5369297"/>
            <a:ext cx="4648132" cy="1488703"/>
            <a:chOff x="1662138" y="5137107"/>
            <a:chExt cx="4648132" cy="148870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67A31848-E47C-49EB-B311-930A0FA066F0}"/>
                    </a:ext>
                  </a:extLst>
                </p:cNvPr>
                <p:cNvSpPr txBox="1"/>
                <p:nvPr/>
              </p:nvSpPr>
              <p:spPr>
                <a:xfrm>
                  <a:off x="1662138" y="5925105"/>
                  <a:ext cx="4648132" cy="70070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b="0" dirty="0"/>
                    <a:t>Concentrates to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67A31848-E47C-49EB-B311-930A0FA066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2138" y="5925105"/>
                  <a:ext cx="4648132" cy="700705"/>
                </a:xfrm>
                <a:prstGeom prst="rect">
                  <a:avLst/>
                </a:prstGeom>
                <a:blipFill>
                  <a:blip r:embed="rId8"/>
                  <a:stretch>
                    <a:fillRect l="-2621" b="-1217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Arrow: Up-Down 36">
              <a:extLst>
                <a:ext uri="{FF2B5EF4-FFF2-40B4-BE49-F238E27FC236}">
                  <a16:creationId xmlns:a16="http://schemas.microsoft.com/office/drawing/2014/main" id="{759D0C33-F60D-4A37-9B62-3553C883A0B2}"/>
                </a:ext>
              </a:extLst>
            </p:cNvPr>
            <p:cNvSpPr/>
            <p:nvPr/>
          </p:nvSpPr>
          <p:spPr>
            <a:xfrm>
              <a:off x="4582949" y="5137107"/>
              <a:ext cx="355993" cy="728100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45100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CBA2779-9568-4B9F-80A1-00202B3843C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0" dirty="0"/>
                  <a:t>The ``proximity function’’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CBA2779-9568-4B9F-80A1-00202B3843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6E2C24-BB34-4A8D-BDD2-3C385E570A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i="1">
                        <a:latin typeface="Cambria Math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i="1">
                        <a:latin typeface="Cambria Math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1−2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𝜂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i="1">
                                <a:latin typeface="Cambria Math" charset="0"/>
                              </a:rPr>
                              <m:t>⋅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charset="0"/>
                          </a:rPr>
                          <m:t>∣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⋅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charset="0"/>
                          </a:rPr>
                          <m:t>≤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b="1" dirty="0"/>
                  <a:t>Lemma (simplified): </a:t>
                </a:r>
                <a:r>
                  <a:rPr lang="en-US" dirty="0"/>
                  <a:t>For ``structured’’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/>
                  <a:t> is at least (of order):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:r>
                  <a:rPr lang="en-US" i="0" dirty="0">
                    <a:ea typeface="Cambria Math" panose="02040503050406030204" pitchFamily="18" charset="0"/>
                  </a:rPr>
                  <a:t>under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i="0" dirty="0">
                    <a:ea typeface="Cambria Math" panose="02040503050406030204" pitchFamily="18" charset="0"/>
                  </a:rPr>
                  <a:t>-</a:t>
                </a:r>
                <a:r>
                  <a:rPr lang="en-US" i="0" dirty="0" err="1">
                    <a:ea typeface="Cambria Math" panose="02040503050406030204" pitchFamily="18" charset="0"/>
                  </a:rPr>
                  <a:t>Massart</a:t>
                </a:r>
                <a:r>
                  <a:rPr lang="en-US" i="0" dirty="0">
                    <a:ea typeface="Cambria Math" panose="02040503050406030204" pitchFamily="18" charset="0"/>
                  </a:rPr>
                  <a:t> noise;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)/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0" dirty="0">
                    <a:ea typeface="Cambria Math" panose="02040503050406030204" pitchFamily="18" charset="0"/>
                  </a:rPr>
                  <a:t>, under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i="0" dirty="0">
                    <a:ea typeface="Cambria Math" panose="02040503050406030204" pitchFamily="18" charset="0"/>
                  </a:rPr>
                  <a:t>-</a:t>
                </a:r>
                <a:r>
                  <a:rPr lang="en-US" i="0" dirty="0" err="1">
                    <a:ea typeface="Cambria Math" panose="02040503050406030204" pitchFamily="18" charset="0"/>
                  </a:rPr>
                  <a:t>Tsybakov</a:t>
                </a:r>
                <a:r>
                  <a:rPr lang="en-US" i="0" dirty="0">
                    <a:ea typeface="Cambria Math" panose="02040503050406030204" pitchFamily="18" charset="0"/>
                  </a:rPr>
                  <a:t> noise;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1/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p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, under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-Geometric </a:t>
                </a:r>
                <a:r>
                  <a:rPr lang="en-US" dirty="0" err="1">
                    <a:ea typeface="Cambria Math" panose="02040503050406030204" pitchFamily="18" charset="0"/>
                  </a:rPr>
                  <a:t>Tsybakov</a:t>
                </a:r>
                <a:r>
                  <a:rPr lang="en-US" dirty="0">
                    <a:ea typeface="Cambria Math" panose="02040503050406030204" pitchFamily="18" charset="0"/>
                  </a:rPr>
                  <a:t> noise. </a:t>
                </a:r>
              </a:p>
              <a:p>
                <a:pPr lvl="1"/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dirty="0">
                    <a:ea typeface="Cambria Math" panose="02040503050406030204" pitchFamily="18" charset="0"/>
                  </a:rPr>
                  <a:t>Optimizing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optimizing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6E2C24-BB34-4A8D-BDD2-3C385E570A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BA200F06-2304-46FF-BB69-78EAFA9EA2F7}"/>
              </a:ext>
            </a:extLst>
          </p:cNvPr>
          <p:cNvGrpSpPr/>
          <p:nvPr/>
        </p:nvGrpSpPr>
        <p:grpSpPr>
          <a:xfrm>
            <a:off x="8247960" y="1367118"/>
            <a:ext cx="3367600" cy="2061882"/>
            <a:chOff x="7170950" y="2609808"/>
            <a:chExt cx="4182850" cy="263304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F8A7DF3-0C02-4CF7-AA43-3843EC500B14}"/>
                </a:ext>
              </a:extLst>
            </p:cNvPr>
            <p:cNvGrpSpPr/>
            <p:nvPr/>
          </p:nvGrpSpPr>
          <p:grpSpPr>
            <a:xfrm>
              <a:off x="7170950" y="2609808"/>
              <a:ext cx="4182850" cy="2477581"/>
              <a:chOff x="7686452" y="65515"/>
              <a:chExt cx="4182850" cy="2477581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EA543A48-91A8-411A-AB77-05E52DA0E3E2}"/>
                  </a:ext>
                </a:extLst>
              </p:cNvPr>
              <p:cNvGrpSpPr/>
              <p:nvPr/>
            </p:nvGrpSpPr>
            <p:grpSpPr>
              <a:xfrm>
                <a:off x="7686452" y="1662716"/>
                <a:ext cx="4182850" cy="880380"/>
                <a:chOff x="7630579" y="1840112"/>
                <a:chExt cx="4182850" cy="880380"/>
              </a:xfrm>
            </p:grpSpPr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DEDC32BF-1F34-4BDE-8EB2-FC78A9033458}"/>
                    </a:ext>
                  </a:extLst>
                </p:cNvPr>
                <p:cNvSpPr/>
                <p:nvPr/>
              </p:nvSpPr>
              <p:spPr>
                <a:xfrm>
                  <a:off x="8225001" y="1913373"/>
                  <a:ext cx="3588428" cy="807119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3E53A145-3623-4A2B-9262-B974EC55FDB1}"/>
                    </a:ext>
                  </a:extLst>
                </p:cNvPr>
                <p:cNvGrpSpPr/>
                <p:nvPr/>
              </p:nvGrpSpPr>
              <p:grpSpPr>
                <a:xfrm>
                  <a:off x="7630579" y="1840112"/>
                  <a:ext cx="4142420" cy="510944"/>
                  <a:chOff x="7630579" y="1840112"/>
                  <a:chExt cx="4142420" cy="510944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6" name="Rectangle 15">
                        <a:extLst>
                          <a:ext uri="{FF2B5EF4-FFF2-40B4-BE49-F238E27FC236}">
                            <a16:creationId xmlns:a16="http://schemas.microsoft.com/office/drawing/2014/main" id="{C07E53F2-C42C-438B-9489-B958B6292B9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630579" y="1840112"/>
                        <a:ext cx="916252" cy="51094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n w="0"/>
                                  <a:solidFill>
                                    <a:schemeClr val="accent2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  <a:sym typeface="Wingdings"/>
                                </a:rPr>
                                <m:t>𝑏</m:t>
                              </m:r>
                            </m:oMath>
                          </m:oMathPara>
                        </a14:m>
                        <a:endParaRPr lang="en-US" sz="2000" dirty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8" name="Rectangle 17">
                        <a:extLst>
                          <a:ext uri="{FF2B5EF4-FFF2-40B4-BE49-F238E27FC236}">
                            <a16:creationId xmlns:a16="http://schemas.microsoft.com/office/drawing/2014/main" id="{5A91E00D-3CAE-4D55-BCEB-00CA42A0F1BD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630579" y="1840112"/>
                        <a:ext cx="916252" cy="510944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7" name="Straight Connector 16">
                    <a:extLst>
                      <a:ext uri="{FF2B5EF4-FFF2-40B4-BE49-F238E27FC236}">
                        <a16:creationId xmlns:a16="http://schemas.microsoft.com/office/drawing/2014/main" id="{6C602D51-3B95-437E-8651-A1F7F88706C4}"/>
                      </a:ext>
                    </a:extLst>
                  </p:cNvPr>
                  <p:cNvCxnSpPr>
                    <a:cxnSpLocks/>
                    <a:stCxn id="14" idx="1"/>
                  </p:cNvCxnSpPr>
                  <p:nvPr/>
                </p:nvCxnSpPr>
                <p:spPr>
                  <a:xfrm>
                    <a:off x="8225001" y="2316933"/>
                    <a:ext cx="3547998" cy="26686"/>
                  </a:xfrm>
                  <a:prstGeom prst="line">
                    <a:avLst/>
                  </a:prstGeom>
                  <a:ln w="34925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17D134F0-068D-485D-B693-1C037CED5160}"/>
                  </a:ext>
                </a:extLst>
              </p:cNvPr>
              <p:cNvGrpSpPr/>
              <p:nvPr/>
            </p:nvGrpSpPr>
            <p:grpSpPr>
              <a:xfrm>
                <a:off x="8641134" y="348697"/>
                <a:ext cx="1374378" cy="1833856"/>
                <a:chOff x="8591679" y="548024"/>
                <a:chExt cx="1374378" cy="1833856"/>
              </a:xfrm>
            </p:grpSpPr>
            <p:cxnSp>
              <p:nvCxnSpPr>
                <p:cNvPr id="12" name="Straight Arrow Connector 11">
                  <a:extLst>
                    <a:ext uri="{FF2B5EF4-FFF2-40B4-BE49-F238E27FC236}">
                      <a16:creationId xmlns:a16="http://schemas.microsoft.com/office/drawing/2014/main" id="{4B7FC749-605B-4402-874D-2CC4CD4DB5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9278381" y="748079"/>
                  <a:ext cx="687676" cy="1633801"/>
                </a:xfrm>
                <a:prstGeom prst="straightConnector1">
                  <a:avLst/>
                </a:prstGeom>
                <a:ln w="38100" cap="flat" cmpd="sng" algn="ctr">
                  <a:solidFill>
                    <a:srgbClr val="0070C0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" name="Rectangle 12">
                      <a:extLst>
                        <a:ext uri="{FF2B5EF4-FFF2-40B4-BE49-F238E27FC236}">
                          <a16:creationId xmlns:a16="http://schemas.microsoft.com/office/drawing/2014/main" id="{7EFD89B6-4899-41AF-807A-9F8CBEF483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91679" y="548024"/>
                      <a:ext cx="916252" cy="510944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2000" b="0" i="1" smtClean="0">
                                    <a:ln w="0"/>
                                    <a:solidFill>
                                      <a:srgbClr val="0070C0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n w="0"/>
                                    <a:solidFill>
                                      <a:srgbClr val="0070C0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n w="0"/>
                                    <a:solidFill>
                                      <a:srgbClr val="0070C0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2000" dirty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p:txBody>
                </p:sp>
              </mc:Choice>
              <mc:Fallback xmlns="">
                <p:sp>
                  <p:nvSpPr>
                    <p:cNvPr id="15" name="Rectangle 14">
                      <a:extLst>
                        <a:ext uri="{FF2B5EF4-FFF2-40B4-BE49-F238E27FC236}">
                          <a16:creationId xmlns:a16="http://schemas.microsoft.com/office/drawing/2014/main" id="{5CB5AF42-1B3E-48B3-80C0-570C69DB2567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591679" y="548024"/>
                      <a:ext cx="916252" cy="510944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6280899E-9FB1-466C-BB1A-604772598F8B}"/>
                  </a:ext>
                </a:extLst>
              </p:cNvPr>
              <p:cNvGrpSpPr/>
              <p:nvPr/>
            </p:nvGrpSpPr>
            <p:grpSpPr>
              <a:xfrm>
                <a:off x="9775770" y="65515"/>
                <a:ext cx="916252" cy="2082186"/>
                <a:chOff x="9345315" y="797240"/>
                <a:chExt cx="916252" cy="2082186"/>
              </a:xfrm>
            </p:grpSpPr>
            <p:cxnSp>
              <p:nvCxnSpPr>
                <p:cNvPr id="10" name="Straight Arrow Connector 9">
                  <a:extLst>
                    <a:ext uri="{FF2B5EF4-FFF2-40B4-BE49-F238E27FC236}">
                      <a16:creationId xmlns:a16="http://schemas.microsoft.com/office/drawing/2014/main" id="{BD4D8C74-3373-4DA0-892E-AB6C2BF2E0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9572568" y="954139"/>
                  <a:ext cx="12489" cy="1925287"/>
                </a:xfrm>
                <a:prstGeom prst="straightConnector1">
                  <a:avLst/>
                </a:prstGeom>
                <a:ln w="38100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Rectangle 10">
                      <a:extLst>
                        <a:ext uri="{FF2B5EF4-FFF2-40B4-BE49-F238E27FC236}">
                          <a16:creationId xmlns:a16="http://schemas.microsoft.com/office/drawing/2014/main" id="{AB1F0F3E-E7D0-40A1-9DD0-4E68054D85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45315" y="797240"/>
                      <a:ext cx="916252" cy="510944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n w="0"/>
                                <a:solidFill>
                                  <a:schemeClr val="accent2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𝑣</m:t>
                            </m:r>
                          </m:oMath>
                        </m:oMathPara>
                      </a14:m>
                      <a:endParaRPr lang="en-US" sz="2000" dirty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p:txBody>
                </p:sp>
              </mc:Choice>
              <mc:Fallback xmlns="">
                <p:sp>
                  <p:nvSpPr>
                    <p:cNvPr id="13" name="Rectangle 12">
                      <a:extLst>
                        <a:ext uri="{FF2B5EF4-FFF2-40B4-BE49-F238E27FC236}">
                          <a16:creationId xmlns:a16="http://schemas.microsoft.com/office/drawing/2014/main" id="{8088E405-BA5F-4DD5-8660-D72D1ABAE7DD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345315" y="797240"/>
                      <a:ext cx="916252" cy="510944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FBFA831-9DD2-4364-AB4E-8348AD21A0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07824" y="4141138"/>
              <a:ext cx="3263096" cy="1101712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73125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0CF628C-DC4D-4A23-ABED-F8DD21E6FAF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4400" i="1" dirty="0" smtClean="0">
                        <a:latin typeface="Cambria Math" charset="0"/>
                      </a:rPr>
                      <m:t>Initialize</m:t>
                    </m:r>
                  </m:oMath>
                </a14:m>
                <a:r>
                  <a:rPr lang="en-US" dirty="0"/>
                  <a:t>: design challenges and resolution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0CF628C-DC4D-4A23-ABED-F8DD21E6FA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55BE5B-C5DB-4732-B68C-90E173330E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[ZSA20]: average-based initialization – label inefficient </a:t>
                </a:r>
                <a:r>
                  <a:rPr lang="en-US" dirty="0">
                    <a:sym typeface="Wingdings" panose="05000000000000000000" pitchFamily="2" charset="2"/>
                  </a:rPr>
                  <a:t></a:t>
                </a:r>
                <a:endParaRPr lang="en-US" dirty="0"/>
              </a:p>
              <a:p>
                <a:pPr lvl="1"/>
                <a:r>
                  <a:rPr lang="en-US" b="0" dirty="0"/>
                  <a:t>e.g. results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1−2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𝜂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dirty="0"/>
                  <a:t> label complexity under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-</a:t>
                </a:r>
                <a:r>
                  <a:rPr lang="en-US" dirty="0" err="1">
                    <a:ea typeface="Cambria Math" panose="02040503050406030204" pitchFamily="18" charset="0"/>
                  </a:rPr>
                  <a:t>Massart</a:t>
                </a:r>
                <a:r>
                  <a:rPr lang="en-US" dirty="0">
                    <a:ea typeface="Cambria Math" panose="02040503050406030204" pitchFamily="18" charset="0"/>
                  </a:rPr>
                  <a:t> noise</a:t>
                </a:r>
              </a:p>
              <a:p>
                <a:pPr lvl="1"/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dirty="0">
                    <a:ea typeface="Cambria Math" panose="02040503050406030204" pitchFamily="18" charset="0"/>
                  </a:rPr>
                  <a:t>This work: a new initialization procedure</a:t>
                </a:r>
              </a:p>
              <a:p>
                <a:pPr lvl="1"/>
                <a:r>
                  <a:rPr lang="en-US" dirty="0">
                    <a:ea typeface="Cambria Math" panose="02040503050406030204" pitchFamily="18" charset="0"/>
                  </a:rPr>
                  <a:t>Key observation: </a:t>
                </a:r>
                <a:r>
                  <a:rPr lang="en-US" dirty="0">
                    <a:latin typeface="Cambria Math" charset="0"/>
                    <a:ea typeface="Cambria Math" charset="0"/>
                    <a:cs typeface="Cambria Math" charset="0"/>
                  </a:rPr>
                  <a:t>Refine </a:t>
                </a:r>
                <a:r>
                  <a:rPr lang="en-US" i="1" dirty="0">
                    <a:ea typeface="Cambria Math" charset="0"/>
                    <a:cs typeface="Cambria Math" charset="0"/>
                  </a:rPr>
                  <a:t>with arbitrary initialization</a:t>
                </a:r>
                <a:r>
                  <a:rPr lang="en-US" dirty="0">
                    <a:ea typeface="Cambria Math" charset="0"/>
                    <a:cs typeface="Cambria Math" charset="0"/>
                  </a:rPr>
                  <a:t> label-efficiently returns a </a:t>
                </a:r>
                <a:r>
                  <a:rPr lang="en-US" dirty="0" err="1">
                    <a:ea typeface="Cambria Math" charset="0"/>
                    <a:cs typeface="Cambria Math" charset="0"/>
                  </a:rPr>
                  <a:t>halfspace</a:t>
                </a:r>
                <a:r>
                  <a:rPr lang="en-US" dirty="0">
                    <a:ea typeface="Cambria Math" charset="0"/>
                    <a:cs typeface="Cambria Math" charset="0"/>
                  </a:rPr>
                  <a:t> with acute angle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𝑤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>
                    <a:ea typeface="Cambria Math" charset="0"/>
                    <a:cs typeface="Cambria Math" charset="0"/>
                  </a:rPr>
                  <a:t>, </a:t>
                </a:r>
                <a:r>
                  <a:rPr lang="en-US" dirty="0"/>
                  <a:t>with constant probability</a:t>
                </a:r>
              </a:p>
              <a:p>
                <a:pPr lvl="1"/>
                <a:r>
                  <a:rPr lang="en-US" dirty="0"/>
                  <a:t>``Boosting the confidence’’ using a repeat-and-select procedure</a:t>
                </a:r>
              </a:p>
              <a:p>
                <a:pPr lvl="1"/>
                <a:r>
                  <a:rPr lang="en-US" dirty="0"/>
                  <a:t>Results in optimal label complexity under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-</a:t>
                </a:r>
                <a:r>
                  <a:rPr lang="en-US" dirty="0" err="1">
                    <a:ea typeface="Cambria Math" panose="02040503050406030204" pitchFamily="18" charset="0"/>
                  </a:rPr>
                  <a:t>Massart</a:t>
                </a:r>
                <a:r>
                  <a:rPr lang="en-US" dirty="0">
                    <a:ea typeface="Cambria Math" panose="02040503050406030204" pitchFamily="18" charset="0"/>
                  </a:rPr>
                  <a:t> noise </a:t>
                </a:r>
                <a:r>
                  <a:rPr lang="en-US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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55BE5B-C5DB-4732-B68C-90E173330E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661" r="-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3553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B588B-A1F6-4A6C-BB64-7BCC5F47E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B0506-C1B2-4395-8B31-D00173EF3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Active learning sparse </a:t>
            </a:r>
            <a:r>
              <a:rPr lang="en-US" dirty="0" err="1"/>
              <a:t>halfspaces</a:t>
            </a:r>
            <a:r>
              <a:rPr lang="en-US" dirty="0"/>
              <a:t> with noise</a:t>
            </a:r>
          </a:p>
          <a:p>
            <a:r>
              <a:rPr lang="en-US" dirty="0"/>
              <a:t>The algorithm</a:t>
            </a:r>
          </a:p>
          <a:p>
            <a:r>
              <a:rPr lang="en-US" dirty="0"/>
              <a:t>Discussions</a:t>
            </a:r>
          </a:p>
        </p:txBody>
      </p:sp>
    </p:spTree>
    <p:extLst>
      <p:ext uri="{BB962C8B-B14F-4D97-AF65-F5344CB8AC3E}">
        <p14:creationId xmlns:p14="http://schemas.microsoft.com/office/powerpoint/2010/main" val="5856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A6733-8005-4957-B3E6-38062EF98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D721C3-D4E2-40F9-9928-725E713DD4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0896601" cy="482455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en-US" dirty="0"/>
                  <a:t>Under </a:t>
                </a:r>
                <a:r>
                  <a:rPr lang="en-US" altLang="en-US" dirty="0" err="1"/>
                  <a:t>Massart</a:t>
                </a:r>
                <a:r>
                  <a:rPr lang="en-US" altLang="en-US" dirty="0"/>
                  <a:t> noise, our work significantly relaxes the distributional requirements for efficient and label-optimal learning </a:t>
                </a:r>
                <a:r>
                  <a:rPr lang="en-US" altLang="en-US" dirty="0" err="1"/>
                  <a:t>halfspaces</a:t>
                </a:r>
                <a:r>
                  <a:rPr lang="en-US" altLang="en-US" dirty="0"/>
                  <a:t> </a:t>
                </a:r>
              </a:p>
              <a:p>
                <a:pPr lvl="1"/>
                <a:r>
                  <a:rPr lang="en-US" altLang="en-US" dirty="0"/>
                  <a:t>Can they be further relaxed, e.g., to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en-US" dirty="0"/>
                  <a:t>-concave distributions [BZ17]?</a:t>
                </a:r>
              </a:p>
              <a:p>
                <a:pPr marL="0" indent="0">
                  <a:buNone/>
                </a:pPr>
                <a:endParaRPr lang="en-US" altLang="en-US" dirty="0"/>
              </a:p>
              <a:p>
                <a:r>
                  <a:rPr lang="en-US" altLang="en-US" dirty="0"/>
                  <a:t>Under (Geometric) </a:t>
                </a:r>
                <a:r>
                  <a:rPr lang="en-US" altLang="en-US" dirty="0" err="1"/>
                  <a:t>Tsybakov</a:t>
                </a:r>
                <a:r>
                  <a:rPr lang="en-US" altLang="en-US" dirty="0"/>
                  <a:t> noise, our analysis pays a large price when doing angle-excess error conversion</a:t>
                </a:r>
              </a:p>
              <a:p>
                <a:pPr lvl="1"/>
                <a:r>
                  <a:rPr lang="en-US" altLang="en-US" dirty="0"/>
                  <a:t>Can we get around this?</a:t>
                </a:r>
              </a:p>
              <a:p>
                <a:pPr marL="0" indent="0">
                  <a:buNone/>
                </a:pPr>
                <a:endParaRPr lang="en-US" altLang="en-US" dirty="0"/>
              </a:p>
              <a:p>
                <a:r>
                  <a:rPr lang="en-US" altLang="en-US" dirty="0"/>
                  <a:t>Under </a:t>
                </a:r>
                <a:r>
                  <a:rPr lang="en-US" altLang="en-US" dirty="0" err="1"/>
                  <a:t>Tsybakov</a:t>
                </a:r>
                <a:r>
                  <a:rPr lang="en-US" altLang="en-US" dirty="0"/>
                  <a:t> noise, our algorithm has a higher label complexity than computationally inefficient algorithms, and cannot handle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en-US" dirty="0"/>
                  <a:t> </a:t>
                </a:r>
              </a:p>
              <a:p>
                <a:pPr lvl="1"/>
                <a:r>
                  <a:rPr lang="en-US" altLang="en-US" dirty="0"/>
                  <a:t>Can we achieve efficiency and label-optimality simultaneously?</a:t>
                </a:r>
              </a:p>
              <a:p>
                <a:pPr lvl="1"/>
                <a:endParaRPr lang="en-US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D721C3-D4E2-40F9-9928-725E713DD4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0896601" cy="4824557"/>
              </a:xfrm>
              <a:blipFill>
                <a:blip r:embed="rId2"/>
                <a:stretch>
                  <a:fillRect l="-951" t="-2778" r="-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6135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0CAB8-7B73-480B-B92F-E86523921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D1803-8AB0-49B2-939D-F6D46E156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83519"/>
          </a:xfrm>
        </p:spPr>
        <p:txBody>
          <a:bodyPr>
            <a:normAutofit fontScale="47500" lnSpcReduction="20000"/>
          </a:bodyPr>
          <a:lstStyle/>
          <a:p>
            <a:r>
              <a:rPr lang="en-US" sz="2900" dirty="0"/>
              <a:t>[ABHU15] </a:t>
            </a:r>
            <a:r>
              <a:rPr lang="en-US" sz="2900" dirty="0" err="1"/>
              <a:t>Pranjal</a:t>
            </a:r>
            <a:r>
              <a:rPr lang="en-US" sz="2900" dirty="0"/>
              <a:t> Awasthi, Maria-Florina </a:t>
            </a:r>
            <a:r>
              <a:rPr lang="en-US" sz="2900" dirty="0" err="1"/>
              <a:t>Balcan</a:t>
            </a:r>
            <a:r>
              <a:rPr lang="en-US" sz="2900" dirty="0"/>
              <a:t>, Nika </a:t>
            </a:r>
            <a:r>
              <a:rPr lang="en-US" sz="2900" dirty="0" err="1"/>
              <a:t>Haghtalab</a:t>
            </a:r>
            <a:r>
              <a:rPr lang="en-US" sz="2900" dirty="0"/>
              <a:t>, and Ruth </a:t>
            </a:r>
            <a:r>
              <a:rPr lang="en-US" sz="2900" dirty="0" err="1"/>
              <a:t>Urner</a:t>
            </a:r>
            <a:r>
              <a:rPr lang="en-US" sz="2900" dirty="0"/>
              <a:t>. Efficient learning </a:t>
            </a:r>
            <a:r>
              <a:rPr lang="en-US" sz="2900" dirty="0" err="1"/>
              <a:t>halfspaces</a:t>
            </a:r>
            <a:r>
              <a:rPr lang="en-US" sz="2900" dirty="0"/>
              <a:t> with bounded noise.  COLT 2015.</a:t>
            </a:r>
          </a:p>
          <a:p>
            <a:r>
              <a:rPr lang="en-US" sz="2900" dirty="0"/>
              <a:t>[ABHZ16] </a:t>
            </a:r>
            <a:r>
              <a:rPr lang="en-US" sz="2900" dirty="0" err="1"/>
              <a:t>Pranjal</a:t>
            </a:r>
            <a:r>
              <a:rPr lang="en-US" sz="2900" dirty="0"/>
              <a:t> Awasthi, Maria-Florina </a:t>
            </a:r>
            <a:r>
              <a:rPr lang="en-US" sz="2900" dirty="0" err="1"/>
              <a:t>Balcan</a:t>
            </a:r>
            <a:r>
              <a:rPr lang="en-US" sz="2900" dirty="0"/>
              <a:t>, Nika </a:t>
            </a:r>
            <a:r>
              <a:rPr lang="en-US" sz="2900" dirty="0" err="1"/>
              <a:t>Haghtalab</a:t>
            </a:r>
            <a:r>
              <a:rPr lang="en-US" sz="2900" dirty="0"/>
              <a:t>, and </a:t>
            </a:r>
            <a:r>
              <a:rPr lang="en-US" sz="2900" dirty="0" err="1"/>
              <a:t>Hongyang</a:t>
            </a:r>
            <a:r>
              <a:rPr lang="en-US" sz="2900" dirty="0"/>
              <a:t> Zhang. Learning and 1-bit compressed sensing under asymmetric noise.  COLT 2016.</a:t>
            </a:r>
            <a:endParaRPr lang="en-US" sz="2900" b="1" dirty="0"/>
          </a:p>
          <a:p>
            <a:r>
              <a:rPr lang="en-US" sz="2900" dirty="0"/>
              <a:t>[BBL06] Maria-Florina </a:t>
            </a:r>
            <a:r>
              <a:rPr lang="en-US" sz="2900" dirty="0" err="1"/>
              <a:t>Balcan</a:t>
            </a:r>
            <a:r>
              <a:rPr lang="en-US" sz="2900" dirty="0"/>
              <a:t>, Alina </a:t>
            </a:r>
            <a:r>
              <a:rPr lang="en-US" sz="2900" dirty="0" err="1"/>
              <a:t>Beygelzimer</a:t>
            </a:r>
            <a:r>
              <a:rPr lang="en-US" sz="2900" dirty="0"/>
              <a:t>, and John Langford. Agnostic active learning. ICML 2006.</a:t>
            </a:r>
          </a:p>
          <a:p>
            <a:r>
              <a:rPr lang="en-US" sz="2900" dirty="0"/>
              <a:t>[BL13] Maria-Florina </a:t>
            </a:r>
            <a:r>
              <a:rPr lang="en-US" sz="2900" dirty="0" err="1"/>
              <a:t>Balcan</a:t>
            </a:r>
            <a:r>
              <a:rPr lang="en-US" sz="2900" dirty="0"/>
              <a:t> and Philip M. Long. Active and passive learning of linear separators under </a:t>
            </a:r>
            <a:r>
              <a:rPr lang="en-US" sz="2900" dirty="0" err="1"/>
              <a:t>logconcave</a:t>
            </a:r>
            <a:r>
              <a:rPr lang="en-US" sz="2900" dirty="0"/>
              <a:t> distributions.</a:t>
            </a:r>
          </a:p>
          <a:p>
            <a:r>
              <a:rPr lang="en-US" sz="2900" dirty="0"/>
              <a:t>[CKMY20] </a:t>
            </a:r>
            <a:r>
              <a:rPr lang="en-US" sz="2900" dirty="0" err="1"/>
              <a:t>Sitan</a:t>
            </a:r>
            <a:r>
              <a:rPr lang="en-US" sz="2900" dirty="0"/>
              <a:t> Chen, Frederic Koehler, Ankur </a:t>
            </a:r>
            <a:r>
              <a:rPr lang="en-US" sz="2900" dirty="0" err="1"/>
              <a:t>Moitra</a:t>
            </a:r>
            <a:r>
              <a:rPr lang="en-US" sz="2900" dirty="0"/>
              <a:t>, and Morris </a:t>
            </a:r>
            <a:r>
              <a:rPr lang="en-US" sz="2900" dirty="0" err="1"/>
              <a:t>Yau</a:t>
            </a:r>
            <a:r>
              <a:rPr lang="en-US" sz="2900" dirty="0"/>
              <a:t>. Classification under misspecification: </a:t>
            </a:r>
            <a:r>
              <a:rPr lang="en-US" sz="2900" dirty="0" err="1"/>
              <a:t>Halfspaces</a:t>
            </a:r>
            <a:r>
              <a:rPr lang="en-US" sz="2900" dirty="0"/>
              <a:t>, generalized linear models, and connections to evolvability. </a:t>
            </a:r>
            <a:r>
              <a:rPr lang="en-US" sz="2900" dirty="0" err="1"/>
              <a:t>NeurIPS</a:t>
            </a:r>
            <a:r>
              <a:rPr lang="en-US" sz="2900" dirty="0"/>
              <a:t> 2020.</a:t>
            </a:r>
          </a:p>
          <a:p>
            <a:r>
              <a:rPr lang="en-US" sz="2900" b="0" i="0" dirty="0">
                <a:effectLst/>
              </a:rPr>
              <a:t>[DK20] </a:t>
            </a:r>
            <a:r>
              <a:rPr lang="en-US" sz="2900" b="0" i="0" dirty="0" err="1">
                <a:effectLst/>
              </a:rPr>
              <a:t>Ilias</a:t>
            </a:r>
            <a:r>
              <a:rPr lang="en-US" sz="2900" b="0" i="0" dirty="0">
                <a:effectLst/>
              </a:rPr>
              <a:t> </a:t>
            </a:r>
            <a:r>
              <a:rPr lang="en-US" sz="2900" b="0" i="0" dirty="0" err="1">
                <a:effectLst/>
              </a:rPr>
              <a:t>Diakonikolas</a:t>
            </a:r>
            <a:r>
              <a:rPr lang="en-US" sz="2900" b="0" i="0" dirty="0">
                <a:effectLst/>
              </a:rPr>
              <a:t> and Daniel M Kane. Hardness of learning </a:t>
            </a:r>
            <a:r>
              <a:rPr lang="en-US" sz="2900" b="0" i="0" dirty="0" err="1">
                <a:effectLst/>
              </a:rPr>
              <a:t>halfspaces</a:t>
            </a:r>
            <a:r>
              <a:rPr lang="en-US" sz="2900" b="0" i="0" dirty="0">
                <a:effectLst/>
              </a:rPr>
              <a:t> with </a:t>
            </a:r>
            <a:r>
              <a:rPr lang="en-US" sz="2900" b="0" i="0" dirty="0" err="1">
                <a:effectLst/>
              </a:rPr>
              <a:t>massart</a:t>
            </a:r>
            <a:r>
              <a:rPr lang="en-US" sz="2900" b="0" i="0" dirty="0">
                <a:effectLst/>
              </a:rPr>
              <a:t> </a:t>
            </a:r>
            <a:r>
              <a:rPr lang="en-US" sz="2900" b="0" i="0" dirty="0" err="1">
                <a:effectLst/>
              </a:rPr>
              <a:t>noise.arXiv</a:t>
            </a:r>
            <a:r>
              <a:rPr lang="en-US" sz="2900" b="0" i="0" dirty="0">
                <a:effectLst/>
              </a:rPr>
              <a:t> preprintarXiv:2012.09720, 2020.</a:t>
            </a:r>
            <a:endParaRPr lang="en-US" sz="2900" dirty="0"/>
          </a:p>
          <a:p>
            <a:r>
              <a:rPr lang="en-US" sz="2900" dirty="0"/>
              <a:t>[DKKTZ20] </a:t>
            </a:r>
            <a:r>
              <a:rPr lang="en-US" sz="2900" dirty="0" err="1"/>
              <a:t>Ilias</a:t>
            </a:r>
            <a:r>
              <a:rPr lang="en-US" sz="2900" dirty="0"/>
              <a:t> </a:t>
            </a:r>
            <a:r>
              <a:rPr lang="en-US" sz="2900" dirty="0" err="1"/>
              <a:t>Diakonikolas</a:t>
            </a:r>
            <a:r>
              <a:rPr lang="en-US" sz="2900" dirty="0"/>
              <a:t>, Daniel M. Kane, Vasilis </a:t>
            </a:r>
            <a:r>
              <a:rPr lang="en-US" sz="2900" dirty="0" err="1"/>
              <a:t>Kontonis</a:t>
            </a:r>
            <a:r>
              <a:rPr lang="en-US" sz="2900" dirty="0"/>
              <a:t>, Christos </a:t>
            </a:r>
            <a:r>
              <a:rPr lang="en-US" sz="2900" dirty="0" err="1"/>
              <a:t>Tzamos</a:t>
            </a:r>
            <a:r>
              <a:rPr lang="en-US" sz="2900" dirty="0"/>
              <a:t>, Nikos </a:t>
            </a:r>
            <a:r>
              <a:rPr lang="en-US" sz="2900" dirty="0" err="1"/>
              <a:t>Zarifis</a:t>
            </a:r>
            <a:r>
              <a:rPr lang="en-US" sz="2900" dirty="0"/>
              <a:t>. A Polynomial Time Algorithm for Learning </a:t>
            </a:r>
            <a:r>
              <a:rPr lang="en-US" sz="2900" dirty="0" err="1"/>
              <a:t>Halfspaces</a:t>
            </a:r>
            <a:r>
              <a:rPr lang="en-US" sz="2900" dirty="0"/>
              <a:t> with </a:t>
            </a:r>
            <a:r>
              <a:rPr lang="en-US" sz="2900" dirty="0" err="1"/>
              <a:t>Tsybakov</a:t>
            </a:r>
            <a:r>
              <a:rPr lang="en-US" sz="2900" dirty="0"/>
              <a:t> Noise. ArXiv 2020.</a:t>
            </a:r>
          </a:p>
          <a:p>
            <a:r>
              <a:rPr lang="en-US" sz="2900" dirty="0"/>
              <a:t>[DKTZ20] </a:t>
            </a:r>
            <a:r>
              <a:rPr lang="en-US" sz="2900" dirty="0" err="1"/>
              <a:t>Ilias</a:t>
            </a:r>
            <a:r>
              <a:rPr lang="en-US" sz="2900" dirty="0"/>
              <a:t> </a:t>
            </a:r>
            <a:r>
              <a:rPr lang="en-US" sz="2900" dirty="0" err="1"/>
              <a:t>Diakonikolas</a:t>
            </a:r>
            <a:r>
              <a:rPr lang="en-US" sz="2900" dirty="0"/>
              <a:t>, Vasilis </a:t>
            </a:r>
            <a:r>
              <a:rPr lang="en-US" sz="2900" dirty="0" err="1"/>
              <a:t>Kontonis</a:t>
            </a:r>
            <a:r>
              <a:rPr lang="en-US" sz="2900" dirty="0"/>
              <a:t>, Christos </a:t>
            </a:r>
            <a:r>
              <a:rPr lang="en-US" sz="2900" dirty="0" err="1"/>
              <a:t>Tzamos</a:t>
            </a:r>
            <a:r>
              <a:rPr lang="en-US" sz="2900" dirty="0"/>
              <a:t>, and Nikos </a:t>
            </a:r>
            <a:r>
              <a:rPr lang="en-US" sz="2900" dirty="0" err="1"/>
              <a:t>Zarifis</a:t>
            </a:r>
            <a:r>
              <a:rPr lang="en-US" sz="2900" dirty="0"/>
              <a:t>. Learning </a:t>
            </a:r>
            <a:r>
              <a:rPr lang="en-US" sz="2900" dirty="0" err="1"/>
              <a:t>halfspaces</a:t>
            </a:r>
            <a:r>
              <a:rPr lang="en-US" sz="2900" dirty="0"/>
              <a:t> with </a:t>
            </a:r>
            <a:r>
              <a:rPr lang="en-US" sz="2900" dirty="0" err="1"/>
              <a:t>massart</a:t>
            </a:r>
            <a:r>
              <a:rPr lang="en-US" sz="2900" dirty="0"/>
              <a:t> noise under structured distributions. COLT 2020.</a:t>
            </a:r>
          </a:p>
          <a:p>
            <a:r>
              <a:rPr lang="en-US" sz="2900" dirty="0"/>
              <a:t>[DKZ20] </a:t>
            </a:r>
            <a:r>
              <a:rPr lang="en-US" sz="2900" dirty="0" err="1"/>
              <a:t>Ilias</a:t>
            </a:r>
            <a:r>
              <a:rPr lang="en-US" sz="2900" dirty="0"/>
              <a:t> </a:t>
            </a:r>
            <a:r>
              <a:rPr lang="en-US" sz="2900" dirty="0" err="1"/>
              <a:t>Diakonikolas</a:t>
            </a:r>
            <a:r>
              <a:rPr lang="en-US" sz="2900" dirty="0"/>
              <a:t>, Daniel M Kane, and Nikos </a:t>
            </a:r>
            <a:r>
              <a:rPr lang="en-US" sz="2900" dirty="0" err="1"/>
              <a:t>Zarifis</a:t>
            </a:r>
            <a:r>
              <a:rPr lang="en-US" sz="2900" dirty="0"/>
              <a:t>. Near-optimal sq lower bounds for agnostically learning </a:t>
            </a:r>
            <a:r>
              <a:rPr lang="en-US" sz="2900" dirty="0" err="1"/>
              <a:t>halfspaces</a:t>
            </a:r>
            <a:r>
              <a:rPr lang="en-US" sz="2900" dirty="0"/>
              <a:t> and </a:t>
            </a:r>
            <a:r>
              <a:rPr lang="en-US" sz="2900" dirty="0" err="1"/>
              <a:t>relus</a:t>
            </a:r>
            <a:r>
              <a:rPr lang="en-US" sz="2900" dirty="0"/>
              <a:t> under gaussian marginals. </a:t>
            </a:r>
            <a:r>
              <a:rPr lang="en-US" sz="2900" dirty="0" err="1"/>
              <a:t>NeurIPS</a:t>
            </a:r>
            <a:r>
              <a:rPr lang="en-US" sz="2900" dirty="0"/>
              <a:t> 2020.</a:t>
            </a:r>
          </a:p>
          <a:p>
            <a:pPr algn="l"/>
            <a:r>
              <a:rPr lang="en-US" sz="2900" dirty="0"/>
              <a:t>[GCB09] A Guillory, E Chastain, J </a:t>
            </a:r>
            <a:r>
              <a:rPr lang="en-US" sz="2900" dirty="0" err="1"/>
              <a:t>Bilmes</a:t>
            </a:r>
            <a:r>
              <a:rPr lang="en-US" sz="2900" dirty="0"/>
              <a:t>, Active learning as non-convex optimization. AISTATS 2009.</a:t>
            </a:r>
          </a:p>
          <a:p>
            <a:r>
              <a:rPr lang="en-US" sz="2900" b="0" i="0" dirty="0">
                <a:effectLst/>
              </a:rPr>
              <a:t>[KK14] Adam </a:t>
            </a:r>
            <a:r>
              <a:rPr lang="en-US" sz="2900" b="0" i="0" dirty="0" err="1">
                <a:effectLst/>
              </a:rPr>
              <a:t>Klivans</a:t>
            </a:r>
            <a:r>
              <a:rPr lang="en-US" sz="2900" b="0" i="0" dirty="0">
                <a:effectLst/>
              </a:rPr>
              <a:t> and </a:t>
            </a:r>
            <a:r>
              <a:rPr lang="en-US" sz="2900" b="0" i="0" dirty="0" err="1">
                <a:effectLst/>
              </a:rPr>
              <a:t>Pravesh</a:t>
            </a:r>
            <a:r>
              <a:rPr lang="en-US" sz="2900" b="0" i="0" dirty="0">
                <a:effectLst/>
              </a:rPr>
              <a:t> Kothari. Embedding hard learning problems into gaussian space.</a:t>
            </a:r>
            <a:endParaRPr lang="en-US" sz="2900" dirty="0"/>
          </a:p>
          <a:p>
            <a:r>
              <a:rPr lang="en-US" sz="2900" dirty="0"/>
              <a:t>[V84] Valiant. A Theory of the Learnable. JACM, 1984</a:t>
            </a:r>
          </a:p>
          <a:p>
            <a:r>
              <a:rPr lang="en-US" sz="2900" dirty="0"/>
              <a:t>[YZ17] </a:t>
            </a:r>
            <a:r>
              <a:rPr lang="en-US" sz="2900" dirty="0" err="1"/>
              <a:t>Songbai</a:t>
            </a:r>
            <a:r>
              <a:rPr lang="en-US" sz="2900" dirty="0"/>
              <a:t> Yan and Chicheng Zhang. Revisiting perceptron: Efficient and label-optimal learning of </a:t>
            </a:r>
            <a:r>
              <a:rPr lang="en-US" sz="2900" dirty="0" err="1"/>
              <a:t>halfspaces</a:t>
            </a:r>
            <a:r>
              <a:rPr lang="en-US" sz="2900" dirty="0"/>
              <a:t>, </a:t>
            </a:r>
            <a:r>
              <a:rPr lang="en-US" sz="2900" dirty="0" err="1"/>
              <a:t>NeurIPS</a:t>
            </a:r>
            <a:r>
              <a:rPr lang="en-US" sz="2900" dirty="0"/>
              <a:t> 2017.</a:t>
            </a:r>
          </a:p>
          <a:p>
            <a:r>
              <a:rPr lang="en-US" sz="2900" dirty="0"/>
              <a:t>[ZSA20] Chicheng Zhang, </a:t>
            </a:r>
            <a:r>
              <a:rPr lang="en-US" sz="2900" dirty="0" err="1"/>
              <a:t>Jie</a:t>
            </a:r>
            <a:r>
              <a:rPr lang="en-US" sz="2900" dirty="0"/>
              <a:t> Shen, and </a:t>
            </a:r>
            <a:r>
              <a:rPr lang="en-US" sz="2900" dirty="0" err="1"/>
              <a:t>Pranjal</a:t>
            </a:r>
            <a:r>
              <a:rPr lang="en-US" sz="2900" dirty="0"/>
              <a:t> Awasthi. Efficient active learning of sparse </a:t>
            </a:r>
            <a:r>
              <a:rPr lang="en-US" sz="2900" dirty="0" err="1"/>
              <a:t>halfspaces</a:t>
            </a:r>
            <a:r>
              <a:rPr lang="en-US" sz="2900" dirty="0"/>
              <a:t> with arbitrary bounded noise. </a:t>
            </a:r>
            <a:r>
              <a:rPr lang="en-US" sz="2900" dirty="0" err="1"/>
              <a:t>NeurIPS</a:t>
            </a:r>
            <a:r>
              <a:rPr lang="en-US" sz="2900" dirty="0"/>
              <a:t> 2020.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087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CFA12-603C-4E55-9F89-FA7EBE5B2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Active learning for classification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DB6025-DDF6-4A5E-8D23-1EB580A7AB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en-US" dirty="0"/>
                  <a:t>Given:        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,…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			     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Find: Classifier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in a class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 to predict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With few interactive label queries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Useful in practical settings where labels are expensive to obtain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DB6025-DDF6-4A5E-8D23-1EB580A7AB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val 12">
            <a:extLst>
              <a:ext uri="{FF2B5EF4-FFF2-40B4-BE49-F238E27FC236}">
                <a16:creationId xmlns:a16="http://schemas.microsoft.com/office/drawing/2014/main" id="{5E00F959-DB63-4F13-9A92-4C32468A8DEB}"/>
              </a:ext>
            </a:extLst>
          </p:cNvPr>
          <p:cNvSpPr/>
          <p:nvPr/>
        </p:nvSpPr>
        <p:spPr>
          <a:xfrm>
            <a:off x="9049871" y="1438835"/>
            <a:ext cx="210312" cy="210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A2B71F9-18BE-4D52-B900-392C6F22FE6E}"/>
              </a:ext>
            </a:extLst>
          </p:cNvPr>
          <p:cNvSpPr/>
          <p:nvPr/>
        </p:nvSpPr>
        <p:spPr>
          <a:xfrm>
            <a:off x="8603877" y="1858589"/>
            <a:ext cx="210312" cy="210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308E7DB-76A8-46FA-B6D0-672CD6DC8C26}"/>
              </a:ext>
            </a:extLst>
          </p:cNvPr>
          <p:cNvSpPr/>
          <p:nvPr/>
        </p:nvSpPr>
        <p:spPr>
          <a:xfrm>
            <a:off x="9213478" y="1997221"/>
            <a:ext cx="210312" cy="210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EC6707C-9F1E-43D7-9DE6-2BF1248B6A86}"/>
              </a:ext>
            </a:extLst>
          </p:cNvPr>
          <p:cNvSpPr/>
          <p:nvPr/>
        </p:nvSpPr>
        <p:spPr>
          <a:xfrm>
            <a:off x="8603877" y="2658035"/>
            <a:ext cx="210312" cy="210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9EAA58F-A723-49EF-B6AD-5CCF6A75DF31}"/>
              </a:ext>
            </a:extLst>
          </p:cNvPr>
          <p:cNvSpPr/>
          <p:nvPr/>
        </p:nvSpPr>
        <p:spPr>
          <a:xfrm>
            <a:off x="9226927" y="2764398"/>
            <a:ext cx="210312" cy="210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9575E8C-B336-4559-BEE6-E4DD3087E969}"/>
              </a:ext>
            </a:extLst>
          </p:cNvPr>
          <p:cNvSpPr/>
          <p:nvPr/>
        </p:nvSpPr>
        <p:spPr>
          <a:xfrm>
            <a:off x="9811871" y="2200835"/>
            <a:ext cx="210312" cy="210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DB9A501-AFE9-4D10-94A3-38369A297BA2}"/>
              </a:ext>
            </a:extLst>
          </p:cNvPr>
          <p:cNvSpPr/>
          <p:nvPr/>
        </p:nvSpPr>
        <p:spPr>
          <a:xfrm>
            <a:off x="10304930" y="1502558"/>
            <a:ext cx="210312" cy="210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6167C08-51B5-49B9-AE17-4595A2C46C6B}"/>
              </a:ext>
            </a:extLst>
          </p:cNvPr>
          <p:cNvSpPr/>
          <p:nvPr/>
        </p:nvSpPr>
        <p:spPr>
          <a:xfrm>
            <a:off x="10941426" y="1798077"/>
            <a:ext cx="210312" cy="210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CFD9A4A-D331-436D-813C-515AEAE793C0}"/>
              </a:ext>
            </a:extLst>
          </p:cNvPr>
          <p:cNvSpPr/>
          <p:nvPr/>
        </p:nvSpPr>
        <p:spPr>
          <a:xfrm>
            <a:off x="10829366" y="2537011"/>
            <a:ext cx="210312" cy="210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336E954-1809-4ACD-9319-DC185B78ECE3}"/>
              </a:ext>
            </a:extLst>
          </p:cNvPr>
          <p:cNvSpPr/>
          <p:nvPr/>
        </p:nvSpPr>
        <p:spPr>
          <a:xfrm>
            <a:off x="10432677" y="2892145"/>
            <a:ext cx="210312" cy="210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92273E6-8465-4658-B01C-7FE07A64C1C8}"/>
              </a:ext>
            </a:extLst>
          </p:cNvPr>
          <p:cNvSpPr/>
          <p:nvPr/>
        </p:nvSpPr>
        <p:spPr>
          <a:xfrm>
            <a:off x="10405783" y="2148573"/>
            <a:ext cx="210312" cy="210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79AF02B-CDE5-4D5C-BB4E-FEBBF90D6435}"/>
              </a:ext>
            </a:extLst>
          </p:cNvPr>
          <p:cNvCxnSpPr>
            <a:cxnSpLocks/>
          </p:cNvCxnSpPr>
          <p:nvPr/>
        </p:nvCxnSpPr>
        <p:spPr>
          <a:xfrm flipH="1">
            <a:off x="9437239" y="1385047"/>
            <a:ext cx="1602439" cy="17174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DCE7B49-2671-49E8-8718-6ED141EDB6D5}"/>
              </a:ext>
            </a:extLst>
          </p:cNvPr>
          <p:cNvGrpSpPr/>
          <p:nvPr/>
        </p:nvGrpSpPr>
        <p:grpSpPr>
          <a:xfrm>
            <a:off x="2833519" y="1798077"/>
            <a:ext cx="2559719" cy="1618526"/>
            <a:chOff x="3307683" y="1807702"/>
            <a:chExt cx="2559719" cy="1618526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3C7B258-6BBA-4DB7-9019-BD1BB05260D1}"/>
                </a:ext>
              </a:extLst>
            </p:cNvPr>
            <p:cNvSpPr/>
            <p:nvPr/>
          </p:nvSpPr>
          <p:spPr>
            <a:xfrm>
              <a:off x="3871738" y="1807702"/>
              <a:ext cx="412670" cy="52397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73CA351-4F7C-4B27-9F49-2F28273F39FE}"/>
                </a:ext>
              </a:extLst>
            </p:cNvPr>
            <p:cNvSpPr/>
            <p:nvPr/>
          </p:nvSpPr>
          <p:spPr>
            <a:xfrm>
              <a:off x="5454732" y="1825625"/>
              <a:ext cx="412670" cy="52397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792A5A28-482B-4251-A3F0-B0ABBA630AAD}"/>
                </a:ext>
              </a:extLst>
            </p:cNvPr>
            <p:cNvCxnSpPr>
              <a:cxnSpLocks/>
              <a:stCxn id="26" idx="2"/>
            </p:cNvCxnSpPr>
            <p:nvPr/>
          </p:nvCxnSpPr>
          <p:spPr>
            <a:xfrm flipH="1">
              <a:off x="3774499" y="2331672"/>
              <a:ext cx="303574" cy="588509"/>
            </a:xfrm>
            <a:prstGeom prst="straightConnector1">
              <a:avLst/>
            </a:prstGeom>
            <a:ln w="444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EEF75A49-ED84-45A8-A203-EAD13EEDBD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26286" y="2367518"/>
              <a:ext cx="1734781" cy="552663"/>
            </a:xfrm>
            <a:prstGeom prst="straightConnector1">
              <a:avLst/>
            </a:prstGeom>
            <a:ln w="444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D3EBE04-B179-45D4-A674-35A138B726A1}"/>
                </a:ext>
              </a:extLst>
            </p:cNvPr>
            <p:cNvSpPr txBox="1"/>
            <p:nvPr/>
          </p:nvSpPr>
          <p:spPr>
            <a:xfrm>
              <a:off x="3307683" y="2964563"/>
              <a:ext cx="13675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features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2916121-9A9A-4EB8-92DE-0B4DFBE13BF6}"/>
              </a:ext>
            </a:extLst>
          </p:cNvPr>
          <p:cNvGrpSpPr/>
          <p:nvPr/>
        </p:nvGrpSpPr>
        <p:grpSpPr>
          <a:xfrm>
            <a:off x="3886350" y="1797152"/>
            <a:ext cx="4256873" cy="1593642"/>
            <a:chOff x="3886350" y="1797152"/>
            <a:chExt cx="4256873" cy="1593642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11DC5C5-4669-4E02-942D-1C63C7CCD3BF}"/>
                </a:ext>
              </a:extLst>
            </p:cNvPr>
            <p:cNvCxnSpPr/>
            <p:nvPr/>
          </p:nvCxnSpPr>
          <p:spPr>
            <a:xfrm>
              <a:off x="5532001" y="2068901"/>
              <a:ext cx="327378" cy="0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D15BD55-F569-426A-882E-3670F75CE46C}"/>
                </a:ext>
              </a:extLst>
            </p:cNvPr>
            <p:cNvGrpSpPr/>
            <p:nvPr/>
          </p:nvGrpSpPr>
          <p:grpSpPr>
            <a:xfrm>
              <a:off x="3886350" y="1797152"/>
              <a:ext cx="4256873" cy="1593642"/>
              <a:chOff x="3886350" y="1797152"/>
              <a:chExt cx="4256873" cy="1593642"/>
            </a:xfrm>
          </p:grpSpPr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67B6D517-2E31-4D68-B1A1-9FCBA34AE9C3}"/>
                  </a:ext>
                </a:extLst>
              </p:cNvPr>
              <p:cNvCxnSpPr/>
              <p:nvPr/>
            </p:nvCxnSpPr>
            <p:spPr>
              <a:xfrm>
                <a:off x="3926885" y="2068901"/>
                <a:ext cx="327378" cy="0"/>
              </a:xfrm>
              <a:prstGeom prst="line">
                <a:avLst/>
              </a:prstGeom>
              <a:ln w="76200">
                <a:solidFill>
                  <a:srgbClr val="C0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DA647D75-7001-4535-A812-E79B7333293A}"/>
                  </a:ext>
                </a:extLst>
              </p:cNvPr>
              <p:cNvGrpSpPr/>
              <p:nvPr/>
            </p:nvGrpSpPr>
            <p:grpSpPr>
              <a:xfrm>
                <a:off x="3886350" y="1797152"/>
                <a:ext cx="4256873" cy="1593642"/>
                <a:chOff x="4353733" y="1800782"/>
                <a:chExt cx="4256873" cy="1593642"/>
              </a:xfrm>
            </p:grpSpPr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C5FF6444-63CF-4356-BE28-FD9AB71A1193}"/>
                    </a:ext>
                  </a:extLst>
                </p:cNvPr>
                <p:cNvSpPr/>
                <p:nvPr/>
              </p:nvSpPr>
              <p:spPr>
                <a:xfrm>
                  <a:off x="4353733" y="1800782"/>
                  <a:ext cx="412670" cy="523970"/>
                </a:xfrm>
                <a:prstGeom prst="rect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5FA462DF-5DBC-40C4-AABC-0B6D7D8317D1}"/>
                    </a:ext>
                  </a:extLst>
                </p:cNvPr>
                <p:cNvSpPr/>
                <p:nvPr/>
              </p:nvSpPr>
              <p:spPr>
                <a:xfrm>
                  <a:off x="5972947" y="1825508"/>
                  <a:ext cx="412670" cy="523970"/>
                </a:xfrm>
                <a:prstGeom prst="rect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8" name="Straight Arrow Connector 37">
                  <a:extLst>
                    <a:ext uri="{FF2B5EF4-FFF2-40B4-BE49-F238E27FC236}">
                      <a16:creationId xmlns:a16="http://schemas.microsoft.com/office/drawing/2014/main" id="{B3A7A599-F11B-4E80-8EA7-528E687EF5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60068" y="2331671"/>
                  <a:ext cx="1459121" cy="541894"/>
                </a:xfrm>
                <a:prstGeom prst="straightConnector1">
                  <a:avLst/>
                </a:prstGeom>
                <a:ln w="444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Arrow Connector 38">
                  <a:extLst>
                    <a:ext uri="{FF2B5EF4-FFF2-40B4-BE49-F238E27FC236}">
                      <a16:creationId xmlns:a16="http://schemas.microsoft.com/office/drawing/2014/main" id="{5D744E70-BCBC-4B91-955B-9C2515A8C3B8}"/>
                    </a:ext>
                  </a:extLst>
                </p:cNvPr>
                <p:cNvCxnSpPr>
                  <a:cxnSpLocks/>
                  <a:stCxn id="37" idx="2"/>
                </p:cNvCxnSpPr>
                <p:nvPr/>
              </p:nvCxnSpPr>
              <p:spPr>
                <a:xfrm flipH="1">
                  <a:off x="6019189" y="2349478"/>
                  <a:ext cx="160093" cy="570703"/>
                </a:xfrm>
                <a:prstGeom prst="straightConnector1">
                  <a:avLst/>
                </a:prstGeom>
                <a:ln w="444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2D720D64-0EED-453D-BB0F-FA1CAC58C1AC}"/>
                    </a:ext>
                  </a:extLst>
                </p:cNvPr>
                <p:cNvSpPr txBox="1"/>
                <p:nvPr/>
              </p:nvSpPr>
              <p:spPr>
                <a:xfrm>
                  <a:off x="5289628" y="2932759"/>
                  <a:ext cx="332097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/>
                    <a:t>interactive </a:t>
                  </a:r>
                  <a:r>
                    <a:rPr lang="en-US" sz="2400" dirty="0"/>
                    <a:t>label</a:t>
                  </a:r>
                  <a:r>
                    <a:rPr lang="en-US" sz="2400" b="1" dirty="0"/>
                    <a:t> </a:t>
                  </a:r>
                  <a:r>
                    <a:rPr lang="en-US" sz="2400" dirty="0"/>
                    <a:t>queries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604792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1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23" dur="1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4" dur="1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" dur="1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" dur="1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30" dur="1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1" dur="1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1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1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37" dur="1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8" dur="1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1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33C72-54E8-437B-B4D2-3E0BBE90FC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56E66F-1806-48D4-8BE4-719F4B7246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arXiv: 2102.05312</a:t>
            </a:r>
          </a:p>
        </p:txBody>
      </p:sp>
    </p:spTree>
    <p:extLst>
      <p:ext uri="{BB962C8B-B14F-4D97-AF65-F5344CB8AC3E}">
        <p14:creationId xmlns:p14="http://schemas.microsoft.com/office/powerpoint/2010/main" val="498108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B588B-A1F6-4A6C-BB64-7BCC5F47E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B0506-C1B2-4395-8B31-D00173EF3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Active learning </a:t>
            </a:r>
            <a:r>
              <a:rPr lang="en-US" dirty="0" err="1"/>
              <a:t>halfspaces</a:t>
            </a:r>
            <a:r>
              <a:rPr lang="en-US" dirty="0"/>
              <a:t> with noise</a:t>
            </a:r>
          </a:p>
          <a:p>
            <a:r>
              <a:rPr lang="en-US" dirty="0"/>
              <a:t>The algorithm</a:t>
            </a:r>
          </a:p>
          <a:p>
            <a:r>
              <a:rPr lang="en-US" dirty="0"/>
              <a:t>Conclusion and open problems</a:t>
            </a:r>
          </a:p>
        </p:txBody>
      </p:sp>
    </p:spTree>
    <p:extLst>
      <p:ext uri="{BB962C8B-B14F-4D97-AF65-F5344CB8AC3E}">
        <p14:creationId xmlns:p14="http://schemas.microsoft.com/office/powerpoint/2010/main" val="3997583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FA9DD-1594-4279-B421-80F5A5946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Active learning in the PAC model [V84,BBL06]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BCD5CB-5B0F-4EB0-B472-6945432055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8267163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Setting: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drawn from a distribution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drawn from a ``structured’’ distribution [DKKTZ20] (e.g. Gaussian, Laplace, ..)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Linear classifiers: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={</m:t>
                    </m:r>
                    <m:r>
                      <m:rPr>
                        <m:sty m:val="p"/>
                      </m:rPr>
                      <a:rPr lang="en-US" i="1" dirty="0">
                        <a:latin typeface="Cambria Math" panose="02040503050406030204" pitchFamily="18" charset="0"/>
                      </a:rPr>
                      <m:t>sign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1" dirty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Error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err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m:rPr>
                            <m:sty m:val="p"/>
                          </m:rPr>
                          <a:rPr lang="en-US" i="1" dirty="0">
                            <a:latin typeface="Cambria Math" panose="02040503050406030204" pitchFamily="18" charset="0"/>
                          </a:rPr>
                          <m:t>sign</m:t>
                        </m:r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Optimal linear classifier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argmin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err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BCD5CB-5B0F-4EB0-B472-6945432055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8267163" cy="4351338"/>
              </a:xfrm>
              <a:blipFill>
                <a:blip r:embed="rId3"/>
                <a:stretch>
                  <a:fillRect l="-132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C0551019-6283-4398-809A-15197462337D}"/>
              </a:ext>
            </a:extLst>
          </p:cNvPr>
          <p:cNvGrpSpPr/>
          <p:nvPr/>
        </p:nvGrpSpPr>
        <p:grpSpPr>
          <a:xfrm>
            <a:off x="9147966" y="2701818"/>
            <a:ext cx="2931855" cy="2899826"/>
            <a:chOff x="9147966" y="2701818"/>
            <a:chExt cx="2931855" cy="2899826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4FBC9236-270E-4012-B8E9-7B7399FB93D5}"/>
                </a:ext>
              </a:extLst>
            </p:cNvPr>
            <p:cNvGrpSpPr/>
            <p:nvPr/>
          </p:nvGrpSpPr>
          <p:grpSpPr>
            <a:xfrm>
              <a:off x="9181918" y="2701818"/>
              <a:ext cx="2897903" cy="2899826"/>
              <a:chOff x="8925115" y="3072849"/>
              <a:chExt cx="2897903" cy="2899826"/>
            </a:xfrm>
          </p:grpSpPr>
          <p:sp>
            <p:nvSpPr>
              <p:cNvPr id="15" name="Partial Circle 14">
                <a:extLst>
                  <a:ext uri="{FF2B5EF4-FFF2-40B4-BE49-F238E27FC236}">
                    <a16:creationId xmlns:a16="http://schemas.microsoft.com/office/drawing/2014/main" id="{588C48A3-AD25-446F-BD33-512ED60BA5E6}"/>
                  </a:ext>
                </a:extLst>
              </p:cNvPr>
              <p:cNvSpPr/>
              <p:nvPr/>
            </p:nvSpPr>
            <p:spPr>
              <a:xfrm rot="802593">
                <a:off x="8925116" y="3072849"/>
                <a:ext cx="2897902" cy="2897902"/>
              </a:xfrm>
              <a:prstGeom prst="pie">
                <a:avLst>
                  <a:gd name="adj1" fmla="val 21581661"/>
                  <a:gd name="adj2" fmla="val 10805990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Partial Circle 6">
                <a:extLst>
                  <a:ext uri="{FF2B5EF4-FFF2-40B4-BE49-F238E27FC236}">
                    <a16:creationId xmlns:a16="http://schemas.microsoft.com/office/drawing/2014/main" id="{39A4AB40-7054-4CF9-B151-80363FBBA24F}"/>
                  </a:ext>
                </a:extLst>
              </p:cNvPr>
              <p:cNvSpPr/>
              <p:nvPr/>
            </p:nvSpPr>
            <p:spPr>
              <a:xfrm rot="11596444">
                <a:off x="8925115" y="3074773"/>
                <a:ext cx="2897902" cy="2897902"/>
              </a:xfrm>
              <a:prstGeom prst="pie">
                <a:avLst>
                  <a:gd name="adj1" fmla="val 0"/>
                  <a:gd name="adj2" fmla="val 10776534"/>
                </a:avLst>
              </a:prstGeom>
              <a:solidFill>
                <a:srgbClr val="FFD9D9"/>
              </a:solidFill>
              <a:ln>
                <a:solidFill>
                  <a:srgbClr val="FFD9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5099F297-5522-4855-A231-C9FF3A5316AC}"/>
                  </a:ext>
                </a:extLst>
              </p:cNvPr>
              <p:cNvSpPr/>
              <p:nvPr/>
            </p:nvSpPr>
            <p:spPr>
              <a:xfrm>
                <a:off x="9013115" y="4032697"/>
                <a:ext cx="901754" cy="517962"/>
              </a:xfrm>
              <a:custGeom>
                <a:avLst/>
                <a:gdLst>
                  <a:gd name="connsiteX0" fmla="*/ 0 w 1171978"/>
                  <a:gd name="connsiteY0" fmla="*/ 0 h 386366"/>
                  <a:gd name="connsiteX1" fmla="*/ 637505 w 1171978"/>
                  <a:gd name="connsiteY1" fmla="*/ 386366 h 386366"/>
                  <a:gd name="connsiteX2" fmla="*/ 1171978 w 1171978"/>
                  <a:gd name="connsiteY2" fmla="*/ 296214 h 386366"/>
                  <a:gd name="connsiteX3" fmla="*/ 0 w 1171978"/>
                  <a:gd name="connsiteY3" fmla="*/ 0 h 386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71978" h="386366">
                    <a:moveTo>
                      <a:pt x="0" y="0"/>
                    </a:moveTo>
                    <a:lnTo>
                      <a:pt x="637505" y="386366"/>
                    </a:lnTo>
                    <a:lnTo>
                      <a:pt x="1171978" y="2962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D9"/>
              </a:solidFill>
              <a:ln>
                <a:solidFill>
                  <a:srgbClr val="FFD9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599AA06E-281A-4F93-9498-D96098EC7778}"/>
                  </a:ext>
                </a:extLst>
              </p:cNvPr>
              <p:cNvSpPr/>
              <p:nvPr/>
            </p:nvSpPr>
            <p:spPr>
              <a:xfrm rot="10561791">
                <a:off x="9929612" y="4304671"/>
                <a:ext cx="687928" cy="449730"/>
              </a:xfrm>
              <a:custGeom>
                <a:avLst/>
                <a:gdLst>
                  <a:gd name="connsiteX0" fmla="*/ 0 w 1171978"/>
                  <a:gd name="connsiteY0" fmla="*/ 0 h 386366"/>
                  <a:gd name="connsiteX1" fmla="*/ 637505 w 1171978"/>
                  <a:gd name="connsiteY1" fmla="*/ 386366 h 386366"/>
                  <a:gd name="connsiteX2" fmla="*/ 1171978 w 1171978"/>
                  <a:gd name="connsiteY2" fmla="*/ 296214 h 386366"/>
                  <a:gd name="connsiteX3" fmla="*/ 0 w 1171978"/>
                  <a:gd name="connsiteY3" fmla="*/ 0 h 386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71978" h="386366">
                    <a:moveTo>
                      <a:pt x="0" y="0"/>
                    </a:moveTo>
                    <a:lnTo>
                      <a:pt x="637505" y="386366"/>
                    </a:lnTo>
                    <a:lnTo>
                      <a:pt x="1171978" y="2962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5C58EB0F-FFBB-4D58-BAE9-6C2C3DFD1BFF}"/>
                    </a:ext>
                  </a:extLst>
                </p:cNvPr>
                <p:cNvSpPr/>
                <p:nvPr/>
              </p:nvSpPr>
              <p:spPr>
                <a:xfrm>
                  <a:off x="9147966" y="3968761"/>
                  <a:ext cx="592662" cy="58477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en-US" sz="32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5C58EB0F-FFBB-4D58-BAE9-6C2C3DFD1BF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7966" y="3968761"/>
                  <a:ext cx="592662" cy="58477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24529B7F-0B6A-436B-A59F-7AB9FB17AEDD}"/>
                    </a:ext>
                  </a:extLst>
                </p:cNvPr>
                <p:cNvSpPr/>
                <p:nvPr/>
              </p:nvSpPr>
              <p:spPr>
                <a:xfrm>
                  <a:off x="9315601" y="3294634"/>
                  <a:ext cx="592662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24529B7F-0B6A-436B-A59F-7AB9FB17AED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15601" y="3294634"/>
                  <a:ext cx="592662" cy="58477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6F4A533-B373-4622-B320-D4742E54497D}"/>
              </a:ext>
            </a:extLst>
          </p:cNvPr>
          <p:cNvGrpSpPr/>
          <p:nvPr/>
        </p:nvGrpSpPr>
        <p:grpSpPr>
          <a:xfrm rot="19652780">
            <a:off x="8845930" y="3215828"/>
            <a:ext cx="3033306" cy="1570931"/>
            <a:chOff x="8345610" y="4920637"/>
            <a:chExt cx="3033306" cy="1570931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D99BECE-3E0A-458F-815F-6576BC3B2A35}"/>
                </a:ext>
              </a:extLst>
            </p:cNvPr>
            <p:cNvCxnSpPr>
              <a:cxnSpLocks/>
            </p:cNvCxnSpPr>
            <p:nvPr/>
          </p:nvCxnSpPr>
          <p:spPr>
            <a:xfrm rot="1947220" flipV="1">
              <a:off x="8345610" y="5478322"/>
              <a:ext cx="3033306" cy="101324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01B1B9F9-4575-4B76-A7F4-599189CADC05}"/>
                </a:ext>
              </a:extLst>
            </p:cNvPr>
            <p:cNvGrpSpPr/>
            <p:nvPr/>
          </p:nvGrpSpPr>
          <p:grpSpPr>
            <a:xfrm>
              <a:off x="9956724" y="4920637"/>
              <a:ext cx="539642" cy="1070589"/>
              <a:chOff x="9755217" y="2774630"/>
              <a:chExt cx="539642" cy="1070589"/>
            </a:xfrm>
          </p:grpSpPr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A246CA95-1634-42ED-9BBE-DBE27F710BF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84715" y="3271290"/>
                <a:ext cx="130714" cy="5739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Rectangle 30">
                    <a:extLst>
                      <a:ext uri="{FF2B5EF4-FFF2-40B4-BE49-F238E27FC236}">
                        <a16:creationId xmlns:a16="http://schemas.microsoft.com/office/drawing/2014/main" id="{7C190C08-8B4D-474F-9909-9E34E049C967}"/>
                      </a:ext>
                    </a:extLst>
                  </p:cNvPr>
                  <p:cNvSpPr/>
                  <p:nvPr/>
                </p:nvSpPr>
                <p:spPr>
                  <a:xfrm rot="1740853">
                    <a:off x="9755217" y="2774630"/>
                    <a:ext cx="539642" cy="584775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oMath>
                      </m:oMathPara>
                    </a14:m>
                    <a:endParaRPr lang="en-US" sz="32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1" name="Rectangle 30">
                    <a:extLst>
                      <a:ext uri="{FF2B5EF4-FFF2-40B4-BE49-F238E27FC236}">
                        <a16:creationId xmlns:a16="http://schemas.microsoft.com/office/drawing/2014/main" id="{7C190C08-8B4D-474F-9909-9E34E049C96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740853">
                    <a:off x="9755217" y="2774630"/>
                    <a:ext cx="539642" cy="58477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9549662-8AE5-4AA2-99DC-1D3E0A36857F}"/>
              </a:ext>
            </a:extLst>
          </p:cNvPr>
          <p:cNvGrpSpPr/>
          <p:nvPr/>
        </p:nvGrpSpPr>
        <p:grpSpPr>
          <a:xfrm>
            <a:off x="8952011" y="3106659"/>
            <a:ext cx="3120407" cy="1414702"/>
            <a:chOff x="8310609" y="4920637"/>
            <a:chExt cx="3120407" cy="1414702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F9F75C4-7E6E-4473-8645-BC8C4088F067}"/>
                </a:ext>
              </a:extLst>
            </p:cNvPr>
            <p:cNvCxnSpPr>
              <a:cxnSpLocks/>
            </p:cNvCxnSpPr>
            <p:nvPr/>
          </p:nvCxnSpPr>
          <p:spPr>
            <a:xfrm>
              <a:off x="8310609" y="5598584"/>
              <a:ext cx="3120407" cy="736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BFD8D9-8F7C-459C-A5E8-34FE8336D6BB}"/>
                </a:ext>
              </a:extLst>
            </p:cNvPr>
            <p:cNvGrpSpPr/>
            <p:nvPr/>
          </p:nvGrpSpPr>
          <p:grpSpPr>
            <a:xfrm>
              <a:off x="9956724" y="4920637"/>
              <a:ext cx="539642" cy="1070589"/>
              <a:chOff x="9755217" y="2774630"/>
              <a:chExt cx="539642" cy="1070589"/>
            </a:xfrm>
          </p:grpSpPr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EBB46426-0523-4643-8FA3-D242AC0DDED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84715" y="3271290"/>
                <a:ext cx="130714" cy="5739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978E9C04-0D19-4354-B236-348C3504F447}"/>
                      </a:ext>
                    </a:extLst>
                  </p:cNvPr>
                  <p:cNvSpPr/>
                  <p:nvPr/>
                </p:nvSpPr>
                <p:spPr>
                  <a:xfrm>
                    <a:off x="9755217" y="2774630"/>
                    <a:ext cx="539642" cy="584775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oMath>
                      </m:oMathPara>
                    </a14:m>
                    <a:endParaRPr lang="en-US" sz="32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978E9C04-0D19-4354-B236-348C3504F44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55217" y="2774630"/>
                    <a:ext cx="539642" cy="58477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r="-113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4270261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FA9DD-1594-4279-B421-80F5A5946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Active learning in the PAC model [V84,BBL06]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BCD5CB-5B0F-4EB0-B472-6945432055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0470" y="1847850"/>
                <a:ext cx="10515600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Goal: </a:t>
                </a:r>
                <a:r>
                  <a:rPr lang="en-US" dirty="0">
                    <a:solidFill>
                      <a:srgbClr val="00B050"/>
                    </a:solidFill>
                  </a:rPr>
                  <a:t>computationally efficient </a:t>
                </a:r>
                <a:r>
                  <a:rPr lang="en-US" dirty="0"/>
                  <a:t>algorithm that returns a vector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:r>
                  <a:rPr lang="en-US" dirty="0"/>
                  <a:t>such that</a:t>
                </a:r>
                <a:r>
                  <a:rPr lang="en-US" b="0" dirty="0"/>
                  <a:t>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	          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err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i="1" dirty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</m:d>
                    <m:r>
                      <a:rPr lang="en-US" dirty="0">
                        <a:latin typeface="Cambria Math" panose="02040503050406030204" pitchFamily="18" charset="0"/>
                      </a:rPr>
                      <m:t> −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err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</a:t>
                </a: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   using a </a:t>
                </a:r>
                <a:r>
                  <a:rPr lang="en-US" dirty="0">
                    <a:solidFill>
                      <a:srgbClr val="0070C0"/>
                    </a:solidFill>
                  </a:rPr>
                  <a:t>few label queries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0070C0"/>
                  </a:solidFill>
                </a:endParaRPr>
              </a:p>
              <a:p>
                <a:r>
                  <a:rPr lang="en-US" dirty="0"/>
                  <a:t>Challenge: noise tolerance</a:t>
                </a:r>
              </a:p>
              <a:p>
                <a:pPr lvl="1"/>
                <a:r>
                  <a:rPr lang="en-US" dirty="0"/>
                  <a:t>Agnostically learning </a:t>
                </a:r>
                <a:r>
                  <a:rPr lang="en-US" dirty="0" err="1"/>
                  <a:t>halfspaces</a:t>
                </a:r>
                <a:r>
                  <a:rPr lang="en-US" dirty="0"/>
                  <a:t> is computationally hard even when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has ``nice’’ unlabeled data distribution [KK14, DKZ20]</a:t>
                </a:r>
              </a:p>
              <a:p>
                <a:pPr lvl="1"/>
                <a:r>
                  <a:rPr lang="en-US" dirty="0"/>
                  <a:t>Benign noise conditions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0070C0"/>
                  </a:solidFill>
                </a:endParaRPr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BCD5CB-5B0F-4EB0-B472-6945432055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0470" y="1847850"/>
                <a:ext cx="10515600" cy="4351338"/>
              </a:xfrm>
              <a:blipFill>
                <a:blip r:embed="rId3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0F958B10-9111-4886-8FF4-4803E4C57FFD}"/>
              </a:ext>
            </a:extLst>
          </p:cNvPr>
          <p:cNvGrpSpPr/>
          <p:nvPr/>
        </p:nvGrpSpPr>
        <p:grpSpPr>
          <a:xfrm>
            <a:off x="9294097" y="2126064"/>
            <a:ext cx="2897903" cy="2899826"/>
            <a:chOff x="9181918" y="2701818"/>
            <a:chExt cx="2897903" cy="2899826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115E3AB0-9C40-4BBD-9F10-BE95C5342407}"/>
                </a:ext>
              </a:extLst>
            </p:cNvPr>
            <p:cNvGrpSpPr/>
            <p:nvPr/>
          </p:nvGrpSpPr>
          <p:grpSpPr>
            <a:xfrm>
              <a:off x="9181918" y="2701818"/>
              <a:ext cx="2897903" cy="2899826"/>
              <a:chOff x="8925115" y="3072849"/>
              <a:chExt cx="2897903" cy="2899826"/>
            </a:xfrm>
          </p:grpSpPr>
          <p:sp>
            <p:nvSpPr>
              <p:cNvPr id="27" name="Partial Circle 26">
                <a:extLst>
                  <a:ext uri="{FF2B5EF4-FFF2-40B4-BE49-F238E27FC236}">
                    <a16:creationId xmlns:a16="http://schemas.microsoft.com/office/drawing/2014/main" id="{6FB63128-E1D1-4798-AE8A-7839D8DDB154}"/>
                  </a:ext>
                </a:extLst>
              </p:cNvPr>
              <p:cNvSpPr/>
              <p:nvPr/>
            </p:nvSpPr>
            <p:spPr>
              <a:xfrm rot="802593">
                <a:off x="8925116" y="3072849"/>
                <a:ext cx="2897902" cy="2897902"/>
              </a:xfrm>
              <a:prstGeom prst="pie">
                <a:avLst>
                  <a:gd name="adj1" fmla="val 21581661"/>
                  <a:gd name="adj2" fmla="val 10805990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Partial Circle 27">
                <a:extLst>
                  <a:ext uri="{FF2B5EF4-FFF2-40B4-BE49-F238E27FC236}">
                    <a16:creationId xmlns:a16="http://schemas.microsoft.com/office/drawing/2014/main" id="{9F0C6853-1A55-4BCB-A8E1-8EB4F8F174ED}"/>
                  </a:ext>
                </a:extLst>
              </p:cNvPr>
              <p:cNvSpPr/>
              <p:nvPr/>
            </p:nvSpPr>
            <p:spPr>
              <a:xfrm rot="11596444">
                <a:off x="8925115" y="3074773"/>
                <a:ext cx="2897902" cy="2897902"/>
              </a:xfrm>
              <a:prstGeom prst="pie">
                <a:avLst>
                  <a:gd name="adj1" fmla="val 0"/>
                  <a:gd name="adj2" fmla="val 10776534"/>
                </a:avLst>
              </a:prstGeom>
              <a:solidFill>
                <a:srgbClr val="FFD9D9"/>
              </a:solidFill>
              <a:ln>
                <a:solidFill>
                  <a:srgbClr val="FFD9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1E2AF61D-3DEB-4BAB-83E5-AF6D301A08FB}"/>
                  </a:ext>
                </a:extLst>
              </p:cNvPr>
              <p:cNvSpPr/>
              <p:nvPr/>
            </p:nvSpPr>
            <p:spPr>
              <a:xfrm>
                <a:off x="9013115" y="4032697"/>
                <a:ext cx="901754" cy="517962"/>
              </a:xfrm>
              <a:custGeom>
                <a:avLst/>
                <a:gdLst>
                  <a:gd name="connsiteX0" fmla="*/ 0 w 1171978"/>
                  <a:gd name="connsiteY0" fmla="*/ 0 h 386366"/>
                  <a:gd name="connsiteX1" fmla="*/ 637505 w 1171978"/>
                  <a:gd name="connsiteY1" fmla="*/ 386366 h 386366"/>
                  <a:gd name="connsiteX2" fmla="*/ 1171978 w 1171978"/>
                  <a:gd name="connsiteY2" fmla="*/ 296214 h 386366"/>
                  <a:gd name="connsiteX3" fmla="*/ 0 w 1171978"/>
                  <a:gd name="connsiteY3" fmla="*/ 0 h 386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71978" h="386366">
                    <a:moveTo>
                      <a:pt x="0" y="0"/>
                    </a:moveTo>
                    <a:lnTo>
                      <a:pt x="637505" y="386366"/>
                    </a:lnTo>
                    <a:lnTo>
                      <a:pt x="1171978" y="2962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D9"/>
              </a:solidFill>
              <a:ln>
                <a:solidFill>
                  <a:srgbClr val="FFD9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C9C682C0-15D2-47AF-8BC9-0AAC71AE738A}"/>
                  </a:ext>
                </a:extLst>
              </p:cNvPr>
              <p:cNvSpPr/>
              <p:nvPr/>
            </p:nvSpPr>
            <p:spPr>
              <a:xfrm rot="10561791">
                <a:off x="9929612" y="4304671"/>
                <a:ext cx="687928" cy="449730"/>
              </a:xfrm>
              <a:custGeom>
                <a:avLst/>
                <a:gdLst>
                  <a:gd name="connsiteX0" fmla="*/ 0 w 1171978"/>
                  <a:gd name="connsiteY0" fmla="*/ 0 h 386366"/>
                  <a:gd name="connsiteX1" fmla="*/ 637505 w 1171978"/>
                  <a:gd name="connsiteY1" fmla="*/ 386366 h 386366"/>
                  <a:gd name="connsiteX2" fmla="*/ 1171978 w 1171978"/>
                  <a:gd name="connsiteY2" fmla="*/ 296214 h 386366"/>
                  <a:gd name="connsiteX3" fmla="*/ 0 w 1171978"/>
                  <a:gd name="connsiteY3" fmla="*/ 0 h 386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71978" h="386366">
                    <a:moveTo>
                      <a:pt x="0" y="0"/>
                    </a:moveTo>
                    <a:lnTo>
                      <a:pt x="637505" y="386366"/>
                    </a:lnTo>
                    <a:lnTo>
                      <a:pt x="1171978" y="2962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487AA945-E0CE-4ABB-A02E-71ACC2C8FB79}"/>
                    </a:ext>
                  </a:extLst>
                </p:cNvPr>
                <p:cNvSpPr/>
                <p:nvPr/>
              </p:nvSpPr>
              <p:spPr>
                <a:xfrm>
                  <a:off x="9246593" y="4262408"/>
                  <a:ext cx="592662" cy="58477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en-US" sz="32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487AA945-E0CE-4ABB-A02E-71ACC2C8FB7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46593" y="4262408"/>
                  <a:ext cx="592662" cy="58477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0009F98A-021E-4DD4-AD64-CEDBD24670A6}"/>
                    </a:ext>
                  </a:extLst>
                </p:cNvPr>
                <p:cNvSpPr/>
                <p:nvPr/>
              </p:nvSpPr>
              <p:spPr>
                <a:xfrm>
                  <a:off x="9459050" y="3189891"/>
                  <a:ext cx="592662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0009F98A-021E-4DD4-AD64-CEDBD24670A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59050" y="3189891"/>
                  <a:ext cx="592662" cy="58477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D51F39A-AF69-4848-9320-85FF715AB842}"/>
              </a:ext>
            </a:extLst>
          </p:cNvPr>
          <p:cNvGrpSpPr/>
          <p:nvPr/>
        </p:nvGrpSpPr>
        <p:grpSpPr>
          <a:xfrm rot="20776199">
            <a:off x="9071454" y="2603428"/>
            <a:ext cx="3033306" cy="1526292"/>
            <a:chOff x="8345610" y="4965276"/>
            <a:chExt cx="3033306" cy="1526292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1A1309F-9785-43ED-AE30-5FF352019732}"/>
                </a:ext>
              </a:extLst>
            </p:cNvPr>
            <p:cNvCxnSpPr>
              <a:cxnSpLocks/>
            </p:cNvCxnSpPr>
            <p:nvPr/>
          </p:nvCxnSpPr>
          <p:spPr>
            <a:xfrm rot="1947220" flipV="1">
              <a:off x="8345610" y="5478322"/>
              <a:ext cx="3033306" cy="1013246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6CE8B067-BEAA-4FED-BD08-E7326B095F9B}"/>
                </a:ext>
              </a:extLst>
            </p:cNvPr>
            <p:cNvGrpSpPr/>
            <p:nvPr/>
          </p:nvGrpSpPr>
          <p:grpSpPr>
            <a:xfrm>
              <a:off x="9741519" y="4965276"/>
              <a:ext cx="539642" cy="1025950"/>
              <a:chOff x="9540012" y="2819269"/>
              <a:chExt cx="539642" cy="1025950"/>
            </a:xfrm>
          </p:grpSpPr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83590981-46FE-4096-9FB5-C337E19C0F4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84715" y="3271290"/>
                <a:ext cx="130714" cy="573929"/>
              </a:xfrm>
              <a:prstGeom prst="straightConnector1">
                <a:avLst/>
              </a:prstGeom>
              <a:ln w="38100">
                <a:solidFill>
                  <a:schemeClr val="accent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F74987FD-2D30-421D-9FC1-0580A8D1FDE3}"/>
                      </a:ext>
                    </a:extLst>
                  </p:cNvPr>
                  <p:cNvSpPr/>
                  <p:nvPr/>
                </p:nvSpPr>
                <p:spPr>
                  <a:xfrm rot="823801">
                    <a:off x="9540012" y="2819269"/>
                    <a:ext cx="539642" cy="584775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sz="32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oMath>
                      </m:oMathPara>
                    </a14:m>
                    <a:endParaRPr lang="en-US" sz="32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F74987FD-2D30-421D-9FC1-0580A8D1FDE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823801">
                    <a:off x="9540012" y="2819269"/>
                    <a:ext cx="539642" cy="58477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3E6C9B0-7DF1-43AB-B1AB-857E9A03E67F}"/>
              </a:ext>
            </a:extLst>
          </p:cNvPr>
          <p:cNvGrpSpPr/>
          <p:nvPr/>
        </p:nvGrpSpPr>
        <p:grpSpPr>
          <a:xfrm>
            <a:off x="9122145" y="2530905"/>
            <a:ext cx="3120407" cy="1414702"/>
            <a:chOff x="8310609" y="4920637"/>
            <a:chExt cx="3120407" cy="1414702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74FB7EA-49E0-4E18-B37B-B8B0D4E8BB2B}"/>
                </a:ext>
              </a:extLst>
            </p:cNvPr>
            <p:cNvCxnSpPr>
              <a:cxnSpLocks/>
            </p:cNvCxnSpPr>
            <p:nvPr/>
          </p:nvCxnSpPr>
          <p:spPr>
            <a:xfrm>
              <a:off x="8310609" y="5598584"/>
              <a:ext cx="3120407" cy="736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28394103-8A66-4711-9927-6CC44D1A9656}"/>
                </a:ext>
              </a:extLst>
            </p:cNvPr>
            <p:cNvGrpSpPr/>
            <p:nvPr/>
          </p:nvGrpSpPr>
          <p:grpSpPr>
            <a:xfrm>
              <a:off x="9956724" y="4920637"/>
              <a:ext cx="539642" cy="1070589"/>
              <a:chOff x="9755217" y="2774630"/>
              <a:chExt cx="539642" cy="1070589"/>
            </a:xfrm>
          </p:grpSpPr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EE9D38A5-8C5A-4A6B-949B-8A8A689EEDB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84715" y="3271290"/>
                <a:ext cx="130714" cy="5739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66E19D06-B75E-4CE4-8E6D-055AE249A91B}"/>
                      </a:ext>
                    </a:extLst>
                  </p:cNvPr>
                  <p:cNvSpPr/>
                  <p:nvPr/>
                </p:nvSpPr>
                <p:spPr>
                  <a:xfrm>
                    <a:off x="9755217" y="2774630"/>
                    <a:ext cx="539642" cy="584775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oMath>
                      </m:oMathPara>
                    </a14:m>
                    <a:endParaRPr lang="en-US" sz="32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66E19D06-B75E-4CE4-8E6D-055AE249A91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55217" y="2774630"/>
                    <a:ext cx="539642" cy="58477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r="-112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786294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0C734-63DA-40D1-8C14-1DF87E09C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</a:t>
            </a:r>
            <a:r>
              <a:rPr lang="en-US" dirty="0" err="1"/>
              <a:t>halfspaces</a:t>
            </a:r>
            <a:r>
              <a:rPr lang="en-US" dirty="0"/>
              <a:t> under benign noise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084296-9880-46D7-8F81-48C0781AF4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1829" y="1806569"/>
                <a:ext cx="8656674" cy="4583648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Main assumption: there exists some </a:t>
                </a:r>
                <a:r>
                  <a:rPr lang="en-US" dirty="0" err="1"/>
                  <a:t>halfspace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   that is Bayes optimal, i.e. for all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       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𝜂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:=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m:rPr>
                            <m:sty m:val="p"/>
                          </m:rPr>
                          <a:rPr lang="en-US" i="1" dirty="0">
                            <a:latin typeface="Cambria Math" panose="02040503050406030204" pitchFamily="18" charset="0"/>
                          </a:rPr>
                          <m:t>sign</m:t>
                        </m:r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Massart</a:t>
                </a:r>
                <a:r>
                  <a:rPr lang="en-US" dirty="0"/>
                  <a:t> [MN06]: for all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𝜂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Tsybakov</a:t>
                </a:r>
                <a:r>
                  <a:rPr lang="en-US" dirty="0"/>
                  <a:t> [T04] for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∈(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 for all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D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𝜂</m:t>
                          </m:r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/(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-Geometric </a:t>
                </a:r>
                <a:r>
                  <a:rPr lang="en-US" dirty="0" err="1"/>
                  <a:t>Tsybakov</a:t>
                </a:r>
                <a:r>
                  <a:rPr lang="en-US" dirty="0"/>
                  <a:t> [e.g., CN08]: for all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𝜂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≥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084296-9880-46D7-8F81-48C0781AF4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1829" y="1806569"/>
                <a:ext cx="8656674" cy="4583648"/>
              </a:xfrm>
              <a:blipFill>
                <a:blip r:embed="rId3"/>
                <a:stretch>
                  <a:fillRect l="-634" t="-23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1" name="Group 60">
            <a:extLst>
              <a:ext uri="{FF2B5EF4-FFF2-40B4-BE49-F238E27FC236}">
                <a16:creationId xmlns:a16="http://schemas.microsoft.com/office/drawing/2014/main" id="{55071870-C7BD-4EB2-BB2A-6A268B4F129F}"/>
              </a:ext>
            </a:extLst>
          </p:cNvPr>
          <p:cNvGrpSpPr/>
          <p:nvPr/>
        </p:nvGrpSpPr>
        <p:grpSpPr>
          <a:xfrm>
            <a:off x="7761244" y="1393007"/>
            <a:ext cx="4535631" cy="2622140"/>
            <a:chOff x="7722546" y="2305471"/>
            <a:chExt cx="4535631" cy="2622140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D4490C5C-40CE-4792-BE16-0257EDE035C9}"/>
                </a:ext>
              </a:extLst>
            </p:cNvPr>
            <p:cNvSpPr/>
            <p:nvPr/>
          </p:nvSpPr>
          <p:spPr>
            <a:xfrm>
              <a:off x="7722546" y="3607344"/>
              <a:ext cx="1772328" cy="87523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DFF98A06-0C24-44DC-87A9-7932BCAE0039}"/>
                </a:ext>
              </a:extLst>
            </p:cNvPr>
            <p:cNvGrpSpPr/>
            <p:nvPr/>
          </p:nvGrpSpPr>
          <p:grpSpPr>
            <a:xfrm>
              <a:off x="7722546" y="2305471"/>
              <a:ext cx="4535631" cy="2622140"/>
              <a:chOff x="7237073" y="1363285"/>
              <a:chExt cx="5501581" cy="3142180"/>
            </a:xfrm>
          </p:grpSpPr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E8CAB29C-070E-4472-A139-185A66BED99E}"/>
                  </a:ext>
                </a:extLst>
              </p:cNvPr>
              <p:cNvCxnSpPr/>
              <p:nvPr/>
            </p:nvCxnSpPr>
            <p:spPr>
              <a:xfrm flipV="1">
                <a:off x="9423944" y="1638082"/>
                <a:ext cx="0" cy="2532916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Rectangle 68">
                    <a:extLst>
                      <a:ext uri="{FF2B5EF4-FFF2-40B4-BE49-F238E27FC236}">
                        <a16:creationId xmlns:a16="http://schemas.microsoft.com/office/drawing/2014/main" id="{54D98922-0ECC-4760-993D-065A06F8E149}"/>
                      </a:ext>
                    </a:extLst>
                  </p:cNvPr>
                  <p:cNvSpPr/>
                  <p:nvPr/>
                </p:nvSpPr>
                <p:spPr>
                  <a:xfrm>
                    <a:off x="9386852" y="1363285"/>
                    <a:ext cx="1780209" cy="44258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∣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9" name="Rectangle 68">
                    <a:extLst>
                      <a:ext uri="{FF2B5EF4-FFF2-40B4-BE49-F238E27FC236}">
                        <a16:creationId xmlns:a16="http://schemas.microsoft.com/office/drawing/2014/main" id="{54D98922-0ECC-4760-993D-065A06F8E14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86852" y="1363285"/>
                    <a:ext cx="1780209" cy="44258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Rectangle 69">
                    <a:extLst>
                      <a:ext uri="{FF2B5EF4-FFF2-40B4-BE49-F238E27FC236}">
                        <a16:creationId xmlns:a16="http://schemas.microsoft.com/office/drawing/2014/main" id="{CDF1E5A2-5498-4DBF-9730-A02A802A839C}"/>
                      </a:ext>
                    </a:extLst>
                  </p:cNvPr>
                  <p:cNvSpPr/>
                  <p:nvPr/>
                </p:nvSpPr>
                <p:spPr>
                  <a:xfrm>
                    <a:off x="11651194" y="4062885"/>
                    <a:ext cx="1087460" cy="44258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⟨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⟩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0" name="Rectangle 69">
                    <a:extLst>
                      <a:ext uri="{FF2B5EF4-FFF2-40B4-BE49-F238E27FC236}">
                        <a16:creationId xmlns:a16="http://schemas.microsoft.com/office/drawing/2014/main" id="{CDF1E5A2-5498-4DBF-9730-A02A802A839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651194" y="4062885"/>
                    <a:ext cx="1087460" cy="44258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31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2DA31D2A-B490-4A0C-AE21-730AA3ED77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37073" y="4001294"/>
                <a:ext cx="4650126" cy="1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296589FD-DAC1-49D1-992C-52010C9ECECC}"/>
                </a:ext>
              </a:extLst>
            </p:cNvPr>
            <p:cNvCxnSpPr/>
            <p:nvPr/>
          </p:nvCxnSpPr>
          <p:spPr>
            <a:xfrm>
              <a:off x="7722546" y="3591643"/>
              <a:ext cx="3833672" cy="0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94ED8820-25CA-421B-81E5-07F7100DCBE9}"/>
                </a:ext>
              </a:extLst>
            </p:cNvPr>
            <p:cNvSpPr/>
            <p:nvPr/>
          </p:nvSpPr>
          <p:spPr>
            <a:xfrm>
              <a:off x="9553937" y="2698428"/>
              <a:ext cx="1973797" cy="87119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CCA54DBA-0EB5-4E2C-AD87-293D0273416B}"/>
                    </a:ext>
                  </a:extLst>
                </p:cNvPr>
                <p:cNvSpPr txBox="1"/>
                <p:nvPr/>
              </p:nvSpPr>
              <p:spPr>
                <a:xfrm>
                  <a:off x="9012848" y="3246613"/>
                  <a:ext cx="62653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CCA54DBA-0EB5-4E2C-AD87-293D027341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12848" y="3246613"/>
                  <a:ext cx="62653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F9843F90-3C04-49FE-8067-5E75DBD76F13}"/>
              </a:ext>
            </a:extLst>
          </p:cNvPr>
          <p:cNvGrpSpPr/>
          <p:nvPr/>
        </p:nvGrpSpPr>
        <p:grpSpPr>
          <a:xfrm>
            <a:off x="7761244" y="3870308"/>
            <a:ext cx="4535631" cy="2622140"/>
            <a:chOff x="2573339" y="3771810"/>
            <a:chExt cx="4535631" cy="2622140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B42A19D0-A440-43D9-86A1-3DA5397540E0}"/>
                </a:ext>
              </a:extLst>
            </p:cNvPr>
            <p:cNvGrpSpPr/>
            <p:nvPr/>
          </p:nvGrpSpPr>
          <p:grpSpPr>
            <a:xfrm>
              <a:off x="2573339" y="3771810"/>
              <a:ext cx="4535631" cy="2622140"/>
              <a:chOff x="-1603550" y="2902566"/>
              <a:chExt cx="4535631" cy="2622140"/>
            </a:xfrm>
          </p:grpSpPr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C26CBFEE-1A3C-467C-A60C-EBEB15869931}"/>
                  </a:ext>
                </a:extLst>
              </p:cNvPr>
              <p:cNvGrpSpPr/>
              <p:nvPr/>
            </p:nvGrpSpPr>
            <p:grpSpPr>
              <a:xfrm>
                <a:off x="-1603550" y="2902566"/>
                <a:ext cx="4535631" cy="2622140"/>
                <a:chOff x="7237073" y="1363285"/>
                <a:chExt cx="5501581" cy="3142180"/>
              </a:xfrm>
            </p:grpSpPr>
            <p:cxnSp>
              <p:nvCxnSpPr>
                <p:cNvPr id="83" name="Straight Arrow Connector 82">
                  <a:extLst>
                    <a:ext uri="{FF2B5EF4-FFF2-40B4-BE49-F238E27FC236}">
                      <a16:creationId xmlns:a16="http://schemas.microsoft.com/office/drawing/2014/main" id="{9B9A4363-EFC6-498E-B957-8B96F61A3FBA}"/>
                    </a:ext>
                  </a:extLst>
                </p:cNvPr>
                <p:cNvCxnSpPr/>
                <p:nvPr/>
              </p:nvCxnSpPr>
              <p:spPr>
                <a:xfrm flipV="1">
                  <a:off x="9423944" y="1638082"/>
                  <a:ext cx="0" cy="2532916"/>
                </a:xfrm>
                <a:prstGeom prst="straightConnector1">
                  <a:avLst/>
                </a:prstGeom>
                <a:ln w="508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4" name="Rectangle 83">
                      <a:extLst>
                        <a:ext uri="{FF2B5EF4-FFF2-40B4-BE49-F238E27FC236}">
                          <a16:creationId xmlns:a16="http://schemas.microsoft.com/office/drawing/2014/main" id="{7492B436-EBEA-42C5-B2A9-6CA7B712998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86852" y="1363285"/>
                      <a:ext cx="1780209" cy="442580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∣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84" name="Rectangle 83">
                      <a:extLst>
                        <a:ext uri="{FF2B5EF4-FFF2-40B4-BE49-F238E27FC236}">
                          <a16:creationId xmlns:a16="http://schemas.microsoft.com/office/drawing/2014/main" id="{7492B436-EBEA-42C5-B2A9-6CA7B7129983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386852" y="1363285"/>
                      <a:ext cx="1780209" cy="442580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b="-1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5" name="Rectangle 84">
                      <a:extLst>
                        <a:ext uri="{FF2B5EF4-FFF2-40B4-BE49-F238E27FC236}">
                          <a16:creationId xmlns:a16="http://schemas.microsoft.com/office/drawing/2014/main" id="{B472D8C2-0076-4FCF-BB64-1A3E460FB2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651194" y="4062885"/>
                      <a:ext cx="1087460" cy="442580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⟨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⟩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85" name="Rectangle 84">
                      <a:extLst>
                        <a:ext uri="{FF2B5EF4-FFF2-40B4-BE49-F238E27FC236}">
                          <a16:creationId xmlns:a16="http://schemas.microsoft.com/office/drawing/2014/main" id="{B472D8C2-0076-4FCF-BB64-1A3E460FB220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651194" y="4062885"/>
                      <a:ext cx="1087460" cy="442580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b="-1311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86" name="Straight Arrow Connector 85">
                  <a:extLst>
                    <a:ext uri="{FF2B5EF4-FFF2-40B4-BE49-F238E27FC236}">
                      <a16:creationId xmlns:a16="http://schemas.microsoft.com/office/drawing/2014/main" id="{4F2155A4-1970-4030-A88D-EBC31947A0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37073" y="4001294"/>
                  <a:ext cx="4650126" cy="1"/>
                </a:xfrm>
                <a:prstGeom prst="straightConnector1">
                  <a:avLst/>
                </a:prstGeom>
                <a:ln w="571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599757D8-9E0E-4565-9305-146FEE3F6E77}"/>
                  </a:ext>
                </a:extLst>
              </p:cNvPr>
              <p:cNvCxnSpPr/>
              <p:nvPr/>
            </p:nvCxnSpPr>
            <p:spPr>
              <a:xfrm>
                <a:off x="-1603550" y="4188738"/>
                <a:ext cx="3833672" cy="0"/>
              </a:xfrm>
              <a:prstGeom prst="line">
                <a:avLst/>
              </a:prstGeom>
              <a:ln w="1905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TextBox 79">
                    <a:extLst>
                      <a:ext uri="{FF2B5EF4-FFF2-40B4-BE49-F238E27FC236}">
                        <a16:creationId xmlns:a16="http://schemas.microsoft.com/office/drawing/2014/main" id="{8D251DFA-20E4-4B26-A43C-A1900EDFC170}"/>
                      </a:ext>
                    </a:extLst>
                  </p:cNvPr>
                  <p:cNvSpPr txBox="1"/>
                  <p:nvPr/>
                </p:nvSpPr>
                <p:spPr>
                  <a:xfrm>
                    <a:off x="-313248" y="3843708"/>
                    <a:ext cx="626534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marL="0" indent="0"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oMath>
                      </m:oMathPara>
                    </a14:m>
                    <a:endParaRPr 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80" name="TextBox 79">
                    <a:extLst>
                      <a:ext uri="{FF2B5EF4-FFF2-40B4-BE49-F238E27FC236}">
                        <a16:creationId xmlns:a16="http://schemas.microsoft.com/office/drawing/2014/main" id="{8D251DFA-20E4-4B26-A43C-A1900EDFC17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313248" y="3843708"/>
                    <a:ext cx="626534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07C09936-9AC6-4BE4-BF1E-0DF4A570FC2B}"/>
                      </a:ext>
                    </a:extLst>
                  </p:cNvPr>
                  <p:cNvSpPr txBox="1"/>
                  <p:nvPr/>
                </p:nvSpPr>
                <p:spPr>
                  <a:xfrm>
                    <a:off x="-570501" y="3397101"/>
                    <a:ext cx="883787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marL="0" indent="0"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𝜂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07C09936-9AC6-4BE4-BF1E-0DF4A570FC2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570501" y="3397101"/>
                    <a:ext cx="883787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8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CAD75D74-266A-4A70-9FC9-56325ECAAC6F}"/>
                      </a:ext>
                    </a:extLst>
                  </p:cNvPr>
                  <p:cNvSpPr txBox="1"/>
                  <p:nvPr/>
                </p:nvSpPr>
                <p:spPr>
                  <a:xfrm>
                    <a:off x="-338629" y="4257691"/>
                    <a:ext cx="883787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marL="0" indent="0"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𝜂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CAD75D74-266A-4A70-9FC9-56325ECAAC6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338629" y="4257691"/>
                    <a:ext cx="883787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27CBD90E-00BF-4113-B6A8-8DA0106AB7B6}"/>
                </a:ext>
              </a:extLst>
            </p:cNvPr>
            <p:cNvCxnSpPr/>
            <p:nvPr/>
          </p:nvCxnSpPr>
          <p:spPr>
            <a:xfrm>
              <a:off x="2573339" y="5473664"/>
              <a:ext cx="3833672" cy="0"/>
            </a:xfrm>
            <a:prstGeom prst="line">
              <a:avLst/>
            </a:prstGeom>
            <a:ln w="1905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0E28C3EF-E2F3-471D-9CFE-2D178DAE47C6}"/>
                </a:ext>
              </a:extLst>
            </p:cNvPr>
            <p:cNvCxnSpPr/>
            <p:nvPr/>
          </p:nvCxnSpPr>
          <p:spPr>
            <a:xfrm>
              <a:off x="2573339" y="4594719"/>
              <a:ext cx="3833672" cy="0"/>
            </a:xfrm>
            <a:prstGeom prst="line">
              <a:avLst/>
            </a:prstGeom>
            <a:ln w="1905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50312134-66E2-4F07-9BAC-5161B29332A1}"/>
                </a:ext>
              </a:extLst>
            </p:cNvPr>
            <p:cNvSpPr/>
            <p:nvPr/>
          </p:nvSpPr>
          <p:spPr>
            <a:xfrm>
              <a:off x="4380089" y="4251164"/>
              <a:ext cx="1998133" cy="276886"/>
            </a:xfrm>
            <a:custGeom>
              <a:avLst/>
              <a:gdLst>
                <a:gd name="connsiteX0" fmla="*/ 0 w 1998133"/>
                <a:gd name="connsiteY0" fmla="*/ 95058 h 276886"/>
                <a:gd name="connsiteX1" fmla="*/ 598311 w 1998133"/>
                <a:gd name="connsiteY1" fmla="*/ 275680 h 276886"/>
                <a:gd name="connsiteX2" fmla="*/ 1456267 w 1998133"/>
                <a:gd name="connsiteY2" fmla="*/ 16036 h 276886"/>
                <a:gd name="connsiteX3" fmla="*/ 1998133 w 1998133"/>
                <a:gd name="connsiteY3" fmla="*/ 49903 h 276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98133" h="276886">
                  <a:moveTo>
                    <a:pt x="0" y="95058"/>
                  </a:moveTo>
                  <a:cubicBezTo>
                    <a:pt x="177800" y="191954"/>
                    <a:pt x="355600" y="288850"/>
                    <a:pt x="598311" y="275680"/>
                  </a:cubicBezTo>
                  <a:cubicBezTo>
                    <a:pt x="841022" y="262510"/>
                    <a:pt x="1222963" y="53666"/>
                    <a:pt x="1456267" y="16036"/>
                  </a:cubicBezTo>
                  <a:cubicBezTo>
                    <a:pt x="1689571" y="-21594"/>
                    <a:pt x="1843852" y="14154"/>
                    <a:pt x="1998133" y="49903"/>
                  </a:cubicBezTo>
                </a:path>
              </a:pathLst>
            </a:cu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6F3BD997-F241-4EAE-A751-425FE9B6EA39}"/>
                </a:ext>
              </a:extLst>
            </p:cNvPr>
            <p:cNvSpPr/>
            <p:nvPr/>
          </p:nvSpPr>
          <p:spPr>
            <a:xfrm>
              <a:off x="2596444" y="5554133"/>
              <a:ext cx="1772356" cy="135467"/>
            </a:xfrm>
            <a:custGeom>
              <a:avLst/>
              <a:gdLst>
                <a:gd name="connsiteX0" fmla="*/ 0 w 1772356"/>
                <a:gd name="connsiteY0" fmla="*/ 135467 h 135467"/>
                <a:gd name="connsiteX1" fmla="*/ 1004712 w 1772356"/>
                <a:gd name="connsiteY1" fmla="*/ 22578 h 135467"/>
                <a:gd name="connsiteX2" fmla="*/ 1772356 w 1772356"/>
                <a:gd name="connsiteY2" fmla="*/ 0 h 135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72356" h="135467">
                  <a:moveTo>
                    <a:pt x="0" y="135467"/>
                  </a:moveTo>
                  <a:cubicBezTo>
                    <a:pt x="354659" y="90311"/>
                    <a:pt x="709319" y="45156"/>
                    <a:pt x="1004712" y="22578"/>
                  </a:cubicBezTo>
                  <a:cubicBezTo>
                    <a:pt x="1300105" y="0"/>
                    <a:pt x="1536230" y="0"/>
                    <a:pt x="1772356" y="0"/>
                  </a:cubicBezTo>
                </a:path>
              </a:pathLst>
            </a:cu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5EF336AF-F3FD-4D75-9F1B-9D6D9B1FB3DC}"/>
              </a:ext>
            </a:extLst>
          </p:cNvPr>
          <p:cNvGrpSpPr/>
          <p:nvPr/>
        </p:nvGrpSpPr>
        <p:grpSpPr>
          <a:xfrm>
            <a:off x="7748788" y="3870308"/>
            <a:ext cx="4548087" cy="2622140"/>
            <a:chOff x="248356" y="605650"/>
            <a:chExt cx="4548087" cy="2622140"/>
          </a:xfrm>
        </p:grpSpPr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AE523A8B-9BD7-4A90-BD3C-9F763335EA80}"/>
                </a:ext>
              </a:extLst>
            </p:cNvPr>
            <p:cNvGrpSpPr/>
            <p:nvPr/>
          </p:nvGrpSpPr>
          <p:grpSpPr>
            <a:xfrm>
              <a:off x="260812" y="605650"/>
              <a:ext cx="4535631" cy="2622140"/>
              <a:chOff x="7237073" y="1363285"/>
              <a:chExt cx="5501581" cy="3142180"/>
            </a:xfrm>
          </p:grpSpPr>
          <p:cxnSp>
            <p:nvCxnSpPr>
              <p:cNvPr id="95" name="Straight Arrow Connector 94">
                <a:extLst>
                  <a:ext uri="{FF2B5EF4-FFF2-40B4-BE49-F238E27FC236}">
                    <a16:creationId xmlns:a16="http://schemas.microsoft.com/office/drawing/2014/main" id="{D16E6C0B-194A-4CFE-AE9F-EA76E5B40B20}"/>
                  </a:ext>
                </a:extLst>
              </p:cNvPr>
              <p:cNvCxnSpPr/>
              <p:nvPr/>
            </p:nvCxnSpPr>
            <p:spPr>
              <a:xfrm flipV="1">
                <a:off x="9423944" y="1638082"/>
                <a:ext cx="0" cy="2532916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6" name="Rectangle 95">
                    <a:extLst>
                      <a:ext uri="{FF2B5EF4-FFF2-40B4-BE49-F238E27FC236}">
                        <a16:creationId xmlns:a16="http://schemas.microsoft.com/office/drawing/2014/main" id="{C1B2FE73-2FA1-4C80-978A-A4D5F3A871AE}"/>
                      </a:ext>
                    </a:extLst>
                  </p:cNvPr>
                  <p:cNvSpPr/>
                  <p:nvPr/>
                </p:nvSpPr>
                <p:spPr>
                  <a:xfrm>
                    <a:off x="9386852" y="1363285"/>
                    <a:ext cx="1780209" cy="44258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∣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6" name="Rectangle 95">
                    <a:extLst>
                      <a:ext uri="{FF2B5EF4-FFF2-40B4-BE49-F238E27FC236}">
                        <a16:creationId xmlns:a16="http://schemas.microsoft.com/office/drawing/2014/main" id="{C1B2FE73-2FA1-4C80-978A-A4D5F3A871A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86852" y="1363285"/>
                    <a:ext cx="1780209" cy="44258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7" name="Rectangle 96">
                    <a:extLst>
                      <a:ext uri="{FF2B5EF4-FFF2-40B4-BE49-F238E27FC236}">
                        <a16:creationId xmlns:a16="http://schemas.microsoft.com/office/drawing/2014/main" id="{1CE71F19-CACF-474C-870A-E1ECB4B2CE82}"/>
                      </a:ext>
                    </a:extLst>
                  </p:cNvPr>
                  <p:cNvSpPr/>
                  <p:nvPr/>
                </p:nvSpPr>
                <p:spPr>
                  <a:xfrm>
                    <a:off x="11651194" y="4062885"/>
                    <a:ext cx="1087460" cy="44258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⟨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⟩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7" name="Rectangle 96">
                    <a:extLst>
                      <a:ext uri="{FF2B5EF4-FFF2-40B4-BE49-F238E27FC236}">
                        <a16:creationId xmlns:a16="http://schemas.microsoft.com/office/drawing/2014/main" id="{1CE71F19-CACF-474C-870A-E1ECB4B2CE8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651194" y="4062885"/>
                    <a:ext cx="1087460" cy="442580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31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8" name="Straight Arrow Connector 97">
                <a:extLst>
                  <a:ext uri="{FF2B5EF4-FFF2-40B4-BE49-F238E27FC236}">
                    <a16:creationId xmlns:a16="http://schemas.microsoft.com/office/drawing/2014/main" id="{8744298B-F16C-4FB1-A42D-15C4EFBDE8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37073" y="4001294"/>
                <a:ext cx="4650126" cy="1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C4D1D91-399B-43ED-9038-9299818F6C9B}"/>
                </a:ext>
              </a:extLst>
            </p:cNvPr>
            <p:cNvCxnSpPr/>
            <p:nvPr/>
          </p:nvCxnSpPr>
          <p:spPr>
            <a:xfrm>
              <a:off x="260812" y="1891822"/>
              <a:ext cx="3833672" cy="0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317383EF-BD67-4EBE-ADE0-0FFA82D343B9}"/>
                    </a:ext>
                  </a:extLst>
                </p:cNvPr>
                <p:cNvSpPr txBox="1"/>
                <p:nvPr/>
              </p:nvSpPr>
              <p:spPr>
                <a:xfrm>
                  <a:off x="1509085" y="2051061"/>
                  <a:ext cx="88378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317383EF-BD67-4EBE-ADE0-0FFA82D343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9085" y="2051061"/>
                  <a:ext cx="883787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3A19A86F-2CAC-4FCE-88FB-EC48AEF2CB46}"/>
                    </a:ext>
                  </a:extLst>
                </p:cNvPr>
                <p:cNvSpPr txBox="1"/>
                <p:nvPr/>
              </p:nvSpPr>
              <p:spPr>
                <a:xfrm>
                  <a:off x="1509085" y="1567071"/>
                  <a:ext cx="62653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3A19A86F-2CAC-4FCE-88FB-EC48AEF2CB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9085" y="1567071"/>
                  <a:ext cx="626534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4156AF4F-7B3F-40FE-9F7C-A0666057CF76}"/>
                </a:ext>
              </a:extLst>
            </p:cNvPr>
            <p:cNvGrpSpPr/>
            <p:nvPr/>
          </p:nvGrpSpPr>
          <p:grpSpPr>
            <a:xfrm>
              <a:off x="248356" y="1049867"/>
              <a:ext cx="3736622" cy="1614311"/>
              <a:chOff x="248356" y="1049867"/>
              <a:chExt cx="3736622" cy="1614311"/>
            </a:xfrm>
          </p:grpSpPr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1873B91F-D53A-433F-8454-1B4044454668}"/>
                  </a:ext>
                </a:extLst>
              </p:cNvPr>
              <p:cNvSpPr/>
              <p:nvPr/>
            </p:nvSpPr>
            <p:spPr>
              <a:xfrm>
                <a:off x="2065867" y="1049867"/>
                <a:ext cx="1919111" cy="835377"/>
              </a:xfrm>
              <a:custGeom>
                <a:avLst/>
                <a:gdLst>
                  <a:gd name="connsiteX0" fmla="*/ 0 w 1919111"/>
                  <a:gd name="connsiteY0" fmla="*/ 835377 h 835377"/>
                  <a:gd name="connsiteX1" fmla="*/ 214489 w 1919111"/>
                  <a:gd name="connsiteY1" fmla="*/ 293511 h 835377"/>
                  <a:gd name="connsiteX2" fmla="*/ 767644 w 1919111"/>
                  <a:gd name="connsiteY2" fmla="*/ 90311 h 835377"/>
                  <a:gd name="connsiteX3" fmla="*/ 1919111 w 1919111"/>
                  <a:gd name="connsiteY3" fmla="*/ 0 h 8353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19111" h="835377">
                    <a:moveTo>
                      <a:pt x="0" y="835377"/>
                    </a:moveTo>
                    <a:cubicBezTo>
                      <a:pt x="43274" y="626533"/>
                      <a:pt x="86548" y="417689"/>
                      <a:pt x="214489" y="293511"/>
                    </a:cubicBezTo>
                    <a:cubicBezTo>
                      <a:pt x="342430" y="169333"/>
                      <a:pt x="483540" y="139229"/>
                      <a:pt x="767644" y="90311"/>
                    </a:cubicBezTo>
                    <a:cubicBezTo>
                      <a:pt x="1051748" y="41393"/>
                      <a:pt x="1485429" y="20696"/>
                      <a:pt x="1919111" y="0"/>
                    </a:cubicBezTo>
                  </a:path>
                </a:pathLst>
              </a:cu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54FEE6F9-2025-4148-9F9C-0F0C012F1DBC}"/>
                  </a:ext>
                </a:extLst>
              </p:cNvPr>
              <p:cNvSpPr/>
              <p:nvPr/>
            </p:nvSpPr>
            <p:spPr>
              <a:xfrm>
                <a:off x="248356" y="1885244"/>
                <a:ext cx="1817511" cy="778934"/>
              </a:xfrm>
              <a:custGeom>
                <a:avLst/>
                <a:gdLst>
                  <a:gd name="connsiteX0" fmla="*/ 1817511 w 1817511"/>
                  <a:gd name="connsiteY0" fmla="*/ 0 h 778934"/>
                  <a:gd name="connsiteX1" fmla="*/ 1648177 w 1817511"/>
                  <a:gd name="connsiteY1" fmla="*/ 395112 h 778934"/>
                  <a:gd name="connsiteX2" fmla="*/ 1320800 w 1817511"/>
                  <a:gd name="connsiteY2" fmla="*/ 609600 h 778934"/>
                  <a:gd name="connsiteX3" fmla="*/ 0 w 1817511"/>
                  <a:gd name="connsiteY3" fmla="*/ 778934 h 7789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17511" h="778934">
                    <a:moveTo>
                      <a:pt x="1817511" y="0"/>
                    </a:moveTo>
                    <a:cubicBezTo>
                      <a:pt x="1774236" y="146756"/>
                      <a:pt x="1730962" y="293512"/>
                      <a:pt x="1648177" y="395112"/>
                    </a:cubicBezTo>
                    <a:cubicBezTo>
                      <a:pt x="1565392" y="496712"/>
                      <a:pt x="1595496" y="545630"/>
                      <a:pt x="1320800" y="609600"/>
                    </a:cubicBezTo>
                    <a:cubicBezTo>
                      <a:pt x="1046104" y="673570"/>
                      <a:pt x="523052" y="726252"/>
                      <a:pt x="0" y="778934"/>
                    </a:cubicBezTo>
                  </a:path>
                </a:pathLst>
              </a:cu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79009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5F0C2-9336-4DE7-A9A2-613CAA768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Main results - </a:t>
            </a:r>
            <a:r>
              <a:rPr lang="en-US" dirty="0" err="1"/>
              <a:t>Massart</a:t>
            </a:r>
            <a:r>
              <a:rPr lang="en-US" dirty="0"/>
              <a:t> noise</a:t>
            </a:r>
          </a:p>
        </p:txBody>
      </p:sp>
      <p:sp>
        <p:nvSpPr>
          <p:cNvPr id="36" name="Content Placeholder 35">
            <a:extLst>
              <a:ext uri="{FF2B5EF4-FFF2-40B4-BE49-F238E27FC236}">
                <a16:creationId xmlns:a16="http://schemas.microsoft.com/office/drawing/2014/main" id="{F4E4AA0D-AA9D-4D36-9C22-934566CE2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397" y="1449673"/>
            <a:ext cx="10515600" cy="5481071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Such efficient and label-optimal results for learning </a:t>
            </a:r>
            <a:r>
              <a:rPr lang="en-US" dirty="0" err="1"/>
              <a:t>Massart</a:t>
            </a:r>
            <a:r>
              <a:rPr lang="en-US" dirty="0"/>
              <a:t> </a:t>
            </a:r>
            <a:r>
              <a:rPr lang="en-US" dirty="0" err="1"/>
              <a:t>halfspaces</a:t>
            </a:r>
            <a:r>
              <a:rPr lang="en-US" dirty="0"/>
              <a:t> were previously only known for uniform distribution [YZ17]</a:t>
            </a:r>
          </a:p>
          <a:p>
            <a:pPr lvl="2"/>
            <a:r>
              <a:rPr lang="en-US" dirty="0"/>
              <a:t>Our work significantly relaxed the distributional requirements</a:t>
            </a:r>
          </a:p>
          <a:p>
            <a:pPr lvl="1"/>
            <a:r>
              <a:rPr lang="en-US" dirty="0"/>
              <a:t>Some assumptions on unlabeled distribution seem necessary [CKMY20, DK20]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C982E0C-9B77-4E82-8C2E-A66CFC54D3F2}"/>
              </a:ext>
            </a:extLst>
          </p:cNvPr>
          <p:cNvGrpSpPr/>
          <p:nvPr/>
        </p:nvGrpSpPr>
        <p:grpSpPr>
          <a:xfrm>
            <a:off x="827555" y="2158444"/>
            <a:ext cx="10826461" cy="3173148"/>
            <a:chOff x="776720" y="3344108"/>
            <a:chExt cx="10826461" cy="3173148"/>
          </a:xfrm>
        </p:grpSpPr>
        <p:sp>
          <p:nvSpPr>
            <p:cNvPr id="39" name="Line 37">
              <a:extLst>
                <a:ext uri="{FF2B5EF4-FFF2-40B4-BE49-F238E27FC236}">
                  <a16:creationId xmlns:a16="http://schemas.microsoft.com/office/drawing/2014/main" id="{78D5AEEB-748A-482A-8918-BADEAC622F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6720" y="3799309"/>
              <a:ext cx="1081581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100"/>
            </a:p>
          </p:txBody>
        </p:sp>
        <p:sp>
          <p:nvSpPr>
            <p:cNvPr id="40" name="Line 43">
              <a:extLst>
                <a:ext uri="{FF2B5EF4-FFF2-40B4-BE49-F238E27FC236}">
                  <a16:creationId xmlns:a16="http://schemas.microsoft.com/office/drawing/2014/main" id="{CE844AB8-D73F-405A-B708-BE7FB8C6F7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7365" y="3344108"/>
              <a:ext cx="1081581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100" dirty="0"/>
            </a:p>
          </p:txBody>
        </p:sp>
        <p:sp>
          <p:nvSpPr>
            <p:cNvPr id="41" name="Line 44">
              <a:extLst>
                <a:ext uri="{FF2B5EF4-FFF2-40B4-BE49-F238E27FC236}">
                  <a16:creationId xmlns:a16="http://schemas.microsoft.com/office/drawing/2014/main" id="{521FBB95-ED85-4C11-A96B-6C47480A3B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6720" y="6517256"/>
              <a:ext cx="1081581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100"/>
            </a:p>
          </p:txBody>
        </p:sp>
        <p:sp>
          <p:nvSpPr>
            <p:cNvPr id="42" name="Rectangle 45">
              <a:extLst>
                <a:ext uri="{FF2B5EF4-FFF2-40B4-BE49-F238E27FC236}">
                  <a16:creationId xmlns:a16="http://schemas.microsoft.com/office/drawing/2014/main" id="{773BAA7A-9827-4A08-99F5-4E6D16B30F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626" y="3399920"/>
              <a:ext cx="1091163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Algorithm</a:t>
              </a:r>
              <a:endPara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2DF2A77-5E85-42A9-A14D-197AEA6942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3394" y="3399130"/>
              <a:ext cx="1037936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Efficient?</a:t>
              </a:r>
              <a:endPara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48">
                  <a:extLst>
                    <a:ext uri="{FF2B5EF4-FFF2-40B4-BE49-F238E27FC236}">
                      <a16:creationId xmlns:a16="http://schemas.microsoft.com/office/drawing/2014/main" id="{9774D383-CC86-4792-8731-6C17F19C23F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612352" y="3389789"/>
                  <a:ext cx="2541063" cy="33329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210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</a:rPr>
                    <a:t>Label complexity in</a:t>
                  </a:r>
                  <a:r>
                    <a:rPr kumimoji="0" lang="en-US" altLang="en-US" sz="21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anose="020F0502020204030204" pitchFamily="34" charset="0"/>
                    </a:rPr>
                    <a:t> </a:t>
                  </a:r>
                  <a14:m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1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21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</m:acc>
                    </m:oMath>
                  </a14:m>
                  <a:r>
                    <a:rPr kumimoji="0" lang="en-US" altLang="en-US" sz="21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anose="020F0502020204030204" pitchFamily="34" charset="0"/>
                    </a:rPr>
                    <a:t> </a:t>
                  </a:r>
                  <a:endParaRPr kumimoji="0" lang="en-US" altLang="en-US" sz="21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58" name="Rectangle 48">
                  <a:extLst>
                    <a:ext uri="{FF2B5EF4-FFF2-40B4-BE49-F238E27FC236}">
                      <a16:creationId xmlns:a16="http://schemas.microsoft.com/office/drawing/2014/main" id="{9774D383-CC86-4792-8731-6C17F19C23F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612352" y="3389789"/>
                  <a:ext cx="2541063" cy="333296"/>
                </a:xfrm>
                <a:prstGeom prst="rect">
                  <a:avLst/>
                </a:prstGeom>
                <a:blipFill>
                  <a:blip r:embed="rId2"/>
                  <a:stretch>
                    <a:fillRect l="-6475" t="-25926" r="-12230" b="-51852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7331AD8-E314-4764-A786-A29436F92B2E}"/>
              </a:ext>
            </a:extLst>
          </p:cNvPr>
          <p:cNvGrpSpPr/>
          <p:nvPr/>
        </p:nvGrpSpPr>
        <p:grpSpPr>
          <a:xfrm>
            <a:off x="919816" y="2760676"/>
            <a:ext cx="10723555" cy="668324"/>
            <a:chOff x="879626" y="4509466"/>
            <a:chExt cx="10723555" cy="668324"/>
          </a:xfrm>
        </p:grpSpPr>
        <p:sp>
          <p:nvSpPr>
            <p:cNvPr id="60" name="Rectangle 63">
              <a:extLst>
                <a:ext uri="{FF2B5EF4-FFF2-40B4-BE49-F238E27FC236}">
                  <a16:creationId xmlns:a16="http://schemas.microsoft.com/office/drawing/2014/main" id="{508B83FB-8866-4087-B48F-FAA35D0B49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626" y="4682046"/>
              <a:ext cx="1493762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[BL13]</a:t>
              </a:r>
              <a:endPara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2" name="Rectangle 65">
              <a:extLst>
                <a:ext uri="{FF2B5EF4-FFF2-40B4-BE49-F238E27FC236}">
                  <a16:creationId xmlns:a16="http://schemas.microsoft.com/office/drawing/2014/main" id="{3246BA03-98E9-48A5-81D7-D2922F2248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0807" y="4682046"/>
              <a:ext cx="411626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No</a:t>
              </a:r>
              <a:endPara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Rectangle 49">
                  <a:extLst>
                    <a:ext uri="{FF2B5EF4-FFF2-40B4-BE49-F238E27FC236}">
                      <a16:creationId xmlns:a16="http://schemas.microsoft.com/office/drawing/2014/main" id="{4C124AA3-AC25-4C0E-8F31-43DB494DA9E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288766" y="4509466"/>
                  <a:ext cx="3314415" cy="6683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1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1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1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100" i="1" dirty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100" i="1" dirty="0">
                                        <a:solidFill>
                                          <a:srgbClr val="0070C0"/>
                                        </a:solidFill>
                                        <a:latin typeface="Cambria Math" charset="0"/>
                                      </a:rPr>
                                      <m:t>1−2</m:t>
                                    </m:r>
                                    <m:r>
                                      <a:rPr lang="en-US" sz="2100" i="1" dirty="0">
                                        <a:solidFill>
                                          <a:srgbClr val="0070C0"/>
                                        </a:solidFill>
                                        <a:latin typeface="Cambria Math" charset="0"/>
                                      </a:rPr>
                                      <m:t>𝜂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2100" b="0" i="1" dirty="0" smtClean="0">
                                    <a:solidFill>
                                      <a:srgbClr val="0070C0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m:rPr>
                            <m:sty m:val="p"/>
                          </m:rPr>
                          <a:rPr lang="en-US" sz="21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polylog</m:t>
                        </m:r>
                        <m:r>
                          <a:rPr lang="en-US" sz="21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(1/</m:t>
                        </m:r>
                        <m:r>
                          <a:rPr lang="en-US" sz="21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1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altLang="en-US" sz="21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63" name="Rectangle 49">
                  <a:extLst>
                    <a:ext uri="{FF2B5EF4-FFF2-40B4-BE49-F238E27FC236}">
                      <a16:creationId xmlns:a16="http://schemas.microsoft.com/office/drawing/2014/main" id="{4C124AA3-AC25-4C0E-8F31-43DB494DA9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288766" y="4509466"/>
                  <a:ext cx="3314415" cy="66832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2975597C-60DB-42EA-AFDB-93B476A0216E}"/>
              </a:ext>
            </a:extLst>
          </p:cNvPr>
          <p:cNvGrpSpPr/>
          <p:nvPr/>
        </p:nvGrpSpPr>
        <p:grpSpPr>
          <a:xfrm>
            <a:off x="937229" y="3638671"/>
            <a:ext cx="10749603" cy="668324"/>
            <a:chOff x="879626" y="5885192"/>
            <a:chExt cx="10474151" cy="668324"/>
          </a:xfrm>
        </p:grpSpPr>
        <p:sp>
          <p:nvSpPr>
            <p:cNvPr id="73" name="Rectangle 87">
              <a:extLst>
                <a:ext uri="{FF2B5EF4-FFF2-40B4-BE49-F238E27FC236}">
                  <a16:creationId xmlns:a16="http://schemas.microsoft.com/office/drawing/2014/main" id="{054CC6D5-0F4F-4216-B29F-A4160800BA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626" y="6057772"/>
              <a:ext cx="1330174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10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[ZSA20]</a:t>
              </a:r>
              <a:endParaRPr kumimoji="0" lang="en-US" altLang="en-US" sz="2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75" name="Rectangle 89">
              <a:extLst>
                <a:ext uri="{FF2B5EF4-FFF2-40B4-BE49-F238E27FC236}">
                  <a16:creationId xmlns:a16="http://schemas.microsoft.com/office/drawing/2014/main" id="{B2CA1C3C-81E2-4041-BA1A-7BD98AA3EB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1575" y="6057772"/>
              <a:ext cx="454207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100" b="0" i="0" u="none" strike="noStrike" cap="none" normalizeH="0" baseline="0" dirty="0">
                  <a:ln>
                    <a:noFill/>
                  </a:ln>
                  <a:solidFill>
                    <a:srgbClr val="00B050"/>
                  </a:solidFill>
                  <a:effectLst/>
                  <a:latin typeface="Calibri" panose="020F0502020204030204" pitchFamily="34" charset="0"/>
                </a:rPr>
                <a:t>Yes</a:t>
              </a:r>
              <a:endPara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49">
                  <a:extLst>
                    <a:ext uri="{FF2B5EF4-FFF2-40B4-BE49-F238E27FC236}">
                      <a16:creationId xmlns:a16="http://schemas.microsoft.com/office/drawing/2014/main" id="{8FFD56F7-0858-4A15-B3C0-3A643FAD120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081944" y="5885192"/>
                  <a:ext cx="3271833" cy="6683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1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1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100" b="0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100" b="0" i="1" dirty="0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100" b="0" i="1" dirty="0" smtClean="0">
                                        <a:solidFill>
                                          <a:srgbClr val="0070C0"/>
                                        </a:solidFill>
                                        <a:latin typeface="Cambria Math" charset="0"/>
                                      </a:rPr>
                                      <m:t>1−2</m:t>
                                    </m:r>
                                    <m:r>
                                      <a:rPr lang="en-US" sz="2100" b="0" i="1" dirty="0" smtClean="0">
                                        <a:solidFill>
                                          <a:srgbClr val="0070C0"/>
                                        </a:solidFill>
                                        <a:latin typeface="Cambria Math" charset="0"/>
                                      </a:rPr>
                                      <m:t>𝜂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2100" b="0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</m:den>
                        </m:f>
                        <m:r>
                          <a:rPr lang="en-US" sz="21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1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polylog</m:t>
                        </m:r>
                        <m:r>
                          <a:rPr lang="en-US" sz="21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(1/</m:t>
                        </m:r>
                        <m:r>
                          <a:rPr lang="en-US" sz="21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1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altLang="en-US" sz="21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76" name="Rectangle 49">
                  <a:extLst>
                    <a:ext uri="{FF2B5EF4-FFF2-40B4-BE49-F238E27FC236}">
                      <a16:creationId xmlns:a16="http://schemas.microsoft.com/office/drawing/2014/main" id="{8FFD56F7-0858-4A15-B3C0-3A643FAD120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081944" y="5885192"/>
                  <a:ext cx="3271833" cy="66832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D514D28-DE8B-418D-B498-63F371F4D428}"/>
              </a:ext>
            </a:extLst>
          </p:cNvPr>
          <p:cNvGrpSpPr/>
          <p:nvPr/>
        </p:nvGrpSpPr>
        <p:grpSpPr>
          <a:xfrm>
            <a:off x="7656429" y="-53165"/>
            <a:ext cx="4668460" cy="2130017"/>
            <a:chOff x="2573339" y="3771810"/>
            <a:chExt cx="4535631" cy="2622140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C229718D-A20A-405D-ACE1-04E294BF79C6}"/>
                </a:ext>
              </a:extLst>
            </p:cNvPr>
            <p:cNvGrpSpPr/>
            <p:nvPr/>
          </p:nvGrpSpPr>
          <p:grpSpPr>
            <a:xfrm>
              <a:off x="2573339" y="3771810"/>
              <a:ext cx="4535631" cy="2622140"/>
              <a:chOff x="-1603550" y="2902566"/>
              <a:chExt cx="4535631" cy="2622140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322126D6-4CA9-4BAE-AE78-3C334770573F}"/>
                  </a:ext>
                </a:extLst>
              </p:cNvPr>
              <p:cNvGrpSpPr/>
              <p:nvPr/>
            </p:nvGrpSpPr>
            <p:grpSpPr>
              <a:xfrm>
                <a:off x="-1603550" y="2902566"/>
                <a:ext cx="4535631" cy="2622140"/>
                <a:chOff x="7237073" y="1363285"/>
                <a:chExt cx="5501581" cy="3142180"/>
              </a:xfrm>
            </p:grpSpPr>
            <p:cxnSp>
              <p:nvCxnSpPr>
                <p:cNvPr id="56" name="Straight Arrow Connector 55">
                  <a:extLst>
                    <a:ext uri="{FF2B5EF4-FFF2-40B4-BE49-F238E27FC236}">
                      <a16:creationId xmlns:a16="http://schemas.microsoft.com/office/drawing/2014/main" id="{3A44A5E1-8E1F-4D3D-B84F-08D362E51710}"/>
                    </a:ext>
                  </a:extLst>
                </p:cNvPr>
                <p:cNvCxnSpPr/>
                <p:nvPr/>
              </p:nvCxnSpPr>
              <p:spPr>
                <a:xfrm flipV="1">
                  <a:off x="9423944" y="1638082"/>
                  <a:ext cx="0" cy="2532916"/>
                </a:xfrm>
                <a:prstGeom prst="straightConnector1">
                  <a:avLst/>
                </a:prstGeom>
                <a:ln w="508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7" name="Rectangle 56">
                      <a:extLst>
                        <a:ext uri="{FF2B5EF4-FFF2-40B4-BE49-F238E27FC236}">
                          <a16:creationId xmlns:a16="http://schemas.microsoft.com/office/drawing/2014/main" id="{B631FC32-DE25-4DEE-8077-00D2FE8AE77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86852" y="1363285"/>
                      <a:ext cx="1780209" cy="442580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=1∣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7" name="Rectangle 56">
                      <a:extLst>
                        <a:ext uri="{FF2B5EF4-FFF2-40B4-BE49-F238E27FC236}">
                          <a16:creationId xmlns:a16="http://schemas.microsoft.com/office/drawing/2014/main" id="{B631FC32-DE25-4DEE-8077-00D2FE8AE77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386852" y="1363285"/>
                      <a:ext cx="1780209" cy="442580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b="-1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9" name="Rectangle 68">
                      <a:extLst>
                        <a:ext uri="{FF2B5EF4-FFF2-40B4-BE49-F238E27FC236}">
                          <a16:creationId xmlns:a16="http://schemas.microsoft.com/office/drawing/2014/main" id="{D88A144D-87F2-4A1E-AB95-5184E61799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651194" y="4062885"/>
                      <a:ext cx="1087460" cy="442580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⟨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⟩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9" name="Rectangle 68">
                      <a:extLst>
                        <a:ext uri="{FF2B5EF4-FFF2-40B4-BE49-F238E27FC236}">
                          <a16:creationId xmlns:a16="http://schemas.microsoft.com/office/drawing/2014/main" id="{D88A144D-87F2-4A1E-AB95-5184E6179905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651194" y="4062885"/>
                      <a:ext cx="1087460" cy="442580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b="-1311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70" name="Straight Arrow Connector 69">
                  <a:extLst>
                    <a:ext uri="{FF2B5EF4-FFF2-40B4-BE49-F238E27FC236}">
                      <a16:creationId xmlns:a16="http://schemas.microsoft.com/office/drawing/2014/main" id="{E7B8BF1A-80ED-4EE9-9E84-E1135540BD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37073" y="4001294"/>
                  <a:ext cx="4650126" cy="1"/>
                </a:xfrm>
                <a:prstGeom prst="straightConnector1">
                  <a:avLst/>
                </a:prstGeom>
                <a:ln w="571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FA0E5B96-D939-4B5C-BA85-689B09F46ECB}"/>
                  </a:ext>
                </a:extLst>
              </p:cNvPr>
              <p:cNvCxnSpPr/>
              <p:nvPr/>
            </p:nvCxnSpPr>
            <p:spPr>
              <a:xfrm>
                <a:off x="-1603550" y="4188738"/>
                <a:ext cx="3833672" cy="0"/>
              </a:xfrm>
              <a:prstGeom prst="line">
                <a:avLst/>
              </a:prstGeom>
              <a:ln w="1905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E219B412-08B7-4588-B80F-52C18967BFC5}"/>
                      </a:ext>
                    </a:extLst>
                  </p:cNvPr>
                  <p:cNvSpPr txBox="1"/>
                  <p:nvPr/>
                </p:nvSpPr>
                <p:spPr>
                  <a:xfrm>
                    <a:off x="-313248" y="3843708"/>
                    <a:ext cx="626534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marL="0" indent="0"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0.5</m:t>
                          </m:r>
                        </m:oMath>
                      </m:oMathPara>
                    </a14:m>
                    <a:endParaRPr 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E219B412-08B7-4588-B80F-52C18967BFC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313248" y="3843708"/>
                    <a:ext cx="626534" cy="36933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F14CD77B-DC2E-4B0C-9A02-150FCE90B72E}"/>
                      </a:ext>
                    </a:extLst>
                  </p:cNvPr>
                  <p:cNvSpPr txBox="1"/>
                  <p:nvPr/>
                </p:nvSpPr>
                <p:spPr>
                  <a:xfrm>
                    <a:off x="-570502" y="3292580"/>
                    <a:ext cx="883787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marL="0" indent="0"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𝜂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F14CD77B-DC2E-4B0C-9A02-150FCE90B72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570502" y="3292580"/>
                    <a:ext cx="883787" cy="36933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3469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E323DC8F-751D-4A82-B1BF-C1D14C375AF5}"/>
                      </a:ext>
                    </a:extLst>
                  </p:cNvPr>
                  <p:cNvSpPr txBox="1"/>
                  <p:nvPr/>
                </p:nvSpPr>
                <p:spPr>
                  <a:xfrm>
                    <a:off x="-313248" y="4167530"/>
                    <a:ext cx="883787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marL="0" indent="0"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𝜂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E323DC8F-751D-4A82-B1BF-C1D14C375AF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313248" y="4167530"/>
                    <a:ext cx="883787" cy="369332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b="-3265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233D54E-9872-4915-B61B-3419AD8EB697}"/>
                </a:ext>
              </a:extLst>
            </p:cNvPr>
            <p:cNvCxnSpPr/>
            <p:nvPr/>
          </p:nvCxnSpPr>
          <p:spPr>
            <a:xfrm>
              <a:off x="2573339" y="5473664"/>
              <a:ext cx="3833672" cy="0"/>
            </a:xfrm>
            <a:prstGeom prst="line">
              <a:avLst/>
            </a:prstGeom>
            <a:ln w="1905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BDDF16E9-026A-42B1-B5F9-40A338D14D5F}"/>
                </a:ext>
              </a:extLst>
            </p:cNvPr>
            <p:cNvCxnSpPr/>
            <p:nvPr/>
          </p:nvCxnSpPr>
          <p:spPr>
            <a:xfrm>
              <a:off x="2573339" y="4594719"/>
              <a:ext cx="3833672" cy="0"/>
            </a:xfrm>
            <a:prstGeom prst="line">
              <a:avLst/>
            </a:prstGeom>
            <a:ln w="1905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5E08867A-54FD-49A9-8248-DC77CB15B62F}"/>
                </a:ext>
              </a:extLst>
            </p:cNvPr>
            <p:cNvSpPr/>
            <p:nvPr/>
          </p:nvSpPr>
          <p:spPr>
            <a:xfrm>
              <a:off x="4380089" y="4251164"/>
              <a:ext cx="1998133" cy="276886"/>
            </a:xfrm>
            <a:custGeom>
              <a:avLst/>
              <a:gdLst>
                <a:gd name="connsiteX0" fmla="*/ 0 w 1998133"/>
                <a:gd name="connsiteY0" fmla="*/ 95058 h 276886"/>
                <a:gd name="connsiteX1" fmla="*/ 598311 w 1998133"/>
                <a:gd name="connsiteY1" fmla="*/ 275680 h 276886"/>
                <a:gd name="connsiteX2" fmla="*/ 1456267 w 1998133"/>
                <a:gd name="connsiteY2" fmla="*/ 16036 h 276886"/>
                <a:gd name="connsiteX3" fmla="*/ 1998133 w 1998133"/>
                <a:gd name="connsiteY3" fmla="*/ 49903 h 276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98133" h="276886">
                  <a:moveTo>
                    <a:pt x="0" y="95058"/>
                  </a:moveTo>
                  <a:cubicBezTo>
                    <a:pt x="177800" y="191954"/>
                    <a:pt x="355600" y="288850"/>
                    <a:pt x="598311" y="275680"/>
                  </a:cubicBezTo>
                  <a:cubicBezTo>
                    <a:pt x="841022" y="262510"/>
                    <a:pt x="1222963" y="53666"/>
                    <a:pt x="1456267" y="16036"/>
                  </a:cubicBezTo>
                  <a:cubicBezTo>
                    <a:pt x="1689571" y="-21594"/>
                    <a:pt x="1843852" y="14154"/>
                    <a:pt x="1998133" y="49903"/>
                  </a:cubicBezTo>
                </a:path>
              </a:pathLst>
            </a:cu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E4C85496-B91C-4BA8-8DDD-97CDA497CBEB}"/>
                </a:ext>
              </a:extLst>
            </p:cNvPr>
            <p:cNvSpPr/>
            <p:nvPr/>
          </p:nvSpPr>
          <p:spPr>
            <a:xfrm>
              <a:off x="2596444" y="5554133"/>
              <a:ext cx="1772356" cy="135467"/>
            </a:xfrm>
            <a:custGeom>
              <a:avLst/>
              <a:gdLst>
                <a:gd name="connsiteX0" fmla="*/ 0 w 1772356"/>
                <a:gd name="connsiteY0" fmla="*/ 135467 h 135467"/>
                <a:gd name="connsiteX1" fmla="*/ 1004712 w 1772356"/>
                <a:gd name="connsiteY1" fmla="*/ 22578 h 135467"/>
                <a:gd name="connsiteX2" fmla="*/ 1772356 w 1772356"/>
                <a:gd name="connsiteY2" fmla="*/ 0 h 135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72356" h="135467">
                  <a:moveTo>
                    <a:pt x="0" y="135467"/>
                  </a:moveTo>
                  <a:cubicBezTo>
                    <a:pt x="354659" y="90311"/>
                    <a:pt x="709319" y="45156"/>
                    <a:pt x="1004712" y="22578"/>
                  </a:cubicBezTo>
                  <a:cubicBezTo>
                    <a:pt x="1300105" y="0"/>
                    <a:pt x="1536230" y="0"/>
                    <a:pt x="1772356" y="0"/>
                  </a:cubicBezTo>
                </a:path>
              </a:pathLst>
            </a:cu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7A6786B2-8127-4EAE-B9D1-651F96954269}"/>
              </a:ext>
            </a:extLst>
          </p:cNvPr>
          <p:cNvGrpSpPr/>
          <p:nvPr/>
        </p:nvGrpSpPr>
        <p:grpSpPr>
          <a:xfrm>
            <a:off x="937229" y="4498721"/>
            <a:ext cx="10763861" cy="668324"/>
            <a:chOff x="879626" y="5815639"/>
            <a:chExt cx="10488043" cy="668324"/>
          </a:xfrm>
        </p:grpSpPr>
        <p:sp>
          <p:nvSpPr>
            <p:cNvPr id="82" name="Rectangle 87">
              <a:extLst>
                <a:ext uri="{FF2B5EF4-FFF2-40B4-BE49-F238E27FC236}">
                  <a16:creationId xmlns:a16="http://schemas.microsoft.com/office/drawing/2014/main" id="{F30E1EE9-8609-4429-95DA-BDB7905326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626" y="5988219"/>
              <a:ext cx="1330174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10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This work</a:t>
              </a:r>
              <a:endParaRPr kumimoji="0" lang="en-US" altLang="en-US" sz="2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84" name="Rectangle 89">
              <a:extLst>
                <a:ext uri="{FF2B5EF4-FFF2-40B4-BE49-F238E27FC236}">
                  <a16:creationId xmlns:a16="http://schemas.microsoft.com/office/drawing/2014/main" id="{FFF1317C-3AAB-4F0D-A8EE-36B2D99B6C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1575" y="5988219"/>
              <a:ext cx="454207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100" b="0" i="0" u="none" strike="noStrike" cap="none" normalizeH="0" baseline="0" dirty="0">
                  <a:ln>
                    <a:noFill/>
                  </a:ln>
                  <a:solidFill>
                    <a:srgbClr val="00B050"/>
                  </a:solidFill>
                  <a:effectLst/>
                  <a:latin typeface="Calibri" panose="020F0502020204030204" pitchFamily="34" charset="0"/>
                </a:rPr>
                <a:t>Yes</a:t>
              </a:r>
              <a:endPara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Rectangle 49">
                  <a:extLst>
                    <a:ext uri="{FF2B5EF4-FFF2-40B4-BE49-F238E27FC236}">
                      <a16:creationId xmlns:a16="http://schemas.microsoft.com/office/drawing/2014/main" id="{AF4FFD44-872A-4975-BD7C-A37E874240A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095836" y="5815639"/>
                  <a:ext cx="3271833" cy="6683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1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1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100" b="0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100" b="0" i="1" dirty="0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100" b="0" i="1" dirty="0" smtClean="0">
                                        <a:solidFill>
                                          <a:srgbClr val="0070C0"/>
                                        </a:solidFill>
                                        <a:latin typeface="Cambria Math" charset="0"/>
                                      </a:rPr>
                                      <m:t>1−2</m:t>
                                    </m:r>
                                    <m:r>
                                      <a:rPr lang="en-US" sz="2100" b="0" i="1" dirty="0" smtClean="0">
                                        <a:solidFill>
                                          <a:srgbClr val="0070C0"/>
                                        </a:solidFill>
                                        <a:latin typeface="Cambria Math" charset="0"/>
                                      </a:rPr>
                                      <m:t>𝜂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2100" b="0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sz="21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1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polylog</m:t>
                        </m:r>
                        <m:r>
                          <a:rPr lang="en-US" sz="21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(1/</m:t>
                        </m:r>
                        <m:r>
                          <a:rPr lang="en-US" sz="21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1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altLang="en-US" sz="21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85" name="Rectangle 49">
                  <a:extLst>
                    <a:ext uri="{FF2B5EF4-FFF2-40B4-BE49-F238E27FC236}">
                      <a16:creationId xmlns:a16="http://schemas.microsoft.com/office/drawing/2014/main" id="{AF4FFD44-872A-4975-BD7C-A37E874240A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095836" y="5815639"/>
                  <a:ext cx="3271833" cy="668324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08055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E51D5-6E5B-43A8-8340-ECAB4B6A4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results – </a:t>
            </a:r>
            <a:r>
              <a:rPr lang="en-US" dirty="0" err="1"/>
              <a:t>Tsybakov</a:t>
            </a:r>
            <a:r>
              <a:rPr lang="en-US" dirty="0"/>
              <a:t> noise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E1CD3F-6D51-4EF8-90A5-0A55010A1E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117434"/>
              </a:xfrm>
            </p:spPr>
            <p:txBody>
              <a:bodyPr>
                <a:normAutofit fontScale="85000" lnSpcReduction="20000"/>
              </a:bodyPr>
              <a:lstStyle/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Our label complexity results improve over passive learning for a range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values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E1CD3F-6D51-4EF8-90A5-0A55010A1E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117434"/>
              </a:xfrm>
              <a:blipFill>
                <a:blip r:embed="rId3"/>
                <a:stretch>
                  <a:fillRect l="-812" r="-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4" name="Group 63">
            <a:extLst>
              <a:ext uri="{FF2B5EF4-FFF2-40B4-BE49-F238E27FC236}">
                <a16:creationId xmlns:a16="http://schemas.microsoft.com/office/drawing/2014/main" id="{6A6389FE-782E-4B08-8AC7-21A41F7F0494}"/>
              </a:ext>
            </a:extLst>
          </p:cNvPr>
          <p:cNvGrpSpPr/>
          <p:nvPr/>
        </p:nvGrpSpPr>
        <p:grpSpPr>
          <a:xfrm>
            <a:off x="864248" y="2225932"/>
            <a:ext cx="10826461" cy="3825371"/>
            <a:chOff x="864248" y="2225932"/>
            <a:chExt cx="10826461" cy="3825371"/>
          </a:xfrm>
        </p:grpSpPr>
        <p:sp>
          <p:nvSpPr>
            <p:cNvPr id="5" name="Line 37">
              <a:extLst>
                <a:ext uri="{FF2B5EF4-FFF2-40B4-BE49-F238E27FC236}">
                  <a16:creationId xmlns:a16="http://schemas.microsoft.com/office/drawing/2014/main" id="{714368AF-A7DF-45E5-B070-8AE2AB86D3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248" y="2757721"/>
              <a:ext cx="1081581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100"/>
            </a:p>
          </p:txBody>
        </p:sp>
        <p:sp>
          <p:nvSpPr>
            <p:cNvPr id="6" name="Line 43">
              <a:extLst>
                <a:ext uri="{FF2B5EF4-FFF2-40B4-BE49-F238E27FC236}">
                  <a16:creationId xmlns:a16="http://schemas.microsoft.com/office/drawing/2014/main" id="{42D83208-C2C3-4DBF-993A-6ED6CC5003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4893" y="2225932"/>
              <a:ext cx="1081581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100" dirty="0"/>
            </a:p>
          </p:txBody>
        </p:sp>
        <p:sp>
          <p:nvSpPr>
            <p:cNvPr id="7" name="Line 44">
              <a:extLst>
                <a:ext uri="{FF2B5EF4-FFF2-40B4-BE49-F238E27FC236}">
                  <a16:creationId xmlns:a16="http://schemas.microsoft.com/office/drawing/2014/main" id="{B2B454AD-337F-45DA-9430-4051E32F8C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248" y="6051303"/>
              <a:ext cx="1081581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100"/>
            </a:p>
          </p:txBody>
        </p:sp>
        <p:sp>
          <p:nvSpPr>
            <p:cNvPr id="8" name="Rectangle 45">
              <a:extLst>
                <a:ext uri="{FF2B5EF4-FFF2-40B4-BE49-F238E27FC236}">
                  <a16:creationId xmlns:a16="http://schemas.microsoft.com/office/drawing/2014/main" id="{FEBE395A-DFA6-4716-BF3C-630403B80D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7154" y="2291134"/>
              <a:ext cx="1091163" cy="377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Algorithm</a:t>
              </a:r>
              <a:endPara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D80E494-5066-49AE-BE32-0CAC48B850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7460" y="2303276"/>
              <a:ext cx="1037936" cy="377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Efficient?</a:t>
              </a:r>
              <a:endPara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48">
                  <a:extLst>
                    <a:ext uri="{FF2B5EF4-FFF2-40B4-BE49-F238E27FC236}">
                      <a16:creationId xmlns:a16="http://schemas.microsoft.com/office/drawing/2014/main" id="{AB40EEB7-A60F-4AD5-B460-E0B54597851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885006" y="2302460"/>
                  <a:ext cx="2578876" cy="33329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210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</a:rPr>
                    <a:t>Label complexity in</a:t>
                  </a:r>
                  <a:r>
                    <a:rPr kumimoji="0" lang="en-US" altLang="en-US" sz="21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anose="020F0502020204030204" pitchFamily="34" charset="0"/>
                    </a:rPr>
                    <a:t> </a:t>
                  </a:r>
                  <a14:m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1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21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</m:acc>
                    </m:oMath>
                  </a14:m>
                  <a:r>
                    <a:rPr kumimoji="0" lang="en-US" altLang="en-US" sz="21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anose="020F0502020204030204" pitchFamily="34" charset="0"/>
                    </a:rPr>
                    <a:t> </a:t>
                  </a:r>
                  <a:endParaRPr kumimoji="0" lang="en-US" altLang="en-US" sz="21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10" name="Rectangle 48">
                  <a:extLst>
                    <a:ext uri="{FF2B5EF4-FFF2-40B4-BE49-F238E27FC236}">
                      <a16:creationId xmlns:a16="http://schemas.microsoft.com/office/drawing/2014/main" id="{AB40EEB7-A60F-4AD5-B460-E0B54597851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885006" y="2302460"/>
                  <a:ext cx="2578876" cy="333296"/>
                </a:xfrm>
                <a:prstGeom prst="rect">
                  <a:avLst/>
                </a:prstGeom>
                <a:blipFill>
                  <a:blip r:embed="rId4"/>
                  <a:stretch>
                    <a:fillRect l="-6383" t="-25926" r="-10402" b="-51852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93F9DEC-4780-43AC-80AA-526784183BE6}"/>
              </a:ext>
            </a:extLst>
          </p:cNvPr>
          <p:cNvGrpSpPr/>
          <p:nvPr/>
        </p:nvGrpSpPr>
        <p:grpSpPr>
          <a:xfrm>
            <a:off x="923691" y="2834629"/>
            <a:ext cx="10723556" cy="789960"/>
            <a:chOff x="879625" y="4509466"/>
            <a:chExt cx="10723556" cy="789960"/>
          </a:xfrm>
        </p:grpSpPr>
        <p:sp>
          <p:nvSpPr>
            <p:cNvPr id="12" name="Rectangle 63">
              <a:extLst>
                <a:ext uri="{FF2B5EF4-FFF2-40B4-BE49-F238E27FC236}">
                  <a16:creationId xmlns:a16="http://schemas.microsoft.com/office/drawing/2014/main" id="{BFA285D5-6FB7-446B-AE98-15DF9C4579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625" y="4742864"/>
              <a:ext cx="2212913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[BL13]</a:t>
              </a:r>
              <a:endPara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3" name="Rectangle 65">
              <a:extLst>
                <a:ext uri="{FF2B5EF4-FFF2-40B4-BE49-F238E27FC236}">
                  <a16:creationId xmlns:a16="http://schemas.microsoft.com/office/drawing/2014/main" id="{A6E636B3-4F96-4EF9-B0BA-D9864F1590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0807" y="4742864"/>
              <a:ext cx="411626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No</a:t>
              </a:r>
              <a:endPara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49">
                  <a:extLst>
                    <a:ext uri="{FF2B5EF4-FFF2-40B4-BE49-F238E27FC236}">
                      <a16:creationId xmlns:a16="http://schemas.microsoft.com/office/drawing/2014/main" id="{9965D73B-5D26-4C51-BA0E-9C88B04685D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288766" y="4509466"/>
                  <a:ext cx="3314415" cy="7899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1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21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1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100" i="1" dirty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100" i="1" dirty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100" i="1" dirty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sz="21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1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1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1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p>
                        </m:sSup>
                      </m:oMath>
                    </m:oMathPara>
                  </a14:m>
                  <a:endParaRPr lang="en-US" altLang="en-US" sz="21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Rectangle 49">
                  <a:extLst>
                    <a:ext uri="{FF2B5EF4-FFF2-40B4-BE49-F238E27FC236}">
                      <a16:creationId xmlns:a16="http://schemas.microsoft.com/office/drawing/2014/main" id="{9965D73B-5D26-4C51-BA0E-9C88B04685D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288766" y="4509466"/>
                  <a:ext cx="3314415" cy="78996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680B0E4-1551-41AF-B42D-78B2881E34C7}"/>
              </a:ext>
            </a:extLst>
          </p:cNvPr>
          <p:cNvGrpSpPr/>
          <p:nvPr/>
        </p:nvGrpSpPr>
        <p:grpSpPr>
          <a:xfrm>
            <a:off x="941106" y="4351281"/>
            <a:ext cx="10763861" cy="904928"/>
            <a:chOff x="879626" y="5602725"/>
            <a:chExt cx="10488043" cy="9049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87">
                  <a:extLst>
                    <a:ext uri="{FF2B5EF4-FFF2-40B4-BE49-F238E27FC236}">
                      <a16:creationId xmlns:a16="http://schemas.microsoft.com/office/drawing/2014/main" id="{DEB0F6F6-514C-4890-A524-42C8F4A9C4E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79626" y="5781653"/>
                  <a:ext cx="2879418" cy="54707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lvl="0"/>
                  <a:r>
                    <a:rPr kumimoji="0" lang="en-US" altLang="en-US" sz="210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</a:rPr>
                    <a:t>This work </a:t>
                  </a:r>
                  <a14:m>
                    <m:oMath xmlns:m="http://schemas.openxmlformats.org/officeDocument/2006/math">
                      <m:r>
                        <a:rPr kumimoji="0" lang="en-US" altLang="en-US" sz="210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endChr m:val="]"/>
                          <m:ctrlP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a14:m>
                  <a:endParaRPr kumimoji="0" lang="en-US" altLang="en-US" sz="21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20" name="Rectangle 87">
                  <a:extLst>
                    <a:ext uri="{FF2B5EF4-FFF2-40B4-BE49-F238E27FC236}">
                      <a16:creationId xmlns:a16="http://schemas.microsoft.com/office/drawing/2014/main" id="{DEB0F6F6-514C-4890-A524-42C8F4A9C4E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79626" y="5781653"/>
                  <a:ext cx="2879418" cy="547073"/>
                </a:xfrm>
                <a:prstGeom prst="rect">
                  <a:avLst/>
                </a:prstGeom>
                <a:blipFill>
                  <a:blip r:embed="rId6"/>
                  <a:stretch>
                    <a:fillRect l="-5567" b="-10000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Rectangle 89">
              <a:extLst>
                <a:ext uri="{FF2B5EF4-FFF2-40B4-BE49-F238E27FC236}">
                  <a16:creationId xmlns:a16="http://schemas.microsoft.com/office/drawing/2014/main" id="{113083A5-F3BA-4763-9283-CFB8954740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1575" y="5893607"/>
              <a:ext cx="454207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100" b="0" i="0" u="none" strike="noStrike" cap="none" normalizeH="0" baseline="0" dirty="0">
                  <a:ln>
                    <a:noFill/>
                  </a:ln>
                  <a:solidFill>
                    <a:srgbClr val="00B050"/>
                  </a:solidFill>
                  <a:effectLst/>
                  <a:latin typeface="Calibri" panose="020F0502020204030204" pitchFamily="34" charset="0"/>
                </a:rPr>
                <a:t>Yes</a:t>
              </a:r>
              <a:endPara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49">
                  <a:extLst>
                    <a:ext uri="{FF2B5EF4-FFF2-40B4-BE49-F238E27FC236}">
                      <a16:creationId xmlns:a16="http://schemas.microsoft.com/office/drawing/2014/main" id="{1E55C2AF-F39F-41DE-A763-6BC173324F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095836" y="5602725"/>
                  <a:ext cx="3271833" cy="90492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1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21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1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100" i="1" dirty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100" i="1" dirty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100" i="1" dirty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f>
                              <m:fPr>
                                <m:ctrlPr>
                                  <a:rPr lang="en-US" sz="21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1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1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1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1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num>
                              <m:den>
                                <m:r>
                                  <a:rPr lang="en-US" sz="21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1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sz="21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1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den>
                            </m:f>
                          </m:sup>
                        </m:sSup>
                      </m:oMath>
                    </m:oMathPara>
                  </a14:m>
                  <a:endParaRPr lang="en-US" altLang="en-US" sz="21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Rectangle 49">
                  <a:extLst>
                    <a:ext uri="{FF2B5EF4-FFF2-40B4-BE49-F238E27FC236}">
                      <a16:creationId xmlns:a16="http://schemas.microsoft.com/office/drawing/2014/main" id="{1E55C2AF-F39F-41DE-A763-6BC173324FB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095836" y="5602725"/>
                  <a:ext cx="3271833" cy="904928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0518BA0-C3DE-4745-87F2-68AFB34825E7}"/>
              </a:ext>
            </a:extLst>
          </p:cNvPr>
          <p:cNvGrpSpPr/>
          <p:nvPr/>
        </p:nvGrpSpPr>
        <p:grpSpPr>
          <a:xfrm>
            <a:off x="7727260" y="211462"/>
            <a:ext cx="4548087" cy="1667345"/>
            <a:chOff x="248356" y="605650"/>
            <a:chExt cx="4548087" cy="2622140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CCF13FB6-FECA-48F4-9D1F-B86F8211D33E}"/>
                </a:ext>
              </a:extLst>
            </p:cNvPr>
            <p:cNvGrpSpPr/>
            <p:nvPr/>
          </p:nvGrpSpPr>
          <p:grpSpPr>
            <a:xfrm>
              <a:off x="260812" y="605650"/>
              <a:ext cx="4535631" cy="2622140"/>
              <a:chOff x="7237073" y="1363285"/>
              <a:chExt cx="5501581" cy="3142180"/>
            </a:xfrm>
          </p:grpSpPr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26EC8C92-72C2-4EE3-BB10-B5BAB43D61A0}"/>
                  </a:ext>
                </a:extLst>
              </p:cNvPr>
              <p:cNvCxnSpPr/>
              <p:nvPr/>
            </p:nvCxnSpPr>
            <p:spPr>
              <a:xfrm flipV="1">
                <a:off x="9423944" y="1638082"/>
                <a:ext cx="0" cy="2532916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918B0CFD-A3DD-4137-9E11-B018A5476D95}"/>
                      </a:ext>
                    </a:extLst>
                  </p:cNvPr>
                  <p:cNvSpPr/>
                  <p:nvPr/>
                </p:nvSpPr>
                <p:spPr>
                  <a:xfrm>
                    <a:off x="9386852" y="1363285"/>
                    <a:ext cx="1780209" cy="44258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∣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6" name="Rectangle 95">
                    <a:extLst>
                      <a:ext uri="{FF2B5EF4-FFF2-40B4-BE49-F238E27FC236}">
                        <a16:creationId xmlns:a16="http://schemas.microsoft.com/office/drawing/2014/main" id="{C1B2FE73-2FA1-4C80-978A-A4D5F3A871A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86852" y="1363285"/>
                    <a:ext cx="1780209" cy="44258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1F3F168F-64BD-498D-8BAC-7555F24BF4CF}"/>
                      </a:ext>
                    </a:extLst>
                  </p:cNvPr>
                  <p:cNvSpPr/>
                  <p:nvPr/>
                </p:nvSpPr>
                <p:spPr>
                  <a:xfrm>
                    <a:off x="11651194" y="4062885"/>
                    <a:ext cx="1087460" cy="44258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⟨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⟩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7" name="Rectangle 96">
                    <a:extLst>
                      <a:ext uri="{FF2B5EF4-FFF2-40B4-BE49-F238E27FC236}">
                        <a16:creationId xmlns:a16="http://schemas.microsoft.com/office/drawing/2014/main" id="{1CE71F19-CACF-474C-870A-E1ECB4B2CE8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651194" y="4062885"/>
                    <a:ext cx="1087460" cy="442580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31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FD03AD00-AC86-4CC4-B9FC-0A30491DB0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37073" y="4001294"/>
                <a:ext cx="4650126" cy="1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C94241F-7F4D-4302-AF5F-A50816A89C6E}"/>
                </a:ext>
              </a:extLst>
            </p:cNvPr>
            <p:cNvCxnSpPr/>
            <p:nvPr/>
          </p:nvCxnSpPr>
          <p:spPr>
            <a:xfrm>
              <a:off x="260812" y="1891822"/>
              <a:ext cx="3833672" cy="0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75030595-0762-4916-8EFF-A7BD8CCA19C5}"/>
                    </a:ext>
                  </a:extLst>
                </p:cNvPr>
                <p:cNvSpPr txBox="1"/>
                <p:nvPr/>
              </p:nvSpPr>
              <p:spPr>
                <a:xfrm>
                  <a:off x="1509085" y="2051061"/>
                  <a:ext cx="88378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317383EF-BD67-4EBE-ADE0-0FFA82D343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9085" y="2051061"/>
                  <a:ext cx="883787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1240DB1A-57A2-4B4B-ACA9-EFA96E77FF5D}"/>
                    </a:ext>
                  </a:extLst>
                </p:cNvPr>
                <p:cNvSpPr txBox="1"/>
                <p:nvPr/>
              </p:nvSpPr>
              <p:spPr>
                <a:xfrm>
                  <a:off x="1509085" y="1365275"/>
                  <a:ext cx="62653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1240DB1A-57A2-4B4B-ACA9-EFA96E77FF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9085" y="1365275"/>
                  <a:ext cx="626534" cy="369332"/>
                </a:xfrm>
                <a:prstGeom prst="rect">
                  <a:avLst/>
                </a:prstGeom>
                <a:blipFill>
                  <a:blip r:embed="rId15"/>
                  <a:stretch>
                    <a:fillRect b="-5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6303A500-E43B-4AD9-B717-40753A78E049}"/>
                </a:ext>
              </a:extLst>
            </p:cNvPr>
            <p:cNvGrpSpPr/>
            <p:nvPr/>
          </p:nvGrpSpPr>
          <p:grpSpPr>
            <a:xfrm>
              <a:off x="248356" y="1049867"/>
              <a:ext cx="3736622" cy="1614311"/>
              <a:chOff x="248356" y="1049867"/>
              <a:chExt cx="3736622" cy="1614311"/>
            </a:xfrm>
          </p:grpSpPr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3B4C17F4-601E-478C-B8FB-FA48E3EFB42B}"/>
                  </a:ext>
                </a:extLst>
              </p:cNvPr>
              <p:cNvSpPr/>
              <p:nvPr/>
            </p:nvSpPr>
            <p:spPr>
              <a:xfrm>
                <a:off x="2065867" y="1049867"/>
                <a:ext cx="1919111" cy="835377"/>
              </a:xfrm>
              <a:custGeom>
                <a:avLst/>
                <a:gdLst>
                  <a:gd name="connsiteX0" fmla="*/ 0 w 1919111"/>
                  <a:gd name="connsiteY0" fmla="*/ 835377 h 835377"/>
                  <a:gd name="connsiteX1" fmla="*/ 214489 w 1919111"/>
                  <a:gd name="connsiteY1" fmla="*/ 293511 h 835377"/>
                  <a:gd name="connsiteX2" fmla="*/ 767644 w 1919111"/>
                  <a:gd name="connsiteY2" fmla="*/ 90311 h 835377"/>
                  <a:gd name="connsiteX3" fmla="*/ 1919111 w 1919111"/>
                  <a:gd name="connsiteY3" fmla="*/ 0 h 8353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19111" h="835377">
                    <a:moveTo>
                      <a:pt x="0" y="835377"/>
                    </a:moveTo>
                    <a:cubicBezTo>
                      <a:pt x="43274" y="626533"/>
                      <a:pt x="86548" y="417689"/>
                      <a:pt x="214489" y="293511"/>
                    </a:cubicBezTo>
                    <a:cubicBezTo>
                      <a:pt x="342430" y="169333"/>
                      <a:pt x="483540" y="139229"/>
                      <a:pt x="767644" y="90311"/>
                    </a:cubicBezTo>
                    <a:cubicBezTo>
                      <a:pt x="1051748" y="41393"/>
                      <a:pt x="1485429" y="20696"/>
                      <a:pt x="1919111" y="0"/>
                    </a:cubicBezTo>
                  </a:path>
                </a:pathLst>
              </a:cu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2D21C672-7EAD-4F1F-AB25-07619E7CC508}"/>
                  </a:ext>
                </a:extLst>
              </p:cNvPr>
              <p:cNvSpPr/>
              <p:nvPr/>
            </p:nvSpPr>
            <p:spPr>
              <a:xfrm>
                <a:off x="248356" y="1885244"/>
                <a:ext cx="1817511" cy="778934"/>
              </a:xfrm>
              <a:custGeom>
                <a:avLst/>
                <a:gdLst>
                  <a:gd name="connsiteX0" fmla="*/ 1817511 w 1817511"/>
                  <a:gd name="connsiteY0" fmla="*/ 0 h 778934"/>
                  <a:gd name="connsiteX1" fmla="*/ 1648177 w 1817511"/>
                  <a:gd name="connsiteY1" fmla="*/ 395112 h 778934"/>
                  <a:gd name="connsiteX2" fmla="*/ 1320800 w 1817511"/>
                  <a:gd name="connsiteY2" fmla="*/ 609600 h 778934"/>
                  <a:gd name="connsiteX3" fmla="*/ 0 w 1817511"/>
                  <a:gd name="connsiteY3" fmla="*/ 778934 h 7789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17511" h="778934">
                    <a:moveTo>
                      <a:pt x="1817511" y="0"/>
                    </a:moveTo>
                    <a:cubicBezTo>
                      <a:pt x="1774236" y="146756"/>
                      <a:pt x="1730962" y="293512"/>
                      <a:pt x="1648177" y="395112"/>
                    </a:cubicBezTo>
                    <a:cubicBezTo>
                      <a:pt x="1565392" y="496712"/>
                      <a:pt x="1595496" y="545630"/>
                      <a:pt x="1320800" y="609600"/>
                    </a:cubicBezTo>
                    <a:cubicBezTo>
                      <a:pt x="1046104" y="673570"/>
                      <a:pt x="523052" y="726252"/>
                      <a:pt x="0" y="778934"/>
                    </a:cubicBezTo>
                  </a:path>
                </a:pathLst>
              </a:cu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8FB8328B-7A1D-49F5-9696-815B170EA15B}"/>
              </a:ext>
            </a:extLst>
          </p:cNvPr>
          <p:cNvGrpSpPr/>
          <p:nvPr/>
        </p:nvGrpSpPr>
        <p:grpSpPr>
          <a:xfrm>
            <a:off x="941106" y="3560787"/>
            <a:ext cx="10749603" cy="804323"/>
            <a:chOff x="941106" y="3644704"/>
            <a:chExt cx="10749603" cy="804323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EEBFFB3-F34E-41CD-8662-8E671A0DA04F}"/>
                </a:ext>
              </a:extLst>
            </p:cNvPr>
            <p:cNvGrpSpPr/>
            <p:nvPr/>
          </p:nvGrpSpPr>
          <p:grpSpPr>
            <a:xfrm>
              <a:off x="941106" y="3861424"/>
              <a:ext cx="10749603" cy="347024"/>
              <a:chOff x="879626" y="5885192"/>
              <a:chExt cx="10474151" cy="347024"/>
            </a:xfrm>
          </p:grpSpPr>
          <p:sp>
            <p:nvSpPr>
              <p:cNvPr id="16" name="Rectangle 87">
                <a:extLst>
                  <a:ext uri="{FF2B5EF4-FFF2-40B4-BE49-F238E27FC236}">
                    <a16:creationId xmlns:a16="http://schemas.microsoft.com/office/drawing/2014/main" id="{5B0EA1C1-334B-42EE-B012-ACC65CD2AF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9626" y="5909051"/>
                <a:ext cx="1330174" cy="3231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10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[DKKTZ20]</a:t>
                </a:r>
                <a:endParaRPr kumimoji="0" lang="en-US" altLang="en-US" sz="21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17" name="Rectangle 89">
                <a:extLst>
                  <a:ext uri="{FF2B5EF4-FFF2-40B4-BE49-F238E27FC236}">
                    <a16:creationId xmlns:a16="http://schemas.microsoft.com/office/drawing/2014/main" id="{34EE4991-AF47-4737-B556-260D968555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31575" y="5909051"/>
                <a:ext cx="454207" cy="3231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100" b="0" i="0" u="none" strike="noStrike" cap="none" normalizeH="0" baseline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latin typeface="Calibri" panose="020F0502020204030204" pitchFamily="34" charset="0"/>
                  </a:rPr>
                  <a:t>Yes</a:t>
                </a:r>
                <a:endParaRPr kumimoji="0" lang="en-US" altLang="en-US" sz="2100" b="0" i="0" u="none" strike="noStrike" cap="none" normalizeH="0" baseline="0" dirty="0">
                  <a:ln>
                    <a:noFill/>
                  </a:ln>
                  <a:solidFill>
                    <a:srgbClr val="00B050"/>
                  </a:solidFill>
                  <a:effectLst/>
                </a:endParaRPr>
              </a:p>
            </p:txBody>
          </p:sp>
          <p:sp>
            <p:nvSpPr>
              <p:cNvPr id="18" name="Rectangle 49">
                <a:extLst>
                  <a:ext uri="{FF2B5EF4-FFF2-40B4-BE49-F238E27FC236}">
                    <a16:creationId xmlns:a16="http://schemas.microsoft.com/office/drawing/2014/main" id="{148BDAB0-C207-487B-A803-C57DEAC361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1944" y="5885192"/>
                <a:ext cx="3271833" cy="3231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lvl="0"/>
                <a:endParaRPr lang="en-US" altLang="en-US" sz="2100" dirty="0">
                  <a:solidFill>
                    <a:srgbClr val="0070C0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54496345-DC5D-400C-B1EA-6EEC6A3A5F0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227992" y="3644704"/>
                  <a:ext cx="3314415" cy="80432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1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poly</m:t>
                        </m:r>
                        <m:d>
                          <m:dPr>
                            <m:ctrlPr>
                              <a:rPr lang="en-US" sz="21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1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  <m:sSup>
                          <m:sSupPr>
                            <m:ctrlPr>
                              <a:rPr lang="en-US" sz="21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1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100" i="1" dirty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100" i="1" dirty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100" i="1" dirty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sz="21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en-US" sz="21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1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1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21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sz="21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en-US" altLang="en-US" sz="21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54496345-DC5D-400C-B1EA-6EEC6A3A5F0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227992" y="3644704"/>
                  <a:ext cx="3314415" cy="804323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D87CEE8-159B-430A-9AB7-6B4BE03A939F}"/>
              </a:ext>
            </a:extLst>
          </p:cNvPr>
          <p:cNvGrpSpPr/>
          <p:nvPr/>
        </p:nvGrpSpPr>
        <p:grpSpPr>
          <a:xfrm>
            <a:off x="923691" y="5183501"/>
            <a:ext cx="12155074" cy="867802"/>
            <a:chOff x="967153" y="5193310"/>
            <a:chExt cx="12155074" cy="867802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69C74EA2-5744-48A5-9F93-5108593DD2F7}"/>
                </a:ext>
              </a:extLst>
            </p:cNvPr>
            <p:cNvGrpSpPr/>
            <p:nvPr/>
          </p:nvGrpSpPr>
          <p:grpSpPr>
            <a:xfrm>
              <a:off x="967153" y="5349930"/>
              <a:ext cx="10763862" cy="438864"/>
              <a:chOff x="879625" y="5815639"/>
              <a:chExt cx="10488044" cy="438864"/>
            </a:xfrm>
          </p:grpSpPr>
          <p:sp>
            <p:nvSpPr>
              <p:cNvPr id="57" name="Rectangle 87">
                <a:extLst>
                  <a:ext uri="{FF2B5EF4-FFF2-40B4-BE49-F238E27FC236}">
                    <a16:creationId xmlns:a16="http://schemas.microsoft.com/office/drawing/2014/main" id="{753F812D-A296-4C46-BC50-7F32A9EB5E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9625" y="5931338"/>
                <a:ext cx="3503021" cy="3231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10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This work</a:t>
                </a:r>
                <a:r>
                  <a:rPr kumimoji="0" lang="en-US" altLang="en-US" sz="2100" i="0" u="none" strike="noStrike" cap="none" normalizeH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(Geometric </a:t>
                </a:r>
                <a:r>
                  <a:rPr kumimoji="0" lang="en-US" altLang="en-US" sz="2100" i="0" u="none" strike="noStrike" cap="none" normalizeH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Tsybakov</a:t>
                </a:r>
                <a:r>
                  <a:rPr kumimoji="0" lang="en-US" altLang="en-US" sz="2100" i="0" u="none" strike="noStrike" cap="none" normalizeH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)</a:t>
                </a:r>
                <a:endParaRPr kumimoji="0" lang="en-US" altLang="en-US" sz="21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58" name="Rectangle 89">
                <a:extLst>
                  <a:ext uri="{FF2B5EF4-FFF2-40B4-BE49-F238E27FC236}">
                    <a16:creationId xmlns:a16="http://schemas.microsoft.com/office/drawing/2014/main" id="{36E4BE6D-41E9-4661-ADB2-9955B6B0A7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31575" y="5931338"/>
                <a:ext cx="454207" cy="3231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100" b="0" i="0" u="none" strike="noStrike" cap="none" normalizeH="0" baseline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latin typeface="Calibri" panose="020F0502020204030204" pitchFamily="34" charset="0"/>
                  </a:rPr>
                  <a:t>Yes</a:t>
                </a:r>
                <a:endParaRPr kumimoji="0" lang="en-US" altLang="en-US" sz="2100" b="0" i="0" u="none" strike="noStrike" cap="none" normalizeH="0" baseline="0" dirty="0">
                  <a:ln>
                    <a:noFill/>
                  </a:ln>
                  <a:solidFill>
                    <a:srgbClr val="00B050"/>
                  </a:solidFill>
                  <a:effectLst/>
                </a:endParaRPr>
              </a:p>
            </p:txBody>
          </p:sp>
          <p:sp>
            <p:nvSpPr>
              <p:cNvPr id="59" name="Rectangle 49">
                <a:extLst>
                  <a:ext uri="{FF2B5EF4-FFF2-40B4-BE49-F238E27FC236}">
                    <a16:creationId xmlns:a16="http://schemas.microsoft.com/office/drawing/2014/main" id="{7D49EEEB-252E-476E-9A2A-196A1A1ACD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836" y="5815639"/>
                <a:ext cx="3271833" cy="3231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lvl="0"/>
                <a:endParaRPr lang="en-US" altLang="en-US" sz="2100" dirty="0">
                  <a:solidFill>
                    <a:srgbClr val="0070C0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4A9550F2-5246-4202-BB06-2180D617B7BD}"/>
                    </a:ext>
                  </a:extLst>
                </p:cNvPr>
                <p:cNvSpPr txBox="1"/>
                <p:nvPr/>
              </p:nvSpPr>
              <p:spPr>
                <a:xfrm>
                  <a:off x="6981925" y="5193310"/>
                  <a:ext cx="6140302" cy="86780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18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8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1800" i="1" dirty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i="1" dirty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800" i="1" dirty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f>
                              <m:fPr>
                                <m:ctrlPr>
                                  <a:rPr lang="en-US" sz="18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8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18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8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18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num>
                              <m:den>
                                <m:r>
                                  <a:rPr lang="en-US" sz="18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den>
                            </m:f>
                          </m:sup>
                        </m:sSup>
                      </m:oMath>
                    </m:oMathPara>
                  </a14:m>
                  <a:endParaRPr lang="en-US" altLang="en-US" sz="18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4A9550F2-5246-4202-BB06-2180D617B7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1925" y="5193310"/>
                  <a:ext cx="6140302" cy="86780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38978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B588B-A1F6-4A6C-BB64-7BCC5F47E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B0506-C1B2-4395-8B31-D00173EF3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Active learning sparse </a:t>
            </a:r>
            <a:r>
              <a:rPr lang="en-US" dirty="0" err="1"/>
              <a:t>halfspaces</a:t>
            </a:r>
            <a:r>
              <a:rPr lang="en-US" dirty="0"/>
              <a:t> with noise</a:t>
            </a:r>
          </a:p>
          <a:p>
            <a:r>
              <a:rPr lang="en-US" dirty="0"/>
              <a:t>The algorithm</a:t>
            </a:r>
          </a:p>
          <a:p>
            <a:r>
              <a:rPr lang="en-US" dirty="0"/>
              <a:t>Conclusion and open problems</a:t>
            </a:r>
          </a:p>
        </p:txBody>
      </p:sp>
    </p:spTree>
    <p:extLst>
      <p:ext uri="{BB962C8B-B14F-4D97-AF65-F5344CB8AC3E}">
        <p14:creationId xmlns:p14="http://schemas.microsoft.com/office/powerpoint/2010/main" val="1264015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16511</TotalTime>
  <Words>2036</Words>
  <Application>Microsoft Office PowerPoint</Application>
  <PresentationFormat>Widescreen</PresentationFormat>
  <Paragraphs>305</Paragraphs>
  <Slides>20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Office Theme</vt:lpstr>
      <vt:lpstr>Improved algorithms for efficient active learning halfspaces with Massart and Tsybakov noise</vt:lpstr>
      <vt:lpstr>Active learning for classification</vt:lpstr>
      <vt:lpstr>Outline</vt:lpstr>
      <vt:lpstr>Active learning in the PAC model [V84,BBL06]</vt:lpstr>
      <vt:lpstr>Active learning in the PAC model [V84,BBL06]</vt:lpstr>
      <vt:lpstr>Learning halfspaces under benign noise</vt:lpstr>
      <vt:lpstr>Main results - Massart noise</vt:lpstr>
      <vt:lpstr>Main results – Tsybakov noise</vt:lpstr>
      <vt:lpstr>Outline</vt:lpstr>
      <vt:lpstr>The algorithm: overview</vt:lpstr>
      <vt:lpstr>Refine: design challenges</vt:lpstr>
      <vt:lpstr>The algorithm: Refine</vt:lpstr>
      <vt:lpstr>Refine: theoretical properties</vt:lpstr>
      <vt:lpstr>Refine: analysis</vt:lpstr>
      <vt:lpstr>The ``proximity function’’ ψ_b</vt:lpstr>
      <vt:lpstr>Initialize: design challenges and resolution</vt:lpstr>
      <vt:lpstr>Outline</vt:lpstr>
      <vt:lpstr>Discussions</vt:lpstr>
      <vt:lpstr>References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Efficient active learning of sparse halfspaces</dc:title>
  <dc:creator>Chicheng Zhang</dc:creator>
  <cp:lastModifiedBy>Zhang, Chicheng - (chichengz)</cp:lastModifiedBy>
  <cp:revision>710</cp:revision>
  <dcterms:created xsi:type="dcterms:W3CDTF">2018-06-26T15:11:05Z</dcterms:created>
  <dcterms:modified xsi:type="dcterms:W3CDTF">2021-07-24T01:57:13Z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chiczhan@microsoft.com</vt:lpwstr>
  </property>
  <property fmtid="{D5CDD505-2E9C-101B-9397-08002B2CF9AE}" pid="5" name="MSIP_Label_f42aa342-8706-4288-bd11-ebb85995028c_SetDate">
    <vt:lpwstr>2019-03-21T04:21:03.0399635Z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6fb50eda-d319-425f-bee6-74f7303fbfd0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