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63" r:id="rId5"/>
    <p:sldId id="265" r:id="rId6"/>
    <p:sldId id="266" r:id="rId7"/>
    <p:sldId id="268" r:id="rId8"/>
    <p:sldId id="275" r:id="rId9"/>
    <p:sldId id="270" r:id="rId10"/>
    <p:sldId id="277" r:id="rId11"/>
    <p:sldId id="274" r:id="rId12"/>
    <p:sldId id="276" r:id="rId13"/>
    <p:sldId id="280" r:id="rId14"/>
    <p:sldId id="279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7" d="100"/>
          <a:sy n="97" d="100"/>
        </p:scale>
        <p:origin x="57" y="4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BFB42-4B5D-421D-B610-237F5EA98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11988-74D6-4A38-9BF0-D96F4269C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C3C11-E220-478F-973A-46957BAE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AE2A-FDDE-44F0-97E2-998DF0178ED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BD06-866C-4721-858B-01347F14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FDF30-E6CD-4632-A7F3-11371D08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AEAF-0A86-467A-BE42-E76E75BD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8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EBF8-1E70-48EE-8E6E-61F7A09F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6C8A2-1F33-4000-871B-5BA20A231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4EF4E-4848-443E-B52D-3AF31004A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AE2A-FDDE-44F0-97E2-998DF0178ED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AF3D8-C8C9-4081-AB52-CF43081F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475E9-9CEF-4F2F-88B8-5350F58F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AEAF-0A86-467A-BE42-E76E75BD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6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895A07-70F4-49DA-AAE3-83DEF8B58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28E64-A7C1-4B57-8E1C-B8858CF14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0211E-BCB6-4139-8666-457CAB663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AE2A-FDDE-44F0-97E2-998DF0178ED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AD839-CCC3-4225-B3A6-83B673B4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72A04-883C-47DC-8D09-ED5BAABCA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AEAF-0A86-467A-BE42-E76E75BD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5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FE25-EF5E-43F1-BAAB-1D435BDA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2B74A-6AAD-4492-9B77-1445ABE66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D7502-A81E-4A7B-8294-42F34725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AE2A-FDDE-44F0-97E2-998DF0178ED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7FE30-E734-4AF7-B877-9B62EDCE5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BDC93-A0BF-4700-95A5-A1F8955C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AEAF-0A86-467A-BE42-E76E75BD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8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B9967-5D06-4ED6-A15B-17FE84B2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7AEC7-A555-43EF-92D8-29DCC20DC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18206-F355-4889-B175-3299E7ABC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AE2A-FDDE-44F0-97E2-998DF0178ED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9597F-7B72-4EE7-8427-C1176805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F10CE-C773-4F66-A017-E1730CFF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AEAF-0A86-467A-BE42-E76E75BD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3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1557-C509-4D97-830A-30641D79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DDC02-6D64-405C-AA75-0C214E211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A6765-7031-461F-B227-1BAD474B8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6DD99-C8CE-4C5B-86A2-C31E8DF9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AE2A-FDDE-44F0-97E2-998DF0178ED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EBE0E-9565-4330-95EC-059C63F3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19F13-3AC8-4AE3-985C-1698AAAF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AEAF-0A86-467A-BE42-E76E75BD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2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7442-7F39-432C-B17B-6C986697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6F759-1821-49A6-B6AE-60DC9DD2D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B44EA-37E3-48F2-B79C-113474461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B45A65-DF83-4A72-BFF0-3457A1EC8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EF31D-D877-484B-A236-40150FD5B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87682F-DF6D-496B-B7E8-FB6CE5C6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AE2A-FDDE-44F0-97E2-998DF0178ED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37188-765B-4337-AFF7-CA9A91E33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ADBDE5-F770-41A0-95CF-B4BF96EF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AEAF-0A86-467A-BE42-E76E75BD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1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5DB7-7775-4E03-965C-9650DAC6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A9203-06CA-4E82-A951-E401D651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AE2A-FDDE-44F0-97E2-998DF0178ED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65C10-5075-4CC0-991F-C35B8F6D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14953-A128-4DDF-ABEB-D8A5790A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AEAF-0A86-467A-BE42-E76E75BD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0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B761C-4F2A-4038-9F54-72ADED7B1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AE2A-FDDE-44F0-97E2-998DF0178ED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97FABA-65FE-4AED-9860-FC9A3BC5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FD446-99BE-484E-8DFA-6C10EB43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AEAF-0A86-467A-BE42-E76E75BD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4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2BF2-CC3E-41BA-8D68-A2A4FAB39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E8784-22A3-4A0D-831D-9134C0501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2E619-8FEE-472D-8189-B232AFB32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9F7B5-3A04-4210-8753-816B5824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AE2A-FDDE-44F0-97E2-998DF0178ED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8F333-7CCB-4534-96DC-DEE22BAB6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8D7EB-9688-4C0F-8852-25A8155E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AEAF-0A86-467A-BE42-E76E75BD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2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EF9E-177B-43D0-A8AC-AB1A3090A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90F64-5125-4C07-82E6-AFC27BA62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215D4-2A48-4EF0-89C8-9282585AB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5BF40-A9AC-4F69-A6AA-D9AD2FA19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AE2A-FDDE-44F0-97E2-998DF0178ED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98E2E-0718-4A35-8560-4C9A7DE8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D4A6C-D89A-48D7-946A-81CF4744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AEAF-0A86-467A-BE42-E76E75BD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6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FE8163-A54B-4E0D-9389-1F76D8A3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A845D-6154-4F0B-8B99-485AAA9EB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C9787-4460-43B8-B2A4-28B25AA52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FAE2A-FDDE-44F0-97E2-998DF0178ED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915B6-C13C-4C71-8943-538962B1B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C7CAD-1F7D-4763-B642-275EB2D97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7AEAF-0A86-467A-BE42-E76E75BD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8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3" Type="http://schemas.openxmlformats.org/officeDocument/2006/relationships/image" Target="../media/image82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" Type="http://schemas.openxmlformats.org/officeDocument/2006/relationships/image" Target="../media/image81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88.png"/><Relationship Id="rId5" Type="http://schemas.openxmlformats.org/officeDocument/2006/relationships/image" Target="../media/image68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4" Type="http://schemas.openxmlformats.org/officeDocument/2006/relationships/image" Target="../media/image83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25.png"/><Relationship Id="rId18" Type="http://schemas.openxmlformats.org/officeDocument/2006/relationships/image" Target="../media/image30.svg"/><Relationship Id="rId3" Type="http://schemas.openxmlformats.org/officeDocument/2006/relationships/image" Target="../media/image3.png"/><Relationship Id="rId21" Type="http://schemas.openxmlformats.org/officeDocument/2006/relationships/image" Target="../media/image33.png"/><Relationship Id="rId7" Type="http://schemas.openxmlformats.org/officeDocument/2006/relationships/image" Target="../media/image11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22.png"/><Relationship Id="rId16" Type="http://schemas.openxmlformats.org/officeDocument/2006/relationships/image" Target="../media/image28.png"/><Relationship Id="rId20" Type="http://schemas.openxmlformats.org/officeDocument/2006/relationships/image" Target="../media/image3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23.png"/><Relationship Id="rId5" Type="http://schemas.openxmlformats.org/officeDocument/2006/relationships/image" Target="../media/image5.png"/><Relationship Id="rId15" Type="http://schemas.openxmlformats.org/officeDocument/2006/relationships/image" Target="../media/image27.png"/><Relationship Id="rId10" Type="http://schemas.openxmlformats.org/officeDocument/2006/relationships/image" Target="../media/image14.svg"/><Relationship Id="rId19" Type="http://schemas.openxmlformats.org/officeDocument/2006/relationships/image" Target="../media/image31.png"/><Relationship Id="rId4" Type="http://schemas.openxmlformats.org/officeDocument/2006/relationships/image" Target="../media/image4.svg"/><Relationship Id="rId9" Type="http://schemas.openxmlformats.org/officeDocument/2006/relationships/image" Target="../media/image13.png"/><Relationship Id="rId14" Type="http://schemas.openxmlformats.org/officeDocument/2006/relationships/image" Target="../media/image26.png"/><Relationship Id="rId22" Type="http://schemas.openxmlformats.org/officeDocument/2006/relationships/image" Target="../media/image3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22.png"/><Relationship Id="rId21" Type="http://schemas.openxmlformats.org/officeDocument/2006/relationships/image" Target="../media/image32.svg"/><Relationship Id="rId7" Type="http://schemas.openxmlformats.org/officeDocument/2006/relationships/image" Target="../media/image6.sv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7.png"/><Relationship Id="rId2" Type="http://schemas.openxmlformats.org/officeDocument/2006/relationships/image" Target="../media/image35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4.svg"/><Relationship Id="rId24" Type="http://schemas.openxmlformats.org/officeDocument/2006/relationships/image" Target="../media/image36.png"/><Relationship Id="rId5" Type="http://schemas.openxmlformats.org/officeDocument/2006/relationships/image" Target="../media/image4.svg"/><Relationship Id="rId15" Type="http://schemas.openxmlformats.org/officeDocument/2006/relationships/image" Target="../media/image260.png"/><Relationship Id="rId23" Type="http://schemas.openxmlformats.org/officeDocument/2006/relationships/image" Target="../media/image34.svg"/><Relationship Id="rId10" Type="http://schemas.openxmlformats.org/officeDocument/2006/relationships/image" Target="../media/image13.png"/><Relationship Id="rId19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12.sv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41.png"/><Relationship Id="rId3" Type="http://schemas.openxmlformats.org/officeDocument/2006/relationships/image" Target="../media/image39.png"/><Relationship Id="rId7" Type="http://schemas.openxmlformats.org/officeDocument/2006/relationships/image" Target="../media/image14.svg"/><Relationship Id="rId12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svg"/><Relationship Id="rId11" Type="http://schemas.openxmlformats.org/officeDocument/2006/relationships/image" Target="../media/image52.sv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13" Type="http://schemas.openxmlformats.org/officeDocument/2006/relationships/image" Target="../media/image58.png"/><Relationship Id="rId18" Type="http://schemas.openxmlformats.org/officeDocument/2006/relationships/image" Target="../media/image63.svg"/><Relationship Id="rId3" Type="http://schemas.openxmlformats.org/officeDocument/2006/relationships/image" Target="../media/image3.png"/><Relationship Id="rId21" Type="http://schemas.openxmlformats.org/officeDocument/2006/relationships/image" Target="../media/image33.png"/><Relationship Id="rId7" Type="http://schemas.openxmlformats.org/officeDocument/2006/relationships/image" Target="../media/image46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55.png"/><Relationship Id="rId16" Type="http://schemas.openxmlformats.org/officeDocument/2006/relationships/image" Target="../media/image61.png"/><Relationship Id="rId20" Type="http://schemas.openxmlformats.org/officeDocument/2006/relationships/image" Target="../media/image6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56.png"/><Relationship Id="rId5" Type="http://schemas.openxmlformats.org/officeDocument/2006/relationships/image" Target="../media/image5.png"/><Relationship Id="rId15" Type="http://schemas.openxmlformats.org/officeDocument/2006/relationships/image" Target="../media/image60.png"/><Relationship Id="rId10" Type="http://schemas.openxmlformats.org/officeDocument/2006/relationships/image" Target="../media/image52.svg"/><Relationship Id="rId19" Type="http://schemas.openxmlformats.org/officeDocument/2006/relationships/image" Target="../media/image64.png"/><Relationship Id="rId4" Type="http://schemas.openxmlformats.org/officeDocument/2006/relationships/image" Target="../media/image4.svg"/><Relationship Id="rId9" Type="http://schemas.openxmlformats.org/officeDocument/2006/relationships/image" Target="../media/image51.png"/><Relationship Id="rId14" Type="http://schemas.openxmlformats.org/officeDocument/2006/relationships/image" Target="../media/image59.png"/><Relationship Id="rId22" Type="http://schemas.openxmlformats.org/officeDocument/2006/relationships/image" Target="../media/image3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29AA9-BE1A-DE43-B337-7457C5FAB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3419" y="970229"/>
            <a:ext cx="9585157" cy="2453111"/>
          </a:xfrm>
        </p:spPr>
        <p:txBody>
          <a:bodyPr>
            <a:normAutofit/>
          </a:bodyPr>
          <a:lstStyle/>
          <a:p>
            <a:r>
              <a:rPr lang="en-US" sz="5200" b="1" dirty="0">
                <a:solidFill>
                  <a:schemeClr val="accent1"/>
                </a:solidFill>
              </a:rPr>
              <a:t>Provably Efficient Multi-Task Reinforcement Learning with</a:t>
            </a:r>
            <a:br>
              <a:rPr lang="en-US" sz="5200" b="1" dirty="0">
                <a:solidFill>
                  <a:schemeClr val="accent1"/>
                </a:solidFill>
              </a:rPr>
            </a:br>
            <a:r>
              <a:rPr lang="en-US" sz="5200" b="1" dirty="0">
                <a:solidFill>
                  <a:schemeClr val="accent1"/>
                </a:solidFill>
              </a:rPr>
              <a:t>Model Transfer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DA595-5307-DE40-A14F-B68198FFB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9668" y="3719827"/>
            <a:ext cx="7872661" cy="1706813"/>
          </a:xfrm>
        </p:spPr>
        <p:txBody>
          <a:bodyPr>
            <a:normAutofit/>
          </a:bodyPr>
          <a:lstStyle/>
          <a:p>
            <a:r>
              <a:rPr lang="en-US" sz="2600" dirty="0"/>
              <a:t>Chicheng Zhang and </a:t>
            </a:r>
            <a:r>
              <a:rPr lang="en-US" sz="2600" dirty="0" err="1"/>
              <a:t>Zhi</a:t>
            </a:r>
            <a:r>
              <a:rPr lang="en-US" sz="2600" dirty="0"/>
              <a:t> Wang</a:t>
            </a:r>
            <a:endParaRPr lang="en-US" sz="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52F0D5-75C1-D740-ADA1-11C17D6A3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386" y="5278565"/>
            <a:ext cx="3931689" cy="918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542D68-98E6-3D47-8283-2E61FE7BA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433" y="5251942"/>
            <a:ext cx="4119564" cy="9715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D87075-7543-D845-A55F-ED1DABB594DC}"/>
              </a:ext>
            </a:extLst>
          </p:cNvPr>
          <p:cNvSpPr txBox="1"/>
          <p:nvPr/>
        </p:nvSpPr>
        <p:spPr>
          <a:xfrm>
            <a:off x="1041125" y="4314530"/>
            <a:ext cx="101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NeurIPS</a:t>
            </a:r>
            <a:r>
              <a:rPr lang="en-US" dirty="0"/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2996534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BBF0-1E28-8E4D-BF93-07D1EDF28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8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Our results: gap-independent 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4566A-73C1-1A46-A9C0-8430424F5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200" y="1430484"/>
            <a:ext cx="10515600" cy="54275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FD20763-83AD-4E43-8EEF-52FD9E8F32A8}"/>
              </a:ext>
            </a:extLst>
          </p:cNvPr>
          <p:cNvSpPr/>
          <p:nvPr/>
        </p:nvSpPr>
        <p:spPr>
          <a:xfrm>
            <a:off x="6970725" y="1901907"/>
            <a:ext cx="399536" cy="399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759A1B6-CE39-4711-8506-C67467BB6F42}"/>
              </a:ext>
            </a:extLst>
          </p:cNvPr>
          <p:cNvSpPr/>
          <p:nvPr/>
        </p:nvSpPr>
        <p:spPr>
          <a:xfrm>
            <a:off x="8341663" y="1901907"/>
            <a:ext cx="399536" cy="399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F967D1B-4E9E-4AEE-B4E1-64FAEF50CF6B}"/>
              </a:ext>
            </a:extLst>
          </p:cNvPr>
          <p:cNvSpPr/>
          <p:nvPr/>
        </p:nvSpPr>
        <p:spPr>
          <a:xfrm>
            <a:off x="9027134" y="1901907"/>
            <a:ext cx="399536" cy="399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C32304-0574-4BCC-9908-0A9830973FBD}"/>
              </a:ext>
            </a:extLst>
          </p:cNvPr>
          <p:cNvSpPr/>
          <p:nvPr/>
        </p:nvSpPr>
        <p:spPr>
          <a:xfrm>
            <a:off x="4228849" y="1901907"/>
            <a:ext cx="399536" cy="399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109FE82-79E1-4210-9B39-83FCFE9BF6B0}"/>
              </a:ext>
            </a:extLst>
          </p:cNvPr>
          <p:cNvSpPr/>
          <p:nvPr/>
        </p:nvSpPr>
        <p:spPr>
          <a:xfrm>
            <a:off x="4914318" y="1901907"/>
            <a:ext cx="399536" cy="399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5EC4098-42DC-4C81-8A44-41FDC05D6FA7}"/>
              </a:ext>
            </a:extLst>
          </p:cNvPr>
          <p:cNvSpPr/>
          <p:nvPr/>
        </p:nvSpPr>
        <p:spPr>
          <a:xfrm>
            <a:off x="5599787" y="1901907"/>
            <a:ext cx="399536" cy="399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CD440D5-FB13-475A-8299-41C2E00F8846}"/>
              </a:ext>
            </a:extLst>
          </p:cNvPr>
          <p:cNvSpPr/>
          <p:nvPr/>
        </p:nvSpPr>
        <p:spPr>
          <a:xfrm>
            <a:off x="6285256" y="1901907"/>
            <a:ext cx="399536" cy="399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F80F4FC-5B74-42CB-969D-FF5B7D71FD97}"/>
              </a:ext>
            </a:extLst>
          </p:cNvPr>
          <p:cNvSpPr/>
          <p:nvPr/>
        </p:nvSpPr>
        <p:spPr>
          <a:xfrm>
            <a:off x="7656194" y="1901907"/>
            <a:ext cx="399536" cy="399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C06684-08CC-4663-879A-283659FC01A3}"/>
              </a:ext>
            </a:extLst>
          </p:cNvPr>
          <p:cNvSpPr txBox="1"/>
          <p:nvPr/>
        </p:nvSpPr>
        <p:spPr>
          <a:xfrm>
            <a:off x="1085934" y="1901907"/>
            <a:ext cx="2206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State-action pairs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DF0B9B-253D-459A-8CBD-7CDA5628DA54}"/>
              </a:ext>
            </a:extLst>
          </p:cNvPr>
          <p:cNvGrpSpPr/>
          <p:nvPr/>
        </p:nvGrpSpPr>
        <p:grpSpPr>
          <a:xfrm>
            <a:off x="4355840" y="2446576"/>
            <a:ext cx="5070832" cy="588652"/>
            <a:chOff x="4355840" y="2446576"/>
            <a:chExt cx="5070832" cy="588652"/>
          </a:xfrm>
        </p:grpSpPr>
        <p:sp>
          <p:nvSpPr>
            <p:cNvPr id="32" name="Left Brace 31">
              <a:extLst>
                <a:ext uri="{FF2B5EF4-FFF2-40B4-BE49-F238E27FC236}">
                  <a16:creationId xmlns:a16="http://schemas.microsoft.com/office/drawing/2014/main" id="{BE9A2712-CDB7-4940-A55F-3E53A9BC85E7}"/>
                </a:ext>
              </a:extLst>
            </p:cNvPr>
            <p:cNvSpPr/>
            <p:nvPr/>
          </p:nvSpPr>
          <p:spPr>
            <a:xfrm rot="16200000">
              <a:off x="5303316" y="1499100"/>
              <a:ext cx="234234" cy="2129185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1833058-7411-4134-9907-4D1819BA5BA8}"/>
                    </a:ext>
                  </a:extLst>
                </p:cNvPr>
                <p:cNvSpPr txBox="1"/>
                <p:nvPr/>
              </p:nvSpPr>
              <p:spPr>
                <a:xfrm>
                  <a:off x="4385095" y="2655188"/>
                  <a:ext cx="2129186" cy="375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ℐ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1833058-7411-4134-9907-4D1819BA5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5095" y="2655188"/>
                  <a:ext cx="2129186" cy="37587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6FD04CE0-7DC4-4992-98E6-1D9FC767D7DB}"/>
                </a:ext>
              </a:extLst>
            </p:cNvPr>
            <p:cNvSpPr/>
            <p:nvPr/>
          </p:nvSpPr>
          <p:spPr>
            <a:xfrm rot="16200000">
              <a:off x="8105900" y="1348114"/>
              <a:ext cx="222309" cy="2419234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79112FB-1DC6-49C9-B0D0-1FF87F17DCBC}"/>
                    </a:ext>
                  </a:extLst>
                </p:cNvPr>
                <p:cNvSpPr txBox="1"/>
                <p:nvPr/>
              </p:nvSpPr>
              <p:spPr>
                <a:xfrm>
                  <a:off x="7203188" y="2665896"/>
                  <a:ext cx="21291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ℐ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79112FB-1DC6-49C9-B0D0-1FF87F17DC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3188" y="2665896"/>
                  <a:ext cx="212918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2A10EF5-F641-4321-8D01-06FD89C61501}"/>
              </a:ext>
            </a:extLst>
          </p:cNvPr>
          <p:cNvGrpSpPr/>
          <p:nvPr/>
        </p:nvGrpSpPr>
        <p:grpSpPr>
          <a:xfrm>
            <a:off x="4355842" y="3109262"/>
            <a:ext cx="5041222" cy="615327"/>
            <a:chOff x="4355842" y="3109262"/>
            <a:chExt cx="5041222" cy="615327"/>
          </a:xfrm>
        </p:grpSpPr>
        <p:sp>
          <p:nvSpPr>
            <p:cNvPr id="51" name="Left Brace 50">
              <a:extLst>
                <a:ext uri="{FF2B5EF4-FFF2-40B4-BE49-F238E27FC236}">
                  <a16:creationId xmlns:a16="http://schemas.microsoft.com/office/drawing/2014/main" id="{DAE0176F-4B49-446B-B28A-038D18D34501}"/>
                </a:ext>
              </a:extLst>
            </p:cNvPr>
            <p:cNvSpPr/>
            <p:nvPr/>
          </p:nvSpPr>
          <p:spPr>
            <a:xfrm rot="16200000">
              <a:off x="7756320" y="1690829"/>
              <a:ext cx="222309" cy="3059178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3921B89-A1DC-4D8F-905D-0C21A28A8081}"/>
                    </a:ext>
                  </a:extLst>
                </p:cNvPr>
                <p:cNvSpPr txBox="1"/>
                <p:nvPr/>
              </p:nvSpPr>
              <p:spPr>
                <a:xfrm>
                  <a:off x="6610360" y="3328583"/>
                  <a:ext cx="2692406" cy="3960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3921B89-A1DC-4D8F-905D-0C21A28A80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0360" y="3328583"/>
                  <a:ext cx="2692406" cy="396006"/>
                </a:xfrm>
                <a:prstGeom prst="rect">
                  <a:avLst/>
                </a:prstGeom>
                <a:blipFill>
                  <a:blip r:embed="rId4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BB55855-24CB-4638-BE52-785BFE4FF26A}"/>
                    </a:ext>
                  </a:extLst>
                </p:cNvPr>
                <p:cNvSpPr txBox="1"/>
                <p:nvPr/>
              </p:nvSpPr>
              <p:spPr>
                <a:xfrm>
                  <a:off x="4385095" y="3238999"/>
                  <a:ext cx="2017499" cy="4314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BB55855-24CB-4638-BE52-785BFE4FF2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5095" y="3238999"/>
                  <a:ext cx="2017499" cy="431400"/>
                </a:xfrm>
                <a:prstGeom prst="rect">
                  <a:avLst/>
                </a:prstGeom>
                <a:blipFill>
                  <a:blip r:embed="rId5"/>
                  <a:stretch>
                    <a:fillRect b="-70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Left Brace 53">
              <a:extLst>
                <a:ext uri="{FF2B5EF4-FFF2-40B4-BE49-F238E27FC236}">
                  <a16:creationId xmlns:a16="http://schemas.microsoft.com/office/drawing/2014/main" id="{EDFC88DD-CE5A-434E-95F6-FA49CD2227DC}"/>
                </a:ext>
              </a:extLst>
            </p:cNvPr>
            <p:cNvSpPr/>
            <p:nvPr/>
          </p:nvSpPr>
          <p:spPr>
            <a:xfrm rot="16200000">
              <a:off x="5122779" y="2342325"/>
              <a:ext cx="222310" cy="1756184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33BD0C1-72D1-4B0A-9BE3-1D156B7AECBF}"/>
              </a:ext>
            </a:extLst>
          </p:cNvPr>
          <p:cNvGrpSpPr/>
          <p:nvPr/>
        </p:nvGrpSpPr>
        <p:grpSpPr>
          <a:xfrm>
            <a:off x="1161434" y="4055505"/>
            <a:ext cx="8315964" cy="769441"/>
            <a:chOff x="1161434" y="4055505"/>
            <a:chExt cx="8315964" cy="76944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22F759-1CA3-42CB-AD38-A100FD61B8E3}"/>
                </a:ext>
              </a:extLst>
            </p:cNvPr>
            <p:cNvSpPr txBox="1"/>
            <p:nvPr/>
          </p:nvSpPr>
          <p:spPr>
            <a:xfrm>
              <a:off x="1161434" y="4055505"/>
              <a:ext cx="204686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Individual</a:t>
              </a:r>
            </a:p>
            <a:p>
              <a:r>
                <a:rPr lang="en-US" sz="2200" dirty="0"/>
                <a:t>Strong-Euler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CD329F7-E755-4749-8438-F5FC79DBC94F}"/>
                    </a:ext>
                  </a:extLst>
                </p:cNvPr>
                <p:cNvSpPr txBox="1"/>
                <p:nvPr/>
              </p:nvSpPr>
              <p:spPr>
                <a:xfrm>
                  <a:off x="4751811" y="4078301"/>
                  <a:ext cx="1516268" cy="65601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ad>
                          <m:radPr>
                            <m:degHide m:val="on"/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ℐ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sub>
                                  <m:sup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CD329F7-E755-4749-8438-F5FC79DBC9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1811" y="4078301"/>
                  <a:ext cx="1516268" cy="6560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675B88CD-C009-4582-97F8-A2B9DB266585}"/>
                    </a:ext>
                  </a:extLst>
                </p:cNvPr>
                <p:cNvSpPr txBox="1"/>
                <p:nvPr/>
              </p:nvSpPr>
              <p:spPr>
                <a:xfrm>
                  <a:off x="7058163" y="4192434"/>
                  <a:ext cx="2419235" cy="4277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ad>
                          <m:radPr>
                            <m:degHide m:val="on"/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ℐ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675B88CD-C009-4582-97F8-A2B9DB2665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8163" y="4192434"/>
                  <a:ext cx="2419235" cy="42774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70144B8-4FAA-478E-B77B-D371BB2F16A9}"/>
                    </a:ext>
                  </a:extLst>
                </p:cNvPr>
                <p:cNvSpPr txBox="1"/>
                <p:nvPr/>
              </p:nvSpPr>
              <p:spPr>
                <a:xfrm>
                  <a:off x="6139926" y="4221641"/>
                  <a:ext cx="15162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70144B8-4FAA-478E-B77B-D371BB2F16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9926" y="4221641"/>
                  <a:ext cx="151626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2FB76F-D64D-48AC-BEE9-784B9CB1E117}"/>
              </a:ext>
            </a:extLst>
          </p:cNvPr>
          <p:cNvGrpSpPr/>
          <p:nvPr/>
        </p:nvGrpSpPr>
        <p:grpSpPr>
          <a:xfrm>
            <a:off x="1161433" y="4753431"/>
            <a:ext cx="7813755" cy="656013"/>
            <a:chOff x="1161433" y="4753431"/>
            <a:chExt cx="7813755" cy="65601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C99D1FF-FD99-470F-89CF-3CF4CCF5129E}"/>
                    </a:ext>
                  </a:extLst>
                </p:cNvPr>
                <p:cNvSpPr txBox="1"/>
                <p:nvPr/>
              </p:nvSpPr>
              <p:spPr>
                <a:xfrm>
                  <a:off x="1161433" y="4974603"/>
                  <a:ext cx="242066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/>
                    <a:t>Multi-task-Euler(</a:t>
                  </a:r>
                  <a14:m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en-US" sz="2200" dirty="0"/>
                    <a:t>)</a:t>
                  </a: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C99D1FF-FD99-470F-89CF-3CF4CCF512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33" y="4974603"/>
                  <a:ext cx="2420666" cy="430887"/>
                </a:xfrm>
                <a:prstGeom prst="rect">
                  <a:avLst/>
                </a:prstGeom>
                <a:blipFill>
                  <a:blip r:embed="rId9"/>
                  <a:stretch>
                    <a:fillRect l="-3275" t="-9859" b="-281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ABA6FF0-E34D-43E4-9355-45292E1D4B11}"/>
                    </a:ext>
                  </a:extLst>
                </p:cNvPr>
                <p:cNvSpPr txBox="1"/>
                <p:nvPr/>
              </p:nvSpPr>
              <p:spPr>
                <a:xfrm>
                  <a:off x="4691554" y="4753431"/>
                  <a:ext cx="1516268" cy="65601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ad>
                          <m:radPr>
                            <m:degHide m:val="on"/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ℐ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sub>
                                  <m:sup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ABA6FF0-E34D-43E4-9355-45292E1D4B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1554" y="4753431"/>
                  <a:ext cx="1516268" cy="65601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64F534B6-D9FD-41D7-939F-523D8CDAFB07}"/>
                    </a:ext>
                  </a:extLst>
                </p:cNvPr>
                <p:cNvSpPr txBox="1"/>
                <p:nvPr/>
              </p:nvSpPr>
              <p:spPr>
                <a:xfrm>
                  <a:off x="7458920" y="4870079"/>
                  <a:ext cx="1516268" cy="4277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sSup>
                              <m:sSupPr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ℐ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64F534B6-D9FD-41D7-939F-523D8CDAFB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8920" y="4870079"/>
                  <a:ext cx="1516268" cy="42774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5C1AF83-34DD-4A84-98AB-34FD8D844E70}"/>
                    </a:ext>
                  </a:extLst>
                </p:cNvPr>
                <p:cNvSpPr txBox="1"/>
                <p:nvPr/>
              </p:nvSpPr>
              <p:spPr>
                <a:xfrm>
                  <a:off x="6139926" y="4896771"/>
                  <a:ext cx="15162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5C1AF83-34DD-4A84-98AB-34FD8D844E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9926" y="4896771"/>
                  <a:ext cx="1516268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2D15A5-B980-465D-B65E-2CD66D4089A3}"/>
              </a:ext>
            </a:extLst>
          </p:cNvPr>
          <p:cNvGrpSpPr/>
          <p:nvPr/>
        </p:nvGrpSpPr>
        <p:grpSpPr>
          <a:xfrm>
            <a:off x="1161433" y="5575424"/>
            <a:ext cx="8168697" cy="685417"/>
            <a:chOff x="1161433" y="5575424"/>
            <a:chExt cx="8168697" cy="68541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8C16DF1-DB6C-42BA-961A-CCBA1DB29204}"/>
                </a:ext>
              </a:extLst>
            </p:cNvPr>
            <p:cNvSpPr txBox="1"/>
            <p:nvPr/>
          </p:nvSpPr>
          <p:spPr>
            <a:xfrm>
              <a:off x="1161433" y="5800550"/>
              <a:ext cx="24206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Lower bound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695C1D4-17BE-4077-9279-C10230DD09E0}"/>
                    </a:ext>
                  </a:extLst>
                </p:cNvPr>
                <p:cNvSpPr txBox="1"/>
                <p:nvPr/>
              </p:nvSpPr>
              <p:spPr>
                <a:xfrm>
                  <a:off x="4370732" y="5575424"/>
                  <a:ext cx="1516268" cy="65601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ad>
                          <m:radPr>
                            <m:degHide m:val="on"/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ℐ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800" b="0" i="0" dirty="0" smtClean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695C1D4-17BE-4077-9279-C10230DD09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732" y="5575424"/>
                  <a:ext cx="1516268" cy="656013"/>
                </a:xfrm>
                <a:prstGeom prst="rect">
                  <a:avLst/>
                </a:prstGeom>
                <a:blipFill>
                  <a:blip r:embed="rId13"/>
                  <a:stretch>
                    <a:fillRect r="-188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F75D7D8-4EB3-4748-9E8A-2A32D7077EA7}"/>
                    </a:ext>
                  </a:extLst>
                </p:cNvPr>
                <p:cNvSpPr txBox="1"/>
                <p:nvPr/>
              </p:nvSpPr>
              <p:spPr>
                <a:xfrm>
                  <a:off x="7316752" y="5604828"/>
                  <a:ext cx="2013378" cy="65601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ℐ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F75D7D8-4EB3-4748-9E8A-2A32D7077E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6752" y="5604828"/>
                  <a:ext cx="2013378" cy="65601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DEDA3F6-1118-463E-AD24-A9EB878F71F6}"/>
                    </a:ext>
                  </a:extLst>
                </p:cNvPr>
                <p:cNvSpPr txBox="1"/>
                <p:nvPr/>
              </p:nvSpPr>
              <p:spPr>
                <a:xfrm>
                  <a:off x="6139926" y="5718764"/>
                  <a:ext cx="15162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DEDA3F6-1118-463E-AD24-A9EB878F71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9926" y="5718764"/>
                  <a:ext cx="1516268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1189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BBF0-1E28-8E4D-BF93-07D1EDF28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8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Our results: gap-dependent bounds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D4566A-73C1-1A46-A9C0-8430424F52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1755" y="1314748"/>
                <a:ext cx="10515600" cy="5427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For player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’s contribution to the collective regret: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D4566A-73C1-1A46-A9C0-8430424F5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755" y="1314748"/>
                <a:ext cx="10515600" cy="5427516"/>
              </a:xfrm>
              <a:blipFill>
                <a:blip r:embed="rId2"/>
                <a:stretch>
                  <a:fillRect l="-928" t="-1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5FD20763-83AD-4E43-8EEF-52FD9E8F32A8}"/>
              </a:ext>
            </a:extLst>
          </p:cNvPr>
          <p:cNvSpPr/>
          <p:nvPr/>
        </p:nvSpPr>
        <p:spPr>
          <a:xfrm>
            <a:off x="6970725" y="1901907"/>
            <a:ext cx="399536" cy="399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759A1B6-CE39-4711-8506-C67467BB6F42}"/>
              </a:ext>
            </a:extLst>
          </p:cNvPr>
          <p:cNvSpPr/>
          <p:nvPr/>
        </p:nvSpPr>
        <p:spPr>
          <a:xfrm>
            <a:off x="8341663" y="1901907"/>
            <a:ext cx="399536" cy="399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F967D1B-4E9E-4AEE-B4E1-64FAEF50CF6B}"/>
              </a:ext>
            </a:extLst>
          </p:cNvPr>
          <p:cNvSpPr/>
          <p:nvPr/>
        </p:nvSpPr>
        <p:spPr>
          <a:xfrm>
            <a:off x="9027134" y="1901907"/>
            <a:ext cx="399536" cy="399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C32304-0574-4BCC-9908-0A9830973FBD}"/>
              </a:ext>
            </a:extLst>
          </p:cNvPr>
          <p:cNvSpPr/>
          <p:nvPr/>
        </p:nvSpPr>
        <p:spPr>
          <a:xfrm>
            <a:off x="4228849" y="1901907"/>
            <a:ext cx="399536" cy="399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109FE82-79E1-4210-9B39-83FCFE9BF6B0}"/>
              </a:ext>
            </a:extLst>
          </p:cNvPr>
          <p:cNvSpPr/>
          <p:nvPr/>
        </p:nvSpPr>
        <p:spPr>
          <a:xfrm>
            <a:off x="4914318" y="1901907"/>
            <a:ext cx="399536" cy="399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5EC4098-42DC-4C81-8A44-41FDC05D6FA7}"/>
              </a:ext>
            </a:extLst>
          </p:cNvPr>
          <p:cNvSpPr/>
          <p:nvPr/>
        </p:nvSpPr>
        <p:spPr>
          <a:xfrm>
            <a:off x="5599787" y="1901907"/>
            <a:ext cx="399536" cy="399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CD440D5-FB13-475A-8299-41C2E00F8846}"/>
              </a:ext>
            </a:extLst>
          </p:cNvPr>
          <p:cNvSpPr/>
          <p:nvPr/>
        </p:nvSpPr>
        <p:spPr>
          <a:xfrm>
            <a:off x="6285256" y="1901907"/>
            <a:ext cx="399536" cy="399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F80F4FC-5B74-42CB-969D-FF5B7D71FD97}"/>
              </a:ext>
            </a:extLst>
          </p:cNvPr>
          <p:cNvSpPr/>
          <p:nvPr/>
        </p:nvSpPr>
        <p:spPr>
          <a:xfrm>
            <a:off x="7656194" y="1901907"/>
            <a:ext cx="399536" cy="399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C06684-08CC-4663-879A-283659FC01A3}"/>
              </a:ext>
            </a:extLst>
          </p:cNvPr>
          <p:cNvSpPr txBox="1"/>
          <p:nvPr/>
        </p:nvSpPr>
        <p:spPr>
          <a:xfrm>
            <a:off x="1085934" y="1901907"/>
            <a:ext cx="2206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State-action pairs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0C4664-7BE8-4157-9951-870643F6D29E}"/>
              </a:ext>
            </a:extLst>
          </p:cNvPr>
          <p:cNvGrpSpPr/>
          <p:nvPr/>
        </p:nvGrpSpPr>
        <p:grpSpPr>
          <a:xfrm>
            <a:off x="3849725" y="2446576"/>
            <a:ext cx="5576947" cy="599360"/>
            <a:chOff x="3849725" y="2446576"/>
            <a:chExt cx="5576947" cy="599360"/>
          </a:xfrm>
        </p:grpSpPr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CB6A86AF-4F88-483A-9ADD-8BB56E01D71D}"/>
                </a:ext>
              </a:extLst>
            </p:cNvPr>
            <p:cNvSpPr/>
            <p:nvPr/>
          </p:nvSpPr>
          <p:spPr>
            <a:xfrm rot="16200000">
              <a:off x="4640107" y="2206035"/>
              <a:ext cx="222309" cy="725648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Left Brace 31">
              <a:extLst>
                <a:ext uri="{FF2B5EF4-FFF2-40B4-BE49-F238E27FC236}">
                  <a16:creationId xmlns:a16="http://schemas.microsoft.com/office/drawing/2014/main" id="{BE9A2712-CDB7-4940-A55F-3E53A9BC85E7}"/>
                </a:ext>
              </a:extLst>
            </p:cNvPr>
            <p:cNvSpPr/>
            <p:nvPr/>
          </p:nvSpPr>
          <p:spPr>
            <a:xfrm rot="16200000">
              <a:off x="6011046" y="2206831"/>
              <a:ext cx="222309" cy="725648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1833058-7411-4134-9907-4D1819BA5BA8}"/>
                    </a:ext>
                  </a:extLst>
                </p:cNvPr>
                <p:cNvSpPr txBox="1"/>
                <p:nvPr/>
              </p:nvSpPr>
              <p:spPr>
                <a:xfrm>
                  <a:off x="3849725" y="2655188"/>
                  <a:ext cx="2129186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1833058-7411-4134-9907-4D1819BA5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9725" y="2655188"/>
                  <a:ext cx="2129186" cy="390748"/>
                </a:xfrm>
                <a:prstGeom prst="rect">
                  <a:avLst/>
                </a:prstGeom>
                <a:blipFill>
                  <a:blip r:embed="rId3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054E4E6-40E4-413E-9DEA-FCC4403A0585}"/>
                    </a:ext>
                  </a:extLst>
                </p:cNvPr>
                <p:cNvSpPr txBox="1"/>
                <p:nvPr/>
              </p:nvSpPr>
              <p:spPr>
                <a:xfrm>
                  <a:off x="5146781" y="2575743"/>
                  <a:ext cx="2129186" cy="4701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opt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∪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054E4E6-40E4-413E-9DEA-FCC4403A05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6781" y="2575743"/>
                  <a:ext cx="2129186" cy="470193"/>
                </a:xfrm>
                <a:prstGeom prst="rect">
                  <a:avLst/>
                </a:prstGeom>
                <a:blipFill>
                  <a:blip r:embed="rId4"/>
                  <a:stretch>
                    <a:fillRect b="-5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6FD04CE0-7DC4-4992-98E6-1D9FC767D7DB}"/>
                </a:ext>
              </a:extLst>
            </p:cNvPr>
            <p:cNvSpPr/>
            <p:nvPr/>
          </p:nvSpPr>
          <p:spPr>
            <a:xfrm rot="16200000">
              <a:off x="8105900" y="1348114"/>
              <a:ext cx="222309" cy="2419234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79112FB-1DC6-49C9-B0D0-1FF87F17DCBC}"/>
                    </a:ext>
                  </a:extLst>
                </p:cNvPr>
                <p:cNvSpPr txBox="1"/>
                <p:nvPr/>
              </p:nvSpPr>
              <p:spPr>
                <a:xfrm>
                  <a:off x="7203188" y="2665896"/>
                  <a:ext cx="21291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ℐ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79112FB-1DC6-49C9-B0D0-1FF87F17DC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3188" y="2665896"/>
                  <a:ext cx="212918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AEE6F8E-AC4C-4C35-96E5-A16B6AD8B391}"/>
              </a:ext>
            </a:extLst>
          </p:cNvPr>
          <p:cNvGrpSpPr/>
          <p:nvPr/>
        </p:nvGrpSpPr>
        <p:grpSpPr>
          <a:xfrm>
            <a:off x="4878251" y="3109262"/>
            <a:ext cx="4518813" cy="615327"/>
            <a:chOff x="4878251" y="3109262"/>
            <a:chExt cx="4518813" cy="615327"/>
          </a:xfrm>
        </p:grpSpPr>
        <p:sp>
          <p:nvSpPr>
            <p:cNvPr id="51" name="Left Brace 50">
              <a:extLst>
                <a:ext uri="{FF2B5EF4-FFF2-40B4-BE49-F238E27FC236}">
                  <a16:creationId xmlns:a16="http://schemas.microsoft.com/office/drawing/2014/main" id="{DAE0176F-4B49-446B-B28A-038D18D34501}"/>
                </a:ext>
              </a:extLst>
            </p:cNvPr>
            <p:cNvSpPr/>
            <p:nvPr/>
          </p:nvSpPr>
          <p:spPr>
            <a:xfrm rot="16200000">
              <a:off x="7756320" y="1690829"/>
              <a:ext cx="222309" cy="3059178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3921B89-A1DC-4D8F-905D-0C21A28A8081}"/>
                    </a:ext>
                  </a:extLst>
                </p:cNvPr>
                <p:cNvSpPr txBox="1"/>
                <p:nvPr/>
              </p:nvSpPr>
              <p:spPr>
                <a:xfrm>
                  <a:off x="6610360" y="3328583"/>
                  <a:ext cx="2692406" cy="3960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3921B89-A1DC-4D8F-905D-0C21A28A80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0360" y="3328583"/>
                  <a:ext cx="2692406" cy="396006"/>
                </a:xfrm>
                <a:prstGeom prst="rect">
                  <a:avLst/>
                </a:prstGeom>
                <a:blipFill>
                  <a:blip r:embed="rId6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BB55855-24CB-4638-BE52-785BFE4FF26A}"/>
                    </a:ext>
                  </a:extLst>
                </p:cNvPr>
                <p:cNvSpPr txBox="1"/>
                <p:nvPr/>
              </p:nvSpPr>
              <p:spPr>
                <a:xfrm>
                  <a:off x="4878251" y="3238999"/>
                  <a:ext cx="2017499" cy="4721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opt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∪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ℐ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BB55855-24CB-4638-BE52-785BFE4FF2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8251" y="3238999"/>
                  <a:ext cx="2017499" cy="472181"/>
                </a:xfrm>
                <a:prstGeom prst="rect">
                  <a:avLst/>
                </a:prstGeom>
                <a:blipFill>
                  <a:blip r:embed="rId7"/>
                  <a:stretch>
                    <a:fillRect b="-6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Left Brace 53">
              <a:extLst>
                <a:ext uri="{FF2B5EF4-FFF2-40B4-BE49-F238E27FC236}">
                  <a16:creationId xmlns:a16="http://schemas.microsoft.com/office/drawing/2014/main" id="{EDFC88DD-CE5A-434E-95F6-FA49CD2227DC}"/>
                </a:ext>
              </a:extLst>
            </p:cNvPr>
            <p:cNvSpPr/>
            <p:nvPr/>
          </p:nvSpPr>
          <p:spPr>
            <a:xfrm rot="16200000">
              <a:off x="5638047" y="2857593"/>
              <a:ext cx="222309" cy="725648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1C8E550-97CC-4052-A19F-C09AF973F68E}"/>
              </a:ext>
            </a:extLst>
          </p:cNvPr>
          <p:cNvGrpSpPr/>
          <p:nvPr/>
        </p:nvGrpSpPr>
        <p:grpSpPr>
          <a:xfrm>
            <a:off x="1161434" y="4028506"/>
            <a:ext cx="7532249" cy="788901"/>
            <a:chOff x="1161434" y="4028506"/>
            <a:chExt cx="7532249" cy="78890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22F759-1CA3-42CB-AD38-A100FD61B8E3}"/>
                </a:ext>
              </a:extLst>
            </p:cNvPr>
            <p:cNvSpPr txBox="1"/>
            <p:nvPr/>
          </p:nvSpPr>
          <p:spPr>
            <a:xfrm>
              <a:off x="1161434" y="4028506"/>
              <a:ext cx="204686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Individual</a:t>
              </a:r>
            </a:p>
            <a:p>
              <a:r>
                <a:rPr lang="en-US" sz="2200" dirty="0"/>
                <a:t>Strong-Euler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3C3E4EE-5958-4F66-9738-259FD1A4DB7E}"/>
                    </a:ext>
                  </a:extLst>
                </p:cNvPr>
                <p:cNvSpPr txBox="1"/>
                <p:nvPr/>
              </p:nvSpPr>
              <p:spPr>
                <a:xfrm>
                  <a:off x="4331287" y="4050531"/>
                  <a:ext cx="898670" cy="72539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3C3E4EE-5958-4F66-9738-259FD1A4DB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1287" y="4050531"/>
                  <a:ext cx="898670" cy="72539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F77518D-3F75-4BBA-846E-453F2D382A93}"/>
                    </a:ext>
                  </a:extLst>
                </p:cNvPr>
                <p:cNvSpPr txBox="1"/>
                <p:nvPr/>
              </p:nvSpPr>
              <p:spPr>
                <a:xfrm>
                  <a:off x="5752713" y="4050531"/>
                  <a:ext cx="898671" cy="72539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F77518D-3F75-4BBA-846E-453F2D382A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2713" y="4050531"/>
                  <a:ext cx="898671" cy="72539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59EBE15-C5AC-415C-AD05-26DCF2842EDE}"/>
                    </a:ext>
                  </a:extLst>
                </p:cNvPr>
                <p:cNvSpPr txBox="1"/>
                <p:nvPr/>
              </p:nvSpPr>
              <p:spPr>
                <a:xfrm>
                  <a:off x="7795012" y="4050531"/>
                  <a:ext cx="898671" cy="72539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59EBE15-C5AC-415C-AD05-26DCF2842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5012" y="4050531"/>
                  <a:ext cx="898671" cy="72539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F767B03-1847-4CE3-9833-A56B43C5E83D}"/>
                    </a:ext>
                  </a:extLst>
                </p:cNvPr>
                <p:cNvSpPr txBox="1"/>
                <p:nvPr/>
              </p:nvSpPr>
              <p:spPr>
                <a:xfrm>
                  <a:off x="3652683" y="4031679"/>
                  <a:ext cx="454281" cy="78572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/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F767B03-1847-4CE3-9833-A56B43C5E8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2683" y="4031679"/>
                  <a:ext cx="454281" cy="78572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DFA93E2-221E-4A89-8A91-C61D1D2FD615}"/>
              </a:ext>
            </a:extLst>
          </p:cNvPr>
          <p:cNvGrpSpPr/>
          <p:nvPr/>
        </p:nvGrpSpPr>
        <p:grpSpPr>
          <a:xfrm>
            <a:off x="1161433" y="4846336"/>
            <a:ext cx="7997315" cy="785728"/>
            <a:chOff x="1161433" y="4846336"/>
            <a:chExt cx="7997315" cy="7857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C99D1FF-FD99-470F-89CF-3CF4CCF5129E}"/>
                    </a:ext>
                  </a:extLst>
                </p:cNvPr>
                <p:cNvSpPr txBox="1"/>
                <p:nvPr/>
              </p:nvSpPr>
              <p:spPr>
                <a:xfrm>
                  <a:off x="1161433" y="5012440"/>
                  <a:ext cx="242066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/>
                    <a:t>Multi-task-Euler(</a:t>
                  </a:r>
                  <a14:m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en-US" sz="2200" dirty="0"/>
                    <a:t>)</a:t>
                  </a: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C99D1FF-FD99-470F-89CF-3CF4CCF512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33" y="5012440"/>
                  <a:ext cx="2420666" cy="430887"/>
                </a:xfrm>
                <a:prstGeom prst="rect">
                  <a:avLst/>
                </a:prstGeom>
                <a:blipFill>
                  <a:blip r:embed="rId12"/>
                  <a:stretch>
                    <a:fillRect l="-3275" t="-8451" b="-281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737016E-61CF-4538-8384-D8D230557B8B}"/>
                    </a:ext>
                  </a:extLst>
                </p:cNvPr>
                <p:cNvSpPr txBox="1"/>
                <p:nvPr/>
              </p:nvSpPr>
              <p:spPr>
                <a:xfrm>
                  <a:off x="4319700" y="4865188"/>
                  <a:ext cx="898670" cy="72539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737016E-61CF-4538-8384-D8D230557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9700" y="4865188"/>
                  <a:ext cx="898670" cy="72539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A25FCB62-832E-40B4-8ABE-39488834F39E}"/>
                    </a:ext>
                  </a:extLst>
                </p:cNvPr>
                <p:cNvSpPr txBox="1"/>
                <p:nvPr/>
              </p:nvSpPr>
              <p:spPr>
                <a:xfrm>
                  <a:off x="5752712" y="4865188"/>
                  <a:ext cx="898671" cy="72539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A25FCB62-832E-40B4-8ABE-39488834F3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2712" y="4865188"/>
                  <a:ext cx="898671" cy="72539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29C29A5-E4FD-4BAF-82C8-A68F097228A9}"/>
                    </a:ext>
                  </a:extLst>
                </p:cNvPr>
                <p:cNvSpPr txBox="1"/>
                <p:nvPr/>
              </p:nvSpPr>
              <p:spPr>
                <a:xfrm>
                  <a:off x="7815111" y="4865188"/>
                  <a:ext cx="1343637" cy="72539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29C29A5-E4FD-4BAF-82C8-A68F097228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5111" y="4865188"/>
                  <a:ext cx="1343637" cy="72539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FF30958-A383-4C25-8691-556A6F844C15}"/>
                    </a:ext>
                  </a:extLst>
                </p:cNvPr>
                <p:cNvSpPr txBox="1"/>
                <p:nvPr/>
              </p:nvSpPr>
              <p:spPr>
                <a:xfrm>
                  <a:off x="3652683" y="4846336"/>
                  <a:ext cx="454281" cy="78572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/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FF30958-A383-4C25-8691-556A6F844C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2683" y="4846336"/>
                  <a:ext cx="454281" cy="78572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5C0E797-F451-427F-AEBE-6449CA71A11A}"/>
              </a:ext>
            </a:extLst>
          </p:cNvPr>
          <p:cNvGrpSpPr/>
          <p:nvPr/>
        </p:nvGrpSpPr>
        <p:grpSpPr>
          <a:xfrm>
            <a:off x="1161433" y="5627732"/>
            <a:ext cx="8056309" cy="785728"/>
            <a:chOff x="1161433" y="5583134"/>
            <a:chExt cx="8056309" cy="78572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8C16DF1-DB6C-42BA-961A-CCBA1DB29204}"/>
                </a:ext>
              </a:extLst>
            </p:cNvPr>
            <p:cNvSpPr txBox="1"/>
            <p:nvPr/>
          </p:nvSpPr>
          <p:spPr>
            <a:xfrm>
              <a:off x="1161433" y="5749238"/>
              <a:ext cx="24206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Lower bound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D488CFCD-A74B-43A6-9F53-E2E1507329A7}"/>
                    </a:ext>
                  </a:extLst>
                </p:cNvPr>
                <p:cNvSpPr txBox="1"/>
                <p:nvPr/>
              </p:nvSpPr>
              <p:spPr>
                <a:xfrm>
                  <a:off x="5752712" y="5601986"/>
                  <a:ext cx="1030735" cy="72539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dirty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D488CFCD-A74B-43A6-9F53-E2E150732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2712" y="5601986"/>
                  <a:ext cx="1030735" cy="72539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2D0565E-B002-45AC-9978-1CE47CEA6FAF}"/>
                    </a:ext>
                  </a:extLst>
                </p:cNvPr>
                <p:cNvSpPr txBox="1"/>
                <p:nvPr/>
              </p:nvSpPr>
              <p:spPr>
                <a:xfrm>
                  <a:off x="7804748" y="5601986"/>
                  <a:ext cx="1412994" cy="72539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2D0565E-B002-45AC-9978-1CE47CEA6F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4748" y="5601986"/>
                  <a:ext cx="1412994" cy="72539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31A01EE6-DE19-4E09-9E59-CB7799DA09AA}"/>
                    </a:ext>
                  </a:extLst>
                </p:cNvPr>
                <p:cNvSpPr txBox="1"/>
                <p:nvPr/>
              </p:nvSpPr>
              <p:spPr>
                <a:xfrm>
                  <a:off x="3652683" y="5583134"/>
                  <a:ext cx="454281" cy="78572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/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31A01EE6-DE19-4E09-9E59-CB7799DA09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2683" y="5583134"/>
                  <a:ext cx="454281" cy="78572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2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BBF0-1E28-8E4D-BF93-07D1EDF28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8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Multi-task-Euler(𝜀): main ideas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D4566A-73C1-1A46-A9C0-8430424F52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5619"/>
                <a:ext cx="10515600" cy="542751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For each player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, Multi-Task-Euler(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):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1. Maintains two model estimates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/>
                  <a:t>: (1) an individual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 (2) an aggregate model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</m:acc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2. Performs a ``heterogeneous’’ optimistic value iteration using both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ℳ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</m:acc>
                  </m:oMath>
                </a14:m>
                <a:r>
                  <a:rPr lang="en-US" sz="2400" dirty="0"/>
                  <a:t> to obtain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, a tight upper confidence bound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bSup>
                  </m:oMath>
                </a14:m>
                <a:r>
                  <a:rPr lang="en-US" sz="2400" dirty="0"/>
                  <a:t>, and executes its greedy policy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Similar algorithmic idea of ``model transfer’’ has appeared in prior works, e.g., (Taylor, Jong, &amp; Stone, 2008), (</a:t>
                </a:r>
                <a:r>
                  <a:rPr lang="en-US" sz="2400" dirty="0" err="1"/>
                  <a:t>Pazis</a:t>
                </a:r>
                <a:r>
                  <a:rPr lang="en-US" sz="2400" dirty="0"/>
                  <a:t> &amp; Parr, 2016)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D4566A-73C1-1A46-A9C0-8430424F5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5619"/>
                <a:ext cx="10515600" cy="5427516"/>
              </a:xfrm>
              <a:blipFill>
                <a:blip r:embed="rId2"/>
                <a:stretch>
                  <a:fillRect l="-928" t="-1573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03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BBF0-1E28-8E4D-BF93-07D1EDF28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8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Technical overview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D4566A-73C1-1A46-A9C0-8430424F52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8315" y="1645619"/>
                <a:ext cx="11319387" cy="542751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Upper bounds: a new surplus bound in the multi-task setting: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ℙ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sepChr m:val="∣"/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</m:e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  ≤</m:t>
                      </m:r>
                      <m:acc>
                        <m:accPr>
                          <m:chr m:val="̃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ra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rad>
                            </m:e>
                          </m:d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and combine with the ``clipping trick’’ (</a:t>
                </a:r>
                <a:r>
                  <a:rPr lang="en-US" sz="2400" dirty="0" err="1"/>
                  <a:t>Simchowitz</a:t>
                </a:r>
                <a:r>
                  <a:rPr lang="en-US" sz="2400" dirty="0"/>
                  <a:t> &amp; Jamieson, 2019)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Lower bounds: combine the multi-task bandit lower bounds (Wang, Zhang, Singh, </a:t>
                </a:r>
                <a:r>
                  <a:rPr lang="en-US" sz="2400" dirty="0" err="1"/>
                  <a:t>Riek</a:t>
                </a:r>
                <a:r>
                  <a:rPr lang="en-US" sz="2400" dirty="0"/>
                  <a:t>, Chaudhuri, 2021) with a standard bandit-to-RL conversion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D4566A-73C1-1A46-A9C0-8430424F5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8315" y="1645619"/>
                <a:ext cx="11319387" cy="5427516"/>
              </a:xfrm>
              <a:blipFill>
                <a:blip r:embed="rId2"/>
                <a:stretch>
                  <a:fillRect l="-808" t="-1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73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BBF0-1E28-8E4D-BF93-07D1EDF28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8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Conclusion and open 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D4566A-73C1-1A46-A9C0-8430424F52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5619"/>
                <a:ext cx="10515600" cy="542751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We study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-MPERL</a:t>
                </a:r>
                <a:r>
                  <a:rPr lang="en-US" sz="2400" dirty="0"/>
                  <a:t>, a new multi-task RL setting; this complements existing multi-task RL settings (e.g., </a:t>
                </a:r>
                <a:r>
                  <a:rPr lang="en-US" sz="2400" dirty="0" err="1"/>
                  <a:t>Brunskill</a:t>
                </a:r>
                <a:r>
                  <a:rPr lang="en-US" sz="2400" dirty="0"/>
                  <a:t> &amp; Li, 2013, Liu, Guo, &amp; </a:t>
                </a:r>
                <a:r>
                  <a:rPr lang="en-US" sz="2400" dirty="0" err="1"/>
                  <a:t>Brunskill</a:t>
                </a:r>
                <a:r>
                  <a:rPr lang="en-US" sz="2400" dirty="0"/>
                  <a:t>, 2016, </a:t>
                </a:r>
                <a:r>
                  <a:rPr lang="en-US" sz="2400" dirty="0" err="1"/>
                  <a:t>Pazis</a:t>
                </a:r>
                <a:r>
                  <a:rPr lang="en-US" sz="2400" dirty="0"/>
                  <a:t> &amp; Parr, 2016)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We give upper and lower bounds on the collective regret that are nearly matching for constant episode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Open questions:</a:t>
                </a:r>
              </a:p>
              <a:p>
                <a:pPr lvl="1"/>
                <a:r>
                  <a:rPr lang="en-US" sz="2000" dirty="0"/>
                  <a:t>Improve the dependence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 in the collective regret bounds</a:t>
                </a:r>
              </a:p>
              <a:p>
                <a:pPr lvl="1"/>
                <a:r>
                  <a:rPr lang="en-US" sz="2000" dirty="0"/>
                  <a:t>Improve the dependence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opt</m:t>
                        </m:r>
                      </m:sub>
                    </m:sSub>
                  </m:oMath>
                </a14:m>
                <a:r>
                  <a:rPr lang="en-US" sz="2000" dirty="0"/>
                  <a:t>, similar to recent works (e.g., Xu, Ma, &amp; Du, 2021)</a:t>
                </a:r>
              </a:p>
              <a:p>
                <a:pPr lvl="1"/>
                <a:r>
                  <a:rPr lang="en-US" sz="2000" dirty="0"/>
                  <a:t>Extensions to RL with function approximation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D4566A-73C1-1A46-A9C0-8430424F5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5619"/>
                <a:ext cx="10515600" cy="5427516"/>
              </a:xfrm>
              <a:blipFill>
                <a:blip r:embed="rId2"/>
                <a:stretch>
                  <a:fillRect l="-812" t="-1573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42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BBF0-1E28-8E4D-BF93-07D1EDF28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1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3866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B484-B950-DF41-9F95-F501C0B81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50" y="433043"/>
            <a:ext cx="11249907" cy="10425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Heterogenous Multi-Task Online Reinforcement Learning (RL)</a:t>
            </a:r>
          </a:p>
        </p:txBody>
      </p:sp>
      <p:pic>
        <p:nvPicPr>
          <p:cNvPr id="16" name="Content Placeholder 15" descr="User">
            <a:extLst>
              <a:ext uri="{FF2B5EF4-FFF2-40B4-BE49-F238E27FC236}">
                <a16:creationId xmlns:a16="http://schemas.microsoft.com/office/drawing/2014/main" id="{A594366E-5555-DC40-8E52-262F50436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2687" y="1643842"/>
            <a:ext cx="914400" cy="914400"/>
          </a:xfrm>
        </p:spPr>
      </p:pic>
      <p:pic>
        <p:nvPicPr>
          <p:cNvPr id="18" name="Graphic 17" descr="Female Profile">
            <a:extLst>
              <a:ext uri="{FF2B5EF4-FFF2-40B4-BE49-F238E27FC236}">
                <a16:creationId xmlns:a16="http://schemas.microsoft.com/office/drawing/2014/main" id="{734FF14E-8202-8E43-A34E-AFD07F883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7963" y="1643842"/>
            <a:ext cx="914400" cy="914400"/>
          </a:xfrm>
          <a:prstGeom prst="rect">
            <a:avLst/>
          </a:prstGeom>
        </p:spPr>
      </p:pic>
      <p:pic>
        <p:nvPicPr>
          <p:cNvPr id="20" name="Graphic 19" descr="Male profile">
            <a:extLst>
              <a:ext uri="{FF2B5EF4-FFF2-40B4-BE49-F238E27FC236}">
                <a16:creationId xmlns:a16="http://schemas.microsoft.com/office/drawing/2014/main" id="{54C60BCB-0044-A546-B342-0CA18201BC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63239" y="1643842"/>
            <a:ext cx="914400" cy="914400"/>
          </a:xfrm>
          <a:prstGeom prst="rect">
            <a:avLst/>
          </a:prstGeom>
        </p:spPr>
      </p:pic>
      <p:pic>
        <p:nvPicPr>
          <p:cNvPr id="22" name="Graphic 21" descr="School girl">
            <a:extLst>
              <a:ext uri="{FF2B5EF4-FFF2-40B4-BE49-F238E27FC236}">
                <a16:creationId xmlns:a16="http://schemas.microsoft.com/office/drawing/2014/main" id="{282A7B61-E1CF-6040-BEC5-2C58B26945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68515" y="1643842"/>
            <a:ext cx="914400" cy="914400"/>
          </a:xfrm>
          <a:prstGeom prst="rect">
            <a:avLst/>
          </a:prstGeom>
        </p:spPr>
      </p:pic>
      <p:pic>
        <p:nvPicPr>
          <p:cNvPr id="24" name="Graphic 23" descr="Robot">
            <a:extLst>
              <a:ext uri="{FF2B5EF4-FFF2-40B4-BE49-F238E27FC236}">
                <a16:creationId xmlns:a16="http://schemas.microsoft.com/office/drawing/2014/main" id="{440BF59A-903F-9341-A2D6-58E5CCFAE6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52687" y="3600438"/>
            <a:ext cx="914400" cy="914400"/>
          </a:xfrm>
          <a:prstGeom prst="rect">
            <a:avLst/>
          </a:prstGeom>
        </p:spPr>
      </p:pic>
      <p:pic>
        <p:nvPicPr>
          <p:cNvPr id="25" name="Graphic 24" descr="Robot">
            <a:extLst>
              <a:ext uri="{FF2B5EF4-FFF2-40B4-BE49-F238E27FC236}">
                <a16:creationId xmlns:a16="http://schemas.microsoft.com/office/drawing/2014/main" id="{627045CE-5129-5245-AC84-26304829CA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57963" y="3600438"/>
            <a:ext cx="914400" cy="914400"/>
          </a:xfrm>
          <a:prstGeom prst="rect">
            <a:avLst/>
          </a:prstGeom>
        </p:spPr>
      </p:pic>
      <p:pic>
        <p:nvPicPr>
          <p:cNvPr id="26" name="Graphic 25" descr="Robot">
            <a:extLst>
              <a:ext uri="{FF2B5EF4-FFF2-40B4-BE49-F238E27FC236}">
                <a16:creationId xmlns:a16="http://schemas.microsoft.com/office/drawing/2014/main" id="{C5C399AD-2BDD-0849-A0D4-26E7055010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63239" y="3600438"/>
            <a:ext cx="914400" cy="914400"/>
          </a:xfrm>
          <a:prstGeom prst="rect">
            <a:avLst/>
          </a:prstGeom>
        </p:spPr>
      </p:pic>
      <p:pic>
        <p:nvPicPr>
          <p:cNvPr id="27" name="Graphic 26" descr="Robot">
            <a:extLst>
              <a:ext uri="{FF2B5EF4-FFF2-40B4-BE49-F238E27FC236}">
                <a16:creationId xmlns:a16="http://schemas.microsoft.com/office/drawing/2014/main" id="{51C77BB6-4F3D-E447-8FCE-3CDF9F05002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69268" y="3600438"/>
            <a:ext cx="914400" cy="9144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878E39-80EA-3142-8CB8-90E0B0E2BEF4}"/>
              </a:ext>
            </a:extLst>
          </p:cNvPr>
          <p:cNvCxnSpPr>
            <a:cxnSpLocks/>
          </p:cNvCxnSpPr>
          <p:nvPr/>
        </p:nvCxnSpPr>
        <p:spPr>
          <a:xfrm>
            <a:off x="2843216" y="2686834"/>
            <a:ext cx="0" cy="7850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AFC356-5F05-0E44-9927-BFD5952664AF}"/>
              </a:ext>
            </a:extLst>
          </p:cNvPr>
          <p:cNvCxnSpPr>
            <a:cxnSpLocks/>
          </p:cNvCxnSpPr>
          <p:nvPr/>
        </p:nvCxnSpPr>
        <p:spPr>
          <a:xfrm flipV="1">
            <a:off x="3009899" y="2672546"/>
            <a:ext cx="0" cy="7850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A554C5-A4E6-794F-9CA6-66A462D7CB08}"/>
              </a:ext>
            </a:extLst>
          </p:cNvPr>
          <p:cNvCxnSpPr>
            <a:cxnSpLocks/>
          </p:cNvCxnSpPr>
          <p:nvPr/>
        </p:nvCxnSpPr>
        <p:spPr>
          <a:xfrm>
            <a:off x="4924683" y="2686834"/>
            <a:ext cx="0" cy="788593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F64C01-5750-724B-AD64-C50F26664DC7}"/>
              </a:ext>
            </a:extLst>
          </p:cNvPr>
          <p:cNvCxnSpPr>
            <a:cxnSpLocks/>
          </p:cNvCxnSpPr>
          <p:nvPr/>
        </p:nvCxnSpPr>
        <p:spPr>
          <a:xfrm flipV="1">
            <a:off x="5100890" y="2672546"/>
            <a:ext cx="0" cy="78503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2E18F5-5171-454F-977A-A0B79430FD2E}"/>
              </a:ext>
            </a:extLst>
          </p:cNvPr>
          <p:cNvCxnSpPr>
            <a:cxnSpLocks/>
          </p:cNvCxnSpPr>
          <p:nvPr/>
        </p:nvCxnSpPr>
        <p:spPr>
          <a:xfrm>
            <a:off x="7038977" y="2686834"/>
            <a:ext cx="0" cy="78503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B545CF-1316-3241-8C16-46AA6A2FAF0C}"/>
              </a:ext>
            </a:extLst>
          </p:cNvPr>
          <p:cNvCxnSpPr>
            <a:cxnSpLocks/>
          </p:cNvCxnSpPr>
          <p:nvPr/>
        </p:nvCxnSpPr>
        <p:spPr>
          <a:xfrm flipV="1">
            <a:off x="7219948" y="2672546"/>
            <a:ext cx="0" cy="78503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EF24984-0982-B54F-959F-9DE80FE9C873}"/>
              </a:ext>
            </a:extLst>
          </p:cNvPr>
          <p:cNvCxnSpPr>
            <a:cxnSpLocks/>
          </p:cNvCxnSpPr>
          <p:nvPr/>
        </p:nvCxnSpPr>
        <p:spPr>
          <a:xfrm>
            <a:off x="9149520" y="2701122"/>
            <a:ext cx="0" cy="78503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E7C6A5B-0813-5942-A125-EDEB10D8C539}"/>
              </a:ext>
            </a:extLst>
          </p:cNvPr>
          <p:cNvCxnSpPr>
            <a:cxnSpLocks/>
          </p:cNvCxnSpPr>
          <p:nvPr/>
        </p:nvCxnSpPr>
        <p:spPr>
          <a:xfrm flipV="1">
            <a:off x="9330491" y="2686834"/>
            <a:ext cx="0" cy="78503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C16BDDE-3B2F-274A-A2E5-B35A0219C15A}"/>
              </a:ext>
            </a:extLst>
          </p:cNvPr>
          <p:cNvSpPr txBox="1"/>
          <p:nvPr/>
        </p:nvSpPr>
        <p:spPr>
          <a:xfrm>
            <a:off x="777854" y="5555622"/>
            <a:ext cx="10579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Question: If the robots receive </a:t>
            </a:r>
            <a:r>
              <a:rPr lang="en-US" sz="2400" dirty="0">
                <a:solidFill>
                  <a:srgbClr val="FF0000"/>
                </a:solidFill>
              </a:rPr>
              <a:t>similar yet nonidentical</a:t>
            </a:r>
            <a:r>
              <a:rPr lang="en-US" sz="2400" dirty="0"/>
              <a:t> feedback, how can they learn to perform their respective tasks faster in an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online </a:t>
            </a:r>
            <a:r>
              <a:rPr lang="en-US" sz="2400" dirty="0"/>
              <a:t>RL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setting?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BA7631-3D16-4F4D-991E-688510890B13}"/>
                  </a:ext>
                </a:extLst>
              </p:cNvPr>
              <p:cNvSpPr txBox="1"/>
              <p:nvPr/>
            </p:nvSpPr>
            <p:spPr>
              <a:xfrm>
                <a:off x="3615270" y="1732616"/>
                <a:ext cx="694510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BA7631-3D16-4F4D-991E-688510890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270" y="1732616"/>
                <a:ext cx="694510" cy="61555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BED1C9E-19DD-2F46-A447-C1228E4DA331}"/>
                  </a:ext>
                </a:extLst>
              </p:cNvPr>
              <p:cNvSpPr txBox="1"/>
              <p:nvPr/>
            </p:nvSpPr>
            <p:spPr>
              <a:xfrm>
                <a:off x="7825822" y="1732615"/>
                <a:ext cx="694510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BED1C9E-19DD-2F46-A447-C1228E4DA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822" y="1732615"/>
                <a:ext cx="694510" cy="61555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EF9C347-122A-A940-8B67-CC70ECF40CAB}"/>
                  </a:ext>
                </a:extLst>
              </p:cNvPr>
              <p:cNvSpPr txBox="1"/>
              <p:nvPr/>
            </p:nvSpPr>
            <p:spPr>
              <a:xfrm>
                <a:off x="5720546" y="1732616"/>
                <a:ext cx="694510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EF9C347-122A-A940-8B67-CC70ECF40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546" y="1732616"/>
                <a:ext cx="694510" cy="61555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0ADEB20C-C40B-8249-BA79-F1E0A7582BC5}"/>
              </a:ext>
            </a:extLst>
          </p:cNvPr>
          <p:cNvSpPr txBox="1"/>
          <p:nvPr/>
        </p:nvSpPr>
        <p:spPr>
          <a:xfrm>
            <a:off x="380500" y="2558242"/>
            <a:ext cx="2296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Each robot learns the preferences of its paired individuals through interactions.</a:t>
            </a:r>
          </a:p>
          <a:p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2C2776A-A7D9-E540-9C66-BED3AD50822E}"/>
              </a:ext>
            </a:extLst>
          </p:cNvPr>
          <p:cNvSpPr/>
          <p:nvPr/>
        </p:nvSpPr>
        <p:spPr>
          <a:xfrm>
            <a:off x="777854" y="4683067"/>
            <a:ext cx="106362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group of assistive robots deployed to provide personalized healthcare services (Kubota et al., 2020).</a:t>
            </a:r>
          </a:p>
        </p:txBody>
      </p:sp>
      <p:sp>
        <p:nvSpPr>
          <p:cNvPr id="5" name="Left-Right Arrow 4">
            <a:extLst>
              <a:ext uri="{FF2B5EF4-FFF2-40B4-BE49-F238E27FC236}">
                <a16:creationId xmlns:a16="http://schemas.microsoft.com/office/drawing/2014/main" id="{19545046-F2E6-D343-98E3-A96EDCA4D0C0}"/>
              </a:ext>
            </a:extLst>
          </p:cNvPr>
          <p:cNvSpPr/>
          <p:nvPr/>
        </p:nvSpPr>
        <p:spPr>
          <a:xfrm>
            <a:off x="3514725" y="4035570"/>
            <a:ext cx="914400" cy="45719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>
            <a:extLst>
              <a:ext uri="{FF2B5EF4-FFF2-40B4-BE49-F238E27FC236}">
                <a16:creationId xmlns:a16="http://schemas.microsoft.com/office/drawing/2014/main" id="{BDDD49DD-957E-F845-88FD-C5C18707FC87}"/>
              </a:ext>
            </a:extLst>
          </p:cNvPr>
          <p:cNvSpPr/>
          <p:nvPr/>
        </p:nvSpPr>
        <p:spPr>
          <a:xfrm>
            <a:off x="7725277" y="4057637"/>
            <a:ext cx="914400" cy="45719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-Right Arrow 30">
            <a:extLst>
              <a:ext uri="{FF2B5EF4-FFF2-40B4-BE49-F238E27FC236}">
                <a16:creationId xmlns:a16="http://schemas.microsoft.com/office/drawing/2014/main" id="{0E0A6DC3-9838-9F4D-8DA8-A325880F2C49}"/>
              </a:ext>
            </a:extLst>
          </p:cNvPr>
          <p:cNvSpPr/>
          <p:nvPr/>
        </p:nvSpPr>
        <p:spPr>
          <a:xfrm>
            <a:off x="5620001" y="4034778"/>
            <a:ext cx="914400" cy="45719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7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BBF0-1E28-8E4D-BF93-07D1EDF28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8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Multi-Player Episodic RL (MPERL)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D4566A-73C1-1A46-A9C0-8430424F52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5619"/>
                <a:ext cx="10515600" cy="542751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players (robots) concurrently interact with their respective environments, each represented as an Episodic MDP.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D4566A-73C1-1A46-A9C0-8430424F5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5619"/>
                <a:ext cx="10515600" cy="5427516"/>
              </a:xfrm>
              <a:blipFill>
                <a:blip r:embed="rId2"/>
                <a:stretch>
                  <a:fillRect l="-1043" t="-1910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15" descr="User">
            <a:extLst>
              <a:ext uri="{FF2B5EF4-FFF2-40B4-BE49-F238E27FC236}">
                <a16:creationId xmlns:a16="http://schemas.microsoft.com/office/drawing/2014/main" id="{C27DB579-4398-8744-A573-DA359EE5B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74160" y="2631916"/>
            <a:ext cx="914400" cy="914400"/>
          </a:xfrm>
          <a:prstGeom prst="rect">
            <a:avLst/>
          </a:prstGeom>
        </p:spPr>
      </p:pic>
      <p:pic>
        <p:nvPicPr>
          <p:cNvPr id="5" name="Graphic 4" descr="Female Profile">
            <a:extLst>
              <a:ext uri="{FF2B5EF4-FFF2-40B4-BE49-F238E27FC236}">
                <a16:creationId xmlns:a16="http://schemas.microsoft.com/office/drawing/2014/main" id="{7C0B2632-B189-E24D-AB41-77C274FCE1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69004" y="2631916"/>
            <a:ext cx="914400" cy="914400"/>
          </a:xfrm>
          <a:prstGeom prst="rect">
            <a:avLst/>
          </a:prstGeom>
        </p:spPr>
      </p:pic>
      <p:pic>
        <p:nvPicPr>
          <p:cNvPr id="6" name="Graphic 5" descr="Robot">
            <a:extLst>
              <a:ext uri="{FF2B5EF4-FFF2-40B4-BE49-F238E27FC236}">
                <a16:creationId xmlns:a16="http://schemas.microsoft.com/office/drawing/2014/main" id="{85631D11-C0A6-5D42-9E63-50D89F130F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59760" y="2631916"/>
            <a:ext cx="914400" cy="914400"/>
          </a:xfrm>
          <a:prstGeom prst="rect">
            <a:avLst/>
          </a:prstGeom>
        </p:spPr>
      </p:pic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30B9C57C-A575-3D47-8442-D611071C73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54604" y="2631916"/>
            <a:ext cx="914400" cy="9144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0651566-9542-B047-8829-29241DE3D028}"/>
              </a:ext>
            </a:extLst>
          </p:cNvPr>
          <p:cNvSpPr/>
          <p:nvPr/>
        </p:nvSpPr>
        <p:spPr>
          <a:xfrm>
            <a:off x="1468742" y="3736616"/>
            <a:ext cx="1185862" cy="1257300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454471E-52D2-004B-A11A-0EA4D82058A5}"/>
              </a:ext>
            </a:extLst>
          </p:cNvPr>
          <p:cNvSpPr/>
          <p:nvPr/>
        </p:nvSpPr>
        <p:spPr>
          <a:xfrm>
            <a:off x="2933273" y="3736616"/>
            <a:ext cx="1185862" cy="1257300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8BC4B96-11E0-454E-9B8F-B464B3B696A8}"/>
              </a:ext>
            </a:extLst>
          </p:cNvPr>
          <p:cNvSpPr/>
          <p:nvPr/>
        </p:nvSpPr>
        <p:spPr>
          <a:xfrm>
            <a:off x="4397804" y="3728699"/>
            <a:ext cx="1185862" cy="1257300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451CC4A-EC24-6746-93B0-B106EA5AD4A8}"/>
              </a:ext>
            </a:extLst>
          </p:cNvPr>
          <p:cNvSpPr/>
          <p:nvPr/>
        </p:nvSpPr>
        <p:spPr>
          <a:xfrm>
            <a:off x="9625639" y="3736616"/>
            <a:ext cx="1185862" cy="1257300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E7B0EAC-21CA-A449-809D-6BB08A65A3F5}"/>
              </a:ext>
            </a:extLst>
          </p:cNvPr>
          <p:cNvSpPr/>
          <p:nvPr/>
        </p:nvSpPr>
        <p:spPr>
          <a:xfrm>
            <a:off x="8209893" y="3736616"/>
            <a:ext cx="1185862" cy="1257300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FE76B96-B62A-A344-85AA-60E1F5C334B8}"/>
              </a:ext>
            </a:extLst>
          </p:cNvPr>
          <p:cNvSpPr/>
          <p:nvPr/>
        </p:nvSpPr>
        <p:spPr>
          <a:xfrm>
            <a:off x="6794147" y="3736616"/>
            <a:ext cx="1185862" cy="1257300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2B1CBD-9AD8-3C43-A413-BEF4177C887D}"/>
              </a:ext>
            </a:extLst>
          </p:cNvPr>
          <p:cNvSpPr txBox="1"/>
          <p:nvPr/>
        </p:nvSpPr>
        <p:spPr>
          <a:xfrm>
            <a:off x="4468929" y="2712362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Alice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6E4F93-9392-1B47-9615-CBB0A55A52FF}"/>
              </a:ext>
            </a:extLst>
          </p:cNvPr>
          <p:cNvSpPr txBox="1"/>
          <p:nvPr/>
        </p:nvSpPr>
        <p:spPr>
          <a:xfrm>
            <a:off x="9562316" y="275458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Bob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8A6065-C265-7E44-9FE0-A30A12916914}"/>
                  </a:ext>
                </a:extLst>
              </p:cNvPr>
              <p:cNvSpPr txBox="1"/>
              <p:nvPr/>
            </p:nvSpPr>
            <p:spPr>
              <a:xfrm>
                <a:off x="1457039" y="4013294"/>
                <a:ext cx="1185862" cy="948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Action 1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accent2"/>
                    </a:solidFill>
                  </a:rPr>
                  <a:t> = </a:t>
                </a:r>
              </a:p>
              <a:p>
                <a:pPr algn="ctr"/>
                <a:r>
                  <a:rPr lang="en-US" b="1" dirty="0">
                    <a:solidFill>
                      <a:schemeClr val="accent2"/>
                    </a:solidFill>
                  </a:rPr>
                  <a:t>0.4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8A6065-C265-7E44-9FE0-A30A12916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039" y="4013294"/>
                <a:ext cx="1185862" cy="948208"/>
              </a:xfrm>
              <a:prstGeom prst="rect">
                <a:avLst/>
              </a:prstGeom>
              <a:blipFill>
                <a:blip r:embed="rId11"/>
                <a:stretch>
                  <a:fillRect t="-3205" r="-6667" b="-8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8A55DD-90AF-F549-A614-A6AE7D297686}"/>
                  </a:ext>
                </a:extLst>
              </p:cNvPr>
              <p:cNvSpPr txBox="1"/>
              <p:nvPr/>
            </p:nvSpPr>
            <p:spPr>
              <a:xfrm>
                <a:off x="4372445" y="4018642"/>
                <a:ext cx="1236793" cy="948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Action 3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accent2"/>
                    </a:solidFill>
                  </a:rPr>
                  <a:t> =</a:t>
                </a:r>
              </a:p>
              <a:p>
                <a:pPr algn="ctr"/>
                <a:r>
                  <a:rPr lang="en-US" b="1" dirty="0">
                    <a:solidFill>
                      <a:schemeClr val="accent2"/>
                    </a:solidFill>
                  </a:rPr>
                  <a:t>0.6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8A55DD-90AF-F549-A614-A6AE7D297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45" y="4018642"/>
                <a:ext cx="1236793" cy="948208"/>
              </a:xfrm>
              <a:prstGeom prst="rect">
                <a:avLst/>
              </a:prstGeom>
              <a:blipFill>
                <a:blip r:embed="rId12"/>
                <a:stretch>
                  <a:fillRect t="-3205" r="-985" b="-8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5E3D12-86AD-5F42-935C-503BE606193F}"/>
                  </a:ext>
                </a:extLst>
              </p:cNvPr>
              <p:cNvSpPr txBox="1"/>
              <p:nvPr/>
            </p:nvSpPr>
            <p:spPr>
              <a:xfrm>
                <a:off x="2940405" y="4018642"/>
                <a:ext cx="1185862" cy="948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Action 2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accent2"/>
                    </a:solidFill>
                  </a:rPr>
                  <a:t> =</a:t>
                </a:r>
              </a:p>
              <a:p>
                <a:pPr algn="ctr"/>
                <a:r>
                  <a:rPr lang="en-US" b="1" dirty="0">
                    <a:solidFill>
                      <a:schemeClr val="accent2"/>
                    </a:solidFill>
                  </a:rPr>
                  <a:t>0.5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5E3D12-86AD-5F42-935C-503BE6061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05" y="4018642"/>
                <a:ext cx="1185862" cy="948208"/>
              </a:xfrm>
              <a:prstGeom prst="rect">
                <a:avLst/>
              </a:prstGeom>
              <a:blipFill>
                <a:blip r:embed="rId13"/>
                <a:stretch>
                  <a:fillRect t="-3205" r="-2564" b="-8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6F22F8F-B2AC-6247-B774-1449C372ED41}"/>
                  </a:ext>
                </a:extLst>
              </p:cNvPr>
              <p:cNvSpPr txBox="1"/>
              <p:nvPr/>
            </p:nvSpPr>
            <p:spPr>
              <a:xfrm>
                <a:off x="6753379" y="4015884"/>
                <a:ext cx="1267398" cy="948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Action 1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=</a:t>
                </a:r>
              </a:p>
              <a:p>
                <a:pPr algn="ctr"/>
                <a:r>
                  <a:rPr lang="en-US" b="1" dirty="0">
                    <a:solidFill>
                      <a:schemeClr val="accent1"/>
                    </a:solidFill>
                  </a:rPr>
                  <a:t>0.6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6F22F8F-B2AC-6247-B774-1449C372E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379" y="4015884"/>
                <a:ext cx="1267398" cy="948337"/>
              </a:xfrm>
              <a:prstGeom prst="rect">
                <a:avLst/>
              </a:prstGeom>
              <a:blipFill>
                <a:blip r:embed="rId14"/>
                <a:stretch>
                  <a:fillRect t="-3871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425B750-75E8-0B40-8371-F7B5A6F920F7}"/>
                  </a:ext>
                </a:extLst>
              </p:cNvPr>
              <p:cNvSpPr txBox="1"/>
              <p:nvPr/>
            </p:nvSpPr>
            <p:spPr>
              <a:xfrm>
                <a:off x="9598060" y="4017451"/>
                <a:ext cx="1283538" cy="948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Action 3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=</a:t>
                </a:r>
              </a:p>
              <a:p>
                <a:pPr algn="ctr"/>
                <a:r>
                  <a:rPr lang="en-US" b="1" dirty="0">
                    <a:solidFill>
                      <a:schemeClr val="accent1"/>
                    </a:solidFill>
                  </a:rPr>
                  <a:t>0.5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425B750-75E8-0B40-8371-F7B5A6F92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060" y="4017451"/>
                <a:ext cx="1283538" cy="948337"/>
              </a:xfrm>
              <a:prstGeom prst="rect">
                <a:avLst/>
              </a:prstGeom>
              <a:blipFill>
                <a:blip r:embed="rId15"/>
                <a:stretch>
                  <a:fillRect t="-3205" b="-8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2F635FB-F895-4C4F-B7E5-4FC0ACDE3132}"/>
                  </a:ext>
                </a:extLst>
              </p:cNvPr>
              <p:cNvSpPr txBox="1"/>
              <p:nvPr/>
            </p:nvSpPr>
            <p:spPr>
              <a:xfrm>
                <a:off x="8209893" y="3990142"/>
                <a:ext cx="1196025" cy="948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Action 2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=</a:t>
                </a:r>
              </a:p>
              <a:p>
                <a:pPr algn="ctr"/>
                <a:r>
                  <a:rPr lang="en-US" b="1" dirty="0">
                    <a:solidFill>
                      <a:schemeClr val="accent1"/>
                    </a:solidFill>
                  </a:rPr>
                  <a:t>0.4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2F635FB-F895-4C4F-B7E5-4FC0ACDE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893" y="3990142"/>
                <a:ext cx="1196025" cy="948337"/>
              </a:xfrm>
              <a:prstGeom prst="rect">
                <a:avLst/>
              </a:prstGeom>
              <a:blipFill>
                <a:blip r:embed="rId16"/>
                <a:stretch>
                  <a:fillRect t="-3871" r="-2041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Graphic 46" descr="Puzzle pieces">
            <a:extLst>
              <a:ext uri="{FF2B5EF4-FFF2-40B4-BE49-F238E27FC236}">
                <a16:creationId xmlns:a16="http://schemas.microsoft.com/office/drawing/2014/main" id="{D44ECE72-C89D-7142-A592-8C9F361C13B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808161" y="3554424"/>
            <a:ext cx="519984" cy="518188"/>
          </a:xfrm>
          <a:prstGeom prst="rect">
            <a:avLst/>
          </a:prstGeom>
        </p:spPr>
      </p:pic>
      <p:pic>
        <p:nvPicPr>
          <p:cNvPr id="48" name="Graphic 47" descr="Puzzle pieces">
            <a:extLst>
              <a:ext uri="{FF2B5EF4-FFF2-40B4-BE49-F238E27FC236}">
                <a16:creationId xmlns:a16="http://schemas.microsoft.com/office/drawing/2014/main" id="{E6E6D750-21D6-B84D-A52A-6EB3C54BA93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136423" y="3585017"/>
            <a:ext cx="521809" cy="521809"/>
          </a:xfrm>
          <a:prstGeom prst="rect">
            <a:avLst/>
          </a:prstGeom>
        </p:spPr>
      </p:pic>
      <p:pic>
        <p:nvPicPr>
          <p:cNvPr id="50" name="Graphic 49" descr="Maze">
            <a:extLst>
              <a:ext uri="{FF2B5EF4-FFF2-40B4-BE49-F238E27FC236}">
                <a16:creationId xmlns:a16="http://schemas.microsoft.com/office/drawing/2014/main" id="{EF553FAB-968A-ED44-ABB2-C7CC0CECA86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278360" y="3591420"/>
            <a:ext cx="523090" cy="523090"/>
          </a:xfrm>
          <a:prstGeom prst="rect">
            <a:avLst/>
          </a:prstGeom>
        </p:spPr>
      </p:pic>
      <p:pic>
        <p:nvPicPr>
          <p:cNvPr id="51" name="Graphic 50" descr="Maze">
            <a:extLst>
              <a:ext uri="{FF2B5EF4-FFF2-40B4-BE49-F238E27FC236}">
                <a16:creationId xmlns:a16="http://schemas.microsoft.com/office/drawing/2014/main" id="{BCFA75D5-9492-6F45-913D-3B5B1662C8A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522700" y="3605845"/>
            <a:ext cx="521809" cy="521809"/>
          </a:xfrm>
          <a:prstGeom prst="rect">
            <a:avLst/>
          </a:prstGeom>
        </p:spPr>
      </p:pic>
      <p:pic>
        <p:nvPicPr>
          <p:cNvPr id="53" name="Graphic 52" descr="Chess pieces">
            <a:extLst>
              <a:ext uri="{FF2B5EF4-FFF2-40B4-BE49-F238E27FC236}">
                <a16:creationId xmlns:a16="http://schemas.microsoft.com/office/drawing/2014/main" id="{A53E6EE5-BBAE-C14D-89C9-46D42988DA8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721442" y="3590422"/>
            <a:ext cx="523090" cy="523090"/>
          </a:xfrm>
          <a:prstGeom prst="rect">
            <a:avLst/>
          </a:prstGeom>
        </p:spPr>
      </p:pic>
      <p:pic>
        <p:nvPicPr>
          <p:cNvPr id="54" name="Graphic 53" descr="Chess pieces">
            <a:extLst>
              <a:ext uri="{FF2B5EF4-FFF2-40B4-BE49-F238E27FC236}">
                <a16:creationId xmlns:a16="http://schemas.microsoft.com/office/drawing/2014/main" id="{6739ED8C-1825-3043-9A2F-FB6D7FDF355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966750" y="3580839"/>
            <a:ext cx="514775" cy="51477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02DAFBE-E9D5-5D4D-8A95-DD4E38F11BC6}"/>
              </a:ext>
            </a:extLst>
          </p:cNvPr>
          <p:cNvSpPr txBox="1"/>
          <p:nvPr/>
        </p:nvSpPr>
        <p:spPr>
          <a:xfrm>
            <a:off x="63026" y="3546316"/>
            <a:ext cx="1610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Actions = cognitive activities to recommend</a:t>
            </a:r>
          </a:p>
        </p:txBody>
      </p:sp>
    </p:spTree>
    <p:extLst>
      <p:ext uri="{BB962C8B-B14F-4D97-AF65-F5344CB8AC3E}">
        <p14:creationId xmlns:p14="http://schemas.microsoft.com/office/powerpoint/2010/main" val="261794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0CFBBF0-1E28-8E4D-BF93-07D1EDF2875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12829"/>
                <a:ext cx="10515600" cy="132556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accent1">
                        <a:lumMod val="75000"/>
                      </a:schemeClr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4000" b="1" dirty="0">
                    <a:solidFill>
                      <a:schemeClr val="accent1">
                        <a:lumMod val="75000"/>
                      </a:schemeClr>
                    </a:solidFill>
                  </a:rPr>
                  <a:t>-MPERL Problem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0CFBBF0-1E28-8E4D-BF93-07D1EDF287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12829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D4566A-73C1-1A46-A9C0-8430424F52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5619"/>
                <a:ext cx="10515600" cy="542751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players (robots) concurrently interact with their respective environments, each represented as an Episodic MDP.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D4566A-73C1-1A46-A9C0-8430424F5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5619"/>
                <a:ext cx="10515600" cy="5427516"/>
              </a:xfrm>
              <a:blipFill>
                <a:blip r:embed="rId3"/>
                <a:stretch>
                  <a:fillRect l="-1043" t="-1910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15" descr="User">
            <a:extLst>
              <a:ext uri="{FF2B5EF4-FFF2-40B4-BE49-F238E27FC236}">
                <a16:creationId xmlns:a16="http://schemas.microsoft.com/office/drawing/2014/main" id="{C27DB579-4398-8744-A573-DA359EE5B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74160" y="2631916"/>
            <a:ext cx="914400" cy="914400"/>
          </a:xfrm>
          <a:prstGeom prst="rect">
            <a:avLst/>
          </a:prstGeom>
        </p:spPr>
      </p:pic>
      <p:pic>
        <p:nvPicPr>
          <p:cNvPr id="5" name="Graphic 4" descr="Female Profile">
            <a:extLst>
              <a:ext uri="{FF2B5EF4-FFF2-40B4-BE49-F238E27FC236}">
                <a16:creationId xmlns:a16="http://schemas.microsoft.com/office/drawing/2014/main" id="{7C0B2632-B189-E24D-AB41-77C274FCE1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9004" y="2631916"/>
            <a:ext cx="914400" cy="914400"/>
          </a:xfrm>
          <a:prstGeom prst="rect">
            <a:avLst/>
          </a:prstGeom>
        </p:spPr>
      </p:pic>
      <p:pic>
        <p:nvPicPr>
          <p:cNvPr id="6" name="Graphic 5" descr="Robot">
            <a:extLst>
              <a:ext uri="{FF2B5EF4-FFF2-40B4-BE49-F238E27FC236}">
                <a16:creationId xmlns:a16="http://schemas.microsoft.com/office/drawing/2014/main" id="{85631D11-C0A6-5D42-9E63-50D89F130F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59760" y="2631916"/>
            <a:ext cx="914400" cy="914400"/>
          </a:xfrm>
          <a:prstGeom prst="rect">
            <a:avLst/>
          </a:prstGeom>
        </p:spPr>
      </p:pic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30B9C57C-A575-3D47-8442-D611071C73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54604" y="2631916"/>
            <a:ext cx="914400" cy="9144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0651566-9542-B047-8829-29241DE3D028}"/>
              </a:ext>
            </a:extLst>
          </p:cNvPr>
          <p:cNvSpPr/>
          <p:nvPr/>
        </p:nvSpPr>
        <p:spPr>
          <a:xfrm>
            <a:off x="1468742" y="3736616"/>
            <a:ext cx="1185862" cy="1257300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454471E-52D2-004B-A11A-0EA4D82058A5}"/>
              </a:ext>
            </a:extLst>
          </p:cNvPr>
          <p:cNvSpPr/>
          <p:nvPr/>
        </p:nvSpPr>
        <p:spPr>
          <a:xfrm>
            <a:off x="2933273" y="3736616"/>
            <a:ext cx="1185862" cy="1257300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8BC4B96-11E0-454E-9B8F-B464B3B696A8}"/>
              </a:ext>
            </a:extLst>
          </p:cNvPr>
          <p:cNvSpPr/>
          <p:nvPr/>
        </p:nvSpPr>
        <p:spPr>
          <a:xfrm>
            <a:off x="4397804" y="3728699"/>
            <a:ext cx="1185862" cy="1257300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451CC4A-EC24-6746-93B0-B106EA5AD4A8}"/>
              </a:ext>
            </a:extLst>
          </p:cNvPr>
          <p:cNvSpPr/>
          <p:nvPr/>
        </p:nvSpPr>
        <p:spPr>
          <a:xfrm>
            <a:off x="9625639" y="3736616"/>
            <a:ext cx="1185862" cy="1257300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E7B0EAC-21CA-A449-809D-6BB08A65A3F5}"/>
              </a:ext>
            </a:extLst>
          </p:cNvPr>
          <p:cNvSpPr/>
          <p:nvPr/>
        </p:nvSpPr>
        <p:spPr>
          <a:xfrm>
            <a:off x="8209893" y="3736616"/>
            <a:ext cx="1185862" cy="1257300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FE76B96-B62A-A344-85AA-60E1F5C334B8}"/>
              </a:ext>
            </a:extLst>
          </p:cNvPr>
          <p:cNvSpPr/>
          <p:nvPr/>
        </p:nvSpPr>
        <p:spPr>
          <a:xfrm>
            <a:off x="6794147" y="3736616"/>
            <a:ext cx="1185862" cy="1257300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2B1CBD-9AD8-3C43-A413-BEF4177C887D}"/>
              </a:ext>
            </a:extLst>
          </p:cNvPr>
          <p:cNvSpPr txBox="1"/>
          <p:nvPr/>
        </p:nvSpPr>
        <p:spPr>
          <a:xfrm>
            <a:off x="4468929" y="2712362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Alice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6E4F93-9392-1B47-9615-CBB0A55A52FF}"/>
              </a:ext>
            </a:extLst>
          </p:cNvPr>
          <p:cNvSpPr txBox="1"/>
          <p:nvPr/>
        </p:nvSpPr>
        <p:spPr>
          <a:xfrm>
            <a:off x="9562316" y="275458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Bob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8A6065-C265-7E44-9FE0-A30A12916914}"/>
                  </a:ext>
                </a:extLst>
              </p:cNvPr>
              <p:cNvSpPr txBox="1"/>
              <p:nvPr/>
            </p:nvSpPr>
            <p:spPr>
              <a:xfrm>
                <a:off x="1457039" y="4013294"/>
                <a:ext cx="1185862" cy="948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Action 1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accent2"/>
                    </a:solidFill>
                  </a:rPr>
                  <a:t> = </a:t>
                </a:r>
              </a:p>
              <a:p>
                <a:pPr algn="ctr"/>
                <a:r>
                  <a:rPr lang="en-US" b="1" dirty="0">
                    <a:solidFill>
                      <a:schemeClr val="accent2"/>
                    </a:solidFill>
                  </a:rPr>
                  <a:t>0.4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8A6065-C265-7E44-9FE0-A30A12916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039" y="4013294"/>
                <a:ext cx="1185862" cy="948208"/>
              </a:xfrm>
              <a:prstGeom prst="rect">
                <a:avLst/>
              </a:prstGeom>
              <a:blipFill>
                <a:blip r:embed="rId12"/>
                <a:stretch>
                  <a:fillRect t="-3205" r="-6667" b="-8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8A55DD-90AF-F549-A614-A6AE7D297686}"/>
                  </a:ext>
                </a:extLst>
              </p:cNvPr>
              <p:cNvSpPr txBox="1"/>
              <p:nvPr/>
            </p:nvSpPr>
            <p:spPr>
              <a:xfrm>
                <a:off x="4372445" y="4018642"/>
                <a:ext cx="1236793" cy="948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Action 3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accent2"/>
                    </a:solidFill>
                  </a:rPr>
                  <a:t> =</a:t>
                </a:r>
              </a:p>
              <a:p>
                <a:pPr algn="ctr"/>
                <a:r>
                  <a:rPr lang="en-US" b="1" dirty="0">
                    <a:solidFill>
                      <a:schemeClr val="accent2"/>
                    </a:solidFill>
                  </a:rPr>
                  <a:t>0.6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8A55DD-90AF-F549-A614-A6AE7D297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45" y="4018642"/>
                <a:ext cx="1236793" cy="948208"/>
              </a:xfrm>
              <a:prstGeom prst="rect">
                <a:avLst/>
              </a:prstGeom>
              <a:blipFill>
                <a:blip r:embed="rId13"/>
                <a:stretch>
                  <a:fillRect t="-3205" r="-985" b="-8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5E3D12-86AD-5F42-935C-503BE606193F}"/>
                  </a:ext>
                </a:extLst>
              </p:cNvPr>
              <p:cNvSpPr txBox="1"/>
              <p:nvPr/>
            </p:nvSpPr>
            <p:spPr>
              <a:xfrm>
                <a:off x="2940405" y="4018642"/>
                <a:ext cx="1185862" cy="948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Action 2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accent2"/>
                    </a:solidFill>
                  </a:rPr>
                  <a:t> =</a:t>
                </a:r>
              </a:p>
              <a:p>
                <a:pPr algn="ctr"/>
                <a:r>
                  <a:rPr lang="en-US" b="1" dirty="0">
                    <a:solidFill>
                      <a:schemeClr val="accent2"/>
                    </a:solidFill>
                  </a:rPr>
                  <a:t>0.5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5E3D12-86AD-5F42-935C-503BE6061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05" y="4018642"/>
                <a:ext cx="1185862" cy="948208"/>
              </a:xfrm>
              <a:prstGeom prst="rect">
                <a:avLst/>
              </a:prstGeom>
              <a:blipFill>
                <a:blip r:embed="rId14"/>
                <a:stretch>
                  <a:fillRect t="-3205" r="-2564" b="-8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6F22F8F-B2AC-6247-B774-1449C372ED41}"/>
                  </a:ext>
                </a:extLst>
              </p:cNvPr>
              <p:cNvSpPr txBox="1"/>
              <p:nvPr/>
            </p:nvSpPr>
            <p:spPr>
              <a:xfrm>
                <a:off x="6753379" y="4015884"/>
                <a:ext cx="126739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Action 1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=</a:t>
                </a:r>
              </a:p>
              <a:p>
                <a:pPr algn="ctr"/>
                <a:r>
                  <a:rPr lang="en-US" b="1" dirty="0">
                    <a:solidFill>
                      <a:schemeClr val="accent1"/>
                    </a:solidFill>
                  </a:rPr>
                  <a:t>0.6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6F22F8F-B2AC-6247-B774-1449C372E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379" y="4015884"/>
                <a:ext cx="1267398" cy="923330"/>
              </a:xfrm>
              <a:prstGeom prst="rect">
                <a:avLst/>
              </a:prstGeom>
              <a:blipFill>
                <a:blip r:embed="rId15"/>
                <a:stretch>
                  <a:fillRect t="-3974" r="-3365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425B750-75E8-0B40-8371-F7B5A6F920F7}"/>
                  </a:ext>
                </a:extLst>
              </p:cNvPr>
              <p:cNvSpPr txBox="1"/>
              <p:nvPr/>
            </p:nvSpPr>
            <p:spPr>
              <a:xfrm>
                <a:off x="9598060" y="4017451"/>
                <a:ext cx="1283538" cy="948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Action 3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=</a:t>
                </a:r>
              </a:p>
              <a:p>
                <a:pPr algn="ctr"/>
                <a:r>
                  <a:rPr lang="en-US" b="1" dirty="0">
                    <a:solidFill>
                      <a:schemeClr val="accent1"/>
                    </a:solidFill>
                  </a:rPr>
                  <a:t>0.5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425B750-75E8-0B40-8371-F7B5A6F92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060" y="4017451"/>
                <a:ext cx="1283538" cy="948337"/>
              </a:xfrm>
              <a:prstGeom prst="rect">
                <a:avLst/>
              </a:prstGeom>
              <a:blipFill>
                <a:blip r:embed="rId16"/>
                <a:stretch>
                  <a:fillRect t="-3205" b="-8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2F635FB-F895-4C4F-B7E5-4FC0ACDE3132}"/>
                  </a:ext>
                </a:extLst>
              </p:cNvPr>
              <p:cNvSpPr txBox="1"/>
              <p:nvPr/>
            </p:nvSpPr>
            <p:spPr>
              <a:xfrm>
                <a:off x="8209893" y="3990142"/>
                <a:ext cx="1196025" cy="948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Action 2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=</a:t>
                </a:r>
              </a:p>
              <a:p>
                <a:pPr algn="ctr"/>
                <a:r>
                  <a:rPr lang="en-US" b="1" dirty="0">
                    <a:solidFill>
                      <a:schemeClr val="accent1"/>
                    </a:solidFill>
                  </a:rPr>
                  <a:t>0.4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2F635FB-F895-4C4F-B7E5-4FC0ACDE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893" y="3990142"/>
                <a:ext cx="1196025" cy="948337"/>
              </a:xfrm>
              <a:prstGeom prst="rect">
                <a:avLst/>
              </a:prstGeom>
              <a:blipFill>
                <a:blip r:embed="rId17"/>
                <a:stretch>
                  <a:fillRect t="-3871" r="-2041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Graphic 46" descr="Puzzle pieces">
            <a:extLst>
              <a:ext uri="{FF2B5EF4-FFF2-40B4-BE49-F238E27FC236}">
                <a16:creationId xmlns:a16="http://schemas.microsoft.com/office/drawing/2014/main" id="{D44ECE72-C89D-7142-A592-8C9F361C13B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808161" y="3554424"/>
            <a:ext cx="519984" cy="518188"/>
          </a:xfrm>
          <a:prstGeom prst="rect">
            <a:avLst/>
          </a:prstGeom>
        </p:spPr>
      </p:pic>
      <p:pic>
        <p:nvPicPr>
          <p:cNvPr id="48" name="Graphic 47" descr="Puzzle pieces">
            <a:extLst>
              <a:ext uri="{FF2B5EF4-FFF2-40B4-BE49-F238E27FC236}">
                <a16:creationId xmlns:a16="http://schemas.microsoft.com/office/drawing/2014/main" id="{E6E6D750-21D6-B84D-A52A-6EB3C54BA93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136423" y="3585017"/>
            <a:ext cx="521809" cy="521809"/>
          </a:xfrm>
          <a:prstGeom prst="rect">
            <a:avLst/>
          </a:prstGeom>
        </p:spPr>
      </p:pic>
      <p:pic>
        <p:nvPicPr>
          <p:cNvPr id="50" name="Graphic 49" descr="Maze">
            <a:extLst>
              <a:ext uri="{FF2B5EF4-FFF2-40B4-BE49-F238E27FC236}">
                <a16:creationId xmlns:a16="http://schemas.microsoft.com/office/drawing/2014/main" id="{EF553FAB-968A-ED44-ABB2-C7CC0CECA86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278360" y="3591420"/>
            <a:ext cx="523090" cy="523090"/>
          </a:xfrm>
          <a:prstGeom prst="rect">
            <a:avLst/>
          </a:prstGeom>
        </p:spPr>
      </p:pic>
      <p:pic>
        <p:nvPicPr>
          <p:cNvPr id="51" name="Graphic 50" descr="Maze">
            <a:extLst>
              <a:ext uri="{FF2B5EF4-FFF2-40B4-BE49-F238E27FC236}">
                <a16:creationId xmlns:a16="http://schemas.microsoft.com/office/drawing/2014/main" id="{BCFA75D5-9492-6F45-913D-3B5B1662C8A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522700" y="3605845"/>
            <a:ext cx="521809" cy="521809"/>
          </a:xfrm>
          <a:prstGeom prst="rect">
            <a:avLst/>
          </a:prstGeom>
        </p:spPr>
      </p:pic>
      <p:pic>
        <p:nvPicPr>
          <p:cNvPr id="53" name="Graphic 52" descr="Chess pieces">
            <a:extLst>
              <a:ext uri="{FF2B5EF4-FFF2-40B4-BE49-F238E27FC236}">
                <a16:creationId xmlns:a16="http://schemas.microsoft.com/office/drawing/2014/main" id="{A53E6EE5-BBAE-C14D-89C9-46D42988DA8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721442" y="3590422"/>
            <a:ext cx="523090" cy="523090"/>
          </a:xfrm>
          <a:prstGeom prst="rect">
            <a:avLst/>
          </a:prstGeom>
        </p:spPr>
      </p:pic>
      <p:pic>
        <p:nvPicPr>
          <p:cNvPr id="54" name="Graphic 53" descr="Chess pieces">
            <a:extLst>
              <a:ext uri="{FF2B5EF4-FFF2-40B4-BE49-F238E27FC236}">
                <a16:creationId xmlns:a16="http://schemas.microsoft.com/office/drawing/2014/main" id="{6739ED8C-1825-3043-9A2F-FB6D7FDF355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66750" y="3580839"/>
            <a:ext cx="514775" cy="51477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02DAFBE-E9D5-5D4D-8A95-DD4E38F11BC6}"/>
              </a:ext>
            </a:extLst>
          </p:cNvPr>
          <p:cNvSpPr txBox="1"/>
          <p:nvPr/>
        </p:nvSpPr>
        <p:spPr>
          <a:xfrm>
            <a:off x="63026" y="3546316"/>
            <a:ext cx="1610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Actions = cognitive activities to recommend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21E6AA-147B-415D-966E-60B1510EBB0E}"/>
              </a:ext>
            </a:extLst>
          </p:cNvPr>
          <p:cNvGrpSpPr/>
          <p:nvPr/>
        </p:nvGrpSpPr>
        <p:grpSpPr>
          <a:xfrm>
            <a:off x="2020307" y="5120731"/>
            <a:ext cx="5319219" cy="377989"/>
            <a:chOff x="2020307" y="5120731"/>
            <a:chExt cx="5319219" cy="377989"/>
          </a:xfrm>
        </p:grpSpPr>
        <p:sp>
          <p:nvSpPr>
            <p:cNvPr id="30" name="Up Arrow 31">
              <a:extLst>
                <a:ext uri="{FF2B5EF4-FFF2-40B4-BE49-F238E27FC236}">
                  <a16:creationId xmlns:a16="http://schemas.microsoft.com/office/drawing/2014/main" id="{E29C0567-B280-4F8E-9CD0-CEE3320B3946}"/>
                </a:ext>
              </a:extLst>
            </p:cNvPr>
            <p:cNvSpPr/>
            <p:nvPr/>
          </p:nvSpPr>
          <p:spPr>
            <a:xfrm>
              <a:off x="2020307" y="5120731"/>
              <a:ext cx="45719" cy="377989"/>
            </a:xfrm>
            <a:prstGeom prst="upArrow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Up Arrow 32">
              <a:extLst>
                <a:ext uri="{FF2B5EF4-FFF2-40B4-BE49-F238E27FC236}">
                  <a16:creationId xmlns:a16="http://schemas.microsoft.com/office/drawing/2014/main" id="{02B49866-4D3D-4C77-BF5E-7061375335B1}"/>
                </a:ext>
              </a:extLst>
            </p:cNvPr>
            <p:cNvSpPr/>
            <p:nvPr/>
          </p:nvSpPr>
          <p:spPr>
            <a:xfrm>
              <a:off x="7293807" y="5120731"/>
              <a:ext cx="45719" cy="377989"/>
            </a:xfrm>
            <a:prstGeom prst="upArrow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A980B1A-B193-4ACD-854D-03AD7B80CA7E}"/>
                </a:ext>
              </a:extLst>
            </p:cNvPr>
            <p:cNvCxnSpPr>
              <a:cxnSpLocks/>
              <a:stCxn id="30" idx="2"/>
              <a:endCxn id="31" idx="2"/>
            </p:cNvCxnSpPr>
            <p:nvPr/>
          </p:nvCxnSpPr>
          <p:spPr>
            <a:xfrm>
              <a:off x="2043167" y="5498720"/>
              <a:ext cx="52735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82524D-0438-4E73-AD04-189F421A1B7A}"/>
              </a:ext>
            </a:extLst>
          </p:cNvPr>
          <p:cNvGrpSpPr/>
          <p:nvPr/>
        </p:nvGrpSpPr>
        <p:grpSpPr>
          <a:xfrm>
            <a:off x="1679399" y="5484806"/>
            <a:ext cx="9150251" cy="2096984"/>
            <a:chOff x="1679399" y="5484806"/>
            <a:chExt cx="9150251" cy="20969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1D75CEA-D007-4F1F-BDEF-FABE61BA81ED}"/>
                    </a:ext>
                  </a:extLst>
                </p:cNvPr>
                <p:cNvSpPr txBox="1"/>
                <p:nvPr/>
              </p:nvSpPr>
              <p:spPr>
                <a:xfrm>
                  <a:off x="1679399" y="5484806"/>
                  <a:ext cx="4990405" cy="2096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24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≤ 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⋅∣</m:t>
                                    </m:r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d>
                                  <m:dPr>
                                    <m:sepChr m:val="∣"/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≤ 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  <a:p>
                  <a:endParaRPr lang="en-US" sz="2400" dirty="0">
                    <a:solidFill>
                      <a:srgbClr val="FF0000"/>
                    </a:solidFill>
                  </a:endParaRPr>
                </a:p>
                <a:p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1D75CEA-D007-4F1F-BDEF-FABE61BA81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9399" y="5484806"/>
                  <a:ext cx="4990405" cy="209698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D22B024-A366-46D0-8582-6504C47D5E85}"/>
                    </a:ext>
                  </a:extLst>
                </p:cNvPr>
                <p:cNvSpPr txBox="1"/>
                <p:nvPr/>
              </p:nvSpPr>
              <p:spPr>
                <a:xfrm>
                  <a:off x="7395633" y="5966990"/>
                  <a:ext cx="343401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en-US" sz="2400" dirty="0">
                      <a:solidFill>
                        <a:srgbClr val="FF0000"/>
                      </a:solidFill>
                    </a:rPr>
                    <a:t>: dissimilarity parameter</a:t>
                  </a:r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D22B024-A366-46D0-8582-6504C47D5E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5633" y="5966990"/>
                  <a:ext cx="3434017" cy="461665"/>
                </a:xfrm>
                <a:prstGeom prst="rect">
                  <a:avLst/>
                </a:prstGeom>
                <a:blipFill>
                  <a:blip r:embed="rId25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F7D88FE-42BD-44C0-9084-BF0DF882A06A}"/>
                </a:ext>
              </a:extLst>
            </p:cNvPr>
            <p:cNvCxnSpPr>
              <a:cxnSpLocks/>
            </p:cNvCxnSpPr>
            <p:nvPr/>
          </p:nvCxnSpPr>
          <p:spPr>
            <a:xfrm>
              <a:off x="6085029" y="6197823"/>
              <a:ext cx="12544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7108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0CFBBF0-1E28-8E4D-BF93-07D1EDF2875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12829"/>
                <a:ext cx="10515600" cy="132556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accent1">
                        <a:lumMod val="75000"/>
                      </a:schemeClr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4000" b="1" dirty="0">
                    <a:solidFill>
                      <a:schemeClr val="accent1">
                        <a:lumMod val="75000"/>
                      </a:schemeClr>
                    </a:solidFill>
                  </a:rPr>
                  <a:t>-MPERL Problem: formal setup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0CFBBF0-1E28-8E4D-BF93-07D1EDF287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12829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D4566A-73C1-1A46-A9C0-8430424F52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5619"/>
                <a:ext cx="10515600" cy="542751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episodic, tabular,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layered</a:t>
                </a:r>
                <a:r>
                  <a:rPr lang="en-US" dirty="0"/>
                  <a:t> MDPs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ℳ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dirty="0"/>
                  <a:t> with shared state-action spaces, and common initial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For episodes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players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Player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interacts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with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one episode, obtaining trajectory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trajectories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dirty="0"/>
                  <a:t> are shared among the players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Collective regret: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Reg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⋆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D4566A-73C1-1A46-A9C0-8430424F5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5619"/>
                <a:ext cx="10515600" cy="5427516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E1BADC2-65D8-4B0F-B935-D4444C72873B}"/>
              </a:ext>
            </a:extLst>
          </p:cNvPr>
          <p:cNvGrpSpPr/>
          <p:nvPr/>
        </p:nvGrpSpPr>
        <p:grpSpPr>
          <a:xfrm>
            <a:off x="6174559" y="3124689"/>
            <a:ext cx="5560156" cy="968013"/>
            <a:chOff x="6174559" y="3124689"/>
            <a:chExt cx="5560156" cy="96801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8F4586-3FD7-4711-8908-2D453D848140}"/>
                </a:ext>
              </a:extLst>
            </p:cNvPr>
            <p:cNvGrpSpPr/>
            <p:nvPr/>
          </p:nvGrpSpPr>
          <p:grpSpPr>
            <a:xfrm>
              <a:off x="6174559" y="3178302"/>
              <a:ext cx="2728725" cy="914400"/>
              <a:chOff x="4667962" y="5656147"/>
              <a:chExt cx="2728725" cy="914400"/>
            </a:xfrm>
          </p:grpSpPr>
          <p:pic>
            <p:nvPicPr>
              <p:cNvPr id="5" name="Graphic 4" descr="Female Profile">
                <a:extLst>
                  <a:ext uri="{FF2B5EF4-FFF2-40B4-BE49-F238E27FC236}">
                    <a16:creationId xmlns:a16="http://schemas.microsoft.com/office/drawing/2014/main" id="{7C0B2632-B189-E24D-AB41-77C274FCE1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582362" y="56561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" name="Graphic 6" descr="Robot">
                <a:extLst>
                  <a:ext uri="{FF2B5EF4-FFF2-40B4-BE49-F238E27FC236}">
                    <a16:creationId xmlns:a16="http://schemas.microsoft.com/office/drawing/2014/main" id="{30B9C57C-A575-3D47-8442-D611071C7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667962" y="565614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2B1CBD-9AD8-3C43-A413-BEF4177C887D}"/>
                  </a:ext>
                </a:extLst>
              </p:cNvPr>
              <p:cNvSpPr txBox="1"/>
              <p:nvPr/>
            </p:nvSpPr>
            <p:spPr>
              <a:xfrm>
                <a:off x="6482287" y="5736593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2"/>
                    </a:solidFill>
                  </a:rPr>
                  <a:t>Alice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7153D69-04B3-4979-A0D6-3F7D350F17A8}"/>
                </a:ext>
              </a:extLst>
            </p:cNvPr>
            <p:cNvGrpSpPr/>
            <p:nvPr/>
          </p:nvGrpSpPr>
          <p:grpSpPr>
            <a:xfrm>
              <a:off x="8917759" y="3124689"/>
              <a:ext cx="2816956" cy="914400"/>
              <a:chOff x="9673118" y="5656147"/>
              <a:chExt cx="2816956" cy="914400"/>
            </a:xfrm>
          </p:grpSpPr>
          <p:pic>
            <p:nvPicPr>
              <p:cNvPr id="4" name="Content Placeholder 15" descr="User">
                <a:extLst>
                  <a:ext uri="{FF2B5EF4-FFF2-40B4-BE49-F238E27FC236}">
                    <a16:creationId xmlns:a16="http://schemas.microsoft.com/office/drawing/2014/main" id="{C27DB579-4398-8744-A573-DA359EE5B0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587518" y="56561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" name="Graphic 5" descr="Robot">
                <a:extLst>
                  <a:ext uri="{FF2B5EF4-FFF2-40B4-BE49-F238E27FC236}">
                    <a16:creationId xmlns:a16="http://schemas.microsoft.com/office/drawing/2014/main" id="{85631D11-C0A6-5D42-9E63-50D89F130F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673118" y="565614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D6E4F93-9392-1B47-9615-CBB0A55A52FF}"/>
                  </a:ext>
                </a:extLst>
              </p:cNvPr>
              <p:cNvSpPr txBox="1"/>
              <p:nvPr/>
            </p:nvSpPr>
            <p:spPr>
              <a:xfrm>
                <a:off x="11575674" y="5778811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</a:rPr>
                  <a:t>Bob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E98D23E-059F-4D50-95A5-90266BD278E8}"/>
                  </a:ext>
                </a:extLst>
              </p:cNvPr>
              <p:cNvSpPr txBox="1"/>
              <p:nvPr/>
            </p:nvSpPr>
            <p:spPr>
              <a:xfrm>
                <a:off x="4475319" y="6284146"/>
                <a:ext cx="33192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Optimal value of player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E98D23E-059F-4D50-95A5-90266BD27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319" y="6284146"/>
                <a:ext cx="3319242" cy="461665"/>
              </a:xfrm>
              <a:prstGeom prst="rect">
                <a:avLst/>
              </a:prstGeom>
              <a:blipFill>
                <a:blip r:embed="rId12"/>
                <a:stretch>
                  <a:fillRect l="-275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B58F634-DBD7-4B84-A765-494450AE55F1}"/>
                  </a:ext>
                </a:extLst>
              </p:cNvPr>
              <p:cNvSpPr txBox="1"/>
              <p:nvPr/>
            </p:nvSpPr>
            <p:spPr>
              <a:xfrm>
                <a:off x="7893130" y="6284145"/>
                <a:ext cx="4408964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Value of player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executing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B58F634-DBD7-4B84-A765-494450AE5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130" y="6284145"/>
                <a:ext cx="4408964" cy="468205"/>
              </a:xfrm>
              <a:prstGeom prst="rect">
                <a:avLst/>
              </a:prstGeom>
              <a:blipFill>
                <a:blip r:embed="rId13"/>
                <a:stretch>
                  <a:fillRect l="-2213"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26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3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BBF0-1E28-8E4D-BF93-07D1EDF28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8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Baseline: individual single-task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D4566A-73C1-1A46-A9C0-8430424F52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5619"/>
                <a:ext cx="10515600" cy="542751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Each player learns separately using a state-of-the-art online tabular RL algorithm, e.g., </a:t>
                </a:r>
                <a:r>
                  <a:rPr lang="en-US" i="1" dirty="0"/>
                  <a:t>Strong-Euler</a:t>
                </a:r>
                <a:r>
                  <a:rPr lang="en-US" dirty="0"/>
                  <a:t> (</a:t>
                </a:r>
                <a:r>
                  <a:rPr lang="en-US" dirty="0" err="1"/>
                  <a:t>Simchowitz</a:t>
                </a:r>
                <a:r>
                  <a:rPr lang="en-US" dirty="0"/>
                  <a:t> and Jamieson, 2019), achieving a collective regret of</a:t>
                </a:r>
              </a:p>
              <a:p>
                <a:pPr lvl="1"/>
                <a:r>
                  <a:rPr lang="en-US" dirty="0"/>
                  <a:t>(Gap-independent bound)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ad>
                          <m:radPr>
                            <m:degHide m:val="on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𝑆𝐴𝐾</m:t>
                            </m:r>
                          </m:e>
                        </m:ra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(Gap-dependent bound)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d>
                                        <m:d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opt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f>
                                        <m:f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𝐻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p>
                                          </m:s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min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nary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d>
                                        <m:d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∉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opt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f>
                                        <m:f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𝐻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p>
                                          </m:s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den>
                                      </m:f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≔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bSup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bSup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opt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/>
                  <a:t>	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∉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b>
                        </m:sSub>
                      </m:lim>
                    </m:limLow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Can we do better with inter-task information sharing?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D4566A-73C1-1A46-A9C0-8430424F5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5619"/>
                <a:ext cx="10515600" cy="5427516"/>
              </a:xfrm>
              <a:blipFill>
                <a:blip r:embed="rId2"/>
                <a:stretch>
                  <a:fillRect l="-1043" t="-1910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87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BBF0-1E28-8E4D-BF93-07D1EDF28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8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The benefit of multi-task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D4566A-73C1-1A46-A9C0-8430424F52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101" y="1369651"/>
                <a:ext cx="10515600" cy="542751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(Wang, Zhang, Singh, </a:t>
                </a:r>
                <a:r>
                  <a:rPr lang="en-US" sz="2400" dirty="0" err="1"/>
                  <a:t>Riek</a:t>
                </a:r>
                <a:r>
                  <a:rPr lang="en-US" sz="2400" dirty="0"/>
                  <a:t>, Chaudhuri, 2021): in a multi-task multi-armed bandit setting, information sharing sometimes does not help, </a:t>
                </a:r>
                <a:r>
                  <a:rPr lang="en-US" sz="2400" i="1" dirty="0"/>
                  <a:t>information theoretically</a:t>
                </a:r>
                <a:r>
                  <a:rPr lang="en-US" sz="2400" dirty="0"/>
                  <a:t>. 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Example: For a fixed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r>
                  <a:rPr lang="en-US" sz="2400" dirty="0"/>
                  <a:t>, consider: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Key observation: the benefit of multi-task learning depends on the interaction between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sz="2400" dirty="0"/>
                  <a:t> and suboptimality gaps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D4566A-73C1-1A46-A9C0-8430424F5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101" y="1369651"/>
                <a:ext cx="10515600" cy="5427516"/>
              </a:xfrm>
              <a:blipFill>
                <a:blip r:embed="rId2"/>
                <a:stretch>
                  <a:fillRect l="-812" t="-1573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162981D-F777-47FD-934C-73AC9ACBE268}"/>
              </a:ext>
            </a:extLst>
          </p:cNvPr>
          <p:cNvGrpSpPr/>
          <p:nvPr/>
        </p:nvGrpSpPr>
        <p:grpSpPr>
          <a:xfrm>
            <a:off x="1412789" y="3151693"/>
            <a:ext cx="5726952" cy="2336656"/>
            <a:chOff x="850178" y="3824562"/>
            <a:chExt cx="6219163" cy="2593943"/>
          </a:xfrm>
        </p:grpSpPr>
        <p:sp>
          <p:nvSpPr>
            <p:cNvPr id="12" name="Rounded Rectangle 7">
              <a:extLst>
                <a:ext uri="{FF2B5EF4-FFF2-40B4-BE49-F238E27FC236}">
                  <a16:creationId xmlns:a16="http://schemas.microsoft.com/office/drawing/2014/main" id="{AADE1E58-9EA0-4865-9CAA-7A094109253F}"/>
                </a:ext>
              </a:extLst>
            </p:cNvPr>
            <p:cNvSpPr/>
            <p:nvPr/>
          </p:nvSpPr>
          <p:spPr>
            <a:xfrm>
              <a:off x="1386188" y="4706460"/>
              <a:ext cx="1185862" cy="1257300"/>
            </a:xfrm>
            <a:prstGeom prst="roundRect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8">
              <a:extLst>
                <a:ext uri="{FF2B5EF4-FFF2-40B4-BE49-F238E27FC236}">
                  <a16:creationId xmlns:a16="http://schemas.microsoft.com/office/drawing/2014/main" id="{13EDC0BA-FCBA-4A11-8A96-6F8D715683B5}"/>
                </a:ext>
              </a:extLst>
            </p:cNvPr>
            <p:cNvSpPr/>
            <p:nvPr/>
          </p:nvSpPr>
          <p:spPr>
            <a:xfrm>
              <a:off x="2744039" y="4706460"/>
              <a:ext cx="1185862" cy="1257300"/>
            </a:xfrm>
            <a:prstGeom prst="roundRect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EFD742E-A9F9-4C0E-9A3E-40E832C3F738}"/>
                    </a:ext>
                  </a:extLst>
                </p:cNvPr>
                <p:cNvSpPr txBox="1"/>
                <p:nvPr/>
              </p:nvSpPr>
              <p:spPr>
                <a:xfrm>
                  <a:off x="1326417" y="4836593"/>
                  <a:ext cx="1305404" cy="10526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  Arm 1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b="1" dirty="0">
                      <a:solidFill>
                        <a:schemeClr val="accent2"/>
                      </a:solidFill>
                    </a:rPr>
                    <a:t> =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en-US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EFD742E-A9F9-4C0E-9A3E-40E832C3F7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6417" y="4836593"/>
                  <a:ext cx="1305404" cy="1052614"/>
                </a:xfrm>
                <a:prstGeom prst="rect">
                  <a:avLst/>
                </a:prstGeom>
                <a:blipFill>
                  <a:blip r:embed="rId3"/>
                  <a:stretch>
                    <a:fillRect t="-38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601E597-7F77-40DA-A682-B9625C0E6E68}"/>
                    </a:ext>
                  </a:extLst>
                </p:cNvPr>
                <p:cNvSpPr txBox="1"/>
                <p:nvPr/>
              </p:nvSpPr>
              <p:spPr>
                <a:xfrm>
                  <a:off x="2806848" y="4837626"/>
                  <a:ext cx="1041542" cy="13601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Arm 2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b="1" dirty="0">
                      <a:solidFill>
                        <a:schemeClr val="accent2"/>
                      </a:solidFill>
                    </a:rPr>
                    <a:t> =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b="1" dirty="0">
                    <a:solidFill>
                      <a:schemeClr val="accent2"/>
                    </a:solidFill>
                  </a:endParaRPr>
                </a:p>
                <a:p>
                  <a:pPr algn="ctr"/>
                  <a:endParaRPr lang="en-US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601E597-7F77-40DA-A682-B9625C0E6E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6848" y="4837626"/>
                  <a:ext cx="1041542" cy="1360113"/>
                </a:xfrm>
                <a:prstGeom prst="rect">
                  <a:avLst/>
                </a:prstGeom>
                <a:blipFill>
                  <a:blip r:embed="rId4"/>
                  <a:stretch>
                    <a:fillRect t="-2985" r="-44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9" name="Graphic 18" descr="Robot">
              <a:extLst>
                <a:ext uri="{FF2B5EF4-FFF2-40B4-BE49-F238E27FC236}">
                  <a16:creationId xmlns:a16="http://schemas.microsoft.com/office/drawing/2014/main" id="{92951381-40C0-4D56-BC98-5AFCE2C52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24136" y="4221617"/>
              <a:ext cx="914400" cy="914400"/>
            </a:xfrm>
            <a:prstGeom prst="rect">
              <a:avLst/>
            </a:prstGeom>
          </p:spPr>
        </p:pic>
        <p:sp>
          <p:nvSpPr>
            <p:cNvPr id="21" name="Rounded Rectangle 29">
              <a:extLst>
                <a:ext uri="{FF2B5EF4-FFF2-40B4-BE49-F238E27FC236}">
                  <a16:creationId xmlns:a16="http://schemas.microsoft.com/office/drawing/2014/main" id="{1103928B-7CAF-4C2D-8504-73E320092DAD}"/>
                </a:ext>
              </a:extLst>
            </p:cNvPr>
            <p:cNvSpPr/>
            <p:nvPr/>
          </p:nvSpPr>
          <p:spPr>
            <a:xfrm>
              <a:off x="4525628" y="4691220"/>
              <a:ext cx="1185862" cy="1257300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30">
              <a:extLst>
                <a:ext uri="{FF2B5EF4-FFF2-40B4-BE49-F238E27FC236}">
                  <a16:creationId xmlns:a16="http://schemas.microsoft.com/office/drawing/2014/main" id="{5186BE2A-4FF5-44BC-91E4-F7A7CA7C4CB0}"/>
                </a:ext>
              </a:extLst>
            </p:cNvPr>
            <p:cNvSpPr/>
            <p:nvPr/>
          </p:nvSpPr>
          <p:spPr>
            <a:xfrm>
              <a:off x="5883479" y="4691220"/>
              <a:ext cx="1185862" cy="1257300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66CFDC3-50D6-401A-BB60-44633F11F001}"/>
                    </a:ext>
                  </a:extLst>
                </p:cNvPr>
                <p:cNvSpPr txBox="1"/>
                <p:nvPr/>
              </p:nvSpPr>
              <p:spPr>
                <a:xfrm>
                  <a:off x="4465857" y="4821353"/>
                  <a:ext cx="1305404" cy="10526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  Arm 1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b="1" dirty="0">
                      <a:solidFill>
                        <a:schemeClr val="accent1"/>
                      </a:solidFill>
                    </a:rPr>
                    <a:t> =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en-US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66CFDC3-50D6-401A-BB60-44633F11F0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5857" y="4821353"/>
                  <a:ext cx="1305404" cy="1052614"/>
                </a:xfrm>
                <a:prstGeom prst="rect">
                  <a:avLst/>
                </a:prstGeom>
                <a:blipFill>
                  <a:blip r:embed="rId7"/>
                  <a:stretch>
                    <a:fillRect t="-32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1EB49F9-7D90-4671-A853-FF725C0DE603}"/>
                    </a:ext>
                  </a:extLst>
                </p:cNvPr>
                <p:cNvSpPr txBox="1"/>
                <p:nvPr/>
              </p:nvSpPr>
              <p:spPr>
                <a:xfrm>
                  <a:off x="5925827" y="4841061"/>
                  <a:ext cx="1097089" cy="13602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Arm 2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b="1" dirty="0">
                      <a:solidFill>
                        <a:schemeClr val="accent1"/>
                      </a:solidFill>
                    </a:rPr>
                    <a:t> =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b="1" dirty="0">
                    <a:solidFill>
                      <a:schemeClr val="accent1"/>
                    </a:solidFill>
                  </a:endParaRPr>
                </a:p>
                <a:p>
                  <a:pPr algn="ctr"/>
                  <a:endParaRPr lang="en-US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1EB49F9-7D90-4671-A853-FF725C0DE6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827" y="4841061"/>
                  <a:ext cx="1097089" cy="1360255"/>
                </a:xfrm>
                <a:prstGeom prst="rect">
                  <a:avLst/>
                </a:prstGeom>
                <a:blipFill>
                  <a:blip r:embed="rId8"/>
                  <a:stretch>
                    <a:fillRect t="-2488" r="-2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Up Arrow 39">
              <a:extLst>
                <a:ext uri="{FF2B5EF4-FFF2-40B4-BE49-F238E27FC236}">
                  <a16:creationId xmlns:a16="http://schemas.microsoft.com/office/drawing/2014/main" id="{7EDBF8F4-1DE8-4AD4-AE13-3A179E7708FA}"/>
                </a:ext>
              </a:extLst>
            </p:cNvPr>
            <p:cNvSpPr/>
            <p:nvPr/>
          </p:nvSpPr>
          <p:spPr>
            <a:xfrm>
              <a:off x="2025803" y="6040134"/>
              <a:ext cx="45719" cy="377989"/>
            </a:xfrm>
            <a:prstGeom prst="upArrow">
              <a:avLst/>
            </a:prstGeom>
            <a:solidFill>
              <a:schemeClr val="tx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Up Arrow 40">
              <a:extLst>
                <a:ext uri="{FF2B5EF4-FFF2-40B4-BE49-F238E27FC236}">
                  <a16:creationId xmlns:a16="http://schemas.microsoft.com/office/drawing/2014/main" id="{7065DA00-E78A-40ED-8554-C7C7D26B292B}"/>
                </a:ext>
              </a:extLst>
            </p:cNvPr>
            <p:cNvSpPr/>
            <p:nvPr/>
          </p:nvSpPr>
          <p:spPr>
            <a:xfrm>
              <a:off x="5138522" y="6040516"/>
              <a:ext cx="45719" cy="377989"/>
            </a:xfrm>
            <a:prstGeom prst="upArrow">
              <a:avLst/>
            </a:prstGeom>
            <a:solidFill>
              <a:schemeClr val="tx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BD63BB3-AF18-4C1D-839F-22289960752B}"/>
                </a:ext>
              </a:extLst>
            </p:cNvPr>
            <p:cNvCxnSpPr>
              <a:cxnSpLocks/>
              <a:stCxn id="25" idx="2"/>
              <a:endCxn id="26" idx="2"/>
            </p:cNvCxnSpPr>
            <p:nvPr/>
          </p:nvCxnSpPr>
          <p:spPr>
            <a:xfrm>
              <a:off x="2048663" y="6418123"/>
              <a:ext cx="3112719" cy="38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7610EC4D-3B6E-4FDC-A644-FEBBDCAD4BC4}"/>
                    </a:ext>
                  </a:extLst>
                </p:cNvPr>
                <p:cNvSpPr/>
                <p:nvPr/>
              </p:nvSpPr>
              <p:spPr>
                <a:xfrm>
                  <a:off x="3397869" y="5956458"/>
                  <a:ext cx="37382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7610EC4D-3B6E-4FDC-A644-FEBBDCAD4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7869" y="5956458"/>
                  <a:ext cx="373820" cy="461665"/>
                </a:xfrm>
                <a:prstGeom prst="rect">
                  <a:avLst/>
                </a:prstGeom>
                <a:blipFill>
                  <a:blip r:embed="rId9"/>
                  <a:stretch>
                    <a:fillRect r="-3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Up Arrow 46">
              <a:extLst>
                <a:ext uri="{FF2B5EF4-FFF2-40B4-BE49-F238E27FC236}">
                  <a16:creationId xmlns:a16="http://schemas.microsoft.com/office/drawing/2014/main" id="{8857542C-E2CD-412B-B387-E584AA574173}"/>
                </a:ext>
              </a:extLst>
            </p:cNvPr>
            <p:cNvSpPr/>
            <p:nvPr/>
          </p:nvSpPr>
          <p:spPr>
            <a:xfrm rot="10800000">
              <a:off x="1783081" y="4241161"/>
              <a:ext cx="45719" cy="377989"/>
            </a:xfrm>
            <a:prstGeom prst="upArrow">
              <a:avLst/>
            </a:prstGeom>
            <a:solidFill>
              <a:schemeClr val="accent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Up Arrow 47">
              <a:extLst>
                <a:ext uri="{FF2B5EF4-FFF2-40B4-BE49-F238E27FC236}">
                  <a16:creationId xmlns:a16="http://schemas.microsoft.com/office/drawing/2014/main" id="{D0024ABD-A953-4750-B86E-D0D7918996EB}"/>
                </a:ext>
              </a:extLst>
            </p:cNvPr>
            <p:cNvSpPr/>
            <p:nvPr/>
          </p:nvSpPr>
          <p:spPr>
            <a:xfrm rot="10800000">
              <a:off x="3336970" y="4243510"/>
              <a:ext cx="45719" cy="377989"/>
            </a:xfrm>
            <a:prstGeom prst="upArrow">
              <a:avLst/>
            </a:prstGeom>
            <a:solidFill>
              <a:schemeClr val="accent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pic>
          <p:nvPicPr>
            <p:cNvPr id="31" name="Graphic 30" descr="Robot">
              <a:extLst>
                <a:ext uri="{FF2B5EF4-FFF2-40B4-BE49-F238E27FC236}">
                  <a16:creationId xmlns:a16="http://schemas.microsoft.com/office/drawing/2014/main" id="{69C92AB7-CE7C-4798-8449-383190FEA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50178" y="4253551"/>
              <a:ext cx="914400" cy="914400"/>
            </a:xfrm>
            <a:prstGeom prst="rect">
              <a:avLst/>
            </a:prstGeom>
          </p:spPr>
        </p:pic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C04D7B8-CE84-4700-BE22-5FADE346C20F}"/>
                </a:ext>
              </a:extLst>
            </p:cNvPr>
            <p:cNvCxnSpPr>
              <a:cxnSpLocks/>
              <a:stCxn id="29" idx="2"/>
              <a:endCxn id="30" idx="2"/>
            </p:cNvCxnSpPr>
            <p:nvPr/>
          </p:nvCxnSpPr>
          <p:spPr>
            <a:xfrm>
              <a:off x="1805940" y="4241161"/>
              <a:ext cx="1553889" cy="2349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D3F6E52-E2A8-42DC-8CD9-B8F0F153AB77}"/>
                    </a:ext>
                  </a:extLst>
                </p:cNvPr>
                <p:cNvSpPr/>
                <p:nvPr/>
              </p:nvSpPr>
              <p:spPr>
                <a:xfrm>
                  <a:off x="2101203" y="3824562"/>
                  <a:ext cx="1410168" cy="4337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(2)= </m:t>
                        </m:r>
                        <m:r>
                          <a:rPr lang="en-US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D3F6E52-E2A8-42DC-8CD9-B8F0F153AB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1203" y="3824562"/>
                  <a:ext cx="1410168" cy="433773"/>
                </a:xfrm>
                <a:prstGeom prst="rect">
                  <a:avLst/>
                </a:prstGeom>
                <a:blipFill>
                  <a:blip r:embed="rId12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201E6A2-6C15-4C70-9E29-A9827A9478DA}"/>
                  </a:ext>
                </a:extLst>
              </p:cNvPr>
              <p:cNvSpPr/>
              <p:nvPr/>
            </p:nvSpPr>
            <p:spPr>
              <a:xfrm>
                <a:off x="8159838" y="3112042"/>
                <a:ext cx="3840836" cy="21114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Claim: Any sublinear regret algorithm must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func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regret, no better than the individual single-task learning baseline.</a:t>
                </a: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201E6A2-6C15-4C70-9E29-A9827A947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838" y="3112042"/>
                <a:ext cx="3840836" cy="2111475"/>
              </a:xfrm>
              <a:prstGeom prst="rect">
                <a:avLst/>
              </a:prstGeom>
              <a:blipFill>
                <a:blip r:embed="rId13"/>
                <a:stretch>
                  <a:fillRect l="-2540" t="-2312" b="-6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44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uiExpan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BBF0-1E28-8E4D-BF93-07D1EDF28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8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Key notion: subpar state-action pairs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D4566A-73C1-1A46-A9C0-8430424F52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101" y="1369651"/>
                <a:ext cx="10515600" cy="542751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Subpar state-action pairs: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	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some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Example: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,3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2400" dirty="0"/>
                  <a:t>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Subpar state-action pairs are those amenable for inter-task information sharing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D4566A-73C1-1A46-A9C0-8430424F5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101" y="1369651"/>
                <a:ext cx="10515600" cy="5427516"/>
              </a:xfrm>
              <a:blipFill>
                <a:blip r:embed="rId2"/>
                <a:stretch>
                  <a:fillRect l="-812" t="-1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D97AA85-7A74-4FFD-A9C0-5ABBE99CA87F}"/>
              </a:ext>
            </a:extLst>
          </p:cNvPr>
          <p:cNvGrpSpPr/>
          <p:nvPr/>
        </p:nvGrpSpPr>
        <p:grpSpPr>
          <a:xfrm>
            <a:off x="1765958" y="2901160"/>
            <a:ext cx="9424559" cy="2362000"/>
            <a:chOff x="1765958" y="2901160"/>
            <a:chExt cx="9424559" cy="2362000"/>
          </a:xfrm>
        </p:grpSpPr>
        <p:pic>
          <p:nvPicPr>
            <p:cNvPr id="35" name="Content Placeholder 15" descr="User">
              <a:extLst>
                <a:ext uri="{FF2B5EF4-FFF2-40B4-BE49-F238E27FC236}">
                  <a16:creationId xmlns:a16="http://schemas.microsoft.com/office/drawing/2014/main" id="{FBDF3DE7-A8B9-49B2-B97B-54F4B4752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83079" y="2901160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Female Profile">
              <a:extLst>
                <a:ext uri="{FF2B5EF4-FFF2-40B4-BE49-F238E27FC236}">
                  <a16:creationId xmlns:a16="http://schemas.microsoft.com/office/drawing/2014/main" id="{95731B8C-FF5D-42D0-9D73-56F3A7A30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77923" y="2901160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Robot">
              <a:extLst>
                <a:ext uri="{FF2B5EF4-FFF2-40B4-BE49-F238E27FC236}">
                  <a16:creationId xmlns:a16="http://schemas.microsoft.com/office/drawing/2014/main" id="{212095CA-9E7D-458A-BD58-2CE4E688C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68679" y="2901160"/>
              <a:ext cx="914400" cy="914400"/>
            </a:xfrm>
            <a:prstGeom prst="rect">
              <a:avLst/>
            </a:prstGeom>
          </p:spPr>
        </p:pic>
        <p:pic>
          <p:nvPicPr>
            <p:cNvPr id="38" name="Graphic 37" descr="Robot">
              <a:extLst>
                <a:ext uri="{FF2B5EF4-FFF2-40B4-BE49-F238E27FC236}">
                  <a16:creationId xmlns:a16="http://schemas.microsoft.com/office/drawing/2014/main" id="{4029E3D8-6059-4FF7-90CE-64F8A770D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963523" y="2901160"/>
              <a:ext cx="914400" cy="914400"/>
            </a:xfrm>
            <a:prstGeom prst="rect">
              <a:avLst/>
            </a:prstGeom>
          </p:spPr>
        </p:pic>
        <p:sp>
          <p:nvSpPr>
            <p:cNvPr id="39" name="Rounded Rectangle 7">
              <a:extLst>
                <a:ext uri="{FF2B5EF4-FFF2-40B4-BE49-F238E27FC236}">
                  <a16:creationId xmlns:a16="http://schemas.microsoft.com/office/drawing/2014/main" id="{1BEB7EA4-7146-468A-8CFA-B61DFFA1AA18}"/>
                </a:ext>
              </a:extLst>
            </p:cNvPr>
            <p:cNvSpPr/>
            <p:nvPr/>
          </p:nvSpPr>
          <p:spPr>
            <a:xfrm>
              <a:off x="1777661" y="4005860"/>
              <a:ext cx="1185862" cy="1257300"/>
            </a:xfrm>
            <a:prstGeom prst="roundRect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8">
              <a:extLst>
                <a:ext uri="{FF2B5EF4-FFF2-40B4-BE49-F238E27FC236}">
                  <a16:creationId xmlns:a16="http://schemas.microsoft.com/office/drawing/2014/main" id="{F8ACB9B1-B30C-426B-92E7-B5C13DCB66D4}"/>
                </a:ext>
              </a:extLst>
            </p:cNvPr>
            <p:cNvSpPr/>
            <p:nvPr/>
          </p:nvSpPr>
          <p:spPr>
            <a:xfrm>
              <a:off x="3242192" y="4005860"/>
              <a:ext cx="1185862" cy="1257300"/>
            </a:xfrm>
            <a:prstGeom prst="roundRect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9">
              <a:extLst>
                <a:ext uri="{FF2B5EF4-FFF2-40B4-BE49-F238E27FC236}">
                  <a16:creationId xmlns:a16="http://schemas.microsoft.com/office/drawing/2014/main" id="{32B7760C-DAC5-41F4-B931-91A8D57BE98E}"/>
                </a:ext>
              </a:extLst>
            </p:cNvPr>
            <p:cNvSpPr/>
            <p:nvPr/>
          </p:nvSpPr>
          <p:spPr>
            <a:xfrm>
              <a:off x="4706723" y="3997943"/>
              <a:ext cx="1185862" cy="1257300"/>
            </a:xfrm>
            <a:prstGeom prst="roundRect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10">
              <a:extLst>
                <a:ext uri="{FF2B5EF4-FFF2-40B4-BE49-F238E27FC236}">
                  <a16:creationId xmlns:a16="http://schemas.microsoft.com/office/drawing/2014/main" id="{82606701-951A-4021-A498-3701F118FA60}"/>
                </a:ext>
              </a:extLst>
            </p:cNvPr>
            <p:cNvSpPr/>
            <p:nvPr/>
          </p:nvSpPr>
          <p:spPr>
            <a:xfrm>
              <a:off x="9934558" y="4005860"/>
              <a:ext cx="1185862" cy="1257300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11">
              <a:extLst>
                <a:ext uri="{FF2B5EF4-FFF2-40B4-BE49-F238E27FC236}">
                  <a16:creationId xmlns:a16="http://schemas.microsoft.com/office/drawing/2014/main" id="{635CBFB2-03F3-4DB3-9C43-63D64E69414F}"/>
                </a:ext>
              </a:extLst>
            </p:cNvPr>
            <p:cNvSpPr/>
            <p:nvPr/>
          </p:nvSpPr>
          <p:spPr>
            <a:xfrm>
              <a:off x="8518812" y="4005860"/>
              <a:ext cx="1185862" cy="1257300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12">
              <a:extLst>
                <a:ext uri="{FF2B5EF4-FFF2-40B4-BE49-F238E27FC236}">
                  <a16:creationId xmlns:a16="http://schemas.microsoft.com/office/drawing/2014/main" id="{639773CC-61AA-459F-81D0-0E4303AC6620}"/>
                </a:ext>
              </a:extLst>
            </p:cNvPr>
            <p:cNvSpPr/>
            <p:nvPr/>
          </p:nvSpPr>
          <p:spPr>
            <a:xfrm>
              <a:off x="7103066" y="4005860"/>
              <a:ext cx="1185862" cy="1257300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055E0C8-EE0C-47EC-A8B9-916FAEE53619}"/>
                </a:ext>
              </a:extLst>
            </p:cNvPr>
            <p:cNvSpPr txBox="1"/>
            <p:nvPr/>
          </p:nvSpPr>
          <p:spPr>
            <a:xfrm>
              <a:off x="4777848" y="2981606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Alice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8A2CB86-BA23-4F00-8CFD-AC929F5DADC4}"/>
                </a:ext>
              </a:extLst>
            </p:cNvPr>
            <p:cNvSpPr txBox="1"/>
            <p:nvPr/>
          </p:nvSpPr>
          <p:spPr>
            <a:xfrm>
              <a:off x="9871235" y="3023824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Bob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366F40B-3512-440D-88FD-928F015E1386}"/>
                    </a:ext>
                  </a:extLst>
                </p:cNvPr>
                <p:cNvSpPr txBox="1"/>
                <p:nvPr/>
              </p:nvSpPr>
              <p:spPr>
                <a:xfrm>
                  <a:off x="1765958" y="4282538"/>
                  <a:ext cx="1185862" cy="9482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Action 1</a:t>
                  </a:r>
                </a:p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b="1" dirty="0">
                      <a:solidFill>
                        <a:schemeClr val="accent2"/>
                      </a:solidFill>
                    </a:rPr>
                    <a:t> = </a:t>
                  </a:r>
                </a:p>
                <a:p>
                  <a:pPr algn="ctr"/>
                  <a:r>
                    <a:rPr lang="en-US" b="1" dirty="0">
                      <a:solidFill>
                        <a:schemeClr val="accent2"/>
                      </a:solidFill>
                    </a:rPr>
                    <a:t>2.4</a:t>
                  </a:r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366F40B-3512-440D-88FD-928F015E13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958" y="4282538"/>
                  <a:ext cx="1185862" cy="948208"/>
                </a:xfrm>
                <a:prstGeom prst="rect">
                  <a:avLst/>
                </a:prstGeom>
                <a:blipFill>
                  <a:blip r:embed="rId11"/>
                  <a:stretch>
                    <a:fillRect t="-3871" r="-7216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2896B0E-B17A-4E09-BCC5-CC6E69859C89}"/>
                    </a:ext>
                  </a:extLst>
                </p:cNvPr>
                <p:cNvSpPr txBox="1"/>
                <p:nvPr/>
              </p:nvSpPr>
              <p:spPr>
                <a:xfrm>
                  <a:off x="4681364" y="4287886"/>
                  <a:ext cx="1236793" cy="9482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Action 3</a:t>
                  </a:r>
                </a:p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b="1" dirty="0">
                      <a:solidFill>
                        <a:schemeClr val="accent2"/>
                      </a:solidFill>
                    </a:rPr>
                    <a:t> =</a:t>
                  </a:r>
                </a:p>
                <a:p>
                  <a:pPr algn="ctr"/>
                  <a:r>
                    <a:rPr lang="en-US" b="1" dirty="0">
                      <a:solidFill>
                        <a:schemeClr val="accent2"/>
                      </a:solidFill>
                    </a:rPr>
                    <a:t>1.6</a:t>
                  </a:r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2896B0E-B17A-4E09-BCC5-CC6E69859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1364" y="4287886"/>
                  <a:ext cx="1236793" cy="948208"/>
                </a:xfrm>
                <a:prstGeom prst="rect">
                  <a:avLst/>
                </a:prstGeom>
                <a:blipFill>
                  <a:blip r:embed="rId12"/>
                  <a:stretch>
                    <a:fillRect t="-3205" r="-985" b="-89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5553AFA-5104-44AE-B371-6D4890D35E79}"/>
                    </a:ext>
                  </a:extLst>
                </p:cNvPr>
                <p:cNvSpPr txBox="1"/>
                <p:nvPr/>
              </p:nvSpPr>
              <p:spPr>
                <a:xfrm>
                  <a:off x="3249324" y="4287886"/>
                  <a:ext cx="1185862" cy="9482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Action 2</a:t>
                  </a:r>
                </a:p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b="1" dirty="0">
                      <a:solidFill>
                        <a:schemeClr val="accent2"/>
                      </a:solidFill>
                    </a:rPr>
                    <a:t> =</a:t>
                  </a:r>
                </a:p>
                <a:p>
                  <a:pPr algn="ctr"/>
                  <a:r>
                    <a:rPr lang="en-US" b="1" dirty="0">
                      <a:solidFill>
                        <a:schemeClr val="accent2"/>
                      </a:solidFill>
                    </a:rPr>
                    <a:t>2.2</a:t>
                  </a:r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5553AFA-5104-44AE-B371-6D4890D35E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9324" y="4287886"/>
                  <a:ext cx="1185862" cy="948208"/>
                </a:xfrm>
                <a:prstGeom prst="rect">
                  <a:avLst/>
                </a:prstGeom>
                <a:blipFill>
                  <a:blip r:embed="rId13"/>
                  <a:stretch>
                    <a:fillRect t="-3205" r="-3077" b="-89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42348DE-80B5-4FCB-9573-2992C103BA0B}"/>
                    </a:ext>
                  </a:extLst>
                </p:cNvPr>
                <p:cNvSpPr txBox="1"/>
                <p:nvPr/>
              </p:nvSpPr>
              <p:spPr>
                <a:xfrm>
                  <a:off x="7062298" y="4285128"/>
                  <a:ext cx="1267398" cy="9482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Action 1</a:t>
                  </a:r>
                </a:p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b="1" dirty="0">
                      <a:solidFill>
                        <a:schemeClr val="accent1"/>
                      </a:solidFill>
                    </a:rPr>
                    <a:t> =</a:t>
                  </a:r>
                </a:p>
                <a:p>
                  <a:pPr algn="ctr"/>
                  <a:r>
                    <a:rPr lang="en-US" b="1" dirty="0">
                      <a:solidFill>
                        <a:schemeClr val="accent1"/>
                      </a:solidFill>
                    </a:rPr>
                    <a:t>2.6</a:t>
                  </a:r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42348DE-80B5-4FCB-9573-2992C103B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2298" y="4285128"/>
                  <a:ext cx="1267398" cy="948208"/>
                </a:xfrm>
                <a:prstGeom prst="rect">
                  <a:avLst/>
                </a:prstGeom>
                <a:blipFill>
                  <a:blip r:embed="rId14"/>
                  <a:stretch>
                    <a:fillRect t="-3871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0FEC0FC-393E-4183-A204-9BE14796A2B8}"/>
                    </a:ext>
                  </a:extLst>
                </p:cNvPr>
                <p:cNvSpPr txBox="1"/>
                <p:nvPr/>
              </p:nvSpPr>
              <p:spPr>
                <a:xfrm>
                  <a:off x="9906979" y="4286695"/>
                  <a:ext cx="1283538" cy="948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Action 3</a:t>
                  </a:r>
                </a:p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</m:oMath>
                  </a14:m>
                  <a:r>
                    <a:rPr lang="en-US" b="1" dirty="0">
                      <a:solidFill>
                        <a:schemeClr val="accent1"/>
                      </a:solidFill>
                    </a:rPr>
                    <a:t> =</a:t>
                  </a:r>
                </a:p>
                <a:p>
                  <a:pPr algn="ctr"/>
                  <a:r>
                    <a:rPr lang="en-US" b="1" dirty="0">
                      <a:solidFill>
                        <a:schemeClr val="accent1"/>
                      </a:solidFill>
                    </a:rPr>
                    <a:t>1.5</a:t>
                  </a:r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0FEC0FC-393E-4183-A204-9BE14796A2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979" y="4286695"/>
                  <a:ext cx="1283538" cy="948337"/>
                </a:xfrm>
                <a:prstGeom prst="rect">
                  <a:avLst/>
                </a:prstGeom>
                <a:blipFill>
                  <a:blip r:embed="rId15"/>
                  <a:stretch>
                    <a:fillRect t="-3205" b="-89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CED977D-EDBB-448A-A337-7F2FF21DEA45}"/>
                    </a:ext>
                  </a:extLst>
                </p:cNvPr>
                <p:cNvSpPr txBox="1"/>
                <p:nvPr/>
              </p:nvSpPr>
              <p:spPr>
                <a:xfrm>
                  <a:off x="8518812" y="4259386"/>
                  <a:ext cx="1196025" cy="948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Action 2</a:t>
                  </a:r>
                </a:p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b="1" dirty="0">
                      <a:solidFill>
                        <a:schemeClr val="accent1"/>
                      </a:solidFill>
                    </a:rPr>
                    <a:t> =</a:t>
                  </a:r>
                </a:p>
                <a:p>
                  <a:pPr algn="ctr"/>
                  <a:r>
                    <a:rPr lang="en-US" b="1" dirty="0">
                      <a:solidFill>
                        <a:schemeClr val="accent1"/>
                      </a:solidFill>
                    </a:rPr>
                    <a:t>2.4</a:t>
                  </a:r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CED977D-EDBB-448A-A337-7F2FF21DEA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8812" y="4259386"/>
                  <a:ext cx="1196025" cy="948337"/>
                </a:xfrm>
                <a:prstGeom prst="rect">
                  <a:avLst/>
                </a:prstGeom>
                <a:blipFill>
                  <a:blip r:embed="rId16"/>
                  <a:stretch>
                    <a:fillRect t="-3871" r="-2538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3" name="Graphic 52" descr="Puzzle pieces">
              <a:extLst>
                <a:ext uri="{FF2B5EF4-FFF2-40B4-BE49-F238E27FC236}">
                  <a16:creationId xmlns:a16="http://schemas.microsoft.com/office/drawing/2014/main" id="{0F3D4954-BB8B-4717-8F5F-F919D3A8C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117080" y="3823668"/>
              <a:ext cx="519984" cy="518188"/>
            </a:xfrm>
            <a:prstGeom prst="rect">
              <a:avLst/>
            </a:prstGeom>
          </p:spPr>
        </p:pic>
        <p:pic>
          <p:nvPicPr>
            <p:cNvPr id="54" name="Graphic 53" descr="Puzzle pieces">
              <a:extLst>
                <a:ext uri="{FF2B5EF4-FFF2-40B4-BE49-F238E27FC236}">
                  <a16:creationId xmlns:a16="http://schemas.microsoft.com/office/drawing/2014/main" id="{55F750D6-FD6C-46C1-A7D3-768AEB2F0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445342" y="3854261"/>
              <a:ext cx="521809" cy="521809"/>
            </a:xfrm>
            <a:prstGeom prst="rect">
              <a:avLst/>
            </a:prstGeom>
          </p:spPr>
        </p:pic>
        <p:pic>
          <p:nvPicPr>
            <p:cNvPr id="55" name="Graphic 54" descr="Maze">
              <a:extLst>
                <a:ext uri="{FF2B5EF4-FFF2-40B4-BE49-F238E27FC236}">
                  <a16:creationId xmlns:a16="http://schemas.microsoft.com/office/drawing/2014/main" id="{BABAC244-9F3E-40B3-940A-9D93926D3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587279" y="3860664"/>
              <a:ext cx="523090" cy="523090"/>
            </a:xfrm>
            <a:prstGeom prst="rect">
              <a:avLst/>
            </a:prstGeom>
          </p:spPr>
        </p:pic>
        <p:pic>
          <p:nvPicPr>
            <p:cNvPr id="56" name="Graphic 55" descr="Maze">
              <a:extLst>
                <a:ext uri="{FF2B5EF4-FFF2-40B4-BE49-F238E27FC236}">
                  <a16:creationId xmlns:a16="http://schemas.microsoft.com/office/drawing/2014/main" id="{D170F015-0989-43AE-AF87-910A40291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8831619" y="3875089"/>
              <a:ext cx="521809" cy="521809"/>
            </a:xfrm>
            <a:prstGeom prst="rect">
              <a:avLst/>
            </a:prstGeom>
          </p:spPr>
        </p:pic>
        <p:pic>
          <p:nvPicPr>
            <p:cNvPr id="57" name="Graphic 56" descr="Chess pieces">
              <a:extLst>
                <a:ext uri="{FF2B5EF4-FFF2-40B4-BE49-F238E27FC236}">
                  <a16:creationId xmlns:a16="http://schemas.microsoft.com/office/drawing/2014/main" id="{422D3199-B438-42DE-A97E-1941CF3D6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030361" y="3859666"/>
              <a:ext cx="523090" cy="523090"/>
            </a:xfrm>
            <a:prstGeom prst="rect">
              <a:avLst/>
            </a:prstGeom>
          </p:spPr>
        </p:pic>
        <p:pic>
          <p:nvPicPr>
            <p:cNvPr id="58" name="Graphic 57" descr="Chess pieces">
              <a:extLst>
                <a:ext uri="{FF2B5EF4-FFF2-40B4-BE49-F238E27FC236}">
                  <a16:creationId xmlns:a16="http://schemas.microsoft.com/office/drawing/2014/main" id="{2593C837-CAB6-43B6-8825-737D9B7B2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0275669" y="3850083"/>
              <a:ext cx="514775" cy="514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479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BBF0-1E28-8E4D-BF93-07D1EDF28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8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Our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D4566A-73C1-1A46-A9C0-8430424F52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5619"/>
                <a:ext cx="10515600" cy="5427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-MPERL problems, assuming known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Our algorithm, Multi-Task-Euler(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), achieves gap-dependent and gap-independent regret upper bounds</a:t>
                </a:r>
              </a:p>
              <a:p>
                <a:pPr lvl="1"/>
                <a:endParaRPr lang="en-US" sz="100" dirty="0"/>
              </a:p>
              <a:p>
                <a:r>
                  <a:rPr lang="en-US" sz="2400" dirty="0"/>
                  <a:t>We also show gap-dependent and gap-independent regret lower bounds, that nearly match the upper bounds for constant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D4566A-73C1-1A46-A9C0-8430424F5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5619"/>
                <a:ext cx="10515600" cy="5427516"/>
              </a:xfrm>
              <a:blipFill>
                <a:blip r:embed="rId2"/>
                <a:stretch>
                  <a:fillRect l="-812" t="-1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25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2427</TotalTime>
  <Words>1106</Words>
  <Application>Microsoft Office PowerPoint</Application>
  <PresentationFormat>Widescreen</PresentationFormat>
  <Paragraphs>281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Provably Efficient Multi-Task Reinforcement Learning with Model Transfer</vt:lpstr>
      <vt:lpstr>Heterogenous Multi-Task Online Reinforcement Learning (RL)</vt:lpstr>
      <vt:lpstr>Multi-Player Episodic RL (MPERL)</vt:lpstr>
      <vt:lpstr>The ε-MPERL Problem</vt:lpstr>
      <vt:lpstr>The ε-MPERL Problem: formal setup</vt:lpstr>
      <vt:lpstr>Baseline: individual single-task learning</vt:lpstr>
      <vt:lpstr>The benefit of multi-task learning</vt:lpstr>
      <vt:lpstr>Key notion: subpar state-action pairs</vt:lpstr>
      <vt:lpstr>Our results</vt:lpstr>
      <vt:lpstr>Our results: gap-independent bounds</vt:lpstr>
      <vt:lpstr>Our results: gap-dependent bounds</vt:lpstr>
      <vt:lpstr>Multi-task-Euler(𝜀): main ideas</vt:lpstr>
      <vt:lpstr>Technical overview</vt:lpstr>
      <vt:lpstr>Conclusion and open problems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Chicheng - (chichengz)</dc:creator>
  <cp:lastModifiedBy>Zhang, Chicheng - (chichengz)</cp:lastModifiedBy>
  <cp:revision>110</cp:revision>
  <dcterms:created xsi:type="dcterms:W3CDTF">2021-10-20T05:54:59Z</dcterms:created>
  <dcterms:modified xsi:type="dcterms:W3CDTF">2021-10-22T07:30:10Z</dcterms:modified>
</cp:coreProperties>
</file>