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57" r:id="rId3"/>
    <p:sldId id="259" r:id="rId4"/>
    <p:sldId id="265" r:id="rId5"/>
    <p:sldId id="258" r:id="rId6"/>
    <p:sldId id="260" r:id="rId7"/>
    <p:sldId id="261" r:id="rId8"/>
    <p:sldId id="277" r:id="rId9"/>
    <p:sldId id="263" r:id="rId10"/>
    <p:sldId id="264" r:id="rId11"/>
    <p:sldId id="266" r:id="rId12"/>
    <p:sldId id="278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226" autoAdjust="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CF2391-6D42-371F-1171-02D5DD1177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353F-C469-DF38-18B3-91E9F58D1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31081-D51A-48FD-AB28-8534FCAFFAE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3926C-9CDF-E721-124F-101E0D630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9CE03-C90C-E332-6D9A-4930AE8F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6339-6533-40A6-A8E8-7F56FD0D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2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28675-BC78-4C60-9768-B3E9ED5E780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59E4B-189E-4320-8898-05E5DE5C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FA5A-ECF1-AF5E-D186-28F5289B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3A50A-E151-8FC4-3EC4-B9E7DB23B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D135-346C-DE27-F230-C45C2972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4596" y="6356350"/>
            <a:ext cx="4628804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Center Proprietary &amp; Terms of the Center Membership agreement apply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012254-68A0-3643-629D-25032BCC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789F-F515-4C23-802E-CCE2FC2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16AB-7591-178D-DEE3-880B55BB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783B-FA69-F219-99FF-DD295FE6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9DA2-243B-1F8A-3A4E-EA2FD5B5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0490-2EA5-349F-7F73-27B26FD1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Center Proprietary &amp; Terms of the Center Membership agreement apply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BCC9-DC37-93F0-A8C8-5D81FD87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C4326-53AD-B142-6114-81EF8C1E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84598-9F53-5A11-EE33-6FF66D41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578F-E57B-B845-F173-FA030F75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62E8-64BF-8EC3-CB71-B8188E97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Center Proprietary &amp; Terms of the Center Membership agreement apply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4C0B-198E-786F-2EC7-F3AE2FE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1C35-F1D9-1618-7CE8-9CD3760B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69" y="180463"/>
            <a:ext cx="9928859" cy="6905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91F-6D72-02DA-A003-FF47A9BC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32" y="1005840"/>
            <a:ext cx="11321935" cy="5200634"/>
          </a:xfrm>
        </p:spPr>
        <p:txBody>
          <a:bodyPr/>
          <a:lstStyle>
            <a:lvl1pPr>
              <a:buSzPct val="134000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06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61A1-1B1C-CF70-AA25-CA15699A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21EB-4348-FFCA-B431-79E5D366D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CC69-C754-74F2-60C6-11E67069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EE00-CC16-E997-ECF4-DD4680A5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5DAD-9875-2D95-F29E-39CFB59B2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7669A-C49F-2639-9561-6512A156A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F37D1-7359-1B0E-B756-6B96E2E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2EE3-81CC-AEC7-81E8-E75E0454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1D49-D562-04E6-93E2-AEFFEEB2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3F2B1-B541-FFF2-BCC9-AD7A7162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A101-D3F2-205B-4D0F-8BCC636D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A2B0D-0E15-FED6-E12A-09BD621EC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686-31FB-871B-A840-B81B3CF0D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DEA5F-1FA0-D6A1-9267-D7643EF5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DDF3E-96D4-DE81-7006-D7BEDB78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A6BC-3EAF-FED9-2B7E-CF24B112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C421F-6BF5-245C-2140-5EE0A70B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6D1A0-A2D9-32C3-7087-53FF9E40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C386E-3807-F03B-F8D2-63972F9B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E35E0-274E-B4A0-7B96-E1D942B7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Center Proprietary &amp; Terms of the Center Membership agreement apply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B1879-1B8B-2C6E-DD57-A960FBD5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CB62-FB75-E6A9-55B8-C3723206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CD66-8CC1-0C32-1F27-174E1AA4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822D-FBD8-3177-4535-A6FB37CC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7CB5-E8A7-C1A4-0BDD-CD0B6101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D0991-1052-B7E4-BF59-69CE477C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Center Proprietary &amp; Terms of the Center Membership agreement apply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41EAB-209D-C8B1-9EF0-6C6ADE83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21E3-B241-CF76-01DC-66A7D2EA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42F38-196C-B7D0-A356-AE93D3867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3E867-AFE3-BC7E-2AEC-A23AA406E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5968C-8DE3-6B35-3F02-304AA2A0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131-4A5A-0EF1-EE9D-AFB39EE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Center Proprietary &amp; Terms of the Center Membership agreement apply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CFAE-7CAD-7601-19E2-7DCF883A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3FA0-DBE3-49BB-BC09-E9F48D11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5AED2-4B14-CF2A-0829-598EBA79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F50E-EA87-E44A-99C6-A048C644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3535"/>
            <a:ext cx="10515600" cy="491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DF9437-53AD-EB57-ADEA-F393A7B97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1469" y="6356350"/>
            <a:ext cx="47119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Center Proprietary &amp; Terms of the Center Membership agreement apply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7F9A1E-E3E6-00B8-5CCA-BC535049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789F-F515-4C23-802E-CCE2FC2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5D568-38BF-C8ED-66F0-CCBB1174310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594043"/>
                <a:ext cx="9144000" cy="238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eXtreme Contextual Bandits with Arm Hierarchy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5D568-38BF-C8ED-66F0-CCBB11743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594043"/>
                <a:ext cx="9144000" cy="2387600"/>
              </a:xfrm>
              <a:blipFill>
                <a:blip r:embed="rId2"/>
                <a:stretch>
                  <a:fillRect l="-667" r="-733"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40942EC-63B4-5160-0CA4-638D2FE5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119"/>
            <a:ext cx="9144000" cy="3144837"/>
          </a:xfrm>
        </p:spPr>
        <p:txBody>
          <a:bodyPr>
            <a:normAutofit/>
          </a:bodyPr>
          <a:lstStyle/>
          <a:p>
            <a:r>
              <a:rPr lang="en-US" dirty="0"/>
              <a:t>Published in ICML, 2021</a:t>
            </a:r>
          </a:p>
          <a:p>
            <a:r>
              <a:rPr lang="en-US" dirty="0"/>
              <a:t>Authors:</a:t>
            </a:r>
          </a:p>
          <a:p>
            <a:r>
              <a:rPr lang="en-US" dirty="0"/>
              <a:t>Rajat Sen, Alexander </a:t>
            </a:r>
            <a:r>
              <a:rPr lang="en-US" dirty="0" err="1"/>
              <a:t>Rakhlin</a:t>
            </a:r>
            <a:r>
              <a:rPr lang="en-US" dirty="0"/>
              <a:t>, </a:t>
            </a:r>
            <a:r>
              <a:rPr lang="en-US" dirty="0" err="1"/>
              <a:t>Lexing</a:t>
            </a:r>
            <a:r>
              <a:rPr lang="en-US" dirty="0"/>
              <a:t> Ying, Rahul </a:t>
            </a:r>
            <a:r>
              <a:rPr lang="en-US" dirty="0" err="1"/>
              <a:t>Kidambi</a:t>
            </a:r>
            <a:r>
              <a:rPr lang="en-US" dirty="0"/>
              <a:t>, Dean Foster, Daniel Hill, Inderjit S. Dhillon</a:t>
            </a:r>
          </a:p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 err="1"/>
              <a:t>Arush</a:t>
            </a:r>
            <a:r>
              <a:rPr lang="en-US" dirty="0"/>
              <a:t> </a:t>
            </a:r>
            <a:r>
              <a:rPr lang="en-US" dirty="0" err="1"/>
              <a:t>Sharma,</a:t>
            </a:r>
            <a:r>
              <a:rPr lang="en-US" dirty="0"/>
              <a:t> CSC 696H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1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EF6C07-884E-D0C7-927E-6A17B87796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IGW for top-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 Contextual Bandits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EF6C07-884E-D0C7-927E-6A17B8779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159" b="-25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C07D07-F4E5-6F24-8751-8015E3A41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Initially the algorithm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distinct arms, a function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(every arm has a reward)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(no. of slots: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At every time step, the algorithm samples an arm(s) with the probability distribution given below: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algorithm computes the reward for selected arms updates the regression oracle with the past data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C07D07-F4E5-6F24-8751-8015E3A41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8" t="-3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E0CA59E-F196-083E-4E61-F09B183F2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72" y="4599617"/>
            <a:ext cx="5681964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EF6C07-884E-D0C7-927E-6A17B87796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IGW for top-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 Contextual Bandits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EF6C07-884E-D0C7-927E-6A17B8779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159" b="-26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2F15A-8760-9FC3-76AB-7EBCDD7EB8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1640" y="1327785"/>
                <a:ext cx="5181600" cy="4351338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From the current time onwards, the when the context is received, the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arms are arranged in decreasing order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arms are selected greedily while the remaining arms are selected randomly following IGW distribution</a:t>
                </a:r>
              </a:p>
              <a:p>
                <a:r>
                  <a:rPr lang="en-US" dirty="0"/>
                  <a:t>This process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computation per time step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2F15A-8760-9FC3-76AB-7EBCDD7E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1640" y="1327785"/>
                <a:ext cx="5181600" cy="4351338"/>
              </a:xfrm>
              <a:blipFill>
                <a:blip r:embed="rId3"/>
                <a:stretch>
                  <a:fillRect l="-1529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93F54B-2122-BE2E-5A26-A8E476A59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03240" y="1327785"/>
            <a:ext cx="6334904" cy="4351338"/>
          </a:xfrm>
        </p:spPr>
      </p:pic>
    </p:spTree>
    <p:extLst>
      <p:ext uri="{BB962C8B-B14F-4D97-AF65-F5344CB8AC3E}">
        <p14:creationId xmlns:p14="http://schemas.microsoft.com/office/powerpoint/2010/main" val="26418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15BD92-37EC-0A1B-2D7F-C2B38C3A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Regret Bound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B7B720-80AF-7E42-D368-34804A1E0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820" y="1250244"/>
            <a:ext cx="9692639" cy="36773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E2B67A-5C66-137E-B02A-30D4384A66CF}"/>
              </a:ext>
            </a:extLst>
          </p:cNvPr>
          <p:cNvSpPr txBox="1"/>
          <p:nvPr/>
        </p:nvSpPr>
        <p:spPr>
          <a:xfrm>
            <a:off x="972820" y="5306790"/>
            <a:ext cx="981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Cauchy-Schwartz Inequality, the last expression is upper bounded and the </a:t>
            </a:r>
          </a:p>
          <a:p>
            <a:r>
              <a:rPr lang="en-US" sz="2400" dirty="0"/>
              <a:t>final expression is resulted as follows: </a:t>
            </a:r>
          </a:p>
        </p:txBody>
      </p:sp>
    </p:spTree>
    <p:extLst>
      <p:ext uri="{BB962C8B-B14F-4D97-AF65-F5344CB8AC3E}">
        <p14:creationId xmlns:p14="http://schemas.microsoft.com/office/powerpoint/2010/main" val="225942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15BD92-37EC-0A1B-2D7F-C2B38C3A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Regret Bound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BB9F2-610E-CBD9-1143-505F11CA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4" y="1026161"/>
            <a:ext cx="11627217" cy="11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9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D4CF-EC30-C8F2-101E-61F3CC50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eXtreme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 Contextual Bandits and Arm Hierarchy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F962C65-B46C-1D22-46E4-961D00948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the number of arms,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large, it is desirable to design algorithm so that the computational cost per time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sz="2200" dirty="0"/>
                  <a:t>The arms can be decomposed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any two arms a and a’, the difference in expected reward satisfies the consistency condition: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200" dirty="0"/>
              </a:p>
              <a:p>
                <a:r>
                  <a:rPr lang="en-US" dirty="0"/>
                  <a:t>The decomposed arms can be arranged in a binary tree fashion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F962C65-B46C-1D22-46E4-961D00948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8" t="-3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1FE5530-5674-6C1A-A3F5-1AFCC590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580" y="3670346"/>
            <a:ext cx="3808820" cy="30816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F7AE61-EA69-38AB-929B-0ACC8D8267D2}"/>
                  </a:ext>
                </a:extLst>
              </p:cNvPr>
              <p:cNvSpPr txBox="1"/>
              <p:nvPr/>
            </p:nvSpPr>
            <p:spPr>
              <a:xfrm>
                <a:off x="3159760" y="493418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F7AE61-EA69-38AB-929B-0ACC8D82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60" y="493418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5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7285-B8CB-A476-A87F-1EE0B19C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eXtreme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 Contextual Bandits and Arm Hierarchy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3FB37-FB73-1C07-5B80-C72C38785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denoted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associated with a routing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being the radius and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Given the context, the adaptive search from the root recursively explores the children of those nodes (arms)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3FB37-FB73-1C07-5B80-C72C38785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8" t="-3634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5BC348-40D0-3E44-FAA2-E8BBB5CE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68" y="2765698"/>
            <a:ext cx="3872263" cy="35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8C52-6506-58A2-A520-61F60360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eXtreme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 Contextual Bandits and Arm Hierarchy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BB185-4F4C-339E-DF5D-8C917B29D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the other hand, 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the node is considered far from the context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effective nodes/arms at the end of the search consists of singleton nodes and list of internal nodes (blue color)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traversing the effective arms can further be used in IGW sampling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BB185-4F4C-339E-DF5D-8C917B29D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8" t="-3634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23037C-AE0B-51FC-FF76-E0B4EE6C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1907490"/>
            <a:ext cx="3891279" cy="33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7B5811-50F4-7B37-008E-CD25485C17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IGW for top-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 e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treme Contextual Bandits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7B5811-50F4-7B37-008E-CD25485C1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159" b="-25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96AD8-5C1B-D90C-C550-C0D9B5B06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571" y="837825"/>
            <a:ext cx="4071069" cy="5839712"/>
          </a:xfrm>
        </p:spPr>
      </p:pic>
    </p:spTree>
    <p:extLst>
      <p:ext uri="{BB962C8B-B14F-4D97-AF65-F5344CB8AC3E}">
        <p14:creationId xmlns:p14="http://schemas.microsoft.com/office/powerpoint/2010/main" val="21950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F50-DFDA-74AE-A3CC-9E6F7D57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Sampling Strategies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D752C-DB4B-A810-8A73-41B5CF0E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 different sampling approaches which are as follows:</a:t>
                </a:r>
              </a:p>
              <a:p>
                <a:endParaRPr lang="en-US" dirty="0"/>
              </a:p>
              <a:p>
                <a:r>
                  <a:rPr lang="en-US" dirty="0"/>
                  <a:t>Greedy-</a:t>
                </a:r>
                <a:r>
                  <a:rPr lang="en-US" dirty="0" err="1"/>
                  <a:t>topk</a:t>
                </a:r>
                <a:r>
                  <a:rPr lang="en-US" dirty="0"/>
                  <a:t>: The top-k effective arms are chosen for each context in a greedy manner</a:t>
                </a:r>
              </a:p>
              <a:p>
                <a:r>
                  <a:rPr lang="en-US" dirty="0"/>
                  <a:t>Boltzmann-</a:t>
                </a:r>
                <a:r>
                  <a:rPr lang="en-US" dirty="0" err="1"/>
                  <a:t>topk</a:t>
                </a:r>
                <a:r>
                  <a:rPr lang="en-US" dirty="0"/>
                  <a:t>: The top (k-r) arms are chosen greedily, and the remaining arms are chosen using the Boltzmann distribution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-greedy-</a:t>
                </a:r>
                <a:r>
                  <a:rPr lang="en-US" dirty="0" err="1"/>
                  <a:t>topk</a:t>
                </a:r>
                <a:r>
                  <a:rPr lang="en-US" dirty="0"/>
                  <a:t>: The top (k-r) arms are chosen greedily, and remaining arms are selected where the probability is proportional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are the remaining arms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D752C-DB4B-A810-8A73-41B5CF0E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8" t="-3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95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A210-C15C-D0E8-6ADD-DC2D6415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Dataset Description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A6C1C-711E-BAFC-3ADA-A8E0B5A68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616" y="1818640"/>
            <a:ext cx="8892412" cy="3397309"/>
          </a:xfrm>
        </p:spPr>
      </p:pic>
    </p:spTree>
    <p:extLst>
      <p:ext uri="{BB962C8B-B14F-4D97-AF65-F5344CB8AC3E}">
        <p14:creationId xmlns:p14="http://schemas.microsoft.com/office/powerpoint/2010/main" val="31352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B566-D27B-D7EE-75E7-986C3F74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2549-7254-3A87-3540-36D4E229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32" y="1005839"/>
            <a:ext cx="11321935" cy="54870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endParaRPr lang="en-US" dirty="0"/>
          </a:p>
          <a:p>
            <a:r>
              <a:rPr lang="en-US" dirty="0"/>
              <a:t>Contribution</a:t>
            </a:r>
          </a:p>
          <a:p>
            <a:endParaRPr lang="en-US" dirty="0"/>
          </a:p>
          <a:p>
            <a:r>
              <a:rPr lang="en-US" dirty="0"/>
              <a:t>Algorithm (IGW and top-K eXtreme)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9394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FAF-1806-9147-6833-40092B5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Empirical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0744C-34F3-4345-5F16-EFD7A097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1375951"/>
            <a:ext cx="3980260" cy="3260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15E94-8E0C-8B1A-4815-F6D749DA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13" y="1463041"/>
            <a:ext cx="7894587" cy="31731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B8B872-19E0-DC29-15D3-3039A7EB5B22}"/>
                  </a:ext>
                </a:extLst>
              </p:cNvPr>
              <p:cNvSpPr txBox="1"/>
              <p:nvPr/>
            </p:nvSpPr>
            <p:spPr>
              <a:xfrm>
                <a:off x="1131569" y="4636205"/>
                <a:ext cx="2461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B8B872-19E0-DC29-15D3-3039A7EB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69" y="4636205"/>
                <a:ext cx="24617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8CAF8-5FC9-0992-F055-B03F86741DC1}"/>
                  </a:ext>
                </a:extLst>
              </p:cNvPr>
              <p:cNvSpPr txBox="1"/>
              <p:nvPr/>
            </p:nvSpPr>
            <p:spPr>
              <a:xfrm>
                <a:off x="6858939" y="4636205"/>
                <a:ext cx="2205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8CAF8-5FC9-0992-F055-B03F86741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9" y="4636205"/>
                <a:ext cx="22052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5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ACE0-12B1-F438-7B3A-CB5DE6D5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Empirical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2864F-3E69-0BF0-B785-C7759BDD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871054"/>
            <a:ext cx="5821680" cy="4181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2165B-4AB6-9D21-9476-B0EDF688D38C}"/>
              </a:ext>
            </a:extLst>
          </p:cNvPr>
          <p:cNvSpPr txBox="1"/>
          <p:nvPr/>
        </p:nvSpPr>
        <p:spPr>
          <a:xfrm>
            <a:off x="1035815" y="5262880"/>
            <a:ext cx="1084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Inference time is the amount of time it takes for the algorithm to make a prediction for a given context</a:t>
            </a:r>
          </a:p>
        </p:txBody>
      </p:sp>
    </p:spTree>
    <p:extLst>
      <p:ext uri="{BB962C8B-B14F-4D97-AF65-F5344CB8AC3E}">
        <p14:creationId xmlns:p14="http://schemas.microsoft.com/office/powerpoint/2010/main" val="247855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3DCE-38D6-C953-BAC8-AEB6FB7E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Win/Draw/Loss Statistics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B9CA7-6E4A-FABF-AFBD-51032FC9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76" y="1798321"/>
            <a:ext cx="10448848" cy="29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848-CC3B-ED76-AEC2-0B89266A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E322-690B-983D-537B-3999A38C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algorithm can be theoretically and practically extended to extreme number of arms in the dataset</a:t>
            </a:r>
          </a:p>
          <a:p>
            <a:r>
              <a:rPr lang="en-US" dirty="0"/>
              <a:t>When pitted against various benchmarks, X-IGW-</a:t>
            </a:r>
            <a:r>
              <a:rPr lang="en-US" dirty="0" err="1"/>
              <a:t>topk</a:t>
            </a:r>
            <a:r>
              <a:rPr lang="en-US" dirty="0"/>
              <a:t> algorithm outperforms the other competitors</a:t>
            </a:r>
          </a:p>
        </p:txBody>
      </p:sp>
    </p:spTree>
    <p:extLst>
      <p:ext uri="{BB962C8B-B14F-4D97-AF65-F5344CB8AC3E}">
        <p14:creationId xmlns:p14="http://schemas.microsoft.com/office/powerpoint/2010/main" val="13131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B566-D27B-D7EE-75E7-986C3F74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C2549-7254-3A87-3540-36D4E2297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32" y="1005839"/>
                <a:ext cx="11321935" cy="5600264"/>
              </a:xfrm>
            </p:spPr>
            <p:txBody>
              <a:bodyPr/>
              <a:lstStyle/>
              <a:p>
                <a:r>
                  <a:rPr lang="en-US" dirty="0"/>
                  <a:t>In contextual bandits, at every time step the learner observes a context, presents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possible actions (for example: search query for electronic item during online shopping)</a:t>
                </a:r>
              </a:p>
              <a:p>
                <a:endParaRPr lang="en-US" dirty="0"/>
              </a:p>
              <a:p>
                <a:r>
                  <a:rPr lang="en-US" dirty="0"/>
                  <a:t>The learner receives a reward from user (such as clicking on query results)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C2549-7254-3A87-3540-36D4E229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32" y="1005839"/>
                <a:ext cx="11321935" cy="5600264"/>
              </a:xfrm>
              <a:blipFill>
                <a:blip r:embed="rId2"/>
                <a:stretch>
                  <a:fillRect l="-1238" t="-3482" r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404CEB-7834-5B19-3519-B1586ADB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83" y="3112686"/>
            <a:ext cx="6056234" cy="273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F69EF-9207-58EB-6476-807151EAA101}"/>
              </a:ext>
            </a:extLst>
          </p:cNvPr>
          <p:cNvSpPr txBox="1"/>
          <p:nvPr/>
        </p:nvSpPr>
        <p:spPr>
          <a:xfrm>
            <a:off x="200747" y="6013577"/>
            <a:ext cx="1210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Xiaoying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Hong Xie, Hang Li, and John CS Lui. "Conversational contextual bandit: Algorithm and application.“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web conference 2020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662-672.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3E01-8883-4284-DDCE-39ED9B95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396D7-DA0D-5D10-EE1C-2978834D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aim for the learner is to reduce the regret (difference between expected reward and optimal policy)</a:t>
                </a:r>
              </a:p>
              <a:p>
                <a:endParaRPr lang="en-US" dirty="0"/>
              </a:p>
              <a:p>
                <a:r>
                  <a:rPr lang="en-US" dirty="0"/>
                  <a:t>Most of the existing algorithms on contextual bandits address small arm space where the complexity increases (linearly) with increase in number of arms resulting in large regret</a:t>
                </a:r>
              </a:p>
              <a:p>
                <a:endParaRPr lang="en-US" dirty="0"/>
              </a:p>
              <a:p>
                <a:r>
                  <a:rPr lang="en-US" dirty="0"/>
                  <a:t>Practically, the number of arms can be enormous, and we would like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arms such that we get maximum rewards as possible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396D7-DA0D-5D10-EE1C-2978834D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8" t="-3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4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291-785F-170E-F0E0-D8D1BC71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4C632-C8BA-20E6-6033-1F72EF334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To avoid combinatorial possibilities of arms exploration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could be in tens of millions and introduce hierarchical structure in arm model that allows for exponential reduction in the number of relevant arms for each context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4C632-C8BA-20E6-6033-1F72EF334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8" r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05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291-785F-170E-F0E0-D8D1BC71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+mn-lt"/>
              </a:rPr>
              <a:t>Contribution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4C632-C8BA-20E6-6033-1F72EF334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32" y="1005840"/>
                <a:ext cx="11321935" cy="5445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paper proposes modification of the Inverse Gap Weighting (IGW) sampling strategy where the algorithm can achieve a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regret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ra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models the structure of the reward function</a:t>
                </a:r>
              </a:p>
              <a:p>
                <a:endParaRPr lang="en-US" dirty="0"/>
              </a:p>
              <a:p>
                <a:r>
                  <a:rPr lang="en-US" dirty="0"/>
                  <a:t>A hierarchical structure on the set of arms is introduced that reduces the extreme contextual bandit problem from A arms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resulting in 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err="1"/>
                  <a:t>treme</a:t>
                </a:r>
                <a:r>
                  <a:rPr lang="en-US" dirty="0"/>
                  <a:t> reduction in framework</a:t>
                </a:r>
              </a:p>
              <a:p>
                <a:endParaRPr lang="en-US" dirty="0"/>
              </a:p>
              <a:p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err="1"/>
                  <a:t>treme</a:t>
                </a:r>
                <a:r>
                  <a:rPr lang="en-US" dirty="0"/>
                  <a:t> is applied for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Contextual Bandits with IGW</a:t>
                </a:r>
              </a:p>
              <a:p>
                <a:endParaRPr lang="en-US" dirty="0"/>
              </a:p>
              <a:p>
                <a:r>
                  <a:rPr lang="en-US" dirty="0"/>
                  <a:t>The algorithm is tested on amazon-3m dataset that has around 3 million arms where 100x improvement (in time) is observed over naively evaluating the reward for every arm. Also, with 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err="1"/>
                  <a:t>treme</a:t>
                </a:r>
                <a:r>
                  <a:rPr lang="en-US" dirty="0"/>
                  <a:t> reduction, 29% improvement in collected mean rewards is observed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4C632-C8BA-20E6-6033-1F72EF334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32" y="1005840"/>
                <a:ext cx="11321935" cy="5445760"/>
              </a:xfrm>
              <a:blipFill>
                <a:blip r:embed="rId2"/>
                <a:stretch>
                  <a:fillRect l="-1238" t="-4143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55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24F34C-3615-06A3-5FFA-4540AF62D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Top-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 Stochastic Contextual Bandit under Realizability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24F34C-3615-06A3-5FFA-4540AF62D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195" b="-1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3194E-E815-645B-2D91-378D0117A7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33" y="1005840"/>
                <a:ext cx="4694016" cy="52006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Conventionally, at each time step, context is revelated to the learner, the learner picks a single arm and the reward for that arm is revealed</a:t>
                </a:r>
              </a:p>
              <a:p>
                <a:r>
                  <a:rPr lang="en-US" dirty="0"/>
                  <a:t>In this case, at each time step, given a context, the learner selects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distinct arms and the reward for that subset is observed</a:t>
                </a:r>
              </a:p>
              <a:p>
                <a:pPr marL="0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3194E-E815-645B-2D91-378D0117A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33" y="1005840"/>
                <a:ext cx="4694016" cy="5200634"/>
              </a:xfrm>
              <a:blipFill>
                <a:blip r:embed="rId3"/>
                <a:stretch>
                  <a:fillRect l="-2987" t="-3751"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8F9F1F-98C7-73E4-C3BD-157ADAC7E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00" y="871054"/>
            <a:ext cx="6170822" cy="48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3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D47A88-5B5C-377B-EF5B-A9AA84647F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Top-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 Stochastic Contextual Bandit under Realizability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D47A88-5B5C-377B-EF5B-A9AA84647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195" b="-1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16D24-351D-6BCB-FC47-B5A44D8E3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Problem Setting</a:t>
                </a:r>
              </a:p>
              <a:p>
                <a:r>
                  <a:rPr lang="en-US" dirty="0"/>
                  <a:t>At each time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the environment generates a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 set of arms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The reward for any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/>
                  <a:t> lies within [0,1]</a:t>
                </a:r>
              </a:p>
              <a:p>
                <a:endParaRPr lang="en-US" dirty="0"/>
              </a:p>
              <a:p>
                <a:r>
                  <a:rPr lang="en-US" dirty="0"/>
                  <a:t>There’s a realizability assumption where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(for every context there’s a reward)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-Realizability: There exists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16D24-351D-6BCB-FC47-B5A44D8E3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8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3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56BD7F-3393-0016-E537-7804CE4E0F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Top-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 Stochastic Contextual Bandit under Realizability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56BD7F-3393-0016-E537-7804CE4E0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195" b="-1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9716D-44C3-084E-389E-835238DD9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the beginning of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learner observes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and chooses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-distinct arms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receives reward for that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User providing the feedback has non-zero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of choosing each of the selected arms given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set of arms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the historical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, user clicks on each of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arms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Regret is the difference mean reward obtained and the optimum policy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9716D-44C3-084E-389E-835238DD9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9" t="-3751" r="-1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</TotalTime>
  <Words>1242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Top-k eXtreme Contextual Bandits with Arm Hierarchy</vt:lpstr>
      <vt:lpstr>Outline</vt:lpstr>
      <vt:lpstr>Introduction</vt:lpstr>
      <vt:lpstr>Introduction</vt:lpstr>
      <vt:lpstr>Motivation</vt:lpstr>
      <vt:lpstr>Contribution</vt:lpstr>
      <vt:lpstr>Top-k Stochastic Contextual Bandit under Realizability</vt:lpstr>
      <vt:lpstr>Top-k Stochastic Contextual Bandit under Realizability</vt:lpstr>
      <vt:lpstr>Top-k Stochastic Contextual Bandit under Realizability</vt:lpstr>
      <vt:lpstr>IGW for top-k Contextual Bandits</vt:lpstr>
      <vt:lpstr>IGW for top-k Contextual Bandits</vt:lpstr>
      <vt:lpstr>Regret Bound</vt:lpstr>
      <vt:lpstr>Regret Bound</vt:lpstr>
      <vt:lpstr>eXtreme Contextual Bandits and Arm Hierarchy</vt:lpstr>
      <vt:lpstr>eXtreme Contextual Bandits and Arm Hierarchy</vt:lpstr>
      <vt:lpstr>eXtreme Contextual Bandits and Arm Hierarchy</vt:lpstr>
      <vt:lpstr>IGW for top-k eXtreme Contextual Bandits</vt:lpstr>
      <vt:lpstr>Sampling Strategies</vt:lpstr>
      <vt:lpstr>Dataset Description</vt:lpstr>
      <vt:lpstr>Empirical Results</vt:lpstr>
      <vt:lpstr>Empirical Results</vt:lpstr>
      <vt:lpstr>Win/Draw/Loss Statistics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Sopan - (sopansarkar)</dc:creator>
  <cp:lastModifiedBy>SHARMA, ARUSH SHAILENDRA - (arushsharma)</cp:lastModifiedBy>
  <cp:revision>310</cp:revision>
  <dcterms:created xsi:type="dcterms:W3CDTF">2022-08-05T15:07:55Z</dcterms:created>
  <dcterms:modified xsi:type="dcterms:W3CDTF">2023-11-30T22:11:24Z</dcterms:modified>
</cp:coreProperties>
</file>