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68" r:id="rId5"/>
    <p:sldId id="273" r:id="rId6"/>
    <p:sldId id="292" r:id="rId7"/>
    <p:sldId id="271" r:id="rId8"/>
    <p:sldId id="290" r:id="rId9"/>
    <p:sldId id="288" r:id="rId10"/>
    <p:sldId id="289" r:id="rId11"/>
    <p:sldId id="272" r:id="rId12"/>
    <p:sldId id="269" r:id="rId13"/>
    <p:sldId id="274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299" r:id="rId26"/>
    <p:sldId id="304" r:id="rId27"/>
    <p:sldId id="305" r:id="rId28"/>
    <p:sldId id="306" r:id="rId29"/>
    <p:sldId id="282" r:id="rId30"/>
    <p:sldId id="308" r:id="rId31"/>
    <p:sldId id="309" r:id="rId32"/>
    <p:sldId id="307" r:id="rId33"/>
    <p:sldId id="285" r:id="rId34"/>
    <p:sldId id="310" r:id="rId35"/>
    <p:sldId id="283" r:id="rId36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0">
          <p15:clr>
            <a:srgbClr val="9AA0A6"/>
          </p15:clr>
        </p15:guide>
        <p15:guide id="2" pos="4531">
          <p15:clr>
            <a:srgbClr val="9AA0A6"/>
          </p15:clr>
        </p15:guide>
        <p15:guide id="3" pos="4787">
          <p15:clr>
            <a:srgbClr val="9AA0A6"/>
          </p15:clr>
        </p15:guide>
        <p15:guide id="4" pos="7874">
          <p15:clr>
            <a:srgbClr val="9AA0A6"/>
          </p15:clr>
        </p15:guide>
        <p15:guide id="5" pos="8145">
          <p15:clr>
            <a:srgbClr val="9AA0A6"/>
          </p15:clr>
        </p15:guide>
        <p15:guide id="6" pos="11232">
          <p15:clr>
            <a:srgbClr val="9AA0A6"/>
          </p15:clr>
        </p15:guide>
        <p15:guide id="7" orient="horz" pos="537">
          <p15:clr>
            <a:srgbClr val="9AA0A6"/>
          </p15:clr>
        </p15:guide>
        <p15:guide id="8" orient="horz" pos="1844">
          <p15:clr>
            <a:srgbClr val="9AA0A6"/>
          </p15:clr>
        </p15:guide>
        <p15:guide id="9" orient="horz" pos="5575">
          <p15:clr>
            <a:srgbClr val="9AA0A6"/>
          </p15:clr>
        </p15:guide>
        <p15:guide id="10" pos="65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14A0B-475B-4B9F-A1E9-10134EDE19F1}">
  <a:tblStyle styleId="{F7014A0B-475B-4B9F-A1E9-10134EDE19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28"/>
      </p:cViewPr>
      <p:guideLst>
        <p:guide pos="1440"/>
        <p:guide pos="4531"/>
        <p:guide pos="4787"/>
        <p:guide pos="7874"/>
        <p:guide pos="8145"/>
        <p:guide pos="11232"/>
        <p:guide orient="horz" pos="537"/>
        <p:guide orient="horz" pos="1844"/>
        <p:guide orient="horz" pos="5575"/>
        <p:guide pos="6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f8449a4f3_0_5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8" name="Google Shape;48;g6f8449a4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4012960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40625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6f94012960_5_176:notes"/>
          <p:cNvSpPr txBox="1">
            <a:spLocks noGrp="1"/>
          </p:cNvSpPr>
          <p:nvPr>
            <p:ph type="body" idx="1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 figure here to demonstrate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6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Need to explain some of the equations on the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3325" y="847725"/>
            <a:ext cx="7539038" cy="424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1 - Title Page" type="obj">
  <p:cSld name="OBJEC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921" y="0"/>
            <a:ext cx="20097750" cy="11308715"/>
          </a:xfrm>
          <a:custGeom>
            <a:avLst/>
            <a:gdLst/>
            <a:ahLst/>
            <a:cxnLst/>
            <a:rect l="l" t="t" r="r" b="b"/>
            <a:pathLst>
              <a:path w="20097750" h="11308715" extrusionOk="0">
                <a:moveTo>
                  <a:pt x="0" y="11308556"/>
                </a:moveTo>
                <a:lnTo>
                  <a:pt x="20097178" y="11308556"/>
                </a:lnTo>
                <a:lnTo>
                  <a:pt x="20097178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C23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892644" y="-4568027"/>
            <a:ext cx="17128628" cy="171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700475" y="2077975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841119" y="503069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6595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800" y="9277085"/>
            <a:ext cx="4802149" cy="11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80735" y="5530700"/>
            <a:ext cx="15078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241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Agenda Page">
  <p:cSld name="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>
            <a:noAutofit/>
          </a:bodyPr>
          <a:lstStyle>
            <a:lvl1pPr marL="457200" lvl="0" indent="-431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3 - Section Title - No Subtitle">
  <p:cSld name="Blank">
    <p:bg>
      <p:bgPr>
        <a:solidFill>
          <a:srgbClr val="E2E9EB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9580563" y="640296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7620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0" y="100"/>
            <a:ext cx="696900" cy="1130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Content Page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60804" y="9656747"/>
            <a:ext cx="3212199" cy="7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019850" y="606250"/>
            <a:ext cx="180639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019850" y="1306950"/>
            <a:ext cx="180639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2"/>
          </p:nvPr>
        </p:nvSpPr>
        <p:spPr>
          <a:xfrm>
            <a:off x="1042409" y="10137486"/>
            <a:ext cx="125103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EAB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720">
          <p15:clr>
            <a:srgbClr val="FA7B17"/>
          </p15:clr>
        </p15:guide>
        <p15:guide id="4" orient="horz" pos="6552">
          <p15:clr>
            <a:srgbClr val="FA7B17"/>
          </p15:clr>
        </p15:guide>
        <p15:guide id="5" pos="11952">
          <p15:clr>
            <a:srgbClr val="FA7B17"/>
          </p15:clr>
        </p15:guide>
        <p15:guide id="6" orient="horz" pos="823">
          <p15:clr>
            <a:srgbClr val="FA7B17"/>
          </p15:clr>
        </p15:guide>
        <p15:guide id="7" orient="horz" pos="115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54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9.png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75.png"/><Relationship Id="rId17" Type="http://schemas.openxmlformats.org/officeDocument/2006/relationships/image" Target="../media/image78.png"/><Relationship Id="rId2" Type="http://schemas.openxmlformats.org/officeDocument/2006/relationships/image" Target="../media/image54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9.png"/><Relationship Id="rId1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B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700474" y="2077975"/>
            <a:ext cx="14764507" cy="25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Provably Efficient RL with Rich Observations via Latent State Decoding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3680735" y="5530700"/>
            <a:ext cx="15078000" cy="1253558"/>
          </a:xfrm>
          <a:prstGeom prst="rect">
            <a:avLst/>
          </a:prstGeom>
        </p:spPr>
        <p:txBody>
          <a:bodyPr spcFirstLastPara="1" wrap="square" lIns="146300" tIns="73150" rIns="146300" bIns="7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Simon S. Du, </a:t>
            </a:r>
            <a:r>
              <a:rPr lang="en-US" dirty="0" err="1"/>
              <a:t>Akshay</a:t>
            </a:r>
            <a:r>
              <a:rPr lang="en-US" dirty="0"/>
              <a:t> Krishnamurthy, Nan Jiang, </a:t>
            </a:r>
            <a:r>
              <a:rPr lang="en-US" dirty="0" err="1"/>
              <a:t>Alekh</a:t>
            </a:r>
            <a:r>
              <a:rPr lang="en-US" dirty="0"/>
              <a:t> Agarwal, Miroslav </a:t>
            </a:r>
            <a:r>
              <a:rPr lang="en-US" dirty="0" err="1"/>
              <a:t>Dudík</a:t>
            </a:r>
            <a:r>
              <a:rPr lang="en-US" dirty="0"/>
              <a:t>, John Langford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Presenter: Ruoyao Wang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1B1E-EA8E-4C97-816D-5CD9B233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2BA5-E14F-4BA9-B210-297AD658C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8BBA36-0DBC-4AA9-99E6-101DDB564F8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5B428C-F785-4F4F-B5CD-5C644551D68E}"/>
                  </a:ext>
                </a:extLst>
              </p:cNvPr>
              <p:cNvSpPr txBox="1"/>
              <p:nvPr/>
            </p:nvSpPr>
            <p:spPr>
              <a:xfrm>
                <a:off x="5562600" y="3489777"/>
                <a:ext cx="7254240" cy="120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4800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𝒮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𝒳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48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5B428C-F785-4F4F-B5CD-5C644551D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89777"/>
                <a:ext cx="7254240" cy="1200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A2DC8-6B00-4267-A26B-82A424696A97}"/>
                  </a:ext>
                </a:extLst>
              </p:cNvPr>
              <p:cNvSpPr txBox="1"/>
              <p:nvPr/>
            </p:nvSpPr>
            <p:spPr>
              <a:xfrm>
                <a:off x="6004560" y="5895796"/>
                <a:ext cx="7254240" cy="120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en-US" sz="48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48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A2DC8-6B00-4267-A26B-82A42469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5895796"/>
                <a:ext cx="7254240" cy="1200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6FE706-E68F-42BB-B524-34A7A96387F6}"/>
                  </a:ext>
                </a:extLst>
              </p:cNvPr>
              <p:cNvSpPr txBox="1"/>
              <p:nvPr/>
            </p:nvSpPr>
            <p:spPr>
              <a:xfrm>
                <a:off x="3829050" y="8404909"/>
                <a:ext cx="10050780" cy="926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acc>
                          <m:r>
                            <a:rPr lang="en-US" sz="4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4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6FE706-E68F-42BB-B524-34A7A963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8404909"/>
                <a:ext cx="10050780" cy="926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2A9518CA-BED2-4C29-B5B9-0B57F11DA546}"/>
              </a:ext>
            </a:extLst>
          </p:cNvPr>
          <p:cNvSpPr/>
          <p:nvPr/>
        </p:nvSpPr>
        <p:spPr>
          <a:xfrm>
            <a:off x="8610600" y="6949437"/>
            <a:ext cx="274320" cy="12007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862A2F-3D2C-4DB6-8E56-116CDB0B5563}"/>
                  </a:ext>
                </a:extLst>
              </p:cNvPr>
              <p:cNvSpPr txBox="1"/>
              <p:nvPr/>
            </p:nvSpPr>
            <p:spPr>
              <a:xfrm>
                <a:off x="9189720" y="7220563"/>
                <a:ext cx="5410200" cy="5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Sampled by a policy cover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862A2F-3D2C-4DB6-8E56-116CDB0B5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20" y="7220563"/>
                <a:ext cx="5410200" cy="530145"/>
              </a:xfrm>
              <a:prstGeom prst="rect">
                <a:avLst/>
              </a:prstGeom>
              <a:blipFill>
                <a:blip r:embed="rId5"/>
                <a:stretch>
                  <a:fillRect l="-2368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648F013-CFD7-44AA-90E3-2C7046348F9F}"/>
              </a:ext>
            </a:extLst>
          </p:cNvPr>
          <p:cNvSpPr txBox="1"/>
          <p:nvPr/>
        </p:nvSpPr>
        <p:spPr>
          <a:xfrm>
            <a:off x="13075920" y="3489777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23F7F-A5E4-412A-B39A-9473A3E4A50F}"/>
              </a:ext>
            </a:extLst>
          </p:cNvPr>
          <p:cNvSpPr txBox="1"/>
          <p:nvPr/>
        </p:nvSpPr>
        <p:spPr>
          <a:xfrm>
            <a:off x="13075920" y="8452453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Easy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16E879C-19B1-49C9-829B-3362BCC58E73}"/>
              </a:ext>
            </a:extLst>
          </p:cNvPr>
          <p:cNvSpPr/>
          <p:nvPr/>
        </p:nvSpPr>
        <p:spPr>
          <a:xfrm>
            <a:off x="8610600" y="4494168"/>
            <a:ext cx="274320" cy="12007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0FBA44-F73B-47D0-AC06-4C3CF6CCBF72}"/>
                  </a:ext>
                </a:extLst>
              </p:cNvPr>
              <p:cNvSpPr txBox="1"/>
              <p:nvPr/>
            </p:nvSpPr>
            <p:spPr>
              <a:xfrm>
                <a:off x="9189720" y="4842154"/>
                <a:ext cx="5593080" cy="53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Learn decoding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0FBA44-F73B-47D0-AC06-4C3CF6CC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20" y="4842154"/>
                <a:ext cx="5593080" cy="531812"/>
              </a:xfrm>
              <a:prstGeom prst="rect">
                <a:avLst/>
              </a:prstGeom>
              <a:blipFill>
                <a:blip r:embed="rId6"/>
                <a:stretch>
                  <a:fillRect l="-2290"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740104-AC31-4391-B2D9-336695782A40}"/>
              </a:ext>
            </a:extLst>
          </p:cNvPr>
          <p:cNvSpPr txBox="1"/>
          <p:nvPr/>
        </p:nvSpPr>
        <p:spPr>
          <a:xfrm>
            <a:off x="1465942" y="2322286"/>
            <a:ext cx="1612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Solve rich observation BMDP by reducing it to a tabular RL problem.</a:t>
            </a:r>
          </a:p>
        </p:txBody>
      </p:sp>
    </p:spTree>
    <p:extLst>
      <p:ext uri="{BB962C8B-B14F-4D97-AF65-F5344CB8AC3E}">
        <p14:creationId xmlns:p14="http://schemas.microsoft.com/office/powerpoint/2010/main" val="34531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 animBg="1"/>
      <p:bldP spid="17" grpId="0"/>
      <p:bldP spid="18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9E3D-7AE7-4596-AC8E-E56E41A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Reaching Probability and Policy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0A84-454C-4BE9-8F19-2DFADD98B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04CD88-CCF3-426A-B073-A37EBB89411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DC2CBE-9CC0-47E7-83ED-9FBA6C6BDC15}"/>
                  </a:ext>
                </a:extLst>
              </p:cNvPr>
              <p:cNvSpPr txBox="1"/>
              <p:nvPr/>
            </p:nvSpPr>
            <p:spPr>
              <a:xfrm>
                <a:off x="1132114" y="2699657"/>
                <a:ext cx="17983200" cy="7310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48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Maximum Reaching Probability: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zh-CN" sz="3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its maximum reaching probability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is: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i="1" dirty="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the maximum is taken over all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</m:sSub>
                    <m:r>
                      <a:rPr lang="zh-CN" sz="3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={1,…,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The policy attaining the maximum for a 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denoted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Assume all states are reachable,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zh-CN" altLang="en-US" sz="32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𝒮</m:t>
                            </m:r>
                          </m:lim>
                        </m:limLow>
                      </m:fName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48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Policy Cover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 set of 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an </a:t>
                </a:r>
                <a:r>
                  <a:rPr lang="el-GR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ε</a:t>
                </a: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-policy cover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if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there exists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-step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π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ℙ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A set of policies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an </a:t>
                </a:r>
                <a:r>
                  <a:rPr lang="el-GR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ε</a:t>
                </a: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-policy cover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if it is an </a:t>
                </a:r>
                <a:r>
                  <a:rPr lang="el-GR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ε</a:t>
                </a: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-policy cover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for all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DC2CBE-9CC0-47E7-83ED-9FBA6C6BD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2699657"/>
                <a:ext cx="17983200" cy="7310206"/>
              </a:xfrm>
              <a:prstGeom prst="rect">
                <a:avLst/>
              </a:prstGeom>
              <a:blipFill>
                <a:blip r:embed="rId2"/>
                <a:stretch>
                  <a:fillRect l="-1559" t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8E8A-7CCE-4771-9990-BEE8E1BC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69492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9E3D-7AE7-4596-AC8E-E56E41A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0A84-454C-4BE9-8F19-2DFADD98B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04CD88-CCF3-426A-B073-A37EBB89411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Parts of the figures from paper authors’ slides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250F4-AC12-49E6-97DC-37849B75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7" b="62236"/>
          <a:stretch/>
        </p:blipFill>
        <p:spPr>
          <a:xfrm>
            <a:off x="8659222" y="2362310"/>
            <a:ext cx="5172893" cy="219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B8BFB-B0AB-471E-A0A0-391B87D07145}"/>
              </a:ext>
            </a:extLst>
          </p:cNvPr>
          <p:cNvSpPr txBox="1"/>
          <p:nvPr/>
        </p:nvSpPr>
        <p:spPr>
          <a:xfrm>
            <a:off x="6131289" y="2952492"/>
            <a:ext cx="2612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Ideally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C8CCD-A1FE-4251-8B5E-ED401EE3E119}"/>
              </a:ext>
            </a:extLst>
          </p:cNvPr>
          <p:cNvSpPr txBox="1"/>
          <p:nvPr/>
        </p:nvSpPr>
        <p:spPr>
          <a:xfrm>
            <a:off x="3026886" y="4579601"/>
            <a:ext cx="14049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Unfortunately, we do not know about the state.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4771F1-7F65-4597-B0E9-9410325B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89" y="5699904"/>
            <a:ext cx="1914525" cy="1857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9C5E9E-5041-4DB8-A58C-E6D5EEFE7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21"/>
          <a:stretch/>
        </p:blipFill>
        <p:spPr>
          <a:xfrm>
            <a:off x="12091399" y="5759545"/>
            <a:ext cx="1733550" cy="179773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EBB59EA-B173-49D3-9437-64889A2430FF}"/>
              </a:ext>
            </a:extLst>
          </p:cNvPr>
          <p:cNvSpPr/>
          <p:nvPr/>
        </p:nvSpPr>
        <p:spPr>
          <a:xfrm rot="2700000">
            <a:off x="11855087" y="7526667"/>
            <a:ext cx="406400" cy="11901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B69BF61-4689-4C61-B667-1A41D1032A49}"/>
              </a:ext>
            </a:extLst>
          </p:cNvPr>
          <p:cNvSpPr/>
          <p:nvPr/>
        </p:nvSpPr>
        <p:spPr>
          <a:xfrm rot="-2700000">
            <a:off x="8407087" y="7526666"/>
            <a:ext cx="406400" cy="119017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43180-7082-40A8-B4A8-D8CF851A8B72}"/>
              </a:ext>
            </a:extLst>
          </p:cNvPr>
          <p:cNvSpPr txBox="1"/>
          <p:nvPr/>
        </p:nvSpPr>
        <p:spPr>
          <a:xfrm>
            <a:off x="6829471" y="8947040"/>
            <a:ext cx="733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Low-dimensional Shared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C1E61-BD20-46A3-8293-51EC16C8B103}"/>
                  </a:ext>
                </a:extLst>
              </p:cNvPr>
              <p:cNvSpPr txBox="1"/>
              <p:nvPr/>
            </p:nvSpPr>
            <p:spPr>
              <a:xfrm>
                <a:off x="6480313" y="7951707"/>
                <a:ext cx="1914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AC1E61-BD20-46A3-8293-51EC16C8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13" y="7951707"/>
                <a:ext cx="1914523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E22B5C-EB12-4D03-9348-46F5A9A6F380}"/>
                  </a:ext>
                </a:extLst>
              </p:cNvPr>
              <p:cNvSpPr txBox="1"/>
              <p:nvPr/>
            </p:nvSpPr>
            <p:spPr>
              <a:xfrm>
                <a:off x="12622761" y="7952400"/>
                <a:ext cx="1914523" cy="51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3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E22B5C-EB12-4D03-9348-46F5A9A6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761" y="7952400"/>
                <a:ext cx="1914523" cy="517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0F16-3514-4306-BCD2-FEDB40F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131B6-9665-42E0-86A7-14887C1E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FAD656-4FAD-4908-9A2E-892F69604DD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820AE5-2170-48D8-9972-DF231BB90B27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849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b="1" dirty="0"/>
                  <a:t>Low-dimensional Shared Space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𝑀𝐾</m:t>
                        </m:r>
                      </m:sub>
                    </m:sSub>
                  </m:oMath>
                </a14:m>
                <a:r>
                  <a:rPr lang="en-US" sz="3200" dirty="0"/>
                  <a:t>: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low-dimensional shared space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32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𝐠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zh-CN" sz="3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𝑀𝐾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the embedding function for contexts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32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  <m:r>
                      <a:rPr lang="zh-CN" sz="3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𝑀𝐾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the embedding function for states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 the context embedding function at step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𝐠</m:t>
                    </m:r>
                  </m:oMath>
                </a14:m>
                <a:r>
                  <a:rPr lang="en-US" sz="3200" b="1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is drawn from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𝒢</m:t>
                    </m:r>
                  </m:oMath>
                </a14:m>
                <a:endParaRPr lang="en-US" sz="3200" b="1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We want to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 this paper, the shared space is designed as </a:t>
                </a:r>
                <a:r>
                  <a:rPr lang="en-US" sz="3200" b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backward probability vector</a:t>
                </a: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endParaRPr lang="en-US" sz="3200" dirty="0"/>
              </a:p>
              <a:p>
                <a:pPr>
                  <a:spcAft>
                    <a:spcPts val="1200"/>
                  </a:spcAft>
                </a:pPr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820AE5-2170-48D8-9972-DF231BB9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8497326"/>
              </a:xfrm>
              <a:prstGeom prst="rect">
                <a:avLst/>
              </a:prstGeom>
              <a:blipFill>
                <a:blip r:embed="rId2"/>
                <a:stretch>
                  <a:fillRect l="-843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0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C924-0410-4C8D-BB71-5AAEFACE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B2520-82E4-4441-ABE6-48EAFC8EA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BEFE36-BFBB-45EB-AF6A-D8A79AB175F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5C1289-2364-4173-8CDC-8DB251D5BED3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548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Backward Probability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ν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be a distribution over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For any such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ν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 backward probability is defined as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ν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sSup>
                            <m:sSupPr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ν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sub>
                            <m:sup/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m:rPr>
                              <m:sty m:val="p"/>
                            </m:rPr>
                            <a:rPr lang="el-GR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ν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Define the backward probability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ν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𝑀𝐾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whose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sz="3200" dirty="0" err="1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element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ν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ν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designed as the low-dimensional shared space representation of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endParaRPr lang="en-US" sz="3200" dirty="0"/>
              </a:p>
              <a:p>
                <a:pPr>
                  <a:spcAft>
                    <a:spcPts val="1200"/>
                  </a:spcAft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5C1289-2364-4173-8CDC-8DB251D5B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5484386"/>
              </a:xfrm>
              <a:prstGeom prst="rect">
                <a:avLst/>
              </a:prstGeom>
              <a:blipFill>
                <a:blip r:embed="rId2"/>
                <a:stretch>
                  <a:fillRect l="-843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D997FF1-1E71-403E-874F-EC2D7ECD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94" y="7402972"/>
            <a:ext cx="4463344" cy="24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8C8E-A268-4377-9BC8-768299A2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43B5-06DA-4E69-B8D5-C13B5CDC0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6D412BF-A485-40E9-AF89-C69CDE06793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8CFDD1-66A9-489D-844F-61D59E459907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dirty="0"/>
                  <a:t>Examples of Backward Probability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32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. Below is an 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8CFDD1-66A9-489D-844F-61D59E45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1954381"/>
              </a:xfrm>
              <a:prstGeom prst="rect">
                <a:avLst/>
              </a:prstGeom>
              <a:blipFill>
                <a:blip r:embed="rId2"/>
                <a:stretch>
                  <a:fillRect l="-843" t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556A45C-B99B-4EBB-AC42-09D33B14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5" y="4658168"/>
            <a:ext cx="8828142" cy="255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1EE7C8-B28C-4FFE-AC09-48B39E140A85}"/>
                  </a:ext>
                </a:extLst>
              </p:cNvPr>
              <p:cNvSpPr txBox="1"/>
              <p:nvPr/>
            </p:nvSpPr>
            <p:spPr>
              <a:xfrm>
                <a:off x="6520319" y="7427253"/>
                <a:ext cx="1554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l-GR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ν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′)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1EE7C8-B28C-4FFE-AC09-48B39E14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19" y="7427253"/>
                <a:ext cx="1554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C1551D-55FE-4258-AFF5-1D6C558D3334}"/>
                  </a:ext>
                </a:extLst>
              </p:cNvPr>
              <p:cNvSpPr txBox="1"/>
              <p:nvPr/>
            </p:nvSpPr>
            <p:spPr>
              <a:xfrm>
                <a:off x="11442839" y="7427253"/>
                <a:ext cx="1554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l-GR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ν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𝑠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′)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C1551D-55FE-4258-AFF5-1D6C558D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839" y="7427253"/>
                <a:ext cx="15544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17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5B4F-5910-4934-A9C6-32A85141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3FD6D-FD42-4E51-84E1-6DF85E1F7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DF1583-1C1B-4872-B5CA-1D0A76E0094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180B-F27D-4768-9D87-5FE0B9D6ECFE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663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distinct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is it true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really.</a:t>
                </a:r>
              </a:p>
              <a:p>
                <a:pPr>
                  <a:spcAft>
                    <a:spcPts val="1800"/>
                  </a:spcAft>
                </a:pPr>
                <a:endParaRPr lang="en-US" sz="3200" dirty="0"/>
              </a:p>
              <a:p>
                <a:pPr>
                  <a:spcAft>
                    <a:spcPts val="1800"/>
                  </a:spcAft>
                </a:pPr>
                <a:r>
                  <a:rPr lang="en-US" sz="3200" b="1" dirty="0"/>
                  <a:t>Assumption</a:t>
                </a:r>
                <a:r>
                  <a:rPr lang="en-US" sz="3200" dirty="0"/>
                  <a:t>: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for any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∈{2, 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any distinct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backward probability vectors with respect to the uniform distribution are separated by a margin of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i.e.,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′′)</m:t>
                              </m:r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Aft>
                    <a:spcPts val="1800"/>
                  </a:spcAft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this assumption, we can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200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sampled data step by step.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180B-F27D-4768-9D87-5FE0B9D6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6632585"/>
              </a:xfrm>
              <a:prstGeom prst="rect">
                <a:avLst/>
              </a:prstGeom>
              <a:blipFill>
                <a:blip r:embed="rId2"/>
                <a:stretch>
                  <a:fillRect l="-843" t="-1103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67C0-7F92-45B7-9050-E331F85B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A280-713F-4C4F-9BB4-75C32B0D3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8A73DB-FF6C-4D7E-8972-21C438B236A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C7D94-F11B-4BCE-84C8-F5C6012A691F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70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b="1" dirty="0"/>
                  <a:t>Algorithm PCID (Policy Cover via Decoding)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trivial 0-step policy.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Initialize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an empty mapping.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6:	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7:	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calling ERM oracle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sz="3200" b="1" i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𝒢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zh-CN" alt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𝐞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9C7D94-F11B-4BCE-84C8-F5C6012A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7084825"/>
              </a:xfrm>
              <a:prstGeom prst="rect">
                <a:avLst/>
              </a:prstGeom>
              <a:blipFill>
                <a:blip r:embed="rId2"/>
                <a:stretch>
                  <a:fillRect l="-843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4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BDE4-7181-4F4D-8469-878AF7D6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40B17-4F4F-4988-A391-F9D273056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1CE51B-7BE0-48D6-99E6-CF2EF40C148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9DA81-A66B-44A7-A53C-25DE9AE25684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585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we can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cluster similar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to the same latent state. Formally, the algorithm is</a:t>
                </a:r>
              </a:p>
              <a:p>
                <a:pPr>
                  <a:spcAft>
                    <a:spcPts val="1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b="1" dirty="0">
                    <a:latin typeface="+mj-lt"/>
                    <a:ea typeface="等线" panose="02010600030101010101" pitchFamily="2" charset="-122"/>
                    <a:cs typeface="Times New Roman" panose="02020603050405020304" pitchFamily="18" charset="0"/>
                  </a:rPr>
                  <a:t>Algorithm PCID (continue)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8:	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times.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𝐳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sub>
                        </m:sSub>
                      </m:sup>
                    </m:sSubSup>
                  </m:oMath>
                </a14:m>
                <a:endParaRPr lang="en-US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9:	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the state embedding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by clustering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with threshold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10:	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𝒮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1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1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9DA81-A66B-44A7-A53C-25DE9AE25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5857629"/>
              </a:xfrm>
              <a:prstGeom prst="rect">
                <a:avLst/>
              </a:prstGeom>
              <a:blipFill>
                <a:blip r:embed="rId2"/>
                <a:stretch>
                  <a:fillRect l="-843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4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AGENDA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</p:spPr>
        <p:txBody>
          <a:bodyPr spcFirstLastPara="1" wrap="square" lIns="91425" tIns="91425" rIns="91425" bIns="7315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Setting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Approach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Experiments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4DEB7D-1283-4DB4-A6DA-6D688A9A56C8}"/>
              </a:ext>
            </a:extLst>
          </p:cNvPr>
          <p:cNvSpPr/>
          <p:nvPr/>
        </p:nvSpPr>
        <p:spPr>
          <a:xfrm rot="2700000">
            <a:off x="4961682" y="4549352"/>
            <a:ext cx="2971713" cy="2882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5062D-97C8-4B30-8C0B-5864D489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Decoding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2E212-9402-4169-8C21-4C739D36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E309E6-2D15-4CA3-87F9-4422CBB6A41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F6712A-6313-41F5-8158-C280B91C1DFE}"/>
              </a:ext>
            </a:extLst>
          </p:cNvPr>
          <p:cNvGrpSpPr/>
          <p:nvPr/>
        </p:nvGrpSpPr>
        <p:grpSpPr>
          <a:xfrm>
            <a:off x="6384738" y="6674383"/>
            <a:ext cx="847618" cy="840481"/>
            <a:chOff x="7417703" y="2765150"/>
            <a:chExt cx="847618" cy="8404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3C59DB-059C-4EBB-BB76-BBD0718906AA}"/>
                </a:ext>
              </a:extLst>
            </p:cNvPr>
            <p:cNvSpPr/>
            <p:nvPr/>
          </p:nvSpPr>
          <p:spPr>
            <a:xfrm>
              <a:off x="7417703" y="2765150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EC2D79-8C70-4B4F-9BE0-663DD4893A16}"/>
                    </a:ext>
                  </a:extLst>
                </p:cNvPr>
                <p:cNvSpPr txBox="1"/>
                <p:nvPr/>
              </p:nvSpPr>
              <p:spPr>
                <a:xfrm>
                  <a:off x="7448182" y="2849206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EC2D79-8C70-4B4F-9BE0-663DD489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82" y="2849206"/>
                  <a:ext cx="81713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2029B-645F-4BBD-81A3-A720591AFF45}"/>
              </a:ext>
            </a:extLst>
          </p:cNvPr>
          <p:cNvGrpSpPr/>
          <p:nvPr/>
        </p:nvGrpSpPr>
        <p:grpSpPr>
          <a:xfrm>
            <a:off x="7232356" y="5912944"/>
            <a:ext cx="847618" cy="840481"/>
            <a:chOff x="7417703" y="2765150"/>
            <a:chExt cx="847618" cy="840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A016-D4BF-48C7-93BF-4037B0CEA104}"/>
                </a:ext>
              </a:extLst>
            </p:cNvPr>
            <p:cNvSpPr/>
            <p:nvPr/>
          </p:nvSpPr>
          <p:spPr>
            <a:xfrm>
              <a:off x="7417703" y="2765150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EB3E2B-1043-4DDA-BF62-A0752AD19F68}"/>
                    </a:ext>
                  </a:extLst>
                </p:cNvPr>
                <p:cNvSpPr txBox="1"/>
                <p:nvPr/>
              </p:nvSpPr>
              <p:spPr>
                <a:xfrm>
                  <a:off x="7448182" y="2849206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EB3E2B-1043-4DDA-BF62-A0752AD19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82" y="2849206"/>
                  <a:ext cx="81713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C1E07DF-6A33-4C40-B211-EF3525693C54}"/>
              </a:ext>
            </a:extLst>
          </p:cNvPr>
          <p:cNvSpPr/>
          <p:nvPr/>
        </p:nvSpPr>
        <p:spPr>
          <a:xfrm>
            <a:off x="6008492" y="5517208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71E44B-15E3-42A0-8A5C-4C90D6662418}"/>
                  </a:ext>
                </a:extLst>
              </p:cNvPr>
              <p:cNvSpPr txBox="1"/>
              <p:nvPr/>
            </p:nvSpPr>
            <p:spPr>
              <a:xfrm>
                <a:off x="6038971" y="5601264"/>
                <a:ext cx="817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71E44B-15E3-42A0-8A5C-4C90D666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71" y="5601264"/>
                <a:ext cx="817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B0E5BE3-2B6E-4DDC-B53F-724841CE40C7}"/>
              </a:ext>
            </a:extLst>
          </p:cNvPr>
          <p:cNvSpPr/>
          <p:nvPr/>
        </p:nvSpPr>
        <p:spPr>
          <a:xfrm>
            <a:off x="11617914" y="3721649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5C16D2-3B98-4B15-9D1C-00BC30AFDFA2}"/>
                  </a:ext>
                </a:extLst>
              </p:cNvPr>
              <p:cNvSpPr txBox="1"/>
              <p:nvPr/>
            </p:nvSpPr>
            <p:spPr>
              <a:xfrm>
                <a:off x="11648393" y="3805705"/>
                <a:ext cx="817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5C16D2-3B98-4B15-9D1C-00BC30AFD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393" y="3805705"/>
                <a:ext cx="8171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E846564-8BAC-440A-BB9D-A75C516FF04F}"/>
              </a:ext>
            </a:extLst>
          </p:cNvPr>
          <p:cNvGrpSpPr/>
          <p:nvPr/>
        </p:nvGrpSpPr>
        <p:grpSpPr>
          <a:xfrm>
            <a:off x="12705091" y="3954584"/>
            <a:ext cx="847618" cy="840481"/>
            <a:chOff x="7417703" y="2765150"/>
            <a:chExt cx="847618" cy="84048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FA74ED-21D0-4761-838B-5243F453A725}"/>
                </a:ext>
              </a:extLst>
            </p:cNvPr>
            <p:cNvSpPr/>
            <p:nvPr/>
          </p:nvSpPr>
          <p:spPr>
            <a:xfrm>
              <a:off x="7417703" y="2765150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AC1264-7F24-48EE-9348-DA13079ACDFA}"/>
                    </a:ext>
                  </a:extLst>
                </p:cNvPr>
                <p:cNvSpPr txBox="1"/>
                <p:nvPr/>
              </p:nvSpPr>
              <p:spPr>
                <a:xfrm>
                  <a:off x="7448182" y="2849206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AC1264-7F24-48EE-9348-DA13079AC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82" y="2849206"/>
                  <a:ext cx="8171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B66FA8-59B7-4454-B290-6015EB9640E2}"/>
                  </a:ext>
                </a:extLst>
              </p:cNvPr>
              <p:cNvSpPr txBox="1"/>
              <p:nvPr/>
            </p:nvSpPr>
            <p:spPr>
              <a:xfrm>
                <a:off x="4138340" y="4300250"/>
                <a:ext cx="1418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B66FA8-59B7-4454-B290-6015EB96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340" y="4300250"/>
                <a:ext cx="141889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A6BCAFC8-C667-41D0-87F2-6900E604046C}"/>
              </a:ext>
            </a:extLst>
          </p:cNvPr>
          <p:cNvSpPr/>
          <p:nvPr/>
        </p:nvSpPr>
        <p:spPr>
          <a:xfrm rot="2700000">
            <a:off x="10540627" y="2644883"/>
            <a:ext cx="2971713" cy="2882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C1DCF9-2BFC-4E36-9522-B20A1F218DA7}"/>
                  </a:ext>
                </a:extLst>
              </p:cNvPr>
              <p:cNvSpPr txBox="1"/>
              <p:nvPr/>
            </p:nvSpPr>
            <p:spPr>
              <a:xfrm>
                <a:off x="9729843" y="2288746"/>
                <a:ext cx="1418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C1DCF9-2BFC-4E36-9522-B20A1F21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843" y="2288746"/>
                <a:ext cx="141889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9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BEC8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BEC8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7D91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BEC8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BEC8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7D91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6" grpId="0" animBg="1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ADD6-DD69-45FB-AEA6-0F027A92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Policy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0F67A-0676-407F-AA74-129D52693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3B212F9-0D40-403E-B40C-75F01EA34E7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174460-7D18-4A13-AAE5-6E60E4AFDF46}"/>
                  </a:ext>
                </a:extLst>
              </p:cNvPr>
              <p:cNvSpPr txBox="1"/>
              <p:nvPr/>
            </p:nvSpPr>
            <p:spPr>
              <a:xfrm>
                <a:off x="3600200" y="2539999"/>
                <a:ext cx="12903200" cy="81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/>
                  <a:t>, we can sample a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174460-7D18-4A13-AAE5-6E60E4AF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00" y="2539999"/>
                <a:ext cx="12903200" cy="817531"/>
              </a:xfrm>
              <a:prstGeom prst="rect">
                <a:avLst/>
              </a:prstGeom>
              <a:blipFill>
                <a:blip r:embed="rId2"/>
                <a:stretch>
                  <a:fillRect b="-1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90FE8-A018-44CD-8191-CA0028F856B3}"/>
                  </a:ext>
                </a:extLst>
              </p:cNvPr>
              <p:cNvSpPr txBox="1"/>
              <p:nvPr/>
            </p:nvSpPr>
            <p:spPr>
              <a:xfrm>
                <a:off x="3600200" y="4172006"/>
                <a:ext cx="12903200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90FE8-A018-44CD-8191-CA0028F85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00" y="4172006"/>
                <a:ext cx="12903200" cy="622735"/>
              </a:xfrm>
              <a:prstGeom prst="rect">
                <a:avLst/>
              </a:prstGeom>
              <a:blipFill>
                <a:blip r:embed="rId3"/>
                <a:stretch>
                  <a:fillRect t="-13592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778D0F-F500-4917-AA55-B34BFE218F85}"/>
                  </a:ext>
                </a:extLst>
              </p:cNvPr>
              <p:cNvSpPr txBox="1"/>
              <p:nvPr/>
            </p:nvSpPr>
            <p:spPr>
              <a:xfrm>
                <a:off x="2743460" y="5785947"/>
                <a:ext cx="150230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For each state at step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/>
                  <a:t>, given the transition probability of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pairs, we can find a path (a series of actions, or a policy) that maximizes the reaching probability for the current state by a dynamic programming algorithm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778D0F-F500-4917-AA55-B34BFE21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60" y="5785947"/>
                <a:ext cx="15023080" cy="1569660"/>
              </a:xfrm>
              <a:prstGeom prst="rect">
                <a:avLst/>
              </a:prstGeom>
              <a:blipFill>
                <a:blip r:embed="rId4"/>
                <a:stretch>
                  <a:fillRect l="-731" t="-5039" r="-150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64EF96-0DA3-4AC3-BE53-D6E71F2E4F15}"/>
                  </a:ext>
                </a:extLst>
              </p:cNvPr>
              <p:cNvSpPr txBox="1"/>
              <p:nvPr/>
            </p:nvSpPr>
            <p:spPr>
              <a:xfrm>
                <a:off x="3600200" y="8346813"/>
                <a:ext cx="1290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Collect such a policy for all states and get the policy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64EF96-0DA3-4AC3-BE53-D6E71F2E4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00" y="8346813"/>
                <a:ext cx="12903200" cy="584775"/>
              </a:xfrm>
              <a:prstGeom prst="rect">
                <a:avLst/>
              </a:prstGeom>
              <a:blipFill>
                <a:blip r:embed="rId5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869F8D55-055F-4F93-BFE1-30707AD9B167}"/>
              </a:ext>
            </a:extLst>
          </p:cNvPr>
          <p:cNvSpPr/>
          <p:nvPr/>
        </p:nvSpPr>
        <p:spPr>
          <a:xfrm>
            <a:off x="9848600" y="3424313"/>
            <a:ext cx="406400" cy="81753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171776C-97F9-4B3B-A7DB-AB06E77A64C2}"/>
              </a:ext>
            </a:extLst>
          </p:cNvPr>
          <p:cNvSpPr/>
          <p:nvPr/>
        </p:nvSpPr>
        <p:spPr>
          <a:xfrm>
            <a:off x="9848600" y="4900932"/>
            <a:ext cx="406400" cy="81753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E0BE2B-4C99-426C-A04A-5090C30D4795}"/>
              </a:ext>
            </a:extLst>
          </p:cNvPr>
          <p:cNvSpPr/>
          <p:nvPr/>
        </p:nvSpPr>
        <p:spPr>
          <a:xfrm>
            <a:off x="9848600" y="7529282"/>
            <a:ext cx="406400" cy="81753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6BD-72F1-490B-BCF9-02A0839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Policy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3E0BD-4040-489D-8024-250B8F207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76AF99-DC91-4208-B6F8-BFB41913A8E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57B3D-389E-46B9-9A5F-7564173922B9}"/>
              </a:ext>
            </a:extLst>
          </p:cNvPr>
          <p:cNvSpPr txBox="1"/>
          <p:nvPr/>
        </p:nvSpPr>
        <p:spPr>
          <a:xfrm>
            <a:off x="1019850" y="2613091"/>
            <a:ext cx="180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Dynamic Programming for Reaching a State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5511F-0AB9-4459-896F-37A06D98CD73}"/>
              </a:ext>
            </a:extLst>
          </p:cNvPr>
          <p:cNvGrpSpPr/>
          <p:nvPr/>
        </p:nvGrpSpPr>
        <p:grpSpPr>
          <a:xfrm>
            <a:off x="4586400" y="4630015"/>
            <a:ext cx="847618" cy="840481"/>
            <a:chOff x="6008492" y="5517208"/>
            <a:chExt cx="847618" cy="8404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61171D-5FBB-4E15-9796-D265A6327702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ECED44-88D7-4746-81B3-63E982028A76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ECED44-88D7-4746-81B3-63E982028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724B95-91AE-4622-85D0-39A205FC176E}"/>
              </a:ext>
            </a:extLst>
          </p:cNvPr>
          <p:cNvGrpSpPr/>
          <p:nvPr/>
        </p:nvGrpSpPr>
        <p:grpSpPr>
          <a:xfrm>
            <a:off x="14666400" y="4629834"/>
            <a:ext cx="847618" cy="840481"/>
            <a:chOff x="6008492" y="5517208"/>
            <a:chExt cx="847618" cy="840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50A0FD-9C62-4E12-99F9-594B6542CDD9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033A43-58BA-4C8D-907A-F76B3CCCB8E2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033A43-58BA-4C8D-907A-F76B3CCC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A84BC-A09A-421F-918D-2366AAFBF6BB}"/>
              </a:ext>
            </a:extLst>
          </p:cNvPr>
          <p:cNvGrpSpPr/>
          <p:nvPr/>
        </p:nvGrpSpPr>
        <p:grpSpPr>
          <a:xfrm>
            <a:off x="14666400" y="6970628"/>
            <a:ext cx="847618" cy="840481"/>
            <a:chOff x="6008492" y="5517208"/>
            <a:chExt cx="847618" cy="840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D8B168-0E15-44A1-BCB5-80E8E71F2954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0AE4-6DD1-4AE9-830E-8AC2EBDE5223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0AE4-6DD1-4AE9-830E-8AC2EBDE5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CC523D-B50B-47D0-B08A-1C5DFC62F8EB}"/>
              </a:ext>
            </a:extLst>
          </p:cNvPr>
          <p:cNvGrpSpPr/>
          <p:nvPr/>
        </p:nvGrpSpPr>
        <p:grpSpPr>
          <a:xfrm>
            <a:off x="4586400" y="6970629"/>
            <a:ext cx="847618" cy="840481"/>
            <a:chOff x="6008492" y="5517208"/>
            <a:chExt cx="847618" cy="84048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40A92E-76F8-4B28-B271-9859A91039F1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ACEA90-6B9D-44B4-9B1F-CF68C4134878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ACEA90-6B9D-44B4-9B1F-CF68C4134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86FAC6-DD80-48E4-BADE-EEF2AB2D1971}"/>
              </a:ext>
            </a:extLst>
          </p:cNvPr>
          <p:cNvGrpSpPr/>
          <p:nvPr/>
        </p:nvGrpSpPr>
        <p:grpSpPr>
          <a:xfrm>
            <a:off x="9627991" y="9212135"/>
            <a:ext cx="847618" cy="840481"/>
            <a:chOff x="6008492" y="5517208"/>
            <a:chExt cx="847618" cy="84048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3FFE62-B32A-47F3-81BD-A9816D469F05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47A9D4-B7AF-4703-90AF-3C34AA4342D2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47A9D4-B7AF-4703-90AF-3C34AA43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90273C-6EBF-4B07-B492-1E438C48E7F4}"/>
              </a:ext>
            </a:extLst>
          </p:cNvPr>
          <p:cNvSpPr txBox="1"/>
          <p:nvPr/>
        </p:nvSpPr>
        <p:spPr>
          <a:xfrm>
            <a:off x="9593580" y="504444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84642-C764-4BD0-BA36-A04BC5B0464E}"/>
              </a:ext>
            </a:extLst>
          </p:cNvPr>
          <p:cNvSpPr txBox="1"/>
          <p:nvPr/>
        </p:nvSpPr>
        <p:spPr>
          <a:xfrm>
            <a:off x="1722120" y="3825240"/>
            <a:ext cx="112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BEBA32-12D2-4CDC-9ED7-3E7585DC68B8}"/>
                  </a:ext>
                </a:extLst>
              </p:cNvPr>
              <p:cNvSpPr txBox="1"/>
              <p:nvPr/>
            </p:nvSpPr>
            <p:spPr>
              <a:xfrm>
                <a:off x="1722120" y="4757687"/>
                <a:ext cx="1264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BEBA32-12D2-4CDC-9ED7-3E7585DC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20" y="4757687"/>
                <a:ext cx="126492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5B0E8-8169-4724-83BF-0E69A8B897BD}"/>
                  </a:ext>
                </a:extLst>
              </p:cNvPr>
              <p:cNvSpPr txBox="1"/>
              <p:nvPr/>
            </p:nvSpPr>
            <p:spPr>
              <a:xfrm>
                <a:off x="1668780" y="7132082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5B0E8-8169-4724-83BF-0E69A8B8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7132082"/>
                <a:ext cx="13716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E3061-4535-4578-A96D-483C8EC06F87}"/>
                  </a:ext>
                </a:extLst>
              </p:cNvPr>
              <p:cNvSpPr txBox="1"/>
              <p:nvPr/>
            </p:nvSpPr>
            <p:spPr>
              <a:xfrm>
                <a:off x="1668780" y="9261833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E3061-4535-4578-A96D-483C8EC0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9261833"/>
                <a:ext cx="13716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9AED38-4D06-4763-B15E-3342470A0E9D}"/>
                  </a:ext>
                </a:extLst>
              </p:cNvPr>
              <p:cNvSpPr txBox="1"/>
              <p:nvPr/>
            </p:nvSpPr>
            <p:spPr>
              <a:xfrm>
                <a:off x="3798628" y="3962133"/>
                <a:ext cx="245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9AED38-4D06-4763-B15E-3342470A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8" y="3962133"/>
                <a:ext cx="2453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0C5B18-2D54-42F7-A039-3C4760599FE8}"/>
                  </a:ext>
                </a:extLst>
              </p:cNvPr>
              <p:cNvSpPr txBox="1"/>
              <p:nvPr/>
            </p:nvSpPr>
            <p:spPr>
              <a:xfrm>
                <a:off x="13878628" y="3962133"/>
                <a:ext cx="245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0C5B18-2D54-42F7-A039-3C4760599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28" y="3962133"/>
                <a:ext cx="24536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AA7905-018B-44E9-9D3D-35D9F82663FE}"/>
              </a:ext>
            </a:extLst>
          </p:cNvPr>
          <p:cNvCxnSpPr>
            <a:stCxn id="16" idx="0"/>
            <a:endCxn id="6" idx="4"/>
          </p:cNvCxnSpPr>
          <p:nvPr/>
        </p:nvCxnSpPr>
        <p:spPr>
          <a:xfrm flipV="1">
            <a:off x="4994970" y="5470496"/>
            <a:ext cx="0" cy="150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FCF55D-6E24-4220-9D2B-CD49A3C179E6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V="1">
            <a:off x="4994970" y="5470315"/>
            <a:ext cx="10080000" cy="15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7CCC-A29A-431A-8363-C9DA451B3479}"/>
                  </a:ext>
                </a:extLst>
              </p:cNvPr>
              <p:cNvSpPr txBox="1"/>
              <p:nvPr/>
            </p:nvSpPr>
            <p:spPr>
              <a:xfrm>
                <a:off x="4888288" y="5554552"/>
                <a:ext cx="34937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7CCC-A29A-431A-8363-C9DA451B3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88" y="5554552"/>
                <a:ext cx="3493710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9CF9E1-7F8A-4B1F-8927-CD3B6CA90D1F}"/>
                  </a:ext>
                </a:extLst>
              </p:cNvPr>
              <p:cNvSpPr txBox="1"/>
              <p:nvPr/>
            </p:nvSpPr>
            <p:spPr>
              <a:xfrm>
                <a:off x="11591487" y="5879259"/>
                <a:ext cx="34937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9CF9E1-7F8A-4B1F-8927-CD3B6CA9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487" y="5879259"/>
                <a:ext cx="3493710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629B59-CB52-47C1-A75A-475E8CBC18EB}"/>
                  </a:ext>
                </a:extLst>
              </p:cNvPr>
              <p:cNvSpPr txBox="1"/>
              <p:nvPr/>
            </p:nvSpPr>
            <p:spPr>
              <a:xfrm>
                <a:off x="5474266" y="6947415"/>
                <a:ext cx="83684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629B59-CB52-47C1-A75A-475E8CBC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66" y="6947415"/>
                <a:ext cx="8368408" cy="9541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723F89-8870-44ED-95FA-4E362561F660}"/>
                  </a:ext>
                </a:extLst>
              </p:cNvPr>
              <p:cNvSpPr txBox="1"/>
              <p:nvPr/>
            </p:nvSpPr>
            <p:spPr>
              <a:xfrm>
                <a:off x="3935789" y="8000804"/>
                <a:ext cx="2118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=0.7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723F89-8870-44ED-95FA-4E362561F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89" y="8000804"/>
                <a:ext cx="2118360" cy="954107"/>
              </a:xfrm>
              <a:prstGeom prst="rect">
                <a:avLst/>
              </a:prstGeom>
              <a:blipFill>
                <a:blip r:embed="rId15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6BD-72F1-490B-BCF9-02A0839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Policy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3E0BD-4040-489D-8024-250B8F207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76AF99-DC91-4208-B6F8-BFB41913A8E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57B3D-389E-46B9-9A5F-7564173922B9}"/>
              </a:ext>
            </a:extLst>
          </p:cNvPr>
          <p:cNvSpPr txBox="1"/>
          <p:nvPr/>
        </p:nvSpPr>
        <p:spPr>
          <a:xfrm>
            <a:off x="1019850" y="2613091"/>
            <a:ext cx="180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Dynamic Programming for Reaching a State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5511F-0AB9-4459-896F-37A06D98CD73}"/>
              </a:ext>
            </a:extLst>
          </p:cNvPr>
          <p:cNvGrpSpPr/>
          <p:nvPr/>
        </p:nvGrpSpPr>
        <p:grpSpPr>
          <a:xfrm>
            <a:off x="4586400" y="4630015"/>
            <a:ext cx="847618" cy="840481"/>
            <a:chOff x="6008492" y="5517208"/>
            <a:chExt cx="847618" cy="8404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61171D-5FBB-4E15-9796-D265A6327702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ECED44-88D7-4746-81B3-63E982028A76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ECED44-88D7-4746-81B3-63E982028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724B95-91AE-4622-85D0-39A205FC176E}"/>
              </a:ext>
            </a:extLst>
          </p:cNvPr>
          <p:cNvGrpSpPr/>
          <p:nvPr/>
        </p:nvGrpSpPr>
        <p:grpSpPr>
          <a:xfrm>
            <a:off x="14666400" y="4629834"/>
            <a:ext cx="847618" cy="840481"/>
            <a:chOff x="6008492" y="5517208"/>
            <a:chExt cx="847618" cy="840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50A0FD-9C62-4E12-99F9-594B6542CDD9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033A43-58BA-4C8D-907A-F76B3CCCB8E2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033A43-58BA-4C8D-907A-F76B3CCC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A84BC-A09A-421F-918D-2366AAFBF6BB}"/>
              </a:ext>
            </a:extLst>
          </p:cNvPr>
          <p:cNvGrpSpPr/>
          <p:nvPr/>
        </p:nvGrpSpPr>
        <p:grpSpPr>
          <a:xfrm>
            <a:off x="14666400" y="6970628"/>
            <a:ext cx="847618" cy="840481"/>
            <a:chOff x="6008492" y="5517208"/>
            <a:chExt cx="847618" cy="840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D8B168-0E15-44A1-BCB5-80E8E71F2954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0AE4-6DD1-4AE9-830E-8AC2EBDE5223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0AE4-6DD1-4AE9-830E-8AC2EBDE5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CC523D-B50B-47D0-B08A-1C5DFC62F8EB}"/>
              </a:ext>
            </a:extLst>
          </p:cNvPr>
          <p:cNvGrpSpPr/>
          <p:nvPr/>
        </p:nvGrpSpPr>
        <p:grpSpPr>
          <a:xfrm>
            <a:off x="4586400" y="6970629"/>
            <a:ext cx="847618" cy="840481"/>
            <a:chOff x="6008492" y="5517208"/>
            <a:chExt cx="847618" cy="84048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40A92E-76F8-4B28-B271-9859A91039F1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ACEA90-6B9D-44B4-9B1F-CF68C4134878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ACEA90-6B9D-44B4-9B1F-CF68C4134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86FAC6-DD80-48E4-BADE-EEF2AB2D1971}"/>
              </a:ext>
            </a:extLst>
          </p:cNvPr>
          <p:cNvGrpSpPr/>
          <p:nvPr/>
        </p:nvGrpSpPr>
        <p:grpSpPr>
          <a:xfrm>
            <a:off x="9627991" y="9211200"/>
            <a:ext cx="847618" cy="840481"/>
            <a:chOff x="6008492" y="5517208"/>
            <a:chExt cx="847618" cy="84048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3FFE62-B32A-47F3-81BD-A9816D469F05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47A9D4-B7AF-4703-90AF-3C34AA4342D2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47A9D4-B7AF-4703-90AF-3C34AA43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90273C-6EBF-4B07-B492-1E438C48E7F4}"/>
              </a:ext>
            </a:extLst>
          </p:cNvPr>
          <p:cNvSpPr txBox="1"/>
          <p:nvPr/>
        </p:nvSpPr>
        <p:spPr>
          <a:xfrm>
            <a:off x="9593580" y="504444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84642-C764-4BD0-BA36-A04BC5B0464E}"/>
              </a:ext>
            </a:extLst>
          </p:cNvPr>
          <p:cNvSpPr txBox="1"/>
          <p:nvPr/>
        </p:nvSpPr>
        <p:spPr>
          <a:xfrm>
            <a:off x="1722120" y="3825240"/>
            <a:ext cx="112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BEBA32-12D2-4CDC-9ED7-3E7585DC68B8}"/>
                  </a:ext>
                </a:extLst>
              </p:cNvPr>
              <p:cNvSpPr txBox="1"/>
              <p:nvPr/>
            </p:nvSpPr>
            <p:spPr>
              <a:xfrm>
                <a:off x="1722120" y="4757687"/>
                <a:ext cx="1264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BEBA32-12D2-4CDC-9ED7-3E7585DC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20" y="4757687"/>
                <a:ext cx="126492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5B0E8-8169-4724-83BF-0E69A8B897BD}"/>
                  </a:ext>
                </a:extLst>
              </p:cNvPr>
              <p:cNvSpPr txBox="1"/>
              <p:nvPr/>
            </p:nvSpPr>
            <p:spPr>
              <a:xfrm>
                <a:off x="1668780" y="7132082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5B0E8-8169-4724-83BF-0E69A8B8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7132082"/>
                <a:ext cx="13716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E3061-4535-4578-A96D-483C8EC06F87}"/>
                  </a:ext>
                </a:extLst>
              </p:cNvPr>
              <p:cNvSpPr txBox="1"/>
              <p:nvPr/>
            </p:nvSpPr>
            <p:spPr>
              <a:xfrm>
                <a:off x="1668780" y="9261600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E3061-4535-4578-A96D-483C8EC0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9261600"/>
                <a:ext cx="13716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9AED38-4D06-4763-B15E-3342470A0E9D}"/>
                  </a:ext>
                </a:extLst>
              </p:cNvPr>
              <p:cNvSpPr txBox="1"/>
              <p:nvPr/>
            </p:nvSpPr>
            <p:spPr>
              <a:xfrm>
                <a:off x="3798628" y="3962133"/>
                <a:ext cx="245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9AED38-4D06-4763-B15E-3342470A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8" y="3962133"/>
                <a:ext cx="2453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0C5B18-2D54-42F7-A039-3C4760599FE8}"/>
                  </a:ext>
                </a:extLst>
              </p:cNvPr>
              <p:cNvSpPr txBox="1"/>
              <p:nvPr/>
            </p:nvSpPr>
            <p:spPr>
              <a:xfrm>
                <a:off x="13878628" y="3962133"/>
                <a:ext cx="245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0C5B18-2D54-42F7-A039-3C4760599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28" y="3962133"/>
                <a:ext cx="24536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7CCC-A29A-431A-8363-C9DA451B3479}"/>
                  </a:ext>
                </a:extLst>
              </p:cNvPr>
              <p:cNvSpPr txBox="1"/>
              <p:nvPr/>
            </p:nvSpPr>
            <p:spPr>
              <a:xfrm>
                <a:off x="4505413" y="5764793"/>
                <a:ext cx="34937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7CCC-A29A-431A-8363-C9DA451B3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13" y="5764793"/>
                <a:ext cx="3493710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9CF9E1-7F8A-4B1F-8927-CD3B6CA90D1F}"/>
                  </a:ext>
                </a:extLst>
              </p:cNvPr>
              <p:cNvSpPr txBox="1"/>
              <p:nvPr/>
            </p:nvSpPr>
            <p:spPr>
              <a:xfrm>
                <a:off x="11611738" y="5382966"/>
                <a:ext cx="34937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9CF9E1-7F8A-4B1F-8927-CD3B6CA9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738" y="5382966"/>
                <a:ext cx="3493710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629B59-CB52-47C1-A75A-475E8CBC18EB}"/>
                  </a:ext>
                </a:extLst>
              </p:cNvPr>
              <p:cNvSpPr txBox="1"/>
              <p:nvPr/>
            </p:nvSpPr>
            <p:spPr>
              <a:xfrm>
                <a:off x="6266746" y="6947415"/>
                <a:ext cx="83684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629B59-CB52-47C1-A75A-475E8CBC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46" y="6947415"/>
                <a:ext cx="8368408" cy="9541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E9EB3F-1494-4450-B7CD-73C60959BF41}"/>
              </a:ext>
            </a:extLst>
          </p:cNvPr>
          <p:cNvCxnSpPr>
            <a:stCxn id="13" idx="0"/>
            <a:endCxn id="6" idx="4"/>
          </p:cNvCxnSpPr>
          <p:nvPr/>
        </p:nvCxnSpPr>
        <p:spPr>
          <a:xfrm flipH="1" flipV="1">
            <a:off x="4994970" y="5470496"/>
            <a:ext cx="10080000" cy="150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5B4D35-232A-4A8D-9FB8-ACA1DB8D9128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V="1">
            <a:off x="15074970" y="5470315"/>
            <a:ext cx="0" cy="15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B10AEA-17D3-47B4-828C-760A3291B3B3}"/>
                  </a:ext>
                </a:extLst>
              </p:cNvPr>
              <p:cNvSpPr txBox="1"/>
              <p:nvPr/>
            </p:nvSpPr>
            <p:spPr>
              <a:xfrm>
                <a:off x="3935789" y="8000804"/>
                <a:ext cx="2118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=0.7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B10AEA-17D3-47B4-828C-760A3291B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89" y="8000804"/>
                <a:ext cx="2118360" cy="954107"/>
              </a:xfrm>
              <a:prstGeom prst="rect">
                <a:avLst/>
              </a:prstGeom>
              <a:blipFill>
                <a:blip r:embed="rId15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4BDE40-B4AA-4F32-8A57-C079A9FF6F13}"/>
                  </a:ext>
                </a:extLst>
              </p:cNvPr>
              <p:cNvSpPr txBox="1"/>
              <p:nvPr/>
            </p:nvSpPr>
            <p:spPr>
              <a:xfrm>
                <a:off x="14049953" y="8003882"/>
                <a:ext cx="2118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=0.8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4BDE40-B4AA-4F32-8A57-C079A9FF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9953" y="8003882"/>
                <a:ext cx="2118360" cy="954107"/>
              </a:xfrm>
              <a:prstGeom prst="rect">
                <a:avLst/>
              </a:prstGeom>
              <a:blipFill>
                <a:blip r:embed="rId16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6BD-72F1-490B-BCF9-02A0839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Policy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3E0BD-4040-489D-8024-250B8F207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57B3D-389E-46B9-9A5F-7564173922B9}"/>
              </a:ext>
            </a:extLst>
          </p:cNvPr>
          <p:cNvSpPr txBox="1"/>
          <p:nvPr/>
        </p:nvSpPr>
        <p:spPr>
          <a:xfrm>
            <a:off x="1019850" y="2613091"/>
            <a:ext cx="180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Dynamic Programming for Reaching a State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5511F-0AB9-4459-896F-37A06D98CD73}"/>
              </a:ext>
            </a:extLst>
          </p:cNvPr>
          <p:cNvGrpSpPr/>
          <p:nvPr/>
        </p:nvGrpSpPr>
        <p:grpSpPr>
          <a:xfrm>
            <a:off x="4586400" y="4630015"/>
            <a:ext cx="847618" cy="840481"/>
            <a:chOff x="6008492" y="5517208"/>
            <a:chExt cx="847618" cy="8404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61171D-5FBB-4E15-9796-D265A6327702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ECED44-88D7-4746-81B3-63E982028A76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ECED44-88D7-4746-81B3-63E982028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724B95-91AE-4622-85D0-39A205FC176E}"/>
              </a:ext>
            </a:extLst>
          </p:cNvPr>
          <p:cNvGrpSpPr/>
          <p:nvPr/>
        </p:nvGrpSpPr>
        <p:grpSpPr>
          <a:xfrm>
            <a:off x="14666400" y="4629834"/>
            <a:ext cx="847618" cy="840481"/>
            <a:chOff x="6008492" y="5517208"/>
            <a:chExt cx="847618" cy="840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50A0FD-9C62-4E12-99F9-594B6542CDD9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033A43-58BA-4C8D-907A-F76B3CCCB8E2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033A43-58BA-4C8D-907A-F76B3CCC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A84BC-A09A-421F-918D-2366AAFBF6BB}"/>
              </a:ext>
            </a:extLst>
          </p:cNvPr>
          <p:cNvGrpSpPr/>
          <p:nvPr/>
        </p:nvGrpSpPr>
        <p:grpSpPr>
          <a:xfrm>
            <a:off x="14666400" y="6970628"/>
            <a:ext cx="847618" cy="840481"/>
            <a:chOff x="6008492" y="5517208"/>
            <a:chExt cx="847618" cy="840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D8B168-0E15-44A1-BCB5-80E8E71F2954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0AE4-6DD1-4AE9-830E-8AC2EBDE5223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180AE4-6DD1-4AE9-830E-8AC2EBDE5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CC523D-B50B-47D0-B08A-1C5DFC62F8EB}"/>
              </a:ext>
            </a:extLst>
          </p:cNvPr>
          <p:cNvGrpSpPr/>
          <p:nvPr/>
        </p:nvGrpSpPr>
        <p:grpSpPr>
          <a:xfrm>
            <a:off x="4586400" y="6970629"/>
            <a:ext cx="847618" cy="840481"/>
            <a:chOff x="6008492" y="5517208"/>
            <a:chExt cx="847618" cy="84048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40A92E-76F8-4B28-B271-9859A91039F1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ACEA90-6B9D-44B4-9B1F-CF68C4134878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ACEA90-6B9D-44B4-9B1F-CF68C4134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86FAC6-DD80-48E4-BADE-EEF2AB2D1971}"/>
              </a:ext>
            </a:extLst>
          </p:cNvPr>
          <p:cNvGrpSpPr/>
          <p:nvPr/>
        </p:nvGrpSpPr>
        <p:grpSpPr>
          <a:xfrm>
            <a:off x="9627991" y="9211200"/>
            <a:ext cx="847618" cy="840481"/>
            <a:chOff x="6008492" y="5517208"/>
            <a:chExt cx="847618" cy="84048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3FFE62-B32A-47F3-81BD-A9816D469F05}"/>
                </a:ext>
              </a:extLst>
            </p:cNvPr>
            <p:cNvSpPr/>
            <p:nvPr/>
          </p:nvSpPr>
          <p:spPr>
            <a:xfrm>
              <a:off x="6008492" y="5517208"/>
              <a:ext cx="817139" cy="8404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47A9D4-B7AF-4703-90AF-3C34AA4342D2}"/>
                    </a:ext>
                  </a:extLst>
                </p:cNvPr>
                <p:cNvSpPr txBox="1"/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47A9D4-B7AF-4703-90AF-3C34AA43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971" y="5601264"/>
                  <a:ext cx="8171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90273C-6EBF-4B07-B492-1E438C48E7F4}"/>
              </a:ext>
            </a:extLst>
          </p:cNvPr>
          <p:cNvSpPr txBox="1"/>
          <p:nvPr/>
        </p:nvSpPr>
        <p:spPr>
          <a:xfrm>
            <a:off x="9593580" y="504444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84642-C764-4BD0-BA36-A04BC5B0464E}"/>
              </a:ext>
            </a:extLst>
          </p:cNvPr>
          <p:cNvSpPr txBox="1"/>
          <p:nvPr/>
        </p:nvSpPr>
        <p:spPr>
          <a:xfrm>
            <a:off x="1722120" y="3825240"/>
            <a:ext cx="112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BEBA32-12D2-4CDC-9ED7-3E7585DC68B8}"/>
                  </a:ext>
                </a:extLst>
              </p:cNvPr>
              <p:cNvSpPr txBox="1"/>
              <p:nvPr/>
            </p:nvSpPr>
            <p:spPr>
              <a:xfrm>
                <a:off x="1722120" y="4757687"/>
                <a:ext cx="1264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BEBA32-12D2-4CDC-9ED7-3E7585DC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20" y="4757687"/>
                <a:ext cx="126492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5B0E8-8169-4724-83BF-0E69A8B897BD}"/>
                  </a:ext>
                </a:extLst>
              </p:cNvPr>
              <p:cNvSpPr txBox="1"/>
              <p:nvPr/>
            </p:nvSpPr>
            <p:spPr>
              <a:xfrm>
                <a:off x="1668780" y="7132082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5B0E8-8169-4724-83BF-0E69A8B8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7132082"/>
                <a:ext cx="13716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E3061-4535-4578-A96D-483C8EC06F87}"/>
                  </a:ext>
                </a:extLst>
              </p:cNvPr>
              <p:cNvSpPr txBox="1"/>
              <p:nvPr/>
            </p:nvSpPr>
            <p:spPr>
              <a:xfrm>
                <a:off x="1668780" y="9261600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8E3061-4535-4578-A96D-483C8EC0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9261600"/>
                <a:ext cx="13716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9AED38-4D06-4763-B15E-3342470A0E9D}"/>
                  </a:ext>
                </a:extLst>
              </p:cNvPr>
              <p:cNvSpPr txBox="1"/>
              <p:nvPr/>
            </p:nvSpPr>
            <p:spPr>
              <a:xfrm>
                <a:off x="3798628" y="3962133"/>
                <a:ext cx="245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9AED38-4D06-4763-B15E-3342470A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8" y="3962133"/>
                <a:ext cx="2453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0C5B18-2D54-42F7-A039-3C4760599FE8}"/>
                  </a:ext>
                </a:extLst>
              </p:cNvPr>
              <p:cNvSpPr txBox="1"/>
              <p:nvPr/>
            </p:nvSpPr>
            <p:spPr>
              <a:xfrm>
                <a:off x="13878628" y="3962133"/>
                <a:ext cx="245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0C5B18-2D54-42F7-A039-3C4760599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28" y="3962133"/>
                <a:ext cx="24536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7CCC-A29A-431A-8363-C9DA451B3479}"/>
                  </a:ext>
                </a:extLst>
              </p:cNvPr>
              <p:cNvSpPr txBox="1"/>
              <p:nvPr/>
            </p:nvSpPr>
            <p:spPr>
              <a:xfrm>
                <a:off x="5828743" y="6985003"/>
                <a:ext cx="34937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7CCC-A29A-431A-8363-C9DA451B3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43" y="6985003"/>
                <a:ext cx="3493710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9CF9E1-7F8A-4B1F-8927-CD3B6CA90D1F}"/>
                  </a:ext>
                </a:extLst>
              </p:cNvPr>
              <p:cNvSpPr txBox="1"/>
              <p:nvPr/>
            </p:nvSpPr>
            <p:spPr>
              <a:xfrm>
                <a:off x="10777965" y="6985002"/>
                <a:ext cx="34937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9CF9E1-7F8A-4B1F-8927-CD3B6CA9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965" y="6985002"/>
                <a:ext cx="3493710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629B59-CB52-47C1-A75A-475E8CBC18EB}"/>
                  </a:ext>
                </a:extLst>
              </p:cNvPr>
              <p:cNvSpPr txBox="1"/>
              <p:nvPr/>
            </p:nvSpPr>
            <p:spPr>
              <a:xfrm>
                <a:off x="6054149" y="10046711"/>
                <a:ext cx="83684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629B59-CB52-47C1-A75A-475E8CBC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149" y="10046711"/>
                <a:ext cx="8368408" cy="9541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B10AEA-17D3-47B4-828C-760A3291B3B3}"/>
                  </a:ext>
                </a:extLst>
              </p:cNvPr>
              <p:cNvSpPr txBox="1"/>
              <p:nvPr/>
            </p:nvSpPr>
            <p:spPr>
              <a:xfrm>
                <a:off x="3935789" y="8000804"/>
                <a:ext cx="2118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=0.7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B10AEA-17D3-47B4-828C-760A3291B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89" y="8000804"/>
                <a:ext cx="2118360" cy="954107"/>
              </a:xfrm>
              <a:prstGeom prst="rect">
                <a:avLst/>
              </a:prstGeom>
              <a:blipFill>
                <a:blip r:embed="rId15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4BDE40-B4AA-4F32-8A57-C079A9FF6F13}"/>
                  </a:ext>
                </a:extLst>
              </p:cNvPr>
              <p:cNvSpPr txBox="1"/>
              <p:nvPr/>
            </p:nvSpPr>
            <p:spPr>
              <a:xfrm>
                <a:off x="14049953" y="8003882"/>
                <a:ext cx="2118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=0.8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4BDE40-B4AA-4F32-8A57-C079A9FF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9953" y="8003882"/>
                <a:ext cx="2118360" cy="954107"/>
              </a:xfrm>
              <a:prstGeom prst="rect">
                <a:avLst/>
              </a:prstGeom>
              <a:blipFill>
                <a:blip r:embed="rId16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07D379-E1AC-412E-8B67-61AFE28801F6}"/>
              </a:ext>
            </a:extLst>
          </p:cNvPr>
          <p:cNvCxnSpPr>
            <a:stCxn id="19" idx="1"/>
            <a:endCxn id="16" idx="5"/>
          </p:cNvCxnSpPr>
          <p:nvPr/>
        </p:nvCxnSpPr>
        <p:spPr>
          <a:xfrm flipH="1" flipV="1">
            <a:off x="5283872" y="7688024"/>
            <a:ext cx="4463786" cy="164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1CB516-20B8-4293-B41B-2FF3249C0C18}"/>
              </a:ext>
            </a:extLst>
          </p:cNvPr>
          <p:cNvCxnSpPr>
            <a:stCxn id="19" idx="7"/>
            <a:endCxn id="13" idx="3"/>
          </p:cNvCxnSpPr>
          <p:nvPr/>
        </p:nvCxnSpPr>
        <p:spPr>
          <a:xfrm flipV="1">
            <a:off x="10325463" y="7688023"/>
            <a:ext cx="4460604" cy="164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154E33-A03F-4044-BA63-8E2B704F8F90}"/>
                  </a:ext>
                </a:extLst>
              </p:cNvPr>
              <p:cNvSpPr txBox="1"/>
              <p:nvPr/>
            </p:nvSpPr>
            <p:spPr>
              <a:xfrm>
                <a:off x="10750668" y="9099328"/>
                <a:ext cx="2118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79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154E33-A03F-4044-BA63-8E2B704F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668" y="9099328"/>
                <a:ext cx="2118360" cy="954107"/>
              </a:xfrm>
              <a:prstGeom prst="rect">
                <a:avLst/>
              </a:prstGeom>
              <a:blipFill>
                <a:blip r:embed="rId17"/>
                <a:stretch>
                  <a:fillRect t="-6410" r="-489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3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318B-C94E-4E92-BCE4-CC446864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 the Policy Cover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0500D-1FDB-4CDC-BD1E-27AE2938C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860AEF-7E01-474E-9F4F-CB836C65AB9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34C1-22D6-4E8D-992E-B65F1B1A2D57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911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b="1" dirty="0">
                    <a:latin typeface="+mj-lt"/>
                    <a:ea typeface="等线" panose="02010600030101010101" pitchFamily="2" charset="-122"/>
                    <a:cs typeface="Times New Roman" panose="02020603050405020304" pitchFamily="18" charset="0"/>
                  </a:rPr>
                  <a:t>Algorithm PCID (continue)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11:	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times.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12:	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equal to empirical conditional probabilities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13:	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do</a:t>
                </a:r>
              </a:p>
              <a:p>
                <a:pPr indent="-720000"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14:	    Run the dynamic programming algorithm with inputs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to obtain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-step policy</a:t>
                </a:r>
              </a:p>
              <a:p>
                <a:pPr indent="-720000"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indent="-720000"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15:	  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indent="-720000"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16:	end for</a:t>
                </a:r>
              </a:p>
              <a:p>
                <a:pPr indent="-720000"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17: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𝒮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indent="-720000"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18: end for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F234C1-22D6-4E8D-992E-B65F1B1A2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9114162"/>
              </a:xfrm>
              <a:prstGeom prst="rect">
                <a:avLst/>
              </a:prstGeom>
              <a:blipFill>
                <a:blip r:embed="rId2"/>
                <a:stretch>
                  <a:fillRect l="-843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32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6740-472D-469D-B062-7711E8C3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  <a:r>
              <a:rPr lang="en-US"/>
              <a:t>: Deterministic BMDPs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7E090-CE00-488F-BC45-5D0175BF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056B77-B2E4-422F-A878-D0BFA6AE67F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BF1B4D-309D-4A9F-B34E-84DA9D08218C}"/>
                  </a:ext>
                </a:extLst>
              </p:cNvPr>
              <p:cNvSpPr txBox="1"/>
              <p:nvPr/>
            </p:nvSpPr>
            <p:spPr>
              <a:xfrm>
                <a:off x="1132114" y="2699657"/>
                <a:ext cx="17983200" cy="731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48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Deterministic Setting: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not deterministic.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48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Benefit of the Deterministic Settings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We can obtain a policy cover with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All states are guaranteed to be reached.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We can boost the accuracy at the clustering step.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policy cover is easy to build: every policy that reaches a state reaches the state with probability 1.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decoding function is not necessary because each state can be represented by the policy  that reaches it.</a:t>
                </a: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BF1B4D-309D-4A9F-B34E-84DA9D082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2699657"/>
                <a:ext cx="17983200" cy="7315464"/>
              </a:xfrm>
              <a:prstGeom prst="rect">
                <a:avLst/>
              </a:prstGeom>
              <a:blipFill>
                <a:blip r:embed="rId2"/>
                <a:stretch>
                  <a:fillRect l="-155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CA2E-F451-47AF-AF73-3F512E2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Deterministic BMDPs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1B732-99CB-4D2C-A2A7-0B6F8D16D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F49F1E-75C9-4551-A651-487C56C1DC3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726D0-B7B3-4E72-B6DA-E7472060A7E0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549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b="1" dirty="0"/>
                  <a:t>Algorithm PCID for Deterministic BMDPs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trivial 0-step policy.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	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index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	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calling ERM oracle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sz="3200" b="1" i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𝒢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zh-CN" alt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726D0-B7B3-4E72-B6DA-E7472060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5492337"/>
              </a:xfrm>
              <a:prstGeom prst="rect">
                <a:avLst/>
              </a:prstGeom>
              <a:blipFill>
                <a:blip r:embed="rId2"/>
                <a:stretch>
                  <a:fillRect l="-843" t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94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DF9A-F49B-415A-A400-C9517E9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Deterministic BMDPs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5F289-7E17-4549-B32B-6F46F0B3F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BEA2D-FF1F-4F33-B334-F92EF8D1BCA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B974B2-260C-4CC4-BA25-FFC91C3D6A48}"/>
                  </a:ext>
                </a:extLst>
              </p:cNvPr>
              <p:cNvSpPr txBox="1"/>
              <p:nvPr/>
            </p:nvSpPr>
            <p:spPr>
              <a:xfrm>
                <a:off x="1019850" y="2613091"/>
                <a:ext cx="18063900" cy="699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3200" b="1" dirty="0"/>
                  <a:t>Algorithm PCID for Deterministic BMDPs (continue)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6:      Initialize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(dataset for learning latent states).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7:     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8:	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Execute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9:	     </a:t>
                </a: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10:    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    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state embedding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clustering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en-US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threshold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12:     </a:t>
                </a:r>
                <a:r>
                  <a:rPr lang="en-US" sz="3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𝒮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b="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⊙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3200" b="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sz="3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15: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B974B2-260C-4CC4-BA25-FFC91C3D6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613091"/>
                <a:ext cx="18063900" cy="6991786"/>
              </a:xfrm>
              <a:prstGeom prst="rect">
                <a:avLst/>
              </a:prstGeom>
              <a:blipFill>
                <a:blip r:embed="rId2"/>
                <a:stretch>
                  <a:fillRect l="-843" t="-1133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2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03CC-833F-4C9D-9223-3B21872D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Complexity for Deterministic BMDPs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8310-5601-478D-AF5A-F23CBF93E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51D733-2E20-4265-9A96-7F9FFC3FE57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EBE65F-4EC7-442D-8082-70E5DC487FDA}"/>
                  </a:ext>
                </a:extLst>
              </p:cNvPr>
              <p:cNvSpPr txBox="1"/>
              <p:nvPr/>
            </p:nvSpPr>
            <p:spPr>
              <a:xfrm>
                <a:off x="1190172" y="2583543"/>
                <a:ext cx="17910628" cy="286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1" dirty="0"/>
                  <a:t>Theorem 1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sz="3200" b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𝐠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𝒢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zh-CN" altLang="en-US" sz="32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𝐠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. For any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ϵ</m:t>
                            </m:r>
                          </m:den>
                        </m:f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𝒢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then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over the training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we have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𝒜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3200" b="1" i="1" smtClean="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200" b="1" i="0" smtClean="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0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denotes the next state drawn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EBE65F-4EC7-442D-8082-70E5DC487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2" y="2583543"/>
                <a:ext cx="17910628" cy="2867003"/>
              </a:xfrm>
              <a:prstGeom prst="rect">
                <a:avLst/>
              </a:prstGeom>
              <a:blipFill>
                <a:blip r:embed="rId2"/>
                <a:stretch>
                  <a:fillRect l="-851" r="-1055" b="-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A7AE0-E85E-488F-9052-8B694F7A5DF0}"/>
                  </a:ext>
                </a:extLst>
              </p:cNvPr>
              <p:cNvSpPr txBox="1"/>
              <p:nvPr/>
            </p:nvSpPr>
            <p:spPr>
              <a:xfrm>
                <a:off x="1197429" y="5725885"/>
                <a:ext cx="17910628" cy="503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1" dirty="0"/>
                  <a:t>Proof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denote the joint distribution 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(∙|</m:t>
                    </m:r>
                    <m:sSup>
                      <m:sSup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Define the population risk as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Define the empirical risk as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dirty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0" dirty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0" dirty="0" smtClean="0">
                                          <a:latin typeface="Cambria Math" panose="02040503050406030204" pitchFamily="18" charset="0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≜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0" dirty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A7AE0-E85E-488F-9052-8B694F7A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29" y="5725885"/>
                <a:ext cx="17910628" cy="5033429"/>
              </a:xfrm>
              <a:prstGeom prst="rect">
                <a:avLst/>
              </a:prstGeom>
              <a:blipFill>
                <a:blip r:embed="rId3"/>
                <a:stretch>
                  <a:fillRect l="-85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96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EB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Setting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28E1-3153-4211-B436-79C3A0F1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Complexity for Deterministic BMDPs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7E0D5-22C0-4066-99FF-540A54248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AC5814-94EE-466B-89E9-E31045D0C98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FAF0E-5AF7-4A17-81EB-8F3CBDC6EDCC}"/>
                  </a:ext>
                </a:extLst>
              </p:cNvPr>
              <p:cNvSpPr txBox="1"/>
              <p:nvPr/>
            </p:nvSpPr>
            <p:spPr>
              <a:xfrm>
                <a:off x="1190172" y="2583543"/>
                <a:ext cx="17910628" cy="473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to be the minimizer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/>
                  <a:t>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(∙|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0" smtClean="0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 i="0" smtClean="0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1" i="0" smtClean="0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𝐞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32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𝐞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3200" b="0" dirty="0"/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				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 smtClean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0" smtClean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b="0" dirty="0"/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				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b="0" dirty="0"/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b="0" dirty="0"/>
                  <a:t>				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200" b="0" dirty="0"/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b="0" dirty="0"/>
                  <a:t>				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=16(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3200" b="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FAF0E-5AF7-4A17-81EB-8F3CBDC6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2" y="2583543"/>
                <a:ext cx="17910628" cy="4738605"/>
              </a:xfrm>
              <a:prstGeom prst="rect">
                <a:avLst/>
              </a:prstGeom>
              <a:blipFill>
                <a:blip r:embed="rId3"/>
                <a:stretch>
                  <a:fillRect l="-851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43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32DA-6AF1-4D9F-A316-9E199004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Complexity for Deterministic BMDPs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85A07-9125-45DB-85FB-C8D69CCD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1EBF18-AC05-430E-9AF0-CAFC6439067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07242-51B6-480C-A95A-C49C60EE54BD}"/>
                  </a:ext>
                </a:extLst>
              </p:cNvPr>
              <p:cNvSpPr txBox="1"/>
              <p:nvPr/>
            </p:nvSpPr>
            <p:spPr>
              <a:xfrm>
                <a:off x="1190172" y="2583543"/>
                <a:ext cx="17910628" cy="804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1" dirty="0"/>
                  <a:t>Bernstein’s Inequality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:r>
                  <a:rPr lang="en-US" sz="3200" dirty="0" err="1"/>
                  <a:t>i.i.d</a:t>
                </a:r>
                <a:r>
                  <a:rPr lang="en-US" sz="3200" dirty="0"/>
                  <a:t>. random variables,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sz="3200" dirty="0"/>
                  <a:t> </a:t>
                </a:r>
                <a:r>
                  <a:rPr lang="en-US" sz="3200" dirty="0"/>
                  <a:t>then there exists an event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l-GR" sz="3200" dirty="0"/>
                  <a:t>, </a:t>
                </a:r>
                <a:r>
                  <a:rPr lang="en-US" sz="3200" dirty="0"/>
                  <a:t>in which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/>
                  <a:t>In our setting,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))−(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,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≤16(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, choose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𝒢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Then with probability at least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3200" dirty="0"/>
                  <a:t>, we can have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0" smtClean="0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0" smtClean="0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</m:d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3200" b="1" i="0" smtClean="0">
                                              <a:latin typeface="Cambria Math" panose="02040503050406030204" pitchFamily="18" charset="0"/>
                                            </a:rPr>
                                            <m:t>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𝒢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𝒢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3200" dirty="0"/>
                  <a:t> is a constant.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07242-51B6-480C-A95A-C49C60EE5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2" y="2583543"/>
                <a:ext cx="17910628" cy="8042266"/>
              </a:xfrm>
              <a:prstGeom prst="rect">
                <a:avLst/>
              </a:prstGeom>
              <a:blipFill>
                <a:blip r:embed="rId2"/>
                <a:stretch>
                  <a:fillRect l="-851" t="-1061" b="-1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6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E84CFF-4715-4951-8A6F-1155E66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32267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B7A0-A029-4683-A4B2-D7E915BF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9677B-D152-4DEF-AC09-B4A398D40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3C5FCC-0AD6-4909-BDA2-FED0E578838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Figure from the original paper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47A88-71D3-4796-8641-57528083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37" y="3217636"/>
            <a:ext cx="10182225" cy="5657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188E9-DEC8-4CC7-8EB0-0DBBDBB680D1}"/>
              </a:ext>
            </a:extLst>
          </p:cNvPr>
          <p:cNvSpPr txBox="1"/>
          <p:nvPr/>
        </p:nvSpPr>
        <p:spPr>
          <a:xfrm>
            <a:off x="1132114" y="2699657"/>
            <a:ext cx="17983200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Combination Lock</a:t>
            </a:r>
          </a:p>
        </p:txBody>
      </p:sp>
    </p:spTree>
    <p:extLst>
      <p:ext uri="{BB962C8B-B14F-4D97-AF65-F5344CB8AC3E}">
        <p14:creationId xmlns:p14="http://schemas.microsoft.com/office/powerpoint/2010/main" val="3552989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96E-604B-4123-A80C-E4514EB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A2DC-CB58-47F8-A15D-41585758A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3F4D25-ACA6-40A8-9AC9-43ABF2B2A1F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19850" y="10458323"/>
            <a:ext cx="12510300" cy="433800"/>
          </a:xfrm>
        </p:spPr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Chi, et al. "Is Q-learning provably efficient?."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arXiv:1807.03765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4118B-05EC-4028-889A-44056E50A546}"/>
              </a:ext>
            </a:extLst>
          </p:cNvPr>
          <p:cNvSpPr txBox="1"/>
          <p:nvPr/>
        </p:nvSpPr>
        <p:spPr>
          <a:xfrm>
            <a:off x="1190172" y="2583543"/>
            <a:ext cx="17910628" cy="1210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Baseline</a:t>
            </a:r>
            <a:r>
              <a:rPr lang="en-US" sz="3200" dirty="0"/>
              <a:t>: Q-Learning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/>
              <a:t>Skyline</a:t>
            </a:r>
            <a:r>
              <a:rPr lang="en-US" altLang="zh-CN" sz="3200" dirty="0"/>
              <a:t>: ORACLE-Q (</a:t>
            </a:r>
            <a:r>
              <a:rPr lang="en-US" altLang="zh-CN" sz="3200" dirty="0" err="1"/>
              <a:t>Jin</a:t>
            </a:r>
            <a:r>
              <a:rPr lang="en-US" altLang="zh-CN" sz="3200" dirty="0"/>
              <a:t> et al., 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E968CC-EAD7-477B-9B5A-D40E0E32A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400561"/>
                  </p:ext>
                </p:extLst>
              </p:nvPr>
            </p:nvGraphicFramePr>
            <p:xfrm>
              <a:off x="5497314" y="4581174"/>
              <a:ext cx="9753544" cy="1165660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1219193">
                      <a:extLst>
                        <a:ext uri="{9D8B030D-6E8A-4147-A177-3AD203B41FA5}">
                          <a16:colId xmlns:a16="http://schemas.microsoft.com/office/drawing/2014/main" val="3163824699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3552230904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1239288768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2445998307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2117740095"/>
                        </a:ext>
                      </a:extLst>
                    </a:gridCol>
                    <a:gridCol w="2438386">
                      <a:extLst>
                        <a:ext uri="{9D8B030D-6E8A-4147-A177-3AD203B41FA5}">
                          <a16:colId xmlns:a16="http://schemas.microsoft.com/office/drawing/2014/main" val="3722551376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2506629523"/>
                        </a:ext>
                      </a:extLst>
                    </a:gridCol>
                  </a:tblGrid>
                  <a:tr h="11656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5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4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4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4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𝐻</m:t>
                                    </m:r>
                                    <m:r>
                                      <a:rPr kumimoji="0" lang="en-US" sz="4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4265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E968CC-EAD7-477B-9B5A-D40E0E32A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400561"/>
                  </p:ext>
                </p:extLst>
              </p:nvPr>
            </p:nvGraphicFramePr>
            <p:xfrm>
              <a:off x="5497314" y="4581174"/>
              <a:ext cx="9753544" cy="1165660"/>
            </p:xfrm>
            <a:graphic>
              <a:graphicData uri="http://schemas.openxmlformats.org/drawingml/2006/table">
                <a:tbl>
                  <a:tblPr firstRow="1" bandRow="1">
                    <a:tableStyleId>{F7014A0B-475B-4B9F-A1E9-10134EDE19F1}</a:tableStyleId>
                  </a:tblPr>
                  <a:tblGrid>
                    <a:gridCol w="1219193">
                      <a:extLst>
                        <a:ext uri="{9D8B030D-6E8A-4147-A177-3AD203B41FA5}">
                          <a16:colId xmlns:a16="http://schemas.microsoft.com/office/drawing/2014/main" val="3163824699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3552230904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1239288768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2445998307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2117740095"/>
                        </a:ext>
                      </a:extLst>
                    </a:gridCol>
                    <a:gridCol w="2438386">
                      <a:extLst>
                        <a:ext uri="{9D8B030D-6E8A-4147-A177-3AD203B41FA5}">
                          <a16:colId xmlns:a16="http://schemas.microsoft.com/office/drawing/2014/main" val="3722551376"/>
                        </a:ext>
                      </a:extLst>
                    </a:gridCol>
                    <a:gridCol w="1219193">
                      <a:extLst>
                        <a:ext uri="{9D8B030D-6E8A-4147-A177-3AD203B41FA5}">
                          <a16:colId xmlns:a16="http://schemas.microsoft.com/office/drawing/2014/main" val="2506629523"/>
                        </a:ext>
                      </a:extLst>
                    </a:gridCol>
                  </a:tblGrid>
                  <a:tr h="11656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521" r="-7015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00" t="-521" r="-6015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00" t="-521" r="-5015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005" t="-521" r="-39900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000" t="-521" r="-301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00" t="-521" r="-100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2654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C172B-7257-48CA-841A-2ED823158AF0}"/>
                  </a:ext>
                </a:extLst>
              </p:cNvPr>
              <p:cNvSpPr txBox="1"/>
              <p:nvPr/>
            </p:nvSpPr>
            <p:spPr>
              <a:xfrm>
                <a:off x="1418772" y="6533942"/>
                <a:ext cx="17910628" cy="435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b="1" dirty="0"/>
                  <a:t>Lock-Bernoulli</a:t>
                </a:r>
                <a:r>
                  <a:rPr lang="en-US" altLang="zh-CN" sz="3200" dirty="0"/>
                  <a:t> (satisfy the block assumption)</a:t>
                </a:r>
              </a:p>
              <a:p>
                <a:pPr lvl="8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dirty="0"/>
                  <a:t> is the one hot representation of the state</a:t>
                </a:r>
              </a:p>
              <a:p>
                <a:pPr lvl="8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zh-CN" sz="3200" dirty="0"/>
                  <a:t> are drawn </a:t>
                </a:r>
                <a:r>
                  <a:rPr lang="en-US" altLang="zh-CN" sz="3200" dirty="0" err="1"/>
                  <a:t>i.i.d</a:t>
                </a:r>
                <a:r>
                  <a:rPr lang="en-US" altLang="zh-CN" sz="3200" dirty="0"/>
                  <a:t>. from Bernoulli(1/2) 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b="1" dirty="0"/>
                  <a:t>Lock-Gaussian</a:t>
                </a:r>
                <a:r>
                  <a:rPr lang="en-US" altLang="zh-CN" sz="3200" dirty="0"/>
                  <a:t> (do not satisfy the block assumption)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dirty="0"/>
                  <a:t> is the one hot representation of the state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200" dirty="0"/>
                  <a:t>	</a:t>
                </a:r>
                <a:r>
                  <a:rPr lang="en-US" altLang="zh-CN" sz="3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altLang="zh-CN" sz="3200" dirty="0"/>
                  <a:t> are drawn </a:t>
                </a:r>
                <a:r>
                  <a:rPr lang="en-US" altLang="zh-CN" sz="3200" dirty="0" err="1"/>
                  <a:t>i.i.d</a:t>
                </a:r>
                <a:r>
                  <a:rPr lang="en-US" altLang="zh-CN" sz="3200" dirty="0"/>
                  <a:t>. from 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dirty="0"/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C172B-7257-48CA-841A-2ED82315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772" y="6533942"/>
                <a:ext cx="17910628" cy="4358181"/>
              </a:xfrm>
              <a:prstGeom prst="rect">
                <a:avLst/>
              </a:prstGeom>
              <a:blipFill>
                <a:blip r:embed="rId4"/>
                <a:stretch>
                  <a:fillRect l="-78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74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87DA-0F22-4ABB-A5EF-301870C7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8580F-5ECC-44DC-958A-76D9564DD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3D7FF2-ED63-4839-8C80-989900CA9B7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66FE1-D3D8-48D1-83CE-DF7BC45A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13" y="2649411"/>
            <a:ext cx="16956974" cy="60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E7225-1BE0-4306-888D-F44DD56C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Setting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EAD315-ED3E-4B01-AA89-84B37FBD4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04D9CB-CE24-4033-94C7-6E24CAD6827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Best Defense: Preparing to Share the Road with Self-Driving Cars">
            <a:extLst>
              <a:ext uri="{FF2B5EF4-FFF2-40B4-BE49-F238E27FC236}">
                <a16:creationId xmlns:a16="http://schemas.microsoft.com/office/drawing/2014/main" id="{231DB8BF-EA94-4031-B150-0D87B9D2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43" y="2381704"/>
            <a:ext cx="94996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85945-8128-462B-94F7-39ECFD70909D}"/>
              </a:ext>
            </a:extLst>
          </p:cNvPr>
          <p:cNvSpPr txBox="1"/>
          <p:nvPr/>
        </p:nvSpPr>
        <p:spPr>
          <a:xfrm>
            <a:off x="1132114" y="2699657"/>
            <a:ext cx="756194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Rich Observation Environment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an agent can observe a large observation space, e.g., texts, images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Difficulty for RL with Rich Observation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it is not practical to explore the observation space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Observations are generated by states from a small finite latent state space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3672-E421-43C8-A7C6-6424BFBB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Markov Decision Process (BMDP)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E16A4-09C3-4499-BADF-913D182C8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B0A1A2-78E1-405F-A951-7227D0E401A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Figure from paper authors’ slides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B46F4-1CBA-4623-98B4-A4716361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12" y="3011487"/>
            <a:ext cx="12106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7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F35EB5-8BDE-410F-9191-8BDB674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CEEE25-8DB0-48DD-BB75-9EB0F53B3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3AFC19-32A9-4D6B-9291-AA9E60598CD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460A9F-C087-43BA-95FD-D1954A425756}"/>
                  </a:ext>
                </a:extLst>
              </p:cNvPr>
              <p:cNvSpPr txBox="1"/>
              <p:nvPr/>
            </p:nvSpPr>
            <p:spPr>
              <a:xfrm>
                <a:off x="1132114" y="2699657"/>
                <a:ext cx="17983200" cy="453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40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set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4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40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sz="40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uniform distribution over the finite set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endParaRPr lang="en-US" sz="40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4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4000" dirty="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40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40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40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40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40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460A9F-C087-43BA-95FD-D1954A425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2699657"/>
                <a:ext cx="17983200" cy="4539641"/>
              </a:xfrm>
              <a:prstGeom prst="rect">
                <a:avLst/>
              </a:prstGeom>
              <a:blipFill>
                <a:blip r:embed="rId2"/>
                <a:stretch>
                  <a:fillRect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1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E7225-1BE0-4306-888D-F44DD56C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Markov Decision Process (BMDP)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EAD315-ED3E-4B01-AA89-84B37FBD4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04D9CB-CE24-4033-94C7-6E24CAD6827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85945-8128-462B-94F7-39ECFD70909D}"/>
                  </a:ext>
                </a:extLst>
              </p:cNvPr>
              <p:cNvSpPr txBox="1"/>
              <p:nvPr/>
            </p:nvSpPr>
            <p:spPr>
              <a:xfrm>
                <a:off x="1132114" y="2699657"/>
                <a:ext cx="17983200" cy="589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4800" i="1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𝒮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𝒳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48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finite, unobservable latent state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initial state,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action space,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𝒜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a possibly infinite, but observable context space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state-transition function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context-emission function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  <m:r>
                      <a:rPr lang="zh-CN" altLang="en-US" sz="32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85945-8128-462B-94F7-39ECFD70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2699657"/>
                <a:ext cx="17983200" cy="5895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86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43F0550-1568-4829-8855-DBBF2BE6E062}"/>
              </a:ext>
            </a:extLst>
          </p:cNvPr>
          <p:cNvSpPr/>
          <p:nvPr/>
        </p:nvSpPr>
        <p:spPr>
          <a:xfrm>
            <a:off x="6111240" y="7572979"/>
            <a:ext cx="1280160" cy="2370326"/>
          </a:xfrm>
          <a:prstGeom prst="rect">
            <a:avLst/>
          </a:prstGeom>
          <a:noFill/>
          <a:ln cap="flat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A52F39-173C-4069-853A-1178FA63FCD7}"/>
              </a:ext>
            </a:extLst>
          </p:cNvPr>
          <p:cNvSpPr/>
          <p:nvPr/>
        </p:nvSpPr>
        <p:spPr>
          <a:xfrm>
            <a:off x="6111240" y="5074920"/>
            <a:ext cx="1280160" cy="23703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167E1-4552-4402-A429-13B82ADD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 Assumption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0ABAF-070C-4451-B3B0-6A03AB51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6E0455-7904-47EC-81FB-FEA3566A38A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D5AD5-A2CF-4E9D-AD6A-EA5BA05ACE96}"/>
                  </a:ext>
                </a:extLst>
              </p:cNvPr>
              <p:cNvSpPr txBox="1"/>
              <p:nvPr/>
            </p:nvSpPr>
            <p:spPr>
              <a:xfrm>
                <a:off x="1019850" y="2215050"/>
                <a:ext cx="17983200" cy="301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Assumption (Block structure)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i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Each context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uniquely determines its generating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3200" i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That is, the context space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sz="3200" i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can be partitioned into disjoint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each containing the support of the conditional distribution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200" i="1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Perfect decoding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zh-CN" sz="32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i="1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D5AD5-A2CF-4E9D-AD6A-EA5BA05AC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50" y="2215050"/>
                <a:ext cx="17983200" cy="3011465"/>
              </a:xfrm>
              <a:prstGeom prst="rect">
                <a:avLst/>
              </a:prstGeom>
              <a:blipFill>
                <a:blip r:embed="rId2"/>
                <a:stretch>
                  <a:fillRect l="-847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3683691-00C3-4328-BC6B-725CF9F20216}"/>
              </a:ext>
            </a:extLst>
          </p:cNvPr>
          <p:cNvSpPr/>
          <p:nvPr/>
        </p:nvSpPr>
        <p:spPr>
          <a:xfrm>
            <a:off x="6350903" y="5226515"/>
            <a:ext cx="817139" cy="8404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079040-CCF1-441C-A5DA-A6FDA1EFA3D7}"/>
              </a:ext>
            </a:extLst>
          </p:cNvPr>
          <p:cNvSpPr/>
          <p:nvPr/>
        </p:nvSpPr>
        <p:spPr>
          <a:xfrm>
            <a:off x="6329063" y="7701381"/>
            <a:ext cx="817139" cy="8404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D09821-F0D7-49E8-A557-00392BEB7E3E}"/>
              </a:ext>
            </a:extLst>
          </p:cNvPr>
          <p:cNvSpPr/>
          <p:nvPr/>
        </p:nvSpPr>
        <p:spPr>
          <a:xfrm>
            <a:off x="6350903" y="6463948"/>
            <a:ext cx="817139" cy="8404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87FC4D-29F4-4639-89D4-069A37A12CD2}"/>
              </a:ext>
            </a:extLst>
          </p:cNvPr>
          <p:cNvSpPr/>
          <p:nvPr/>
        </p:nvSpPr>
        <p:spPr>
          <a:xfrm>
            <a:off x="6350903" y="8938814"/>
            <a:ext cx="817139" cy="8404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8ACDE6-E283-4908-9338-87DA84CCAF95}"/>
              </a:ext>
            </a:extLst>
          </p:cNvPr>
          <p:cNvSpPr/>
          <p:nvPr/>
        </p:nvSpPr>
        <p:spPr>
          <a:xfrm>
            <a:off x="11166743" y="5890951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77CD85-1A15-482C-B621-BC63F673D8CB}"/>
              </a:ext>
            </a:extLst>
          </p:cNvPr>
          <p:cNvSpPr/>
          <p:nvPr/>
        </p:nvSpPr>
        <p:spPr>
          <a:xfrm>
            <a:off x="11166743" y="8319741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927217-B59F-48B5-8B99-1432A7849B83}"/>
                  </a:ext>
                </a:extLst>
              </p:cNvPr>
              <p:cNvSpPr txBox="1"/>
              <p:nvPr/>
            </p:nvSpPr>
            <p:spPr>
              <a:xfrm>
                <a:off x="6488062" y="5337251"/>
                <a:ext cx="644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927217-B59F-48B5-8B99-1432A784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062" y="5337251"/>
                <a:ext cx="644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B686D1-9E8E-48F4-BB02-758A5458068C}"/>
                  </a:ext>
                </a:extLst>
              </p:cNvPr>
              <p:cNvSpPr txBox="1"/>
              <p:nvPr/>
            </p:nvSpPr>
            <p:spPr>
              <a:xfrm>
                <a:off x="6457582" y="6576015"/>
                <a:ext cx="644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B686D1-9E8E-48F4-BB02-758A54580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82" y="6576015"/>
                <a:ext cx="6442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35D025-31C6-476D-A51D-088D106E3264}"/>
                  </a:ext>
                </a:extLst>
              </p:cNvPr>
              <p:cNvSpPr txBox="1"/>
              <p:nvPr/>
            </p:nvSpPr>
            <p:spPr>
              <a:xfrm>
                <a:off x="6457582" y="7804526"/>
                <a:ext cx="644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35D025-31C6-476D-A51D-088D106E3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82" y="7804526"/>
                <a:ext cx="6442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AF0B0A-90AD-4671-A209-469A86BDF135}"/>
                  </a:ext>
                </a:extLst>
              </p:cNvPr>
              <p:cNvSpPr txBox="1"/>
              <p:nvPr/>
            </p:nvSpPr>
            <p:spPr>
              <a:xfrm>
                <a:off x="6411863" y="9058530"/>
                <a:ext cx="7356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AF0B0A-90AD-4671-A209-469A86BDF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63" y="9058530"/>
                <a:ext cx="7356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7FC5E-0746-438F-B0E4-59B690353CDF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168042" y="5646756"/>
            <a:ext cx="3998701" cy="6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944284-E139-4147-B1CA-83BFDD1DA05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7168042" y="6311192"/>
            <a:ext cx="3998701" cy="5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5FEF17-9783-4894-91A1-9F96F5152293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7146202" y="8121622"/>
            <a:ext cx="4020541" cy="61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8D17B-BA6F-4F85-A1E2-9607E831A54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7168042" y="8739982"/>
            <a:ext cx="3998701" cy="61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16C29D-A8A5-4AB4-BCC7-750D6733D915}"/>
                  </a:ext>
                </a:extLst>
              </p:cNvPr>
              <p:cNvSpPr txBox="1"/>
              <p:nvPr/>
            </p:nvSpPr>
            <p:spPr>
              <a:xfrm>
                <a:off x="4753081" y="5890951"/>
                <a:ext cx="1082040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𝒳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16C29D-A8A5-4AB4-BCC7-750D6733D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81" y="5890951"/>
                <a:ext cx="1082040" cy="12595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4222D3-3600-4D0C-AD27-90E98A5DD7D1}"/>
                  </a:ext>
                </a:extLst>
              </p:cNvPr>
              <p:cNvSpPr txBox="1"/>
              <p:nvPr/>
            </p:nvSpPr>
            <p:spPr>
              <a:xfrm>
                <a:off x="4740995" y="8432791"/>
                <a:ext cx="1082040" cy="1280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𝒳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4222D3-3600-4D0C-AD27-90E98A5D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995" y="8432791"/>
                <a:ext cx="1082040" cy="12802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6DB49E-1FF6-4785-80F0-CC280D31B61F}"/>
                  </a:ext>
                </a:extLst>
              </p:cNvPr>
              <p:cNvSpPr txBox="1"/>
              <p:nvPr/>
            </p:nvSpPr>
            <p:spPr>
              <a:xfrm>
                <a:off x="11283663" y="5997120"/>
                <a:ext cx="644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6DB49E-1FF6-4785-80F0-CC280D31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663" y="5997120"/>
                <a:ext cx="6442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E240B1-9982-40FD-93B1-E879138D9015}"/>
                  </a:ext>
                </a:extLst>
              </p:cNvPr>
              <p:cNvSpPr txBox="1"/>
              <p:nvPr/>
            </p:nvSpPr>
            <p:spPr>
              <a:xfrm>
                <a:off x="11293904" y="8433021"/>
                <a:ext cx="644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E240B1-9982-40FD-93B1-E87913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904" y="8433021"/>
                <a:ext cx="64425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44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CB28-C6AE-4998-9B9B-8964FE0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Assumption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454DA-9A6C-4D4F-A04F-BB5887258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3EC7B6-2662-4E69-BD9D-9412203C466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337A6-25F1-4D79-AE69-A66A04E99F43}"/>
              </a:ext>
            </a:extLst>
          </p:cNvPr>
          <p:cNvSpPr/>
          <p:nvPr/>
        </p:nvSpPr>
        <p:spPr>
          <a:xfrm>
            <a:off x="7417703" y="2765150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AECE21-18E5-4029-B043-CFE2CD0D2704}"/>
              </a:ext>
            </a:extLst>
          </p:cNvPr>
          <p:cNvSpPr/>
          <p:nvPr/>
        </p:nvSpPr>
        <p:spPr>
          <a:xfrm>
            <a:off x="7417702" y="4402302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66C18-1B84-4EAA-9507-A4834A918512}"/>
              </a:ext>
            </a:extLst>
          </p:cNvPr>
          <p:cNvSpPr/>
          <p:nvPr/>
        </p:nvSpPr>
        <p:spPr>
          <a:xfrm>
            <a:off x="9190325" y="4402302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8D6D51-8D69-4DA3-BBB2-AF3353604F49}"/>
              </a:ext>
            </a:extLst>
          </p:cNvPr>
          <p:cNvSpPr/>
          <p:nvPr/>
        </p:nvSpPr>
        <p:spPr>
          <a:xfrm>
            <a:off x="10962948" y="4402300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116E26-03F9-4B43-936A-51FA45EA4887}"/>
              </a:ext>
            </a:extLst>
          </p:cNvPr>
          <p:cNvSpPr/>
          <p:nvPr/>
        </p:nvSpPr>
        <p:spPr>
          <a:xfrm>
            <a:off x="12735570" y="4402300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DD86EA-EB1A-4119-A402-239821E7EE95}"/>
              </a:ext>
            </a:extLst>
          </p:cNvPr>
          <p:cNvSpPr/>
          <p:nvPr/>
        </p:nvSpPr>
        <p:spPr>
          <a:xfrm>
            <a:off x="7417702" y="6039453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59279-6B4A-4589-811E-EB8EA798FE53}"/>
              </a:ext>
            </a:extLst>
          </p:cNvPr>
          <p:cNvSpPr/>
          <p:nvPr/>
        </p:nvSpPr>
        <p:spPr>
          <a:xfrm>
            <a:off x="9190325" y="6039453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810470-649F-41E8-99FC-3D081965AE92}"/>
              </a:ext>
            </a:extLst>
          </p:cNvPr>
          <p:cNvSpPr/>
          <p:nvPr/>
        </p:nvSpPr>
        <p:spPr>
          <a:xfrm>
            <a:off x="10962948" y="6039452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8E7185-56DE-4B34-BF6B-BB9E0953014C}"/>
              </a:ext>
            </a:extLst>
          </p:cNvPr>
          <p:cNvSpPr/>
          <p:nvPr/>
        </p:nvSpPr>
        <p:spPr>
          <a:xfrm>
            <a:off x="7417702" y="8478750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ABA40A-72B3-4FE1-8975-2113D088A478}"/>
              </a:ext>
            </a:extLst>
          </p:cNvPr>
          <p:cNvSpPr/>
          <p:nvPr/>
        </p:nvSpPr>
        <p:spPr>
          <a:xfrm>
            <a:off x="9190325" y="8478750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3C95D-E20E-4BC2-932F-04FBD36DD5AA}"/>
              </a:ext>
            </a:extLst>
          </p:cNvPr>
          <p:cNvSpPr/>
          <p:nvPr/>
        </p:nvSpPr>
        <p:spPr>
          <a:xfrm>
            <a:off x="10962948" y="8478749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B80C4-3F6F-4BA5-94D9-BE60249DCA20}"/>
              </a:ext>
            </a:extLst>
          </p:cNvPr>
          <p:cNvSpPr/>
          <p:nvPr/>
        </p:nvSpPr>
        <p:spPr>
          <a:xfrm>
            <a:off x="12735570" y="8478749"/>
            <a:ext cx="817139" cy="840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5D1B2-6251-483C-9FBF-612E5F78AD31}"/>
                  </a:ext>
                </a:extLst>
              </p:cNvPr>
              <p:cNvSpPr txBox="1"/>
              <p:nvPr/>
            </p:nvSpPr>
            <p:spPr>
              <a:xfrm>
                <a:off x="5387919" y="2846962"/>
                <a:ext cx="817139" cy="8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95D1B2-6251-483C-9FBF-612E5F78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19" y="2846962"/>
                <a:ext cx="817139" cy="819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6105F3-4850-490D-A70D-F09D04B7A3A3}"/>
                  </a:ext>
                </a:extLst>
              </p:cNvPr>
              <p:cNvSpPr txBox="1"/>
              <p:nvPr/>
            </p:nvSpPr>
            <p:spPr>
              <a:xfrm>
                <a:off x="5387917" y="4459767"/>
                <a:ext cx="817139" cy="8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6105F3-4850-490D-A70D-F09D04B7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17" y="4459767"/>
                <a:ext cx="817139" cy="81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7530-1814-4962-A707-1F1CA5803549}"/>
                  </a:ext>
                </a:extLst>
              </p:cNvPr>
              <p:cNvSpPr txBox="1"/>
              <p:nvPr/>
            </p:nvSpPr>
            <p:spPr>
              <a:xfrm>
                <a:off x="5387918" y="6121264"/>
                <a:ext cx="817139" cy="8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7530-1814-4962-A707-1F1CA580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18" y="6121264"/>
                <a:ext cx="817139" cy="81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9699D-74AC-4660-ABDA-0CC03E0429DC}"/>
                  </a:ext>
                </a:extLst>
              </p:cNvPr>
              <p:cNvSpPr txBox="1"/>
              <p:nvPr/>
            </p:nvSpPr>
            <p:spPr>
              <a:xfrm>
                <a:off x="5387916" y="8514977"/>
                <a:ext cx="817139" cy="7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79699D-74AC-4660-ABDA-0CC03E042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916" y="8514977"/>
                <a:ext cx="817139" cy="721864"/>
              </a:xfrm>
              <a:prstGeom prst="rect">
                <a:avLst/>
              </a:prstGeom>
              <a:blipFill>
                <a:blip r:embed="rId5"/>
                <a:stretch>
                  <a:fillRect r="-1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F9B7D39-3544-4B15-B2A6-239A59861CD7}"/>
              </a:ext>
            </a:extLst>
          </p:cNvPr>
          <p:cNvSpPr txBox="1"/>
          <p:nvPr/>
        </p:nvSpPr>
        <p:spPr>
          <a:xfrm>
            <a:off x="5387916" y="7309722"/>
            <a:ext cx="817139" cy="6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9802D-552D-427B-B438-AC31EEB19AD3}"/>
              </a:ext>
            </a:extLst>
          </p:cNvPr>
          <p:cNvSpPr txBox="1"/>
          <p:nvPr/>
        </p:nvSpPr>
        <p:spPr>
          <a:xfrm>
            <a:off x="10109198" y="7295856"/>
            <a:ext cx="817139" cy="6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F64AAD-DB24-4D02-A29F-7A82CDE42620}"/>
                  </a:ext>
                </a:extLst>
              </p:cNvPr>
              <p:cNvSpPr txBox="1"/>
              <p:nvPr/>
            </p:nvSpPr>
            <p:spPr>
              <a:xfrm>
                <a:off x="7448182" y="2849206"/>
                <a:ext cx="817139" cy="5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F64AAD-DB24-4D02-A29F-7A82CDE42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82" y="2849206"/>
                <a:ext cx="817139" cy="594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135607-87D5-4D04-9438-A77422C3E4CA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7826272" y="3605631"/>
            <a:ext cx="1" cy="7966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1AE3FD-2026-4624-BFD2-F33FA6604FB7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7826273" y="3605631"/>
            <a:ext cx="1772622" cy="7966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036DD0-F10C-48C1-9CD1-3957481F7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826273" y="3605631"/>
            <a:ext cx="3545244" cy="79666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20572-0FD6-4FE3-A177-957B0E30B1E7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7826273" y="3605631"/>
            <a:ext cx="5317867" cy="79666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98874F-7016-47AE-B3D7-CA55F5D15243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7826272" y="5242783"/>
            <a:ext cx="0" cy="7966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11F38B-F6CF-4F18-A6D4-2622B70FD097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7826272" y="5242783"/>
            <a:ext cx="1772623" cy="7966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CB295-BBFC-4344-91C7-8B5D0EA1DB13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9598895" y="5242783"/>
            <a:ext cx="1772623" cy="79666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79D38D-2FCA-42E5-9239-4ED8DE8030D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826272" y="5242781"/>
            <a:ext cx="3545245" cy="7966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D64DA5-41AE-4013-95D2-DDD5067A96C5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9598895" y="5242781"/>
            <a:ext cx="1772623" cy="7966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C0AE27-ABF7-47E1-AC1B-3F30C7B43731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11371517" y="5242781"/>
            <a:ext cx="1772623" cy="7966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E5985C-4007-41F4-9079-F9EE703D44B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9598895" y="5242781"/>
            <a:ext cx="3545245" cy="7966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4079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Provost Theme">
  <a:themeElements>
    <a:clrScheme name="Office">
      <a:dk1>
        <a:srgbClr val="000000"/>
      </a:dk1>
      <a:lt1>
        <a:srgbClr val="FFFFFF"/>
      </a:lt1>
      <a:dk2>
        <a:srgbClr val="0C234B"/>
      </a:dk2>
      <a:lt2>
        <a:srgbClr val="AB0520"/>
      </a:lt2>
      <a:accent1>
        <a:srgbClr val="81D3EB"/>
      </a:accent1>
      <a:accent2>
        <a:srgbClr val="378DBD"/>
      </a:accent2>
      <a:accent3>
        <a:srgbClr val="1E5288"/>
      </a:accent3>
      <a:accent4>
        <a:srgbClr val="EF4056"/>
      </a:accent4>
      <a:accent5>
        <a:srgbClr val="8B0015"/>
      </a:accent5>
      <a:accent6>
        <a:srgbClr val="007D84"/>
      </a:accent6>
      <a:hlink>
        <a:srgbClr val="E2E9E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2319</Words>
  <Application>Microsoft Office PowerPoint</Application>
  <PresentationFormat>Custom</PresentationFormat>
  <Paragraphs>294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UofA Provost Theme</vt:lpstr>
      <vt:lpstr>Provably Efficient RL with Rich Observations via Latent State Decoding</vt:lpstr>
      <vt:lpstr>PRESENTATION AGENDA</vt:lpstr>
      <vt:lpstr>Setting</vt:lpstr>
      <vt:lpstr>Task Setting</vt:lpstr>
      <vt:lpstr>Block Markov Decision Process (BMDP)</vt:lpstr>
      <vt:lpstr>Notations</vt:lpstr>
      <vt:lpstr>Block Markov Decision Process (BMDP)</vt:lpstr>
      <vt:lpstr>Block Structure Assumption</vt:lpstr>
      <vt:lpstr>Episodic Assumption</vt:lpstr>
      <vt:lpstr>Idea</vt:lpstr>
      <vt:lpstr>Maximum Reaching Probability and Policy Cover</vt:lpstr>
      <vt:lpstr>Approach</vt:lpstr>
      <vt:lpstr>Learn the Decoding Function</vt:lpstr>
      <vt:lpstr>Learn the Decoding Function</vt:lpstr>
      <vt:lpstr>Learn the Decoding Function</vt:lpstr>
      <vt:lpstr>Learn the Decoding Function</vt:lpstr>
      <vt:lpstr>Learn the Decoding Function</vt:lpstr>
      <vt:lpstr>Learn the Decoding Function</vt:lpstr>
      <vt:lpstr>Learn the Decoding Function</vt:lpstr>
      <vt:lpstr>Learn the Decoding Function</vt:lpstr>
      <vt:lpstr>Learn the Policy Cover</vt:lpstr>
      <vt:lpstr>Learn the Policy Cover</vt:lpstr>
      <vt:lpstr>Learn the Policy Cover</vt:lpstr>
      <vt:lpstr>Learn the Policy Cover</vt:lpstr>
      <vt:lpstr>Learn the Policy Cover</vt:lpstr>
      <vt:lpstr>Special Case: Deterministic BMDPs</vt:lpstr>
      <vt:lpstr>Special Case: Deterministic BMDPs</vt:lpstr>
      <vt:lpstr>Special Case: Deterministic BMDPs</vt:lpstr>
      <vt:lpstr>Sample Complexity for Deterministic BMDPs</vt:lpstr>
      <vt:lpstr>Sample Complexity for Deterministic BMDPs</vt:lpstr>
      <vt:lpstr>Sample Complexity for Deterministic BMDPs</vt:lpstr>
      <vt:lpstr>Experiments</vt:lpstr>
      <vt:lpstr>Environment</vt:lpstr>
      <vt:lpstr>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Provably Efficient RL with Rich Observations via Latent State Decoding</dc:title>
  <cp:lastModifiedBy>Wang, Ruoyao - (ruoyaowang)</cp:lastModifiedBy>
  <cp:revision>11</cp:revision>
  <dcterms:modified xsi:type="dcterms:W3CDTF">2021-11-09T22:25:08Z</dcterms:modified>
</cp:coreProperties>
</file>