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4" r:id="rId5"/>
    <p:sldId id="260" r:id="rId6"/>
    <p:sldId id="262" r:id="rId7"/>
    <p:sldId id="263" r:id="rId8"/>
    <p:sldId id="264" r:id="rId9"/>
    <p:sldId id="285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4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221" autoAdjust="0"/>
  </p:normalViewPr>
  <p:slideViewPr>
    <p:cSldViewPr snapToGrid="0">
      <p:cViewPr varScale="1">
        <p:scale>
          <a:sx n="78" d="100"/>
          <a:sy n="78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D2186-A5A7-47AE-A36B-C7D0C5766429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97CB9-AA61-4BE5-9353-DD11E697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convention that sign(0)=-1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97CB9-AA61-4BE5-9353-DD11E69735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3F8-7A77-4400-ACDB-846F673C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20CE-C13A-4FC3-BABC-4A1792C07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8C1B9-106A-443F-9537-D472FFEA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3BC5-1FC1-45E6-9B20-C8B69348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3E05-215A-4D73-AE3F-87DFE080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08F9-6EFC-435A-A97B-93D0341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97717-4586-4109-B7C0-7C0A343F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8AA3-B0A6-412C-934C-B3E33823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2FA9-9674-449B-81EF-8620B5F9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11CF0-A9A1-434E-8C8E-2455041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87D96-943B-4016-980E-BC7DC2A7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9698A-FA2D-4981-B42C-25407FB1B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9A9C-DACB-4C2B-B56C-D3CDD127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2EB7-3C45-4B33-A73D-01B6DD77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8D90-B50E-41A5-A884-75A2668C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098B-4121-4B19-BDD5-9FD823EA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AB45-B5D9-4020-96EC-6DDFF69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4C5C0-57FF-499C-BD9C-F1BF9B7A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74A2-E6AE-47CF-96F5-A4D5BB4E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9DA3-DFD4-4FEB-89BD-B206FF9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0488-064D-4D77-AA39-F1D3B9A1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C744-93CD-4226-B996-E2393196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2CA0-310C-4824-82FB-B493F84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9A0C-1AD9-406D-AC0B-96D09F9B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5824-DC1D-467C-810C-79FC96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5CA-0D04-4E05-B358-D6631C0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CD80-007A-4B3D-833C-FFD7605A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D534A-632D-4BE7-A374-8C02B795B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687BB-9A8B-4378-82FF-3F6F29B0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F584E-E673-4688-90ED-A59D24D9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EC4A-5774-43A2-9CA7-CF1451DC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8601-5A3E-4E7A-BA7D-6B6E4DB2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9C0F-694C-4AC3-A20E-B7AFF7C5C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F8C66-F3DE-4337-910F-D986B68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4A463-5CDF-41FF-8520-B0FC1EDF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811C8-1A1C-4512-8DDB-6596325BE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A8E06-8DE2-497E-A967-1EC748C5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6D0E4-3615-41D6-A118-9D66DC7D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D6BFC-95A9-45C7-AB7A-0B534A7B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E58F-395B-4E22-AF93-7F17A4E1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5D47-29A0-4F5F-BC00-8A8315EF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EE271-BBE6-4F8B-A5E8-200DCE07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2AD5F-D297-4291-8406-73559573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C3A0E-BF70-448C-A5EB-ABFE1E6E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2A498-AD02-4F80-B1B3-E53F5BFE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389FF-FC5C-4C0F-AA99-F7072D86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118A-F08B-4029-8142-E3088453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CCBA-A39B-4953-8C8C-2A34C967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25E76-8CB1-4425-AD07-591651B54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279B1-6567-48C6-A898-8484D278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91574-2CA9-4A0B-80CB-7444437A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C63C-9A0D-4312-AF0D-8D2947DA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4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C623-BDF4-4310-B337-FEC555EA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C175B-AD3B-41A2-A413-B24868905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7D5B-9408-4B5B-AD69-B90949C3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91BD7-33F6-4EFB-A28B-3D267A21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434A-5453-449F-9F5C-1999C660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6C45-E569-42FE-B7F7-E898CAAF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21864-C837-4EC2-A7D5-558DF036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30ED-514A-4B1D-87AD-C951E636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B6FB-C5C5-4EAA-A76A-B342C8F47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01CF-6C94-4BD6-8FB5-95BD009073D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A1CAB-6EA1-44F9-98D7-45102294D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3C0CE-2F3B-46A3-9BF4-FF1918C08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A169-99A7-4C9A-8C64-4B402650B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cc1307.github.io/courses/csc588sp22/index.html" TargetMode="External"/><Relationship Id="rId2" Type="http://schemas.openxmlformats.org/officeDocument/2006/relationships/hyperlink" Target="mailto:chichengz@cs.arizon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cc1307.github.io/courses/csc588sp22/syllabus.pdf" TargetMode="External"/><Relationship Id="rId2" Type="http://schemas.openxmlformats.org/officeDocument/2006/relationships/hyperlink" Target="https://docs.google.com/spreadsheets/d/1TT58oWjmrK673IrsYscz0my9bOn5A2fxUk1DqdZHGSk/edit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anofstudents.arizona.edu/policies/code-academic-integr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3BFB-B4AC-427C-A71D-C24DFB628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588 </a:t>
            </a:r>
            <a:br>
              <a:rPr lang="en-US" dirty="0"/>
            </a:br>
            <a:r>
              <a:rPr lang="en-US" dirty="0"/>
              <a:t>Machine learning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BAA2A-2CBC-43F1-9FD6-75E83608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Chicheng Zhang</a:t>
            </a:r>
          </a:p>
          <a:p>
            <a:r>
              <a:rPr lang="en-US" dirty="0"/>
              <a:t>University of Arizona</a:t>
            </a:r>
          </a:p>
        </p:txBody>
      </p:sp>
    </p:spTree>
    <p:extLst>
      <p:ext uri="{BB962C8B-B14F-4D97-AF65-F5344CB8AC3E}">
        <p14:creationId xmlns:p14="http://schemas.microsoft.com/office/powerpoint/2010/main" val="10679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10FF-1E28-495D-BE2C-F226BEAE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0965-C34E-4AF9-B6C1-A0E34F0E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1-3</a:t>
            </a:r>
          </a:p>
          <a:p>
            <a:r>
              <a:rPr lang="en-US" dirty="0"/>
              <a:t>Can be one of the following types:</a:t>
            </a:r>
          </a:p>
          <a:p>
            <a:pPr lvl="1"/>
            <a:r>
              <a:rPr lang="en-US" dirty="0"/>
              <a:t>Literature survey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Research </a:t>
            </a:r>
          </a:p>
          <a:p>
            <a:pPr lvl="2"/>
            <a:r>
              <a:rPr lang="en-US" dirty="0"/>
              <a:t>Advance state of the art on existing learning theory problems</a:t>
            </a:r>
          </a:p>
          <a:p>
            <a:pPr lvl="2"/>
            <a:r>
              <a:rPr lang="en-US" dirty="0"/>
              <a:t>Formulate new learning models and propose solutions</a:t>
            </a:r>
          </a:p>
          <a:p>
            <a:pPr lvl="2"/>
            <a:endParaRPr lang="en-US" dirty="0"/>
          </a:p>
          <a:p>
            <a:r>
              <a:rPr lang="en-US" dirty="0"/>
              <a:t>More details in “Project” page of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602692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A53-A646-47DF-A3A3-A5B7BEE1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5E6E-CBE7-4AE1-AB65-83D202DF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Proposal: Mar 15</a:t>
            </a:r>
          </a:p>
          <a:p>
            <a:r>
              <a:rPr lang="en-US" dirty="0"/>
              <a:t>Mid-project progress report: Apr 5</a:t>
            </a:r>
          </a:p>
          <a:p>
            <a:r>
              <a:rPr lang="en-US" dirty="0"/>
              <a:t>Final presentation: Apr 28 and May 3</a:t>
            </a:r>
          </a:p>
          <a:p>
            <a:r>
              <a:rPr lang="en-US" dirty="0"/>
              <a:t>Final report (4 pages, in LaTeX): May 3 and Apr 28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8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6B43-93A6-499A-B08E-D61B7CB9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B419-D2C9-42A1-B8F5-8583A19E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a good topic </a:t>
            </a:r>
          </a:p>
          <a:p>
            <a:pPr lvl="1"/>
            <a:r>
              <a:rPr lang="en-US" dirty="0"/>
              <a:t>must be relevant to learning theory; if unsure, check with me</a:t>
            </a:r>
          </a:p>
          <a:p>
            <a:pPr lvl="1"/>
            <a:r>
              <a:rPr lang="en-US" dirty="0"/>
              <a:t>a list of project ideas is available on class website</a:t>
            </a:r>
          </a:p>
          <a:p>
            <a:r>
              <a:rPr lang="en-US" dirty="0"/>
              <a:t>Clarity</a:t>
            </a:r>
          </a:p>
          <a:p>
            <a:pPr lvl="1"/>
            <a:r>
              <a:rPr lang="en-US" dirty="0"/>
              <a:t>spend time carefully setting up the problem</a:t>
            </a:r>
          </a:p>
          <a:p>
            <a:pPr lvl="1"/>
            <a:r>
              <a:rPr lang="en-US" dirty="0"/>
              <a:t>hide unnecessary details</a:t>
            </a:r>
          </a:p>
          <a:p>
            <a:pPr lvl="1"/>
            <a:r>
              <a:rPr lang="en-US" dirty="0"/>
              <a:t>literature survey: discuss relationship b/w papers</a:t>
            </a:r>
          </a:p>
          <a:p>
            <a:pPr lvl="1"/>
            <a:r>
              <a:rPr lang="en-US" dirty="0"/>
              <a:t>Implementation: discuss how experiments help (in)validate theory</a:t>
            </a:r>
          </a:p>
          <a:p>
            <a:r>
              <a:rPr lang="en-US" dirty="0"/>
              <a:t>Goal: teach your classmates and me something new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E68F-8015-490C-95E2-78204594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theory: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CD4A-18C2-438B-84EE-5998BD277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729"/>
            <a:ext cx="10515600" cy="4351338"/>
          </a:xfrm>
        </p:spPr>
        <p:txBody>
          <a:bodyPr/>
          <a:lstStyle/>
          <a:p>
            <a:r>
              <a:rPr lang="en-US" dirty="0"/>
              <a:t>Online learning and the Perceptron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F2E2FE-DB9D-46B5-B6E5-2996B5899C55}"/>
                  </a:ext>
                </a:extLst>
              </p:cNvPr>
              <p:cNvSpPr txBox="1"/>
              <p:nvPr/>
            </p:nvSpPr>
            <p:spPr>
              <a:xfrm>
                <a:off x="1258108" y="2279369"/>
                <a:ext cx="6054571" cy="26841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	Receive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Predict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Receive actual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F2E2FE-DB9D-46B5-B6E5-2996B5899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08" y="2279369"/>
                <a:ext cx="6054571" cy="2684196"/>
              </a:xfrm>
              <a:prstGeom prst="rect">
                <a:avLst/>
              </a:prstGeom>
              <a:blipFill>
                <a:blip r:embed="rId2"/>
                <a:stretch>
                  <a:fillRect l="-1406" t="-1584" b="-40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Configure the K9 Spam Email Filter">
            <a:extLst>
              <a:ext uri="{FF2B5EF4-FFF2-40B4-BE49-F238E27FC236}">
                <a16:creationId xmlns:a16="http://schemas.microsoft.com/office/drawing/2014/main" id="{1FE747CD-E554-4295-9959-74E561183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88" y="1495649"/>
            <a:ext cx="2715565" cy="181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07EC61A-C310-4039-A364-5BDF091EC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09770"/>
              </p:ext>
            </p:extLst>
          </p:nvPr>
        </p:nvGraphicFramePr>
        <p:xfrm>
          <a:off x="2630957" y="5362351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40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FDEC-1DD8-4C3D-9126-16B6F96F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theory: an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CB98-BD79-46A9-BA77-1BA8AE2F9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4351338"/>
          </a:xfrm>
        </p:spPr>
        <p:txBody>
          <a:bodyPr/>
          <a:lstStyle/>
          <a:p>
            <a:r>
              <a:rPr lang="en-US" dirty="0"/>
              <a:t>The Perceptron algorithm (Rosenblatt, 1958)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49EC92-D40E-4AF0-BEC5-94C91AA7142E}"/>
                  </a:ext>
                </a:extLst>
              </p:cNvPr>
              <p:cNvSpPr txBox="1"/>
              <p:nvPr/>
            </p:nvSpPr>
            <p:spPr>
              <a:xfrm>
                <a:off x="1145219" y="2095130"/>
                <a:ext cx="7137647" cy="45308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←(0, …,0)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	Receive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Predict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Receive actual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Update: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              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49EC92-D40E-4AF0-BEC5-94C91AA71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19" y="2095130"/>
                <a:ext cx="7137647" cy="4530856"/>
              </a:xfrm>
              <a:prstGeom prst="rect">
                <a:avLst/>
              </a:prstGeom>
              <a:blipFill>
                <a:blip r:embed="rId3"/>
                <a:stretch>
                  <a:fillRect l="-1279" t="-940" b="-20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onfigure the K9 Spam Email Filter">
            <a:extLst>
              <a:ext uri="{FF2B5EF4-FFF2-40B4-BE49-F238E27FC236}">
                <a16:creationId xmlns:a16="http://schemas.microsoft.com/office/drawing/2014/main" id="{02C725D6-5342-4F86-8C96-17D1F075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452" y="1027906"/>
            <a:ext cx="2715565" cy="181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88A88F-B756-4D24-8856-D1235BE8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4217"/>
              </p:ext>
            </p:extLst>
          </p:nvPr>
        </p:nvGraphicFramePr>
        <p:xfrm>
          <a:off x="7117080" y="5513466"/>
          <a:ext cx="51811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5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5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BEE8-475D-4145-A15E-C62E4CF6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theory: an 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2C644-6234-4B42-96E2-DF9DABCE0F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2475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Theorem (Perceptron Convergence Theorem, </a:t>
                </a:r>
                <a:r>
                  <a:rPr lang="en-US" b="1" dirty="0" err="1"/>
                  <a:t>Novikoff</a:t>
                </a:r>
                <a:r>
                  <a:rPr lang="en-US" b="1" dirty="0"/>
                  <a:t> 1962):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If there exists some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:r>
                  <a:rPr lang="en-US" dirty="0"/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  (2) for all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’s,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then the Perceptron algorithm makes at most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mistakes throughout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2C644-6234-4B42-96E2-DF9DABCE0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247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644140-AD03-403D-99E8-78CEC701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4467918"/>
            <a:ext cx="20002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E09F-2285-4BB1-B78A-F314C628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Perceptron Convergence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BC4A-473C-4AEE-ABAE-4CB42AF335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track the progression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no mistake is made at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a mistake is made at 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0FBC4A-473C-4AEE-ABAE-4CB42AF335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1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23B4-6C03-4973-A801-688A65A1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Perceptron Convergence Theorem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F6EE00-BB84-402B-806A-8F2F0C8F46C4}"/>
              </a:ext>
            </a:extLst>
          </p:cNvPr>
          <p:cNvGrpSpPr/>
          <p:nvPr/>
        </p:nvGrpSpPr>
        <p:grpSpPr>
          <a:xfrm>
            <a:off x="3733800" y="3540839"/>
            <a:ext cx="8996680" cy="3160316"/>
            <a:chOff x="3957320" y="2425422"/>
            <a:chExt cx="8996680" cy="3160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6C004FD-7B25-446A-89FF-91862205724C}"/>
                    </a:ext>
                  </a:extLst>
                </p:cNvPr>
                <p:cNvSpPr txBox="1"/>
                <p:nvPr/>
              </p:nvSpPr>
              <p:spPr>
                <a:xfrm>
                  <a:off x="6858000" y="5216406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#mistakes up to timestep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6C004FD-7B25-446A-89FF-918622057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5216406"/>
                  <a:ext cx="60960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00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D610B2-1312-4836-BAC0-CBDE258B8B08}"/>
                </a:ext>
              </a:extLst>
            </p:cNvPr>
            <p:cNvGrpSpPr/>
            <p:nvPr/>
          </p:nvGrpSpPr>
          <p:grpSpPr>
            <a:xfrm>
              <a:off x="3957320" y="2425422"/>
              <a:ext cx="7401560" cy="2949218"/>
              <a:chOff x="3957320" y="2425422"/>
              <a:chExt cx="7401560" cy="294921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FF02C589-D378-44C2-9650-E3F1B71C7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5600" y="2435225"/>
                <a:ext cx="0" cy="2939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49C18A5-6CBE-4B8E-BE12-9A00C6C2F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7320" y="5196840"/>
                <a:ext cx="443484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4FD2CA1-8D41-4FDC-8FDF-7F0A703FB1E9}"/>
                      </a:ext>
                    </a:extLst>
                  </p:cNvPr>
                  <p:cNvSpPr txBox="1"/>
                  <p:nvPr/>
                </p:nvSpPr>
                <p:spPr>
                  <a:xfrm>
                    <a:off x="5181600" y="3211731"/>
                    <a:ext cx="60960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B4FD2CA1-8D41-4FDC-8FDF-7F0A703FB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1600" y="3211731"/>
                    <a:ext cx="60960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97BD279-7905-4E93-89B7-5FE2AED50FFD}"/>
                  </a:ext>
                </a:extLst>
              </p:cNvPr>
              <p:cNvCxnSpPr/>
              <p:nvPr/>
            </p:nvCxnSpPr>
            <p:spPr>
              <a:xfrm flipV="1">
                <a:off x="4165600" y="3139440"/>
                <a:ext cx="3667760" cy="2057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5A1B204-B830-457A-BA22-D35FE89C9F1E}"/>
                      </a:ext>
                    </a:extLst>
                  </p:cNvPr>
                  <p:cNvSpPr txBox="1"/>
                  <p:nvPr/>
                </p:nvSpPr>
                <p:spPr>
                  <a:xfrm>
                    <a:off x="4221480" y="2425422"/>
                    <a:ext cx="7137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5A1B204-B830-457A-BA22-D35FE89C9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1480" y="2425422"/>
                    <a:ext cx="71374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166D34-D9C5-4C3D-A049-86F9DF7C76DA}"/>
                  </a:ext>
                </a:extLst>
              </p:cNvPr>
              <p:cNvSpPr/>
              <p:nvPr/>
            </p:nvSpPr>
            <p:spPr>
              <a:xfrm>
                <a:off x="4160520" y="2819400"/>
                <a:ext cx="3581400" cy="2372360"/>
              </a:xfrm>
              <a:custGeom>
                <a:avLst/>
                <a:gdLst>
                  <a:gd name="connsiteX0" fmla="*/ 0 w 3581400"/>
                  <a:gd name="connsiteY0" fmla="*/ 2372360 h 2372360"/>
                  <a:gd name="connsiteX1" fmla="*/ 726440 w 3581400"/>
                  <a:gd name="connsiteY1" fmla="*/ 629920 h 2372360"/>
                  <a:gd name="connsiteX2" fmla="*/ 3581400 w 3581400"/>
                  <a:gd name="connsiteY2" fmla="*/ 0 h 2372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1400" h="2372360">
                    <a:moveTo>
                      <a:pt x="0" y="2372360"/>
                    </a:moveTo>
                    <a:cubicBezTo>
                      <a:pt x="64770" y="1698836"/>
                      <a:pt x="129540" y="1025313"/>
                      <a:pt x="726440" y="629920"/>
                    </a:cubicBezTo>
                    <a:cubicBezTo>
                      <a:pt x="1323340" y="234527"/>
                      <a:pt x="2452370" y="117263"/>
                      <a:pt x="3581400" y="0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88427F2-A623-4498-A229-663BD89D3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80" y="166743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Therefore, if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mistakes are made up to time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88427F2-A623-4498-A229-663BD89D3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667431"/>
                <a:ext cx="10515600" cy="4351338"/>
              </a:xfrm>
              <a:blipFill>
                <a:blip r:embed="rId5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BB90-7B3B-4AE5-B243-50AE18FE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Perceptron Convergence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F5C3B-5AB0-4EC2-BD62-DB93B716A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#mistakes made up to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0070C0"/>
                    </a:solidFill>
                  </a:rPr>
                  <a:t>		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  <a:p>
                <a:r>
                  <a:rPr lang="en-US" dirty="0"/>
                  <a:t>Meanwhile, by Cauchy-Schwarz,</a:t>
                </a:r>
              </a:p>
              <a:p>
                <a:pPr marL="0" indent="0">
                  <a:buNone/>
                </a:pPr>
                <a:r>
                  <a:rPr lang="en-US" dirty="0"/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implies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F5C3B-5AB0-4EC2-BD62-DB93B716A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D768-3053-446F-B0AD-DC4E744DB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647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CA9E-D2F4-4D46-AC66-7650C7C1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BC0E-137B-43C6-9869-855936FE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Chicheng Zhang (</a:t>
            </a:r>
            <a:r>
              <a:rPr lang="en-US" dirty="0">
                <a:hlinkClick r:id="rId2"/>
              </a:rPr>
              <a:t>chichengz@cs.arizona.edu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Hours: TBD</a:t>
            </a:r>
            <a:r>
              <a:rPr lang="en-US"/>
              <a:t>, Gould-Simpson 720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website: </a:t>
            </a:r>
            <a:r>
              <a:rPr lang="en-US" dirty="0">
                <a:hlinkClick r:id="rId3"/>
              </a:rPr>
              <a:t>https://zcc1307.github.io/courses/csc588sp22/index.html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7103-7318-4027-9E31-0BF4094E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254E-954A-426C-AB67-63388C77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(batch) learning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Unsupervised </a:t>
            </a:r>
          </a:p>
          <a:p>
            <a:pPr lvl="1"/>
            <a:r>
              <a:rPr lang="en-US" dirty="0"/>
              <a:t>Semi-supervised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Online / interactive learning</a:t>
            </a:r>
          </a:p>
          <a:p>
            <a:pPr lvl="1"/>
            <a:r>
              <a:rPr lang="en-US" dirty="0"/>
              <a:t>Online classification / regression</a:t>
            </a:r>
          </a:p>
          <a:p>
            <a:pPr lvl="1"/>
            <a:r>
              <a:rPr lang="en-US" dirty="0"/>
              <a:t>Reinforcement learning (bandits, learning in MDPs)</a:t>
            </a:r>
          </a:p>
          <a:p>
            <a:pPr lvl="1"/>
            <a:r>
              <a:rPr lang="en-US" dirty="0"/>
              <a:t>Imitation learning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3B0682F-D609-4ECF-99C0-EF41092D791A}"/>
              </a:ext>
            </a:extLst>
          </p:cNvPr>
          <p:cNvSpPr/>
          <p:nvPr/>
        </p:nvSpPr>
        <p:spPr>
          <a:xfrm>
            <a:off x="1012054" y="2228480"/>
            <a:ext cx="3657600" cy="4825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DFF0CAD-9F31-4930-B616-CCB16EAFC1A4}"/>
              </a:ext>
            </a:extLst>
          </p:cNvPr>
          <p:cNvSpPr/>
          <p:nvPr/>
        </p:nvSpPr>
        <p:spPr>
          <a:xfrm>
            <a:off x="1084554" y="4413867"/>
            <a:ext cx="4765829" cy="4825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1B510532-4D88-4E45-9457-795797A4A3EF}"/>
              </a:ext>
            </a:extLst>
          </p:cNvPr>
          <p:cNvSpPr/>
          <p:nvPr/>
        </p:nvSpPr>
        <p:spPr>
          <a:xfrm>
            <a:off x="1084554" y="4896436"/>
            <a:ext cx="6896471" cy="48256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7489E-3A07-4621-B1F9-A25945022BA2}"/>
              </a:ext>
            </a:extLst>
          </p:cNvPr>
          <p:cNvSpPr txBox="1"/>
          <p:nvPr/>
        </p:nvSpPr>
        <p:spPr>
          <a:xfrm>
            <a:off x="7847859" y="3176365"/>
            <a:ext cx="2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focus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31844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029-D699-4291-8282-C119D5C9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</a:t>
            </a:r>
            <a:r>
              <a:rPr lang="en-US"/>
              <a:t>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2A16-CB48-4281-A732-2A61DF0A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theoretical foundations for algorithm design in machine learning, using rigorous math tools</a:t>
            </a:r>
          </a:p>
          <a:p>
            <a:endParaRPr lang="en-US" dirty="0"/>
          </a:p>
          <a:p>
            <a:r>
              <a:rPr lang="en-US" dirty="0"/>
              <a:t>Specifically, establish theoretical guarantees of machine learning algorithms in terms of their:</a:t>
            </a:r>
          </a:p>
          <a:p>
            <a:pPr lvl="1"/>
            <a:r>
              <a:rPr lang="en-US" dirty="0"/>
              <a:t>Data efficiency (sample complexity, test error rate)</a:t>
            </a:r>
          </a:p>
          <a:p>
            <a:pPr lvl="1"/>
            <a:r>
              <a:rPr lang="en-US" dirty="0"/>
              <a:t>Computational efficiency (time / space complexity)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A9C6-5CF1-4EE2-934D-74E00E6D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818" y="374003"/>
            <a:ext cx="10732363" cy="1325563"/>
          </a:xfrm>
        </p:spPr>
        <p:txBody>
          <a:bodyPr/>
          <a:lstStyle/>
          <a:p>
            <a:r>
              <a:rPr lang="en-US" dirty="0"/>
              <a:t>Where can machine learning theory be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6B62-6343-4F8D-9B32-7D16CC01F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16" y="1866838"/>
            <a:ext cx="7418033" cy="4351338"/>
          </a:xfrm>
        </p:spPr>
        <p:txBody>
          <a:bodyPr>
            <a:normAutofit/>
          </a:bodyPr>
          <a:lstStyle/>
          <a:p>
            <a:r>
              <a:rPr lang="en-US" dirty="0"/>
              <a:t>Explain the success of machine learning practice</a:t>
            </a:r>
          </a:p>
          <a:p>
            <a:pPr lvl="1"/>
            <a:r>
              <a:rPr lang="en-US" dirty="0"/>
              <a:t>E.g. understanding the success in learning using overparametrized neural networks (</a:t>
            </a:r>
            <a:r>
              <a:rPr lang="en-US" dirty="0" err="1"/>
              <a:t>e.g</a:t>
            </a:r>
            <a:r>
              <a:rPr lang="en-US" dirty="0"/>
              <a:t> Arora, Du, Hu, Li &amp; Wang, 2019)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Spur the development of practical machine learning algorithms</a:t>
            </a:r>
          </a:p>
          <a:p>
            <a:pPr lvl="1"/>
            <a:r>
              <a:rPr lang="en-US" dirty="0"/>
              <a:t>Boosting (Freund &amp; </a:t>
            </a:r>
            <a:r>
              <a:rPr lang="en-US" dirty="0" err="1"/>
              <a:t>Schapire</a:t>
            </a:r>
            <a:r>
              <a:rPr lang="en-US" dirty="0"/>
              <a:t>, 1997)</a:t>
            </a:r>
          </a:p>
          <a:p>
            <a:pPr lvl="1"/>
            <a:r>
              <a:rPr lang="en-US" dirty="0" err="1"/>
              <a:t>LinUCB</a:t>
            </a:r>
            <a:r>
              <a:rPr lang="en-US" dirty="0"/>
              <a:t> (Li, Chu, Langford &amp; </a:t>
            </a:r>
            <a:r>
              <a:rPr lang="en-US" dirty="0" err="1"/>
              <a:t>Schapire</a:t>
            </a:r>
            <a:r>
              <a:rPr lang="en-US" dirty="0"/>
              <a:t>, 2010)</a:t>
            </a:r>
          </a:p>
          <a:p>
            <a:pPr lvl="1"/>
            <a:endParaRPr lang="en-US" dirty="0"/>
          </a:p>
        </p:txBody>
      </p:sp>
      <p:pic>
        <p:nvPicPr>
          <p:cNvPr id="1028" name="Picture 4" descr="Scheme of the AlexNet network used. | Download Scientific Diagram">
            <a:extLst>
              <a:ext uri="{FF2B5EF4-FFF2-40B4-BE49-F238E27FC236}">
                <a16:creationId xmlns:a16="http://schemas.microsoft.com/office/drawing/2014/main" id="{BE43E3B3-0CC5-4BA1-9705-E4F2C60A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706" y="1913299"/>
            <a:ext cx="4319206" cy="17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8E349-5FE1-44B7-974A-825B138E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621" y="5457779"/>
            <a:ext cx="3331560" cy="1400221"/>
          </a:xfrm>
          <a:prstGeom prst="rect">
            <a:avLst/>
          </a:prstGeom>
        </p:spPr>
      </p:pic>
      <p:pic>
        <p:nvPicPr>
          <p:cNvPr id="1026" name="Picture 2" descr="Face/Off: High speed facial tracking using the Viola Jones Method | by  Matthew Wasserman | Towards Data Science">
            <a:extLst>
              <a:ext uri="{FF2B5EF4-FFF2-40B4-BE49-F238E27FC236}">
                <a16:creationId xmlns:a16="http://schemas.microsoft.com/office/drawing/2014/main" id="{3D7E574F-88EE-44DA-BFCB-EB6BE29F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758" y="3820362"/>
            <a:ext cx="2949290" cy="147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7103-7318-4027-9E31-0BF4094E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254E-954A-426C-AB67-63388C77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(batch / statistical) learning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Unsupervised </a:t>
            </a:r>
          </a:p>
          <a:p>
            <a:pPr lvl="1"/>
            <a:r>
              <a:rPr lang="en-US" dirty="0"/>
              <a:t>Semi-supervised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Online / interactive learning</a:t>
            </a:r>
          </a:p>
          <a:p>
            <a:pPr lvl="1"/>
            <a:r>
              <a:rPr lang="en-US" dirty="0"/>
              <a:t>Online classification / regression</a:t>
            </a:r>
          </a:p>
          <a:p>
            <a:pPr lvl="1"/>
            <a:r>
              <a:rPr lang="en-US" dirty="0"/>
              <a:t>Reinforcement learning (bandits, learning in MDPs)</a:t>
            </a:r>
          </a:p>
          <a:p>
            <a:pPr lvl="1"/>
            <a:r>
              <a:rPr lang="en-US" dirty="0"/>
              <a:t>Imitation learning</a:t>
            </a:r>
          </a:p>
          <a:p>
            <a:pPr lvl="1"/>
            <a:r>
              <a:rPr lang="en-US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931402-225E-49A4-8DD2-F736C1B38954}"/>
              </a:ext>
            </a:extLst>
          </p:cNvPr>
          <p:cNvGrpSpPr/>
          <p:nvPr/>
        </p:nvGrpSpPr>
        <p:grpSpPr>
          <a:xfrm>
            <a:off x="3793619" y="2518440"/>
            <a:ext cx="4116384" cy="2223041"/>
            <a:chOff x="3793619" y="2518440"/>
            <a:chExt cx="4116384" cy="22230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C7489E-3A07-4621-B1F9-A25945022BA2}"/>
                </a:ext>
              </a:extLst>
            </p:cNvPr>
            <p:cNvSpPr txBox="1"/>
            <p:nvPr/>
          </p:nvSpPr>
          <p:spPr>
            <a:xfrm>
              <a:off x="5228946" y="2936668"/>
              <a:ext cx="2681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focus of this course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850408FA-106C-4DEB-9A8F-7C78DF8BA4A8}"/>
                </a:ext>
              </a:extLst>
            </p:cNvPr>
            <p:cNvSpPr/>
            <p:nvPr/>
          </p:nvSpPr>
          <p:spPr>
            <a:xfrm rot="1300637">
              <a:off x="3793619" y="2518440"/>
              <a:ext cx="1180730" cy="3163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F133108-240D-47A2-B251-2C844000BC12}"/>
                </a:ext>
              </a:extLst>
            </p:cNvPr>
            <p:cNvSpPr/>
            <p:nvPr/>
          </p:nvSpPr>
          <p:spPr>
            <a:xfrm rot="18142041">
              <a:off x="5265078" y="3843130"/>
              <a:ext cx="1178961" cy="3163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38C254E6-0573-4B15-BAD5-FC5FD62F2691}"/>
                </a:ext>
              </a:extLst>
            </p:cNvPr>
            <p:cNvSpPr/>
            <p:nvPr/>
          </p:nvSpPr>
          <p:spPr>
            <a:xfrm rot="16200000">
              <a:off x="6138158" y="3993836"/>
              <a:ext cx="1178961" cy="31632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5FFA77B-2A4E-43EB-947F-C03BFB6B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945" y="1545613"/>
            <a:ext cx="2599917" cy="11562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DE4DCB-6FE5-41B4-8DBD-A9D09B8A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524" y="2609865"/>
            <a:ext cx="2372515" cy="1539778"/>
          </a:xfrm>
          <a:prstGeom prst="rect">
            <a:avLst/>
          </a:prstGeom>
        </p:spPr>
      </p:pic>
      <p:pic>
        <p:nvPicPr>
          <p:cNvPr id="16" name="Picture 4" descr="Configure the K9 Spam Email Filter">
            <a:extLst>
              <a:ext uri="{FF2B5EF4-FFF2-40B4-BE49-F238E27FC236}">
                <a16:creationId xmlns:a16="http://schemas.microsoft.com/office/drawing/2014/main" id="{5B2429BB-837F-447F-93A9-6B1DB31E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297" y="3752116"/>
            <a:ext cx="2715565" cy="181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E2023D-A6A0-495D-9803-04A2B0400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646" y="5334051"/>
            <a:ext cx="2372514" cy="142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DF32-989E-4BF7-8132-BECF8282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4866-7458-494D-A6DD-BFA9F578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97" y="1878891"/>
            <a:ext cx="10809303" cy="4351338"/>
          </a:xfrm>
        </p:spPr>
        <p:txBody>
          <a:bodyPr>
            <a:normAutofit/>
          </a:bodyPr>
          <a:lstStyle/>
          <a:p>
            <a:r>
              <a:rPr lang="en-US" dirty="0"/>
              <a:t>Part 1: statistical learning</a:t>
            </a:r>
          </a:p>
          <a:p>
            <a:pPr lvl="1"/>
            <a:r>
              <a:rPr lang="en-US" dirty="0"/>
              <a:t>The probably approximately correct (PAC) learning model</a:t>
            </a:r>
          </a:p>
          <a:p>
            <a:pPr lvl="1"/>
            <a:r>
              <a:rPr lang="en-US" dirty="0"/>
              <a:t>Complexity measures: VC dimension, Rademacher complexity</a:t>
            </a:r>
          </a:p>
          <a:p>
            <a:pPr lvl="1"/>
            <a:r>
              <a:rPr lang="en-US" dirty="0"/>
              <a:t>Practical algorithms from theory - SVM, boosting and their guarantees</a:t>
            </a:r>
          </a:p>
          <a:p>
            <a:pPr lvl="1"/>
            <a:r>
              <a:rPr lang="en-US" dirty="0"/>
              <a:t>Model selection, regularization, stability, generalization</a:t>
            </a:r>
          </a:p>
          <a:p>
            <a:r>
              <a:rPr lang="en-US" dirty="0"/>
              <a:t>Part 2: interactive learning</a:t>
            </a:r>
          </a:p>
          <a:p>
            <a:pPr lvl="1"/>
            <a:r>
              <a:rPr lang="en-US" dirty="0"/>
              <a:t>Full-information online learning, online convex optimization</a:t>
            </a:r>
          </a:p>
          <a:p>
            <a:pPr lvl="1"/>
            <a:r>
              <a:rPr lang="en-US" dirty="0"/>
              <a:t>Online bandit learning</a:t>
            </a:r>
          </a:p>
          <a:p>
            <a:pPr lvl="1"/>
            <a:r>
              <a:rPr lang="en-US" dirty="0"/>
              <a:t>Learning in Markov Decision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E1D4-88C1-4BB2-AB59-560B212C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9A35-E62B-4BCC-AB53-F656BDA4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multivariate calculus</a:t>
            </a:r>
          </a:p>
          <a:p>
            <a:r>
              <a:rPr lang="en-US" dirty="0"/>
              <a:t>Linear algebra</a:t>
            </a:r>
          </a:p>
          <a:p>
            <a:r>
              <a:rPr lang="en-US" dirty="0"/>
              <a:t>Probability </a:t>
            </a:r>
          </a:p>
          <a:p>
            <a:r>
              <a:rPr lang="en-US" dirty="0"/>
              <a:t>Basic programming</a:t>
            </a:r>
          </a:p>
          <a:p>
            <a:endParaRPr lang="en-US" dirty="0"/>
          </a:p>
          <a:p>
            <a:r>
              <a:rPr lang="en-US" dirty="0"/>
              <a:t>Additional knowledge that can be useful (not strictly required):</a:t>
            </a:r>
          </a:p>
          <a:p>
            <a:pPr lvl="1"/>
            <a:r>
              <a:rPr lang="en-US" dirty="0"/>
              <a:t>machine learning algorithms (e.g. CSC 580, 535, MATH 574, ..)</a:t>
            </a:r>
          </a:p>
          <a:p>
            <a:pPr lvl="1"/>
            <a:r>
              <a:rPr lang="en-US" dirty="0"/>
              <a:t>theoretical computer science (e.g. CSC 545, 573) </a:t>
            </a:r>
          </a:p>
          <a:p>
            <a:pPr lvl="1"/>
            <a:r>
              <a:rPr lang="en-US" dirty="0"/>
              <a:t>Optimization (e.g. SIE 545)</a:t>
            </a:r>
          </a:p>
          <a:p>
            <a:pPr lvl="1"/>
            <a:r>
              <a:rPr lang="en-US" dirty="0"/>
              <a:t>Statistics (e.g. MATH 466, 566, 567, ..)</a:t>
            </a:r>
          </a:p>
        </p:txBody>
      </p:sp>
    </p:spTree>
    <p:extLst>
      <p:ext uri="{BB962C8B-B14F-4D97-AF65-F5344CB8AC3E}">
        <p14:creationId xmlns:p14="http://schemas.microsoft.com/office/powerpoint/2010/main" val="327863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B01D-C46F-4BD2-8D99-5EF2EF64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8739-9572-4BBF-B63D-0994A178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Homework: 40%</a:t>
            </a:r>
          </a:p>
          <a:p>
            <a:pPr lvl="1"/>
            <a:r>
              <a:rPr lang="en-US" dirty="0"/>
              <a:t>Total 5 assignments (including calibration), once every ~3 weeks</a:t>
            </a:r>
          </a:p>
          <a:p>
            <a:pPr lvl="1"/>
            <a:endParaRPr lang="en-US" dirty="0"/>
          </a:p>
          <a:p>
            <a:r>
              <a:rPr lang="en-US" dirty="0"/>
              <a:t>Project: 30%</a:t>
            </a:r>
          </a:p>
          <a:p>
            <a:endParaRPr lang="en-US" dirty="0"/>
          </a:p>
          <a:p>
            <a:r>
              <a:rPr lang="en-US" dirty="0"/>
              <a:t>Scribe notes: 10% (in LaTeX); </a:t>
            </a:r>
            <a:r>
              <a:rPr lang="en-US" dirty="0">
                <a:hlinkClick r:id="rId2"/>
              </a:rPr>
              <a:t>sign up sheet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 exam: 20%</a:t>
            </a:r>
          </a:p>
          <a:p>
            <a:r>
              <a:rPr lang="en-US" dirty="0"/>
              <a:t>Be sure to read the </a:t>
            </a:r>
            <a:r>
              <a:rPr lang="en-US" dirty="0">
                <a:hlinkClick r:id="rId3"/>
              </a:rPr>
              <a:t>syllabus</a:t>
            </a:r>
            <a:r>
              <a:rPr lang="en-US" dirty="0"/>
              <a:t> for late homework policy details!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F6C7-0245-41D8-8302-35C4883F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33391-0B8B-4FF5-86A1-39951CEE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Discussions on HW problems are allowed, but only at a high level</a:t>
            </a:r>
          </a:p>
          <a:p>
            <a:pPr lvl="1"/>
            <a:r>
              <a:rPr lang="en-US" dirty="0"/>
              <a:t>your solutions have to be in your own words</a:t>
            </a:r>
          </a:p>
          <a:p>
            <a:pPr lvl="1"/>
            <a:r>
              <a:rPr lang="en-US" dirty="0"/>
              <a:t>cite the people you have discussions with</a:t>
            </a:r>
          </a:p>
          <a:p>
            <a:pPr lvl="1"/>
            <a:r>
              <a:rPr lang="en-US" dirty="0"/>
              <a:t>do not share program code / latex files</a:t>
            </a:r>
          </a:p>
          <a:p>
            <a:pPr lvl="1"/>
            <a:endParaRPr lang="en-US" dirty="0"/>
          </a:p>
          <a:p>
            <a:r>
              <a:rPr lang="en-US" dirty="0"/>
              <a:t>Don’t cheat - it wastes everyone’s time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https://deanofstudents.arizona.edu/policies/code-academic-integrity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6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1093</Words>
  <Application>Microsoft Office PowerPoint</Application>
  <PresentationFormat>Widescreen</PresentationFormat>
  <Paragraphs>215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CSC 588  Machine learning theory</vt:lpstr>
      <vt:lpstr>Logistics info</vt:lpstr>
      <vt:lpstr>What is this course about?</vt:lpstr>
      <vt:lpstr>Where can machine learning theory be useful?</vt:lpstr>
      <vt:lpstr>Landscape of machine learning problems</vt:lpstr>
      <vt:lpstr>Topics covered in this course</vt:lpstr>
      <vt:lpstr>Prerequisite knowledge</vt:lpstr>
      <vt:lpstr>Evaluation</vt:lpstr>
      <vt:lpstr>Academic integrity</vt:lpstr>
      <vt:lpstr>Project information</vt:lpstr>
      <vt:lpstr>Project timeline</vt:lpstr>
      <vt:lpstr>Project: best practices</vt:lpstr>
      <vt:lpstr>Learning theory: an example</vt:lpstr>
      <vt:lpstr>Learning theory: an example (cont’d)</vt:lpstr>
      <vt:lpstr>Learning theory: an example (cont’d)</vt:lpstr>
      <vt:lpstr>Proof of Perceptron Convergence Theorem</vt:lpstr>
      <vt:lpstr>Proof of Perceptron Convergence Theorem</vt:lpstr>
      <vt:lpstr>Proof of Perceptron Convergence Theorem</vt:lpstr>
      <vt:lpstr>Thank you!</vt:lpstr>
      <vt:lpstr>Landscapes of machine learning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588  Machine learning theory</dc:title>
  <dc:creator>Zhang, Chicheng - (chichengz)</dc:creator>
  <cp:lastModifiedBy>Zhang, Chicheng - (chichengz)</cp:lastModifiedBy>
  <cp:revision>142</cp:revision>
  <dcterms:created xsi:type="dcterms:W3CDTF">2021-01-13T22:20:44Z</dcterms:created>
  <dcterms:modified xsi:type="dcterms:W3CDTF">2022-01-18T18:42:50Z</dcterms:modified>
</cp:coreProperties>
</file>