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79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4DFE-6D19-49F2-8121-713F5CD1044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3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69FF-CA14-4848-835B-6904DDB6B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latin typeface="NimbusRomNo9L-Medi"/>
              </a:rPr>
              <a:t>Deeply </a:t>
            </a:r>
            <a:r>
              <a:rPr lang="en-US" sz="4400" b="0" i="0" u="none" strike="noStrike" baseline="0" dirty="0" err="1">
                <a:latin typeface="NimbusRomNo9L-Medi"/>
              </a:rPr>
              <a:t>AggreVaTeD</a:t>
            </a:r>
            <a:r>
              <a:rPr lang="en-US" sz="4400" b="0" i="0" u="none" strike="noStrike" baseline="0" dirty="0">
                <a:latin typeface="NimbusRomNo9L-Medi"/>
              </a:rPr>
              <a:t>: Differentiable Imitation Learning for Sequential Prediction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08BC-990D-4A77-9A81-319D9CA3B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</a:t>
            </a:r>
            <a:r>
              <a:rPr lang="en-US" sz="1800" b="0" i="0" u="none" strike="noStrike" baseline="0" dirty="0"/>
              <a:t>Wen Sun, Arun Venkatraman, Geoffrey J. Gordon, Byron Boots, and J. Andrew </a:t>
            </a:r>
            <a:r>
              <a:rPr lang="en-US" sz="1800" b="0" i="0" u="none" strike="noStrike" baseline="0" dirty="0" err="1"/>
              <a:t>Bagnell</a:t>
            </a:r>
            <a:endParaRPr lang="en-US" sz="1800" b="0" i="0" u="none" strike="noStrike" baseline="0" dirty="0"/>
          </a:p>
          <a:p>
            <a:endParaRPr lang="en-US" sz="1800" b="0" i="0" u="none" strike="noStrike" baseline="0" dirty="0"/>
          </a:p>
          <a:p>
            <a:r>
              <a:rPr lang="en-US" dirty="0"/>
              <a:t>Presenter</a:t>
            </a:r>
            <a:r>
              <a:rPr lang="en-US" sz="1800" dirty="0"/>
              <a:t>: Wenhan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2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In time logarithmic in #states, we know an optimal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DEC6-549C-4231-A3F4-5ED79E6E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52" y="1833163"/>
            <a:ext cx="3994295" cy="3191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251976-E1FE-409F-B200-FE9AD681D093}"/>
              </a:ext>
            </a:extLst>
          </p:cNvPr>
          <p:cNvSpPr txBox="1"/>
          <p:nvPr/>
        </p:nvSpPr>
        <p:spPr>
          <a:xfrm>
            <a:off x="380476" y="5355513"/>
            <a:ext cx="850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/>
              <a:t>The cumulative regret of the entire learning process is bounded as: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39696-2F57-497F-8348-976E45749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02" y="5850106"/>
            <a:ext cx="5241795" cy="642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40328A-92B2-49B5-BF59-E83FEF1A3F3D}"/>
              </a:ext>
            </a:extLst>
          </p:cNvPr>
          <p:cNvSpPr txBox="1"/>
          <p:nvPr/>
        </p:nvSpPr>
        <p:spPr>
          <a:xfrm>
            <a:off x="1368582" y="1558455"/>
            <a:ext cx="640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Now if we can only query </a:t>
            </a:r>
            <a:r>
              <a:rPr lang="en-US" sz="2400" b="1" dirty="0"/>
              <a:t>unbiased but noisy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BA291-8828-4247-8A97-CF26E4E90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95" y="1607930"/>
            <a:ext cx="508368" cy="4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8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For pure 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DEC6-549C-4231-A3F4-5ED79E6E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52" y="1833163"/>
            <a:ext cx="3994295" cy="3191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251976-E1FE-409F-B200-FE9AD681D093}"/>
              </a:ext>
            </a:extLst>
          </p:cNvPr>
          <p:cNvSpPr txBox="1"/>
          <p:nvPr/>
        </p:nvSpPr>
        <p:spPr>
          <a:xfrm>
            <a:off x="380476" y="5355513"/>
            <a:ext cx="850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/>
              <a:t>The cumulative regret of the entire learning process is bounded as: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481B3-F33D-49A4-B2D7-C8F25E28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02" y="5764574"/>
            <a:ext cx="3193996" cy="7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7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Example: </a:t>
            </a:r>
            <a:r>
              <a:rPr lang="en-US" sz="4000" dirty="0" err="1">
                <a:solidFill>
                  <a:srgbClr val="C00000"/>
                </a:solidFill>
              </a:rPr>
              <a:t>AggreVaTe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FB58C-AF23-4DC4-AB09-F8957829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7" y="1851241"/>
            <a:ext cx="7472218" cy="41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129A2C-C4E7-41E4-A95D-B71D68D0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05164"/>
            <a:ext cx="7516451" cy="49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1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Towards Differentiable </a:t>
            </a:r>
            <a:r>
              <a:rPr lang="en-US" sz="4000" dirty="0" err="1">
                <a:solidFill>
                  <a:srgbClr val="C00000"/>
                </a:solidFill>
              </a:rPr>
              <a:t>AggreVaTe</a:t>
            </a:r>
            <a:r>
              <a:rPr lang="en-US" sz="4000" dirty="0">
                <a:solidFill>
                  <a:srgbClr val="C00000"/>
                </a:solidFill>
              </a:rPr>
              <a:t> (</a:t>
            </a:r>
            <a:r>
              <a:rPr lang="en-US" sz="4000" dirty="0" err="1">
                <a:solidFill>
                  <a:srgbClr val="C00000"/>
                </a:solidFill>
              </a:rPr>
              <a:t>AggreVaTeD</a:t>
            </a:r>
            <a:r>
              <a:rPr lang="en-US" sz="4000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BFC9F-D72C-4D9D-BC5F-7C15A6DD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65" y="2027580"/>
            <a:ext cx="5673870" cy="36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8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090477" cy="132556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Differentiable </a:t>
            </a:r>
            <a:r>
              <a:rPr lang="en-US" sz="4000" dirty="0" err="1">
                <a:solidFill>
                  <a:srgbClr val="C00000"/>
                </a:solidFill>
              </a:rPr>
              <a:t>AggreVaTe</a:t>
            </a:r>
            <a:r>
              <a:rPr lang="en-US" sz="4000" dirty="0">
                <a:solidFill>
                  <a:srgbClr val="C00000"/>
                </a:solidFill>
              </a:rPr>
              <a:t> (</a:t>
            </a:r>
            <a:r>
              <a:rPr lang="en-US" sz="4000" dirty="0" err="1">
                <a:solidFill>
                  <a:srgbClr val="C00000"/>
                </a:solidFill>
              </a:rPr>
              <a:t>AggreVaTeD</a:t>
            </a:r>
            <a:r>
              <a:rPr lang="en-US" sz="4000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E9F16-6582-4FBA-8A07-01C291845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6" y="1422836"/>
            <a:ext cx="7010401" cy="3184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CD0480-2A2C-4989-94DA-D801F32C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944" y="4744023"/>
            <a:ext cx="2419783" cy="921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ABDD7-43E4-4F87-BF3A-1BD89A7D1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73" y="4607580"/>
            <a:ext cx="4486275" cy="17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8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090477" cy="132556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Differentiable </a:t>
            </a:r>
            <a:r>
              <a:rPr lang="en-US" sz="4000" dirty="0" err="1">
                <a:solidFill>
                  <a:srgbClr val="C00000"/>
                </a:solidFill>
              </a:rPr>
              <a:t>AggreVaTe</a:t>
            </a:r>
            <a:r>
              <a:rPr lang="en-US" sz="4000" dirty="0">
                <a:solidFill>
                  <a:srgbClr val="C00000"/>
                </a:solidFill>
              </a:rPr>
              <a:t> (</a:t>
            </a:r>
            <a:r>
              <a:rPr lang="en-US" sz="4000" dirty="0" err="1">
                <a:solidFill>
                  <a:srgbClr val="C00000"/>
                </a:solidFill>
              </a:rPr>
              <a:t>AggreVaTeD</a:t>
            </a:r>
            <a:r>
              <a:rPr lang="en-US" sz="4000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2D6FE-F1C6-4DA8-9A01-1328E54E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45" y="1464711"/>
            <a:ext cx="8155709" cy="493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090477" cy="132556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Dependency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F77FC-1D3B-49DA-8538-0DFC7446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18" y="1442784"/>
            <a:ext cx="6645564" cy="469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0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090477" cy="132556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Dependency Parsing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8138F-3F09-49D6-8EF8-EC00D102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72" y="1313232"/>
            <a:ext cx="6973455" cy="457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2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Performance of Aggravated, RL, and </a:t>
            </a:r>
            <a:r>
              <a:rPr lang="en-US" sz="3600" dirty="0" err="1">
                <a:solidFill>
                  <a:srgbClr val="C00000"/>
                </a:solidFill>
              </a:rPr>
              <a:t>DAgger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EAEC-379A-4913-A073-544CA79C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900" y="1764145"/>
            <a:ext cx="7415355" cy="4052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9DFCB-1291-43D7-968D-D97A8CF87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73" y="1534245"/>
            <a:ext cx="1238945" cy="491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5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DB99-BD2A-4F8E-9746-CC87C352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Control &amp; Sequential Decision Making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3ED76-5F01-43C4-80F8-3E88E161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9" y="1373995"/>
            <a:ext cx="2309090" cy="2586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10C5CD-2192-4C34-AA8F-4871AA2A9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192" y="2095638"/>
            <a:ext cx="3462715" cy="193955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38619-5508-4F8C-96E2-B00EA8C46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71192" y="2460822"/>
            <a:ext cx="2513565" cy="2442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8D047-DD5D-4B0F-BA8C-FC42C2CC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336" y="2863782"/>
            <a:ext cx="1728193" cy="2268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D3CD0-4E03-4A1E-AF09-566A9CA4D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504306"/>
            <a:ext cx="4620492" cy="2596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214687-2796-48E8-8898-F33D1FECC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091" y="2328993"/>
            <a:ext cx="2370342" cy="2155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B5C81D-0236-4B5A-BC87-AD3FF0E35D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893" y="2891643"/>
            <a:ext cx="2688057" cy="17890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FCAE0E-AE0B-4CB7-A264-44CC2D3FE4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222" y="3138025"/>
            <a:ext cx="2688058" cy="1994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834726-1B7C-4F6D-8B19-CA1588393A43}"/>
              </a:ext>
            </a:extLst>
          </p:cNvPr>
          <p:cNvSpPr txBox="1"/>
          <p:nvPr/>
        </p:nvSpPr>
        <p:spPr>
          <a:xfrm>
            <a:off x="6677892" y="5900179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Huge 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D918E94-314A-451C-B292-B92289008DC9}"/>
              </a:ext>
            </a:extLst>
          </p:cNvPr>
          <p:cNvSpPr/>
          <p:nvPr/>
        </p:nvSpPr>
        <p:spPr>
          <a:xfrm rot="10800000">
            <a:off x="1544222" y="5760931"/>
            <a:ext cx="4842545" cy="73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It Can Outperform Expert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7C4C7-8C47-4AB7-9794-D34771D74078}"/>
              </a:ext>
            </a:extLst>
          </p:cNvPr>
          <p:cNvSpPr txBox="1"/>
          <p:nvPr/>
        </p:nvSpPr>
        <p:spPr>
          <a:xfrm>
            <a:off x="2752436" y="1558455"/>
            <a:ext cx="363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CartPole</a:t>
            </a:r>
            <a:r>
              <a:rPr lang="en-US" sz="2400" dirty="0"/>
              <a:t> and </a:t>
            </a:r>
            <a:r>
              <a:rPr lang="en-US" sz="2400" dirty="0" err="1"/>
              <a:t>Acrobot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D7BAA-5D85-4B51-8B91-72F34F20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70" y="1450109"/>
            <a:ext cx="1626666" cy="1274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9056C-D371-4894-8E30-F6198C89E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564" y="1450109"/>
            <a:ext cx="2410692" cy="1566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3FFB33-DFF3-45FE-9F7F-376E032AF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23" y="3250676"/>
            <a:ext cx="3537095" cy="2560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336913-B983-41B4-90AD-684396832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127" y="3206988"/>
            <a:ext cx="3537095" cy="26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3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7C4C7-8C47-4AB7-9794-D34771D74078}"/>
              </a:ext>
            </a:extLst>
          </p:cNvPr>
          <p:cNvSpPr txBox="1"/>
          <p:nvPr/>
        </p:nvSpPr>
        <p:spPr>
          <a:xfrm>
            <a:off x="2752436" y="1558455"/>
            <a:ext cx="363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Walker and Hopper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C8A30-E44C-4FB6-B1C8-E42C2CAA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34" y="918734"/>
            <a:ext cx="1925492" cy="2002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C0589D-7836-47A6-B94D-9D425F1E4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564" y="918733"/>
            <a:ext cx="1936129" cy="2002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94997-BDD5-4C05-A224-8B674B062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26" y="3339337"/>
            <a:ext cx="3537095" cy="2472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C4B338-6C72-41E2-9ED7-F07CA732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786" y="3339337"/>
            <a:ext cx="3537095" cy="24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1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Partial Observable </a:t>
            </a:r>
            <a:r>
              <a:rPr lang="en-US" sz="4000" dirty="0" err="1">
                <a:solidFill>
                  <a:srgbClr val="C00000"/>
                </a:solidFill>
              </a:rPr>
              <a:t>Acrobot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7C4C7-8C47-4AB7-9794-D34771D74078}"/>
              </a:ext>
            </a:extLst>
          </p:cNvPr>
          <p:cNvSpPr txBox="1"/>
          <p:nvPr/>
        </p:nvSpPr>
        <p:spPr>
          <a:xfrm>
            <a:off x="2623127" y="1558455"/>
            <a:ext cx="398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Observe positions of two links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AD338-FD9F-49DC-8FE6-194D3BCA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5" y="1442957"/>
            <a:ext cx="2410692" cy="15669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B7B8E-03F3-474F-BA77-8B755C9A8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475" y="2539924"/>
            <a:ext cx="43434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Problem Formulations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4564F-8ACA-41CF-9FAC-CAB3D8B0C41E}"/>
              </a:ext>
            </a:extLst>
          </p:cNvPr>
          <p:cNvSpPr txBox="1"/>
          <p:nvPr/>
        </p:nvSpPr>
        <p:spPr>
          <a:xfrm>
            <a:off x="849746" y="1552219"/>
            <a:ext cx="74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 is formulated as a finite-horizon Markov Decision Process (MDP):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48E8D-0F45-457A-9604-89EF499C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55" y="2022765"/>
            <a:ext cx="2046371" cy="332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2C7F1B-AC9F-4FE6-BB51-70E7EC262B30}"/>
              </a:ext>
            </a:extLst>
          </p:cNvPr>
          <p:cNvSpPr txBox="1"/>
          <p:nvPr/>
        </p:nvSpPr>
        <p:spPr>
          <a:xfrm>
            <a:off x="849746" y="2646949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distribution of trajectories is defined as: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B109E-7B53-4BF8-9138-8D16CEFB3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06" y="3239883"/>
            <a:ext cx="5194588" cy="759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A99A96-4D5D-4881-A961-6613EDC389A3}"/>
              </a:ext>
            </a:extLst>
          </p:cNvPr>
          <p:cNvSpPr txBox="1"/>
          <p:nvPr/>
        </p:nvSpPr>
        <p:spPr>
          <a:xfrm>
            <a:off x="849746" y="4109694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distribution of states is defined as: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C50AE9-438D-44F0-8E12-7EFA443FB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562" y="4870480"/>
            <a:ext cx="5208732" cy="8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Problem Formulations (cont.)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4564F-8ACA-41CF-9FAC-CAB3D8B0C41E}"/>
              </a:ext>
            </a:extLst>
          </p:cNvPr>
          <p:cNvSpPr txBox="1"/>
          <p:nvPr/>
        </p:nvSpPr>
        <p:spPr>
          <a:xfrm>
            <a:off x="849746" y="1552219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average cost of the policy is defined as: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C7F1B-AC9F-4FE6-BB51-70E7EC262B30}"/>
              </a:ext>
            </a:extLst>
          </p:cNvPr>
          <p:cNvSpPr txBox="1"/>
          <p:nvPr/>
        </p:nvSpPr>
        <p:spPr>
          <a:xfrm>
            <a:off x="847292" y="2859490"/>
            <a:ext cx="74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state-action value (i.e., cost-to-go) is defined as: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99A96-4D5D-4881-A961-6613EDC389A3}"/>
              </a:ext>
            </a:extLst>
          </p:cNvPr>
          <p:cNvSpPr txBox="1"/>
          <p:nvPr/>
        </p:nvSpPr>
        <p:spPr>
          <a:xfrm>
            <a:off x="849746" y="4109694"/>
            <a:ext cx="74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The cumulative regret of the entire learning process is defined as: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26690-B9F5-4CF5-8BE8-35F1AA23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62" y="1944331"/>
            <a:ext cx="5791200" cy="933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437713-29C8-46F3-A24A-11C4472C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62" y="3411417"/>
            <a:ext cx="5753100" cy="67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A7B96A-D359-4CA9-81D5-9D709515D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66" y="5054798"/>
            <a:ext cx="3416589" cy="3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04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Preliminary Knowledge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BBC0D-9C4B-4B9D-93C7-781F7592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698"/>
            <a:ext cx="9144000" cy="1027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687FF4-25DF-4225-9F62-2C4E4982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9540"/>
            <a:ext cx="9144000" cy="12455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F3925C-0E32-40CE-ABF0-EBD042770A90}"/>
              </a:ext>
            </a:extLst>
          </p:cNvPr>
          <p:cNvSpPr txBox="1"/>
          <p:nvPr/>
        </p:nvSpPr>
        <p:spPr>
          <a:xfrm>
            <a:off x="41564" y="15198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Ital"/>
              </a:rPr>
              <a:t>Performance Difference Lemma: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F22DD-87F4-4A44-8631-19F231552AFD}"/>
              </a:ext>
            </a:extLst>
          </p:cNvPr>
          <p:cNvSpPr txBox="1"/>
          <p:nvPr/>
        </p:nvSpPr>
        <p:spPr>
          <a:xfrm>
            <a:off x="-4618" y="3571054"/>
            <a:ext cx="4576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The analysis of Weighted Majority Algorithm: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15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Theoretical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F100D-F43A-4AED-8279-D48CAF90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47" y="1832404"/>
            <a:ext cx="4463906" cy="1005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CB6707-405F-4BA1-A5CC-123C57C5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47" y="2979436"/>
            <a:ext cx="4463906" cy="1166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07357-7ACF-4A68-80B0-7D3BD1440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215" y="4287263"/>
            <a:ext cx="4447569" cy="12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01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Proof: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D690A-6F22-4F7E-A922-317E403337B4}"/>
              </a:ext>
            </a:extLst>
          </p:cNvPr>
          <p:cNvSpPr txBox="1"/>
          <p:nvPr/>
        </p:nvSpPr>
        <p:spPr>
          <a:xfrm>
            <a:off x="577273" y="1611855"/>
            <a:ext cx="6516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We define the policy class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as the convex hull of the base policies</a:t>
            </a:r>
            <a:r>
              <a:rPr lang="zh-CN" altLang="en-US" sz="1800" b="0" i="0" u="none" strike="noStrike" baseline="0" dirty="0">
                <a:latin typeface="NimbusRomNo9L-Regu"/>
              </a:rPr>
              <a:t>：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3D5EC-BAAB-4E10-98BA-5C1E5082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2067510"/>
            <a:ext cx="4470400" cy="3531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7A063E-CCAE-43EF-A123-696F4A7AAAF1}"/>
              </a:ext>
            </a:extLst>
          </p:cNvPr>
          <p:cNvSpPr txBox="1"/>
          <p:nvPr/>
        </p:nvSpPr>
        <p:spPr>
          <a:xfrm>
            <a:off x="577273" y="2486024"/>
            <a:ext cx="1399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Let us define</a:t>
            </a:r>
            <a:r>
              <a:rPr lang="zh-CN" altLang="en-US" sz="1800" b="0" i="0" u="none" strike="noStrike" baseline="0" dirty="0">
                <a:latin typeface="NimbusRomNo9L-Regu"/>
              </a:rPr>
              <a:t>：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7CC14F-AC81-4D54-943D-4A01D14EA7E7}"/>
              </a:ext>
            </a:extLst>
          </p:cNvPr>
          <p:cNvGrpSpPr/>
          <p:nvPr/>
        </p:nvGrpSpPr>
        <p:grpSpPr>
          <a:xfrm>
            <a:off x="2336800" y="2855356"/>
            <a:ext cx="3662102" cy="370788"/>
            <a:chOff x="2221462" y="3197099"/>
            <a:chExt cx="3662102" cy="37078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801715-511A-4416-9734-D5380826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8902" y="3197099"/>
              <a:ext cx="2774662" cy="3707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C577AD-BEB5-4797-9892-9623616EA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1462" y="3254826"/>
              <a:ext cx="887440" cy="30243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A8AC479-7E96-4858-8610-6D508942B616}"/>
              </a:ext>
            </a:extLst>
          </p:cNvPr>
          <p:cNvSpPr txBox="1"/>
          <p:nvPr/>
        </p:nvSpPr>
        <p:spPr>
          <a:xfrm>
            <a:off x="6186688" y="2855356"/>
            <a:ext cx="50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NimbusRomNo9L-Regu"/>
              </a:rPr>
              <a:t>s</a:t>
            </a:r>
            <a:r>
              <a:rPr lang="en-US" altLang="zh-CN" sz="1800" b="0" i="0" u="none" strike="noStrike" baseline="0" dirty="0" err="1">
                <a:latin typeface="NimbusRomNo9L-Regu"/>
              </a:rPr>
              <a:t>.t.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F0B876-81EA-4DEB-9B9A-5CB9012DE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128" y="2896174"/>
            <a:ext cx="970972" cy="2876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F4F480-40F7-4541-A9AC-E60AAFA217B2}"/>
              </a:ext>
            </a:extLst>
          </p:cNvPr>
          <p:cNvSpPr txBox="1"/>
          <p:nvPr/>
        </p:nvSpPr>
        <p:spPr>
          <a:xfrm>
            <a:off x="577273" y="3338589"/>
            <a:ext cx="277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Then we reformulate it as</a:t>
            </a:r>
            <a:r>
              <a:rPr lang="zh-CN" altLang="en-US" sz="1800" b="0" i="0" u="none" strike="noStrike" baseline="0" dirty="0">
                <a:latin typeface="NimbusRomNo9L-Regu"/>
              </a:rPr>
              <a:t>：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3ACE5A-97EB-4FE8-A2EA-AA6F943F1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942" y="3890540"/>
            <a:ext cx="1479713" cy="4413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DE6BB3-A77B-4A55-9CFC-FF7383C369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041" y="3995827"/>
            <a:ext cx="3081824" cy="2876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49E9F2-3ABF-408A-802D-C10A46FA25A6}"/>
              </a:ext>
            </a:extLst>
          </p:cNvPr>
          <p:cNvSpPr txBox="1"/>
          <p:nvPr/>
        </p:nvSpPr>
        <p:spPr>
          <a:xfrm>
            <a:off x="577273" y="4514477"/>
            <a:ext cx="295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By </a:t>
            </a:r>
            <a:r>
              <a:rPr lang="en-US" dirty="0">
                <a:latin typeface="NimbusRomNo9L-Regu"/>
              </a:rPr>
              <a:t>using Lemma </a:t>
            </a:r>
            <a:r>
              <a:rPr lang="en-US" altLang="zh-CN" dirty="0">
                <a:latin typeface="NimbusRomNo9L-Regu"/>
              </a:rPr>
              <a:t>C.</a:t>
            </a:r>
            <a:r>
              <a:rPr lang="en-US" dirty="0">
                <a:latin typeface="NimbusRomNo9L-Regu"/>
              </a:rPr>
              <a:t>2, we have</a:t>
            </a:r>
            <a:r>
              <a:rPr lang="zh-CN" altLang="en-US" sz="1800" b="0" i="0" u="none" strike="noStrike" baseline="0" dirty="0">
                <a:latin typeface="NimbusRomNo9L-Regu"/>
              </a:rPr>
              <a:t>：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4CD071-6A49-415C-9ACB-D68041924D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012048"/>
            <a:ext cx="9144000" cy="12098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D464F5-A6DB-4C55-AFF5-86EA0ADB74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505" y="815113"/>
            <a:ext cx="2178773" cy="17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Proof (Cont.):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D690A-6F22-4F7E-A922-317E403337B4}"/>
              </a:ext>
            </a:extLst>
          </p:cNvPr>
          <p:cNvSpPr txBox="1"/>
          <p:nvPr/>
        </p:nvSpPr>
        <p:spPr>
          <a:xfrm>
            <a:off x="577273" y="1611855"/>
            <a:ext cx="6516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Let us define               as follows   </a:t>
            </a:r>
            <a:r>
              <a:rPr lang="zh-CN" altLang="en-US" sz="1800" b="0" i="0" u="none" strike="noStrike" baseline="0" dirty="0">
                <a:latin typeface="NimbusRomNo9L-Regu"/>
              </a:rPr>
              <a:t>：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A063E-CCAE-43EF-A123-696F4A7AAAF1}"/>
              </a:ext>
            </a:extLst>
          </p:cNvPr>
          <p:cNvSpPr txBox="1"/>
          <p:nvPr/>
        </p:nvSpPr>
        <p:spPr>
          <a:xfrm>
            <a:off x="577273" y="2486024"/>
            <a:ext cx="1399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Note that</a:t>
            </a:r>
            <a:r>
              <a:rPr lang="zh-CN" altLang="en-US" sz="1800" b="0" i="0" u="none" strike="noStrike" baseline="0" dirty="0">
                <a:latin typeface="NimbusRomNo9L-Regu"/>
              </a:rPr>
              <a:t>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AA527-FA36-4F68-B8AE-37435AF2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27" y="1690689"/>
            <a:ext cx="589829" cy="271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4BE0E-4AF8-4F86-9FEE-86256C5B3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023" y="1873308"/>
            <a:ext cx="4493954" cy="851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756D44-FDF8-47D6-912F-DA2E15B82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090" y="2884551"/>
            <a:ext cx="1399310" cy="294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046D98-A22E-4264-AD0A-70188FF5D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346" y="2907346"/>
            <a:ext cx="2212512" cy="2876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0A4F92-9E81-4A2E-B774-0F6F57A96FDE}"/>
              </a:ext>
            </a:extLst>
          </p:cNvPr>
          <p:cNvSpPr txBox="1"/>
          <p:nvPr/>
        </p:nvSpPr>
        <p:spPr>
          <a:xfrm>
            <a:off x="577273" y="34945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Hence by Azuma-</a:t>
            </a:r>
            <a:r>
              <a:rPr lang="en-US" sz="1800" b="0" i="0" u="none" strike="noStrike" baseline="0" dirty="0" err="1">
                <a:latin typeface="NimbusRomNo9L-Regu"/>
              </a:rPr>
              <a:t>Heoffding</a:t>
            </a:r>
            <a:r>
              <a:rPr lang="en-US" sz="1800" b="0" i="0" u="none" strike="noStrike" baseline="0" dirty="0">
                <a:latin typeface="NimbusRomNo9L-Regu"/>
              </a:rPr>
              <a:t> inequality: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E88753-E929-44F0-8DDA-2949A2851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165" y="3948608"/>
            <a:ext cx="3973944" cy="6937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DCE084-E5AC-4378-A52B-4EB8A941B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543" y="3932062"/>
            <a:ext cx="3720868" cy="7102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0F6147-F5F9-45C3-B029-249481822181}"/>
              </a:ext>
            </a:extLst>
          </p:cNvPr>
          <p:cNvSpPr txBox="1"/>
          <p:nvPr/>
        </p:nvSpPr>
        <p:spPr>
          <a:xfrm>
            <a:off x="577273" y="4880188"/>
            <a:ext cx="4983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Combine the above inequality using union bound: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9BEBD2-3E93-4F9B-9DD3-59A3E2DF9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309" y="5272176"/>
            <a:ext cx="8760691" cy="8330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C9F1A0-AC02-4D51-9C2D-F3C798CB04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505" y="815113"/>
            <a:ext cx="2178773" cy="17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27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Proof (Cont.):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1C5A8-7DFD-4BFC-AB17-3BB49CD59DA6}"/>
              </a:ext>
            </a:extLst>
          </p:cNvPr>
          <p:cNvSpPr txBox="1"/>
          <p:nvPr/>
        </p:nvSpPr>
        <p:spPr>
          <a:xfrm>
            <a:off x="494145" y="2010743"/>
            <a:ext cx="6516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Now let us apply the Performance Difference Lemma (Lemma </a:t>
            </a:r>
            <a:r>
              <a:rPr lang="en-US" sz="1800" b="0" i="0" u="none" strike="noStrike" baseline="0" dirty="0">
                <a:solidFill>
                  <a:srgbClr val="001473"/>
                </a:solidFill>
                <a:latin typeface="NimbusRomNo9L-Regu"/>
              </a:rPr>
              <a:t>C.1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0C2E6D-7BE3-4163-95BE-580AAF6F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505" y="815113"/>
            <a:ext cx="2178773" cy="1740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6E5A26-8537-4DEB-9E9D-2B2FEE0C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0286"/>
            <a:ext cx="9144000" cy="7422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3467C0-B8B0-45DF-AC28-50B0F7B232B6}"/>
              </a:ext>
            </a:extLst>
          </p:cNvPr>
          <p:cNvSpPr txBox="1"/>
          <p:nvPr/>
        </p:nvSpPr>
        <p:spPr>
          <a:xfrm>
            <a:off x="494145" y="3567948"/>
            <a:ext cx="2757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rearrange terms we get: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B06EE4-24CE-4E73-A88A-D2BAFF4FF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763" y="3937280"/>
            <a:ext cx="5098473" cy="6298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5808CB-887C-4207-8E41-AD50E80D7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214" y="5035409"/>
            <a:ext cx="4447569" cy="12453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51665C-92C4-426E-B427-57F27A1B7C4E}"/>
              </a:ext>
            </a:extLst>
          </p:cNvPr>
          <p:cNvSpPr txBox="1"/>
          <p:nvPr/>
        </p:nvSpPr>
        <p:spPr>
          <a:xfrm>
            <a:off x="7527384" y="4382513"/>
            <a:ext cx="84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Q.E.D.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3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9FB8A9-3DD7-4A5C-A7DB-3671315B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Control &amp; Sequential Decision Making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FA938-7496-4BB7-8B3B-53DD23B2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1728193" cy="22682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2435EF-82A7-46DB-B445-107BAE3D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843" y="1825625"/>
            <a:ext cx="661166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Classic Exploration &amp; Exploitation </a:t>
            </a:r>
          </a:p>
          <a:p>
            <a:pPr marL="0" indent="0" algn="ctr">
              <a:buNone/>
            </a:pPr>
            <a:r>
              <a:rPr lang="en-US" sz="2400" b="0" i="0" u="none" strike="noStrike" baseline="0" dirty="0">
                <a:latin typeface="Helvetica-Light"/>
              </a:rPr>
              <a:t>(e.g., epsilon greedy, upper confidence bound)</a:t>
            </a:r>
          </a:p>
          <a:p>
            <a:pPr marL="0" indent="0" algn="ctr">
              <a:buNone/>
            </a:pPr>
            <a:r>
              <a:rPr lang="en-US" sz="2400" b="1" dirty="0"/>
              <a:t>Inefficient</a:t>
            </a:r>
          </a:p>
          <a:p>
            <a:pPr marL="0" indent="0" algn="ctr">
              <a:buNone/>
            </a:pPr>
            <a:endParaRPr lang="en-US" sz="2400" b="1" dirty="0">
              <a:latin typeface="Helvetica-Light"/>
            </a:endParaRPr>
          </a:p>
          <a:p>
            <a:pPr marL="0" indent="0" algn="ctr">
              <a:buNone/>
            </a:pPr>
            <a:endParaRPr lang="en-US" sz="2400" b="1" dirty="0">
              <a:latin typeface="Helvetica-Light"/>
            </a:endParaRPr>
          </a:p>
          <a:p>
            <a:pPr marL="0" indent="0" algn="ctr">
              <a:buNone/>
            </a:pPr>
            <a:r>
              <a:rPr lang="en-US" sz="2400" dirty="0"/>
              <a:t>Exploration under Teacher Guidance</a:t>
            </a:r>
          </a:p>
          <a:p>
            <a:pPr marL="0" indent="0" algn="ctr">
              <a:buNone/>
            </a:pPr>
            <a:r>
              <a:rPr lang="en-US" sz="2400" dirty="0"/>
              <a:t>(i.e., Imitation Learning)</a:t>
            </a:r>
          </a:p>
          <a:p>
            <a:pPr marL="0" indent="0" algn="ctr">
              <a:buNone/>
            </a:pPr>
            <a:r>
              <a:rPr lang="en-US" sz="2400" b="1" dirty="0"/>
              <a:t>More sample efficient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8940AF-880A-4118-9FC7-71809AD6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9" y="4573256"/>
            <a:ext cx="2688057" cy="17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55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365126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B48F2-7837-422B-BAE2-194CD061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81382"/>
            <a:ext cx="7886700" cy="3609254"/>
          </a:xfrm>
        </p:spPr>
        <p:txBody>
          <a:bodyPr/>
          <a:lstStyle/>
          <a:p>
            <a:r>
              <a:rPr lang="en-US" sz="2400" dirty="0"/>
              <a:t>Both in theory and in experiments, we show that with access to experts, IL can be much more efficient than RL.</a:t>
            </a:r>
            <a:endParaRPr lang="en-US" dirty="0"/>
          </a:p>
          <a:p>
            <a:r>
              <a:rPr lang="en-US" sz="2400" dirty="0"/>
              <a:t>Can leverage IL instead of RL to solve sequential prediction tasks.</a:t>
            </a:r>
          </a:p>
          <a:p>
            <a:r>
              <a:rPr lang="en-US" sz="2400" dirty="0" err="1"/>
              <a:t>AggraVaTeD</a:t>
            </a:r>
            <a:r>
              <a:rPr lang="en-US" sz="2400" dirty="0"/>
              <a:t> is one way to take advantage of modern neural networks for IL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4138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09" y="2766218"/>
            <a:ext cx="837738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445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F48F-2724-4884-8BCD-C00A4977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2BE8-7392-40AF-816E-C3493E5C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46" y="3569855"/>
            <a:ext cx="2576947" cy="2607108"/>
          </a:xfrm>
        </p:spPr>
        <p:txBody>
          <a:bodyPr>
            <a:normAutofit/>
          </a:bodyPr>
          <a:lstStyle/>
          <a:p>
            <a:r>
              <a:rPr lang="en-US" sz="2400" dirty="0"/>
              <a:t>SVM</a:t>
            </a:r>
          </a:p>
          <a:p>
            <a:r>
              <a:rPr lang="en-US" sz="2400" dirty="0"/>
              <a:t>Random Forest</a:t>
            </a:r>
          </a:p>
          <a:p>
            <a:r>
              <a:rPr lang="en-US" sz="2400" dirty="0"/>
              <a:t>Kernel Estimator</a:t>
            </a:r>
          </a:p>
          <a:p>
            <a:r>
              <a:rPr lang="en-US" sz="2400" dirty="0"/>
              <a:t>Deep Networks</a:t>
            </a:r>
          </a:p>
          <a:p>
            <a:r>
              <a:rPr lang="en-US" sz="2400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1A3F1-8C5E-4867-BE6D-8D73903F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" y="1459780"/>
            <a:ext cx="9064685" cy="1828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AA084-56E1-4124-A50C-1EAC09D4B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6" y="3569855"/>
            <a:ext cx="2945823" cy="2191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DF09B-6DEC-4A08-88E3-4587ACE25EF7}"/>
              </a:ext>
            </a:extLst>
          </p:cNvPr>
          <p:cNvSpPr txBox="1"/>
          <p:nvPr/>
        </p:nvSpPr>
        <p:spPr>
          <a:xfrm>
            <a:off x="6324750" y="4115068"/>
            <a:ext cx="21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Maps states to actions</a:t>
            </a:r>
          </a:p>
        </p:txBody>
      </p:sp>
    </p:spTree>
    <p:extLst>
      <p:ext uri="{BB962C8B-B14F-4D97-AF65-F5344CB8AC3E}">
        <p14:creationId xmlns:p14="http://schemas.microsoft.com/office/powerpoint/2010/main" val="229904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E67A-24CF-488C-97B0-0A3D8C98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Experts Available during Training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8F1D8A-EF3B-4A42-A7C4-5FAFE0FA0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25" y="1495968"/>
            <a:ext cx="3249254" cy="1933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16A427-6F6C-40F1-837E-7AF6275E1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45" y="1410272"/>
            <a:ext cx="2219644" cy="2018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9D1A1-A2CE-455B-BF27-B9522E7A8CC5}"/>
              </a:ext>
            </a:extLst>
          </p:cNvPr>
          <p:cNvSpPr txBox="1"/>
          <p:nvPr/>
        </p:nvSpPr>
        <p:spPr>
          <a:xfrm>
            <a:off x="1221721" y="141027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Human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9A0B8-CFC9-44CB-BFB9-49443A6C9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53" y="1874520"/>
            <a:ext cx="2090057" cy="1554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E6FD6C-AE36-455D-B1E8-C0EF0544EFFB}"/>
              </a:ext>
            </a:extLst>
          </p:cNvPr>
          <p:cNvSpPr txBox="1"/>
          <p:nvPr/>
        </p:nvSpPr>
        <p:spPr>
          <a:xfrm>
            <a:off x="1382897" y="3936104"/>
            <a:ext cx="2748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Planner &amp; Controller</a:t>
            </a:r>
          </a:p>
          <a:p>
            <a:pPr algn="ctr"/>
            <a:r>
              <a:rPr lang="en-US" sz="2400" dirty="0"/>
              <a:t>(robotics)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7546B-7AD8-4831-AFE1-D8567CC09A10}"/>
              </a:ext>
            </a:extLst>
          </p:cNvPr>
          <p:cNvSpPr txBox="1"/>
          <p:nvPr/>
        </p:nvSpPr>
        <p:spPr>
          <a:xfrm>
            <a:off x="1750081" y="5074250"/>
            <a:ext cx="2013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Ground Truth </a:t>
            </a:r>
          </a:p>
          <a:p>
            <a:pPr algn="ctr"/>
            <a:r>
              <a:rPr lang="en-US" sz="2400" dirty="0"/>
              <a:t>Labels + Utility</a:t>
            </a:r>
          </a:p>
          <a:p>
            <a:pPr algn="ctr"/>
            <a:r>
              <a:rPr lang="en-US" sz="2400" dirty="0"/>
              <a:t>(NLP)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97DFA4-1327-4B56-A65A-D2D80B101F1D}"/>
              </a:ext>
            </a:extLst>
          </p:cNvPr>
          <p:cNvSpPr/>
          <p:nvPr/>
        </p:nvSpPr>
        <p:spPr>
          <a:xfrm>
            <a:off x="4017652" y="4844204"/>
            <a:ext cx="1900388" cy="460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9328B-59F1-4D94-80EA-D3A2BA73C40F}"/>
              </a:ext>
            </a:extLst>
          </p:cNvPr>
          <p:cNvSpPr txBox="1"/>
          <p:nvPr/>
        </p:nvSpPr>
        <p:spPr>
          <a:xfrm>
            <a:off x="6171918" y="4658751"/>
            <a:ext cx="2330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Search Algorithm</a:t>
            </a:r>
          </a:p>
          <a:p>
            <a:pPr algn="ctr"/>
            <a:r>
              <a:rPr lang="en-US" sz="2400" dirty="0"/>
              <a:t>as expert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2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9A1E-6394-4FA6-860A-9592CBFF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This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B449-3896-4566-8462-6099C297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9298"/>
            <a:ext cx="7886700" cy="4351338"/>
          </a:xfrm>
        </p:spPr>
        <p:txBody>
          <a:bodyPr/>
          <a:lstStyle/>
          <a:p>
            <a:r>
              <a:rPr lang="en-US" sz="2400" dirty="0"/>
              <a:t>Introduce an efficient imitation learning algorithm</a:t>
            </a:r>
          </a:p>
          <a:p>
            <a:pPr lvl="1"/>
            <a:r>
              <a:rPr lang="en-US" dirty="0"/>
              <a:t>Employ modern neural nets</a:t>
            </a:r>
          </a:p>
          <a:p>
            <a:pPr lvl="1"/>
            <a:r>
              <a:rPr lang="en-US" dirty="0"/>
              <a:t>Train efficiently by gradient descent</a:t>
            </a:r>
          </a:p>
          <a:p>
            <a:r>
              <a:rPr lang="en-US" sz="2400" dirty="0"/>
              <a:t>Less sensitive to local optimality compared to </a:t>
            </a:r>
            <a:r>
              <a:rPr lang="en-US" sz="2400" dirty="0" err="1"/>
              <a:t>DAgger</a:t>
            </a:r>
            <a:r>
              <a:rPr lang="en-US" sz="2400" dirty="0"/>
              <a:t> (Data Aggregation) and </a:t>
            </a:r>
            <a:r>
              <a:rPr lang="en-US" sz="2400" dirty="0" err="1"/>
              <a:t>AggreVaTe</a:t>
            </a:r>
            <a:r>
              <a:rPr lang="en-US" sz="2400" dirty="0"/>
              <a:t> (Aggregate with Values)</a:t>
            </a:r>
          </a:p>
          <a:p>
            <a:r>
              <a:rPr lang="en-US" sz="2400" dirty="0"/>
              <a:t>Show imitation learning is more sample efficient (e.g., learns faster) than general reinforcement learning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A6A30-E0A5-40B4-A575-11C232B4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2" y="4792158"/>
            <a:ext cx="8544601" cy="140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Consider a simple, tree like MDP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5574E-1DB8-488F-A685-3D62202C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74" y="1749601"/>
            <a:ext cx="6531852" cy="484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B5FF3-D055-4114-904A-E80D6063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74" y="2383203"/>
            <a:ext cx="5690452" cy="3181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AA6127-C3D4-4BBE-BB6B-D99C0B4DF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91" y="5713724"/>
            <a:ext cx="7314374" cy="4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4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Expert tells us which action is better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5574E-1DB8-488F-A685-3D62202C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74" y="1749601"/>
            <a:ext cx="6531852" cy="484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42D12D-9CEA-46F6-AE48-DC3826E22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81" y="2410554"/>
            <a:ext cx="6394309" cy="3127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B9CBB-6903-491E-A36C-101019DB040A}"/>
              </a:ext>
            </a:extLst>
          </p:cNvPr>
          <p:cNvSpPr txBox="1"/>
          <p:nvPr/>
        </p:nvSpPr>
        <p:spPr>
          <a:xfrm>
            <a:off x="1159335" y="5795809"/>
            <a:ext cx="682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u="none" strike="noStrike" baseline="0" dirty="0"/>
              <a:t>Halving: Eliminate half of the nodes at every iteration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683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In time logarithmic in #states, we know an optimal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DEC6-549C-4231-A3F4-5ED79E6E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52" y="1833163"/>
            <a:ext cx="3994295" cy="3191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D0C0A1-A92C-4F47-BD34-CB7D0310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30" y="5817178"/>
            <a:ext cx="3275338" cy="799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251976-E1FE-409F-B200-FE9AD681D093}"/>
              </a:ext>
            </a:extLst>
          </p:cNvPr>
          <p:cNvSpPr txBox="1"/>
          <p:nvPr/>
        </p:nvSpPr>
        <p:spPr>
          <a:xfrm>
            <a:off x="380476" y="5355513"/>
            <a:ext cx="850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/>
              <a:t>The cumulative regret of the entire learning process is bounded as: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47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550</Words>
  <Application>Microsoft Office PowerPoint</Application>
  <PresentationFormat>On-screen Show (4:3)</PresentationFormat>
  <Paragraphs>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CMR10</vt:lpstr>
      <vt:lpstr>Helvetica-Light</vt:lpstr>
      <vt:lpstr>NimbusRomNo9L-Medi</vt:lpstr>
      <vt:lpstr>NimbusRomNo9L-Regu</vt:lpstr>
      <vt:lpstr>NimbusRomNo9L-ReguItal</vt:lpstr>
      <vt:lpstr>Arial</vt:lpstr>
      <vt:lpstr>Calibri</vt:lpstr>
      <vt:lpstr>Calibri Light</vt:lpstr>
      <vt:lpstr>Office Theme</vt:lpstr>
      <vt:lpstr>Deeply AggreVaTeD: Differentiable Imitation Learning for Sequential Prediction</vt:lpstr>
      <vt:lpstr>Control &amp; Sequential Decision Making</vt:lpstr>
      <vt:lpstr>Control &amp; Sequential Decision Making</vt:lpstr>
      <vt:lpstr>Imitation Learning</vt:lpstr>
      <vt:lpstr>Experts Available during Training</vt:lpstr>
      <vt:lpstr>This Work:</vt:lpstr>
      <vt:lpstr>Consider a simple, tree like MDP</vt:lpstr>
      <vt:lpstr>Expert tells us which action is better</vt:lpstr>
      <vt:lpstr>In time logarithmic in #states, we know an optimal policy</vt:lpstr>
      <vt:lpstr>In time logarithmic in #states, we know an optimal policy</vt:lpstr>
      <vt:lpstr>For pure RL</vt:lpstr>
      <vt:lpstr>Example: AggreVaTe</vt:lpstr>
      <vt:lpstr>PowerPoint Presentation</vt:lpstr>
      <vt:lpstr>Towards Differentiable AggreVaTe (AggreVaTeD)</vt:lpstr>
      <vt:lpstr>Differentiable AggreVaTe (AggreVaTeD)</vt:lpstr>
      <vt:lpstr>Differentiable AggreVaTe (AggreVaTeD)</vt:lpstr>
      <vt:lpstr>Dependency Parsing</vt:lpstr>
      <vt:lpstr>Dependency Parsing</vt:lpstr>
      <vt:lpstr>Performance of Aggravated, RL, and DAgger</vt:lpstr>
      <vt:lpstr>It Can Outperform Expert</vt:lpstr>
      <vt:lpstr>Experiments</vt:lpstr>
      <vt:lpstr>Partial Observable Acrobot</vt:lpstr>
      <vt:lpstr>Problem Formulations</vt:lpstr>
      <vt:lpstr>Problem Formulations (cont.)</vt:lpstr>
      <vt:lpstr>Preliminary Knowledge</vt:lpstr>
      <vt:lpstr>Theoretical Results</vt:lpstr>
      <vt:lpstr>Proof:</vt:lpstr>
      <vt:lpstr>Proof (Cont.):</vt:lpstr>
      <vt:lpstr>Proof (Cont.):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Deeply AggreVaTeD: Differentiable Imitation Learning for Sequential Prediction</dc:title>
  <dc:creator>Zhang, Wenhan - (wenhanzhang)</dc:creator>
  <cp:lastModifiedBy>Zhang, Wenhan - (wenhanzhang)</cp:lastModifiedBy>
  <cp:revision>29</cp:revision>
  <dcterms:created xsi:type="dcterms:W3CDTF">2021-10-20T23:29:53Z</dcterms:created>
  <dcterms:modified xsi:type="dcterms:W3CDTF">2021-10-22T00:53:28Z</dcterms:modified>
</cp:coreProperties>
</file>