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7" r:id="rId4"/>
    <p:sldId id="288" r:id="rId5"/>
    <p:sldId id="289" r:id="rId6"/>
    <p:sldId id="290" r:id="rId7"/>
    <p:sldId id="292" r:id="rId8"/>
    <p:sldId id="293" r:id="rId9"/>
    <p:sldId id="291" r:id="rId10"/>
    <p:sldId id="294" r:id="rId11"/>
    <p:sldId id="295" r:id="rId12"/>
    <p:sldId id="296" r:id="rId13"/>
    <p:sldId id="299" r:id="rId14"/>
    <p:sldId id="304" r:id="rId15"/>
    <p:sldId id="298" r:id="rId16"/>
    <p:sldId id="300" r:id="rId17"/>
    <p:sldId id="297" r:id="rId18"/>
    <p:sldId id="311" r:id="rId19"/>
    <p:sldId id="305" r:id="rId20"/>
    <p:sldId id="303" r:id="rId21"/>
    <p:sldId id="306" r:id="rId22"/>
    <p:sldId id="307" r:id="rId23"/>
    <p:sldId id="309" r:id="rId24"/>
    <p:sldId id="310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DE4A-92A0-470D-BBDD-989DF1F5448A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A9B17-6DF8-483F-A4ED-8BC868FCE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5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gradient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A9B17-6DF8-483F-A4ED-8BC868FCE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A9B17-6DF8-483F-A4ED-8BC868FCE3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empirical variance can be computed in an online fashion without increasing the space complexity of Q-learning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A9B17-6DF8-483F-A4ED-8BC868FCE3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empirical variance can be computed in an online fashion without increasing the space complexity of Q-learning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A9B17-6DF8-483F-A4ED-8BC868FCE3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4DFE-6D19-49F2-8121-713F5CD10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074E-47EB-4B23-88E2-2969D1E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24" Type="http://schemas.openxmlformats.org/officeDocument/2006/relationships/image" Target="../media/image42.jfif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11.svg"/><Relationship Id="rId19" Type="http://schemas.openxmlformats.org/officeDocument/2006/relationships/image" Target="../media/image37.svg"/><Relationship Id="rId4" Type="http://schemas.openxmlformats.org/officeDocument/2006/relationships/image" Target="../media/image24.png"/><Relationship Id="rId9" Type="http://schemas.openxmlformats.org/officeDocument/2006/relationships/image" Target="../media/image10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69FF-CA14-4848-835B-6904DDB6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2313"/>
            <a:ext cx="7772400" cy="142377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NimbusRomNo9L-Medi"/>
              </a:rPr>
              <a:t>Is Q-learning Provably Efficient?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08BC-990D-4A77-9A81-319D9CA3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</a:t>
            </a:r>
            <a:r>
              <a:rPr lang="en-US" sz="1800" b="0" i="0" u="none" strike="noStrike" baseline="0" dirty="0"/>
              <a:t>Chi </a:t>
            </a:r>
            <a:r>
              <a:rPr lang="en-US" sz="1800" b="0" i="0" u="none" strike="noStrike" baseline="0" dirty="0" err="1"/>
              <a:t>Jin</a:t>
            </a:r>
            <a:r>
              <a:rPr lang="en-US" sz="1800" b="0" i="0" u="none" strike="noStrike" baseline="0" dirty="0"/>
              <a:t>, </a:t>
            </a:r>
            <a:r>
              <a:rPr lang="en-US" sz="1800" b="0" i="0" u="none" strike="noStrike" baseline="0" dirty="0" err="1"/>
              <a:t>Zeyuan</a:t>
            </a:r>
            <a:r>
              <a:rPr lang="en-US" sz="1800" b="0" i="0" u="none" strike="noStrike" baseline="0" dirty="0"/>
              <a:t> Allen-Zhu, Sebastien </a:t>
            </a:r>
            <a:r>
              <a:rPr lang="en-US" sz="1800" b="0" i="0" u="none" strike="noStrike" baseline="0" dirty="0" err="1"/>
              <a:t>Bubeck</a:t>
            </a:r>
            <a:r>
              <a:rPr lang="en-US" sz="1800" b="0" i="0" u="none" strike="noStrike" baseline="0" dirty="0"/>
              <a:t>, Michel I. Jordan</a:t>
            </a:r>
          </a:p>
          <a:p>
            <a:endParaRPr lang="en-US" sz="1800" b="0" i="0" u="none" strike="noStrike" baseline="0" dirty="0"/>
          </a:p>
          <a:p>
            <a:r>
              <a:rPr lang="en-US" dirty="0"/>
              <a:t>Presenter</a:t>
            </a:r>
            <a:r>
              <a:rPr lang="en-US" sz="1800" dirty="0"/>
              <a:t>: Yinan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2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Tabular episodic MDP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 episodes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agent choose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starting the k-</a:t>
                </a:r>
                <a:r>
                  <a:rPr lang="en-US" dirty="0" err="1"/>
                  <a:t>th</a:t>
                </a:r>
                <a:r>
                  <a:rPr lang="en-US" dirty="0"/>
                  <a:t> episode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BD1189-A0A4-488D-AA51-C834471A1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64" y="4001294"/>
            <a:ext cx="576342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A summary of the results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A52C32-C5F6-4656-A425-3CE07BB72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07" y="1436267"/>
            <a:ext cx="7306601" cy="4351338"/>
          </a:xfrm>
        </p:spPr>
      </p:pic>
    </p:spTree>
    <p:extLst>
      <p:ext uri="{BB962C8B-B14F-4D97-AF65-F5344CB8AC3E}">
        <p14:creationId xmlns:p14="http://schemas.microsoft.com/office/powerpoint/2010/main" val="416085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Q-learning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244" y="2599509"/>
                <a:ext cx="5256916" cy="363945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600" dirty="0"/>
                  <a:t>Bellman optimality equation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r>
                  <a:rPr lang="en-US" sz="1600" dirty="0"/>
                  <a:t>Q-learning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-greedy </a:t>
                </a:r>
              </a:p>
              <a:p>
                <a:pPr lvl="1"/>
                <a:r>
                  <a:rPr lang="en-US" sz="1600" dirty="0" err="1"/>
                  <a:t>w.p.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, take the greedy action</a:t>
                </a:r>
              </a:p>
              <a:p>
                <a:pPr lvl="1"/>
                <a:r>
                  <a:rPr lang="en-US" sz="1600" dirty="0"/>
                  <a:t>w.p.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, take an action uniformly at random</a:t>
                </a:r>
              </a:p>
              <a:p>
                <a:pPr lvl="1"/>
                <a:r>
                  <a:rPr lang="en-US" sz="1600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Update the Q-value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Is this algorithm sample efficient?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244" y="2599509"/>
                <a:ext cx="5256916" cy="3639450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B4BFD2-23D4-4F82-BD98-C3879579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18" y="2563139"/>
            <a:ext cx="3252106" cy="12276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74E6E-1A89-4360-90F2-6AFF91FCA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533" y="4186964"/>
            <a:ext cx="2384690" cy="574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47E29-BA70-4B8B-8C07-B7A13551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242" y="5066509"/>
            <a:ext cx="5325836" cy="5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2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 dirty="0"/>
              <a:t>Q-learning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246" y="1803096"/>
                <a:ext cx="5256916" cy="3134664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600" dirty="0"/>
                  <a:t>Q-learning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-greedy can be super </a:t>
                </a:r>
                <a:r>
                  <a:rPr lang="en-US" sz="1600" dirty="0">
                    <a:solidFill>
                      <a:srgbClr val="FF0000"/>
                    </a:solidFill>
                  </a:rPr>
                  <a:t>inefficient!</a:t>
                </a:r>
              </a:p>
              <a:p>
                <a:r>
                  <a:rPr lang="en-US" sz="1600" dirty="0"/>
                  <a:t> Can take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exponentially many </a:t>
                </a:r>
                <a:r>
                  <a:rPr lang="en-US" sz="1600" dirty="0"/>
                  <a:t>episodes to learn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Combination lock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246" y="1803096"/>
                <a:ext cx="5256916" cy="3134664"/>
              </a:xfrm>
              <a:blipFill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DC8A40-6AC8-41E2-81B9-5EB677E661DB}"/>
                  </a:ext>
                </a:extLst>
              </p:cNvPr>
              <p:cNvSpPr/>
              <p:nvPr/>
            </p:nvSpPr>
            <p:spPr>
              <a:xfrm>
                <a:off x="1297857" y="5161936"/>
                <a:ext cx="460150" cy="460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DC8A40-6AC8-41E2-81B9-5EB677E66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57" y="5161936"/>
                <a:ext cx="460150" cy="4601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CD20A1A-F652-497A-8813-E0FF28B96CBC}"/>
                  </a:ext>
                </a:extLst>
              </p:cNvPr>
              <p:cNvSpPr/>
              <p:nvPr/>
            </p:nvSpPr>
            <p:spPr>
              <a:xfrm>
                <a:off x="2438890" y="5161936"/>
                <a:ext cx="460150" cy="460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CD20A1A-F652-497A-8813-E0FF28B96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90" y="5161936"/>
                <a:ext cx="460150" cy="46014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53380D4-A2E7-4B71-BB9B-8D77B7B7FF22}"/>
                  </a:ext>
                </a:extLst>
              </p:cNvPr>
              <p:cNvSpPr/>
              <p:nvPr/>
            </p:nvSpPr>
            <p:spPr>
              <a:xfrm>
                <a:off x="3503232" y="5161935"/>
                <a:ext cx="460150" cy="460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53380D4-A2E7-4B71-BB9B-8D77B7B7F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32" y="5161935"/>
                <a:ext cx="460150" cy="46014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FBCA47-720E-418D-A947-E87BBF82FDDC}"/>
                  </a:ext>
                </a:extLst>
              </p:cNvPr>
              <p:cNvSpPr/>
              <p:nvPr/>
            </p:nvSpPr>
            <p:spPr>
              <a:xfrm>
                <a:off x="2438890" y="4086287"/>
                <a:ext cx="460150" cy="460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EFBCA47-720E-418D-A947-E87BBF82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90" y="4086287"/>
                <a:ext cx="460150" cy="4601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3072A77-4CC8-460F-A5D9-5BFE1C84B230}"/>
                  </a:ext>
                </a:extLst>
              </p:cNvPr>
              <p:cNvSpPr/>
              <p:nvPr/>
            </p:nvSpPr>
            <p:spPr>
              <a:xfrm>
                <a:off x="3503232" y="4050891"/>
                <a:ext cx="460150" cy="460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3072A77-4CC8-460F-A5D9-5BFE1C84B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32" y="4050891"/>
                <a:ext cx="460150" cy="46014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Graphic 18" descr="Arrow Right with solid fill">
            <a:extLst>
              <a:ext uri="{FF2B5EF4-FFF2-40B4-BE49-F238E27FC236}">
                <a16:creationId xmlns:a16="http://schemas.microsoft.com/office/drawing/2014/main" id="{0431C490-E8C0-486A-90BF-8640D02D52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7113" y="5030673"/>
            <a:ext cx="722671" cy="722671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AEAF2732-B867-43D8-8FC0-935C4EEF89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68" y="5055478"/>
            <a:ext cx="722671" cy="722671"/>
          </a:xfrm>
          <a:prstGeom prst="rect">
            <a:avLst/>
          </a:prstGeom>
        </p:spPr>
      </p:pic>
      <p:pic>
        <p:nvPicPr>
          <p:cNvPr id="21" name="Graphic 20" descr="Arrow Right with solid fill">
            <a:extLst>
              <a:ext uri="{FF2B5EF4-FFF2-40B4-BE49-F238E27FC236}">
                <a16:creationId xmlns:a16="http://schemas.microsoft.com/office/drawing/2014/main" id="{889453AD-162E-469E-84DD-907C23EA5F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9801" y="3946913"/>
            <a:ext cx="722671" cy="722671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A384680B-34F0-4B94-804F-9E1BE9247D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199690">
            <a:off x="2714300" y="4532424"/>
            <a:ext cx="1125839" cy="722671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22C1DDA6-1144-4B9A-8BAE-654EB4782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199690">
            <a:off x="1551539" y="4488165"/>
            <a:ext cx="1125839" cy="722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47C7C-BCBD-4225-9022-64E16BAAA6E8}"/>
                  </a:ext>
                </a:extLst>
              </p:cNvPr>
              <p:cNvSpPr txBox="1"/>
              <p:nvPr/>
            </p:nvSpPr>
            <p:spPr>
              <a:xfrm>
                <a:off x="1793050" y="5374894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547C7C-BCBD-4225-9022-64E16BAAA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50" y="5374894"/>
                <a:ext cx="6300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AA64E4-B828-4E9F-9A03-12A1388B7705}"/>
                  </a:ext>
                </a:extLst>
              </p:cNvPr>
              <p:cNvSpPr txBox="1"/>
              <p:nvPr/>
            </p:nvSpPr>
            <p:spPr>
              <a:xfrm>
                <a:off x="2920175" y="5384012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AA64E4-B828-4E9F-9A03-12A1388B7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75" y="5384012"/>
                <a:ext cx="6300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703A24-9EBD-47DF-9937-B60DCB9EE486}"/>
                  </a:ext>
                </a:extLst>
              </p:cNvPr>
              <p:cNvSpPr txBox="1"/>
              <p:nvPr/>
            </p:nvSpPr>
            <p:spPr>
              <a:xfrm>
                <a:off x="1337022" y="4464386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703A24-9EBD-47DF-9937-B60DCB9E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22" y="4464386"/>
                <a:ext cx="630004" cy="369332"/>
              </a:xfrm>
              <a:prstGeom prst="rect">
                <a:avLst/>
              </a:prstGeom>
              <a:blipFill>
                <a:blip r:embed="rId13"/>
                <a:stretch>
                  <a:fillRect r="-3750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9B8B64-0A1D-49F4-AB7C-AB83DDF8B86B}"/>
                  </a:ext>
                </a:extLst>
              </p:cNvPr>
              <p:cNvSpPr txBox="1"/>
              <p:nvPr/>
            </p:nvSpPr>
            <p:spPr>
              <a:xfrm>
                <a:off x="2605173" y="4536534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9B8B64-0A1D-49F4-AB7C-AB83DDF8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73" y="4536534"/>
                <a:ext cx="630004" cy="369332"/>
              </a:xfrm>
              <a:prstGeom prst="rect">
                <a:avLst/>
              </a:prstGeom>
              <a:blipFill>
                <a:blip r:embed="rId14"/>
                <a:stretch>
                  <a:fillRect r="-3750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D31BDA-E0CA-4E77-ACC1-6C257ED76B7D}"/>
                  </a:ext>
                </a:extLst>
              </p:cNvPr>
              <p:cNvSpPr txBox="1"/>
              <p:nvPr/>
            </p:nvSpPr>
            <p:spPr>
              <a:xfrm>
                <a:off x="2810631" y="3832543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D31BDA-E0CA-4E77-ACC1-6C257ED7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31" y="3832543"/>
                <a:ext cx="63000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48BFC63-058C-4EE4-888A-019D54FD550D}"/>
                  </a:ext>
                </a:extLst>
              </p:cNvPr>
              <p:cNvSpPr/>
              <p:nvPr/>
            </p:nvSpPr>
            <p:spPr>
              <a:xfrm>
                <a:off x="4643702" y="5157753"/>
                <a:ext cx="460150" cy="460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48BFC63-058C-4EE4-888A-019D54FD5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02" y="5157753"/>
                <a:ext cx="460150" cy="46014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907CAF-3298-43B2-A58B-4ECDB181A9FB}"/>
                  </a:ext>
                </a:extLst>
              </p:cNvPr>
              <p:cNvSpPr/>
              <p:nvPr/>
            </p:nvSpPr>
            <p:spPr>
              <a:xfrm>
                <a:off x="4643702" y="4046709"/>
                <a:ext cx="460150" cy="4601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907CAF-3298-43B2-A58B-4ECDB181A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02" y="4046709"/>
                <a:ext cx="460150" cy="46014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Graphic 45" descr="Arrow Right with solid fill">
            <a:extLst>
              <a:ext uri="{FF2B5EF4-FFF2-40B4-BE49-F238E27FC236}">
                <a16:creationId xmlns:a16="http://schemas.microsoft.com/office/drawing/2014/main" id="{2DDF7EA4-E434-4029-8FFB-0611F22523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02838" y="5051296"/>
            <a:ext cx="722671" cy="722671"/>
          </a:xfrm>
          <a:prstGeom prst="rect">
            <a:avLst/>
          </a:prstGeom>
        </p:spPr>
      </p:pic>
      <p:pic>
        <p:nvPicPr>
          <p:cNvPr id="47" name="Graphic 46" descr="Arrow Right with solid fill">
            <a:extLst>
              <a:ext uri="{FF2B5EF4-FFF2-40B4-BE49-F238E27FC236}">
                <a16:creationId xmlns:a16="http://schemas.microsoft.com/office/drawing/2014/main" id="{4B4FBA26-89A0-4CAF-B8A9-12F32A359A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0271" y="3942731"/>
            <a:ext cx="722671" cy="722671"/>
          </a:xfrm>
          <a:prstGeom prst="rect">
            <a:avLst/>
          </a:prstGeom>
        </p:spPr>
      </p:pic>
      <p:pic>
        <p:nvPicPr>
          <p:cNvPr id="48" name="Graphic 47" descr="Arrow Right with solid fill">
            <a:extLst>
              <a:ext uri="{FF2B5EF4-FFF2-40B4-BE49-F238E27FC236}">
                <a16:creationId xmlns:a16="http://schemas.microsoft.com/office/drawing/2014/main" id="{4F215A7D-A052-4776-90DA-9C5AAAA5B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199690">
            <a:off x="3854770" y="4528242"/>
            <a:ext cx="1125839" cy="722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308272-4DB6-4B52-9443-F02D76DF4D80}"/>
                  </a:ext>
                </a:extLst>
              </p:cNvPr>
              <p:cNvSpPr txBox="1"/>
              <p:nvPr/>
            </p:nvSpPr>
            <p:spPr>
              <a:xfrm>
                <a:off x="4060645" y="5379830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308272-4DB6-4B52-9443-F02D76DF4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45" y="5379830"/>
                <a:ext cx="6300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685C4-EE37-462E-9433-E0FF5CF97EC1}"/>
                  </a:ext>
                </a:extLst>
              </p:cNvPr>
              <p:cNvSpPr txBox="1"/>
              <p:nvPr/>
            </p:nvSpPr>
            <p:spPr>
              <a:xfrm>
                <a:off x="3745643" y="4532352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685C4-EE37-462E-9433-E0FF5CF97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643" y="4532352"/>
                <a:ext cx="630004" cy="369332"/>
              </a:xfrm>
              <a:prstGeom prst="rect">
                <a:avLst/>
              </a:prstGeom>
              <a:blipFill>
                <a:blip r:embed="rId21"/>
                <a:stretch>
                  <a:fillRect r="-3750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8DA287-4035-4A26-95C3-35A76B465CB2}"/>
                  </a:ext>
                </a:extLst>
              </p:cNvPr>
              <p:cNvSpPr txBox="1"/>
              <p:nvPr/>
            </p:nvSpPr>
            <p:spPr>
              <a:xfrm>
                <a:off x="3951101" y="3828361"/>
                <a:ext cx="63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8DA287-4035-4A26-95C3-35A76B46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01" y="3828361"/>
                <a:ext cx="63000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F7F930-56A8-4AD0-BF18-D30C08943BA5}"/>
                  </a:ext>
                </a:extLst>
              </p:cNvPr>
              <p:cNvSpPr txBox="1"/>
              <p:nvPr/>
            </p:nvSpPr>
            <p:spPr>
              <a:xfrm>
                <a:off x="595246" y="5860949"/>
                <a:ext cx="6961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Could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episodes to learn something meaningful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can be modified in Q-learning?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F7F930-56A8-4AD0-BF18-D30C0894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46" y="5860949"/>
                <a:ext cx="6961828" cy="923330"/>
              </a:xfrm>
              <a:prstGeom prst="rect">
                <a:avLst/>
              </a:prstGeom>
              <a:blipFill>
                <a:blip r:embed="rId23"/>
                <a:stretch>
                  <a:fillRect l="-61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6C85E117-FF43-4690-A1B0-01ED46231D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54" y="2751024"/>
            <a:ext cx="1935546" cy="1288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DE0821C-966A-4A08-9FE0-AEE051B5312F}"/>
                  </a:ext>
                </a:extLst>
              </p:cNvPr>
              <p:cNvSpPr txBox="1"/>
              <p:nvPr/>
            </p:nvSpPr>
            <p:spPr>
              <a:xfrm>
                <a:off x="6423746" y="4121842"/>
                <a:ext cx="2283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like a black hole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DE0821C-966A-4A08-9FE0-AEE051B5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46" y="4121842"/>
                <a:ext cx="2283133" cy="369332"/>
              </a:xfrm>
              <a:prstGeom prst="rect">
                <a:avLst/>
              </a:prstGeom>
              <a:blipFill>
                <a:blip r:embed="rId25"/>
                <a:stretch>
                  <a:fillRect l="-2406" t="-8197" r="-16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3E9D029E-FABF-4B5D-A161-D9A67E6D68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6599" y="4195196"/>
            <a:ext cx="304084" cy="2271108"/>
          </a:xfrm>
          <a:prstGeom prst="curvedConnector4">
            <a:avLst>
              <a:gd name="adj1" fmla="val -113978"/>
              <a:gd name="adj2" fmla="val 63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30150BC-DDE6-499B-BE85-3ED30A116924}"/>
              </a:ext>
            </a:extLst>
          </p:cNvPr>
          <p:cNvSpPr txBox="1"/>
          <p:nvPr/>
        </p:nvSpPr>
        <p:spPr>
          <a:xfrm>
            <a:off x="6502123" y="4962231"/>
            <a:ext cx="2693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only arrow with reward 1,</a:t>
            </a:r>
          </a:p>
          <a:p>
            <a:r>
              <a:rPr lang="en-US" sz="1600" dirty="0"/>
              <a:t>All others with reward 0</a:t>
            </a:r>
          </a:p>
        </p:txBody>
      </p:sp>
    </p:spTree>
    <p:extLst>
      <p:ext uri="{BB962C8B-B14F-4D97-AF65-F5344CB8AC3E}">
        <p14:creationId xmlns:p14="http://schemas.microsoft.com/office/powerpoint/2010/main" val="41793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alter…</a:t>
                </a:r>
              </a:p>
              <a:p>
                <a:pPr lvl="1"/>
                <a:r>
                  <a:rPr lang="en-US" dirty="0"/>
                  <a:t>Exploration strategy </a:t>
                </a:r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66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Q-learning with UCB-H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24224-1DC1-4984-A44E-9E8B3A0D4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78" y="1247375"/>
            <a:ext cx="8780419" cy="27877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825387-937A-4851-8485-33B51C4F0CCC}"/>
              </a:ext>
            </a:extLst>
          </p:cNvPr>
          <p:cNvSpPr/>
          <p:nvPr/>
        </p:nvSpPr>
        <p:spPr>
          <a:xfrm>
            <a:off x="4395019" y="2985073"/>
            <a:ext cx="1368651" cy="271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C951E-CB83-4FAA-8510-D2A53648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38" y="5270726"/>
            <a:ext cx="1500177" cy="6469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8236B-7618-42AE-9F96-9DB289BC5B05}"/>
              </a:ext>
            </a:extLst>
          </p:cNvPr>
          <p:cNvSpPr txBox="1"/>
          <p:nvPr/>
        </p:nvSpPr>
        <p:spPr>
          <a:xfrm>
            <a:off x="1356851" y="5409518"/>
            <a:ext cx="148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rate: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242FA8-6EA8-4283-8465-5C1CD0CC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833" y="5991133"/>
            <a:ext cx="2979175" cy="270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3C9B78-96C2-4164-ACAB-D311CF725AA7}"/>
                  </a:ext>
                </a:extLst>
              </p:cNvPr>
              <p:cNvSpPr txBox="1"/>
              <p:nvPr/>
            </p:nvSpPr>
            <p:spPr>
              <a:xfrm>
                <a:off x="1356851" y="4027512"/>
                <a:ext cx="67960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Exploration bonus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Sum up the “total variance of the value function” for an entire episode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3C9B78-96C2-4164-ACAB-D311CF725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1" y="4027512"/>
                <a:ext cx="6796028" cy="923330"/>
              </a:xfrm>
              <a:prstGeom prst="rect">
                <a:avLst/>
              </a:prstGeom>
              <a:blipFill>
                <a:blip r:embed="rId5"/>
                <a:stretch>
                  <a:fillRect l="-80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67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" y="1"/>
            <a:ext cx="729530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Q-learning with UCB-H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711A84-B985-4E7F-9DB0-7A31B599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6" y="1693953"/>
            <a:ext cx="9027485" cy="9704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0B4E6E-5E64-47FE-BEEF-D2C5CB4B6787}"/>
                  </a:ext>
                </a:extLst>
              </p:cNvPr>
              <p:cNvSpPr txBox="1"/>
              <p:nvPr/>
            </p:nvSpPr>
            <p:spPr>
              <a:xfrm>
                <a:off x="468024" y="3482961"/>
                <a:ext cx="7354322" cy="2488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 defTabSz="9144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 regret, optimal in terms of the dependence on T</a:t>
                </a:r>
              </a:p>
              <a:p>
                <a:pPr marL="285750" indent="-228600" defTabSz="9144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700" dirty="0"/>
                  <a:t>First model-free algorithm with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 regret, without a simulator</a:t>
                </a:r>
              </a:p>
              <a:p>
                <a:pPr marL="285750" indent="-228600" defTabSz="9144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700" dirty="0"/>
                  <a:t> worse than best model-based algorithms, UCBVI</a:t>
                </a:r>
              </a:p>
              <a:p>
                <a:pPr marL="285750" indent="-228600" defTabSz="9144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700" dirty="0"/>
                  <a:t>With UCB-B, only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rad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worse </a:t>
                </a:r>
              </a:p>
              <a:p>
                <a:pPr marL="285750" indent="-228600" defTabSz="9144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700" dirty="0"/>
                  <a:t>Advantage over model-based algorithms in time and space complexities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0B4E6E-5E64-47FE-BEEF-D2C5CB4B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4" y="3482961"/>
                <a:ext cx="7354322" cy="2488536"/>
              </a:xfrm>
              <a:prstGeom prst="rect">
                <a:avLst/>
              </a:prstGeom>
              <a:blipFill>
                <a:blip r:embed="rId3"/>
                <a:stretch>
                  <a:fillRect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3455" y="4601497"/>
            <a:ext cx="760545" cy="2017580"/>
            <a:chOff x="1117794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5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alter…</a:t>
                </a:r>
              </a:p>
              <a:p>
                <a:pPr lvl="1"/>
                <a:r>
                  <a:rPr lang="en-US" dirty="0"/>
                  <a:t>Exploration strategy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Arrow Right with solid fill">
            <a:extLst>
              <a:ext uri="{FF2B5EF4-FFF2-40B4-BE49-F238E27FC236}">
                <a16:creationId xmlns:a16="http://schemas.microsoft.com/office/drawing/2014/main" id="{48F7934C-548C-4762-9805-90660473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143428"/>
            <a:ext cx="722671" cy="722671"/>
          </a:xfrm>
          <a:prstGeom prst="rect">
            <a:avLst/>
          </a:prstGeom>
        </p:spPr>
      </p:pic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6FBF1916-7D69-4091-8656-FEDE862C5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984785"/>
            <a:ext cx="722671" cy="722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6BC2A-5B96-4854-A243-76ECC63084AD}"/>
              </a:ext>
            </a:extLst>
          </p:cNvPr>
          <p:cNvSpPr txBox="1"/>
          <p:nvPr/>
        </p:nvSpPr>
        <p:spPr>
          <a:xfrm>
            <a:off x="5439205" y="2320097"/>
            <a:ext cx="323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Upper Confidence Bound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B74FE-3AA9-4BED-A7D9-F02ABEC955F8}"/>
              </a:ext>
            </a:extLst>
          </p:cNvPr>
          <p:cNvSpPr txBox="1"/>
          <p:nvPr/>
        </p:nvSpPr>
        <p:spPr>
          <a:xfrm>
            <a:off x="5453944" y="3183901"/>
            <a:ext cx="306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Favoring later updates </a:t>
            </a:r>
          </a:p>
        </p:txBody>
      </p:sp>
    </p:spTree>
    <p:extLst>
      <p:ext uri="{BB962C8B-B14F-4D97-AF65-F5344CB8AC3E}">
        <p14:creationId xmlns:p14="http://schemas.microsoft.com/office/powerpoint/2010/main" val="405852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99" y="662399"/>
            <a:ext cx="5507305" cy="1494000"/>
          </a:xfrm>
        </p:spPr>
        <p:txBody>
          <a:bodyPr anchor="t">
            <a:normAutofit/>
          </a:bodyPr>
          <a:lstStyle/>
          <a:p>
            <a:r>
              <a:rPr lang="en-US" dirty="0"/>
              <a:t>Favoring later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758" y="2286001"/>
                <a:ext cx="4511923" cy="359359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Store information in value functions</a:t>
                </a:r>
              </a:p>
              <a:p>
                <a:endParaRPr lang="en-US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In model-based algorithms, empirical transition matrix assigns equal weight to each sample</a:t>
                </a:r>
              </a:p>
              <a:p>
                <a:endParaRPr lang="en-US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Bias-variance tradeoff</a:t>
                </a:r>
              </a:p>
              <a:p>
                <a:pPr lvl="1"/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Our choice: last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b="0" i="1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 fraction of updates are given non-negligible weights</a:t>
                </a:r>
              </a:p>
              <a:p>
                <a:pPr lvl="1"/>
                <a:endParaRPr lang="en-US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Earlier updates are less accurate </a:t>
                </a:r>
                <a:r>
                  <a:rPr lang="en-US" sz="1600" dirty="0">
                    <a:solidFill>
                      <a:srgbClr val="FF0000">
                        <a:alpha val="60000"/>
                      </a:srgbClr>
                    </a:solidFill>
                  </a:rPr>
                  <a:t>(bias)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	Forget the first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600" b="0" i="1" smtClean="0">
                        <a:solidFill>
                          <a:schemeClr val="tx1">
                            <a:alpha val="6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 fraction of updates </a:t>
                </a:r>
              </a:p>
              <a:p>
                <a:pPr lvl="1"/>
                <a:endParaRPr lang="en-US" sz="1600" dirty="0">
                  <a:solidFill>
                    <a:schemeClr val="tx1">
                      <a:alpha val="60000"/>
                    </a:schemeClr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tx1">
                        <a:alpha val="60000"/>
                      </a:schemeClr>
                    </a:solidFill>
                  </a:rPr>
                  <a:t>If only tracking too few updates, there might be some noise </a:t>
                </a:r>
                <a:r>
                  <a:rPr lang="en-US" sz="1600" dirty="0">
                    <a:solidFill>
                      <a:srgbClr val="FF0000">
                        <a:alpha val="60000"/>
                      </a:srgbClr>
                    </a:solidFill>
                  </a:rPr>
                  <a:t>(variance)</a:t>
                </a:r>
                <a:endParaRPr lang="en-US" sz="1200" dirty="0">
                  <a:solidFill>
                    <a:srgbClr val="FF0000">
                      <a:alpha val="60000"/>
                    </a:srgb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758" y="2286001"/>
                <a:ext cx="4511923" cy="3593591"/>
              </a:xfrm>
              <a:blipFill>
                <a:blip r:embed="rId2"/>
                <a:stretch>
                  <a:fillRect l="-270" t="-1864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6BF95E6-FA15-4518-ADC6-A54774E6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4" y="1944649"/>
            <a:ext cx="3334526" cy="483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E0594-0003-48A2-A9B4-95190F050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135" y="2548340"/>
            <a:ext cx="3236035" cy="315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BC08D-A272-4874-924E-994DADF30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592" y="4597794"/>
            <a:ext cx="1960217" cy="8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99" y="662399"/>
            <a:ext cx="5507305" cy="1494000"/>
          </a:xfrm>
        </p:spPr>
        <p:txBody>
          <a:bodyPr anchor="t">
            <a:normAutofit/>
          </a:bodyPr>
          <a:lstStyle/>
          <a:p>
            <a:r>
              <a:rPr lang="en-US" dirty="0"/>
              <a:t>Favoring later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112D-A722-4663-9EB3-6E5AEA37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97" y="2291900"/>
            <a:ext cx="4511923" cy="3593591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B3DDC-2789-40A5-876A-82BE376B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770"/>
            <a:ext cx="9068720" cy="35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DB99-BD2A-4F8E-9746-CC87C352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/>
              <a:t>The goal in RL</a:t>
            </a:r>
          </a:p>
        </p:txBody>
      </p:sp>
      <p:cxnSp>
        <p:nvCxnSpPr>
          <p:cNvPr id="39" name="Straight Arrow Connector 1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19F51-4288-4204-AF33-54B88C5E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sz="1800" dirty="0"/>
              <a:t>Maximize the cumulative rewards via interacting with an unknown environment</a:t>
            </a:r>
          </a:p>
          <a:p>
            <a:pPr lvl="1"/>
            <a:r>
              <a:rPr lang="en-US" sz="1800" dirty="0"/>
              <a:t>Design efficient algorithm to learn good policies with fewer samples</a:t>
            </a:r>
          </a:p>
        </p:txBody>
      </p:sp>
      <p:pic>
        <p:nvPicPr>
          <p:cNvPr id="11" name="Picture 10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550D6CCF-3A01-4177-A8EB-71D3E0E79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5" r="19638" b="1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022B00D-B258-4BBE-AD54-7B6DFFFE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4411280"/>
            <a:ext cx="2808303" cy="7357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8">
                <a:extLst>
                  <a:ext uri="{FF2B5EF4-FFF2-40B4-BE49-F238E27FC236}">
                    <a16:creationId xmlns:a16="http://schemas.microsoft.com/office/drawing/2014/main" id="{E94B7490-D868-4E4F-877C-CD545090AF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489" y="5420487"/>
                <a:ext cx="4320938" cy="10723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0" dirty="0"/>
                  <a:t>Trained with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800" dirty="0"/>
                  <a:t> samples, 40 days</a:t>
                </a:r>
              </a:p>
            </p:txBody>
          </p:sp>
        </mc:Choice>
        <mc:Fallback>
          <p:sp>
            <p:nvSpPr>
              <p:cNvPr id="31" name="Content Placeholder 8">
                <a:extLst>
                  <a:ext uri="{FF2B5EF4-FFF2-40B4-BE49-F238E27FC236}">
                    <a16:creationId xmlns:a16="http://schemas.microsoft.com/office/drawing/2014/main" id="{E94B7490-D868-4E4F-877C-CD545090A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" y="5420487"/>
                <a:ext cx="4320938" cy="1072386"/>
              </a:xfrm>
              <a:prstGeom prst="rect">
                <a:avLst/>
              </a:prstGeom>
              <a:blipFill>
                <a:blip r:embed="rId4"/>
                <a:stretch>
                  <a:fillRect l="-989" t="-5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Design Upper Confidence Bound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112D-A722-4663-9EB3-6E5AEA37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We want our UCB (exploration bonus) to be: </a:t>
            </a:r>
          </a:p>
          <a:p>
            <a:pPr lvl="1"/>
            <a:r>
              <a:rPr lang="en-US" sz="1700" dirty="0"/>
              <a:t>Optimistic</a:t>
            </a:r>
          </a:p>
          <a:p>
            <a:pPr lvl="1"/>
            <a:r>
              <a:rPr lang="en-US" sz="1700" dirty="0"/>
              <a:t>Sharp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704DC38-F230-4D55-8671-02FB7525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49" y="3264648"/>
            <a:ext cx="3862707" cy="21534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1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 dirty="0"/>
              <a:t>Design Upper Confidence Bound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E1CC5-39E1-4FCE-9FC3-7124994E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715"/>
            <a:ext cx="9144000" cy="207290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71BA78-0ACC-4E9F-9A5E-25B16D00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1867" y="4394236"/>
            <a:ext cx="4706449" cy="677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A5377E-6659-400D-8685-09585975D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510" y="5789751"/>
            <a:ext cx="2808552" cy="378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9200E6-89D5-4315-A64F-238E941E3813}"/>
                  </a:ext>
                </a:extLst>
              </p:cNvPr>
              <p:cNvSpPr txBox="1"/>
              <p:nvPr/>
            </p:nvSpPr>
            <p:spPr>
              <a:xfrm>
                <a:off x="6406700" y="4433239"/>
                <a:ext cx="240258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Optimism: </a:t>
                </a:r>
              </a:p>
              <a:p>
                <a:r>
                  <a:rPr lang="en-US" dirty="0"/>
                  <a:t>By backward induction</a:t>
                </a:r>
              </a:p>
              <a:p>
                <a:endParaRPr lang="en-US" dirty="0"/>
              </a:p>
              <a:p>
                <a:r>
                  <a:rPr lang="en-US" dirty="0"/>
                  <a:t>Tightness:</a:t>
                </a:r>
              </a:p>
              <a:p>
                <a:r>
                  <a:rPr lang="en-US" dirty="0"/>
                  <a:t>By our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9200E6-89D5-4315-A64F-238E941E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00" y="4433239"/>
                <a:ext cx="2402581" cy="1477328"/>
              </a:xfrm>
              <a:prstGeom prst="rect">
                <a:avLst/>
              </a:prstGeom>
              <a:blipFill>
                <a:blip r:embed="rId5"/>
                <a:stretch>
                  <a:fillRect l="-2284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86C333-C84D-411E-83FA-12145EC4C118}"/>
              </a:ext>
            </a:extLst>
          </p:cNvPr>
          <p:cNvSpPr/>
          <p:nvPr/>
        </p:nvSpPr>
        <p:spPr>
          <a:xfrm>
            <a:off x="8388883" y="5910567"/>
            <a:ext cx="578137" cy="18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F6F6968-26F3-451E-A0CF-A19C1BE4E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091" y="4932459"/>
            <a:ext cx="2312560" cy="770853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69F8A085-8730-422A-BC8A-E23FF0203CED}"/>
              </a:ext>
            </a:extLst>
          </p:cNvPr>
          <p:cNvSpPr/>
          <p:nvPr/>
        </p:nvSpPr>
        <p:spPr>
          <a:xfrm>
            <a:off x="2973276" y="5238626"/>
            <a:ext cx="501816" cy="4646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60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 dirty="0"/>
              <a:t>Design Upper Confidence Bound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E1CC5-39E1-4FCE-9FC3-7124994E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715"/>
            <a:ext cx="9144000" cy="2072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9200E6-89D5-4315-A64F-238E941E3813}"/>
                  </a:ext>
                </a:extLst>
              </p:cNvPr>
              <p:cNvSpPr txBox="1"/>
              <p:nvPr/>
            </p:nvSpPr>
            <p:spPr>
              <a:xfrm>
                <a:off x="306767" y="4001294"/>
                <a:ext cx="354840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Tightness:</a:t>
                </a:r>
              </a:p>
              <a:p>
                <a:r>
                  <a:rPr lang="en-US" dirty="0"/>
                  <a:t>By our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total impact of error</a:t>
                </a:r>
              </a:p>
              <a:p>
                <a:r>
                  <a:rPr lang="en-US" dirty="0"/>
                  <a:t>is upper bounded by some constant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9200E6-89D5-4315-A64F-238E941E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7" y="4001294"/>
                <a:ext cx="3548407" cy="1754326"/>
              </a:xfrm>
              <a:prstGeom prst="rect">
                <a:avLst/>
              </a:prstGeom>
              <a:blipFill>
                <a:blip r:embed="rId3"/>
                <a:stretch>
                  <a:fillRect l="-1375" t="-1736" r="-103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9AF0C-9AC8-4DD4-8185-E12A2705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88329-C35D-449E-853A-8F39F64F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241" y="4213209"/>
            <a:ext cx="4405321" cy="5381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F4DA3-05BF-4201-BC90-1517A8362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86" y="5101543"/>
            <a:ext cx="1781127" cy="3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Discussions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UCB-Bernstein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Intuition: one can obtain “total variance of the value function for an episode”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 opposed to naïve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lower bound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9115CE-8E86-4785-B93A-74D986F3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8215"/>
            <a:ext cx="9144000" cy="667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42F05-C59D-4A4F-8CFF-8679FFB0F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93772"/>
            <a:ext cx="9144000" cy="5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37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112D-A722-4663-9EB3-6E5AEA37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UCB-Advantage </a:t>
            </a:r>
            <a:r>
              <a:rPr lang="en-US" sz="1800" dirty="0"/>
              <a:t>[Zhang et al., 2020]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matches the lower bound up to logarithmic factors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4B21-93A5-4FB7-A450-2A670DE0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4" y="2557248"/>
            <a:ext cx="8042451" cy="8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97A4E-ECB0-4B1A-A50A-554B8E21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FF33-4AAD-441B-B921-B443703B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Model-based vs. Model-free</a:t>
            </a:r>
            <a:endParaRPr lang="en-US" sz="40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62E167D-8E1F-48C5-B58C-EFDFCD712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75628"/>
            <a:ext cx="7886700" cy="2612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D3D13-8461-460B-AD9D-FACF9E8ADA45}"/>
              </a:ext>
            </a:extLst>
          </p:cNvPr>
          <p:cNvSpPr txBox="1"/>
          <p:nvPr/>
        </p:nvSpPr>
        <p:spPr>
          <a:xfrm>
            <a:off x="530942" y="4589698"/>
            <a:ext cx="6914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Model-based algorithm:</a:t>
            </a:r>
          </a:p>
          <a:p>
            <a:r>
              <a:rPr lang="en-US" dirty="0"/>
              <a:t>	Value iteration or policy iteration using empirical transition matrix</a:t>
            </a:r>
          </a:p>
          <a:p>
            <a:r>
              <a:rPr lang="en-US" dirty="0"/>
              <a:t>	Form a policy based on learned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Model-free algorithm: </a:t>
            </a:r>
          </a:p>
          <a:p>
            <a:pPr lvl="1"/>
            <a:r>
              <a:rPr lang="en-US" dirty="0"/>
              <a:t>Directly update the value function or the policy </a:t>
            </a:r>
          </a:p>
          <a:p>
            <a:pPr lvl="1"/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73468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Model-free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not use the transition probability (and the reward function) associated with the MDP</a:t>
                </a:r>
              </a:p>
              <a:p>
                <a:pPr lvl="1"/>
                <a:r>
                  <a:rPr lang="en-US" dirty="0"/>
                  <a:t>Transition matrix: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Q-values: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Typically simpler, more flexible to use, and thus more prevalent in modern deep RL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But…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51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Model-free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112D-A722-4663-9EB3-6E5AEA37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work suggested that model-free algorithms may require more samples to learn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Can model-free algorithms be made </a:t>
            </a:r>
            <a:r>
              <a:rPr lang="en-US" i="1" u="sng" dirty="0">
                <a:solidFill>
                  <a:srgbClr val="FF0000"/>
                </a:solidFill>
              </a:rPr>
              <a:t>sample efficient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dirty="0"/>
              <a:t>Remains unsolved even in the basic scenario with finite many states and actions</a:t>
            </a:r>
          </a:p>
          <a:p>
            <a:pPr lvl="1"/>
            <a:r>
              <a:rPr lang="en-US" dirty="0"/>
              <a:t>Life is easier with a simulator</a:t>
            </a:r>
          </a:p>
        </p:txBody>
      </p:sp>
    </p:spTree>
    <p:extLst>
      <p:ext uri="{BB962C8B-B14F-4D97-AF65-F5344CB8AC3E}">
        <p14:creationId xmlns:p14="http://schemas.microsoft.com/office/powerpoint/2010/main" val="368111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/>
              <a:t>Model-free algorithm with simulator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C4093920-CF4A-4675-9A79-C53D6DC1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03" y="2064510"/>
            <a:ext cx="4150136" cy="34031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ECA7612-8AB7-47C8-A4EE-B49B877E3F59}"/>
              </a:ext>
            </a:extLst>
          </p:cNvPr>
          <p:cNvSpPr/>
          <p:nvPr/>
        </p:nvSpPr>
        <p:spPr>
          <a:xfrm>
            <a:off x="2271252" y="1855329"/>
            <a:ext cx="1802472" cy="890472"/>
          </a:xfrm>
          <a:prstGeom prst="cloudCallout">
            <a:avLst>
              <a:gd name="adj1" fmla="val 89999"/>
              <a:gd name="adj2" fmla="val -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</a:t>
            </a:r>
            <a:r>
              <a:rPr lang="en-US" dirty="0" err="1"/>
              <a:t>map</a:t>
            </a:r>
            <a:r>
              <a:rPr lang="en-US" dirty="0"/>
              <a:t> tell me…</a:t>
            </a: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A78ED1CC-D57C-4F85-93C0-B892B109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71" y="3664869"/>
            <a:ext cx="1686161" cy="14940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1AFE1F-2281-4447-90B0-A3C0238FA15E}"/>
                  </a:ext>
                </a:extLst>
              </p:cNvPr>
              <p:cNvSpPr/>
              <p:nvPr/>
            </p:nvSpPr>
            <p:spPr>
              <a:xfrm>
                <a:off x="322729" y="4064854"/>
                <a:ext cx="760546" cy="38420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1AFE1F-2281-4447-90B0-A3C0238FA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" y="4064854"/>
                <a:ext cx="760546" cy="384201"/>
              </a:xfrm>
              <a:prstGeom prst="ellipse">
                <a:avLst/>
              </a:prstGeom>
              <a:blipFill>
                <a:blip r:embed="rId4"/>
                <a:stretch>
                  <a:fillRect l="-157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06C5199-BDBC-4CBE-ABB1-B0CC0B8F84C2}"/>
                  </a:ext>
                </a:extLst>
              </p:cNvPr>
              <p:cNvSpPr/>
              <p:nvPr/>
            </p:nvSpPr>
            <p:spPr>
              <a:xfrm>
                <a:off x="3804458" y="3880604"/>
                <a:ext cx="538532" cy="3685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06C5199-BDBC-4CBE-ABB1-B0CC0B8F8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58" y="3880604"/>
                <a:ext cx="538532" cy="3685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83E85824-41EE-4680-A0DC-8709F00D524F}"/>
              </a:ext>
            </a:extLst>
          </p:cNvPr>
          <p:cNvSpPr/>
          <p:nvPr/>
        </p:nvSpPr>
        <p:spPr>
          <a:xfrm>
            <a:off x="3841366" y="4568777"/>
            <a:ext cx="538532" cy="3685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E2FE5102-FB00-49CA-A6D4-4A510A54C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603" y="3895618"/>
            <a:ext cx="722671" cy="722671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7A02268-E005-4781-B82F-E866456DB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2009" y="3703518"/>
            <a:ext cx="722671" cy="722671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506E395C-466A-46B5-92DC-97FD2049A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829" y="4391691"/>
            <a:ext cx="722671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/>
              <a:t>Model-free algorithm with simulator</a:t>
            </a:r>
          </a:p>
        </p:txBody>
      </p:sp>
      <p:pic>
        <p:nvPicPr>
          <p:cNvPr id="11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A78ED1CC-D57C-4F85-93C0-B892B109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51" y="1457471"/>
            <a:ext cx="1686161" cy="14940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1AFE1F-2281-4447-90B0-A3C0238FA15E}"/>
                  </a:ext>
                </a:extLst>
              </p:cNvPr>
              <p:cNvSpPr/>
              <p:nvPr/>
            </p:nvSpPr>
            <p:spPr>
              <a:xfrm>
                <a:off x="1165809" y="1857456"/>
                <a:ext cx="760546" cy="38420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1AFE1F-2281-4447-90B0-A3C0238FA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09" y="1857456"/>
                <a:ext cx="760546" cy="384201"/>
              </a:xfrm>
              <a:prstGeom prst="ellipse">
                <a:avLst/>
              </a:prstGeom>
              <a:blipFill>
                <a:blip r:embed="rId3"/>
                <a:stretch>
                  <a:fillRect l="-787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06C5199-BDBC-4CBE-ABB1-B0CC0B8F84C2}"/>
                  </a:ext>
                </a:extLst>
              </p:cNvPr>
              <p:cNvSpPr/>
              <p:nvPr/>
            </p:nvSpPr>
            <p:spPr>
              <a:xfrm>
                <a:off x="4647538" y="1673206"/>
                <a:ext cx="538532" cy="3685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06C5199-BDBC-4CBE-ABB1-B0CC0B8F8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38" y="1673206"/>
                <a:ext cx="538532" cy="3685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83E85824-41EE-4680-A0DC-8709F00D524F}"/>
              </a:ext>
            </a:extLst>
          </p:cNvPr>
          <p:cNvSpPr/>
          <p:nvPr/>
        </p:nvSpPr>
        <p:spPr>
          <a:xfrm>
            <a:off x="4684446" y="2361379"/>
            <a:ext cx="538532" cy="3685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E2FE5102-FB00-49CA-A6D4-4A510A54C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4683" y="1688220"/>
            <a:ext cx="722671" cy="722671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7A02268-E005-4781-B82F-E866456DB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5089" y="1496120"/>
            <a:ext cx="722671" cy="722671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506E395C-466A-46B5-92DC-97FD2049A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2909" y="2184293"/>
            <a:ext cx="722671" cy="722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84CF28-DA5D-48E2-905A-0A4BAE6CE96D}"/>
                  </a:ext>
                </a:extLst>
              </p:cNvPr>
              <p:cNvSpPr txBox="1"/>
              <p:nvPr/>
            </p:nvSpPr>
            <p:spPr>
              <a:xfrm>
                <a:off x="611190" y="3416015"/>
                <a:ext cx="69140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Simulator allows the algorithm to query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Model-free algorithms with simulator, are known to be almost as sample efficient as the best model-based algorithms [Azar et al., 2017]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is considered much easier than standard RL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it “does not require exploration”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84CF28-DA5D-48E2-905A-0A4BAE6C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90" y="3416015"/>
                <a:ext cx="6914044" cy="2031325"/>
              </a:xfrm>
              <a:prstGeom prst="rect">
                <a:avLst/>
              </a:prstGeom>
              <a:blipFill>
                <a:blip r:embed="rId7"/>
                <a:stretch>
                  <a:fillRect l="-529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24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dirty="0"/>
              <a:t>Model-free algorithm </a:t>
            </a:r>
            <a:r>
              <a:rPr lang="en-US" sz="3100" dirty="0">
                <a:solidFill>
                  <a:srgbClr val="FF0000"/>
                </a:solidFill>
              </a:rPr>
              <a:t>without</a:t>
            </a:r>
            <a:r>
              <a:rPr lang="en-US" sz="3100" dirty="0"/>
              <a:t> simulator</a:t>
            </a:r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C4093920-CF4A-4675-9A79-C53D6DC1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38" y="1887529"/>
            <a:ext cx="4150136" cy="3403111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ECA7612-8AB7-47C8-A4EE-B49B877E3F59}"/>
              </a:ext>
            </a:extLst>
          </p:cNvPr>
          <p:cNvSpPr/>
          <p:nvPr/>
        </p:nvSpPr>
        <p:spPr>
          <a:xfrm>
            <a:off x="482600" y="1678348"/>
            <a:ext cx="2358159" cy="881972"/>
          </a:xfrm>
          <a:prstGeom prst="cloudCallout">
            <a:avLst>
              <a:gd name="adj1" fmla="val 89999"/>
              <a:gd name="adj2" fmla="val -4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should I go???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E78D51DD-C73A-4155-AB00-578DC1D8D6AD}"/>
              </a:ext>
            </a:extLst>
          </p:cNvPr>
          <p:cNvSpPr/>
          <p:nvPr/>
        </p:nvSpPr>
        <p:spPr>
          <a:xfrm rot="16200000">
            <a:off x="4065292" y="1353375"/>
            <a:ext cx="3403113" cy="4471418"/>
          </a:xfrm>
          <a:prstGeom prst="snip1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54CA-359C-4139-A7E9-A39A8BB3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Tabular episodic MDP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MDP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Time-varying transition matrix: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Deterministic reward: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 each episode of the MDP</a:t>
                </a:r>
              </a:p>
              <a:p>
                <a:pPr lvl="1"/>
                <a:r>
                  <a:rPr lang="en-US" dirty="0"/>
                  <a:t>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picked arbitrarily by an adversary</a:t>
                </a:r>
              </a:p>
              <a:p>
                <a:pPr lvl="1"/>
                <a:r>
                  <a:rPr lang="en-US" dirty="0"/>
                  <a:t>At 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 agent picks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receives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transitions to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⋅ 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episode ends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reached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8112D-A722-4663-9EB3-6E5AEA37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4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3622</TotalTime>
  <Words>838</Words>
  <Application>Microsoft Office PowerPoint</Application>
  <PresentationFormat>On-screen Show (4:3)</PresentationFormat>
  <Paragraphs>171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NimbusRomNo9L-Medi</vt:lpstr>
      <vt:lpstr>Arial</vt:lpstr>
      <vt:lpstr>Calibri</vt:lpstr>
      <vt:lpstr>Calibri Light</vt:lpstr>
      <vt:lpstr>Cambria Math</vt:lpstr>
      <vt:lpstr>Office Theme</vt:lpstr>
      <vt:lpstr>Is Q-learning Provably Efficient?</vt:lpstr>
      <vt:lpstr>The goal in RL</vt:lpstr>
      <vt:lpstr>Model-based vs. Model-free</vt:lpstr>
      <vt:lpstr>Model-free algorithm</vt:lpstr>
      <vt:lpstr>Model-free algorithm</vt:lpstr>
      <vt:lpstr>Model-free algorithm with simulator</vt:lpstr>
      <vt:lpstr>Model-free algorithm with simulator</vt:lpstr>
      <vt:lpstr>Model-free algorithm without simulator</vt:lpstr>
      <vt:lpstr>Tabular episodic MDP</vt:lpstr>
      <vt:lpstr>Tabular episodic MDP</vt:lpstr>
      <vt:lpstr>A summary of the results</vt:lpstr>
      <vt:lpstr>Q-learning </vt:lpstr>
      <vt:lpstr>Q-learning </vt:lpstr>
      <vt:lpstr>Q-learning</vt:lpstr>
      <vt:lpstr>Q-learning with UCB-H </vt:lpstr>
      <vt:lpstr>Q-learning with UCB-H </vt:lpstr>
      <vt:lpstr>Q-learning</vt:lpstr>
      <vt:lpstr>Favoring later updates</vt:lpstr>
      <vt:lpstr>Favoring later updates</vt:lpstr>
      <vt:lpstr>Design Upper Confidence Bound</vt:lpstr>
      <vt:lpstr>Design Upper Confidence Bound</vt:lpstr>
      <vt:lpstr>Design Upper Confidence Bound</vt:lpstr>
      <vt:lpstr>Discussions</vt:lpstr>
      <vt:lpstr>Discussions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Deeply AggreVaTeD: Differentiable Imitation Learning for Sequential Prediction</dc:title>
  <dc:creator>Zhang, Wenhan - (wenhanzhang)</dc:creator>
  <cp:lastModifiedBy>Yinan Li</cp:lastModifiedBy>
  <cp:revision>37</cp:revision>
  <dcterms:created xsi:type="dcterms:W3CDTF">2021-10-20T23:29:53Z</dcterms:created>
  <dcterms:modified xsi:type="dcterms:W3CDTF">2021-10-26T22:09:06Z</dcterms:modified>
</cp:coreProperties>
</file>