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38"/>
  </p:notesMasterIdLst>
  <p:sldIdLst>
    <p:sldId id="256" r:id="rId2"/>
    <p:sldId id="257" r:id="rId3"/>
    <p:sldId id="258" r:id="rId4"/>
    <p:sldId id="309" r:id="rId5"/>
    <p:sldId id="310" r:id="rId6"/>
    <p:sldId id="311" r:id="rId7"/>
    <p:sldId id="312" r:id="rId8"/>
    <p:sldId id="313" r:id="rId9"/>
    <p:sldId id="294" r:id="rId10"/>
    <p:sldId id="314" r:id="rId11"/>
    <p:sldId id="315" r:id="rId12"/>
    <p:sldId id="340" r:id="rId13"/>
    <p:sldId id="270" r:id="rId14"/>
    <p:sldId id="293" r:id="rId15"/>
    <p:sldId id="317" r:id="rId16"/>
    <p:sldId id="318" r:id="rId17"/>
    <p:sldId id="273" r:id="rId18"/>
    <p:sldId id="319" r:id="rId19"/>
    <p:sldId id="323" r:id="rId20"/>
    <p:sldId id="320" r:id="rId21"/>
    <p:sldId id="321" r:id="rId22"/>
    <p:sldId id="326" r:id="rId23"/>
    <p:sldId id="329" r:id="rId24"/>
    <p:sldId id="341" r:id="rId25"/>
    <p:sldId id="327" r:id="rId26"/>
    <p:sldId id="332" r:id="rId27"/>
    <p:sldId id="331" r:id="rId28"/>
    <p:sldId id="324" r:id="rId29"/>
    <p:sldId id="334" r:id="rId30"/>
    <p:sldId id="336" r:id="rId31"/>
    <p:sldId id="335" r:id="rId32"/>
    <p:sldId id="337" r:id="rId33"/>
    <p:sldId id="338" r:id="rId34"/>
    <p:sldId id="322" r:id="rId35"/>
    <p:sldId id="342" r:id="rId36"/>
    <p:sldId id="267" r:id="rId37"/>
  </p:sldIdLst>
  <p:sldSz cx="20104100" cy="11309350"/>
  <p:notesSz cx="20104100" cy="113093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1440">
          <p15:clr>
            <a:srgbClr val="9AA0A6"/>
          </p15:clr>
        </p15:guide>
        <p15:guide id="2" pos="4531">
          <p15:clr>
            <a:srgbClr val="9AA0A6"/>
          </p15:clr>
        </p15:guide>
        <p15:guide id="3" pos="4787">
          <p15:clr>
            <a:srgbClr val="9AA0A6"/>
          </p15:clr>
        </p15:guide>
        <p15:guide id="4" pos="7874">
          <p15:clr>
            <a:srgbClr val="9AA0A6"/>
          </p15:clr>
        </p15:guide>
        <p15:guide id="5" pos="8145">
          <p15:clr>
            <a:srgbClr val="9AA0A6"/>
          </p15:clr>
        </p15:guide>
        <p15:guide id="6" pos="11232">
          <p15:clr>
            <a:srgbClr val="9AA0A6"/>
          </p15:clr>
        </p15:guide>
        <p15:guide id="7" orient="horz" pos="537">
          <p15:clr>
            <a:srgbClr val="9AA0A6"/>
          </p15:clr>
        </p15:guide>
        <p15:guide id="8" orient="horz" pos="1844">
          <p15:clr>
            <a:srgbClr val="9AA0A6"/>
          </p15:clr>
        </p15:guide>
        <p15:guide id="9" orient="horz" pos="5575">
          <p15:clr>
            <a:srgbClr val="9AA0A6"/>
          </p15:clr>
        </p15:guide>
        <p15:guide id="10" pos="655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056"/>
    <a:srgbClr val="81D3EB"/>
    <a:srgbClr val="E6F6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014A0B-475B-4B9F-A1E9-10134EDE19F1}">
  <a:tblStyle styleId="{F7014A0B-475B-4B9F-A1E9-10134EDE19F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56" autoAdjust="0"/>
    <p:restoredTop sz="81437" autoAdjust="0"/>
  </p:normalViewPr>
  <p:slideViewPr>
    <p:cSldViewPr snapToGrid="0">
      <p:cViewPr varScale="1">
        <p:scale>
          <a:sx n="58" d="100"/>
          <a:sy n="58" d="100"/>
        </p:scale>
        <p:origin x="120" y="258"/>
      </p:cViewPr>
      <p:guideLst>
        <p:guide pos="1440"/>
        <p:guide pos="4531"/>
        <p:guide pos="4787"/>
        <p:guide pos="7874"/>
        <p:guide pos="8145"/>
        <p:guide pos="11232"/>
        <p:guide orient="horz" pos="537"/>
        <p:guide orient="horz" pos="1844"/>
        <p:guide orient="horz" pos="5575"/>
        <p:guide pos="65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351350" y="848200"/>
            <a:ext cx="13403400" cy="4241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6f8449a4f3_0_5:notes"/>
          <p:cNvSpPr txBox="1">
            <a:spLocks noGrp="1"/>
          </p:cNvSpPr>
          <p:nvPr>
            <p:ph type="body" idx="1"/>
          </p:nvPr>
        </p:nvSpPr>
        <p:spPr>
          <a:xfrm>
            <a:off x="2010410" y="5442625"/>
            <a:ext cx="16083300" cy="44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375" tIns="216375" rIns="216375" bIns="216375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endParaRPr dirty="0"/>
          </a:p>
        </p:txBody>
      </p:sp>
      <p:sp>
        <p:nvSpPr>
          <p:cNvPr id="48" name="Google Shape;48;g6f8449a4f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283325" y="847725"/>
            <a:ext cx="7539038" cy="42418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6841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f94012960_5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40625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g6f94012960_5_176:notes"/>
          <p:cNvSpPr txBox="1">
            <a:spLocks noGrp="1"/>
          </p:cNvSpPr>
          <p:nvPr>
            <p:ph type="body" idx="1"/>
          </p:nvPr>
        </p:nvSpPr>
        <p:spPr>
          <a:xfrm>
            <a:off x="2010410" y="5371941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375" tIns="216375" rIns="216375" bIns="2163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895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f94012960_5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40625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g6f94012960_5_176:notes"/>
          <p:cNvSpPr txBox="1">
            <a:spLocks noGrp="1"/>
          </p:cNvSpPr>
          <p:nvPr>
            <p:ph type="body" idx="1"/>
          </p:nvPr>
        </p:nvSpPr>
        <p:spPr>
          <a:xfrm>
            <a:off x="2010410" y="5371941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375" tIns="216375" rIns="216375" bIns="2163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5199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f94012960_5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40625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g6f94012960_5_176:notes"/>
          <p:cNvSpPr txBox="1">
            <a:spLocks noGrp="1"/>
          </p:cNvSpPr>
          <p:nvPr>
            <p:ph type="body" idx="1"/>
          </p:nvPr>
        </p:nvSpPr>
        <p:spPr>
          <a:xfrm>
            <a:off x="2010410" y="5371941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375" tIns="216375" rIns="216375" bIns="2163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49892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f7e3d91b6_6_109:notes"/>
          <p:cNvSpPr txBox="1">
            <a:spLocks noGrp="1"/>
          </p:cNvSpPr>
          <p:nvPr>
            <p:ph type="body" idx="1"/>
          </p:nvPr>
        </p:nvSpPr>
        <p:spPr>
          <a:xfrm>
            <a:off x="2010410" y="5442625"/>
            <a:ext cx="16083300" cy="44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375" tIns="216375" rIns="216375" bIns="2163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dirty="0"/>
              <a:t>17</a:t>
            </a:r>
            <a:endParaRPr dirty="0"/>
          </a:p>
        </p:txBody>
      </p:sp>
      <p:sp>
        <p:nvSpPr>
          <p:cNvPr id="189" name="Google Shape;189;g6f7e3d91b6_6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6f8449a4f3_0_97:notes"/>
          <p:cNvSpPr txBox="1">
            <a:spLocks noGrp="1"/>
          </p:cNvSpPr>
          <p:nvPr>
            <p:ph type="body" idx="1"/>
          </p:nvPr>
        </p:nvSpPr>
        <p:spPr>
          <a:xfrm>
            <a:off x="2010410" y="5442625"/>
            <a:ext cx="16083300" cy="44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375" tIns="216375" rIns="216375" bIns="2163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tabLst/>
              <a:defRPr/>
            </a:pPr>
            <a:endParaRPr lang="en-US" altLang="zh-CN" sz="11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lang="en-US" altLang="zh-CN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lang="en-US" altLang="zh-CN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altLang="zh-CN" dirty="0"/>
              <a:t> </a:t>
            </a:r>
            <a:endParaRPr dirty="0"/>
          </a:p>
        </p:txBody>
      </p:sp>
      <p:sp>
        <p:nvSpPr>
          <p:cNvPr id="54" name="Google Shape;54;g6f8449a4f3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f94012960_5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40625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g6f94012960_5_176:notes"/>
          <p:cNvSpPr txBox="1">
            <a:spLocks noGrp="1"/>
          </p:cNvSpPr>
          <p:nvPr>
            <p:ph type="body" idx="1"/>
          </p:nvPr>
        </p:nvSpPr>
        <p:spPr>
          <a:xfrm>
            <a:off x="2010410" y="5371941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375" tIns="216375" rIns="216375" bIns="2163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dirty="0"/>
              <a:t>10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283325" y="847725"/>
            <a:ext cx="7539038" cy="42418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8042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f94012960_5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40625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g6f94012960_5_176:notes"/>
          <p:cNvSpPr txBox="1">
            <a:spLocks noGrp="1"/>
          </p:cNvSpPr>
          <p:nvPr>
            <p:ph type="body" idx="1"/>
          </p:nvPr>
        </p:nvSpPr>
        <p:spPr>
          <a:xfrm>
            <a:off x="2010410" y="5371941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375" tIns="216375" rIns="216375" bIns="2163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dirty="0"/>
              <a:t>10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8680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283325" y="847725"/>
            <a:ext cx="7539038" cy="42418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2449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f94012960_5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40625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g6f94012960_5_176:notes"/>
          <p:cNvSpPr txBox="1">
            <a:spLocks noGrp="1"/>
          </p:cNvSpPr>
          <p:nvPr>
            <p:ph type="body" idx="1"/>
          </p:nvPr>
        </p:nvSpPr>
        <p:spPr>
          <a:xfrm>
            <a:off x="2010410" y="5371941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375" tIns="216375" rIns="216375" bIns="2163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10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52054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283325" y="847725"/>
            <a:ext cx="7539038" cy="42418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8192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283325" y="847725"/>
            <a:ext cx="7539038" cy="42418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0675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01 - Title Page" type="obj">
  <p:cSld name="OBJECT">
    <p:bg>
      <p:bgPr>
        <a:solidFill>
          <a:schemeClr val="lt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/>
        </p:nvSpPr>
        <p:spPr>
          <a:xfrm>
            <a:off x="6921" y="0"/>
            <a:ext cx="20097750" cy="11308715"/>
          </a:xfrm>
          <a:custGeom>
            <a:avLst/>
            <a:gdLst/>
            <a:ahLst/>
            <a:cxnLst/>
            <a:rect l="l" t="t" r="r" b="b"/>
            <a:pathLst>
              <a:path w="20097750" h="11308715" extrusionOk="0">
                <a:moveTo>
                  <a:pt x="0" y="11308556"/>
                </a:moveTo>
                <a:lnTo>
                  <a:pt x="20097178" y="11308556"/>
                </a:lnTo>
                <a:lnTo>
                  <a:pt x="20097178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0C234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8" name="Google Shape;8;p2"/>
          <p:cNvPicPr preferRelativeResize="0"/>
          <p:nvPr/>
        </p:nvPicPr>
        <p:blipFill>
          <a:blip r:embed="rId2">
            <a:alphaModFix amt="7000"/>
          </a:blip>
          <a:stretch>
            <a:fillRect/>
          </a:stretch>
        </p:blipFill>
        <p:spPr>
          <a:xfrm>
            <a:off x="-7892644" y="-4568027"/>
            <a:ext cx="17128628" cy="171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2"/>
          <p:cNvPicPr preferRelativeResize="0"/>
          <p:nvPr/>
        </p:nvPicPr>
        <p:blipFill>
          <a:blip r:embed="rId3">
            <a:alphaModFix amt="7000"/>
          </a:blip>
          <a:stretch>
            <a:fillRect/>
          </a:stretch>
        </p:blipFill>
        <p:spPr>
          <a:xfrm>
            <a:off x="7021225" y="-5516200"/>
            <a:ext cx="18305048" cy="1830504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700475" y="2077975"/>
            <a:ext cx="13086900" cy="25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841119" y="5030690"/>
            <a:ext cx="942975" cy="0"/>
          </a:xfrm>
          <a:custGeom>
            <a:avLst/>
            <a:gdLst/>
            <a:ahLst/>
            <a:cxnLst/>
            <a:rect l="l" t="t" r="r" b="b"/>
            <a:pathLst>
              <a:path w="942975" h="120000" extrusionOk="0">
                <a:moveTo>
                  <a:pt x="0" y="0"/>
                </a:moveTo>
                <a:lnTo>
                  <a:pt x="942379" y="0"/>
                </a:lnTo>
              </a:path>
            </a:pathLst>
          </a:custGeom>
          <a:noFill/>
          <a:ln w="65950" cap="flat" cmpd="sng">
            <a:solidFill>
              <a:srgbClr val="BD20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53800" y="9277085"/>
            <a:ext cx="4802149" cy="113784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680735" y="5530700"/>
            <a:ext cx="150780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73150" rIns="146300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2">
          <p15:clr>
            <a:srgbClr val="FA7B17"/>
          </p15:clr>
        </p15:guide>
        <p15:guide id="2" pos="6332">
          <p15:clr>
            <a:srgbClr val="FA7B17"/>
          </p15:clr>
        </p15:guide>
        <p15:guide id="3" pos="2416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 - Agenda Page">
  <p:cSld name="CUSTOM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951247" y="9291592"/>
            <a:ext cx="4770702" cy="112516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>
            <a:off x="0" y="0"/>
            <a:ext cx="696900" cy="11309400"/>
          </a:xfrm>
          <a:prstGeom prst="rect">
            <a:avLst/>
          </a:prstGeom>
          <a:solidFill>
            <a:srgbClr val="9EABAE">
              <a:alpha val="24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490450" y="0"/>
            <a:ext cx="76500" cy="1130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734750" y="968650"/>
            <a:ext cx="13086900" cy="25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7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773125" y="4095750"/>
            <a:ext cx="13339200" cy="51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73150" rIns="146300" bIns="73150" anchor="t" anchorCtr="0">
            <a:noAutofit/>
          </a:bodyPr>
          <a:lstStyle>
            <a:lvl1pPr marL="457200" lvl="0" indent="-4318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alibri"/>
              <a:buChar char="●"/>
              <a:defRPr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Char char="○"/>
              <a:defRPr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■"/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○"/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■"/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○"/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■"/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03 - Section Title - No Subtitle">
  <p:cSld name="Blank">
    <p:bg>
      <p:bgPr>
        <a:solidFill>
          <a:srgbClr val="E2E9EB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9580563" y="6402965"/>
            <a:ext cx="942975" cy="0"/>
          </a:xfrm>
          <a:custGeom>
            <a:avLst/>
            <a:gdLst/>
            <a:ahLst/>
            <a:cxnLst/>
            <a:rect l="l" t="t" r="r" b="b"/>
            <a:pathLst>
              <a:path w="942975" h="120000" extrusionOk="0">
                <a:moveTo>
                  <a:pt x="0" y="0"/>
                </a:moveTo>
                <a:lnTo>
                  <a:pt x="942379" y="0"/>
                </a:lnTo>
              </a:path>
            </a:pathLst>
          </a:custGeom>
          <a:noFill/>
          <a:ln w="76200" cap="flat" cmpd="sng">
            <a:solidFill>
              <a:srgbClr val="BD20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951247" y="9291592"/>
            <a:ext cx="4770702" cy="112516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/>
          <p:nvPr/>
        </p:nvSpPr>
        <p:spPr>
          <a:xfrm>
            <a:off x="0" y="100"/>
            <a:ext cx="696900" cy="1130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490450" y="0"/>
            <a:ext cx="76500" cy="1130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1382213" y="4343400"/>
            <a:ext cx="17339700" cy="16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4 - Content Page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0"/>
            <a:ext cx="696900" cy="11309400"/>
          </a:xfrm>
          <a:prstGeom prst="rect">
            <a:avLst/>
          </a:prstGeom>
          <a:solidFill>
            <a:srgbClr val="9EABAE">
              <a:alpha val="24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490450" y="0"/>
            <a:ext cx="76500" cy="1130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" name="Google Shape;36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760804" y="9656747"/>
            <a:ext cx="3212199" cy="7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1019850" y="606250"/>
            <a:ext cx="180639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53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5350"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5350"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5350"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5350"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5350"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5350"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5350"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535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ubTitle" idx="1"/>
          </p:nvPr>
        </p:nvSpPr>
        <p:spPr>
          <a:xfrm>
            <a:off x="1019850" y="1306950"/>
            <a:ext cx="180639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9EABA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9EABA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9EABA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9EABA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9EABA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9EABA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9EABA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9EABA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9EABA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ubTitle" idx="2"/>
          </p:nvPr>
        </p:nvSpPr>
        <p:spPr>
          <a:xfrm>
            <a:off x="1042409" y="10137486"/>
            <a:ext cx="125103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EABA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EABA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EABA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EABA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EABA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EABA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EABA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EABA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EABA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2">
          <p15:clr>
            <a:srgbClr val="FA7B17"/>
          </p15:clr>
        </p15:guide>
        <p15:guide id="2" pos="6332">
          <p15:clr>
            <a:srgbClr val="FA7B17"/>
          </p15:clr>
        </p15:guide>
        <p15:guide id="3" pos="720">
          <p15:clr>
            <a:srgbClr val="FA7B17"/>
          </p15:clr>
        </p15:guide>
        <p15:guide id="4" orient="horz" pos="6552">
          <p15:clr>
            <a:srgbClr val="FA7B17"/>
          </p15:clr>
        </p15:guide>
        <p15:guide id="5" pos="11952">
          <p15:clr>
            <a:srgbClr val="FA7B17"/>
          </p15:clr>
        </p15:guide>
        <p15:guide id="6" orient="horz" pos="823">
          <p15:clr>
            <a:srgbClr val="FA7B17"/>
          </p15:clr>
        </p15:guide>
        <p15:guide id="7" orient="horz" pos="1152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CUSTOM_1">
    <p:bg>
      <p:bgPr>
        <a:solidFill>
          <a:srgbClr val="E2E9EB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7"/>
          <p:cNvPicPr preferRelativeResize="0"/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-7816444" y="-4568027"/>
            <a:ext cx="17128628" cy="171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7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7021225" y="-5516200"/>
            <a:ext cx="18305048" cy="18305048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"/>
          <p:cNvSpPr/>
          <p:nvPr/>
        </p:nvSpPr>
        <p:spPr>
          <a:xfrm>
            <a:off x="9580563" y="6402965"/>
            <a:ext cx="942975" cy="0"/>
          </a:xfrm>
          <a:custGeom>
            <a:avLst/>
            <a:gdLst/>
            <a:ahLst/>
            <a:cxnLst/>
            <a:rect l="l" t="t" r="r" b="b"/>
            <a:pathLst>
              <a:path w="942975" h="120000" extrusionOk="0">
                <a:moveTo>
                  <a:pt x="0" y="0"/>
                </a:moveTo>
                <a:lnTo>
                  <a:pt x="942379" y="0"/>
                </a:lnTo>
              </a:path>
            </a:pathLst>
          </a:custGeom>
          <a:noFill/>
          <a:ln w="76200" cap="flat" cmpd="sng">
            <a:solidFill>
              <a:srgbClr val="BD20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44" name="Google Shape;44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951247" y="9291592"/>
            <a:ext cx="4770702" cy="1125164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1382213" y="4343400"/>
            <a:ext cx="17339700" cy="16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33.png"/><Relationship Id="rId1" Type="http://schemas.openxmlformats.org/officeDocument/2006/relationships/tags" Target="../tags/tag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0.png"/><Relationship Id="rId15" Type="http://schemas.openxmlformats.org/officeDocument/2006/relationships/image" Target="../media/image260.png"/><Relationship Id="rId10" Type="http://schemas.openxmlformats.org/officeDocument/2006/relationships/image" Target="../media/image28.png"/><Relationship Id="rId4" Type="http://schemas.openxmlformats.org/officeDocument/2006/relationships/image" Target="../media/image18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6.png"/><Relationship Id="rId12" Type="http://schemas.openxmlformats.org/officeDocument/2006/relationships/image" Target="../media/image3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6" Type="http://schemas.openxmlformats.org/officeDocument/2006/relationships/image" Target="../media/image20.png"/><Relationship Id="rId11" Type="http://schemas.openxmlformats.org/officeDocument/2006/relationships/image" Target="../media/image9.png"/><Relationship Id="rId5" Type="http://schemas.openxmlformats.org/officeDocument/2006/relationships/image" Target="../media/image37.png"/><Relationship Id="rId10" Type="http://schemas.openxmlformats.org/officeDocument/2006/relationships/image" Target="../media/image5.png"/><Relationship Id="rId4" Type="http://schemas.openxmlformats.org/officeDocument/2006/relationships/image" Target="../media/image18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2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31.png"/><Relationship Id="rId4" Type="http://schemas.openxmlformats.org/officeDocument/2006/relationships/image" Target="../media/image3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50.png"/><Relationship Id="rId3" Type="http://schemas.openxmlformats.org/officeDocument/2006/relationships/image" Target="../media/image39.png"/><Relationship Id="rId7" Type="http://schemas.openxmlformats.org/officeDocument/2006/relationships/image" Target="../media/image380.png"/><Relationship Id="rId12" Type="http://schemas.openxmlformats.org/officeDocument/2006/relationships/image" Target="../media/image4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6" Type="http://schemas.openxmlformats.org/officeDocument/2006/relationships/image" Target="../media/image24.png"/><Relationship Id="rId11" Type="http://schemas.openxmlformats.org/officeDocument/2006/relationships/image" Target="../media/image45.png"/><Relationship Id="rId5" Type="http://schemas.openxmlformats.org/officeDocument/2006/relationships/image" Target="../media/image20.png"/><Relationship Id="rId10" Type="http://schemas.openxmlformats.org/officeDocument/2006/relationships/image" Target="../media/image44.png"/><Relationship Id="rId4" Type="http://schemas.openxmlformats.org/officeDocument/2006/relationships/image" Target="../media/image18.png"/><Relationship Id="rId9" Type="http://schemas.openxmlformats.org/officeDocument/2006/relationships/image" Target="../media/image42.png"/><Relationship Id="rId1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7.png"/><Relationship Id="rId7" Type="http://schemas.openxmlformats.org/officeDocument/2006/relationships/image" Target="../media/image4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6" Type="http://schemas.openxmlformats.org/officeDocument/2006/relationships/image" Target="../media/image46.png"/><Relationship Id="rId5" Type="http://schemas.openxmlformats.org/officeDocument/2006/relationships/image" Target="../media/image52.png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53.png"/><Relationship Id="rId7" Type="http://schemas.openxmlformats.org/officeDocument/2006/relationships/image" Target="../media/image59.png"/><Relationship Id="rId12" Type="http://schemas.openxmlformats.org/officeDocument/2006/relationships/image" Target="../media/image55.png"/><Relationship Id="rId17" Type="http://schemas.openxmlformats.org/officeDocument/2006/relationships/image" Target="../media/image56.pn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67.png"/><Relationship Id="rId1" Type="http://schemas.openxmlformats.org/officeDocument/2006/relationships/tags" Target="../tags/tag6.xml"/><Relationship Id="rId6" Type="http://schemas.openxmlformats.org/officeDocument/2006/relationships/image" Target="../media/image39.png"/><Relationship Id="rId11" Type="http://schemas.openxmlformats.org/officeDocument/2006/relationships/image" Target="../media/image63.png"/><Relationship Id="rId5" Type="http://schemas.openxmlformats.org/officeDocument/2006/relationships/image" Target="../media/image58.png"/><Relationship Id="rId15" Type="http://schemas.openxmlformats.org/officeDocument/2006/relationships/image" Target="../media/image41.png"/><Relationship Id="rId10" Type="http://schemas.openxmlformats.org/officeDocument/2006/relationships/image" Target="../media/image54.png"/><Relationship Id="rId4" Type="http://schemas.openxmlformats.org/officeDocument/2006/relationships/image" Target="../media/image45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64.png"/><Relationship Id="rId3" Type="http://schemas.openxmlformats.org/officeDocument/2006/relationships/image" Target="../media/image18.png"/><Relationship Id="rId7" Type="http://schemas.openxmlformats.org/officeDocument/2006/relationships/image" Target="../media/image41.png"/><Relationship Id="rId12" Type="http://schemas.openxmlformats.org/officeDocument/2006/relationships/image" Target="../media/image62.png"/><Relationship Id="rId17" Type="http://schemas.openxmlformats.org/officeDocument/2006/relationships/image" Target="../media/image44.pn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46.png"/><Relationship Id="rId1" Type="http://schemas.openxmlformats.org/officeDocument/2006/relationships/tags" Target="../tags/tag7.xml"/><Relationship Id="rId6" Type="http://schemas.openxmlformats.org/officeDocument/2006/relationships/image" Target="../media/image77.png"/><Relationship Id="rId11" Type="http://schemas.openxmlformats.org/officeDocument/2006/relationships/image" Target="../media/image57.png"/><Relationship Id="rId5" Type="http://schemas.openxmlformats.org/officeDocument/2006/relationships/image" Target="../media/image24.png"/><Relationship Id="rId15" Type="http://schemas.openxmlformats.org/officeDocument/2006/relationships/image" Target="../media/image74.png"/><Relationship Id="rId10" Type="http://schemas.openxmlformats.org/officeDocument/2006/relationships/image" Target="../media/image39.png"/><Relationship Id="rId4" Type="http://schemas.openxmlformats.org/officeDocument/2006/relationships/image" Target="../media/image20.png"/><Relationship Id="rId9" Type="http://schemas.openxmlformats.org/officeDocument/2006/relationships/image" Target="../media/image72.png"/><Relationship Id="rId1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8.png"/><Relationship Id="rId7" Type="http://schemas.openxmlformats.org/officeDocument/2006/relationships/image" Target="../media/image79.png"/><Relationship Id="rId12" Type="http://schemas.openxmlformats.org/officeDocument/2006/relationships/image" Target="../media/image8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6" Type="http://schemas.openxmlformats.org/officeDocument/2006/relationships/image" Target="../media/image78.png"/><Relationship Id="rId11" Type="http://schemas.openxmlformats.org/officeDocument/2006/relationships/image" Target="../media/image82.png"/><Relationship Id="rId5" Type="http://schemas.openxmlformats.org/officeDocument/2006/relationships/image" Target="../media/image64.png"/><Relationship Id="rId10" Type="http://schemas.openxmlformats.org/officeDocument/2006/relationships/image" Target="../media/image55.png"/><Relationship Id="rId4" Type="http://schemas.openxmlformats.org/officeDocument/2006/relationships/image" Target="../media/image39.png"/><Relationship Id="rId9" Type="http://schemas.openxmlformats.org/officeDocument/2006/relationships/image" Target="../media/image8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4.png"/><Relationship Id="rId12" Type="http://schemas.openxmlformats.org/officeDocument/2006/relationships/image" Target="../media/image4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6" Type="http://schemas.openxmlformats.org/officeDocument/2006/relationships/image" Target="../media/image31.png"/><Relationship Id="rId11" Type="http://schemas.openxmlformats.org/officeDocument/2006/relationships/image" Target="../media/image73.png"/><Relationship Id="rId5" Type="http://schemas.openxmlformats.org/officeDocument/2006/relationships/image" Target="../media/image30.png"/><Relationship Id="rId10" Type="http://schemas.openxmlformats.org/officeDocument/2006/relationships/image" Target="../media/image71.png"/><Relationship Id="rId4" Type="http://schemas.openxmlformats.org/officeDocument/2006/relationships/image" Target="../media/image92.png"/><Relationship Id="rId9" Type="http://schemas.openxmlformats.org/officeDocument/2006/relationships/image" Target="../media/image84.png"/><Relationship Id="rId1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75.png"/><Relationship Id="rId7" Type="http://schemas.openxmlformats.org/officeDocument/2006/relationships/image" Target="../media/image8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Relationship Id="rId6" Type="http://schemas.openxmlformats.org/officeDocument/2006/relationships/image" Target="../media/image99.png"/><Relationship Id="rId11" Type="http://schemas.openxmlformats.org/officeDocument/2006/relationships/image" Target="../media/image88.png"/><Relationship Id="rId5" Type="http://schemas.openxmlformats.org/officeDocument/2006/relationships/image" Target="../media/image85.png"/><Relationship Id="rId10" Type="http://schemas.openxmlformats.org/officeDocument/2006/relationships/image" Target="../media/image103.png"/><Relationship Id="rId4" Type="http://schemas.openxmlformats.org/officeDocument/2006/relationships/image" Target="../media/image80.png"/><Relationship Id="rId9" Type="http://schemas.openxmlformats.org/officeDocument/2006/relationships/image" Target="../media/image10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18.png"/><Relationship Id="rId7" Type="http://schemas.openxmlformats.org/officeDocument/2006/relationships/image" Target="../media/image9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9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0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Relationship Id="rId6" Type="http://schemas.openxmlformats.org/officeDocument/2006/relationships/image" Target="../media/image68.png"/><Relationship Id="rId5" Type="http://schemas.openxmlformats.org/officeDocument/2006/relationships/image" Target="../media/image101.png"/><Relationship Id="rId4" Type="http://schemas.openxmlformats.org/officeDocument/2006/relationships/image" Target="../media/image9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10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34B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158594" y="1395730"/>
            <a:ext cx="17786912" cy="25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altLang="zh-CN" sz="6000" b="0" i="0" u="none" strike="noStrike" baseline="0" dirty="0">
                <a:latin typeface="NimbusRomNo9L-Medi"/>
              </a:rPr>
              <a:t>Toward the Fundamental </a:t>
            </a:r>
            <a:r>
              <a:rPr lang="en-US" altLang="zh-CN" sz="6000" dirty="0">
                <a:latin typeface="NimbusRomNo9L-Medi"/>
              </a:rPr>
              <a:t>Limits of Imitation Learning</a:t>
            </a:r>
            <a:br>
              <a:rPr lang="en-US" altLang="zh-CN" sz="6000" dirty="0">
                <a:latin typeface="NimbusRomNo9L-Medi"/>
              </a:rPr>
            </a:br>
            <a:r>
              <a:rPr lang="en-US" altLang="zh-CN" sz="4000" dirty="0">
                <a:latin typeface="NimbusRomNo9L-Medi"/>
              </a:rPr>
              <a:t>Conference on Neural Information Processing Systems (2020)</a:t>
            </a:r>
            <a:endParaRPr sz="4000" dirty="0">
              <a:latin typeface="NimbusRomNo9L-Medi"/>
            </a:endParaRPr>
          </a:p>
        </p:txBody>
      </p:sp>
      <p:sp>
        <p:nvSpPr>
          <p:cNvPr id="51" name="Google Shape;51;p8"/>
          <p:cNvSpPr txBox="1">
            <a:spLocks noGrp="1"/>
          </p:cNvSpPr>
          <p:nvPr>
            <p:ph type="subTitle" idx="1"/>
          </p:nvPr>
        </p:nvSpPr>
        <p:spPr>
          <a:xfrm>
            <a:off x="2057675" y="8891120"/>
            <a:ext cx="15078000" cy="1022500"/>
          </a:xfrm>
          <a:prstGeom prst="rect">
            <a:avLst/>
          </a:prstGeom>
        </p:spPr>
        <p:txBody>
          <a:bodyPr spcFirstLastPara="1" wrap="square" lIns="146300" tIns="73150" rIns="146300" bIns="73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dirty="0"/>
              <a:t>11/02/2021</a:t>
            </a:r>
            <a:r>
              <a:rPr lang="zh-CN" altLang="en-US" sz="4000" dirty="0"/>
              <a:t> </a:t>
            </a:r>
            <a:endParaRPr lang="en-US" altLang="zh-CN" sz="4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dirty="0"/>
              <a:t>Presenter: </a:t>
            </a:r>
            <a:r>
              <a:rPr lang="en-US" sz="4000" dirty="0" err="1"/>
              <a:t>Yichen</a:t>
            </a:r>
            <a:r>
              <a:rPr lang="en-US" sz="4000" dirty="0"/>
              <a:t> Li</a:t>
            </a:r>
            <a:endParaRPr sz="4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A55F919-E4BE-4B08-B587-A58C3BD9CC11}"/>
              </a:ext>
            </a:extLst>
          </p:cNvPr>
          <p:cNvSpPr txBox="1"/>
          <p:nvPr/>
        </p:nvSpPr>
        <p:spPr>
          <a:xfrm>
            <a:off x="2057675" y="5094903"/>
            <a:ext cx="74060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Nived</a:t>
            </a:r>
            <a:r>
              <a:rPr lang="en-US" altLang="zh-CN" sz="40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Rajaraman</a:t>
            </a:r>
          </a:p>
          <a:p>
            <a:pPr algn="ctr"/>
            <a:r>
              <a:rPr lang="en-US" altLang="zh-CN" sz="40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University of California, Berkeley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A2D1B51-AEB4-4FB9-906D-9D98421BC49F}"/>
              </a:ext>
            </a:extLst>
          </p:cNvPr>
          <p:cNvSpPr txBox="1"/>
          <p:nvPr/>
        </p:nvSpPr>
        <p:spPr>
          <a:xfrm>
            <a:off x="10945135" y="6944797"/>
            <a:ext cx="74060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lt1"/>
                </a:solidFill>
                <a:latin typeface="Calibri"/>
                <a:cs typeface="Calibri"/>
              </a:rPr>
              <a:t>Kannan </a:t>
            </a:r>
            <a:r>
              <a:rPr lang="en-US" altLang="zh-CN" sz="4000" dirty="0" err="1">
                <a:solidFill>
                  <a:schemeClr val="lt1"/>
                </a:solidFill>
                <a:latin typeface="Calibri"/>
                <a:cs typeface="Calibri"/>
              </a:rPr>
              <a:t>Ramchandran</a:t>
            </a:r>
            <a:endParaRPr lang="en-US" altLang="zh-CN" sz="4000" dirty="0">
              <a:solidFill>
                <a:schemeClr val="lt1"/>
              </a:solidFill>
              <a:latin typeface="Calibri"/>
              <a:cs typeface="Calibri"/>
            </a:endParaRPr>
          </a:p>
          <a:p>
            <a:pPr algn="ctr"/>
            <a:r>
              <a:rPr lang="en-US" altLang="zh-CN" sz="40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University of California, Berkeley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0AF20F-9E84-40A7-9262-7BCEC3E49925}"/>
              </a:ext>
            </a:extLst>
          </p:cNvPr>
          <p:cNvSpPr txBox="1"/>
          <p:nvPr/>
        </p:nvSpPr>
        <p:spPr>
          <a:xfrm>
            <a:off x="2057675" y="6944795"/>
            <a:ext cx="74060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err="1">
                <a:solidFill>
                  <a:schemeClr val="lt1"/>
                </a:solidFill>
                <a:latin typeface="Calibri"/>
                <a:cs typeface="Calibri"/>
              </a:rPr>
              <a:t>Jiantao</a:t>
            </a:r>
            <a:r>
              <a:rPr lang="en-US" altLang="zh-CN" sz="4000" dirty="0">
                <a:solidFill>
                  <a:schemeClr val="lt1"/>
                </a:solidFill>
                <a:latin typeface="Calibri"/>
                <a:cs typeface="Calibri"/>
              </a:rPr>
              <a:t> Jiao</a:t>
            </a:r>
          </a:p>
          <a:p>
            <a:pPr algn="ctr"/>
            <a:r>
              <a:rPr lang="en-US" altLang="zh-CN" sz="40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University of California, Berkeley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F93058-F391-49ED-85D3-868EAF13FE89}"/>
              </a:ext>
            </a:extLst>
          </p:cNvPr>
          <p:cNvSpPr txBox="1"/>
          <p:nvPr/>
        </p:nvSpPr>
        <p:spPr>
          <a:xfrm>
            <a:off x="10647994" y="5094903"/>
            <a:ext cx="80003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lt1"/>
                </a:solidFill>
                <a:latin typeface="Calibri"/>
                <a:cs typeface="Calibri"/>
              </a:rPr>
              <a:t>Lin F. Yang</a:t>
            </a:r>
          </a:p>
          <a:p>
            <a:pPr algn="ctr"/>
            <a:r>
              <a:rPr lang="en-US" altLang="zh-CN" sz="4000" dirty="0">
                <a:solidFill>
                  <a:schemeClr val="lt1"/>
                </a:solidFill>
                <a:latin typeface="Calibri"/>
                <a:cs typeface="Calibri"/>
              </a:rPr>
              <a:t>University of California, Los Angeles</a:t>
            </a:r>
            <a:endParaRPr lang="en-US" altLang="zh-CN" sz="4000" dirty="0">
              <a:solidFill>
                <a:schemeClr val="lt1"/>
              </a:solidFill>
              <a:latin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0"/>
    </mc:Choice>
    <mc:Fallback xmlns="">
      <p:transition spd="slow" advTm="38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99314-AB84-4332-A9A7-C18CD59E3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400" dirty="0">
                <a:solidFill>
                  <a:schemeClr val="accent5"/>
                </a:solidFill>
              </a:rPr>
              <a:t>Compounding Error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86FE5F9-1602-4769-ADFF-CD5C33D85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845" y="1514350"/>
            <a:ext cx="9679908" cy="348971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9508970-3E42-4B28-899D-B3E1EB8098E1}"/>
              </a:ext>
            </a:extLst>
          </p:cNvPr>
          <p:cNvSpPr txBox="1"/>
          <p:nvPr/>
        </p:nvSpPr>
        <p:spPr>
          <a:xfrm>
            <a:off x="4869710" y="5004061"/>
            <a:ext cx="116320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Mistake -&gt; Unseen States -&gt; More Errors </a:t>
            </a:r>
            <a:endParaRPr lang="zh-CN" altLang="en-US" sz="4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317F71A-74F8-49A0-915E-29077BD79EBC}"/>
              </a:ext>
            </a:extLst>
          </p:cNvPr>
          <p:cNvSpPr txBox="1"/>
          <p:nvPr/>
        </p:nvSpPr>
        <p:spPr>
          <a:xfrm>
            <a:off x="7319231" y="5773502"/>
            <a:ext cx="5465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accent5"/>
                </a:solidFill>
              </a:rPr>
              <a:t>Inability to Recover</a:t>
            </a:r>
            <a:endParaRPr lang="zh-CN" altLang="en-US" sz="4800" dirty="0">
              <a:solidFill>
                <a:schemeClr val="accent5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3D2D0AB-D498-4050-AC57-E43EB7991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845" y="6542943"/>
            <a:ext cx="981075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9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"/>
    </mc:Choice>
    <mc:Fallback xmlns="">
      <p:transition spd="slow" advTm="8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7FB88AA-8220-4F49-95ED-7D6D3E8701B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solidFill>
                      <a:schemeClr val="accent5"/>
                    </a:solidFill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accent5"/>
                    </a:solidFill>
                  </a:rPr>
                  <a:t> </a:t>
                </a:r>
                <a:r>
                  <a:rPr lang="en-US" altLang="zh-CN" sz="4800" dirty="0">
                    <a:solidFill>
                      <a:schemeClr val="accent5"/>
                    </a:solidFill>
                  </a:rPr>
                  <a:t>Compounding Error</a:t>
                </a:r>
                <a:endParaRPr lang="zh-CN" alt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7FB88AA-8220-4F49-95ED-7D6D3E8701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754" t="-16779" b="-40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9AF1F1B-B0F5-4808-B8BA-D3F933A13BFD}"/>
                  </a:ext>
                </a:extLst>
              </p:cNvPr>
              <p:cNvSpPr txBox="1"/>
              <p:nvPr/>
            </p:nvSpPr>
            <p:spPr>
              <a:xfrm>
                <a:off x="1019850" y="2423581"/>
                <a:ext cx="18232426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/>
                  <a:t>Assume the Markov Decision Process has H episodes.</a:t>
                </a:r>
              </a:p>
              <a:p>
                <a:endParaRPr lang="en-US" altLang="zh-CN" sz="3600" dirty="0"/>
              </a:p>
              <a:p>
                <a:r>
                  <a:rPr lang="en-US" altLang="zh-CN" sz="3600" dirty="0"/>
                  <a:t>With probability </a:t>
                </a:r>
                <a:r>
                  <a:rPr lang="en-US" altLang="zh-CN" sz="3600" dirty="0">
                    <a:sym typeface="Symbol" panose="05050102010706020507" pitchFamily="18" charset="2"/>
                  </a:rPr>
                  <a:t></a:t>
                </a:r>
                <a:r>
                  <a:rPr lang="en-US" altLang="zh-CN" sz="3600" dirty="0"/>
                  <a:t> of learner making a mistake on each step and gets lost thereafter.</a:t>
                </a:r>
              </a:p>
              <a:p>
                <a:endParaRPr lang="en-US" altLang="zh-CN" sz="3600" dirty="0"/>
              </a:p>
              <a:p>
                <a:r>
                  <a:rPr lang="en-US" altLang="zh-CN" sz="3600" dirty="0"/>
                  <a:t>Any mistake on time step 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3600" dirty="0"/>
                  <a:t> will result in 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3600" dirty="0"/>
                  <a:t> </a:t>
                </a:r>
                <a:r>
                  <a:rPr lang="en-US" altLang="zh-CN" sz="3600" dirty="0"/>
                  <a:t>loss.</a:t>
                </a:r>
                <a:endParaRPr lang="zh-CN" altLang="en-US" sz="36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9AF1F1B-B0F5-4808-B8BA-D3F933A13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850" y="2423581"/>
                <a:ext cx="18232426" cy="2862322"/>
              </a:xfrm>
              <a:prstGeom prst="rect">
                <a:avLst/>
              </a:prstGeom>
              <a:blipFill>
                <a:blip r:embed="rId4"/>
                <a:stretch>
                  <a:fillRect l="-1003" t="-3412" b="-72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453D746-6F81-4BB4-A888-C38202F3931D}"/>
                  </a:ext>
                </a:extLst>
              </p:cNvPr>
              <p:cNvSpPr txBox="1"/>
              <p:nvPr/>
            </p:nvSpPr>
            <p:spPr>
              <a:xfrm>
                <a:off x="2874385" y="6023448"/>
                <a:ext cx="14354829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360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zh-CN" altLang="en-US" sz="3600" dirty="0"/>
                  <a:t> </a:t>
                </a:r>
                <a:r>
                  <a:rPr lang="en-US" altLang="zh-CN" sz="3600" dirty="0"/>
                  <a:t>+</a:t>
                </a:r>
                <a14:m>
                  <m:oMath xmlns:m="http://schemas.openxmlformats.org/officeDocument/2006/math">
                    <m:r>
                      <a:rPr lang="zh-CN" altLang="en-US" sz="3600" i="1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sz="36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d>
                      <m:d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3600" i="1"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zh-CN" altLang="en-US" sz="36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r>
                      <a:rPr lang="zh-CN" altLang="en-US" sz="3600" i="1"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zh-CN" altLang="en-US" sz="36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600" dirty="0"/>
                  <a:t> </a:t>
                </a:r>
              </a:p>
              <a:p>
                <a:endParaRPr lang="zh-CN" altLang="en-US" sz="36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453D746-6F81-4BB4-A888-C38202F39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385" y="6023448"/>
                <a:ext cx="14354829" cy="1107996"/>
              </a:xfrm>
              <a:prstGeom prst="rect">
                <a:avLst/>
              </a:prstGeom>
              <a:blipFill>
                <a:blip r:embed="rId5"/>
                <a:stretch>
                  <a:fillRect t="-126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左大括号 12">
            <a:extLst>
              <a:ext uri="{FF2B5EF4-FFF2-40B4-BE49-F238E27FC236}">
                <a16:creationId xmlns:a16="http://schemas.microsoft.com/office/drawing/2014/main" id="{6A28803E-B841-427A-9553-D1CA0E48719D}"/>
              </a:ext>
            </a:extLst>
          </p:cNvPr>
          <p:cNvSpPr/>
          <p:nvPr/>
        </p:nvSpPr>
        <p:spPr>
          <a:xfrm rot="16200000">
            <a:off x="13023310" y="6692431"/>
            <a:ext cx="646331" cy="3348015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7D0C685-4369-4278-894E-EF612ADD85D3}"/>
              </a:ext>
            </a:extLst>
          </p:cNvPr>
          <p:cNvSpPr txBox="1"/>
          <p:nvPr/>
        </p:nvSpPr>
        <p:spPr>
          <a:xfrm>
            <a:off x="13155074" y="8689604"/>
            <a:ext cx="622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H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03F79BD-8A60-4156-B91F-1832A7318B79}"/>
                  </a:ext>
                </a:extLst>
              </p:cNvPr>
              <p:cNvSpPr txBox="1"/>
              <p:nvPr/>
            </p:nvSpPr>
            <p:spPr>
              <a:xfrm>
                <a:off x="2874385" y="7581608"/>
                <a:ext cx="17829783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360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zh-CN" altLang="en-US" sz="3600" dirty="0"/>
                  <a:t> </a:t>
                </a:r>
                <a:r>
                  <a:rPr lang="en-US" altLang="zh-CN" sz="3600" dirty="0"/>
                  <a:t>+</a:t>
                </a:r>
                <a14:m>
                  <m:oMath xmlns:m="http://schemas.openxmlformats.org/officeDocument/2006/math">
                    <m:r>
                      <a:rPr lang="zh-CN" altLang="en-US" sz="3600" i="1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sz="36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d>
                      <m:d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r>
                      <a:rPr lang="zh-CN" altLang="en-US" sz="3600" i="1"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zh-CN" altLang="en-US" sz="36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36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sz="36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36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zh-CN" altLang="en-US" sz="36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600" dirty="0"/>
                  <a:t> </a:t>
                </a:r>
              </a:p>
              <a:p>
                <a:endParaRPr lang="zh-CN" altLang="en-US" sz="36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03F79BD-8A60-4156-B91F-1832A7318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385" y="7581608"/>
                <a:ext cx="17829783" cy="1107996"/>
              </a:xfrm>
              <a:prstGeom prst="rect">
                <a:avLst/>
              </a:prstGeom>
              <a:blipFill>
                <a:blip r:embed="rId6"/>
                <a:stretch>
                  <a:fillRect t="-127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星形: 五角 18">
            <a:extLst>
              <a:ext uri="{FF2B5EF4-FFF2-40B4-BE49-F238E27FC236}">
                <a16:creationId xmlns:a16="http://schemas.microsoft.com/office/drawing/2014/main" id="{03AF00C2-7A3D-4B15-8A50-64E0448334CE}"/>
              </a:ext>
            </a:extLst>
          </p:cNvPr>
          <p:cNvSpPr/>
          <p:nvPr/>
        </p:nvSpPr>
        <p:spPr>
          <a:xfrm>
            <a:off x="2060033" y="7710204"/>
            <a:ext cx="334108" cy="33306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1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"/>
    </mc:Choice>
    <mc:Fallback xmlns="">
      <p:transition spd="slow" advTm="8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D1D4052-566D-4626-94D2-8CA7217F57C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solidFill>
                      <a:schemeClr val="accent5"/>
                    </a:solidFill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accent5"/>
                    </a:solidFill>
                  </a:rPr>
                  <a:t> </a:t>
                </a:r>
                <a:r>
                  <a:rPr lang="en-US" altLang="zh-CN" sz="4800" dirty="0">
                    <a:solidFill>
                      <a:schemeClr val="accent5"/>
                    </a:solidFill>
                  </a:rPr>
                  <a:t>Compounding Error: Lower Bound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D1D4052-566D-4626-94D2-8CA7217F57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754" t="-16779" b="-40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副标题 3">
            <a:extLst>
              <a:ext uri="{FF2B5EF4-FFF2-40B4-BE49-F238E27FC236}">
                <a16:creationId xmlns:a16="http://schemas.microsoft.com/office/drawing/2014/main" id="{F2162B34-6A15-4256-A403-576DED92F4F8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446855" y="13179624"/>
            <a:ext cx="12510300" cy="433800"/>
          </a:xfrm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77D370F-1D61-4ED6-A6B3-E90A574BB905}"/>
                  </a:ext>
                </a:extLst>
              </p:cNvPr>
              <p:cNvSpPr txBox="1"/>
              <p:nvPr/>
            </p:nvSpPr>
            <p:spPr>
              <a:xfrm>
                <a:off x="3083197" y="7430547"/>
                <a:ext cx="13937206" cy="1733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zh-CN" sz="40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sz="4000" dirty="0"/>
                            <m:t>1−</m:t>
                          </m:r>
                          <m:r>
                            <a:rPr lang="en-US" altLang="zh-CN" sz="4000" b="0" i="1" dirty="0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sz="4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≥1 −</m:t>
                      </m:r>
                      <m:sSup>
                        <m:sSupPr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zh-CN" sz="400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4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sup>
                          </m:sSup>
                          <m:r>
                            <a:rPr lang="en-US" altLang="zh-CN" sz="40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en-US" altLang="zh-CN" sz="4000" i="1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4000" i="1" dirty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sz="4000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en-US" altLang="zh-CN" sz="4000" i="1">
                          <a:latin typeface="Cambria Math" panose="02040503050406030204" pitchFamily="18" charset="0"/>
                        </a:rPr>
                        <m:t>≥1−(1−</m:t>
                      </m:r>
                      <m:f>
                        <m:fPr>
                          <m:ctrlPr>
                            <a:rPr lang="en-US" altLang="zh-CN" sz="4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4000" i="1" dirty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sz="4000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altLang="zh-CN" sz="4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4000" i="1">
                          <a:latin typeface="Cambria Math" panose="02040503050406030204" pitchFamily="18" charset="0"/>
                        </a:rPr>
                        <m:t>)= </m:t>
                      </m:r>
                      <m:r>
                        <m:rPr>
                          <m:sty m:val="p"/>
                        </m:rPr>
                        <a:rPr lang="el-GR" altLang="zh-CN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4000" i="1" dirty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sz="4000" i="1" dirty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4000" dirty="0"/>
              </a:p>
              <a:p>
                <a:endParaRPr lang="zh-CN" altLang="en-US" sz="32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77D370F-1D61-4ED6-A6B3-E90A574BB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197" y="7430547"/>
                <a:ext cx="13937206" cy="17332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570BFBB-8B75-40DE-8149-C901CCB82D9D}"/>
                  </a:ext>
                </a:extLst>
              </p:cNvPr>
              <p:cNvSpPr txBox="1"/>
              <p:nvPr/>
            </p:nvSpPr>
            <p:spPr>
              <a:xfrm>
                <a:off x="5424154" y="6513294"/>
                <a:ext cx="10360514" cy="830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/>
                  <a:t>Useful Inequality:    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≥1−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570BFBB-8B75-40DE-8149-C901CCB82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154" y="6513294"/>
                <a:ext cx="10360514" cy="830677"/>
              </a:xfrm>
              <a:prstGeom prst="rect">
                <a:avLst/>
              </a:prstGeom>
              <a:blipFill>
                <a:blip r:embed="rId5"/>
                <a:stretch>
                  <a:fillRect l="-1825" t="-4380" b="-10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5390788-3958-49B2-B0E2-595CCC3C8EE6}"/>
                  </a:ext>
                </a:extLst>
              </p:cNvPr>
              <p:cNvSpPr txBox="1"/>
              <p:nvPr/>
            </p:nvSpPr>
            <p:spPr>
              <a:xfrm>
                <a:off x="5424154" y="2373601"/>
                <a:ext cx="14354829" cy="46626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zh-CN" altLang="en-US" sz="360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zh-CN" altLang="en-US" sz="3600" dirty="0"/>
                  <a:t> </a:t>
                </a:r>
                <a:r>
                  <a:rPr lang="en-US" altLang="zh-CN" sz="3600" dirty="0"/>
                  <a:t>+</a:t>
                </a:r>
                <a14:m>
                  <m:oMath xmlns:m="http://schemas.openxmlformats.org/officeDocument/2006/math">
                    <m:r>
                      <a:rPr lang="zh-CN" altLang="en-US" sz="3600" i="1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sz="36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d>
                      <m:d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r>
                      <a:rPr lang="zh-CN" altLang="en-US" sz="3600" i="1"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zh-CN" altLang="en-US" sz="36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3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zh-CN" altLang="en-US" sz="36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𝐻</m:t>
                    </m:r>
                    <m:r>
                      <m:rPr>
                        <m:nor/>
                      </m:rPr>
                      <a:rPr lang="zh-CN" altLang="en-US" sz="3600" dirty="0"/>
                      <m:t> </m:t>
                    </m:r>
                    <m:r>
                      <m:rPr>
                        <m:nor/>
                      </m:rPr>
                      <a:rPr lang="en-US" altLang="zh-CN" sz="3600" dirty="0"/>
                      <m:t>+</m:t>
                    </m:r>
                    <m:r>
                      <a:rPr lang="zh-CN" altLang="en-US" sz="3600" i="1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sz="36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d>
                      <m:d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36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r>
                      <a:rPr lang="zh-CN" altLang="en-US" sz="3600" i="1"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zh-CN" altLang="en-US" sz="36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endParaRPr lang="en-US" altLang="zh-CN" sz="3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zh-CN" altLang="en-US" sz="3600" i="1">
                            <a:latin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36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sz="3600" dirty="0"/>
                      <m:t>+</m:t>
                    </m:r>
                    <m:d>
                      <m:d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sz="36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altLang="zh-CN" sz="36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p>
                      <m:sSup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zh-CN" altLang="en-US" sz="36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3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𝜖</m:t>
                          </m:r>
                        </m:num>
                        <m:den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zh-CN" altLang="en-US" sz="3600" i="1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num>
                                    <m:den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num>
                            <m:den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zh-CN" altLang="en-US" sz="36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600" i="1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3600" b="0" i="1" dirty="0">
                  <a:latin typeface="Cambria Math" panose="02040503050406030204" pitchFamily="18" charset="0"/>
                </a:endParaRPr>
              </a:p>
              <a:p>
                <a:endParaRPr lang="en-US" altLang="zh-CN" sz="3600" b="0" i="1" dirty="0">
                  <a:latin typeface="Cambria Math" panose="02040503050406030204" pitchFamily="18" charset="0"/>
                </a:endParaRPr>
              </a:p>
              <a:p>
                <a:endParaRPr lang="zh-CN" altLang="en-US" sz="36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5390788-3958-49B2-B0E2-595CCC3C8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154" y="2373601"/>
                <a:ext cx="14354829" cy="4662623"/>
              </a:xfrm>
              <a:prstGeom prst="rect">
                <a:avLst/>
              </a:prstGeom>
              <a:blipFill>
                <a:blip r:embed="rId6"/>
                <a:stretch>
                  <a:fillRect t="-30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星形: 五角 10">
            <a:extLst>
              <a:ext uri="{FF2B5EF4-FFF2-40B4-BE49-F238E27FC236}">
                <a16:creationId xmlns:a16="http://schemas.microsoft.com/office/drawing/2014/main" id="{323A04D3-0490-42D7-8046-FA82273285FE}"/>
              </a:ext>
            </a:extLst>
          </p:cNvPr>
          <p:cNvSpPr/>
          <p:nvPr/>
        </p:nvSpPr>
        <p:spPr>
          <a:xfrm>
            <a:off x="3657600" y="2373601"/>
            <a:ext cx="334108" cy="33306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59F3E09-BF65-45EA-9748-2784A5E0F199}"/>
                  </a:ext>
                </a:extLst>
              </p:cNvPr>
              <p:cNvSpPr txBox="1"/>
              <p:nvPr/>
            </p:nvSpPr>
            <p:spPr>
              <a:xfrm>
                <a:off x="4466486" y="9165971"/>
                <a:ext cx="11170627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360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zh-CN" altLang="en-US" sz="3600" dirty="0"/>
                  <a:t> </a:t>
                </a:r>
                <a:r>
                  <a:rPr lang="en-US" altLang="zh-CN" sz="3600" dirty="0"/>
                  <a:t>+</a:t>
                </a:r>
                <a14:m>
                  <m:oMath xmlns:m="http://schemas.openxmlformats.org/officeDocument/2006/math">
                    <m:r>
                      <a:rPr lang="zh-CN" altLang="en-US" sz="3600" i="1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sz="36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d>
                      <m:d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r>
                      <a:rPr lang="zh-CN" altLang="en-US" sz="3600" i="1"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zh-CN" altLang="en-US" sz="36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3600" i="1" dirty="0"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3600" dirty="0"/>
              </a:p>
              <a:p>
                <a:endParaRPr lang="zh-CN" altLang="en-US" sz="36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59F3E09-BF65-45EA-9748-2784A5E0F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486" y="9165971"/>
                <a:ext cx="11170627" cy="1200329"/>
              </a:xfrm>
              <a:prstGeom prst="rect">
                <a:avLst/>
              </a:prstGeom>
              <a:blipFill>
                <a:blip r:embed="rId7"/>
                <a:stretch>
                  <a:fillRect t="-8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172ECC61-5B1F-4BAF-9C2B-DB7872091BAA}"/>
              </a:ext>
            </a:extLst>
          </p:cNvPr>
          <p:cNvSpPr txBox="1"/>
          <p:nvPr/>
        </p:nvSpPr>
        <p:spPr>
          <a:xfrm>
            <a:off x="12039135" y="3866009"/>
            <a:ext cx="27534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G</a:t>
            </a:r>
            <a:r>
              <a:rPr lang="zh-CN" altLang="en-US" sz="2400" dirty="0"/>
              <a:t>eometric </a:t>
            </a:r>
            <a:r>
              <a:rPr lang="en-US" altLang="zh-CN" sz="2400" dirty="0"/>
              <a:t>S</a:t>
            </a:r>
            <a:r>
              <a:rPr lang="zh-CN" altLang="en-US" sz="2400" dirty="0"/>
              <a:t>eries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5D04B2F-EB5E-44F0-8D40-639615C9AE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61038" y="2145572"/>
            <a:ext cx="13581522" cy="79524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6350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1"/>
    </mc:Choice>
    <mc:Fallback xmlns="">
      <p:transition spd="slow" advTm="14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382213" y="4343400"/>
            <a:ext cx="17339700" cy="16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Basic Settings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503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"/>
    </mc:Choice>
    <mc:Fallback xmlns="">
      <p:transition spd="slow" advTm="72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FEFE01-FB05-47BA-A74D-0B27DB417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100" y="427803"/>
            <a:ext cx="18063900" cy="908100"/>
          </a:xfrm>
        </p:spPr>
        <p:txBody>
          <a:bodyPr/>
          <a:lstStyle/>
          <a:p>
            <a:r>
              <a:rPr lang="en-US" altLang="zh-CN" dirty="0"/>
              <a:t>Basic Settings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0E78DDF-B28A-4498-AD87-B1403FED35B5}"/>
              </a:ext>
            </a:extLst>
          </p:cNvPr>
          <p:cNvSpPr txBox="1"/>
          <p:nvPr/>
        </p:nvSpPr>
        <p:spPr>
          <a:xfrm>
            <a:off x="1020100" y="1736788"/>
            <a:ext cx="100466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Tabular Episodic MDP: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870BCE9-05C6-45E0-B7D9-AF536576E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8017" y="1462184"/>
            <a:ext cx="5422183" cy="119553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36A04FC-FCCE-4E94-B23B-F0D83C26DBA3}"/>
              </a:ext>
            </a:extLst>
          </p:cNvPr>
          <p:cNvSpPr txBox="1"/>
          <p:nvPr/>
        </p:nvSpPr>
        <p:spPr>
          <a:xfrm>
            <a:off x="1020100" y="3384642"/>
            <a:ext cx="475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State Space</a:t>
            </a:r>
            <a:r>
              <a:rPr lang="en-US" altLang="zh-CN" sz="3200" dirty="0"/>
              <a:t>:  </a:t>
            </a:r>
            <a:endParaRPr lang="zh-CN" altLang="en-US" sz="32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CAA8508-6DE5-4824-A519-FEC0E3A4A6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1694" y="3430898"/>
            <a:ext cx="419100" cy="60007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4E2166A-61E9-4294-BF96-7BF3DCEC4788}"/>
              </a:ext>
            </a:extLst>
          </p:cNvPr>
          <p:cNvSpPr txBox="1"/>
          <p:nvPr/>
        </p:nvSpPr>
        <p:spPr>
          <a:xfrm>
            <a:off x="1020100" y="4077229"/>
            <a:ext cx="475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Action Space</a:t>
            </a:r>
            <a:r>
              <a:rPr lang="en-US" altLang="zh-CN" sz="3200" dirty="0"/>
              <a:t>:  </a:t>
            </a:r>
            <a:endParaRPr lang="zh-CN" altLang="en-US" sz="32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7181B96-B590-4CC5-AE47-FB5890DC7E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9760" y="4083120"/>
            <a:ext cx="504825" cy="7239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123068C-A418-4852-9F7B-5C59EC09505A}"/>
              </a:ext>
            </a:extLst>
          </p:cNvPr>
          <p:cNvSpPr txBox="1"/>
          <p:nvPr/>
        </p:nvSpPr>
        <p:spPr>
          <a:xfrm>
            <a:off x="1020100" y="4833703"/>
            <a:ext cx="475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Initial Distribution</a:t>
            </a:r>
            <a:r>
              <a:rPr lang="en-US" altLang="zh-CN" sz="3200" dirty="0"/>
              <a:t>:   </a:t>
            </a:r>
            <a:endParaRPr lang="zh-CN" altLang="en-US" sz="32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A42F22F-1E73-42D0-AECF-E8E821A5FC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9760" y="4847305"/>
            <a:ext cx="419100" cy="61912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14D64FD-765D-46FE-966D-9FF2559F9A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74980" y="5466430"/>
            <a:ext cx="8858398" cy="1172435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06A7B0AD-2B47-48F7-89A1-64B971A6C661}"/>
              </a:ext>
            </a:extLst>
          </p:cNvPr>
          <p:cNvSpPr txBox="1"/>
          <p:nvPr/>
        </p:nvSpPr>
        <p:spPr>
          <a:xfrm>
            <a:off x="1020100" y="5603779"/>
            <a:ext cx="475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Transition Dynamics:</a:t>
            </a:r>
            <a:endParaRPr lang="zh-CN" altLang="en-US" sz="32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D06CA09-93BE-4D6A-B486-F5435BC40772}"/>
              </a:ext>
            </a:extLst>
          </p:cNvPr>
          <p:cNvSpPr txBox="1"/>
          <p:nvPr/>
        </p:nvSpPr>
        <p:spPr>
          <a:xfrm>
            <a:off x="1020100" y="6514345"/>
            <a:ext cx="13275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Hidden Reward Function</a:t>
            </a:r>
            <a:r>
              <a:rPr lang="en-US" altLang="zh-CN" sz="3200" dirty="0"/>
              <a:t>:                                       </a:t>
            </a:r>
            <a:r>
              <a:rPr lang="en-US" altLang="zh-CN" sz="3200" b="1" dirty="0"/>
              <a:t> ,</a:t>
            </a:r>
            <a:r>
              <a:rPr lang="en-US" altLang="zh-CN" sz="3200" dirty="0"/>
              <a:t>  </a:t>
            </a:r>
            <a:endParaRPr lang="zh-CN" altLang="en-US" sz="3200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59E4E42C-C216-4C85-B03A-BAE80E154A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53861" y="6251292"/>
            <a:ext cx="4412915" cy="117243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ACC2AF02-AF95-4ABD-8749-26DC125DEC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94372" y="6335953"/>
            <a:ext cx="4532392" cy="1087774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9E57FE3E-C7E9-497C-9321-8037BC384A1C}"/>
              </a:ext>
            </a:extLst>
          </p:cNvPr>
          <p:cNvSpPr txBox="1"/>
          <p:nvPr/>
        </p:nvSpPr>
        <p:spPr>
          <a:xfrm>
            <a:off x="1020100" y="2729495"/>
            <a:ext cx="475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Episode Length</a:t>
            </a:r>
            <a:r>
              <a:rPr lang="en-US" altLang="zh-CN" sz="3200" dirty="0"/>
              <a:t>:  </a:t>
            </a:r>
            <a:endParaRPr lang="zh-CN" altLang="en-US" sz="3200" dirty="0"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45A5AA87-0676-41B5-844F-3ED96A7B5C5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79760" y="2657721"/>
            <a:ext cx="562968" cy="714008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D37DE4AF-E9F2-4AB3-8BC4-C73525A9EEA9}"/>
              </a:ext>
            </a:extLst>
          </p:cNvPr>
          <p:cNvSpPr txBox="1"/>
          <p:nvPr/>
        </p:nvSpPr>
        <p:spPr>
          <a:xfrm>
            <a:off x="1043980" y="7407832"/>
            <a:ext cx="1732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Non-Stationary Policy Class</a:t>
            </a:r>
            <a:r>
              <a:rPr lang="en-US" altLang="zh-CN" sz="3600" dirty="0"/>
              <a:t> :                                 </a:t>
            </a:r>
            <a:r>
              <a:rPr lang="en-US" altLang="zh-CN" sz="3600" b="1" dirty="0"/>
              <a:t> ,</a:t>
            </a:r>
            <a:r>
              <a:rPr lang="en-US" altLang="zh-CN" sz="3600" dirty="0"/>
              <a:t> </a:t>
            </a:r>
            <a:endParaRPr lang="zh-CN" altLang="en-US" sz="3200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57A54DE6-7DCC-46E8-B042-2ADAB2D68D9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51055" y="7304340"/>
            <a:ext cx="4032465" cy="894812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5D266319-AC86-4813-9275-6090B6A461E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150855" y="7289783"/>
            <a:ext cx="3104635" cy="949999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42C228EC-EE87-44E4-8AB5-8C79CF4F07F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73145" y="7954873"/>
            <a:ext cx="7435022" cy="1642866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D7B9E791-384C-454D-820F-7A2938EE23A9}"/>
              </a:ext>
            </a:extLst>
          </p:cNvPr>
          <p:cNvSpPr txBox="1"/>
          <p:nvPr/>
        </p:nvSpPr>
        <p:spPr>
          <a:xfrm>
            <a:off x="1043980" y="8342816"/>
            <a:ext cx="100466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Expected Cumulative Reward: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箭头: 左 41">
            <a:extLst>
              <a:ext uri="{FF2B5EF4-FFF2-40B4-BE49-F238E27FC236}">
                <a16:creationId xmlns:a16="http://schemas.microsoft.com/office/drawing/2014/main" id="{AFFB2AFC-AD5C-4E09-8C10-877D62A0C8BA}"/>
              </a:ext>
            </a:extLst>
          </p:cNvPr>
          <p:cNvSpPr/>
          <p:nvPr/>
        </p:nvSpPr>
        <p:spPr>
          <a:xfrm rot="18552469">
            <a:off x="15667074" y="6038150"/>
            <a:ext cx="519381" cy="426282"/>
          </a:xfrm>
          <a:prstGeom prst="lef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EF40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83F9F29-445B-4758-8B73-732E3F211147}"/>
              </a:ext>
            </a:extLst>
          </p:cNvPr>
          <p:cNvSpPr txBox="1"/>
          <p:nvPr/>
        </p:nvSpPr>
        <p:spPr>
          <a:xfrm>
            <a:off x="16100636" y="5156867"/>
            <a:ext cx="3854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Never Revealed to the Learner </a:t>
            </a:r>
            <a:endParaRPr lang="zh-CN" altLang="en-US" sz="36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4644CAD4-FC06-4226-8AEE-3C6B8438C879}"/>
                  </a:ext>
                </a:extLst>
              </p:cNvPr>
              <p:cNvSpPr txBox="1"/>
              <p:nvPr/>
            </p:nvSpPr>
            <p:spPr>
              <a:xfrm>
                <a:off x="1020100" y="9146208"/>
                <a:ext cx="9145905" cy="780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Learner Policy: </a:t>
                </a:r>
                <a14:m>
                  <m:oMath xmlns:m="http://schemas.openxmlformats.org/officeDocument/2006/math">
                    <m:r>
                      <a:rPr lang="en-US" altLang="zh-CN" sz="44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 </m:t>
                    </m:r>
                    <m:acc>
                      <m:accPr>
                        <m:chr m:val="̂"/>
                        <m:ctrlPr>
                          <a:rPr lang="en-US" altLang="zh-CN" sz="4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zh-CN" altLang="en-US" sz="4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𝜋</m:t>
                        </m:r>
                      </m:e>
                    </m:acc>
                  </m:oMath>
                </a14:m>
                <a:r>
                  <a:rPr lang="zh-CN" altLang="en-US" sz="4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4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 </a:t>
                </a:r>
                <a:r>
                  <a:rPr lang="en-US" altLang="zh-CN" sz="3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Expert Policy:</a:t>
                </a:r>
                <a:r>
                  <a:rPr lang="en-US" altLang="zh-CN" sz="3600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4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sSup>
                      <m:sSupPr>
                        <m:ctrlPr>
                          <a:rPr lang="en-US" altLang="zh-CN" sz="4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zh-CN" altLang="en-US" sz="4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𝜋</m:t>
                        </m:r>
                      </m:e>
                      <m:sup>
                        <m:r>
                          <a:rPr lang="en-US" altLang="zh-CN" sz="4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∗</m:t>
                        </m:r>
                      </m:sup>
                    </m:sSup>
                  </m:oMath>
                </a14:m>
                <a:endParaRPr lang="zh-CN" altLang="en-US" sz="4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4644CAD4-FC06-4226-8AEE-3C6B8438C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100" y="9146208"/>
                <a:ext cx="9145905" cy="780085"/>
              </a:xfrm>
              <a:prstGeom prst="rect">
                <a:avLst/>
              </a:prstGeom>
              <a:blipFill>
                <a:blip r:embed="rId15"/>
                <a:stretch>
                  <a:fillRect l="-1999" t="-15625" b="-35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>
            <a:extLst>
              <a:ext uri="{FF2B5EF4-FFF2-40B4-BE49-F238E27FC236}">
                <a16:creationId xmlns:a16="http://schemas.microsoft.com/office/drawing/2014/main" id="{60A32908-FC03-4E87-BA13-58587EB2A693}"/>
              </a:ext>
            </a:extLst>
          </p:cNvPr>
          <p:cNvSpPr txBox="1"/>
          <p:nvPr/>
        </p:nvSpPr>
        <p:spPr>
          <a:xfrm>
            <a:off x="1020100" y="10162931"/>
            <a:ext cx="100466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Suboptimality: 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756BB616-47F8-4FD8-A6C3-945D47E9BC3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06567" y="10023113"/>
            <a:ext cx="3876358" cy="111052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D89534A9-4F90-4CC6-B6EE-0DE7BEDEB684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-1" t="21295" r="71907"/>
          <a:stretch/>
        </p:blipFill>
        <p:spPr>
          <a:xfrm>
            <a:off x="13255343" y="1638105"/>
            <a:ext cx="3885410" cy="29876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5297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6"/>
    </mc:Choice>
    <mc:Fallback xmlns="">
      <p:transition spd="slow" advTm="12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7" grpId="0"/>
      <p:bldP spid="22" grpId="0"/>
      <p:bldP spid="23" grpId="0"/>
      <p:bldP spid="28" grpId="0"/>
      <p:bldP spid="33" grpId="0"/>
      <p:bldP spid="41" grpId="0"/>
      <p:bldP spid="42" grpId="0" animBg="1"/>
      <p:bldP spid="43" grpId="0"/>
      <p:bldP spid="47" grpId="0"/>
      <p:bldP spid="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>
            <a:extLst>
              <a:ext uri="{FF2B5EF4-FFF2-40B4-BE49-F238E27FC236}">
                <a16:creationId xmlns:a16="http://schemas.microsoft.com/office/drawing/2014/main" id="{81040090-5DEA-4598-B461-690165477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5" y="606425"/>
            <a:ext cx="18064163" cy="908050"/>
          </a:xfrm>
        </p:spPr>
        <p:txBody>
          <a:bodyPr/>
          <a:lstStyle/>
          <a:p>
            <a:r>
              <a:rPr lang="en-US" altLang="zh-CN" dirty="0"/>
              <a:t>Basic Settings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16CE3B-A788-4FF4-A6CD-7992A79F66A1}"/>
              </a:ext>
            </a:extLst>
          </p:cNvPr>
          <p:cNvSpPr txBox="1"/>
          <p:nvPr/>
        </p:nvSpPr>
        <p:spPr>
          <a:xfrm>
            <a:off x="6165657" y="811172"/>
            <a:ext cx="100466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Tabular Episodic MDP: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B6ADD71-E3CE-489D-AEEC-5693E5ED1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3574" y="536568"/>
            <a:ext cx="5422183" cy="1195537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9244D75C-C688-448A-9191-D8072E5A35FA}"/>
              </a:ext>
            </a:extLst>
          </p:cNvPr>
          <p:cNvSpPr txBox="1"/>
          <p:nvPr/>
        </p:nvSpPr>
        <p:spPr>
          <a:xfrm>
            <a:off x="1025021" y="3898805"/>
            <a:ext cx="35009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No-interaction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0EFBC20-0071-49D1-A46B-7D57255A08AF}"/>
              </a:ext>
            </a:extLst>
          </p:cNvPr>
          <p:cNvSpPr txBox="1"/>
          <p:nvPr/>
        </p:nvSpPr>
        <p:spPr>
          <a:xfrm>
            <a:off x="1019175" y="1936852"/>
            <a:ext cx="100466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kind of data?  3 Settings</a:t>
            </a:r>
            <a:endParaRPr lang="zh-CN" altLang="en-US" sz="44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CC05B70-AD50-4606-B929-6FE37A087E97}"/>
              </a:ext>
            </a:extLst>
          </p:cNvPr>
          <p:cNvSpPr txBox="1"/>
          <p:nvPr/>
        </p:nvSpPr>
        <p:spPr>
          <a:xfrm>
            <a:off x="4890977" y="3482063"/>
            <a:ext cx="50017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Basic No-interaction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83F63379-3407-4A12-96BC-AFBA9EBD6CA0}"/>
              </a:ext>
            </a:extLst>
          </p:cNvPr>
          <p:cNvSpPr/>
          <p:nvPr/>
        </p:nvSpPr>
        <p:spPr>
          <a:xfrm>
            <a:off x="4441523" y="3773486"/>
            <a:ext cx="412426" cy="961350"/>
          </a:xfrm>
          <a:prstGeom prst="leftBrace">
            <a:avLst>
              <a:gd name="adj1" fmla="val 26515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E988708-3459-4BA2-B361-CBCE759CBB26}"/>
              </a:ext>
            </a:extLst>
          </p:cNvPr>
          <p:cNvSpPr txBox="1"/>
          <p:nvPr/>
        </p:nvSpPr>
        <p:spPr>
          <a:xfrm>
            <a:off x="4890977" y="4340526"/>
            <a:ext cx="50242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Known-Transition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E785668-37AE-4824-91DA-7EE8F2ACAA50}"/>
                  </a:ext>
                </a:extLst>
              </p:cNvPr>
              <p:cNvSpPr txBox="1"/>
              <p:nvPr/>
            </p:nvSpPr>
            <p:spPr>
              <a:xfrm>
                <a:off x="9698568" y="3499193"/>
                <a:ext cx="11029109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3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The learner has a dataset D of N independent rollouts of the expert policy.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36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  <m:r>
                          <a:rPr lang="en-US" altLang="zh-CN" sz="36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×</m:t>
                        </m:r>
                        <m:r>
                          <a:rPr lang="en-US" altLang="zh-CN" sz="36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𝐻</m:t>
                        </m:r>
                        <m:r>
                          <a:rPr lang="en-US" altLang="zh-CN" sz="36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×    ×      </m:t>
                        </m:r>
                      </m:e>
                    </m:d>
                  </m:oMath>
                </a14:m>
                <a:endPara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/>
                <a:r>
                  <a:rPr lang="en-US" altLang="zh-CN" sz="36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Cannot</a:t>
                </a:r>
                <a:r>
                  <a:rPr lang="en-US" altLang="zh-CN" sz="3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interact with MDP</a:t>
                </a:r>
                <a:endPara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E785668-37AE-4824-91DA-7EE8F2ACA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568" y="3499193"/>
                <a:ext cx="11029109" cy="1754326"/>
              </a:xfrm>
              <a:prstGeom prst="rect">
                <a:avLst/>
              </a:prstGeom>
              <a:blipFill>
                <a:blip r:embed="rId5"/>
                <a:stretch>
                  <a:fillRect l="-1714" t="-5208" b="-121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图片 28">
            <a:extLst>
              <a:ext uri="{FF2B5EF4-FFF2-40B4-BE49-F238E27FC236}">
                <a16:creationId xmlns:a16="http://schemas.microsoft.com/office/drawing/2014/main" id="{F268DF96-C1D3-47F9-975C-C9BFA2F71D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46253" y="4109256"/>
            <a:ext cx="373092" cy="5342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64607687-17DB-4E5C-BC59-BD5C2660C9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2343" y="5356497"/>
            <a:ext cx="5686147" cy="752578"/>
          </a:xfrm>
          <a:prstGeom prst="rect">
            <a:avLst/>
          </a:prstGeom>
        </p:spPr>
      </p:pic>
      <p:sp>
        <p:nvSpPr>
          <p:cNvPr id="31" name="箭头: 左 30">
            <a:extLst>
              <a:ext uri="{FF2B5EF4-FFF2-40B4-BE49-F238E27FC236}">
                <a16:creationId xmlns:a16="http://schemas.microsoft.com/office/drawing/2014/main" id="{EBAE1756-2DA8-4197-9A2F-4BBE1DB6A7A6}"/>
              </a:ext>
            </a:extLst>
          </p:cNvPr>
          <p:cNvSpPr/>
          <p:nvPr/>
        </p:nvSpPr>
        <p:spPr>
          <a:xfrm rot="16200000">
            <a:off x="6536205" y="5111604"/>
            <a:ext cx="488206" cy="170216"/>
          </a:xfrm>
          <a:prstGeom prst="lef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2A18180-FD42-442C-BBB6-60BB4C7CCF84}"/>
              </a:ext>
            </a:extLst>
          </p:cNvPr>
          <p:cNvSpPr txBox="1"/>
          <p:nvPr/>
        </p:nvSpPr>
        <p:spPr>
          <a:xfrm>
            <a:off x="6974105" y="4904324"/>
            <a:ext cx="1149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50"/>
                </a:solidFill>
              </a:rPr>
              <a:t>Extra</a:t>
            </a:r>
            <a:endParaRPr lang="zh-CN" altLang="en-US" sz="3200" dirty="0">
              <a:solidFill>
                <a:srgbClr val="00B05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CB4E6FC-EC5C-424E-A92F-601ED14542A9}"/>
              </a:ext>
            </a:extLst>
          </p:cNvPr>
          <p:cNvSpPr txBox="1"/>
          <p:nvPr/>
        </p:nvSpPr>
        <p:spPr>
          <a:xfrm>
            <a:off x="1019175" y="6232480"/>
            <a:ext cx="35009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Interactive: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1AB7D8C-5B2C-4812-8EE2-5D3749D2C74D}"/>
              </a:ext>
            </a:extLst>
          </p:cNvPr>
          <p:cNvSpPr txBox="1"/>
          <p:nvPr/>
        </p:nvSpPr>
        <p:spPr>
          <a:xfrm>
            <a:off x="3577344" y="6274105"/>
            <a:ext cx="140719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learner no longer has expert demonstrations.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38F3A447-4FA9-4CE5-971E-95A62E36C8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6730" y="8585215"/>
            <a:ext cx="373092" cy="53420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C4A96792-9681-4308-B540-02F6E786F03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" r="6984" b="13717"/>
          <a:stretch/>
        </p:blipFill>
        <p:spPr>
          <a:xfrm>
            <a:off x="8813542" y="8612400"/>
            <a:ext cx="915170" cy="47983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3CC61B16-9039-4761-B7F0-1EEDEFFEE9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720545" y="4120666"/>
            <a:ext cx="430687" cy="617589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AFD65310-C301-4014-A711-1BAB1F8802C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-1" t="21295" r="71907"/>
          <a:stretch/>
        </p:blipFill>
        <p:spPr>
          <a:xfrm>
            <a:off x="15396080" y="6195993"/>
            <a:ext cx="3885410" cy="2987616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E7DBE37E-82C3-416D-9527-2301074F05C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213122" y="6117130"/>
            <a:ext cx="4363629" cy="30356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D254CB6C-4CD6-4CF7-AD6C-C1825F69F3AA}"/>
                  </a:ext>
                </a:extLst>
              </p:cNvPr>
              <p:cNvSpPr txBox="1"/>
              <p:nvPr/>
            </p:nvSpPr>
            <p:spPr>
              <a:xfrm>
                <a:off x="3577344" y="6844416"/>
                <a:ext cx="12302736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Allowed to interact with the MDP for </a:t>
                </a:r>
                <a:r>
                  <a:rPr lang="en-US" altLang="zh-CN" sz="3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en-US" altLang="zh-CN" sz="3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rollouts and get expert’s action distribution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6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zh-CN" altLang="en-US" sz="36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sub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∗</m:t>
                        </m:r>
                      </m:sup>
                    </m:sSubSup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𝑠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sz="3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for all state </a:t>
                </a:r>
                <a:r>
                  <a:rPr lang="en-US" altLang="zh-CN" sz="3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r>
                  <a:rPr lang="en-US" altLang="zh-CN" sz="3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visited by the learner with the corresponding timestep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6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t</m:t>
                    </m:r>
                    <m:r>
                      <a:rPr lang="en-US" altLang="zh-CN" sz="36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∈{1,…,</m:t>
                    </m:r>
                    <m:r>
                      <a:rPr lang="en-US" altLang="zh-CN" sz="36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𝐻</m:t>
                    </m:r>
                    <m:r>
                      <m:rPr>
                        <m:nor/>
                      </m:rPr>
                      <a:rPr lang="en-US" altLang="zh-CN" sz="36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}</m:t>
                    </m:r>
                  </m:oMath>
                </a14:m>
                <a:r>
                  <a:rPr lang="en-US" altLang="zh-CN" sz="3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36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  <m:r>
                          <a:rPr lang="en-US" altLang="zh-CN" sz="36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×</m:t>
                        </m:r>
                        <m:r>
                          <a:rPr lang="en-US" altLang="zh-CN" sz="36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𝐻</m:t>
                        </m:r>
                        <m:r>
                          <a:rPr lang="en-US" altLang="zh-CN" sz="36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×    ×        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</m:e>
                    </m:d>
                  </m:oMath>
                </a14:m>
                <a:endPara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D254CB6C-4CD6-4CF7-AD6C-C1825F69F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344" y="6844416"/>
                <a:ext cx="12302736" cy="2308324"/>
              </a:xfrm>
              <a:prstGeom prst="rect">
                <a:avLst/>
              </a:prstGeom>
              <a:blipFill>
                <a:blip r:embed="rId12"/>
                <a:stretch>
                  <a:fillRect l="-1536" t="-4233" r="-545" b="-9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4377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0"/>
    </mc:Choice>
    <mc:Fallback xmlns="">
      <p:transition spd="slow" advTm="3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 animBg="1"/>
      <p:bldP spid="25" grpId="0"/>
      <p:bldP spid="27" grpId="0"/>
      <p:bldP spid="31" grpId="0" animBg="1"/>
      <p:bldP spid="32" grpId="0"/>
      <p:bldP spid="33" grpId="0"/>
      <p:bldP spid="35" grpId="0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64BA8-FF5C-4AC8-AD37-3EC7A6F5F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Settings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F6E2BCB-BFBF-470A-8745-269241419B75}"/>
              </a:ext>
            </a:extLst>
          </p:cNvPr>
          <p:cNvSpPr txBox="1"/>
          <p:nvPr/>
        </p:nvSpPr>
        <p:spPr>
          <a:xfrm>
            <a:off x="1019850" y="8696483"/>
            <a:ext cx="1293149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0" i="0" u="none" strike="noStrike" baseline="0" dirty="0">
                <a:latin typeface="CMSY7"/>
              </a:rPr>
              <a:t>The goal </a:t>
            </a:r>
            <a:r>
              <a:rPr lang="en-US" altLang="zh-CN" sz="4400" dirty="0">
                <a:latin typeface="CMSY7"/>
              </a:rPr>
              <a:t>for the learner </a:t>
            </a:r>
            <a:r>
              <a:rPr lang="en-US" altLang="zh-CN" sz="4400" b="0" i="0" u="none" strike="noStrike" baseline="0" dirty="0">
                <a:latin typeface="CMSY7"/>
              </a:rPr>
              <a:t>is to </a:t>
            </a:r>
            <a:r>
              <a:rPr lang="en-US" altLang="zh-CN" sz="4400" b="0" i="0" u="none" strike="noStrike" baseline="0" dirty="0">
                <a:latin typeface="NimbusRomNo9L-Regu"/>
              </a:rPr>
              <a:t>learn a policy that has </a:t>
            </a:r>
            <a:r>
              <a:rPr lang="en-US" altLang="zh-CN" sz="4400" dirty="0">
                <a:latin typeface="NimbusRomNo9L-Regu"/>
              </a:rPr>
              <a:t>reward comparable to </a:t>
            </a:r>
            <a:r>
              <a:rPr lang="en-US" altLang="zh-CN" sz="4400" b="0" i="0" u="none" strike="noStrike" baseline="0" dirty="0">
                <a:latin typeface="NimbusRomNo9L-Regu"/>
              </a:rPr>
              <a:t>the expert.</a:t>
            </a:r>
            <a:endParaRPr lang="zh-CN" altLang="en-US" sz="4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77C57A-EDBE-4D21-9D23-9B3E98FF6C37}"/>
              </a:ext>
            </a:extLst>
          </p:cNvPr>
          <p:cNvSpPr txBox="1"/>
          <p:nvPr/>
        </p:nvSpPr>
        <p:spPr>
          <a:xfrm>
            <a:off x="1083734" y="2090661"/>
            <a:ext cx="100466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kind of data?  3 Settings</a:t>
            </a:r>
            <a:endParaRPr lang="zh-CN" altLang="en-US" sz="44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BE9CB5-5A75-4077-B1A4-5D43126E297E}"/>
              </a:ext>
            </a:extLst>
          </p:cNvPr>
          <p:cNvSpPr txBox="1"/>
          <p:nvPr/>
        </p:nvSpPr>
        <p:spPr>
          <a:xfrm>
            <a:off x="1019850" y="4112489"/>
            <a:ext cx="176283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kind of expert?  Deterministic/Stochastic</a:t>
            </a:r>
            <a:endParaRPr lang="zh-CN" altLang="en-US" sz="44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F833C08-26DD-4E8B-BF07-A1FC7717E7FE}"/>
              </a:ext>
            </a:extLst>
          </p:cNvPr>
          <p:cNvSpPr txBox="1"/>
          <p:nvPr/>
        </p:nvSpPr>
        <p:spPr>
          <a:xfrm>
            <a:off x="10653823" y="1292969"/>
            <a:ext cx="50017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Basic No-Interaction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85962AF4-57EB-4208-BB06-2D00675C949D}"/>
              </a:ext>
            </a:extLst>
          </p:cNvPr>
          <p:cNvSpPr/>
          <p:nvPr/>
        </p:nvSpPr>
        <p:spPr>
          <a:xfrm>
            <a:off x="10204369" y="1584391"/>
            <a:ext cx="449454" cy="1819835"/>
          </a:xfrm>
          <a:prstGeom prst="leftBrace">
            <a:avLst>
              <a:gd name="adj1" fmla="val 26515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2A41CE5-8E6B-4CB7-9568-C10177951A40}"/>
              </a:ext>
            </a:extLst>
          </p:cNvPr>
          <p:cNvSpPr txBox="1"/>
          <p:nvPr/>
        </p:nvSpPr>
        <p:spPr>
          <a:xfrm>
            <a:off x="10653822" y="2151432"/>
            <a:ext cx="10046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Known-Transition (No-Interaction)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AF4E989-D283-4C77-88C8-A1889FBC7F48}"/>
              </a:ext>
            </a:extLst>
          </p:cNvPr>
          <p:cNvSpPr txBox="1"/>
          <p:nvPr/>
        </p:nvSpPr>
        <p:spPr>
          <a:xfrm>
            <a:off x="10653823" y="2949124"/>
            <a:ext cx="35009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Interactive 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576D87A-98C0-4369-B9C4-53F5CFDC98AE}"/>
                  </a:ext>
                </a:extLst>
              </p:cNvPr>
              <p:cNvSpPr txBox="1"/>
              <p:nvPr/>
            </p:nvSpPr>
            <p:spPr>
              <a:xfrm>
                <a:off x="2273676" y="5888432"/>
                <a:ext cx="1338185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Deterministic: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36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𝚷</m:t>
                        </m:r>
                      </m:e>
                      <m:sub>
                        <m:r>
                          <a:rPr lang="en-US" altLang="zh-CN" sz="36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𝒅𝒆𝒕</m:t>
                        </m:r>
                      </m:sub>
                    </m:sSub>
                  </m:oMath>
                </a14:m>
                <a:r>
                  <a:rPr lang="zh-CN" altLang="en-US" sz="3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3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where                               ,</a:t>
                </a:r>
                <a:endParaRPr lang="zh-CN" altLang="en-US" sz="3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576D87A-98C0-4369-B9C4-53F5CFDC9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676" y="5888432"/>
                <a:ext cx="13381858" cy="646331"/>
              </a:xfrm>
              <a:prstGeom prst="rect">
                <a:avLst/>
              </a:prstGeom>
              <a:blipFill>
                <a:blip r:embed="rId3"/>
                <a:stretch>
                  <a:fillRect l="-1412" t="-15094" b="-34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6DDB59B-08DF-4F24-B9B6-2EBAB4B064E7}"/>
                  </a:ext>
                </a:extLst>
              </p:cNvPr>
              <p:cNvSpPr txBox="1"/>
              <p:nvPr/>
            </p:nvSpPr>
            <p:spPr>
              <a:xfrm>
                <a:off x="2273676" y="6956921"/>
                <a:ext cx="1004776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Stochastic: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36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𝚷</m:t>
                        </m:r>
                      </m:e>
                      <m:sub>
                        <m:r>
                          <a:rPr lang="en-US" altLang="zh-CN" sz="3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𝐬</m:t>
                        </m:r>
                        <m:r>
                          <a:rPr lang="en-US" altLang="zh-CN" sz="36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𝒕</m:t>
                        </m:r>
                        <m:r>
                          <a:rPr lang="en-US" altLang="zh-CN" sz="3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𝐨</m:t>
                        </m:r>
                      </m:sub>
                    </m:sSub>
                  </m:oMath>
                </a14:m>
                <a:r>
                  <a:rPr lang="zh-CN" altLang="en-US" sz="3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3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where                               ,</a:t>
                </a:r>
                <a:r>
                  <a:rPr lang="zh-CN" altLang="en-US" sz="3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zh-CN" altLang="en-US" sz="3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6DDB59B-08DF-4F24-B9B6-2EBAB4B06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676" y="6956921"/>
                <a:ext cx="10047766" cy="646331"/>
              </a:xfrm>
              <a:prstGeom prst="rect">
                <a:avLst/>
              </a:prstGeom>
              <a:blipFill>
                <a:blip r:embed="rId4"/>
                <a:stretch>
                  <a:fillRect l="-1881" t="-14151" b="-34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左大括号 14">
            <a:extLst>
              <a:ext uri="{FF2B5EF4-FFF2-40B4-BE49-F238E27FC236}">
                <a16:creationId xmlns:a16="http://schemas.microsoft.com/office/drawing/2014/main" id="{D1ED9C5C-921D-416C-B3A9-8841AC922881}"/>
              </a:ext>
            </a:extLst>
          </p:cNvPr>
          <p:cNvSpPr/>
          <p:nvPr/>
        </p:nvSpPr>
        <p:spPr>
          <a:xfrm>
            <a:off x="1595542" y="5859988"/>
            <a:ext cx="449454" cy="1819835"/>
          </a:xfrm>
          <a:prstGeom prst="leftBrace">
            <a:avLst>
              <a:gd name="adj1" fmla="val 26515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6A65B39-D05B-4496-AC9E-A08C18270CF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5873" b="19572"/>
          <a:stretch/>
        </p:blipFill>
        <p:spPr>
          <a:xfrm>
            <a:off x="12738270" y="5836610"/>
            <a:ext cx="1680436" cy="76406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3500917-308F-47C8-8304-F018770515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88966" y="5959809"/>
            <a:ext cx="365436" cy="52402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75F2581-5AA3-442B-A552-13034784030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3224" b="8736"/>
          <a:stretch/>
        </p:blipFill>
        <p:spPr>
          <a:xfrm>
            <a:off x="11872273" y="6864093"/>
            <a:ext cx="3204694" cy="86699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9C54517-EE85-4151-A4C5-37BF843D987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" t="21295" r="71907"/>
          <a:stretch/>
        </p:blipFill>
        <p:spPr>
          <a:xfrm>
            <a:off x="15791361" y="5590193"/>
            <a:ext cx="3885410" cy="298761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139BDDA0-03B4-4564-8D3B-DE7F162FB6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88136" y="5798293"/>
            <a:ext cx="4032465" cy="89481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F894EE80-00F9-4C64-B500-89DA180C0A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7559" y="6864093"/>
            <a:ext cx="4032465" cy="89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6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"/>
    </mc:Choice>
    <mc:Fallback xmlns="">
      <p:transition spd="slow" advTm="14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382213" y="4343400"/>
            <a:ext cx="17339700" cy="16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9600" dirty="0"/>
              <a:t>Results Overview</a:t>
            </a:r>
            <a:br>
              <a:rPr lang="en-US" altLang="zh-CN" sz="9600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384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"/>
    </mc:Choice>
    <mc:Fallback xmlns="">
      <p:transition spd="slow" advTm="3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CB05C4-F89D-4B90-8CA4-C89B51BF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400" dirty="0"/>
              <a:t>Results Overview</a:t>
            </a:r>
            <a:br>
              <a:rPr lang="en-US" altLang="zh-CN" sz="5400" dirty="0"/>
            </a:b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1D8CF03-62E2-4A63-AFFE-0073024C6CC1}"/>
              </a:ext>
            </a:extLst>
          </p:cNvPr>
          <p:cNvSpPr txBox="1"/>
          <p:nvPr/>
        </p:nvSpPr>
        <p:spPr>
          <a:xfrm>
            <a:off x="1802272" y="9339045"/>
            <a:ext cx="10842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Also, high probability upper bound for the case of no-interaction with deterministic expert  is provided.</a:t>
            </a:r>
            <a:endParaRPr lang="zh-CN" altLang="en-US" sz="3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F757DF-4910-45DD-A73C-7FF34C8CD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639" y="1114751"/>
            <a:ext cx="17492821" cy="733018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7332EE3-0F6E-43DE-8820-4B24304E7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954" y="7957515"/>
            <a:ext cx="4591695" cy="73049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07FD627-BC41-4AF4-B5D5-AD58B44E2C9D}"/>
              </a:ext>
            </a:extLst>
          </p:cNvPr>
          <p:cNvSpPr txBox="1"/>
          <p:nvPr/>
        </p:nvSpPr>
        <p:spPr>
          <a:xfrm>
            <a:off x="4209364" y="3468034"/>
            <a:ext cx="2364156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3600" i="0" u="none" strike="noStrike" cap="none" baseline="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Interactive</a:t>
            </a:r>
            <a:r>
              <a:rPr lang="en-US" altLang="zh-CN" sz="3600" b="1" i="0" u="none" strike="noStrike" cap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 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223C065-2477-4CE4-BE36-0225A4D284F1}"/>
              </a:ext>
            </a:extLst>
          </p:cNvPr>
          <p:cNvSpPr txBox="1"/>
          <p:nvPr/>
        </p:nvSpPr>
        <p:spPr>
          <a:xfrm>
            <a:off x="4209364" y="5560994"/>
            <a:ext cx="2364156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3600" i="0" u="none" strike="noStrike" cap="none" baseline="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Interactive</a:t>
            </a:r>
            <a:r>
              <a:rPr lang="en-US" altLang="zh-CN" sz="3600" b="1" i="0" u="none" strike="noStrike" cap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 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07C59D4-01B0-490F-8201-26EA78C2190E}"/>
              </a:ext>
            </a:extLst>
          </p:cNvPr>
          <p:cNvSpPr txBox="1"/>
          <p:nvPr/>
        </p:nvSpPr>
        <p:spPr>
          <a:xfrm>
            <a:off x="9131649" y="3412795"/>
            <a:ext cx="3513351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3600" i="0" u="none" strike="noStrike" cap="none" baseline="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 </a:t>
            </a:r>
            <a:r>
              <a:rPr lang="en-US" altLang="zh-CN" sz="3600" b="1" i="0" u="none" strike="noStrike" cap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 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A9B2FD3-B885-42E5-8B18-6200701AB307}"/>
              </a:ext>
            </a:extLst>
          </p:cNvPr>
          <p:cNvSpPr txBox="1"/>
          <p:nvPr/>
        </p:nvSpPr>
        <p:spPr>
          <a:xfrm>
            <a:off x="8918289" y="5560994"/>
            <a:ext cx="3513351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i="0" u="none" strike="noStrike" cap="none" baseline="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 </a:t>
            </a:r>
            <a:r>
              <a:rPr lang="en-US" altLang="zh-CN" sz="2000" b="1" i="0" u="none" strike="noStrike" cap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35A11A3-1DF3-4329-AFD8-1D2F5E96C652}"/>
              </a:ext>
            </a:extLst>
          </p:cNvPr>
          <p:cNvSpPr txBox="1"/>
          <p:nvPr/>
        </p:nvSpPr>
        <p:spPr>
          <a:xfrm>
            <a:off x="10965180" y="5695950"/>
            <a:ext cx="185547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i="0" u="none" strike="noStrike" cap="none" baseline="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 </a:t>
            </a:r>
            <a:r>
              <a:rPr lang="en-US" altLang="zh-CN" sz="2000" b="1" i="0" u="none" strike="noStrike" cap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46AF544-BA33-4BBD-9DBE-1BA511C59D8C}"/>
              </a:ext>
            </a:extLst>
          </p:cNvPr>
          <p:cNvSpPr txBox="1"/>
          <p:nvPr/>
        </p:nvSpPr>
        <p:spPr>
          <a:xfrm>
            <a:off x="9852660" y="5761049"/>
            <a:ext cx="51562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i="0" u="none" strike="noStrike" cap="none" baseline="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 </a:t>
            </a:r>
            <a:r>
              <a:rPr lang="en-US" altLang="zh-CN" sz="2000" b="1" i="0" u="none" strike="noStrike" cap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269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6"/>
    </mc:Choice>
    <mc:Fallback xmlns="">
      <p:transition spd="slow" advTm="376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382213" y="4343400"/>
            <a:ext cx="17339700" cy="16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9600" dirty="0"/>
              <a:t>Lower Bound Results</a:t>
            </a:r>
            <a:br>
              <a:rPr lang="en-US" altLang="zh-CN" sz="9600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270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"/>
    </mc:Choice>
    <mc:Fallback xmlns="">
      <p:transition spd="slow" advTm="2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4875140" y="382497"/>
            <a:ext cx="13086900" cy="25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4875140" y="2893497"/>
            <a:ext cx="13339200" cy="5195700"/>
          </a:xfrm>
          <a:prstGeom prst="rect">
            <a:avLst/>
          </a:prstGeom>
        </p:spPr>
        <p:txBody>
          <a:bodyPr spcFirstLastPara="1" wrap="square" lIns="91425" tIns="91425" rIns="91425" bIns="73150" anchor="t" anchorCtr="0">
            <a:noAutofit/>
          </a:bodyPr>
          <a:lstStyle/>
          <a:p>
            <a:pPr marL="457200" lvl="0" indent="-431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altLang="zh-CN" sz="4400" dirty="0"/>
              <a:t>Background Introduction</a:t>
            </a:r>
            <a:endParaRPr sz="4400" dirty="0"/>
          </a:p>
          <a:p>
            <a:pPr>
              <a:lnSpc>
                <a:spcPct val="150000"/>
              </a:lnSpc>
            </a:pPr>
            <a:r>
              <a:rPr lang="en-US" altLang="zh-CN" sz="4400" dirty="0"/>
              <a:t>Compounding Error in Imitation Learning (IL)</a:t>
            </a:r>
          </a:p>
          <a:p>
            <a:pPr marL="457200" lvl="0" indent="-431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altLang="zh-CN" sz="4400" dirty="0"/>
              <a:t>Basic Settings </a:t>
            </a:r>
          </a:p>
          <a:p>
            <a:pPr marL="457200" lvl="0" indent="-431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altLang="zh-CN" sz="4400" dirty="0"/>
              <a:t>Results Overview</a:t>
            </a:r>
            <a:endParaRPr sz="4400" dirty="0"/>
          </a:p>
          <a:p>
            <a:pPr marL="457200" lvl="0" indent="-431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altLang="zh-CN" sz="4400" dirty="0"/>
              <a:t>Lower Bound Results</a:t>
            </a:r>
          </a:p>
          <a:p>
            <a:pPr marL="457200" lvl="0" indent="-431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altLang="zh-CN" sz="4400" dirty="0"/>
              <a:t>Upper Bound Results</a:t>
            </a:r>
          </a:p>
          <a:p>
            <a:pPr marL="457200" lvl="0" indent="-431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endParaRPr lang="en-US" altLang="zh-CN" sz="4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"/>
    </mc:Choice>
    <mc:Fallback xmlns="">
      <p:transition spd="slow" advTm="36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A146A-A9A1-41DA-BF11-9BD37EF58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400" dirty="0"/>
              <a:t>Lower Bound Results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481C0C-5373-48D1-AC82-0FF7614648F9}"/>
              </a:ext>
            </a:extLst>
          </p:cNvPr>
          <p:cNvSpPr txBox="1"/>
          <p:nvPr/>
        </p:nvSpPr>
        <p:spPr>
          <a:xfrm>
            <a:off x="1242374" y="8495102"/>
            <a:ext cx="1235053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4000" b="0" i="0" u="none" strike="noStrike" baseline="0" dirty="0">
                <a:latin typeface="NimbusRomNo9L-Regu"/>
              </a:rPr>
              <a:t>Key intuition: on states which were never seen, the learner has no prior knowledge about the expert’s policy.</a:t>
            </a:r>
            <a:endParaRPr lang="zh-CN" altLang="en-US" sz="4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49F507-FFA4-4CAF-923F-DB3E6ED9A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51" y="2058637"/>
            <a:ext cx="19712155" cy="364474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38AD1EE-B50F-4BE0-9916-A4CAD678AA9C}"/>
              </a:ext>
            </a:extLst>
          </p:cNvPr>
          <p:cNvSpPr txBox="1"/>
          <p:nvPr/>
        </p:nvSpPr>
        <p:spPr>
          <a:xfrm>
            <a:off x="1242374" y="6186523"/>
            <a:ext cx="1347594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4000" b="0" i="0" u="none" strike="noStrike" baseline="0" dirty="0">
                <a:latin typeface="NimbusRomNo9L-Regu"/>
              </a:rPr>
              <a:t>Observation: Since deterministic policy class can be seen as a special subset of stochastic policy class, Theorem 5.1 directly extends to the case of stochastic expert policy.</a:t>
            </a:r>
            <a:endParaRPr lang="zh-CN" altLang="en-US" sz="4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066EED-E00F-43DE-8EF8-435D64527C06}"/>
              </a:ext>
            </a:extLst>
          </p:cNvPr>
          <p:cNvSpPr txBox="1"/>
          <p:nvPr/>
        </p:nvSpPr>
        <p:spPr>
          <a:xfrm>
            <a:off x="5609861" y="3881009"/>
            <a:ext cx="2040619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3200" i="1" u="none" strike="noStrike" cap="none" baseline="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interactive</a:t>
            </a:r>
            <a:r>
              <a:rPr lang="en-US" altLang="zh-CN" sz="3200" b="1" i="1" u="none" strike="noStrike" cap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 </a:t>
            </a:r>
            <a:endParaRPr lang="zh-CN" altLang="en-US" sz="32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AA4EBC2-4B6D-4349-9956-D153F4599F9F}"/>
              </a:ext>
            </a:extLst>
          </p:cNvPr>
          <p:cNvSpPr txBox="1"/>
          <p:nvPr/>
        </p:nvSpPr>
        <p:spPr>
          <a:xfrm>
            <a:off x="5424449" y="3881008"/>
            <a:ext cx="3708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i="1" u="none" strike="noStrike" cap="none" baseline="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/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4699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2"/>
    </mc:Choice>
    <mc:Fallback xmlns="">
      <p:transition spd="slow" advTm="542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39676-A04A-4080-B497-B75348E8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400" dirty="0"/>
              <a:t>Lower Bound Results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F4F0D9B-2225-47DD-A13E-972C06CE47E2}"/>
                  </a:ext>
                </a:extLst>
              </p:cNvPr>
              <p:cNvSpPr txBox="1"/>
              <p:nvPr/>
            </p:nvSpPr>
            <p:spPr>
              <a:xfrm>
                <a:off x="2313986" y="8193966"/>
                <a:ext cx="1591847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3600" b="0" i="0" u="none" strike="noStrike" baseline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 algorithm can beat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36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H</m:t>
                        </m:r>
                      </m:e>
                      <m:sup>
                        <m:r>
                          <a:rPr lang="en-US" altLang="zh-CN" sz="3600" b="0" i="0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3600" b="0" i="0" u="none" strike="noStrike" baseline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barrier without additional assumptions</a:t>
                </a:r>
                <a:endPara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F4F0D9B-2225-47DD-A13E-972C06CE4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986" y="8193966"/>
                <a:ext cx="15918473" cy="646331"/>
              </a:xfrm>
              <a:prstGeom prst="rect">
                <a:avLst/>
              </a:prstGeom>
              <a:blipFill>
                <a:blip r:embed="rId2"/>
                <a:stretch>
                  <a:fillRect l="-1187" t="-14151" b="-34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DE94001C-3075-48C9-9389-EC229D1DD7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914"/>
          <a:stretch/>
        </p:blipFill>
        <p:spPr>
          <a:xfrm>
            <a:off x="802758" y="1712914"/>
            <a:ext cx="18940931" cy="24194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1">
                <a:extLst>
                  <a:ext uri="{FF2B5EF4-FFF2-40B4-BE49-F238E27FC236}">
                    <a16:creationId xmlns:a16="http://schemas.microsoft.com/office/drawing/2014/main" id="{3ABA7EEB-84AF-487E-9A2C-D3927C3BB6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5469020"/>
                  </p:ext>
                </p:extLst>
              </p:nvPr>
            </p:nvGraphicFramePr>
            <p:xfrm>
              <a:off x="5088949" y="4631652"/>
              <a:ext cx="9925701" cy="2712720"/>
            </p:xfrm>
            <a:graphic>
              <a:graphicData uri="http://schemas.openxmlformats.org/drawingml/2006/table">
                <a:tbl>
                  <a:tblPr firstRow="1" bandRow="1">
                    <a:tableStyleId>{F7014A0B-475B-4B9F-A1E9-10134EDE19F1}</a:tableStyleId>
                  </a:tblPr>
                  <a:tblGrid>
                    <a:gridCol w="4228286">
                      <a:extLst>
                        <a:ext uri="{9D8B030D-6E8A-4147-A177-3AD203B41FA5}">
                          <a16:colId xmlns:a16="http://schemas.microsoft.com/office/drawing/2014/main" val="3879060107"/>
                        </a:ext>
                      </a:extLst>
                    </a:gridCol>
                    <a:gridCol w="3200400">
                      <a:extLst>
                        <a:ext uri="{9D8B030D-6E8A-4147-A177-3AD203B41FA5}">
                          <a16:colId xmlns:a16="http://schemas.microsoft.com/office/drawing/2014/main" val="298972783"/>
                        </a:ext>
                      </a:extLst>
                    </a:gridCol>
                    <a:gridCol w="2497015">
                      <a:extLst>
                        <a:ext uri="{9D8B030D-6E8A-4147-A177-3AD203B41FA5}">
                          <a16:colId xmlns:a16="http://schemas.microsoft.com/office/drawing/2014/main" val="1653454986"/>
                        </a:ext>
                      </a:extLst>
                    </a:gridCol>
                  </a:tblGrid>
                  <a:tr h="516516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 i="0" u="none" strike="noStrike" cap="none" dirty="0">
                            <a:solidFill>
                              <a:srgbClr val="0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Arial"/>
                            <a:sym typeface="Arial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i="0" u="none" strike="noStrike" cap="none" dirty="0">
                              <a:solidFill>
                                <a:srgbClr val="00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Arial"/>
                              <a:sym typeface="Arial"/>
                            </a:rPr>
                            <a:t>No-Interaction</a:t>
                          </a:r>
                          <a:endParaRPr lang="zh-CN" altLang="en-US" sz="3200" b="0" i="0" u="none" strike="noStrike" cap="none" dirty="0">
                            <a:solidFill>
                              <a:srgbClr val="0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Arial"/>
                            <a:sym typeface="Arial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i="0" u="none" strike="noStrike" cap="none" dirty="0">
                              <a:solidFill>
                                <a:srgbClr val="00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Arial"/>
                              <a:sym typeface="Arial"/>
                            </a:rPr>
                            <a:t>Interactive</a:t>
                          </a:r>
                          <a:endParaRPr lang="zh-CN" altLang="en-US" sz="3200" b="0" i="0" u="none" strike="noStrike" cap="none" dirty="0">
                            <a:solidFill>
                              <a:srgbClr val="0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Arial"/>
                            <a:sym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7786989"/>
                      </a:ext>
                    </a:extLst>
                  </a:tr>
                  <a:tr h="9514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Deterministic Expert</a:t>
                          </a:r>
                          <a:endParaRPr lang="zh-CN" altLang="en-US" sz="32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3200" b="0" i="1" u="none" strike="noStrike" cap="none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"/>
                                        <a:sym typeface="Arial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0" i="1" u="none" strike="noStrike" cap="none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"/>
                                        <a:sym typeface="Arial"/>
                                      </a:rPr>
                                      <m:t>𝑆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zh-CN" sz="3200" b="0" i="1" u="none" strike="noStrike" cap="none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"/>
                                        <a:sym typeface="Arial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200" b="0" i="1" u="none" strike="noStrike" cap="none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"/>
                                        <a:sym typeface="Arial"/>
                                      </a:rPr>
                                      <m:t>𝐻</m:t>
                                    </m:r>
                                  </m:e>
                                  <m:sup>
                                    <m:r>
                                      <a:rPr lang="en-US" altLang="zh-CN" sz="3200" b="0" i="1" u="none" strike="noStrike" cap="none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"/>
                                        <a:sym typeface="Arial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3200" b="0" i="1" u="none" strike="noStrike" cap="non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"/>
                                    <a:sym typeface="Arial"/>
                                  </a:rPr>
                                  <m:t>/</m:t>
                                </m:r>
                                <m:r>
                                  <a:rPr lang="en-US" altLang="zh-CN" sz="3200" b="0" i="1" u="none" strike="noStrike" cap="non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"/>
                                    <a:sym typeface="Arial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zh-CN" altLang="en-US" sz="3200" b="0" i="0" u="none" strike="noStrike" cap="none" dirty="0">
                            <a:solidFill>
                              <a:srgbClr val="0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Arial"/>
                            <a:sym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3200" b="0" i="1" u="none" strike="noStrike" cap="none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"/>
                                        <a:sym typeface="Arial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0" i="1" u="none" strike="noStrike" cap="none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"/>
                                        <a:sym typeface="Arial"/>
                                      </a:rPr>
                                      <m:t>𝑆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zh-CN" sz="3200" b="0" i="1" u="none" strike="noStrike" cap="none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"/>
                                        <a:sym typeface="Arial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200" b="0" i="1" u="none" strike="noStrike" cap="none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"/>
                                        <a:sym typeface="Arial"/>
                                      </a:rPr>
                                      <m:t>𝐻</m:t>
                                    </m:r>
                                  </m:e>
                                  <m:sup>
                                    <m:r>
                                      <a:rPr lang="en-US" altLang="zh-CN" sz="3200" b="0" i="1" u="none" strike="noStrike" cap="none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"/>
                                        <a:sym typeface="Arial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3200" b="0" i="1" u="none" strike="noStrike" cap="non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"/>
                                    <a:sym typeface="Arial"/>
                                  </a:rPr>
                                  <m:t>/</m:t>
                                </m:r>
                                <m:r>
                                  <a:rPr lang="en-US" altLang="zh-CN" sz="3200" b="0" i="1" u="none" strike="noStrike" cap="non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"/>
                                    <a:sym typeface="Arial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zh-CN" altLang="en-US" sz="3200" b="0" i="0" u="none" strike="noStrike" cap="none" dirty="0">
                            <a:solidFill>
                              <a:srgbClr val="0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Arial"/>
                            <a:sym typeface="Arial"/>
                          </a:endParaRPr>
                        </a:p>
                        <a:p>
                          <a:pPr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endParaRPr lang="zh-CN" altLang="en-US" sz="3200" b="0" i="0" u="none" strike="noStrike" cap="none" dirty="0">
                            <a:solidFill>
                              <a:srgbClr val="0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Arial"/>
                            <a:sym typeface="Arial"/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3866384"/>
                      </a:ext>
                    </a:extLst>
                  </a:tr>
                  <a:tr h="9514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i="0" u="none" strike="noStrike" cap="none" dirty="0">
                              <a:solidFill>
                                <a:srgbClr val="00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Arial"/>
                              <a:sym typeface="Arial"/>
                            </a:rPr>
                            <a:t>Stochastic Expert</a:t>
                          </a:r>
                          <a:endParaRPr lang="zh-CN" altLang="en-US" sz="3200" b="0" i="0" u="none" strike="noStrike" cap="none" dirty="0">
                            <a:solidFill>
                              <a:srgbClr val="0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Arial"/>
                            <a:sym typeface="Arial"/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3200" b="0" i="1" u="none" strike="noStrike" cap="none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"/>
                                        <a:sym typeface="Arial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0" i="1" u="none" strike="noStrike" cap="none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"/>
                                        <a:sym typeface="Arial"/>
                                      </a:rPr>
                                      <m:t>𝑆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zh-CN" sz="3200" b="0" i="1" u="none" strike="noStrike" cap="none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"/>
                                        <a:sym typeface="Arial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200" b="0" i="1" u="none" strike="noStrike" cap="none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"/>
                                        <a:sym typeface="Arial"/>
                                      </a:rPr>
                                      <m:t>𝐻</m:t>
                                    </m:r>
                                  </m:e>
                                  <m:sup>
                                    <m:r>
                                      <a:rPr lang="en-US" altLang="zh-CN" sz="3200" b="0" i="1" u="none" strike="noStrike" cap="none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"/>
                                        <a:sym typeface="Arial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3200" b="0" i="1" u="none" strike="noStrike" cap="non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"/>
                                    <a:sym typeface="Arial"/>
                                  </a:rPr>
                                  <m:t>/</m:t>
                                </m:r>
                                <m:r>
                                  <a:rPr lang="en-US" altLang="zh-CN" sz="3200" b="0" i="1" u="none" strike="noStrike" cap="non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"/>
                                    <a:sym typeface="Arial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zh-CN" altLang="en-US" sz="3200" b="0" i="0" u="none" strike="noStrike" cap="none" dirty="0">
                            <a:solidFill>
                              <a:srgbClr val="0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Arial"/>
                            <a:sym typeface="Arial"/>
                          </a:endParaRPr>
                        </a:p>
                        <a:p>
                          <a:pPr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endParaRPr lang="zh-CN" altLang="en-US" sz="3200" b="0" i="0" u="none" strike="noStrike" cap="none" dirty="0">
                            <a:solidFill>
                              <a:srgbClr val="0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Arial"/>
                            <a:sym typeface="Arial"/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3200" b="0" i="1" u="none" strike="noStrike" cap="none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"/>
                                        <a:sym typeface="Arial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0" i="1" u="none" strike="noStrike" cap="none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"/>
                                        <a:sym typeface="Arial"/>
                                      </a:rPr>
                                      <m:t>𝑆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zh-CN" sz="3200" b="0" i="1" u="none" strike="noStrike" cap="none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"/>
                                        <a:sym typeface="Arial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200" b="0" i="1" u="none" strike="noStrike" cap="none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"/>
                                        <a:sym typeface="Arial"/>
                                      </a:rPr>
                                      <m:t>𝐻</m:t>
                                    </m:r>
                                  </m:e>
                                  <m:sup>
                                    <m:r>
                                      <a:rPr lang="en-US" altLang="zh-CN" sz="3200" b="0" i="1" u="none" strike="noStrike" cap="none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"/>
                                        <a:sym typeface="Arial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3200" b="0" i="1" u="none" strike="noStrike" cap="non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"/>
                                    <a:sym typeface="Arial"/>
                                  </a:rPr>
                                  <m:t>/</m:t>
                                </m:r>
                                <m:r>
                                  <a:rPr lang="en-US" altLang="zh-CN" sz="3200" b="0" i="1" u="none" strike="noStrike" cap="non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"/>
                                    <a:sym typeface="Arial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zh-CN" altLang="en-US" sz="3200" b="0" i="0" u="none" strike="noStrike" cap="none" dirty="0">
                            <a:solidFill>
                              <a:srgbClr val="0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Arial"/>
                            <a:sym typeface="Arial"/>
                          </a:endParaRPr>
                        </a:p>
                        <a:p>
                          <a:pPr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endParaRPr lang="zh-CN" altLang="en-US" sz="3200" b="0" i="0" u="none" strike="noStrike" cap="none" dirty="0">
                            <a:solidFill>
                              <a:srgbClr val="0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Arial"/>
                            <a:sym typeface="Arial"/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72842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1">
                <a:extLst>
                  <a:ext uri="{FF2B5EF4-FFF2-40B4-BE49-F238E27FC236}">
                    <a16:creationId xmlns:a16="http://schemas.microsoft.com/office/drawing/2014/main" id="{3ABA7EEB-84AF-487E-9A2C-D3927C3BB6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5469020"/>
                  </p:ext>
                </p:extLst>
              </p:nvPr>
            </p:nvGraphicFramePr>
            <p:xfrm>
              <a:off x="5088949" y="4631652"/>
              <a:ext cx="9925701" cy="2712720"/>
            </p:xfrm>
            <a:graphic>
              <a:graphicData uri="http://schemas.openxmlformats.org/drawingml/2006/table">
                <a:tbl>
                  <a:tblPr firstRow="1" bandRow="1">
                    <a:tableStyleId>{F7014A0B-475B-4B9F-A1E9-10134EDE19F1}</a:tableStyleId>
                  </a:tblPr>
                  <a:tblGrid>
                    <a:gridCol w="4228286">
                      <a:extLst>
                        <a:ext uri="{9D8B030D-6E8A-4147-A177-3AD203B41FA5}">
                          <a16:colId xmlns:a16="http://schemas.microsoft.com/office/drawing/2014/main" val="3879060107"/>
                        </a:ext>
                      </a:extLst>
                    </a:gridCol>
                    <a:gridCol w="3200400">
                      <a:extLst>
                        <a:ext uri="{9D8B030D-6E8A-4147-A177-3AD203B41FA5}">
                          <a16:colId xmlns:a16="http://schemas.microsoft.com/office/drawing/2014/main" val="298972783"/>
                        </a:ext>
                      </a:extLst>
                    </a:gridCol>
                    <a:gridCol w="2497015">
                      <a:extLst>
                        <a:ext uri="{9D8B030D-6E8A-4147-A177-3AD203B41FA5}">
                          <a16:colId xmlns:a16="http://schemas.microsoft.com/office/drawing/2014/main" val="1653454986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 i="0" u="none" strike="noStrike" cap="none" dirty="0">
                            <a:solidFill>
                              <a:srgbClr val="0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Arial"/>
                            <a:sym typeface="Arial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i="0" u="none" strike="noStrike" cap="none" dirty="0">
                              <a:solidFill>
                                <a:srgbClr val="00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Arial"/>
                              <a:sym typeface="Arial"/>
                            </a:rPr>
                            <a:t>No-Interaction</a:t>
                          </a:r>
                          <a:endParaRPr lang="zh-CN" altLang="en-US" sz="3200" b="0" i="0" u="none" strike="noStrike" cap="none" dirty="0">
                            <a:solidFill>
                              <a:srgbClr val="0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Arial"/>
                            <a:sym typeface="Arial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i="0" u="none" strike="noStrike" cap="none" dirty="0">
                              <a:solidFill>
                                <a:srgbClr val="00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Arial"/>
                              <a:sym typeface="Arial"/>
                            </a:rPr>
                            <a:t>Interactive</a:t>
                          </a:r>
                          <a:endParaRPr lang="zh-CN" altLang="en-US" sz="3200" b="0" i="0" u="none" strike="noStrike" cap="none" dirty="0">
                            <a:solidFill>
                              <a:srgbClr val="0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Arial"/>
                            <a:sym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7786989"/>
                      </a:ext>
                    </a:extLst>
                  </a:tr>
                  <a:tr h="1066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Deterministic Expert</a:t>
                          </a:r>
                          <a:endParaRPr lang="zh-CN" altLang="en-US" sz="32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32129" t="-60795" r="-78327" b="-1005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97805" t="-60795" r="-488" b="-1005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3866384"/>
                      </a:ext>
                    </a:extLst>
                  </a:tr>
                  <a:tr h="1066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i="0" u="none" strike="noStrike" cap="none" dirty="0">
                              <a:solidFill>
                                <a:srgbClr val="00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Arial"/>
                              <a:sym typeface="Arial"/>
                            </a:rPr>
                            <a:t>Stochastic Expert</a:t>
                          </a:r>
                          <a:endParaRPr lang="zh-CN" altLang="en-US" sz="3200" b="0" i="0" u="none" strike="noStrike" cap="none" dirty="0">
                            <a:solidFill>
                              <a:srgbClr val="0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Arial"/>
                            <a:sym typeface="Arial"/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32129" t="-161714" r="-78327" b="-1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97805" t="-161714" r="-488" b="-1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72842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5C27967C-D684-48AF-9AF4-097E8A53AA03}"/>
              </a:ext>
            </a:extLst>
          </p:cNvPr>
          <p:cNvSpPr txBox="1"/>
          <p:nvPr/>
        </p:nvSpPr>
        <p:spPr>
          <a:xfrm>
            <a:off x="15492045" y="6267154"/>
            <a:ext cx="42516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3">
                    <a:lumMod val="75000"/>
                  </a:schemeClr>
                </a:solidFill>
              </a:rPr>
              <a:t>Extension from Deterministic Case </a:t>
            </a:r>
            <a:endParaRPr lang="zh-CN" altLang="en-US" sz="3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2016E8E-A34B-4F3A-9800-D426B4F629F4}"/>
              </a:ext>
            </a:extLst>
          </p:cNvPr>
          <p:cNvSpPr txBox="1"/>
          <p:nvPr/>
        </p:nvSpPr>
        <p:spPr>
          <a:xfrm>
            <a:off x="15492045" y="5173521"/>
            <a:ext cx="42516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Extension from No-Interaction Case 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752396-F42C-4445-ADBB-9E7FFFC40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758" y="3448377"/>
            <a:ext cx="4501747" cy="62242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DCB577E-5543-4468-AF8E-B9B4B221913A}"/>
              </a:ext>
            </a:extLst>
          </p:cNvPr>
          <p:cNvSpPr txBox="1"/>
          <p:nvPr/>
        </p:nvSpPr>
        <p:spPr>
          <a:xfrm>
            <a:off x="5304505" y="3436242"/>
            <a:ext cx="2069689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3200" i="1" u="none" strike="noStrike" cap="none" baseline="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interactive</a:t>
            </a:r>
            <a:r>
              <a:rPr lang="en-US" altLang="zh-CN" sz="3200" b="1" i="1" u="none" strike="noStrike" cap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 </a:t>
            </a:r>
            <a:endParaRPr lang="zh-CN" altLang="en-US" sz="32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040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0"/>
    </mc:Choice>
    <mc:Fallback xmlns="">
      <p:transition spd="slow" advTm="38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BBEA1-3A48-4BA6-8149-CD69057C2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Lower Bound Proof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5CCFF7-50B2-4B97-BABB-A84954F86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914"/>
          <a:stretch/>
        </p:blipFill>
        <p:spPr>
          <a:xfrm>
            <a:off x="6133834" y="420862"/>
            <a:ext cx="13831170" cy="176676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1999C2A-612A-4689-A99D-ABEB4B3A9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751" y="1699738"/>
            <a:ext cx="5422183" cy="11955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E6F14F6-38FE-4295-BF20-8FAB74746B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8970" y="2895275"/>
            <a:ext cx="419100" cy="60007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7F1F07E-5148-4DA6-A248-264ECB4A3D59}"/>
              </a:ext>
            </a:extLst>
          </p:cNvPr>
          <p:cNvSpPr txBox="1"/>
          <p:nvPr/>
        </p:nvSpPr>
        <p:spPr>
          <a:xfrm>
            <a:off x="1701545" y="2895275"/>
            <a:ext cx="11346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|</a:t>
            </a:r>
            <a:r>
              <a:rPr lang="en-US" altLang="zh-CN" sz="36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|-1 good states and one absorbing bad state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1356AA6-DA4A-4FE5-938C-1BCCAC04C6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3728" y="2918403"/>
            <a:ext cx="422190" cy="60007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E38AD90-23D0-491A-B68F-5FDEF423ADC5}"/>
              </a:ext>
            </a:extLst>
          </p:cNvPr>
          <p:cNvSpPr txBox="1"/>
          <p:nvPr/>
        </p:nvSpPr>
        <p:spPr>
          <a:xfrm>
            <a:off x="1668070" y="3926090"/>
            <a:ext cx="11346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|</a:t>
            </a:r>
            <a:r>
              <a:rPr lang="en-US" altLang="zh-CN" sz="36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|-1 Bad actions and only one correct action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0036B15-B760-4085-B366-2D09A7A41F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1094" y="3887305"/>
            <a:ext cx="504824" cy="7239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EA30C5C-41F0-4E71-8486-C0BBAB68B0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6720" y="3848521"/>
            <a:ext cx="504825" cy="723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表格 16">
                <a:extLst>
                  <a:ext uri="{FF2B5EF4-FFF2-40B4-BE49-F238E27FC236}">
                    <a16:creationId xmlns:a16="http://schemas.microsoft.com/office/drawing/2014/main" id="{42421DB2-7890-4F3B-835E-13771EB6F8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7542075"/>
                  </p:ext>
                </p:extLst>
              </p:nvPr>
            </p:nvGraphicFramePr>
            <p:xfrm>
              <a:off x="12536318" y="2968549"/>
              <a:ext cx="7428686" cy="1530598"/>
            </p:xfrm>
            <a:graphic>
              <a:graphicData uri="http://schemas.openxmlformats.org/drawingml/2006/table">
                <a:tbl>
                  <a:tblPr firstRow="1" bandRow="1">
                    <a:tableStyleId>{F7014A0B-475B-4B9F-A1E9-10134EDE19F1}</a:tableStyleId>
                  </a:tblPr>
                  <a:tblGrid>
                    <a:gridCol w="4228286">
                      <a:extLst>
                        <a:ext uri="{9D8B030D-6E8A-4147-A177-3AD203B41FA5}">
                          <a16:colId xmlns:a16="http://schemas.microsoft.com/office/drawing/2014/main" val="4114646597"/>
                        </a:ext>
                      </a:extLst>
                    </a:gridCol>
                    <a:gridCol w="3200400">
                      <a:extLst>
                        <a:ext uri="{9D8B030D-6E8A-4147-A177-3AD203B41FA5}">
                          <a16:colId xmlns:a16="http://schemas.microsoft.com/office/drawing/2014/main" val="2822035909"/>
                        </a:ext>
                      </a:extLst>
                    </a:gridCol>
                  </a:tblGrid>
                  <a:tr h="516516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 i="0" u="none" strike="noStrike" cap="none" dirty="0">
                            <a:solidFill>
                              <a:srgbClr val="0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Arial"/>
                            <a:sym typeface="Arial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i="0" u="none" strike="noStrike" cap="none" dirty="0">
                              <a:solidFill>
                                <a:srgbClr val="00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Arial"/>
                              <a:sym typeface="Arial"/>
                            </a:rPr>
                            <a:t>No-Interaction</a:t>
                          </a:r>
                          <a:endParaRPr lang="zh-CN" altLang="en-US" sz="3200" b="0" i="0" u="none" strike="noStrike" cap="none" dirty="0">
                            <a:solidFill>
                              <a:srgbClr val="0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Arial"/>
                            <a:sym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0239032"/>
                      </a:ext>
                    </a:extLst>
                  </a:tr>
                  <a:tr h="9514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Deterministic Expert</a:t>
                          </a:r>
                          <a:endParaRPr lang="zh-CN" altLang="en-US" sz="32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3200" b="0" i="1" u="none" strike="noStrike" cap="none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"/>
                                        <a:sym typeface="Arial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0" i="1" u="none" strike="noStrike" cap="none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"/>
                                        <a:sym typeface="Arial"/>
                                      </a:rPr>
                                      <m:t>𝑆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zh-CN" sz="3200" b="0" i="1" u="none" strike="noStrike" cap="none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"/>
                                        <a:sym typeface="Arial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200" b="0" i="1" u="none" strike="noStrike" cap="none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"/>
                                        <a:sym typeface="Arial"/>
                                      </a:rPr>
                                      <m:t>𝐻</m:t>
                                    </m:r>
                                  </m:e>
                                  <m:sup>
                                    <m:r>
                                      <a:rPr lang="en-US" altLang="zh-CN" sz="3200" b="0" i="1" u="none" strike="noStrike" cap="none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"/>
                                        <a:sym typeface="Arial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3200" b="0" i="1" u="none" strike="noStrike" cap="non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"/>
                                    <a:sym typeface="Arial"/>
                                  </a:rPr>
                                  <m:t>/</m:t>
                                </m:r>
                                <m:r>
                                  <a:rPr lang="en-US" altLang="zh-CN" sz="3200" b="0" i="1" u="none" strike="noStrike" cap="non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"/>
                                    <a:sym typeface="Arial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zh-CN" altLang="en-US" sz="3200" b="0" i="0" u="none" strike="noStrike" cap="none" dirty="0">
                            <a:solidFill>
                              <a:srgbClr val="0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Arial"/>
                            <a:sym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8282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表格 16">
                <a:extLst>
                  <a:ext uri="{FF2B5EF4-FFF2-40B4-BE49-F238E27FC236}">
                    <a16:creationId xmlns:a16="http://schemas.microsoft.com/office/drawing/2014/main" id="{42421DB2-7890-4F3B-835E-13771EB6F8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7542075"/>
                  </p:ext>
                </p:extLst>
              </p:nvPr>
            </p:nvGraphicFramePr>
            <p:xfrm>
              <a:off x="12536318" y="2968549"/>
              <a:ext cx="7428686" cy="1530598"/>
            </p:xfrm>
            <a:graphic>
              <a:graphicData uri="http://schemas.openxmlformats.org/drawingml/2006/table">
                <a:tbl>
                  <a:tblPr firstRow="1" bandRow="1">
                    <a:tableStyleId>{F7014A0B-475B-4B9F-A1E9-10134EDE19F1}</a:tableStyleId>
                  </a:tblPr>
                  <a:tblGrid>
                    <a:gridCol w="4228286">
                      <a:extLst>
                        <a:ext uri="{9D8B030D-6E8A-4147-A177-3AD203B41FA5}">
                          <a16:colId xmlns:a16="http://schemas.microsoft.com/office/drawing/2014/main" val="4114646597"/>
                        </a:ext>
                      </a:extLst>
                    </a:gridCol>
                    <a:gridCol w="3200400">
                      <a:extLst>
                        <a:ext uri="{9D8B030D-6E8A-4147-A177-3AD203B41FA5}">
                          <a16:colId xmlns:a16="http://schemas.microsoft.com/office/drawing/2014/main" val="2822035909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 i="0" u="none" strike="noStrike" cap="none" dirty="0">
                            <a:solidFill>
                              <a:srgbClr val="0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Arial"/>
                            <a:sym typeface="Arial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i="0" u="none" strike="noStrike" cap="none" dirty="0">
                              <a:solidFill>
                                <a:srgbClr val="00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Arial"/>
                              <a:sym typeface="Arial"/>
                            </a:rPr>
                            <a:t>No-Interaction</a:t>
                          </a:r>
                          <a:endParaRPr lang="zh-CN" altLang="en-US" sz="3200" b="0" i="0" u="none" strike="noStrike" cap="none" dirty="0">
                            <a:solidFill>
                              <a:srgbClr val="0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Arial"/>
                            <a:sym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0239032"/>
                      </a:ext>
                    </a:extLst>
                  </a:tr>
                  <a:tr h="9514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Deterministic Expert</a:t>
                          </a:r>
                          <a:endParaRPr lang="zh-CN" altLang="en-US" sz="32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132129" t="-68790" r="-380" b="-12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82827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A46D2F2D-C299-4EFF-9ED0-85E4DE9D83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6720" y="4850131"/>
            <a:ext cx="10898481" cy="79177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72CF2F34-89CF-4ADD-9C35-0CA06D5EEE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0067" y="5691798"/>
            <a:ext cx="9803653" cy="159409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25125CB-412C-4A86-8436-3477D3C26E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0067" y="7237163"/>
            <a:ext cx="9422653" cy="154729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6857CAF-C9BC-410D-9DC8-A924E3E26F6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293382" y="5851886"/>
            <a:ext cx="7671622" cy="28907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4A4059B-357B-424A-8545-85E9BEA0175B}"/>
                  </a:ext>
                </a:extLst>
              </p:cNvPr>
              <p:cNvSpPr txBox="1"/>
              <p:nvPr/>
            </p:nvSpPr>
            <p:spPr>
              <a:xfrm>
                <a:off x="910067" y="8841175"/>
                <a:ext cx="141556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The MDP is fixed given</a:t>
                </a:r>
                <a:r>
                  <a:rPr lang="en-US" altLang="zh-CN" sz="3600" b="1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6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𝑵</m:t>
                    </m:r>
                    <m:r>
                      <a:rPr lang="en-US" altLang="zh-CN" sz="36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36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𝑺</m:t>
                    </m:r>
                    <m:r>
                      <a:rPr lang="en-US" altLang="zh-CN" sz="36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36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𝑨</m:t>
                    </m:r>
                    <m:r>
                      <a:rPr lang="en-US" altLang="zh-CN" sz="36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36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𝑯</m:t>
                    </m:r>
                  </m:oMath>
                </a14:m>
                <a:r>
                  <a:rPr lang="en-US" altLang="zh-CN" sz="3600" b="1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3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and deterministic policy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36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𝝅</m:t>
                        </m:r>
                      </m:e>
                      <m:sup>
                        <m:r>
                          <a:rPr lang="en-US" altLang="zh-CN" sz="36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3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4A4059B-357B-424A-8545-85E9BEA01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067" y="8841175"/>
                <a:ext cx="14155673" cy="646331"/>
              </a:xfrm>
              <a:prstGeom prst="rect">
                <a:avLst/>
              </a:prstGeom>
              <a:blipFill>
                <a:blip r:embed="rId12"/>
                <a:stretch>
                  <a:fillRect l="-1292" t="-14151" b="-34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BACD419-579B-4DDD-9ABD-51396ED97059}"/>
                  </a:ext>
                </a:extLst>
              </p:cNvPr>
              <p:cNvSpPr txBox="1"/>
              <p:nvPr/>
            </p:nvSpPr>
            <p:spPr>
              <a:xfrm>
                <a:off x="910067" y="9622764"/>
                <a:ext cx="1365937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Thus, we can present                   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3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𝝅</m:t>
                        </m:r>
                      </m:e>
                      <m:sup>
                        <m:r>
                          <a:rPr lang="en-US" altLang="zh-CN" sz="3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3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always achieves total reward </a:t>
                </a:r>
                <a14:m>
                  <m:oMath xmlns:m="http://schemas.openxmlformats.org/officeDocument/2006/math">
                    <m:r>
                      <a:rPr lang="en-US" altLang="zh-CN" sz="36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𝑯</m:t>
                    </m:r>
                  </m:oMath>
                </a14:m>
                <a:r>
                  <a:rPr lang="en-US" altLang="zh-CN" sz="3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BACD419-579B-4DDD-9ABD-51396ED97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067" y="9622764"/>
                <a:ext cx="13659373" cy="1200329"/>
              </a:xfrm>
              <a:prstGeom prst="rect">
                <a:avLst/>
              </a:prstGeom>
              <a:blipFill>
                <a:blip r:embed="rId13"/>
                <a:stretch>
                  <a:fillRect l="-1339" t="-8163" b="-18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图片 29">
            <a:extLst>
              <a:ext uri="{FF2B5EF4-FFF2-40B4-BE49-F238E27FC236}">
                <a16:creationId xmlns:a16="http://schemas.microsoft.com/office/drawing/2014/main" id="{9C1DE872-4423-4A7A-BB16-DDFBC3A7F4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4204" y="8971894"/>
            <a:ext cx="270797" cy="384894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A2063882-B609-4E48-87D1-496132260E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3098" y="8932816"/>
            <a:ext cx="356616" cy="51137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6C028B6-4F7B-4937-BC28-5796C3231A3A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21885" t="4092" r="8109" b="872"/>
          <a:stretch/>
        </p:blipFill>
        <p:spPr>
          <a:xfrm>
            <a:off x="5759141" y="9683495"/>
            <a:ext cx="2331720" cy="646332"/>
          </a:xfrm>
          <a:prstGeom prst="rect">
            <a:avLst/>
          </a:prstGeom>
        </p:spPr>
      </p:pic>
      <p:sp>
        <p:nvSpPr>
          <p:cNvPr id="21" name="箭头: 右 20">
            <a:extLst>
              <a:ext uri="{FF2B5EF4-FFF2-40B4-BE49-F238E27FC236}">
                <a16:creationId xmlns:a16="http://schemas.microsoft.com/office/drawing/2014/main" id="{3E2A9D65-C75B-4DB5-AD8B-C88B58A3C182}"/>
              </a:ext>
            </a:extLst>
          </p:cNvPr>
          <p:cNvSpPr/>
          <p:nvPr/>
        </p:nvSpPr>
        <p:spPr>
          <a:xfrm>
            <a:off x="14055863" y="4877056"/>
            <a:ext cx="1360967" cy="425302"/>
          </a:xfrm>
          <a:prstGeom prst="rightArrow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0B66E49D-239E-4FD6-9E29-7B8FCD550D91}"/>
              </a:ext>
            </a:extLst>
          </p:cNvPr>
          <p:cNvSpPr/>
          <p:nvPr/>
        </p:nvSpPr>
        <p:spPr>
          <a:xfrm>
            <a:off x="14055863" y="5681381"/>
            <a:ext cx="1360967" cy="42530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2DBD473-29F9-427F-AEDC-100912E69A7A}"/>
              </a:ext>
            </a:extLst>
          </p:cNvPr>
          <p:cNvSpPr txBox="1"/>
          <p:nvPr/>
        </p:nvSpPr>
        <p:spPr>
          <a:xfrm>
            <a:off x="15641150" y="4704986"/>
            <a:ext cx="3763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Correct Action</a:t>
            </a:r>
            <a:endParaRPr lang="zh-CN" altLang="en-US" sz="36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9A4055E-0F38-4CA3-96B0-F8D36D4689FE}"/>
              </a:ext>
            </a:extLst>
          </p:cNvPr>
          <p:cNvSpPr txBox="1"/>
          <p:nvPr/>
        </p:nvSpPr>
        <p:spPr>
          <a:xfrm>
            <a:off x="15641150" y="5570866"/>
            <a:ext cx="3763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Wrong  Action</a:t>
            </a:r>
            <a:endParaRPr lang="zh-CN" altLang="en-US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274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0"/>
    </mc:Choice>
    <mc:Fallback xmlns="">
      <p:transition spd="slow" advTm="16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28" grpId="0"/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CA7EDECB-DF4E-41A3-AB9F-35BAF1D5F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727" y="3317539"/>
            <a:ext cx="8062950" cy="125380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19DACB9-8C9E-4165-8B76-B167F2D2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850" y="134330"/>
            <a:ext cx="21581070" cy="1368110"/>
          </a:xfrm>
        </p:spPr>
        <p:txBody>
          <a:bodyPr/>
          <a:lstStyle/>
          <a:p>
            <a:r>
              <a:rPr lang="en-US" altLang="zh-CN" sz="5400" dirty="0"/>
              <a:t>Lower Bound Proof (</a:t>
            </a:r>
            <a:r>
              <a:rPr lang="en-US" altLang="zh-CN" sz="5400" dirty="0">
                <a:sym typeface="Arial"/>
              </a:rPr>
              <a:t>No-Interaction</a:t>
            </a:r>
            <a:r>
              <a:rPr lang="zh-CN" altLang="en-US" sz="5400" dirty="0">
                <a:sym typeface="Arial"/>
              </a:rPr>
              <a:t> </a:t>
            </a:r>
            <a:r>
              <a:rPr lang="en-US" altLang="zh-CN" sz="5400" dirty="0"/>
              <a:t>Deterministic Expert)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139D59A-5CAB-4065-9FA1-F400E55EC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6616" y="8087966"/>
            <a:ext cx="6550868" cy="24684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D6CB527-77FF-42CF-BCD2-EB587F56B1E8}"/>
                  </a:ext>
                </a:extLst>
              </p:cNvPr>
              <p:cNvSpPr txBox="1"/>
              <p:nvPr/>
            </p:nvSpPr>
            <p:spPr>
              <a:xfrm>
                <a:off x="1034049" y="3579873"/>
                <a:ext cx="1116236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3600" b="0" i="0" u="none" strike="noStrike" baseline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b="1" i="1" u="none" strike="noStrike" baseline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3600" b="1" i="1" u="none" strike="noStrike" baseline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𝝅</m:t>
                        </m:r>
                      </m:e>
                      <m:sup>
                        <m:r>
                          <a:rPr lang="en-US" altLang="zh-CN" sz="3600" b="1" i="1" u="none" strike="noStrike" baseline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∗</m:t>
                        </m:r>
                      </m:sup>
                    </m:sSup>
                    <m:r>
                      <a:rPr lang="en-US" altLang="zh-CN" sz="3600" b="0" i="1" u="none" strike="noStrike" baseline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∀</m:t>
                    </m:r>
                  </m:oMath>
                </a14:m>
                <a:endPara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D6CB527-77FF-42CF-BCD2-EB587F56B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049" y="3579873"/>
                <a:ext cx="11162363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图片 22">
            <a:extLst>
              <a:ext uri="{FF2B5EF4-FFF2-40B4-BE49-F238E27FC236}">
                <a16:creationId xmlns:a16="http://schemas.microsoft.com/office/drawing/2014/main" id="{E17C8C22-8C70-4E0E-8889-A9E4587CD2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0001" y="3626172"/>
            <a:ext cx="3330687" cy="680088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20B30971-7F3C-4BF3-9B6D-9AD8C65388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6346" y="5952161"/>
            <a:ext cx="12559573" cy="629778"/>
          </a:xfrm>
          <a:prstGeom prst="rect">
            <a:avLst/>
          </a:prstGeom>
        </p:spPr>
      </p:pic>
      <p:graphicFrame>
        <p:nvGraphicFramePr>
          <p:cNvPr id="13" name="表格 3">
            <a:extLst>
              <a:ext uri="{FF2B5EF4-FFF2-40B4-BE49-F238E27FC236}">
                <a16:creationId xmlns:a16="http://schemas.microsoft.com/office/drawing/2014/main" id="{F1C186CC-57E0-4D75-BCD8-DAC1D10FD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39366"/>
              </p:ext>
            </p:extLst>
          </p:nvPr>
        </p:nvGraphicFramePr>
        <p:xfrm>
          <a:off x="15507890" y="5225984"/>
          <a:ext cx="1638942" cy="2229305"/>
        </p:xfrm>
        <a:graphic>
          <a:graphicData uri="http://schemas.openxmlformats.org/drawingml/2006/table">
            <a:tbl>
              <a:tblPr firstRow="1" bandRow="1">
                <a:tableStyleId>{F7014A0B-475B-4B9F-A1E9-10134EDE19F1}</a:tableStyleId>
              </a:tblPr>
              <a:tblGrid>
                <a:gridCol w="546314">
                  <a:extLst>
                    <a:ext uri="{9D8B030D-6E8A-4147-A177-3AD203B41FA5}">
                      <a16:colId xmlns:a16="http://schemas.microsoft.com/office/drawing/2014/main" val="195732970"/>
                    </a:ext>
                  </a:extLst>
                </a:gridCol>
                <a:gridCol w="546314">
                  <a:extLst>
                    <a:ext uri="{9D8B030D-6E8A-4147-A177-3AD203B41FA5}">
                      <a16:colId xmlns:a16="http://schemas.microsoft.com/office/drawing/2014/main" val="1494257823"/>
                    </a:ext>
                  </a:extLst>
                </a:gridCol>
                <a:gridCol w="546314">
                  <a:extLst>
                    <a:ext uri="{9D8B030D-6E8A-4147-A177-3AD203B41FA5}">
                      <a16:colId xmlns:a16="http://schemas.microsoft.com/office/drawing/2014/main" val="2539051704"/>
                    </a:ext>
                  </a:extLst>
                </a:gridCol>
              </a:tblGrid>
              <a:tr h="44586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242970"/>
                  </a:ext>
                </a:extLst>
              </a:tr>
              <a:tr h="44586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025985"/>
                  </a:ext>
                </a:extLst>
              </a:tr>
              <a:tr h="44586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855526"/>
                  </a:ext>
                </a:extLst>
              </a:tr>
              <a:tr h="44586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096317"/>
                  </a:ext>
                </a:extLst>
              </a:tr>
              <a:tr h="44586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42511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51E90FB-E344-40F0-9E66-9A82D1B0DB9F}"/>
                  </a:ext>
                </a:extLst>
              </p:cNvPr>
              <p:cNvSpPr txBox="1"/>
              <p:nvPr/>
            </p:nvSpPr>
            <p:spPr>
              <a:xfrm>
                <a:off x="13957285" y="5986693"/>
                <a:ext cx="1325098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𝑯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51E90FB-E344-40F0-9E66-9A82D1B0D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7285" y="5986693"/>
                <a:ext cx="1325098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左大括号 15">
            <a:extLst>
              <a:ext uri="{FF2B5EF4-FFF2-40B4-BE49-F238E27FC236}">
                <a16:creationId xmlns:a16="http://schemas.microsoft.com/office/drawing/2014/main" id="{4CDE7E5C-87B2-4309-8249-6C767CF5BCB0}"/>
              </a:ext>
            </a:extLst>
          </p:cNvPr>
          <p:cNvSpPr/>
          <p:nvPr/>
        </p:nvSpPr>
        <p:spPr>
          <a:xfrm>
            <a:off x="14954785" y="5357132"/>
            <a:ext cx="371739" cy="1970681"/>
          </a:xfrm>
          <a:prstGeom prst="leftBrace">
            <a:avLst>
              <a:gd name="adj1" fmla="val 26515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B96144-7271-4356-B182-C8B466BAB1B5}"/>
              </a:ext>
            </a:extLst>
          </p:cNvPr>
          <p:cNvSpPr txBox="1"/>
          <p:nvPr/>
        </p:nvSpPr>
        <p:spPr>
          <a:xfrm>
            <a:off x="15507890" y="7450020"/>
            <a:ext cx="2189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S1  S2  Sb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A9C7BE-2B57-4455-875B-C8ED35B24697}"/>
              </a:ext>
            </a:extLst>
          </p:cNvPr>
          <p:cNvSpPr txBox="1"/>
          <p:nvPr/>
        </p:nvSpPr>
        <p:spPr>
          <a:xfrm rot="16200000">
            <a:off x="16432747" y="5892615"/>
            <a:ext cx="2492990" cy="9507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000" dirty="0"/>
              <a:t>5</a:t>
            </a:r>
          </a:p>
          <a:p>
            <a:r>
              <a:rPr lang="en-US" altLang="zh-CN" sz="3000" dirty="0"/>
              <a:t>4</a:t>
            </a:r>
          </a:p>
          <a:p>
            <a:r>
              <a:rPr lang="en-US" altLang="zh-CN" sz="3000" dirty="0"/>
              <a:t>3</a:t>
            </a:r>
          </a:p>
          <a:p>
            <a:r>
              <a:rPr lang="en-US" altLang="zh-CN" sz="3000" dirty="0"/>
              <a:t>2</a:t>
            </a:r>
          </a:p>
          <a:p>
            <a:r>
              <a:rPr lang="en-US" altLang="zh-CN" sz="3000" dirty="0"/>
              <a:t>1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AEE8E68-0D20-4835-8EA8-601050B8E78B}"/>
              </a:ext>
            </a:extLst>
          </p:cNvPr>
          <p:cNvSpPr txBox="1"/>
          <p:nvPr/>
        </p:nvSpPr>
        <p:spPr>
          <a:xfrm>
            <a:off x="1216346" y="2117585"/>
            <a:ext cx="41497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Other Definitions: 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750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7"/>
    </mc:Choice>
    <mc:Fallback xmlns="">
      <p:transition spd="slow" advTm="14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6" grpId="0" animBg="1"/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>
            <a:extLst>
              <a:ext uri="{FF2B5EF4-FFF2-40B4-BE49-F238E27FC236}">
                <a16:creationId xmlns:a16="http://schemas.microsoft.com/office/drawing/2014/main" id="{155D9ADB-143B-4FF5-9DED-D9F78B3B75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99" t="10933" b="14376"/>
          <a:stretch/>
        </p:blipFill>
        <p:spPr>
          <a:xfrm>
            <a:off x="11177722" y="9634399"/>
            <a:ext cx="8606154" cy="161052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9589223-1AE1-49AF-A1E7-A42F367F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Lower Bound Proof (</a:t>
            </a:r>
            <a:r>
              <a:rPr lang="en-US" altLang="zh-CN" sz="4800" dirty="0">
                <a:sym typeface="Arial"/>
              </a:rPr>
              <a:t>No-Interaction</a:t>
            </a:r>
            <a:r>
              <a:rPr lang="zh-CN" altLang="en-US" sz="4800" dirty="0">
                <a:sym typeface="Arial"/>
              </a:rPr>
              <a:t> </a:t>
            </a:r>
            <a:r>
              <a:rPr lang="en-US" altLang="zh-CN" sz="4800" dirty="0"/>
              <a:t>Deterministic Expert)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27FB4C-CCD2-4E88-9A50-658B762F5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5314" y="1875738"/>
            <a:ext cx="7558562" cy="2848154"/>
          </a:xfrm>
          <a:prstGeom prst="rect">
            <a:avLst/>
          </a:prstGeom>
        </p:spPr>
      </p:pic>
      <p:graphicFrame>
        <p:nvGraphicFramePr>
          <p:cNvPr id="18" name="表格 3">
            <a:extLst>
              <a:ext uri="{FF2B5EF4-FFF2-40B4-BE49-F238E27FC236}">
                <a16:creationId xmlns:a16="http://schemas.microsoft.com/office/drawing/2014/main" id="{9349349A-67EE-44F6-96F1-C667621F9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478401"/>
              </p:ext>
            </p:extLst>
          </p:nvPr>
        </p:nvGraphicFramePr>
        <p:xfrm>
          <a:off x="16363010" y="5387252"/>
          <a:ext cx="1638942" cy="2229305"/>
        </p:xfrm>
        <a:graphic>
          <a:graphicData uri="http://schemas.openxmlformats.org/drawingml/2006/table">
            <a:tbl>
              <a:tblPr firstRow="1" bandRow="1">
                <a:tableStyleId>{F7014A0B-475B-4B9F-A1E9-10134EDE19F1}</a:tableStyleId>
              </a:tblPr>
              <a:tblGrid>
                <a:gridCol w="546314">
                  <a:extLst>
                    <a:ext uri="{9D8B030D-6E8A-4147-A177-3AD203B41FA5}">
                      <a16:colId xmlns:a16="http://schemas.microsoft.com/office/drawing/2014/main" val="195732970"/>
                    </a:ext>
                  </a:extLst>
                </a:gridCol>
                <a:gridCol w="546314">
                  <a:extLst>
                    <a:ext uri="{9D8B030D-6E8A-4147-A177-3AD203B41FA5}">
                      <a16:colId xmlns:a16="http://schemas.microsoft.com/office/drawing/2014/main" val="1494257823"/>
                    </a:ext>
                  </a:extLst>
                </a:gridCol>
                <a:gridCol w="546314">
                  <a:extLst>
                    <a:ext uri="{9D8B030D-6E8A-4147-A177-3AD203B41FA5}">
                      <a16:colId xmlns:a16="http://schemas.microsoft.com/office/drawing/2014/main" val="2539051704"/>
                    </a:ext>
                  </a:extLst>
                </a:gridCol>
              </a:tblGrid>
              <a:tr h="44586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242970"/>
                  </a:ext>
                </a:extLst>
              </a:tr>
              <a:tr h="44586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025985"/>
                  </a:ext>
                </a:extLst>
              </a:tr>
              <a:tr h="44586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855526"/>
                  </a:ext>
                </a:extLst>
              </a:tr>
              <a:tr h="44586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096317"/>
                  </a:ext>
                </a:extLst>
              </a:tr>
              <a:tr h="44586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42511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142CEF3-0C4D-4B2C-A937-FF5F1A4C152E}"/>
                  </a:ext>
                </a:extLst>
              </p:cNvPr>
              <p:cNvSpPr txBox="1"/>
              <p:nvPr/>
            </p:nvSpPr>
            <p:spPr>
              <a:xfrm>
                <a:off x="15274327" y="6034858"/>
                <a:ext cx="58100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𝑯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142CEF3-0C4D-4B2C-A937-FF5F1A4C1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4327" y="6034858"/>
                <a:ext cx="581006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左大括号 23">
            <a:extLst>
              <a:ext uri="{FF2B5EF4-FFF2-40B4-BE49-F238E27FC236}">
                <a16:creationId xmlns:a16="http://schemas.microsoft.com/office/drawing/2014/main" id="{09BFD98F-A252-4601-8B9E-EC1771A9F975}"/>
              </a:ext>
            </a:extLst>
          </p:cNvPr>
          <p:cNvSpPr/>
          <p:nvPr/>
        </p:nvSpPr>
        <p:spPr>
          <a:xfrm>
            <a:off x="15809905" y="5518400"/>
            <a:ext cx="371739" cy="1970681"/>
          </a:xfrm>
          <a:prstGeom prst="leftBrace">
            <a:avLst>
              <a:gd name="adj1" fmla="val 26515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CAA09B1-AD6E-4CCE-ACC9-0C220E8323E0}"/>
              </a:ext>
            </a:extLst>
          </p:cNvPr>
          <p:cNvSpPr txBox="1"/>
          <p:nvPr/>
        </p:nvSpPr>
        <p:spPr>
          <a:xfrm>
            <a:off x="16363010" y="7611288"/>
            <a:ext cx="2189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S1  S2  Sb</a:t>
            </a:r>
            <a:endParaRPr lang="zh-CN" altLang="en-US" sz="24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D89EADD-D3CA-47E7-A9CA-BA765DF68B64}"/>
              </a:ext>
            </a:extLst>
          </p:cNvPr>
          <p:cNvSpPr txBox="1"/>
          <p:nvPr/>
        </p:nvSpPr>
        <p:spPr>
          <a:xfrm rot="16200000">
            <a:off x="17287867" y="6053883"/>
            <a:ext cx="2492990" cy="9507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000" dirty="0"/>
              <a:t>5</a:t>
            </a:r>
          </a:p>
          <a:p>
            <a:r>
              <a:rPr lang="en-US" altLang="zh-CN" sz="3000" dirty="0"/>
              <a:t>4</a:t>
            </a:r>
          </a:p>
          <a:p>
            <a:r>
              <a:rPr lang="en-US" altLang="zh-CN" sz="3000" dirty="0"/>
              <a:t>3</a:t>
            </a:r>
          </a:p>
          <a:p>
            <a:r>
              <a:rPr lang="en-US" altLang="zh-CN" sz="3000" dirty="0"/>
              <a:t>2</a:t>
            </a:r>
          </a:p>
          <a:p>
            <a:r>
              <a:rPr lang="en-US" altLang="zh-CN" sz="3000" dirty="0"/>
              <a:t>1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35488BFD-1D58-4BF2-99B8-7DEB0C9650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5351" t="46999" r="9673" b="30914"/>
          <a:stretch/>
        </p:blipFill>
        <p:spPr>
          <a:xfrm>
            <a:off x="1019850" y="1875738"/>
            <a:ext cx="8446628" cy="766917"/>
          </a:xfrm>
          <a:prstGeom prst="rect">
            <a:avLst/>
          </a:prstGeom>
        </p:spPr>
      </p:pic>
      <p:sp>
        <p:nvSpPr>
          <p:cNvPr id="32" name="标题 1">
            <a:extLst>
              <a:ext uri="{FF2B5EF4-FFF2-40B4-BE49-F238E27FC236}">
                <a16:creationId xmlns:a16="http://schemas.microsoft.com/office/drawing/2014/main" id="{517712F2-1DB4-4DA9-A7BD-94B1C8B58AA4}"/>
              </a:ext>
            </a:extLst>
          </p:cNvPr>
          <p:cNvSpPr txBox="1">
            <a:spLocks/>
          </p:cNvSpPr>
          <p:nvPr/>
        </p:nvSpPr>
        <p:spPr>
          <a:xfrm>
            <a:off x="1151354" y="3038459"/>
            <a:ext cx="4134275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zh-CN" sz="4400" b="1" dirty="0"/>
              <a:t>Proof Sketch:</a:t>
            </a:r>
            <a:endParaRPr lang="zh-CN" altLang="en-US" sz="4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标题 1">
                <a:extLst>
                  <a:ext uri="{FF2B5EF4-FFF2-40B4-BE49-F238E27FC236}">
                    <a16:creationId xmlns:a16="http://schemas.microsoft.com/office/drawing/2014/main" id="{8A0EE9EE-4F02-41AC-A79E-8D8C9F4B0B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4341" y="4049451"/>
                <a:ext cx="11650246" cy="1671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 During test, if the learner enters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𝑡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that have never been seen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sub>
                    </m:sSub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the learner has no knowledge of the expert’s action. This results in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𝐻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𝑡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)(1−</m:t>
                    </m:r>
                    <m:f>
                      <m:f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|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|</m:t>
                        </m:r>
                      </m:den>
                    </m:f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suboptimality in expectation. </a:t>
                </a:r>
                <a:endPara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3" name="标题 1">
                <a:extLst>
                  <a:ext uri="{FF2B5EF4-FFF2-40B4-BE49-F238E27FC236}">
                    <a16:creationId xmlns:a16="http://schemas.microsoft.com/office/drawing/2014/main" id="{8A0EE9EE-4F02-41AC-A79E-8D8C9F4B0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41" y="4049451"/>
                <a:ext cx="11650246" cy="1671254"/>
              </a:xfrm>
              <a:prstGeom prst="rect">
                <a:avLst/>
              </a:prstGeom>
              <a:blipFill>
                <a:blip r:embed="rId7"/>
                <a:stretch>
                  <a:fillRect l="-1099" t="-1825" r="-17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标题 1">
                <a:extLst>
                  <a:ext uri="{FF2B5EF4-FFF2-40B4-BE49-F238E27FC236}">
                    <a16:creationId xmlns:a16="http://schemas.microsoft.com/office/drawing/2014/main" id="{C69B8904-FB79-4E4E-B988-CECB7483DA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4341" y="7790351"/>
                <a:ext cx="12105467" cy="14151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 The expert dataset D is composed of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𝑁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trajectories generated by </a:t>
                </a:r>
                <a:r>
                  <a:rPr lang="en-US" altLang="zh-CN" sz="2800" dirty="0" err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i.i.d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rollouts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𝜋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By executing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𝜋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the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at any time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𝑡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always follows initial distribution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𝜌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4" name="标题 1">
                <a:extLst>
                  <a:ext uri="{FF2B5EF4-FFF2-40B4-BE49-F238E27FC236}">
                    <a16:creationId xmlns:a16="http://schemas.microsoft.com/office/drawing/2014/main" id="{C69B8904-FB79-4E4E-B988-CECB7483D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41" y="7790351"/>
                <a:ext cx="12105467" cy="1415133"/>
              </a:xfrm>
              <a:prstGeom prst="rect">
                <a:avLst/>
              </a:prstGeom>
              <a:blipFill>
                <a:blip r:embed="rId8"/>
                <a:stretch>
                  <a:fillRect l="-1058" t="-3017" b="-1077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标题 1">
                <a:extLst>
                  <a:ext uri="{FF2B5EF4-FFF2-40B4-BE49-F238E27FC236}">
                    <a16:creationId xmlns:a16="http://schemas.microsoft.com/office/drawing/2014/main" id="{6F4F171F-1757-4341-BD6E-E95DF9E5EA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4341" y="5282785"/>
                <a:ext cx="12582651" cy="1671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as the probability of encountering unseen stages at time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𝑡</m:t>
                    </m:r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7" name="标题 1">
                <a:extLst>
                  <a:ext uri="{FF2B5EF4-FFF2-40B4-BE49-F238E27FC236}">
                    <a16:creationId xmlns:a16="http://schemas.microsoft.com/office/drawing/2014/main" id="{6F4F171F-1757-4341-BD6E-E95DF9E5E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41" y="5282785"/>
                <a:ext cx="12582651" cy="1671254"/>
              </a:xfrm>
              <a:prstGeom prst="rect">
                <a:avLst/>
              </a:prstGeom>
              <a:blipFill>
                <a:blip r:embed="rId9"/>
                <a:stretch>
                  <a:fillRect l="-10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45743CB0-3063-4C2B-8FB9-1CE141B154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6668" y="6459480"/>
            <a:ext cx="13362341" cy="1311489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1759CF1B-7813-498D-B928-3D875107A5AF}"/>
              </a:ext>
            </a:extLst>
          </p:cNvPr>
          <p:cNvSpPr/>
          <p:nvPr/>
        </p:nvSpPr>
        <p:spPr>
          <a:xfrm rot="20994404">
            <a:off x="11674844" y="6917868"/>
            <a:ext cx="2662233" cy="4683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下 37">
            <a:extLst>
              <a:ext uri="{FF2B5EF4-FFF2-40B4-BE49-F238E27FC236}">
                <a16:creationId xmlns:a16="http://schemas.microsoft.com/office/drawing/2014/main" id="{2A8048B9-5C9F-4C82-BA2F-DAEDD7A49B27}"/>
              </a:ext>
            </a:extLst>
          </p:cNvPr>
          <p:cNvSpPr/>
          <p:nvPr/>
        </p:nvSpPr>
        <p:spPr>
          <a:xfrm rot="12866817">
            <a:off x="13655309" y="6385262"/>
            <a:ext cx="390571" cy="3771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D4B8138-85F5-486E-B64C-4BE437E2EED3}"/>
                  </a:ext>
                </a:extLst>
              </p:cNvPr>
              <p:cNvSpPr txBox="1"/>
              <p:nvPr/>
            </p:nvSpPr>
            <p:spPr>
              <a:xfrm>
                <a:off x="13897834" y="5798258"/>
                <a:ext cx="612058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D4B8138-85F5-486E-B64C-4BE437E2E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7834" y="5798258"/>
                <a:ext cx="612058" cy="73866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箭头: 下 38">
            <a:extLst>
              <a:ext uri="{FF2B5EF4-FFF2-40B4-BE49-F238E27FC236}">
                <a16:creationId xmlns:a16="http://schemas.microsoft.com/office/drawing/2014/main" id="{F811B3B1-DF3D-407A-BD15-336C57BFCD3A}"/>
              </a:ext>
            </a:extLst>
          </p:cNvPr>
          <p:cNvSpPr/>
          <p:nvPr/>
        </p:nvSpPr>
        <p:spPr>
          <a:xfrm rot="18547493">
            <a:off x="13474992" y="7608192"/>
            <a:ext cx="264005" cy="10137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下 39">
            <a:extLst>
              <a:ext uri="{FF2B5EF4-FFF2-40B4-BE49-F238E27FC236}">
                <a16:creationId xmlns:a16="http://schemas.microsoft.com/office/drawing/2014/main" id="{40C8B213-4F44-4F89-825D-3A8C70414F96}"/>
              </a:ext>
            </a:extLst>
          </p:cNvPr>
          <p:cNvSpPr/>
          <p:nvPr/>
        </p:nvSpPr>
        <p:spPr>
          <a:xfrm rot="16200000">
            <a:off x="12093311" y="9294162"/>
            <a:ext cx="264005" cy="10137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14DD8EF-40E9-47AE-8958-BABC817961D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84974" y="9355194"/>
            <a:ext cx="491030" cy="8813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4F4F9A81-2931-4A6C-979E-506FFEC6CCD5}"/>
                  </a:ext>
                </a:extLst>
              </p:cNvPr>
              <p:cNvSpPr txBox="1"/>
              <p:nvPr/>
            </p:nvSpPr>
            <p:spPr>
              <a:xfrm>
                <a:off x="13894695" y="8432191"/>
                <a:ext cx="62311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</a:rPr>
                  <a:t>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4F4F9A81-2931-4A6C-979E-506FFEC6C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4695" y="8432191"/>
                <a:ext cx="623119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ACDA343-8014-4E63-816F-3068DCDA5C39}"/>
                  </a:ext>
                </a:extLst>
              </p:cNvPr>
              <p:cNvSpPr txBox="1"/>
              <p:nvPr/>
            </p:nvSpPr>
            <p:spPr>
              <a:xfrm>
                <a:off x="13982559" y="9187967"/>
                <a:ext cx="190331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36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/>
                              <a:sym typeface="Arial"/>
                            </a:rPr>
                          </m:ctrlPr>
                        </m:dPr>
                        <m:e>
                          <m:r>
                            <a:rPr lang="en-US" altLang="zh-CN" sz="36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/>
                              <a:sym typeface="Arial"/>
                            </a:rPr>
                            <m:t>𝑆</m:t>
                          </m:r>
                        </m:e>
                      </m:d>
                      <m:sSup>
                        <m:sSupPr>
                          <m:ctrlPr>
                            <a:rPr lang="en-US" altLang="zh-CN" sz="36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/>
                              <a:sym typeface="Arial"/>
                            </a:rPr>
                          </m:ctrlPr>
                        </m:sSupPr>
                        <m:e>
                          <m:r>
                            <a:rPr lang="en-US" altLang="zh-CN" sz="36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/>
                              <a:sym typeface="Arial"/>
                            </a:rPr>
                            <m:t>𝐻</m:t>
                          </m:r>
                        </m:e>
                        <m:sup>
                          <m:r>
                            <a:rPr lang="en-US" altLang="zh-CN" sz="36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/>
                              <a:sym typeface="Arial"/>
                            </a:rPr>
                            <m:t>2</m:t>
                          </m:r>
                        </m:sup>
                      </m:sSup>
                      <m:r>
                        <a:rPr lang="en-US" altLang="zh-CN" sz="36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/>
                          <a:sym typeface="Arial"/>
                        </a:rPr>
                        <m:t>/</m:t>
                      </m:r>
                      <m:r>
                        <a:rPr lang="en-US" altLang="zh-CN" sz="36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/>
                          <a:sym typeface="Arial"/>
                        </a:rPr>
                        <m:t>𝑁</m:t>
                      </m:r>
                    </m:oMath>
                  </m:oMathPara>
                </a14:m>
                <a:endParaRPr lang="zh-CN" altLang="en-US" sz="3600" b="0" i="0" u="none" strike="noStrike" cap="none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ACDA343-8014-4E63-816F-3068DCDA5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2559" y="9187967"/>
                <a:ext cx="1903316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图片 44">
            <a:extLst>
              <a:ext uri="{FF2B5EF4-FFF2-40B4-BE49-F238E27FC236}">
                <a16:creationId xmlns:a16="http://schemas.microsoft.com/office/drawing/2014/main" id="{4583E3B0-3510-4937-BBB7-787658C053D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86000" y="10614418"/>
            <a:ext cx="6228444" cy="4524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08E1937-3968-483F-AA9E-5AC755CEA565}"/>
                  </a:ext>
                </a:extLst>
              </p:cNvPr>
              <p:cNvSpPr txBox="1"/>
              <p:nvPr/>
            </p:nvSpPr>
            <p:spPr>
              <a:xfrm>
                <a:off x="8514444" y="10314013"/>
                <a:ext cx="4148857" cy="995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den>
                          </m:f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08E1937-3968-483F-AA9E-5AC755CEA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444" y="10314013"/>
                <a:ext cx="4148857" cy="99533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图片 47">
            <a:extLst>
              <a:ext uri="{FF2B5EF4-FFF2-40B4-BE49-F238E27FC236}">
                <a16:creationId xmlns:a16="http://schemas.microsoft.com/office/drawing/2014/main" id="{4CE02BEE-6441-48FD-A7BF-8889EBCA3C1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51354" y="9238352"/>
            <a:ext cx="9569766" cy="10553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822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787"/>
    </mc:Choice>
    <mc:Fallback xmlns="">
      <p:transition spd="slow" advTm="4037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7" grpId="0"/>
      <p:bldP spid="5" grpId="0" animBg="1"/>
      <p:bldP spid="38" grpId="0" animBg="1"/>
      <p:bldP spid="6" grpId="0"/>
      <p:bldP spid="39" grpId="0" animBg="1"/>
      <p:bldP spid="40" grpId="0" animBg="1"/>
      <p:bldP spid="42" grpId="0"/>
      <p:bldP spid="44" grpId="0"/>
      <p:bldP spid="4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71CF90C-DD20-4CF6-9E52-7A0A55DE1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988" y="8418594"/>
            <a:ext cx="7671622" cy="289075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91607EB-C51C-4FF2-91E2-F756D4045805}"/>
              </a:ext>
            </a:extLst>
          </p:cNvPr>
          <p:cNvSpPr txBox="1"/>
          <p:nvPr/>
        </p:nvSpPr>
        <p:spPr>
          <a:xfrm>
            <a:off x="845582" y="2401339"/>
            <a:ext cx="17564338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the expert’s action is not followed at any state, the learner is transitioned to b with probability 1.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Since then, the learner can no longer get any meaningful information.</a:t>
            </a:r>
            <a:endParaRPr lang="en-US" altLang="zh-CN" sz="3600" b="0" i="0" u="none" strike="noStrike" baseline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3600" b="0" i="0" u="none" strike="noStrike" baseline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3600" b="0" i="0" u="none" strike="noStrike" baseline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most informative dataset the learner can collect is following the expert. This equals </a:t>
            </a:r>
            <a:r>
              <a:rPr lang="en-US" altLang="zh-CN" sz="36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trajectories been provided in advance. </a:t>
            </a:r>
          </a:p>
          <a:p>
            <a:pPr algn="l"/>
            <a:endParaRPr lang="en-US" altLang="zh-CN" sz="3600" b="0" i="0" u="none" strike="noStrike" baseline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36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 reduces the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</a:t>
            </a:r>
            <a:r>
              <a:rPr lang="en-US" altLang="zh-CN" sz="36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active case to the no-interaction case.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878E82D-92CB-444B-B364-11080014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Lower Bound Proof (Interactive Deterministic Expert)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79C46FB0-CD9E-49A8-8882-8B71CE5DA7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224763"/>
                  </p:ext>
                </p:extLst>
              </p:nvPr>
            </p:nvGraphicFramePr>
            <p:xfrm>
              <a:off x="14423098" y="378183"/>
              <a:ext cx="5341789" cy="1813199"/>
            </p:xfrm>
            <a:graphic>
              <a:graphicData uri="http://schemas.openxmlformats.org/drawingml/2006/table">
                <a:tbl>
                  <a:tblPr firstRow="1" bandRow="1">
                    <a:tableStyleId>{F7014A0B-475B-4B9F-A1E9-10134EDE19F1}</a:tableStyleId>
                  </a:tblPr>
                  <a:tblGrid>
                    <a:gridCol w="2935755">
                      <a:extLst>
                        <a:ext uri="{9D8B030D-6E8A-4147-A177-3AD203B41FA5}">
                          <a16:colId xmlns:a16="http://schemas.microsoft.com/office/drawing/2014/main" val="1721676731"/>
                        </a:ext>
                      </a:extLst>
                    </a:gridCol>
                    <a:gridCol w="2406034">
                      <a:extLst>
                        <a:ext uri="{9D8B030D-6E8A-4147-A177-3AD203B41FA5}">
                          <a16:colId xmlns:a16="http://schemas.microsoft.com/office/drawing/2014/main" val="1113469321"/>
                        </a:ext>
                      </a:extLst>
                    </a:gridCol>
                  </a:tblGrid>
                  <a:tr h="548812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 i="0" u="none" strike="noStrike" cap="none" dirty="0">
                            <a:solidFill>
                              <a:srgbClr val="0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Arial"/>
                            <a:sym typeface="Arial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i="0" u="none" strike="noStrike" cap="none" dirty="0">
                              <a:solidFill>
                                <a:srgbClr val="00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Arial"/>
                              <a:sym typeface="Arial"/>
                            </a:rPr>
                            <a:t>Interactive</a:t>
                          </a:r>
                          <a:endParaRPr lang="zh-CN" altLang="en-US" sz="3200" b="0" i="0" u="none" strike="noStrike" cap="none" dirty="0">
                            <a:solidFill>
                              <a:srgbClr val="0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Arial"/>
                            <a:sym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3571734"/>
                      </a:ext>
                    </a:extLst>
                  </a:tr>
                  <a:tr h="12340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Deterministic Expert</a:t>
                          </a:r>
                          <a:endParaRPr lang="zh-CN" altLang="en-US" sz="32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3200" b="0" i="1" u="none" strike="noStrike" cap="none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"/>
                                        <a:sym typeface="Arial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0" i="1" u="none" strike="noStrike" cap="none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"/>
                                        <a:sym typeface="Arial"/>
                                      </a:rPr>
                                      <m:t>𝑆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zh-CN" sz="3200" b="0" i="1" u="none" strike="noStrike" cap="none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"/>
                                        <a:sym typeface="Arial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200" b="0" i="1" u="none" strike="noStrike" cap="none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"/>
                                        <a:sym typeface="Arial"/>
                                      </a:rPr>
                                      <m:t>𝐻</m:t>
                                    </m:r>
                                  </m:e>
                                  <m:sup>
                                    <m:r>
                                      <a:rPr lang="en-US" altLang="zh-CN" sz="3200" b="0" i="1" u="none" strike="noStrike" cap="none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"/>
                                        <a:sym typeface="Arial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3200" b="0" i="1" u="none" strike="noStrike" cap="non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"/>
                                    <a:sym typeface="Arial"/>
                                  </a:rPr>
                                  <m:t>/</m:t>
                                </m:r>
                                <m:r>
                                  <a:rPr lang="en-US" altLang="zh-CN" sz="3200" b="0" i="1" u="none" strike="noStrike" cap="non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"/>
                                    <a:sym typeface="Arial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zh-CN" altLang="en-US" sz="3200" b="0" i="0" u="none" strike="noStrike" cap="none" dirty="0">
                            <a:solidFill>
                              <a:srgbClr val="0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Arial"/>
                            <a:sym typeface="Arial"/>
                          </a:endParaRPr>
                        </a:p>
                        <a:p>
                          <a:pPr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endParaRPr lang="zh-CN" altLang="en-US" sz="3200" b="0" i="0" u="none" strike="noStrike" cap="none" dirty="0">
                            <a:solidFill>
                              <a:srgbClr val="0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Arial"/>
                            <a:sym typeface="Arial"/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02434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79C46FB0-CD9E-49A8-8882-8B71CE5DA7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224763"/>
                  </p:ext>
                </p:extLst>
              </p:nvPr>
            </p:nvGraphicFramePr>
            <p:xfrm>
              <a:off x="14423098" y="378183"/>
              <a:ext cx="5341789" cy="1813199"/>
            </p:xfrm>
            <a:graphic>
              <a:graphicData uri="http://schemas.openxmlformats.org/drawingml/2006/table">
                <a:tbl>
                  <a:tblPr firstRow="1" bandRow="1">
                    <a:tableStyleId>{F7014A0B-475B-4B9F-A1E9-10134EDE19F1}</a:tableStyleId>
                  </a:tblPr>
                  <a:tblGrid>
                    <a:gridCol w="2935755">
                      <a:extLst>
                        <a:ext uri="{9D8B030D-6E8A-4147-A177-3AD203B41FA5}">
                          <a16:colId xmlns:a16="http://schemas.microsoft.com/office/drawing/2014/main" val="1721676731"/>
                        </a:ext>
                      </a:extLst>
                    </a:gridCol>
                    <a:gridCol w="2406034">
                      <a:extLst>
                        <a:ext uri="{9D8B030D-6E8A-4147-A177-3AD203B41FA5}">
                          <a16:colId xmlns:a16="http://schemas.microsoft.com/office/drawing/2014/main" val="1113469321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 i="0" u="none" strike="noStrike" cap="none" dirty="0">
                            <a:solidFill>
                              <a:srgbClr val="0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Arial"/>
                            <a:sym typeface="Arial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i="0" u="none" strike="noStrike" cap="none" dirty="0">
                              <a:solidFill>
                                <a:srgbClr val="00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Arial"/>
                              <a:sym typeface="Arial"/>
                            </a:rPr>
                            <a:t>Interactive</a:t>
                          </a:r>
                          <a:endParaRPr lang="zh-CN" altLang="en-US" sz="3200" b="0" i="0" u="none" strike="noStrike" cap="none" dirty="0">
                            <a:solidFill>
                              <a:srgbClr val="0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Arial"/>
                            <a:sym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3571734"/>
                      </a:ext>
                    </a:extLst>
                  </a:tr>
                  <a:tr h="12340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Deterministic Expert</a:t>
                          </a:r>
                          <a:endParaRPr lang="zh-CN" altLang="en-US" sz="32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22532" t="-53202" r="-506" b="-24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024349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21B00629-D8E0-42E7-9B8E-B58538CC8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447" y="4038481"/>
            <a:ext cx="9110705" cy="148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17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32"/>
    </mc:Choice>
    <mc:Fallback xmlns="">
      <p:transition spd="slow" advTm="15732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1999C2A-612A-4689-A99D-ABEB4B3A9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751" y="1699738"/>
            <a:ext cx="5422183" cy="11955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E6F14F6-38FE-4295-BF20-8FAB74746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970" y="2895275"/>
            <a:ext cx="419100" cy="60007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7F1F07E-5148-4DA6-A248-264ECB4A3D59}"/>
              </a:ext>
            </a:extLst>
          </p:cNvPr>
          <p:cNvSpPr txBox="1"/>
          <p:nvPr/>
        </p:nvSpPr>
        <p:spPr>
          <a:xfrm>
            <a:off x="1701545" y="2895275"/>
            <a:ext cx="11346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|</a:t>
            </a:r>
            <a:r>
              <a:rPr lang="en-US" altLang="zh-CN" sz="36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absorbing states.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1356AA6-DA4A-4FE5-938C-1BCCAC04C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3728" y="2918403"/>
            <a:ext cx="422190" cy="60007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E38AD90-23D0-491A-B68F-5FDEF423ADC5}"/>
              </a:ext>
            </a:extLst>
          </p:cNvPr>
          <p:cNvSpPr txBox="1"/>
          <p:nvPr/>
        </p:nvSpPr>
        <p:spPr>
          <a:xfrm>
            <a:off x="1668070" y="3926090"/>
            <a:ext cx="11346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|</a:t>
            </a:r>
            <a:r>
              <a:rPr lang="en-US" altLang="zh-CN" sz="36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|-1 Bad actions and only one correct action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0036B15-B760-4085-B366-2D09A7A41F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1094" y="3887305"/>
            <a:ext cx="504824" cy="7239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EA30C5C-41F0-4E71-8486-C0BBAB68B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720" y="3848521"/>
            <a:ext cx="504825" cy="723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表格 16">
                <a:extLst>
                  <a:ext uri="{FF2B5EF4-FFF2-40B4-BE49-F238E27FC236}">
                    <a16:creationId xmlns:a16="http://schemas.microsoft.com/office/drawing/2014/main" id="{42421DB2-7890-4F3B-835E-13771EB6F8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8330629"/>
                  </p:ext>
                </p:extLst>
              </p:nvPr>
            </p:nvGraphicFramePr>
            <p:xfrm>
              <a:off x="12536318" y="2968549"/>
              <a:ext cx="7428686" cy="1530598"/>
            </p:xfrm>
            <a:graphic>
              <a:graphicData uri="http://schemas.openxmlformats.org/drawingml/2006/table">
                <a:tbl>
                  <a:tblPr firstRow="1" bandRow="1">
                    <a:tableStyleId>{F7014A0B-475B-4B9F-A1E9-10134EDE19F1}</a:tableStyleId>
                  </a:tblPr>
                  <a:tblGrid>
                    <a:gridCol w="4228286">
                      <a:extLst>
                        <a:ext uri="{9D8B030D-6E8A-4147-A177-3AD203B41FA5}">
                          <a16:colId xmlns:a16="http://schemas.microsoft.com/office/drawing/2014/main" val="4114646597"/>
                        </a:ext>
                      </a:extLst>
                    </a:gridCol>
                    <a:gridCol w="3200400">
                      <a:extLst>
                        <a:ext uri="{9D8B030D-6E8A-4147-A177-3AD203B41FA5}">
                          <a16:colId xmlns:a16="http://schemas.microsoft.com/office/drawing/2014/main" val="2822035909"/>
                        </a:ext>
                      </a:extLst>
                    </a:gridCol>
                  </a:tblGrid>
                  <a:tr h="5165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i="0" u="none" strike="noStrike" cap="none" dirty="0">
                              <a:solidFill>
                                <a:srgbClr val="00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Arial"/>
                              <a:sym typeface="Arial"/>
                            </a:rPr>
                            <a:t>Known-Transition</a:t>
                          </a:r>
                          <a:endParaRPr lang="zh-CN" altLang="en-US" sz="3200" b="0" i="0" u="none" strike="noStrike" cap="none" dirty="0">
                            <a:solidFill>
                              <a:srgbClr val="0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Arial"/>
                            <a:sym typeface="Arial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i="0" u="none" strike="noStrike" cap="none" dirty="0">
                              <a:solidFill>
                                <a:srgbClr val="00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Arial"/>
                              <a:sym typeface="Arial"/>
                            </a:rPr>
                            <a:t>No-Interaction</a:t>
                          </a:r>
                          <a:endParaRPr lang="zh-CN" altLang="en-US" sz="3200" b="0" i="0" u="none" strike="noStrike" cap="none" dirty="0">
                            <a:solidFill>
                              <a:srgbClr val="0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Arial"/>
                            <a:sym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0239032"/>
                      </a:ext>
                    </a:extLst>
                  </a:tr>
                  <a:tr h="9514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Deterministic Expert</a:t>
                          </a:r>
                          <a:endParaRPr lang="zh-CN" altLang="en-US" sz="32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3200" b="0" i="1" u="none" strike="noStrike" cap="none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"/>
                                        <a:sym typeface="Arial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0" i="1" u="none" strike="noStrike" cap="none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"/>
                                        <a:sym typeface="Arial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en-US" altLang="zh-CN" sz="3200" b="0" i="1" u="none" strike="noStrike" cap="non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"/>
                                    <a:sym typeface="Arial"/>
                                  </a:rPr>
                                  <m:t>𝐻</m:t>
                                </m:r>
                                <m:r>
                                  <a:rPr lang="en-US" altLang="zh-CN" sz="3200" b="0" i="1" u="none" strike="noStrike" cap="non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"/>
                                    <a:sym typeface="Arial"/>
                                  </a:rPr>
                                  <m:t>/</m:t>
                                </m:r>
                                <m:r>
                                  <a:rPr lang="en-US" altLang="zh-CN" sz="3200" b="0" i="1" u="none" strike="noStrike" cap="non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"/>
                                    <a:sym typeface="Arial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zh-CN" altLang="en-US" sz="3200" b="0" i="0" u="none" strike="noStrike" cap="none" dirty="0">
                            <a:solidFill>
                              <a:srgbClr val="0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Arial"/>
                            <a:sym typeface="Arial"/>
                          </a:endParaRP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8282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表格 16">
                <a:extLst>
                  <a:ext uri="{FF2B5EF4-FFF2-40B4-BE49-F238E27FC236}">
                    <a16:creationId xmlns:a16="http://schemas.microsoft.com/office/drawing/2014/main" id="{42421DB2-7890-4F3B-835E-13771EB6F8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8330629"/>
                  </p:ext>
                </p:extLst>
              </p:nvPr>
            </p:nvGraphicFramePr>
            <p:xfrm>
              <a:off x="12536318" y="2968549"/>
              <a:ext cx="7428686" cy="1530598"/>
            </p:xfrm>
            <a:graphic>
              <a:graphicData uri="http://schemas.openxmlformats.org/drawingml/2006/table">
                <a:tbl>
                  <a:tblPr firstRow="1" bandRow="1">
                    <a:tableStyleId>{F7014A0B-475B-4B9F-A1E9-10134EDE19F1}</a:tableStyleId>
                  </a:tblPr>
                  <a:tblGrid>
                    <a:gridCol w="4228286">
                      <a:extLst>
                        <a:ext uri="{9D8B030D-6E8A-4147-A177-3AD203B41FA5}">
                          <a16:colId xmlns:a16="http://schemas.microsoft.com/office/drawing/2014/main" val="4114646597"/>
                        </a:ext>
                      </a:extLst>
                    </a:gridCol>
                    <a:gridCol w="3200400">
                      <a:extLst>
                        <a:ext uri="{9D8B030D-6E8A-4147-A177-3AD203B41FA5}">
                          <a16:colId xmlns:a16="http://schemas.microsoft.com/office/drawing/2014/main" val="2822035909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i="0" u="none" strike="noStrike" cap="none" dirty="0">
                              <a:solidFill>
                                <a:srgbClr val="00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Arial"/>
                              <a:sym typeface="Arial"/>
                            </a:rPr>
                            <a:t>Known-Transition</a:t>
                          </a:r>
                          <a:endParaRPr lang="zh-CN" altLang="en-US" sz="3200" b="0" i="0" u="none" strike="noStrike" cap="none" dirty="0">
                            <a:solidFill>
                              <a:srgbClr val="0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Arial"/>
                            <a:sym typeface="Arial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i="0" u="none" strike="noStrike" cap="none" dirty="0">
                              <a:solidFill>
                                <a:srgbClr val="00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Arial"/>
                              <a:sym typeface="Arial"/>
                            </a:rPr>
                            <a:t>No-Interaction</a:t>
                          </a:r>
                          <a:endParaRPr lang="zh-CN" altLang="en-US" sz="3200" b="0" i="0" u="none" strike="noStrike" cap="none" dirty="0">
                            <a:solidFill>
                              <a:srgbClr val="0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Arial"/>
                            <a:sym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0239032"/>
                      </a:ext>
                    </a:extLst>
                  </a:tr>
                  <a:tr h="9514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Deterministic Expert</a:t>
                          </a:r>
                          <a:endParaRPr lang="zh-CN" altLang="en-US" sz="32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132129" t="-68790" r="-380" b="-12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82827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A46D2F2D-C299-4EFF-9ED0-85E4DE9D83D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7914" t="263"/>
          <a:stretch/>
        </p:blipFill>
        <p:spPr>
          <a:xfrm>
            <a:off x="7846142" y="4836756"/>
            <a:ext cx="3496891" cy="7896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4A4059B-357B-424A-8545-85E9BEA0175B}"/>
                  </a:ext>
                </a:extLst>
              </p:cNvPr>
              <p:cNvSpPr txBox="1"/>
              <p:nvPr/>
            </p:nvSpPr>
            <p:spPr>
              <a:xfrm>
                <a:off x="1196720" y="8667007"/>
                <a:ext cx="141556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The MDP is fixed given</a:t>
                </a:r>
                <a:r>
                  <a:rPr lang="en-US" altLang="zh-CN" sz="3600" b="1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6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𝑵</m:t>
                    </m:r>
                    <m:r>
                      <a:rPr lang="en-US" altLang="zh-CN" sz="36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36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𝑺</m:t>
                    </m:r>
                    <m:r>
                      <a:rPr lang="en-US" altLang="zh-CN" sz="36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36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𝑨</m:t>
                    </m:r>
                    <m:r>
                      <a:rPr lang="en-US" altLang="zh-CN" sz="36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36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𝑯</m:t>
                    </m:r>
                  </m:oMath>
                </a14:m>
                <a:r>
                  <a:rPr lang="en-US" altLang="zh-CN" sz="3600" b="1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3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and deterministic policy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36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𝝅</m:t>
                        </m:r>
                      </m:e>
                      <m:sup>
                        <m:r>
                          <a:rPr lang="en-US" altLang="zh-CN" sz="36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3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.</a:t>
                </a: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4A4059B-357B-424A-8545-85E9BEA01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720" y="8667007"/>
                <a:ext cx="14155673" cy="646331"/>
              </a:xfrm>
              <a:prstGeom prst="rect">
                <a:avLst/>
              </a:prstGeom>
              <a:blipFill>
                <a:blip r:embed="rId8"/>
                <a:stretch>
                  <a:fillRect l="-1292" t="-15094" b="-34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BACD419-579B-4DDD-9ABD-51396ED97059}"/>
                  </a:ext>
                </a:extLst>
              </p:cNvPr>
              <p:cNvSpPr txBox="1"/>
              <p:nvPr/>
            </p:nvSpPr>
            <p:spPr>
              <a:xfrm>
                <a:off x="1248970" y="9465836"/>
                <a:ext cx="132805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36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𝝅</m:t>
                        </m:r>
                      </m:e>
                      <m:sup>
                        <m:r>
                          <a:rPr lang="en-US" altLang="zh-CN" sz="36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3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always achieves total reward </a:t>
                </a:r>
                <a14:m>
                  <m:oMath xmlns:m="http://schemas.openxmlformats.org/officeDocument/2006/math">
                    <m:r>
                      <a:rPr lang="en-US" altLang="zh-CN" sz="36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𝑯</m:t>
                    </m:r>
                  </m:oMath>
                </a14:m>
                <a:r>
                  <a:rPr lang="en-US" altLang="zh-CN" sz="3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BACD419-579B-4DDD-9ABD-51396ED97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970" y="9465836"/>
                <a:ext cx="13280547" cy="646331"/>
              </a:xfrm>
              <a:prstGeom prst="rect">
                <a:avLst/>
              </a:prstGeom>
              <a:blipFill>
                <a:blip r:embed="rId9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图片 29">
            <a:extLst>
              <a:ext uri="{FF2B5EF4-FFF2-40B4-BE49-F238E27FC236}">
                <a16:creationId xmlns:a16="http://schemas.microsoft.com/office/drawing/2014/main" id="{9C1DE872-4423-4A7A-BB16-DDFBC3A7F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5233" y="8797725"/>
            <a:ext cx="270797" cy="384894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A2063882-B609-4E48-87D1-496132260E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4664" y="8740281"/>
            <a:ext cx="356616" cy="511375"/>
          </a:xfrm>
          <a:prstGeom prst="rect">
            <a:avLst/>
          </a:prstGeom>
        </p:spPr>
      </p:pic>
      <p:sp>
        <p:nvSpPr>
          <p:cNvPr id="20" name="标题 1">
            <a:extLst>
              <a:ext uri="{FF2B5EF4-FFF2-40B4-BE49-F238E27FC236}">
                <a16:creationId xmlns:a16="http://schemas.microsoft.com/office/drawing/2014/main" id="{BC51626E-1BC7-4CE6-AFE9-3D2025BB16E9}"/>
              </a:ext>
            </a:extLst>
          </p:cNvPr>
          <p:cNvSpPr txBox="1">
            <a:spLocks/>
          </p:cNvSpPr>
          <p:nvPr/>
        </p:nvSpPr>
        <p:spPr>
          <a:xfrm>
            <a:off x="865751" y="238447"/>
            <a:ext cx="180639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zh-CN" sz="4800" dirty="0"/>
              <a:t>Known-Transition Setting</a:t>
            </a:r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C03F18EB-B6A5-4CA8-A38E-C5D6538AB8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5758" y="321434"/>
            <a:ext cx="12418342" cy="2296131"/>
          </a:xfrm>
          <a:prstGeom prst="rect">
            <a:avLst/>
          </a:prstGeom>
        </p:spPr>
      </p:pic>
      <p:sp>
        <p:nvSpPr>
          <p:cNvPr id="22" name="椭圆 21">
            <a:extLst>
              <a:ext uri="{FF2B5EF4-FFF2-40B4-BE49-F238E27FC236}">
                <a16:creationId xmlns:a16="http://schemas.microsoft.com/office/drawing/2014/main" id="{3923A828-1541-4E13-98D5-D67917FC0BDE}"/>
              </a:ext>
            </a:extLst>
          </p:cNvPr>
          <p:cNvSpPr/>
          <p:nvPr/>
        </p:nvSpPr>
        <p:spPr>
          <a:xfrm>
            <a:off x="15175523" y="1903031"/>
            <a:ext cx="2704497" cy="663677"/>
          </a:xfrm>
          <a:prstGeom prst="ellipse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5E76B17-0D4C-47B6-AD4C-9CEA2376FAF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8970" y="4899568"/>
            <a:ext cx="6466441" cy="59821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EE635D5-80A5-48AA-8387-3C88BC8B42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6306" y="5541100"/>
            <a:ext cx="4503398" cy="127891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EDBEC725-F3EA-41CF-9D0B-64417FC240B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640920" y="4836143"/>
            <a:ext cx="5734247" cy="235251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7C4A2AD2-A39C-49D4-82D3-87F07B493FC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02600" y="6920493"/>
            <a:ext cx="8062950" cy="12538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23E213D2-4959-4BDB-97BD-54103EBD513F}"/>
                  </a:ext>
                </a:extLst>
              </p:cNvPr>
              <p:cNvSpPr txBox="1"/>
              <p:nvPr/>
            </p:nvSpPr>
            <p:spPr>
              <a:xfrm>
                <a:off x="-6188128" y="7238306"/>
                <a:ext cx="1591847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600" b="1" i="1" u="none" strike="noStrike" baseline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3600" b="1" i="1" u="none" strike="noStrike" baseline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𝝅</m:t>
                          </m:r>
                        </m:e>
                        <m:sup>
                          <m:r>
                            <a:rPr lang="en-US" altLang="zh-CN" sz="3600" b="1" i="1" u="none" strike="noStrike" baseline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sz="3600" b="0" i="1" u="none" strike="noStrike" baseline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 ∀</m:t>
                      </m:r>
                    </m:oMath>
                  </m:oMathPara>
                </a14:m>
                <a:endPara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23E213D2-4959-4BDB-97BD-54103EBD5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88128" y="7238306"/>
                <a:ext cx="15918473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图片 33">
            <a:extLst>
              <a:ext uri="{FF2B5EF4-FFF2-40B4-BE49-F238E27FC236}">
                <a16:creationId xmlns:a16="http://schemas.microsoft.com/office/drawing/2014/main" id="{B75A9D2A-9A5B-4CEE-AB02-E190E25640D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524874" y="7229126"/>
            <a:ext cx="3330687" cy="680088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25125CB-412C-4A86-8436-3477D3C26E9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482660" y="5600315"/>
            <a:ext cx="8794443" cy="14441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4812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513"/>
    </mc:Choice>
    <mc:Fallback xmlns="">
      <p:transition spd="slow" advTm="1635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28" grpId="0"/>
      <p:bldP spid="29" grpId="0"/>
      <p:bldP spid="3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EC45019D-8A00-49E1-AC70-CC9B9DE8FD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504" t="503" r="25239"/>
          <a:stretch/>
        </p:blipFill>
        <p:spPr>
          <a:xfrm>
            <a:off x="3668434" y="5826973"/>
            <a:ext cx="2089839" cy="96963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3D829FA-F87F-4B60-A856-8BAD6C4EF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Lower Bound Proof for Known-Transition Setting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75680B-BD31-4533-91D5-A310648CA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850" y="1514350"/>
            <a:ext cx="12392137" cy="2291286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D9BB64A8-783D-4F71-8DCF-D0C48484C495}"/>
              </a:ext>
            </a:extLst>
          </p:cNvPr>
          <p:cNvSpPr/>
          <p:nvPr/>
        </p:nvSpPr>
        <p:spPr>
          <a:xfrm>
            <a:off x="1666568" y="3137070"/>
            <a:ext cx="619432" cy="500507"/>
          </a:xfrm>
          <a:prstGeom prst="ellipse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078910D-BF16-4686-B2C7-C8DBE967EC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56610" y="1328505"/>
            <a:ext cx="5018370" cy="2058819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E96D70F8-09B0-4144-8CD7-EFB65CC1F0A0}"/>
              </a:ext>
            </a:extLst>
          </p:cNvPr>
          <p:cNvSpPr txBox="1">
            <a:spLocks/>
          </p:cNvSpPr>
          <p:nvPr/>
        </p:nvSpPr>
        <p:spPr>
          <a:xfrm>
            <a:off x="1218360" y="4225172"/>
            <a:ext cx="4134275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zh-CN" sz="4400" b="1" dirty="0"/>
              <a:t>Proof Sketch:</a:t>
            </a:r>
            <a:endParaRPr lang="zh-CN" altLang="en-US" sz="4400" b="1" dirty="0"/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4352F763-667E-4CA0-9C0A-E6B19B6C8154}"/>
              </a:ext>
            </a:extLst>
          </p:cNvPr>
          <p:cNvSpPr txBox="1">
            <a:spLocks/>
          </p:cNvSpPr>
          <p:nvPr/>
        </p:nvSpPr>
        <p:spPr>
          <a:xfrm>
            <a:off x="1218360" y="5428356"/>
            <a:ext cx="11645942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If entering a starting state that have never been seen before, this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will result in                       error in expectation.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标题 1">
                <a:extLst>
                  <a:ext uri="{FF2B5EF4-FFF2-40B4-BE49-F238E27FC236}">
                    <a16:creationId xmlns:a16="http://schemas.microsoft.com/office/drawing/2014/main" id="{CCE7C708-B43F-4DA7-910E-5DDF0416C6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8360" y="6862974"/>
                <a:ext cx="13429515" cy="90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 Since 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consists 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𝑁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800" dirty="0" err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i.i.d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drawing of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𝜌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</a:t>
                </a:r>
              </a:p>
              <a:p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The probability of this case happens is</a:t>
                </a:r>
                <a:endPara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" name="标题 1">
                <a:extLst>
                  <a:ext uri="{FF2B5EF4-FFF2-40B4-BE49-F238E27FC236}">
                    <a16:creationId xmlns:a16="http://schemas.microsoft.com/office/drawing/2014/main" id="{CCE7C708-B43F-4DA7-910E-5DDF0416C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360" y="6862974"/>
                <a:ext cx="13429515" cy="908100"/>
              </a:xfrm>
              <a:prstGeom prst="rect">
                <a:avLst/>
              </a:prstGeom>
              <a:blipFill>
                <a:blip r:embed="rId6"/>
                <a:stretch>
                  <a:fillRect l="-953" t="-9396" b="-208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表格 3">
            <a:extLst>
              <a:ext uri="{FF2B5EF4-FFF2-40B4-BE49-F238E27FC236}">
                <a16:creationId xmlns:a16="http://schemas.microsoft.com/office/drawing/2014/main" id="{DA588837-D344-439F-972B-3479C7288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059286"/>
              </p:ext>
            </p:extLst>
          </p:nvPr>
        </p:nvGraphicFramePr>
        <p:xfrm>
          <a:off x="15697911" y="4540022"/>
          <a:ext cx="1638942" cy="2229305"/>
        </p:xfrm>
        <a:graphic>
          <a:graphicData uri="http://schemas.openxmlformats.org/drawingml/2006/table">
            <a:tbl>
              <a:tblPr firstRow="1" bandRow="1">
                <a:tableStyleId>{F7014A0B-475B-4B9F-A1E9-10134EDE19F1}</a:tableStyleId>
              </a:tblPr>
              <a:tblGrid>
                <a:gridCol w="546314">
                  <a:extLst>
                    <a:ext uri="{9D8B030D-6E8A-4147-A177-3AD203B41FA5}">
                      <a16:colId xmlns:a16="http://schemas.microsoft.com/office/drawing/2014/main" val="195732970"/>
                    </a:ext>
                  </a:extLst>
                </a:gridCol>
                <a:gridCol w="546314">
                  <a:extLst>
                    <a:ext uri="{9D8B030D-6E8A-4147-A177-3AD203B41FA5}">
                      <a16:colId xmlns:a16="http://schemas.microsoft.com/office/drawing/2014/main" val="1494257823"/>
                    </a:ext>
                  </a:extLst>
                </a:gridCol>
                <a:gridCol w="546314">
                  <a:extLst>
                    <a:ext uri="{9D8B030D-6E8A-4147-A177-3AD203B41FA5}">
                      <a16:colId xmlns:a16="http://schemas.microsoft.com/office/drawing/2014/main" val="2539051704"/>
                    </a:ext>
                  </a:extLst>
                </a:gridCol>
              </a:tblGrid>
              <a:tr h="44586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242970"/>
                  </a:ext>
                </a:extLst>
              </a:tr>
              <a:tr h="44586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025985"/>
                  </a:ext>
                </a:extLst>
              </a:tr>
              <a:tr h="44586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855526"/>
                  </a:ext>
                </a:extLst>
              </a:tr>
              <a:tr h="44586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096317"/>
                  </a:ext>
                </a:extLst>
              </a:tr>
              <a:tr h="44586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2511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8A9B1AB-EDF6-414B-82D7-484EEFCB51CB}"/>
                  </a:ext>
                </a:extLst>
              </p:cNvPr>
              <p:cNvSpPr txBox="1"/>
              <p:nvPr/>
            </p:nvSpPr>
            <p:spPr>
              <a:xfrm>
                <a:off x="14609228" y="5187628"/>
                <a:ext cx="58100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𝑯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8A9B1AB-EDF6-414B-82D7-484EEFCB5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9228" y="5187628"/>
                <a:ext cx="581006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左大括号 13">
            <a:extLst>
              <a:ext uri="{FF2B5EF4-FFF2-40B4-BE49-F238E27FC236}">
                <a16:creationId xmlns:a16="http://schemas.microsoft.com/office/drawing/2014/main" id="{9F417A7F-2BD9-45F3-B692-5A2DFC28CB75}"/>
              </a:ext>
            </a:extLst>
          </p:cNvPr>
          <p:cNvSpPr/>
          <p:nvPr/>
        </p:nvSpPr>
        <p:spPr>
          <a:xfrm>
            <a:off x="15144806" y="4671170"/>
            <a:ext cx="371739" cy="1970681"/>
          </a:xfrm>
          <a:prstGeom prst="leftBrace">
            <a:avLst>
              <a:gd name="adj1" fmla="val 26515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A22B285-B433-443E-9FD8-9F2DEFFEE435}"/>
              </a:ext>
            </a:extLst>
          </p:cNvPr>
          <p:cNvSpPr txBox="1"/>
          <p:nvPr/>
        </p:nvSpPr>
        <p:spPr>
          <a:xfrm>
            <a:off x="15697911" y="6764058"/>
            <a:ext cx="2189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S1  S2  S3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5914E24-227E-4B0E-B9D7-094CC1BE27F2}"/>
              </a:ext>
            </a:extLst>
          </p:cNvPr>
          <p:cNvSpPr txBox="1"/>
          <p:nvPr/>
        </p:nvSpPr>
        <p:spPr>
          <a:xfrm rot="16200000">
            <a:off x="16622768" y="5206653"/>
            <a:ext cx="2492990" cy="9507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000" dirty="0"/>
              <a:t>5</a:t>
            </a:r>
          </a:p>
          <a:p>
            <a:r>
              <a:rPr lang="en-US" altLang="zh-CN" sz="3000" dirty="0"/>
              <a:t>4</a:t>
            </a:r>
          </a:p>
          <a:p>
            <a:r>
              <a:rPr lang="en-US" altLang="zh-CN" sz="3000" dirty="0"/>
              <a:t>3</a:t>
            </a:r>
          </a:p>
          <a:p>
            <a:r>
              <a:rPr lang="en-US" altLang="zh-CN" sz="3000" dirty="0"/>
              <a:t>2</a:t>
            </a:r>
          </a:p>
          <a:p>
            <a:r>
              <a:rPr lang="en-US" altLang="zh-CN" sz="3000" dirty="0"/>
              <a:t>1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2897B9-8CCF-4811-B385-330EA1040E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6568" y="7934460"/>
            <a:ext cx="10547637" cy="14763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17E1784-9AC3-47CF-BB88-F9E6A7543B97}"/>
                  </a:ext>
                </a:extLst>
              </p:cNvPr>
              <p:cNvSpPr txBox="1"/>
              <p:nvPr/>
            </p:nvSpPr>
            <p:spPr>
              <a:xfrm>
                <a:off x="6121764" y="9436759"/>
                <a:ext cx="4148857" cy="995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den>
                          </m:f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17E1784-9AC3-47CF-BB88-F9E6A7543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764" y="9436759"/>
                <a:ext cx="4148857" cy="99533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箭头: 下 20">
            <a:extLst>
              <a:ext uri="{FF2B5EF4-FFF2-40B4-BE49-F238E27FC236}">
                <a16:creationId xmlns:a16="http://schemas.microsoft.com/office/drawing/2014/main" id="{802D5A62-34FA-43C0-A5C4-72880B2BE7D7}"/>
              </a:ext>
            </a:extLst>
          </p:cNvPr>
          <p:cNvSpPr/>
          <p:nvPr/>
        </p:nvSpPr>
        <p:spPr>
          <a:xfrm rot="18395788">
            <a:off x="12400915" y="6762509"/>
            <a:ext cx="264710" cy="12299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4173CA57-A669-4825-AF39-5A0EEA286E8A}"/>
              </a:ext>
            </a:extLst>
          </p:cNvPr>
          <p:cNvSpPr/>
          <p:nvPr/>
        </p:nvSpPr>
        <p:spPr>
          <a:xfrm rot="16200000">
            <a:off x="12367173" y="8132495"/>
            <a:ext cx="264005" cy="10137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49C9EEDB-A41D-4C97-A96A-A8CF9F15BF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158836" y="8193527"/>
            <a:ext cx="491030" cy="8813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C959ED1-84A2-45FC-8EC0-5600CDC7105D}"/>
                  </a:ext>
                </a:extLst>
              </p:cNvPr>
              <p:cNvSpPr txBox="1"/>
              <p:nvPr/>
            </p:nvSpPr>
            <p:spPr>
              <a:xfrm>
                <a:off x="13100427" y="7555094"/>
                <a:ext cx="62311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C959ED1-84A2-45FC-8EC0-5600CDC71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0427" y="7555094"/>
                <a:ext cx="623119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E3F5B66-4BB9-47DF-8D5E-1C7EAA75BBD5}"/>
                  </a:ext>
                </a:extLst>
              </p:cNvPr>
              <p:cNvSpPr txBox="1"/>
              <p:nvPr/>
            </p:nvSpPr>
            <p:spPr>
              <a:xfrm>
                <a:off x="14379017" y="8026299"/>
                <a:ext cx="190331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36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/>
                              <a:sym typeface="Arial"/>
                            </a:rPr>
                          </m:ctrlPr>
                        </m:dPr>
                        <m:e>
                          <m:r>
                            <a:rPr lang="en-US" altLang="zh-CN" sz="36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/>
                              <a:sym typeface="Arial"/>
                            </a:rPr>
                            <m:t>𝑆</m:t>
                          </m:r>
                        </m:e>
                      </m:d>
                      <m:r>
                        <a:rPr lang="en-US" altLang="zh-CN" sz="36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/>
                          <a:sym typeface="Arial"/>
                        </a:rPr>
                        <m:t>𝐻</m:t>
                      </m:r>
                      <m:r>
                        <a:rPr lang="en-US" altLang="zh-CN" sz="36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/>
                          <a:sym typeface="Arial"/>
                        </a:rPr>
                        <m:t>/</m:t>
                      </m:r>
                      <m:r>
                        <a:rPr lang="en-US" altLang="zh-CN" sz="36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/>
                          <a:sym typeface="Arial"/>
                        </a:rPr>
                        <m:t>𝑁</m:t>
                      </m:r>
                    </m:oMath>
                  </m:oMathPara>
                </a14:m>
                <a:endParaRPr lang="zh-CN" altLang="en-US" sz="3600" b="0" i="0" u="none" strike="noStrike" cap="none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E3F5B66-4BB9-47DF-8D5E-1C7EAA75B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9017" y="8026299"/>
                <a:ext cx="1903316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3102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18"/>
    </mc:Choice>
    <mc:Fallback xmlns="">
      <p:transition spd="slow" advTm="250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19" grpId="0"/>
      <p:bldP spid="21" grpId="0" animBg="1"/>
      <p:bldP spid="22" grpId="0" animBg="1"/>
      <p:bldP spid="24" grpId="0"/>
      <p:bldP spid="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382213" y="4343400"/>
            <a:ext cx="17339700" cy="16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dirty="0"/>
              <a:t>Upp</a:t>
            </a:r>
            <a:r>
              <a:rPr lang="en-US" altLang="zh-CN" sz="9600" dirty="0"/>
              <a:t>er Bound Results</a:t>
            </a:r>
            <a:br>
              <a:rPr lang="en-US" altLang="zh-CN" sz="9600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154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0"/>
    </mc:Choice>
    <mc:Fallback xmlns="">
      <p:transition spd="slow" advTm="41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A146A-A9A1-41DA-BF11-9BD37EF58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400" dirty="0"/>
              <a:t>Upper Bound Results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F75B03C-A3B0-403F-9E47-2ABACA5253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90" r="25395" b="20403"/>
          <a:stretch/>
        </p:blipFill>
        <p:spPr>
          <a:xfrm>
            <a:off x="1336119" y="1916370"/>
            <a:ext cx="13050441" cy="5410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2A797D1-2FC1-4AF2-906A-778E5F063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2195" y="1514350"/>
            <a:ext cx="3173217" cy="50483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E53FA63-A31E-459B-8F5F-1F3EDE269DF9}"/>
              </a:ext>
            </a:extLst>
          </p:cNvPr>
          <p:cNvSpPr txBox="1"/>
          <p:nvPr/>
        </p:nvSpPr>
        <p:spPr>
          <a:xfrm>
            <a:off x="4239844" y="5938124"/>
            <a:ext cx="2364156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3600" b="1" i="0" u="none" strike="noStrike" cap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 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9175DA0-5BE8-4152-8E18-AA27A6324F81}"/>
              </a:ext>
            </a:extLst>
          </p:cNvPr>
          <p:cNvSpPr txBox="1"/>
          <p:nvPr/>
        </p:nvSpPr>
        <p:spPr>
          <a:xfrm>
            <a:off x="14959289" y="2445285"/>
            <a:ext cx="27012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0" i="0" u="none" strike="noStrike" baseline="0" dirty="0">
                <a:latin typeface="NimbusRomNo9L-Regu"/>
              </a:rPr>
              <a:t>Algorithm</a:t>
            </a:r>
            <a:endParaRPr lang="zh-CN" altLang="en-US" sz="3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09E3FAD-2D80-45BF-B2A0-33E0FD6D977A}"/>
              </a:ext>
            </a:extLst>
          </p:cNvPr>
          <p:cNvSpPr txBox="1"/>
          <p:nvPr/>
        </p:nvSpPr>
        <p:spPr>
          <a:xfrm>
            <a:off x="15233609" y="5383817"/>
            <a:ext cx="27012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i="0" u="none" strike="noStrike" baseline="0" dirty="0">
                <a:latin typeface="NimbusRomNo9L-Regu"/>
              </a:rPr>
              <a:t>MIMIC-EMP</a:t>
            </a:r>
            <a:endParaRPr lang="zh-CN" altLang="en-US" sz="32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F99C3D9-29C7-4787-9632-D732C2BDFB37}"/>
              </a:ext>
            </a:extLst>
          </p:cNvPr>
          <p:cNvSpPr txBox="1"/>
          <p:nvPr/>
        </p:nvSpPr>
        <p:spPr>
          <a:xfrm>
            <a:off x="14485558" y="3237812"/>
            <a:ext cx="36487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i="0" u="none" strike="noStrike" baseline="0" dirty="0">
                <a:latin typeface="NimbusRomNo9L-Regu"/>
              </a:rPr>
              <a:t>Behavior Cloning</a:t>
            </a:r>
            <a:endParaRPr lang="zh-CN" altLang="en-US" sz="32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7F37C19-9752-402E-846B-9D8254B933B1}"/>
              </a:ext>
            </a:extLst>
          </p:cNvPr>
          <p:cNvSpPr txBox="1"/>
          <p:nvPr/>
        </p:nvSpPr>
        <p:spPr>
          <a:xfrm>
            <a:off x="15215788" y="4587967"/>
            <a:ext cx="27012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latin typeface="NimbusRomNo9L-Regu"/>
              </a:rPr>
              <a:t>MIMIC-MD</a:t>
            </a:r>
            <a:endParaRPr lang="zh-CN" altLang="en-US" sz="32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C3758D9-2D56-4E5D-9E9A-1AED21804165}"/>
              </a:ext>
            </a:extLst>
          </p:cNvPr>
          <p:cNvSpPr txBox="1"/>
          <p:nvPr/>
        </p:nvSpPr>
        <p:spPr>
          <a:xfrm>
            <a:off x="4239844" y="3822587"/>
            <a:ext cx="2364156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3600" i="0" u="none" strike="noStrike" cap="none" baseline="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 </a:t>
            </a:r>
            <a:r>
              <a:rPr lang="en-US" altLang="zh-CN" sz="3600" b="1" i="0" u="none" strike="noStrike" cap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 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9FCC912-227D-4E86-9DD7-13E99D77E263}"/>
              </a:ext>
            </a:extLst>
          </p:cNvPr>
          <p:cNvSpPr txBox="1"/>
          <p:nvPr/>
        </p:nvSpPr>
        <p:spPr>
          <a:xfrm>
            <a:off x="9177604" y="3788321"/>
            <a:ext cx="3547796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3600" b="1" i="0" u="none" strike="noStrike" cap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 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DA14A30-DD0A-41D5-A46A-181BCAD358AC}"/>
              </a:ext>
            </a:extLst>
          </p:cNvPr>
          <p:cNvSpPr txBox="1"/>
          <p:nvPr/>
        </p:nvSpPr>
        <p:spPr>
          <a:xfrm>
            <a:off x="4289343" y="6375135"/>
            <a:ext cx="3161706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3600" b="1" i="0" u="none" strike="noStrike" cap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 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3748190-1A07-4504-B6B3-2833D1957DF1}"/>
              </a:ext>
            </a:extLst>
          </p:cNvPr>
          <p:cNvSpPr txBox="1"/>
          <p:nvPr/>
        </p:nvSpPr>
        <p:spPr>
          <a:xfrm>
            <a:off x="8878883" y="5948599"/>
            <a:ext cx="4145238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3600" b="1" i="0" u="none" strike="noStrike" cap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 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1263F93-7443-434E-9BC4-E3571CD90EE1}"/>
              </a:ext>
            </a:extLst>
          </p:cNvPr>
          <p:cNvSpPr txBox="1"/>
          <p:nvPr/>
        </p:nvSpPr>
        <p:spPr>
          <a:xfrm>
            <a:off x="8919221" y="6492120"/>
            <a:ext cx="4145238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3600" b="1" i="0" u="none" strike="noStrike" cap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 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861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37"/>
    </mc:Choice>
    <mc:Fallback xmlns="">
      <p:transition spd="slow" advTm="108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9EB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382200" y="4029275"/>
            <a:ext cx="17339700" cy="16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</a:pPr>
            <a:r>
              <a:rPr lang="en-US" altLang="zh-CN" sz="9600" dirty="0"/>
              <a:t>Background Introduction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"/>
    </mc:Choice>
    <mc:Fallback xmlns="">
      <p:transition spd="slow" advTm="4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FB2D5-4EC3-48E0-8419-14B95F34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Upper Bound for No-Interaction IL with Deterministic Expert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32FECB-CEE7-4A7B-A8C9-7B2F93FCF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576" y="1811477"/>
            <a:ext cx="5422183" cy="1195537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84321EAF-46B2-4548-AAAB-66CEFFC4FCDC}"/>
              </a:ext>
            </a:extLst>
          </p:cNvPr>
          <p:cNvSpPr txBox="1">
            <a:spLocks/>
          </p:cNvSpPr>
          <p:nvPr/>
        </p:nvSpPr>
        <p:spPr>
          <a:xfrm>
            <a:off x="1042409" y="1853065"/>
            <a:ext cx="4134275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zh-CN" sz="4400" b="1" dirty="0"/>
              <a:t>Basic Settings:</a:t>
            </a:r>
            <a:endParaRPr lang="zh-CN" altLang="en-US" sz="4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BBC70D1-6F1B-41AE-8140-A9B97F6B9D26}"/>
                  </a:ext>
                </a:extLst>
              </p:cNvPr>
              <p:cNvSpPr txBox="1"/>
              <p:nvPr/>
            </p:nvSpPr>
            <p:spPr>
              <a:xfrm>
                <a:off x="1019850" y="3138741"/>
                <a:ext cx="1338185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3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𝝅</m:t>
                        </m:r>
                      </m:e>
                      <m:sup>
                        <m:r>
                          <a:rPr lang="en-US" altLang="zh-CN" sz="3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∗</m:t>
                        </m:r>
                      </m:sup>
                    </m:sSup>
                    <m:r>
                      <a:rPr lang="en-US" altLang="zh-CN" sz="3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∈</m:t>
                    </m:r>
                    <m:sSub>
                      <m:sSubPr>
                        <m:ctrlPr>
                          <a:rPr lang="en-US" altLang="zh-CN" sz="3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36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𝚷</m:t>
                        </m:r>
                      </m:e>
                      <m:sub>
                        <m:r>
                          <a:rPr lang="en-US" altLang="zh-CN" sz="36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𝒅𝒆𝒕</m:t>
                        </m:r>
                      </m:sub>
                    </m:sSub>
                  </m:oMath>
                </a14:m>
                <a:r>
                  <a:rPr lang="zh-CN" altLang="en-US" sz="3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3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where  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∀ </m:t>
                    </m:r>
                    <m:r>
                      <a:rPr lang="en-US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𝜋</m:t>
                    </m:r>
                    <m:r>
                      <a:rPr lang="en-US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∈</m:t>
                    </m:r>
                  </m:oMath>
                </a14:m>
                <a:r>
                  <a:rPr lang="en-US" altLang="zh-CN" sz="3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36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𝚷</m:t>
                        </m:r>
                      </m:e>
                      <m:sub>
                        <m:r>
                          <a:rPr lang="en-US" altLang="zh-CN" sz="36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𝒅𝒆𝒕</m:t>
                        </m:r>
                      </m:sub>
                    </m:sSub>
                  </m:oMath>
                </a14:m>
                <a:r>
                  <a:rPr lang="en-US" altLang="zh-CN" sz="3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                              ,</a:t>
                </a:r>
                <a:endParaRPr lang="zh-CN" altLang="en-US" sz="3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BBC70D1-6F1B-41AE-8140-A9B97F6B9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850" y="3138741"/>
                <a:ext cx="13381858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374F1183-00E2-432F-86B4-DD1D4DBF7C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1313" y="3086919"/>
            <a:ext cx="4032465" cy="8948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A74C183-9BCD-44A0-868B-29B38937DF4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5873" b="19572"/>
          <a:stretch/>
        </p:blipFill>
        <p:spPr>
          <a:xfrm>
            <a:off x="11484444" y="3086919"/>
            <a:ext cx="1680436" cy="7640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CDAB3D7-3234-4D37-944A-F915F35B1F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35140" y="3210118"/>
            <a:ext cx="365436" cy="5240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A67F637-7A82-4ABC-906C-08D21020F7D4}"/>
                  </a:ext>
                </a:extLst>
              </p:cNvPr>
              <p:cNvSpPr txBox="1"/>
              <p:nvPr/>
            </p:nvSpPr>
            <p:spPr>
              <a:xfrm>
                <a:off x="1042409" y="5100386"/>
                <a:ext cx="1776959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Expert dataset </a:t>
                </a:r>
                <a14:m>
                  <m:oMath xmlns:m="http://schemas.openxmlformats.org/officeDocument/2006/math">
                    <m:r>
                      <a:rPr lang="en-US" altLang="zh-CN" sz="3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</m:oMath>
                </a14:m>
                <a:r>
                  <a:rPr lang="en-US" altLang="zh-CN" sz="3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is composed of </a:t>
                </a:r>
                <a14:m>
                  <m:oMath xmlns:m="http://schemas.openxmlformats.org/officeDocument/2006/math">
                    <m:r>
                      <a:rPr lang="en-US" altLang="zh-CN" sz="3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𝑁</m:t>
                    </m:r>
                    <m:r>
                      <a:rPr lang="en-US" altLang="zh-CN" sz="3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en-US" altLang="zh-CN" sz="3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trajectories generated by </a:t>
                </a:r>
                <a:r>
                  <a:rPr lang="en-US" altLang="zh-CN" sz="3600" dirty="0" err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i.i.d</a:t>
                </a:r>
                <a:r>
                  <a:rPr lang="en-US" altLang="zh-CN" sz="3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rollouts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3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𝝅</m:t>
                        </m:r>
                      </m:e>
                      <m:sup>
                        <m:r>
                          <a:rPr lang="en-US" altLang="zh-CN" sz="3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3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lang="zh-CN" altLang="en-US" sz="3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A67F637-7A82-4ABC-906C-08D21020F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409" y="5100386"/>
                <a:ext cx="17769596" cy="646331"/>
              </a:xfrm>
              <a:prstGeom prst="rect">
                <a:avLst/>
              </a:prstGeom>
              <a:blipFill>
                <a:blip r:embed="rId8"/>
                <a:stretch>
                  <a:fillRect l="-1063" t="-15094" b="-34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546FDD2-2FD0-4367-B817-E3D99ECE8512}"/>
                  </a:ext>
                </a:extLst>
              </p:cNvPr>
              <p:cNvSpPr txBox="1"/>
              <p:nvPr/>
            </p:nvSpPr>
            <p:spPr>
              <a:xfrm>
                <a:off x="1064968" y="6223534"/>
                <a:ext cx="1886791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Behavior Cloning Algorithm: given data set </a:t>
                </a:r>
                <a14:m>
                  <m:oMath xmlns:m="http://schemas.openxmlformats.org/officeDocument/2006/math">
                    <m:r>
                      <a:rPr lang="en-US" altLang="zh-CN" sz="3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</m:oMath>
                </a14:m>
                <a:r>
                  <a:rPr lang="en-US" altLang="zh-CN" sz="3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       , returns any 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𝜋</m:t>
                    </m:r>
                    <m:r>
                      <a:rPr lang="en-US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∈</m:t>
                    </m:r>
                    <m:sSub>
                      <m:sSubPr>
                        <m:ctrlP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𝑚𝑖𝑚𝑖𝑐</m:t>
                        </m:r>
                      </m:sub>
                    </m:sSub>
                    <m:d>
                      <m:dPr>
                        <m:ctrlP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3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zh-CN" altLang="en-US" sz="3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546FDD2-2FD0-4367-B817-E3D99ECE8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968" y="6223534"/>
                <a:ext cx="18867915" cy="646331"/>
              </a:xfrm>
              <a:prstGeom prst="rect">
                <a:avLst/>
              </a:prstGeom>
              <a:blipFill>
                <a:blip r:embed="rId9"/>
                <a:stretch>
                  <a:fillRect l="-1002" t="-15094" b="-34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1FEE4BA8-831B-4A9F-B38E-0DD5CAFDD8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99940" y="7346682"/>
            <a:ext cx="12619055" cy="83979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A105402-B506-4D9A-B612-2055A20AA9C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56129" y="6299699"/>
            <a:ext cx="2818160" cy="55378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B1A6461-5EC4-4FB9-89BB-BDF6792F569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29680" y="8357231"/>
            <a:ext cx="12559573" cy="62977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234E5A7F-38A4-457C-9CE8-3A5CA50025ED}"/>
              </a:ext>
            </a:extLst>
          </p:cNvPr>
          <p:cNvSpPr txBox="1"/>
          <p:nvPr/>
        </p:nvSpPr>
        <p:spPr>
          <a:xfrm>
            <a:off x="1042409" y="4124290"/>
            <a:ext cx="13275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Hidden Reward Function</a:t>
            </a:r>
            <a:r>
              <a:rPr lang="en-US" altLang="zh-CN" sz="3200" dirty="0"/>
              <a:t>:                                       </a:t>
            </a:r>
            <a:r>
              <a:rPr lang="en-US" altLang="zh-CN" sz="3200" b="1" dirty="0"/>
              <a:t> ,</a:t>
            </a:r>
            <a:r>
              <a:rPr lang="en-US" altLang="zh-CN" sz="3200" dirty="0"/>
              <a:t>  </a:t>
            </a:r>
            <a:endParaRPr lang="zh-CN" altLang="en-US" sz="32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F815C09-1EC2-412C-ABFA-E6974F86ED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76170" y="3861237"/>
            <a:ext cx="4412915" cy="117243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77C8681-DEE9-4102-9835-9BA2D31C4B0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416681" y="3945898"/>
            <a:ext cx="4532392" cy="10877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2585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215"/>
    </mc:Choice>
    <mc:Fallback xmlns="">
      <p:transition spd="slow" advTm="1202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FB2D5-4EC3-48E0-8419-14B95F34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Upper Bound for No-Interaction IL with Deterministic Expert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BFE602-7731-4CF3-971A-1D4103495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431" y="2020318"/>
            <a:ext cx="16518738" cy="13150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AA6DA74-1A59-42CF-B9AC-2B9FC48CD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5382" y="3217344"/>
            <a:ext cx="11797249" cy="1521029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4C678367-353D-4C54-87A9-19D41210DD22}"/>
              </a:ext>
            </a:extLst>
          </p:cNvPr>
          <p:cNvSpPr txBox="1">
            <a:spLocks/>
          </p:cNvSpPr>
          <p:nvPr/>
        </p:nvSpPr>
        <p:spPr>
          <a:xfrm>
            <a:off x="1792431" y="4672738"/>
            <a:ext cx="4134275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zh-CN" sz="4400" b="1" dirty="0"/>
              <a:t>Proof Sketch:</a:t>
            </a:r>
            <a:endParaRPr lang="zh-CN" altLang="en-US" sz="4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标题 1">
                <a:extLst>
                  <a:ext uri="{FF2B5EF4-FFF2-40B4-BE49-F238E27FC236}">
                    <a16:creationId xmlns:a16="http://schemas.microsoft.com/office/drawing/2014/main" id="{A6FFD10A-70A8-42F6-A006-88CFC08C72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85204" y="4995736"/>
                <a:ext cx="11472933" cy="90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 Upon making a action different from the expert at any time step, the learner suffers at most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𝐻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suboptimality.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0≤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≤1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5" name="标题 1">
                <a:extLst>
                  <a:ext uri="{FF2B5EF4-FFF2-40B4-BE49-F238E27FC236}">
                    <a16:creationId xmlns:a16="http://schemas.microsoft.com/office/drawing/2014/main" id="{A6FFD10A-70A8-42F6-A006-88CFC08C7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204" y="4995736"/>
                <a:ext cx="11472933" cy="908100"/>
              </a:xfrm>
              <a:prstGeom prst="rect">
                <a:avLst/>
              </a:prstGeom>
              <a:blipFill>
                <a:blip r:embed="rId5"/>
                <a:stretch>
                  <a:fillRect l="-1116" t="-12162" b="-229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标题 1">
                <a:extLst>
                  <a:ext uri="{FF2B5EF4-FFF2-40B4-BE49-F238E27FC236}">
                    <a16:creationId xmlns:a16="http://schemas.microsoft.com/office/drawing/2014/main" id="{AF86B6E9-FC7E-4488-ADEA-718DE9BF40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85205" y="6175493"/>
                <a:ext cx="11645942" cy="90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 By the definition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𝜋</m:t>
                        </m:r>
                      </m:e>
                    </m:acc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the only possible case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𝜋</m:t>
                        </m:r>
                      </m:e>
                    </m:acc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making different decision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sub>
                    </m:sSub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∉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</a:t>
                </a:r>
                <a:endPara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6" name="标题 1">
                <a:extLst>
                  <a:ext uri="{FF2B5EF4-FFF2-40B4-BE49-F238E27FC236}">
                    <a16:creationId xmlns:a16="http://schemas.microsoft.com/office/drawing/2014/main" id="{AF86B6E9-FC7E-4488-ADEA-718DE9BF4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205" y="6175493"/>
                <a:ext cx="11645942" cy="908100"/>
              </a:xfrm>
              <a:prstGeom prst="rect">
                <a:avLst/>
              </a:prstGeom>
              <a:blipFill>
                <a:blip r:embed="rId6"/>
                <a:stretch>
                  <a:fillRect l="-1099" t="-8725" b="-208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标题 1">
                <a:extLst>
                  <a:ext uri="{FF2B5EF4-FFF2-40B4-BE49-F238E27FC236}">
                    <a16:creationId xmlns:a16="http://schemas.microsoft.com/office/drawing/2014/main" id="{6E3AF8E1-EA9C-43B8-B7B3-61E647B7ED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85204" y="7352509"/>
                <a:ext cx="11244333" cy="90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 Since 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consists 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𝑁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800" dirty="0" err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i.i.d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trajectories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𝜋</m:t>
                        </m:r>
                      </m:e>
                      <m:sup>
                        <m:r>
                          <a:rPr lang="en-US" altLang="zh-CN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The overall probability of these case happening from step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𝐻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is</a:t>
                </a:r>
                <a:endPara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9" name="标题 1">
                <a:extLst>
                  <a:ext uri="{FF2B5EF4-FFF2-40B4-BE49-F238E27FC236}">
                    <a16:creationId xmlns:a16="http://schemas.microsoft.com/office/drawing/2014/main" id="{6E3AF8E1-EA9C-43B8-B7B3-61E647B7E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204" y="7352509"/>
                <a:ext cx="11244333" cy="908100"/>
              </a:xfrm>
              <a:prstGeom prst="rect">
                <a:avLst/>
              </a:prstGeom>
              <a:blipFill>
                <a:blip r:embed="rId7"/>
                <a:stretch>
                  <a:fillRect l="-1138" t="-8725" b="-208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图片 22">
            <a:extLst>
              <a:ext uri="{FF2B5EF4-FFF2-40B4-BE49-F238E27FC236}">
                <a16:creationId xmlns:a16="http://schemas.microsoft.com/office/drawing/2014/main" id="{0C4227C2-6BB3-4F52-A641-BF47E09AAB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45222" y="8260609"/>
            <a:ext cx="7662160" cy="15611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04C53E0-8079-498F-8739-DF9F94D7BA18}"/>
                  </a:ext>
                </a:extLst>
              </p:cNvPr>
              <p:cNvSpPr txBox="1"/>
              <p:nvPr/>
            </p:nvSpPr>
            <p:spPr>
              <a:xfrm>
                <a:off x="7484807" y="10032280"/>
                <a:ext cx="45822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04C53E0-8079-498F-8739-DF9F94D7B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807" y="10032280"/>
                <a:ext cx="458224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7FFE294-0179-402E-A9EF-2363D2D22320}"/>
                  </a:ext>
                </a:extLst>
              </p:cNvPr>
              <p:cNvSpPr txBox="1"/>
              <p:nvPr/>
            </p:nvSpPr>
            <p:spPr>
              <a:xfrm>
                <a:off x="8201902" y="10032280"/>
                <a:ext cx="45822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7FFE294-0179-402E-A9EF-2363D2D22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1902" y="10032280"/>
                <a:ext cx="458224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箭头: 下 25">
            <a:extLst>
              <a:ext uri="{FF2B5EF4-FFF2-40B4-BE49-F238E27FC236}">
                <a16:creationId xmlns:a16="http://schemas.microsoft.com/office/drawing/2014/main" id="{C3F25596-2DE5-4658-8810-47F8CC1F4CA0}"/>
              </a:ext>
            </a:extLst>
          </p:cNvPr>
          <p:cNvSpPr/>
          <p:nvPr/>
        </p:nvSpPr>
        <p:spPr>
          <a:xfrm>
            <a:off x="12019904" y="9369799"/>
            <a:ext cx="324496" cy="196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D5407DBF-1236-43A6-AEC1-E883E1C431F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01988" y="9678716"/>
            <a:ext cx="9281762" cy="9225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6212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291"/>
    </mc:Choice>
    <mc:Fallback xmlns="">
      <p:transition spd="slow" advTm="1922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9" grpId="0"/>
      <p:bldP spid="24" grpId="0"/>
      <p:bldP spid="25" grpId="0"/>
      <p:bldP spid="2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FB2D5-4EC3-48E0-8419-14B95F34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Upper Bound for No-Interaction IL with </a:t>
            </a:r>
            <a:r>
              <a:rPr lang="en-US" altLang="zh-CN" sz="4800" b="1" dirty="0"/>
              <a:t>Stochastic</a:t>
            </a:r>
            <a:r>
              <a:rPr lang="en-US" altLang="zh-CN" sz="4800" dirty="0"/>
              <a:t> Expert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1F5FBE-2495-458C-832F-672C2FBF1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576" y="1811477"/>
            <a:ext cx="5422183" cy="1195537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092C8326-80FA-4802-A8D7-FFAF2A3172AF}"/>
              </a:ext>
            </a:extLst>
          </p:cNvPr>
          <p:cNvSpPr txBox="1">
            <a:spLocks/>
          </p:cNvSpPr>
          <p:nvPr/>
        </p:nvSpPr>
        <p:spPr>
          <a:xfrm>
            <a:off x="1042409" y="1853065"/>
            <a:ext cx="4134275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zh-CN" sz="4400" b="1" dirty="0"/>
              <a:t>Basic Settings:</a:t>
            </a:r>
            <a:endParaRPr lang="zh-CN" altLang="en-US" sz="4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4CA6708-3B44-4CB4-8CFF-6FC284A1E26D}"/>
                  </a:ext>
                </a:extLst>
              </p:cNvPr>
              <p:cNvSpPr txBox="1"/>
              <p:nvPr/>
            </p:nvSpPr>
            <p:spPr>
              <a:xfrm>
                <a:off x="1157010" y="3022563"/>
                <a:ext cx="1338185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3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𝝅</m:t>
                        </m:r>
                      </m:e>
                      <m:sup>
                        <m:r>
                          <a:rPr lang="en-US" altLang="zh-CN" sz="3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∗</m:t>
                        </m:r>
                      </m:sup>
                    </m:sSup>
                    <m:r>
                      <a:rPr lang="en-US" altLang="zh-CN" sz="3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∈</m:t>
                    </m:r>
                    <m:sSub>
                      <m:sSubPr>
                        <m:ctrlPr>
                          <a:rPr lang="en-US" altLang="zh-CN" sz="3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36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𝚷</m:t>
                        </m:r>
                      </m:e>
                      <m:sub>
                        <m:r>
                          <a:rPr lang="en-US" altLang="zh-CN" sz="3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𝐬𝐭𝐨</m:t>
                        </m:r>
                      </m:sub>
                    </m:sSub>
                  </m:oMath>
                </a14:m>
                <a:r>
                  <a:rPr lang="zh-CN" altLang="en-US" sz="3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3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where  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∀ </m:t>
                    </m:r>
                    <m:r>
                      <a:rPr lang="en-US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𝜋</m:t>
                    </m:r>
                    <m:r>
                      <a:rPr lang="en-US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∈</m:t>
                    </m:r>
                  </m:oMath>
                </a14:m>
                <a:r>
                  <a:rPr lang="en-US" altLang="zh-CN" sz="3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36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𝚷</m:t>
                        </m:r>
                      </m:e>
                      <m:sub>
                        <m:r>
                          <a:rPr lang="en-US" altLang="zh-CN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𝒔𝒕𝒐</m:t>
                        </m:r>
                      </m:sub>
                    </m:sSub>
                  </m:oMath>
                </a14:m>
                <a:r>
                  <a:rPr lang="en-US" altLang="zh-CN" sz="3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                               ,</a:t>
                </a:r>
                <a:endParaRPr lang="zh-CN" altLang="en-US" sz="3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4CA6708-3B44-4CB4-8CFF-6FC284A1E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010" y="3022563"/>
                <a:ext cx="13381858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图片 21">
            <a:extLst>
              <a:ext uri="{FF2B5EF4-FFF2-40B4-BE49-F238E27FC236}">
                <a16:creationId xmlns:a16="http://schemas.microsoft.com/office/drawing/2014/main" id="{0C541CB5-2AF5-4739-B199-4E2D150AD0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5341" y="2921696"/>
            <a:ext cx="4032465" cy="89481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87E3B14B-3113-4931-A205-9319654BC78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-3224" b="8736"/>
          <a:stretch/>
        </p:blipFill>
        <p:spPr>
          <a:xfrm>
            <a:off x="11516895" y="2937245"/>
            <a:ext cx="3204694" cy="8669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C5D60D1-3373-42C2-9092-335F3BD92489}"/>
                  </a:ext>
                </a:extLst>
              </p:cNvPr>
              <p:cNvSpPr txBox="1"/>
              <p:nvPr/>
            </p:nvSpPr>
            <p:spPr>
              <a:xfrm>
                <a:off x="1121614" y="4065642"/>
                <a:ext cx="1776959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Expert dataset </a:t>
                </a:r>
                <a14:m>
                  <m:oMath xmlns:m="http://schemas.openxmlformats.org/officeDocument/2006/math">
                    <m:r>
                      <a:rPr lang="en-US" altLang="zh-CN" sz="3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</m:oMath>
                </a14:m>
                <a:r>
                  <a:rPr lang="en-US" altLang="zh-CN" sz="3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is composed of </a:t>
                </a:r>
                <a14:m>
                  <m:oMath xmlns:m="http://schemas.openxmlformats.org/officeDocument/2006/math">
                    <m:r>
                      <a:rPr lang="en-US" altLang="zh-CN" sz="3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𝑁</m:t>
                    </m:r>
                    <m:r>
                      <a:rPr lang="en-US" altLang="zh-CN" sz="3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en-US" altLang="zh-CN" sz="3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trajectories generated by </a:t>
                </a:r>
                <a:r>
                  <a:rPr lang="en-US" altLang="zh-CN" sz="3600" dirty="0" err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i.i.d</a:t>
                </a:r>
                <a:r>
                  <a:rPr lang="en-US" altLang="zh-CN" sz="3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rollouts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3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𝝅</m:t>
                        </m:r>
                      </m:e>
                      <m:sup>
                        <m:r>
                          <a:rPr lang="en-US" altLang="zh-CN" sz="3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3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lang="zh-CN" altLang="en-US" sz="3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C5D60D1-3373-42C2-9092-335F3BD92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14" y="4065642"/>
                <a:ext cx="17769596" cy="646331"/>
              </a:xfrm>
              <a:prstGeom prst="rect">
                <a:avLst/>
              </a:prstGeom>
              <a:blipFill>
                <a:blip r:embed="rId7"/>
                <a:stretch>
                  <a:fillRect l="-1063" t="-15094" b="-34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FA16FBBE-CF25-457E-BE82-EE6897CB90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7865" y="5177107"/>
            <a:ext cx="13688370" cy="39716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506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699"/>
    </mc:Choice>
    <mc:Fallback xmlns="">
      <p:transition spd="slow" advTm="1126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FB2D5-4EC3-48E0-8419-14B95F34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Upper Bound for </a:t>
            </a:r>
            <a:r>
              <a:rPr lang="en-US" altLang="zh-CN" sz="4800" b="1" dirty="0"/>
              <a:t>Interactive</a:t>
            </a:r>
            <a:r>
              <a:rPr lang="en-US" altLang="zh-CN" sz="4800" dirty="0"/>
              <a:t> IL with Deterministic Expert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3F27C4-FD7C-4BDB-9AEC-75DCA579B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759" y="1837348"/>
            <a:ext cx="14914082" cy="2455863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E8E4BF23-6302-47E0-8B0F-7326D089E8E2}"/>
              </a:ext>
            </a:extLst>
          </p:cNvPr>
          <p:cNvSpPr txBox="1">
            <a:spLocks/>
          </p:cNvSpPr>
          <p:nvPr/>
        </p:nvSpPr>
        <p:spPr>
          <a:xfrm>
            <a:off x="1019850" y="4616209"/>
            <a:ext cx="4134275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zh-CN" sz="4400" b="1" dirty="0"/>
              <a:t>Proof Sketch:</a:t>
            </a:r>
            <a:endParaRPr lang="zh-CN" altLang="en-US" sz="4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标题 1">
                <a:extLst>
                  <a:ext uri="{FF2B5EF4-FFF2-40B4-BE49-F238E27FC236}">
                    <a16:creationId xmlns:a16="http://schemas.microsoft.com/office/drawing/2014/main" id="{BF8AC815-C0A1-4BA3-914C-1C35217AD4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3724" y="4876942"/>
                <a:ext cx="14023875" cy="90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 In test, even if the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is only seen once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in the form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The expected reward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𝜋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𝜋</m:t>
                        </m:r>
                      </m:e>
                    </m:acc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are the same. (Unbiased Estimator)</a:t>
                </a:r>
                <a:endPara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标题 1">
                <a:extLst>
                  <a:ext uri="{FF2B5EF4-FFF2-40B4-BE49-F238E27FC236}">
                    <a16:creationId xmlns:a16="http://schemas.microsoft.com/office/drawing/2014/main" id="{BF8AC815-C0A1-4BA3-914C-1C35217AD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724" y="4876942"/>
                <a:ext cx="14023875" cy="908100"/>
              </a:xfrm>
              <a:prstGeom prst="rect">
                <a:avLst/>
              </a:prstGeom>
              <a:blipFill>
                <a:blip r:embed="rId4"/>
                <a:stretch>
                  <a:fillRect l="-869" t="-8725" b="-208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标题 1">
                <a:extLst>
                  <a:ext uri="{FF2B5EF4-FFF2-40B4-BE49-F238E27FC236}">
                    <a16:creationId xmlns:a16="http://schemas.microsoft.com/office/drawing/2014/main" id="{B6468182-9B6E-41A3-BF2E-FCA40A4AAF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3723" y="6273621"/>
                <a:ext cx="14023875" cy="90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 If the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is unseen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The learner makes uniform guess and has at most                       suboptimality in expectation. </a:t>
                </a:r>
                <a:endPara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标题 1">
                <a:extLst>
                  <a:ext uri="{FF2B5EF4-FFF2-40B4-BE49-F238E27FC236}">
                    <a16:creationId xmlns:a16="http://schemas.microsoft.com/office/drawing/2014/main" id="{B6468182-9B6E-41A3-BF2E-FCA40A4AA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723" y="6273621"/>
                <a:ext cx="14023875" cy="908100"/>
              </a:xfrm>
              <a:prstGeom prst="rect">
                <a:avLst/>
              </a:prstGeom>
              <a:blipFill>
                <a:blip r:embed="rId5"/>
                <a:stretch>
                  <a:fillRect l="-869" t="-8725" b="-208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8F06DC2F-E9FC-4D8B-BF5E-E44F0C04832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3504" t="503" r="25239"/>
          <a:stretch/>
        </p:blipFill>
        <p:spPr>
          <a:xfrm>
            <a:off x="6457353" y="6696904"/>
            <a:ext cx="2089839" cy="9696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标题 1">
                <a:extLst>
                  <a:ext uri="{FF2B5EF4-FFF2-40B4-BE49-F238E27FC236}">
                    <a16:creationId xmlns:a16="http://schemas.microsoft.com/office/drawing/2014/main" id="{D5685FFA-46B7-49D4-B305-09BAB6303B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3723" y="7978801"/>
                <a:ext cx="14023875" cy="90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5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 The probability of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unseen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and encountered in test can be bounded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log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⁡(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num>
                      <m:den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. And the number of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𝐻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标题 1">
                <a:extLst>
                  <a:ext uri="{FF2B5EF4-FFF2-40B4-BE49-F238E27FC236}">
                    <a16:creationId xmlns:a16="http://schemas.microsoft.com/office/drawing/2014/main" id="{D5685FFA-46B7-49D4-B305-09BAB6303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723" y="7978801"/>
                <a:ext cx="14023875" cy="908100"/>
              </a:xfrm>
              <a:prstGeom prst="rect">
                <a:avLst/>
              </a:prstGeom>
              <a:blipFill>
                <a:blip r:embed="rId7"/>
                <a:stretch>
                  <a:fillRect l="-869" t="-20134" b="-214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1008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933"/>
    </mc:Choice>
    <mc:Fallback xmlns="">
      <p:transition spd="slow" advTm="1289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107E8-0B23-4E65-A80F-4FAED2759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 </a:t>
            </a:r>
            <a:r>
              <a:rPr lang="en-US" altLang="zh-CN" b="1" dirty="0"/>
              <a:t>Summary</a:t>
            </a:r>
            <a:endParaRPr lang="zh-CN" altLang="en-US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5AB0FBF-33B8-4B02-8CD1-49C9796E2FA8}"/>
              </a:ext>
            </a:extLst>
          </p:cNvPr>
          <p:cNvSpPr txBox="1"/>
          <p:nvPr/>
        </p:nvSpPr>
        <p:spPr>
          <a:xfrm>
            <a:off x="1357380" y="1889760"/>
            <a:ext cx="17726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In this work, the authors studied IL in Episodic and tabular MDP under different settings.</a:t>
            </a:r>
          </a:p>
          <a:p>
            <a:endParaRPr lang="en-US" altLang="zh-CN" sz="36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3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2DE2E5E-59F2-45B7-952B-37C31D6FFA58}"/>
              </a:ext>
            </a:extLst>
          </p:cNvPr>
          <p:cNvSpPr txBox="1"/>
          <p:nvPr/>
        </p:nvSpPr>
        <p:spPr>
          <a:xfrm>
            <a:off x="1741137" y="3568839"/>
            <a:ext cx="18004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ED810AF-2939-45FF-9504-E14ADD6BFD3A}"/>
              </a:ext>
            </a:extLst>
          </p:cNvPr>
          <p:cNvSpPr txBox="1"/>
          <p:nvPr/>
        </p:nvSpPr>
        <p:spPr>
          <a:xfrm>
            <a:off x="3991019" y="2804365"/>
            <a:ext cx="50017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Basic No-Interaction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59936023-628A-46B1-AA49-44540CCDDF9E}"/>
              </a:ext>
            </a:extLst>
          </p:cNvPr>
          <p:cNvSpPr/>
          <p:nvPr/>
        </p:nvSpPr>
        <p:spPr>
          <a:xfrm>
            <a:off x="3541565" y="3095787"/>
            <a:ext cx="449454" cy="1819835"/>
          </a:xfrm>
          <a:prstGeom prst="leftBrace">
            <a:avLst>
              <a:gd name="adj1" fmla="val 26515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0283D9-672D-4187-8929-317E7FB9AF19}"/>
              </a:ext>
            </a:extLst>
          </p:cNvPr>
          <p:cNvSpPr txBox="1"/>
          <p:nvPr/>
        </p:nvSpPr>
        <p:spPr>
          <a:xfrm>
            <a:off x="3991018" y="3662828"/>
            <a:ext cx="84938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Known-Transition (No-Interaction)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59B78B9-4768-4859-93A9-B26922DBEA2B}"/>
              </a:ext>
            </a:extLst>
          </p:cNvPr>
          <p:cNvSpPr txBox="1"/>
          <p:nvPr/>
        </p:nvSpPr>
        <p:spPr>
          <a:xfrm>
            <a:off x="3991019" y="4460520"/>
            <a:ext cx="35009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Interactive 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07AC907-9D8D-4B4B-AD71-9C067A42FF0C}"/>
              </a:ext>
            </a:extLst>
          </p:cNvPr>
          <p:cNvSpPr txBox="1"/>
          <p:nvPr/>
        </p:nvSpPr>
        <p:spPr>
          <a:xfrm>
            <a:off x="15067395" y="3170830"/>
            <a:ext cx="3474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Deterministic</a:t>
            </a:r>
            <a:endParaRPr lang="zh-CN" altLang="en-US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00CD3EC-3546-427C-8B07-AAFCCB11157E}"/>
              </a:ext>
            </a:extLst>
          </p:cNvPr>
          <p:cNvSpPr txBox="1"/>
          <p:nvPr/>
        </p:nvSpPr>
        <p:spPr>
          <a:xfrm>
            <a:off x="15067395" y="4239319"/>
            <a:ext cx="2644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Stochastic</a:t>
            </a:r>
            <a:endParaRPr lang="zh-CN" altLang="en-US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2ED75E3F-6566-410B-8B7E-BDBD29139530}"/>
              </a:ext>
            </a:extLst>
          </p:cNvPr>
          <p:cNvSpPr/>
          <p:nvPr/>
        </p:nvSpPr>
        <p:spPr>
          <a:xfrm>
            <a:off x="14389261" y="3142386"/>
            <a:ext cx="449454" cy="1819835"/>
          </a:xfrm>
          <a:prstGeom prst="leftBrace">
            <a:avLst>
              <a:gd name="adj1" fmla="val 26515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78AF80D-E52C-47D5-91C0-137831EBAADF}"/>
              </a:ext>
            </a:extLst>
          </p:cNvPr>
          <p:cNvSpPr txBox="1"/>
          <p:nvPr/>
        </p:nvSpPr>
        <p:spPr>
          <a:xfrm>
            <a:off x="12484829" y="3601272"/>
            <a:ext cx="190443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Expert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6B99DAE-F305-4D2A-822B-C3257F31E71F}"/>
              </a:ext>
            </a:extLst>
          </p:cNvPr>
          <p:cNvSpPr txBox="1"/>
          <p:nvPr/>
        </p:nvSpPr>
        <p:spPr>
          <a:xfrm>
            <a:off x="1244100" y="4266303"/>
            <a:ext cx="2754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rollouts)</a:t>
            </a:r>
            <a:endParaRPr lang="zh-CN" altLang="en-US" sz="3200" dirty="0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E91DC4EE-D30D-487E-AAB2-7A2796626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850" y="7665516"/>
            <a:ext cx="3110526" cy="494856"/>
          </a:xfrm>
          <a:prstGeom prst="rect">
            <a:avLst/>
          </a:prstGeom>
        </p:spPr>
      </p:pic>
      <p:sp>
        <p:nvSpPr>
          <p:cNvPr id="34" name="左大括号 33">
            <a:extLst>
              <a:ext uri="{FF2B5EF4-FFF2-40B4-BE49-F238E27FC236}">
                <a16:creationId xmlns:a16="http://schemas.microsoft.com/office/drawing/2014/main" id="{CD3B5EFE-7E27-48D0-A82C-40101D0DD593}"/>
              </a:ext>
            </a:extLst>
          </p:cNvPr>
          <p:cNvSpPr/>
          <p:nvPr/>
        </p:nvSpPr>
        <p:spPr>
          <a:xfrm>
            <a:off x="7341743" y="5637476"/>
            <a:ext cx="449454" cy="1819835"/>
          </a:xfrm>
          <a:prstGeom prst="leftBrace">
            <a:avLst>
              <a:gd name="adj1" fmla="val 26515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1D4F284-80EE-4B9F-8919-DCA56E0BFFE0}"/>
              </a:ext>
            </a:extLst>
          </p:cNvPr>
          <p:cNvSpPr txBox="1"/>
          <p:nvPr/>
        </p:nvSpPr>
        <p:spPr>
          <a:xfrm>
            <a:off x="4337450" y="6198063"/>
            <a:ext cx="31348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Lower Bound</a:t>
            </a:r>
            <a:endParaRPr lang="zh-CN" altLang="en-US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5E7CE85-5DFE-4715-9968-2F7E1B6B72C9}"/>
              </a:ext>
            </a:extLst>
          </p:cNvPr>
          <p:cNvSpPr txBox="1"/>
          <p:nvPr/>
        </p:nvSpPr>
        <p:spPr>
          <a:xfrm>
            <a:off x="7566470" y="6820628"/>
            <a:ext cx="50434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Known-Transition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39DED56-3E06-43DE-A1F3-7199EB86DA5C}"/>
              </a:ext>
            </a:extLst>
          </p:cNvPr>
          <p:cNvSpPr txBox="1"/>
          <p:nvPr/>
        </p:nvSpPr>
        <p:spPr>
          <a:xfrm>
            <a:off x="7791197" y="5672585"/>
            <a:ext cx="50434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Unknown-Transition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1645DC9-D7FD-49E4-8739-38E226AC6AFB}"/>
                  </a:ext>
                </a:extLst>
              </p:cNvPr>
              <p:cNvSpPr txBox="1"/>
              <p:nvPr/>
            </p:nvSpPr>
            <p:spPr>
              <a:xfrm>
                <a:off x="11060190" y="5320899"/>
                <a:ext cx="5451099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𝑂</m:t>
                      </m:r>
                      <m:r>
                        <a:rPr lang="en-US" altLang="zh-CN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f>
                        <m:fPr>
                          <m:ctrlPr>
                            <a:rPr lang="en-US" altLang="zh-CN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𝑆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zh-CN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𝑁</m:t>
                          </m:r>
                        </m:den>
                      </m:f>
                      <m:r>
                        <a:rPr lang="en-US" altLang="zh-CN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zh-CN" altLang="en-US" sz="3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1645DC9-D7FD-49E4-8739-38E226AC6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0190" y="5320899"/>
                <a:ext cx="5451099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A3359FB8-1ABF-4199-97FB-80F6FDE135AC}"/>
                  </a:ext>
                </a:extLst>
              </p:cNvPr>
              <p:cNvSpPr txBox="1"/>
              <p:nvPr/>
            </p:nvSpPr>
            <p:spPr>
              <a:xfrm>
                <a:off x="11036944" y="6465959"/>
                <a:ext cx="5451099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𝑂</m:t>
                      </m:r>
                      <m:r>
                        <a:rPr lang="en-US" altLang="zh-CN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f>
                        <m:fPr>
                          <m:ctrlPr>
                            <a:rPr lang="en-US" altLang="zh-CN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𝑆</m:t>
                              </m:r>
                            </m:e>
                          </m:d>
                          <m:r>
                            <a:rPr lang="en-US" altLang="zh-CN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𝐻</m:t>
                          </m:r>
                        </m:num>
                        <m:den>
                          <m:r>
                            <a:rPr lang="en-US" altLang="zh-CN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𝑁</m:t>
                          </m:r>
                        </m:den>
                      </m:f>
                      <m:r>
                        <a:rPr lang="en-US" altLang="zh-CN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zh-CN" altLang="en-US" sz="3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A3359FB8-1ABF-4199-97FB-80F6FDE13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6944" y="6465959"/>
                <a:ext cx="5451099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>
            <a:extLst>
              <a:ext uri="{FF2B5EF4-FFF2-40B4-BE49-F238E27FC236}">
                <a16:creationId xmlns:a16="http://schemas.microsoft.com/office/drawing/2014/main" id="{E1827913-BDC9-44B2-97DD-AB98768D910A}"/>
              </a:ext>
            </a:extLst>
          </p:cNvPr>
          <p:cNvSpPr txBox="1"/>
          <p:nvPr/>
        </p:nvSpPr>
        <p:spPr>
          <a:xfrm>
            <a:off x="4309533" y="8850203"/>
            <a:ext cx="313484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Upper Bound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(No-Interaction)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5645068-7FF0-468A-9AC7-28FBE10FD301}"/>
              </a:ext>
            </a:extLst>
          </p:cNvPr>
          <p:cNvSpPr txBox="1"/>
          <p:nvPr/>
        </p:nvSpPr>
        <p:spPr>
          <a:xfrm>
            <a:off x="7619273" y="9419590"/>
            <a:ext cx="50434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Known-Transition</a:t>
            </a:r>
          </a:p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(No-Interaction, Deterministic)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6A52B70F-46E5-46AE-9018-7D201E19A2D7}"/>
                  </a:ext>
                </a:extLst>
              </p:cNvPr>
              <p:cNvSpPr txBox="1"/>
              <p:nvPr/>
            </p:nvSpPr>
            <p:spPr>
              <a:xfrm>
                <a:off x="12458765" y="9212482"/>
                <a:ext cx="2607458" cy="1222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𝑂</m:t>
                      </m:r>
                      <m:r>
                        <a:rPr lang="en-US" altLang="zh-CN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f>
                        <m:fPr>
                          <m:ctrlPr>
                            <a:rPr lang="en-US" altLang="zh-CN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𝑆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zh-CN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3/2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𝑁</m:t>
                          </m:r>
                        </m:den>
                      </m:f>
                      <m:r>
                        <a:rPr lang="en-US" altLang="zh-CN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zh-CN" altLang="en-US" sz="3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6A52B70F-46E5-46AE-9018-7D201E19A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8765" y="9212482"/>
                <a:ext cx="2607458" cy="12227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1C710D3F-6ED0-4562-8CE1-A0144B873C8C}"/>
                  </a:ext>
                </a:extLst>
              </p:cNvPr>
              <p:cNvSpPr txBox="1"/>
              <p:nvPr/>
            </p:nvSpPr>
            <p:spPr>
              <a:xfrm>
                <a:off x="12174734" y="7909599"/>
                <a:ext cx="3222009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accPr>
                        <m:e>
                          <m:r>
                            <a:rPr lang="en-US" altLang="zh-CN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𝑂</m:t>
                          </m:r>
                        </m:e>
                      </m:acc>
                      <m:r>
                        <a:rPr lang="en-US" altLang="zh-CN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f>
                        <m:fPr>
                          <m:ctrlPr>
                            <a:rPr lang="en-US" altLang="zh-CN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𝑆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zh-CN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𝑁</m:t>
                          </m:r>
                        </m:den>
                      </m:f>
                      <m:r>
                        <a:rPr lang="en-US" altLang="zh-CN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zh-CN" altLang="en-US" sz="3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1C710D3F-6ED0-4562-8CE1-A0144B873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4734" y="7909599"/>
                <a:ext cx="3222009" cy="12003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48">
            <a:extLst>
              <a:ext uri="{FF2B5EF4-FFF2-40B4-BE49-F238E27FC236}">
                <a16:creationId xmlns:a16="http://schemas.microsoft.com/office/drawing/2014/main" id="{8352E29F-26AC-4264-BB22-CB4DB1AF8465}"/>
              </a:ext>
            </a:extLst>
          </p:cNvPr>
          <p:cNvSpPr txBox="1"/>
          <p:nvPr/>
        </p:nvSpPr>
        <p:spPr>
          <a:xfrm>
            <a:off x="8113837" y="8331889"/>
            <a:ext cx="37111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No-Interaction</a:t>
            </a:r>
            <a:endParaRPr lang="zh-CN" altLang="en-US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左大括号 49">
            <a:extLst>
              <a:ext uri="{FF2B5EF4-FFF2-40B4-BE49-F238E27FC236}">
                <a16:creationId xmlns:a16="http://schemas.microsoft.com/office/drawing/2014/main" id="{87855916-B385-4D70-93D8-C93287825C85}"/>
              </a:ext>
            </a:extLst>
          </p:cNvPr>
          <p:cNvSpPr/>
          <p:nvPr/>
        </p:nvSpPr>
        <p:spPr>
          <a:xfrm>
            <a:off x="7341743" y="8278943"/>
            <a:ext cx="449454" cy="1819835"/>
          </a:xfrm>
          <a:prstGeom prst="leftBrace">
            <a:avLst>
              <a:gd name="adj1" fmla="val 26515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291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336"/>
    </mc:Choice>
    <mc:Fallback xmlns="">
      <p:transition spd="slow" advTm="1113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  <p:bldP spid="37" grpId="0"/>
      <p:bldP spid="27" grpId="0"/>
      <p:bldP spid="28" grpId="0"/>
      <p:bldP spid="41" grpId="0"/>
      <p:bldP spid="42" grpId="0"/>
      <p:bldP spid="44" grpId="0"/>
      <p:bldP spid="46" grpId="0"/>
      <p:bldP spid="48" grpId="0"/>
      <p:bldP spid="49" grpId="0"/>
      <p:bldP spid="5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C29E2-4889-434B-AF64-71C7401B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 Questions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794BB3-7B96-4DD6-9F81-97EA6BBC4A10}"/>
              </a:ext>
            </a:extLst>
          </p:cNvPr>
          <p:cNvSpPr txBox="1"/>
          <p:nvPr/>
        </p:nvSpPr>
        <p:spPr>
          <a:xfrm>
            <a:off x="4821381" y="2992582"/>
            <a:ext cx="10972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b="0" i="0" u="none" strike="noStrike" baseline="0" dirty="0">
                <a:latin typeface="NimbusRomNo9L-Regu"/>
              </a:rPr>
              <a:t>How to bridge the gap between the upper and lower bounds in the </a:t>
            </a:r>
            <a:r>
              <a:rPr lang="en-US" altLang="zh-CN" sz="3600" dirty="0">
                <a:latin typeface="NimbusRomNo9L-Regu"/>
              </a:rPr>
              <a:t>known-transition setting?</a:t>
            </a:r>
          </a:p>
          <a:p>
            <a:pPr algn="l"/>
            <a:endParaRPr lang="en-US" altLang="zh-CN" sz="3600" dirty="0">
              <a:latin typeface="NimbusRomNo9L-Regu"/>
            </a:endParaRPr>
          </a:p>
          <a:p>
            <a:pPr algn="l"/>
            <a:r>
              <a:rPr lang="en-US" altLang="zh-CN" sz="3600" dirty="0">
                <a:latin typeface="NimbusRomNo9L-Regu"/>
              </a:rPr>
              <a:t>How much improvement is possible when the learner is allowed to interact with the MDP a finite number of times?</a:t>
            </a:r>
          </a:p>
          <a:p>
            <a:pPr algn="l"/>
            <a:endParaRPr lang="en-US" altLang="zh-CN" sz="3600" dirty="0">
              <a:latin typeface="NimbusRomNo9L-Regu"/>
            </a:endParaRPr>
          </a:p>
          <a:p>
            <a:pPr algn="l"/>
            <a:r>
              <a:rPr lang="en-US" altLang="zh-CN" sz="3600" dirty="0">
                <a:latin typeface="NimbusRomNo9L-Regu"/>
              </a:rPr>
              <a:t>How to extend these results beyond the tabular setting?</a:t>
            </a:r>
            <a:endParaRPr lang="zh-CN" altLang="en-US" sz="3600" dirty="0"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12317876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9EB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>
            <a:spLocks noGrp="1"/>
          </p:cNvSpPr>
          <p:nvPr>
            <p:ph type="title"/>
          </p:nvPr>
        </p:nvSpPr>
        <p:spPr>
          <a:xfrm>
            <a:off x="1382213" y="4343400"/>
            <a:ext cx="17339700" cy="16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QUESTIONS &amp; DISCUSSION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26FA148-C6A3-41E4-8B6B-A83E68ED3E58}"/>
              </a:ext>
            </a:extLst>
          </p:cNvPr>
          <p:cNvSpPr txBox="1"/>
          <p:nvPr/>
        </p:nvSpPr>
        <p:spPr>
          <a:xfrm>
            <a:off x="7413781" y="6888697"/>
            <a:ext cx="5276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 You for Listening!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9D102-1CE7-4B9C-818A-EF05E399A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Toward the Fundamental Limits of Imitation Learning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65EA95-F0AA-4F75-A00A-5B0A19BFC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850" y="1859843"/>
            <a:ext cx="18063900" cy="757500"/>
          </a:xfrm>
        </p:spPr>
        <p:txBody>
          <a:bodyPr/>
          <a:lstStyle/>
          <a:p>
            <a:pPr algn="l"/>
            <a:r>
              <a:rPr lang="en-US" altLang="zh-CN" sz="5400" b="1" dirty="0">
                <a:solidFill>
                  <a:schemeClr val="accent5"/>
                </a:solidFill>
              </a:rPr>
              <a:t>What is Imitation Learning (IL) ?</a:t>
            </a:r>
            <a:endParaRPr lang="zh-CN" altLang="en-US" sz="5400" b="1" dirty="0">
              <a:solidFill>
                <a:schemeClr val="accent5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DC5D7E1-4B8A-4A2A-B76D-60F9D37F6069}"/>
              </a:ext>
            </a:extLst>
          </p:cNvPr>
          <p:cNvSpPr txBox="1"/>
          <p:nvPr/>
        </p:nvSpPr>
        <p:spPr>
          <a:xfrm>
            <a:off x="3951370" y="3229884"/>
            <a:ext cx="1599779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4800" b="1" i="0" u="none" strike="noStrike" baseline="0" dirty="0">
                <a:latin typeface="Arial-BoldMT"/>
              </a:rPr>
              <a:t>Given: </a:t>
            </a:r>
            <a:r>
              <a:rPr lang="en-US" altLang="zh-CN" sz="4800" b="0" i="0" u="none" strike="noStrike" baseline="0" dirty="0">
                <a:latin typeface="ArialMT"/>
              </a:rPr>
              <a:t>demonstrations or demonstrator (expert)</a:t>
            </a:r>
          </a:p>
          <a:p>
            <a:pPr algn="l"/>
            <a:endParaRPr lang="en-US" altLang="zh-CN" sz="4800" b="0" i="0" u="none" strike="noStrike" baseline="0" dirty="0">
              <a:latin typeface="ArialMT"/>
            </a:endParaRPr>
          </a:p>
          <a:p>
            <a:pPr algn="l"/>
            <a:r>
              <a:rPr lang="en-US" altLang="zh-CN" sz="4800" b="1" i="0" u="none" strike="noStrike" baseline="0" dirty="0">
                <a:latin typeface="Arial-BoldMT"/>
              </a:rPr>
              <a:t>Goal: </a:t>
            </a:r>
            <a:r>
              <a:rPr lang="en-US" altLang="zh-CN" sz="4800" b="0" i="0" u="none" strike="noStrike" baseline="0" dirty="0">
                <a:latin typeface="ArialMT"/>
              </a:rPr>
              <a:t>train a policy to mimic demonstrations</a:t>
            </a:r>
            <a:endParaRPr lang="zh-CN" altLang="en-US" sz="48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AB5FDC3-D6D7-4F80-B24F-7F3765486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045" y="5771143"/>
            <a:ext cx="134302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0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"/>
    </mc:Choice>
    <mc:Fallback xmlns="">
      <p:transition spd="slow" advTm="2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6A5E8-3431-4298-B6B3-16748F83B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100" y="761346"/>
            <a:ext cx="18063900" cy="908100"/>
          </a:xfrm>
        </p:spPr>
        <p:txBody>
          <a:bodyPr/>
          <a:lstStyle/>
          <a:p>
            <a:r>
              <a:rPr lang="en-US" altLang="zh-CN" sz="5400" b="1" dirty="0">
                <a:solidFill>
                  <a:schemeClr val="accent5"/>
                </a:solidFill>
              </a:rPr>
              <a:t>Ingredients of Imitation Learning</a:t>
            </a:r>
            <a:endParaRPr lang="zh-CN" altLang="en-US" sz="5400" b="1" dirty="0">
              <a:solidFill>
                <a:schemeClr val="accent5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311DAB-F521-483D-8F51-D5EFB1DA5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008" y="2064450"/>
            <a:ext cx="16549583" cy="757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1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"/>
    </mc:Choice>
    <mc:Fallback xmlns="">
      <p:transition spd="slow" advTm="3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4D9AB85-DF25-4D43-B11F-A41A3CF67B42}"/>
              </a:ext>
            </a:extLst>
          </p:cNvPr>
          <p:cNvSpPr txBox="1"/>
          <p:nvPr/>
        </p:nvSpPr>
        <p:spPr>
          <a:xfrm>
            <a:off x="1042409" y="1901365"/>
            <a:ext cx="172034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 many practical </a:t>
            </a:r>
            <a:r>
              <a:rPr lang="en-US" altLang="zh-CN" sz="4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reinforcement learning problems, manually designing reward functions that are accurate is usually challenging. </a:t>
            </a:r>
          </a:p>
          <a:p>
            <a:r>
              <a:rPr lang="en-US" altLang="zh-CN" sz="4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Say for example the task of driving a car.</a:t>
            </a:r>
          </a:p>
          <a:p>
            <a:pPr algn="just"/>
            <a:r>
              <a:rPr lang="en-US" altLang="zh-CN" sz="4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  It is fairly easy for human to demonstrate the act of driving. </a:t>
            </a:r>
            <a:endParaRPr lang="zh-CN" altLang="zh-CN" sz="44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4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 We already have large datasets of experts’ demonstrations.</a:t>
            </a:r>
            <a:endParaRPr lang="zh-CN" altLang="zh-CN" sz="44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D682E8BD-443A-43C9-B360-661B8A9EF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5" y="606425"/>
            <a:ext cx="18064163" cy="908050"/>
          </a:xfrm>
        </p:spPr>
        <p:txBody>
          <a:bodyPr/>
          <a:lstStyle/>
          <a:p>
            <a:r>
              <a:rPr lang="en-US" altLang="zh-CN" sz="5400" b="1" dirty="0">
                <a:solidFill>
                  <a:schemeClr val="accent5"/>
                </a:solidFill>
              </a:rPr>
              <a:t>Why Imitation Learning?</a:t>
            </a:r>
            <a:endParaRPr lang="zh-CN" altLang="en-US" sz="5400" b="1" dirty="0">
              <a:solidFill>
                <a:schemeClr val="accent5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226FB11-7AA5-4504-B1D8-56956695D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176" y="5714667"/>
            <a:ext cx="8690159" cy="491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17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7"/>
    </mc:Choice>
    <mc:Fallback xmlns="">
      <p:transition spd="slow" advTm="25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EAB73D5C-D94F-4C1E-A98A-6E4C45149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420" y="2867283"/>
            <a:ext cx="12545328" cy="3443292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01BACEDF-C41F-49CA-AD81-0E349A6D7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5" y="606425"/>
            <a:ext cx="18064163" cy="908050"/>
          </a:xfrm>
        </p:spPr>
        <p:txBody>
          <a:bodyPr/>
          <a:lstStyle/>
          <a:p>
            <a:r>
              <a:rPr lang="en-US" altLang="zh-CN" sz="5400" b="1" dirty="0">
                <a:solidFill>
                  <a:schemeClr val="accent5"/>
                </a:solidFill>
              </a:rPr>
              <a:t>Types of Imitation Learning</a:t>
            </a:r>
            <a:endParaRPr lang="zh-CN" altLang="en-US" sz="5400" b="1" dirty="0">
              <a:solidFill>
                <a:schemeClr val="accent5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F5EB878-4595-4392-99DC-A6063730297E}"/>
              </a:ext>
            </a:extLst>
          </p:cNvPr>
          <p:cNvSpPr txBox="1"/>
          <p:nvPr/>
        </p:nvSpPr>
        <p:spPr>
          <a:xfrm>
            <a:off x="1122471" y="1965645"/>
            <a:ext cx="163488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IL with No-Interaction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Reduction to Supervised Learning.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F8B7FC9-3D7B-4ABA-B3FD-582BE3D87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879" y="7100112"/>
            <a:ext cx="6113862" cy="388494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96A4AB7-331C-4382-AA6E-475BEC3CF354}"/>
              </a:ext>
            </a:extLst>
          </p:cNvPr>
          <p:cNvSpPr txBox="1"/>
          <p:nvPr/>
        </p:nvSpPr>
        <p:spPr>
          <a:xfrm>
            <a:off x="1122471" y="6475350"/>
            <a:ext cx="197106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Interactive IL:  Data collected by the learner and annotated by the expert.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8797D6-E933-4222-BCA4-A4DAB4C217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194" y="7634406"/>
            <a:ext cx="4695307" cy="303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6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"/>
    </mc:Choice>
    <mc:Fallback xmlns="">
      <p:transition spd="slow" advTm="4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555A9328-65AD-4D8A-A6F7-800C9C8999F3}"/>
              </a:ext>
            </a:extLst>
          </p:cNvPr>
          <p:cNvSpPr txBox="1">
            <a:spLocks/>
          </p:cNvSpPr>
          <p:nvPr/>
        </p:nvSpPr>
        <p:spPr>
          <a:xfrm>
            <a:off x="1019968" y="738064"/>
            <a:ext cx="18064163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5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zh-CN" sz="5400" b="1" dirty="0">
                <a:solidFill>
                  <a:schemeClr val="accent5"/>
                </a:solidFill>
              </a:rPr>
              <a:t>Types of Imitation Learning: Comparison</a:t>
            </a:r>
            <a:endParaRPr lang="zh-CN" altLang="en-US" sz="5400" b="1" dirty="0">
              <a:solidFill>
                <a:schemeClr val="accent5"/>
              </a:solidFill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9A3469A3-2BF9-406E-9307-91B775C39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174803"/>
              </p:ext>
            </p:extLst>
          </p:nvPr>
        </p:nvGraphicFramePr>
        <p:xfrm>
          <a:off x="1305141" y="2823861"/>
          <a:ext cx="17778990" cy="2830814"/>
        </p:xfrm>
        <a:graphic>
          <a:graphicData uri="http://schemas.openxmlformats.org/drawingml/2006/table">
            <a:tbl>
              <a:tblPr firstRow="1" bandRow="1">
                <a:tableStyleId>{F7014A0B-475B-4B9F-A1E9-10134EDE19F1}</a:tableStyleId>
              </a:tblPr>
              <a:tblGrid>
                <a:gridCol w="3555798">
                  <a:extLst>
                    <a:ext uri="{9D8B030D-6E8A-4147-A177-3AD203B41FA5}">
                      <a16:colId xmlns:a16="http://schemas.microsoft.com/office/drawing/2014/main" val="2124928152"/>
                    </a:ext>
                  </a:extLst>
                </a:gridCol>
                <a:gridCol w="3555798">
                  <a:extLst>
                    <a:ext uri="{9D8B030D-6E8A-4147-A177-3AD203B41FA5}">
                      <a16:colId xmlns:a16="http://schemas.microsoft.com/office/drawing/2014/main" val="2704302611"/>
                    </a:ext>
                  </a:extLst>
                </a:gridCol>
                <a:gridCol w="3555798">
                  <a:extLst>
                    <a:ext uri="{9D8B030D-6E8A-4147-A177-3AD203B41FA5}">
                      <a16:colId xmlns:a16="http://schemas.microsoft.com/office/drawing/2014/main" val="3151545045"/>
                    </a:ext>
                  </a:extLst>
                </a:gridCol>
                <a:gridCol w="3555798">
                  <a:extLst>
                    <a:ext uri="{9D8B030D-6E8A-4147-A177-3AD203B41FA5}">
                      <a16:colId xmlns:a16="http://schemas.microsoft.com/office/drawing/2014/main" val="2649673672"/>
                    </a:ext>
                  </a:extLst>
                </a:gridCol>
                <a:gridCol w="3555798">
                  <a:extLst>
                    <a:ext uri="{9D8B030D-6E8A-4147-A177-3AD203B41FA5}">
                      <a16:colId xmlns:a16="http://schemas.microsoft.com/office/drawing/2014/main" val="2922386427"/>
                    </a:ext>
                  </a:extLst>
                </a:gridCol>
              </a:tblGrid>
              <a:tr h="1254759">
                <a:tc>
                  <a:txBody>
                    <a:bodyPr/>
                    <a:lstStyle/>
                    <a:p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i="0" u="none" strike="noStrike" cap="none" baseline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/>
                          <a:sym typeface="Arial"/>
                        </a:rPr>
                        <a:t>Direct Policy</a:t>
                      </a:r>
                    </a:p>
                    <a:p>
                      <a:r>
                        <a:rPr lang="en-US" altLang="zh-CN" sz="2800" b="1" i="0" u="none" strike="noStrike" cap="none" baseline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/>
                          <a:sym typeface="Arial"/>
                        </a:rPr>
                        <a:t>Learning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i="0" u="none" strike="noStrike" cap="none" baseline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/>
                          <a:sym typeface="Arial"/>
                        </a:rPr>
                        <a:t>Access to</a:t>
                      </a:r>
                    </a:p>
                    <a:p>
                      <a:r>
                        <a:rPr lang="en-US" altLang="zh-CN" sz="2800" b="1" i="0" u="none" strike="noStrike" cap="none" baseline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/>
                          <a:sym typeface="Arial"/>
                        </a:rPr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i="0" u="none" strike="noStrike" cap="none" baseline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/>
                          <a:sym typeface="Arial"/>
                        </a:rPr>
                        <a:t>Interactive</a:t>
                      </a:r>
                    </a:p>
                    <a:p>
                      <a:r>
                        <a:rPr lang="en-US" altLang="zh-CN" sz="2800" b="1" i="0" u="none" strike="noStrike" cap="none" baseline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/>
                          <a:sym typeface="Arial"/>
                        </a:rPr>
                        <a:t>Demonstrator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i="0" u="none" strike="noStrike" cap="none" baseline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/>
                          <a:sym typeface="Arial"/>
                        </a:rPr>
                        <a:t>Pre-collected</a:t>
                      </a:r>
                    </a:p>
                    <a:p>
                      <a:r>
                        <a:rPr lang="en-US" altLang="zh-CN" sz="2800" b="1" i="0" u="none" strike="noStrike" cap="none" baseline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/>
                          <a:sym typeface="Arial"/>
                        </a:rPr>
                        <a:t>Demonstrations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624178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en-US" altLang="zh-CN" sz="2800" b="1" i="0" u="none" strike="noStrike" cap="none" baseline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/>
                          <a:sym typeface="Arial"/>
                        </a:rPr>
                        <a:t>No-Interaction IL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0" i="0" u="none" strike="noStrike" cap="non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/>
                          <a:sym typeface="Arial"/>
                        </a:rPr>
                        <a:t>Yes</a:t>
                      </a:r>
                      <a:endParaRPr lang="zh-CN" altLang="en-US" sz="2800" b="0" i="0" u="none" strike="noStrike" cap="non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Yes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299857"/>
                  </a:ext>
                </a:extLst>
              </a:tr>
              <a:tr h="753095">
                <a:tc>
                  <a:txBody>
                    <a:bodyPr/>
                    <a:lstStyle/>
                    <a:p>
                      <a:r>
                        <a:rPr lang="en-US" altLang="zh-CN" sz="2800" b="1" i="0" u="none" strike="noStrike" cap="none" baseline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/>
                          <a:sym typeface="Arial"/>
                        </a:rPr>
                        <a:t>Interactive IL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0" i="0" u="none" strike="noStrike" cap="non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/>
                          <a:sym typeface="Arial"/>
                        </a:rPr>
                        <a:t>Yes</a:t>
                      </a:r>
                      <a:endParaRPr lang="zh-CN" altLang="en-US" sz="2800" b="0" i="0" u="none" strike="noStrike" cap="non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Yes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Yes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Optional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894165"/>
                  </a:ext>
                </a:extLst>
              </a:tr>
            </a:tbl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A889B6DD-3AB5-4739-ADAF-D7DB588E28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71907"/>
          <a:stretch/>
        </p:blipFill>
        <p:spPr>
          <a:xfrm>
            <a:off x="5621527" y="6560002"/>
            <a:ext cx="3524420" cy="344329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C63A6A8-3B11-46FC-8F9B-B12431605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4636" y="6967684"/>
            <a:ext cx="4695307" cy="303561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DC2EA0-D113-4386-BCB5-31CE14FFF7E9}"/>
              </a:ext>
            </a:extLst>
          </p:cNvPr>
          <p:cNvSpPr txBox="1"/>
          <p:nvPr/>
        </p:nvSpPr>
        <p:spPr>
          <a:xfrm>
            <a:off x="5758687" y="10048066"/>
            <a:ext cx="35244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i="0" u="none" strike="noStrike" cap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Non-Interactive IL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D9CF726-3DCD-42FD-9798-B951D7957DBE}"/>
              </a:ext>
            </a:extLst>
          </p:cNvPr>
          <p:cNvSpPr txBox="1"/>
          <p:nvPr/>
        </p:nvSpPr>
        <p:spPr>
          <a:xfrm>
            <a:off x="11837963" y="10048066"/>
            <a:ext cx="35244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i="0" u="none" strike="noStrike" cap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Interactive IL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10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"/>
    </mc:Choice>
    <mc:Fallback xmlns="">
      <p:transition spd="slow" advTm="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382200" y="3173818"/>
            <a:ext cx="17339700" cy="16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sz="9600" dirty="0"/>
              <a:t>Compounding Error in </a:t>
            </a:r>
            <a:br>
              <a:rPr lang="en-US" altLang="zh-CN" sz="9600" dirty="0"/>
            </a:br>
            <a:r>
              <a:rPr lang="en-US" altLang="zh-CN" sz="9600" dirty="0"/>
              <a:t>Imitation Learning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837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"/>
    </mc:Choice>
    <mc:Fallback xmlns="">
      <p:transition spd="slow" advTm="38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|0.3|0|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17.9|4.6|11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6|31.1|22|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7|1.5|10|19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|47|33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2|37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3|0|0.2|0|0|0|0.2|0|0|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2|0|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1|0.1|0.4|0|0|0.3|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131.4|2.4|0|75.1|76.5|38.2|17.2|20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1|5.1|0|30.5|17.5|24.9|32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.1|21.2|0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2.7|2.6"/>
</p:tagLst>
</file>

<file path=ppt/theme/theme1.xml><?xml version="1.0" encoding="utf-8"?>
<a:theme xmlns:a="http://schemas.openxmlformats.org/drawingml/2006/main" name="UofA Provost Theme">
  <a:themeElements>
    <a:clrScheme name="Office">
      <a:dk1>
        <a:srgbClr val="000000"/>
      </a:dk1>
      <a:lt1>
        <a:srgbClr val="FFFFFF"/>
      </a:lt1>
      <a:dk2>
        <a:srgbClr val="0C234B"/>
      </a:dk2>
      <a:lt2>
        <a:srgbClr val="AB0520"/>
      </a:lt2>
      <a:accent1>
        <a:srgbClr val="81D3EB"/>
      </a:accent1>
      <a:accent2>
        <a:srgbClr val="378DBD"/>
      </a:accent2>
      <a:accent3>
        <a:srgbClr val="1E5288"/>
      </a:accent3>
      <a:accent4>
        <a:srgbClr val="EF4056"/>
      </a:accent4>
      <a:accent5>
        <a:srgbClr val="8B0015"/>
      </a:accent5>
      <a:accent6>
        <a:srgbClr val="007D84"/>
      </a:accent6>
      <a:hlink>
        <a:srgbClr val="E2E9EB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4164</TotalTime>
  <Words>1658</Words>
  <Application>Microsoft Office PowerPoint</Application>
  <PresentationFormat>自定义</PresentationFormat>
  <Paragraphs>285</Paragraphs>
  <Slides>36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Arial-BoldMT</vt:lpstr>
      <vt:lpstr>ArialMT</vt:lpstr>
      <vt:lpstr>CMSY7</vt:lpstr>
      <vt:lpstr>NimbusRomNo9L-Medi</vt:lpstr>
      <vt:lpstr>NimbusRomNo9L-Regu</vt:lpstr>
      <vt:lpstr>等线</vt:lpstr>
      <vt:lpstr>微软雅黑</vt:lpstr>
      <vt:lpstr>Arial</vt:lpstr>
      <vt:lpstr>Calibri</vt:lpstr>
      <vt:lpstr>Cambria</vt:lpstr>
      <vt:lpstr>Cambria Math</vt:lpstr>
      <vt:lpstr>UofA Provost Theme</vt:lpstr>
      <vt:lpstr>Toward the Fundamental Limits of Imitation Learning Conference on Neural Information Processing Systems (2020)</vt:lpstr>
      <vt:lpstr>AGENDA</vt:lpstr>
      <vt:lpstr>Background Introduction</vt:lpstr>
      <vt:lpstr>Toward the Fundamental Limits of Imitation Learning</vt:lpstr>
      <vt:lpstr>Ingredients of Imitation Learning</vt:lpstr>
      <vt:lpstr>Why Imitation Learning?</vt:lpstr>
      <vt:lpstr>Types of Imitation Learning</vt:lpstr>
      <vt:lpstr>PowerPoint 演示文稿</vt:lpstr>
      <vt:lpstr>Compounding Error in  Imitation Learning</vt:lpstr>
      <vt:lpstr>Compounding Error</vt:lpstr>
      <vt:lpstr>The H^2 Compounding Error</vt:lpstr>
      <vt:lpstr>The H^2 Compounding Error: Lower Bound</vt:lpstr>
      <vt:lpstr>Basic Settings</vt:lpstr>
      <vt:lpstr>Basic Settings</vt:lpstr>
      <vt:lpstr>Basic Settings</vt:lpstr>
      <vt:lpstr>Basic Settings</vt:lpstr>
      <vt:lpstr>Results Overview </vt:lpstr>
      <vt:lpstr>Results Overview </vt:lpstr>
      <vt:lpstr>Lower Bound Results </vt:lpstr>
      <vt:lpstr>Lower Bound Results</vt:lpstr>
      <vt:lpstr>Lower Bound Results</vt:lpstr>
      <vt:lpstr>Lower Bound Proof</vt:lpstr>
      <vt:lpstr>Lower Bound Proof (No-Interaction Deterministic Expert)</vt:lpstr>
      <vt:lpstr>Lower Bound Proof (No-Interaction Deterministic Expert)</vt:lpstr>
      <vt:lpstr>Lower Bound Proof (Interactive Deterministic Expert)</vt:lpstr>
      <vt:lpstr>PowerPoint 演示文稿</vt:lpstr>
      <vt:lpstr>Lower Bound Proof for Known-Transition Setting</vt:lpstr>
      <vt:lpstr>Upper Bound Results </vt:lpstr>
      <vt:lpstr>Upper Bound Results</vt:lpstr>
      <vt:lpstr>Upper Bound for No-Interaction IL with Deterministic Expert</vt:lpstr>
      <vt:lpstr>Upper Bound for No-Interaction IL with Deterministic Expert</vt:lpstr>
      <vt:lpstr>Upper Bound for No-Interaction IL with Stochastic Expert</vt:lpstr>
      <vt:lpstr>Upper Bound for Interactive IL with Deterministic Expert</vt:lpstr>
      <vt:lpstr>  Summary</vt:lpstr>
      <vt:lpstr>Open Questions</vt:lpstr>
      <vt:lpstr>QUESTIONS &amp;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Dynamic Programming</dc:title>
  <dc:creator>lyc</dc:creator>
  <cp:lastModifiedBy>李 轶尘</cp:lastModifiedBy>
  <cp:revision>152</cp:revision>
  <dcterms:modified xsi:type="dcterms:W3CDTF">2021-11-02T21:55:32Z</dcterms:modified>
</cp:coreProperties>
</file>