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72" r:id="rId2"/>
    <p:sldId id="273" r:id="rId3"/>
    <p:sldId id="289" r:id="rId4"/>
    <p:sldId id="258" r:id="rId5"/>
    <p:sldId id="266" r:id="rId6"/>
    <p:sldId id="259" r:id="rId7"/>
    <p:sldId id="276" r:id="rId8"/>
    <p:sldId id="279" r:id="rId9"/>
    <p:sldId id="280" r:id="rId10"/>
    <p:sldId id="287" r:id="rId11"/>
    <p:sldId id="277" r:id="rId12"/>
    <p:sldId id="278" r:id="rId13"/>
    <p:sldId id="290" r:id="rId14"/>
    <p:sldId id="288" r:id="rId15"/>
    <p:sldId id="284" r:id="rId16"/>
    <p:sldId id="261" r:id="rId17"/>
    <p:sldId id="285" r:id="rId18"/>
    <p:sldId id="286" r:id="rId19"/>
    <p:sldId id="282" r:id="rId20"/>
    <p:sldId id="283" r:id="rId21"/>
    <p:sldId id="262" r:id="rId22"/>
    <p:sldId id="264" r:id="rId23"/>
    <p:sldId id="268" r:id="rId24"/>
    <p:sldId id="270" r:id="rId25"/>
    <p:sldId id="271" r:id="rId26"/>
    <p:sldId id="274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031" autoAdjust="0"/>
    <p:restoredTop sz="66824" autoAdjust="0"/>
  </p:normalViewPr>
  <p:slideViewPr>
    <p:cSldViewPr snapToGrid="0" snapToObjects="1">
      <p:cViewPr varScale="1">
        <p:scale>
          <a:sx n="76" d="100"/>
          <a:sy n="76" d="100"/>
        </p:scale>
        <p:origin x="220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4FE45-774F-4095-BA8D-DAD4E8A7310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29254-F630-4F35-9662-0F25F4205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29254-F630-4F35-9662-0F25F42056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62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29254-F630-4F35-9662-0F25F42056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43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29254-F630-4F35-9662-0F25F42056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22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29254-F630-4F35-9662-0F25F42056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3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43CC2-C384-1E85-0F19-2DEA672A0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67CEAB-DC55-3773-2FDA-697DC60D5E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2FA9F2-BA6B-6DED-039B-3C110F453D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latin typeface="URWPalladioL-R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88D5B-E94D-1601-7468-8605E9FA34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29254-F630-4F35-9662-0F25F42056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39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29254-F630-4F35-9662-0F25F42056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41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AEF9E-DF0D-53CB-DC45-B3F0F489D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5DE05C-C300-DB60-FB32-7528DF40EA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BF885F-6605-F375-7DE2-7ADA8543AE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8A8D3-EA19-ED40-E6CA-57E97402F5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29254-F630-4F35-9662-0F25F42056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58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29254-F630-4F35-9662-0F25F42056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82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E80E5-F5D4-AD17-2D6A-4B4430099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C3BB57-AD08-2042-2D85-EFC83028D9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FC3506-BACC-0100-487B-557185060E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62F61-F985-4102-8FB0-78F1F04EB7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29254-F630-4F35-9662-0F25F42056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68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29254-F630-4F35-9662-0F25F42056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01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29254-F630-4F35-9662-0F25F42056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66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29254-F630-4F35-9662-0F25F42056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04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29254-F630-4F35-9662-0F25F42056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545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29254-F630-4F35-9662-0F25F42056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734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29254-F630-4F35-9662-0F25F42056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034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29254-F630-4F35-9662-0F25F42056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140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29254-F630-4F35-9662-0F25F420564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236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29254-F630-4F35-9662-0F25F420564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69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29254-F630-4F35-9662-0F25F420564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A2E08-42A4-224E-5038-47C7B3AD6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29BBE1-E827-21B1-8803-39796AA404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F6C7DA-4D2A-7E99-8F01-E503246D11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9D130-10EC-0310-30EC-065F3EEEED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29254-F630-4F35-9662-0F25F42056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28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29254-F630-4F35-9662-0F25F42056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54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29254-F630-4F35-9662-0F25F42056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59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29254-F630-4F35-9662-0F25F42056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68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29254-F630-4F35-9662-0F25F42056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9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29254-F630-4F35-9662-0F25F42056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74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29254-F630-4F35-9662-0F25F42056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94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2C2E908-078B-B425-BCCA-2CF565A8294A}"/>
              </a:ext>
            </a:extLst>
          </p:cNvPr>
          <p:cNvSpPr txBox="1">
            <a:spLocks/>
          </p:cNvSpPr>
          <p:nvPr/>
        </p:nvSpPr>
        <p:spPr>
          <a:xfrm>
            <a:off x="470916" y="1137221"/>
            <a:ext cx="801928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Online Learning in Unknown Markov Games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CCA481B-2024-B188-CC1C-BF9F45C7C9A5}"/>
              </a:ext>
            </a:extLst>
          </p:cNvPr>
          <p:cNvSpPr txBox="1">
            <a:spLocks/>
          </p:cNvSpPr>
          <p:nvPr/>
        </p:nvSpPr>
        <p:spPr>
          <a:xfrm>
            <a:off x="-50292" y="351802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/>
              <a:t>Authors</a:t>
            </a:r>
            <a:r>
              <a:rPr lang="en-US" sz="2600" dirty="0"/>
              <a:t>: Yi Tian, </a:t>
            </a:r>
            <a:r>
              <a:rPr lang="en-US" sz="2600" dirty="0" err="1"/>
              <a:t>Yuanhao</a:t>
            </a:r>
            <a:r>
              <a:rPr lang="en-US" sz="2600" dirty="0"/>
              <a:t> Wang, </a:t>
            </a:r>
            <a:r>
              <a:rPr lang="en-US" sz="2600" dirty="0" err="1"/>
              <a:t>Tiancheng</a:t>
            </a:r>
            <a:r>
              <a:rPr lang="en-US" sz="2600" dirty="0"/>
              <a:t> Yu, </a:t>
            </a:r>
            <a:r>
              <a:rPr lang="en-US" sz="2600" dirty="0" err="1"/>
              <a:t>Suvrit</a:t>
            </a:r>
            <a:r>
              <a:rPr lang="en-US" sz="2600" dirty="0"/>
              <a:t> </a:t>
            </a:r>
            <a:r>
              <a:rPr lang="en-US" sz="2600" dirty="0" err="1"/>
              <a:t>Sra</a:t>
            </a:r>
            <a:endParaRPr lang="en-US" sz="2600" dirty="0"/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r>
              <a:rPr lang="en-US" sz="2600" b="1" dirty="0"/>
              <a:t>Presenter: Junfeng Xu</a:t>
            </a:r>
          </a:p>
          <a:p>
            <a:pPr marL="0" indent="0" algn="ctr">
              <a:buNone/>
            </a:pPr>
            <a:r>
              <a:rPr lang="en-US" sz="2600"/>
              <a:t>11/15/2024</a:t>
            </a:r>
            <a:endParaRPr lang="en-US" sz="26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3FFF7-51F4-4BD3-BD62-35298608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6DB424-EA4F-42CF-BBF3-A419319F66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226468"/>
                <a:ext cx="7886700" cy="3398044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Self-play</a:t>
                </a:r>
              </a:p>
              <a:p>
                <a:pPr marL="342900" lvl="1" indent="0">
                  <a:buNone/>
                </a:pPr>
                <a:r>
                  <a:rPr lang="en-US" dirty="0"/>
                  <a:t>Goal: To find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-approximate Nash equilibrium 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episodes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 Q-SP(Bai et al., 2020) achieves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 V-SP (Bai et al., 2020) achieves the best existing result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r>
                  <a:rPr lang="en-US" dirty="0"/>
                  <a:t>Online MGs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 Informed setting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en-US" dirty="0" err="1"/>
                  <a:t>Xie</a:t>
                </a:r>
                <a:r>
                  <a:rPr lang="en-US" dirty="0"/>
                  <a:t> at al., (2020) achieves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en-US" dirty="0"/>
                  <a:t>Q-OL (adopted from Q-SP)  achieves                              (Appendix C in this paper)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Unknown setting </a:t>
                </a:r>
              </a:p>
              <a:p>
                <a:pPr marL="685800" lvl="2" indent="0">
                  <a:buNone/>
                </a:pPr>
                <a:r>
                  <a:rPr lang="en-US" dirty="0"/>
                  <a:t>	No regret analysis yet. This is what the paper does.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6DB424-EA4F-42CF-BBF3-A419319F66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226468"/>
                <a:ext cx="7886700" cy="3398044"/>
              </a:xfrm>
              <a:blipFill>
                <a:blip r:embed="rId3"/>
                <a:stretch>
                  <a:fillRect l="-696" t="-2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51E5C-B64C-489B-9EEE-060D85CA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B35F-DFD8-47E4-BF45-823984E23A09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882A64-6E79-4CCE-B3B9-9E6921539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666" y="2847919"/>
            <a:ext cx="1386620" cy="2369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CC221E-452B-49C7-8AA8-74CB6C98FC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6389" y="3084829"/>
            <a:ext cx="1821656" cy="257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7F6C01-0F0A-427D-B1DC-B6ABF3D3CC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9332" y="4159006"/>
            <a:ext cx="1458574" cy="2545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EE4DF8-6C01-4947-B0BE-F1B228C380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8619" y="4439381"/>
            <a:ext cx="1161796" cy="26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9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427CC-6BBD-E048-D35A-60015D18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4D793-EB95-D734-72EF-82E409BB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Goal: Maximize cumulative return, or equivalently, minimize regret in an online setting.</a:t>
            </a:r>
          </a:p>
          <a:p>
            <a:r>
              <a:rPr lang="en-US" sz="2000" dirty="0"/>
              <a:t>Conventional regret definition: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URWPalladioL-Roma"/>
              </a:rPr>
              <a:t>In unknown MGs, the problem is statistically hard. 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EBD3E7-A325-3C88-415E-79DC130EB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220" y="2622232"/>
            <a:ext cx="48768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79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AB980-645C-5D37-75B0-FCAC0B895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hardness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5214D-6BF3-BDFB-DFD6-0C7095C9F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want to justify the usage of the weaker notion of Regret(K).</a:t>
            </a:r>
          </a:p>
          <a:p>
            <a:r>
              <a:rPr lang="en-US" sz="2000" dirty="0"/>
              <a:t>Challenges with Competing Against Best Fixed Policy (Regret’(K)):</a:t>
            </a:r>
          </a:p>
          <a:p>
            <a:pPr lvl="1"/>
            <a:r>
              <a:rPr lang="en-US" sz="1600" dirty="0"/>
              <a:t>Competing with Best Policy in Hindsight is statistically hard.</a:t>
            </a:r>
          </a:p>
          <a:p>
            <a:pPr lvl="1"/>
            <a:r>
              <a:rPr lang="en-US" sz="1600" dirty="0"/>
              <a:t>Regret in this case grows linearly in 𝐾 or exponentially in 𝐻.</a:t>
            </a:r>
          </a:p>
          <a:p>
            <a:pPr lvl="1"/>
            <a:r>
              <a:rPr lang="en-US" sz="1600" dirty="0"/>
              <a:t>Result: Achieving sublinear regret against the best policy in hindsight is computationally and statistically intractable.</a:t>
            </a:r>
          </a:p>
          <a:p>
            <a:r>
              <a:rPr lang="en-US" sz="2000" dirty="0"/>
              <a:t>Theoretical Lower Bound:</a:t>
            </a:r>
          </a:p>
          <a:p>
            <a:pPr lvl="1"/>
            <a:r>
              <a:rPr lang="en-US" sz="1600" dirty="0"/>
              <a:t>The worst-case regret is bounded below as: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Any algorithm must suffer linear regret unless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923F6D-A7F8-FC2F-E1A9-B55F46390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585" y="5427026"/>
            <a:ext cx="1247775" cy="4102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8BF56D-9DDE-9C7B-D7FD-838394A06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240" y="4194810"/>
            <a:ext cx="64008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90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7A4B8-A8A2-91D2-B435-5A0A82CAE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3038-AD89-E2C7-0A8C-F808521F4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Sketch of Proof: Statistical Hardness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3F1D99-7091-5DC7-58F0-A83B9023E1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7180" y="1417638"/>
                <a:ext cx="8229600" cy="4869180"/>
              </a:xfrm>
            </p:spPr>
            <p:txBody>
              <a:bodyPr>
                <a:normAutofit lnSpcReduction="10000"/>
              </a:bodyPr>
              <a:lstStyle/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Inspired by “combination lock” (Du et al., 2019).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lvl="1"/>
                <a:r>
                  <a:rPr lang="en-US" sz="2400" dirty="0"/>
                  <a:t>Achieve high reward requires </a:t>
                </a:r>
                <a:r>
                  <a:rPr lang="en-US" sz="2400" u="sng" dirty="0"/>
                  <a:t>guessing every bit of </a:t>
                </a:r>
                <a14:m>
                  <m:oMath xmlns:m="http://schemas.openxmlformats.org/officeDocument/2006/math">
                    <m:r>
                      <a:rPr lang="en-US" sz="2400" b="0" i="1" u="sng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u="sng" dirty="0"/>
                  <a:t> correctly</a:t>
                </a:r>
              </a:p>
              <a:p>
                <a:pPr lvl="1"/>
                <a:r>
                  <a:rPr lang="en-US" sz="2400" dirty="0"/>
                  <a:t>The problem as hard as multi-armed bandit problem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u="sng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u="sng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sz="2400" u="sng" dirty="0"/>
                  <a:t> arms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3F1D99-7091-5DC7-58F0-A83B9023E1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7180" y="1417638"/>
                <a:ext cx="8229600" cy="4869180"/>
              </a:xfrm>
              <a:blipFill>
                <a:blip r:embed="rId3"/>
                <a:stretch>
                  <a:fillRect l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61542949-69B9-AB43-E257-77DCC9978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245" y="2560638"/>
            <a:ext cx="5757939" cy="20976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A2C212-B9FD-5082-2153-090E80774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169" y="1463358"/>
            <a:ext cx="8795091" cy="66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32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23E59-0343-4C7C-9D2B-C4195BCF0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Proof Sketch of Statistical Hardness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92FE91-A6BE-4D43-93D5-E6A65540CF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Reduce adversarial MDP problem to online learning in </a:t>
                </a:r>
                <a:r>
                  <a:rPr lang="en-US" sz="2400" dirty="0">
                    <a:solidFill>
                      <a:srgbClr val="FF0000"/>
                    </a:solidFill>
                  </a:rPr>
                  <a:t>unknown MG</a:t>
                </a:r>
              </a:p>
              <a:p>
                <a:pPr lvl="1"/>
                <a:r>
                  <a:rPr lang="en-US" sz="2400" dirty="0"/>
                  <a:t> The state and action space for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max-player</a:t>
                </a:r>
                <a:r>
                  <a:rPr lang="en-US" sz="2400" dirty="0"/>
                  <a:t> the same as MDP</a:t>
                </a:r>
              </a:p>
              <a:p>
                <a:pPr lvl="1"/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FF0000"/>
                    </a:solidFill>
                  </a:rPr>
                  <a:t>Min-player</a:t>
                </a:r>
                <a:r>
                  <a:rPr lang="en-US" sz="2400" dirty="0"/>
                  <a:t> controls transitions and reward such that the induced MDP for the max-player is the same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 Min-player reproduces all the possible transitions in original MDP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92FE91-A6BE-4D43-93D5-E6A65540CF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1078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27237EEB-F7C7-43EB-8E8F-7CF87D202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861" y="4946414"/>
            <a:ext cx="6685973" cy="112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09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C76F0-B02E-D232-99AC-38976B68E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034FA-0C29-B4B5-9739-4F81B88EB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Setup (re-visit)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EFF1-E504-5576-DE52-6D0F364CD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Goal: Maximize cumulative return, or equivalently, minimize regret in an online setting.</a:t>
            </a:r>
          </a:p>
          <a:p>
            <a:r>
              <a:rPr lang="en-US" sz="2000" dirty="0"/>
              <a:t>Conventional regret definition: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By using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More modest goal in this paper: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22C50-D5A3-D747-182B-44E2F0486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220" y="2622232"/>
            <a:ext cx="4876800" cy="942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F26042-530A-5A28-0C4E-EDBE14828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630" y="4199889"/>
            <a:ext cx="3848100" cy="676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CAD383-6161-4F48-4D8E-5410C7172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7352" y="5678486"/>
            <a:ext cx="42957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88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The V-</a:t>
            </a:r>
            <a:r>
              <a:rPr lang="en-US" dirty="0" err="1"/>
              <a:t>ol</a:t>
            </a:r>
            <a:r>
              <a:rPr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/>
            </a:pPr>
            <a:r>
              <a:rPr sz="2400" dirty="0"/>
              <a:t>V-</a:t>
            </a:r>
            <a:r>
              <a:rPr lang="en-US" sz="2400" dirty="0" err="1"/>
              <a:t>ol</a:t>
            </a:r>
            <a:r>
              <a:rPr sz="2400" dirty="0"/>
              <a:t>: </a:t>
            </a:r>
            <a:r>
              <a:rPr lang="en-US" sz="2400" dirty="0"/>
              <a:t>a variant of </a:t>
            </a:r>
            <a:r>
              <a:rPr sz="2400" dirty="0"/>
              <a:t>V-Learning</a:t>
            </a:r>
            <a:r>
              <a:rPr lang="en-US" sz="2400" dirty="0"/>
              <a:t> algorithms.</a:t>
            </a:r>
          </a:p>
          <a:p>
            <a:pPr lvl="1">
              <a:defRPr sz="2000"/>
            </a:pPr>
            <a:r>
              <a:rPr lang="en-US" sz="2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assigns higher exploration value to actions that haven’t been fully explored</a:t>
            </a:r>
          </a:p>
          <a:p>
            <a:pPr lvl="1">
              <a:defRPr sz="2000"/>
            </a:pPr>
            <a:r>
              <a:rPr lang="en-US" sz="2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The agent updates its policy based on these optimistic value estimates</a:t>
            </a:r>
          </a:p>
          <a:p>
            <a:pPr lvl="1">
              <a:defRPr sz="2000"/>
            </a:pPr>
            <a:endParaRPr lang="en-US" sz="24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defRPr sz="2000"/>
            </a:pPr>
            <a:r>
              <a:rPr lang="en-US" sz="24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Key advantages of this approach:</a:t>
            </a:r>
          </a:p>
          <a:p>
            <a:pPr lvl="1">
              <a:defRPr sz="2000"/>
            </a:pPr>
            <a:r>
              <a:rPr lang="en-US" sz="2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V-OL doesn’t need opponent actions to be observable.</a:t>
            </a:r>
          </a:p>
          <a:p>
            <a:pPr lvl="1">
              <a:defRPr sz="2000"/>
            </a:pPr>
            <a:r>
              <a:rPr lang="en-US" sz="2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V-OL is computationally efficient and scalable</a:t>
            </a:r>
            <a:endParaRPr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1A86B-37DA-8674-7221-67825FF73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4649-4094-E17A-8622-E57CC3B9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Algorithm</a:t>
            </a:r>
            <a:r>
              <a:rPr lang="en-US" dirty="0"/>
              <a:t> Pseudo code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54A43-BDD3-2F22-AD66-967ABDAD6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/>
            </a:pPr>
            <a:endParaRPr lang="en-US" sz="1800" dirty="0">
              <a:solidFill>
                <a:srgbClr val="000000"/>
              </a:solidFill>
              <a:latin typeface="URWPalladioL-It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0732B3-1569-8B64-AEAA-D42D955A7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1296093"/>
            <a:ext cx="8877300" cy="51678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69EF321-0A85-9DC8-FD96-30E9EF38A2D8}"/>
                  </a:ext>
                </a:extLst>
              </p:cNvPr>
              <p:cNvSpPr/>
              <p:nvPr/>
            </p:nvSpPr>
            <p:spPr>
              <a:xfrm>
                <a:off x="281940" y="3611187"/>
                <a:ext cx="6827520" cy="21488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Update</a:t>
                </a:r>
                <a:r>
                  <a:rPr lang="en-US" dirty="0" err="1">
                    <a:solidFill>
                      <a:srgbClr val="FF0000"/>
                    </a:solidFill>
                  </a:rPr>
                  <a:t>_Policy</a:t>
                </a:r>
                <a:r>
                  <a:rPr lang="en-US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69EF321-0A85-9DC8-FD96-30E9EF38A2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" y="3611187"/>
                <a:ext cx="6827520" cy="2148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396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95CD-C30A-C05E-1D93-3B1A550F6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Pseudo code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7F8559-25B3-6255-4950-2768BDD499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01140"/>
                <a:ext cx="8229600" cy="545592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Subroutine: </a:t>
                </a:r>
                <a:r>
                  <a:rPr lang="en-US" dirty="0">
                    <a:solidFill>
                      <a:srgbClr val="FF0000"/>
                    </a:solidFill>
                  </a:rPr>
                  <a:t>Update_Policy(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b="0" dirty="0">
                    <a:solidFill>
                      <a:srgbClr val="FF0000"/>
                    </a:solidFill>
                  </a:rPr>
                  <a:t>) </a:t>
                </a:r>
                <a:r>
                  <a:rPr lang="en-US" b="0" dirty="0"/>
                  <a:t>{</a:t>
                </a:r>
              </a:p>
              <a:p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  <a:p>
                <a:r>
                  <a:rPr lang="en-US" b="0" dirty="0"/>
                  <a:t>          </a:t>
                </a:r>
              </a:p>
              <a:p>
                <a:endParaRPr lang="en-US" b="0" dirty="0"/>
              </a:p>
              <a:p>
                <a:endParaRPr lang="en-US" b="0" dirty="0"/>
              </a:p>
              <a:p>
                <a:pPr marL="457200" lvl="1" indent="0">
                  <a:buNone/>
                </a:pPr>
                <a:r>
                  <a:rPr lang="en-US" b="0" dirty="0"/>
                  <a:t>            </a:t>
                </a:r>
                <a:endParaRPr lang="en-US" dirty="0"/>
              </a:p>
              <a:p>
                <a:pPr marL="457200" lvl="1" indent="0">
                  <a:buNone/>
                </a:pPr>
                <a:r>
                  <a:rPr lang="en-US" b="0" dirty="0"/>
                  <a:t>         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b="0" dirty="0"/>
                  <a:t>}</a:t>
                </a:r>
              </a:p>
              <a:p>
                <a:r>
                  <a:rPr lang="en-US" b="0" dirty="0"/>
                  <a:t>Note: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dirty="0"/>
                  <a:t> prompts small loss L</a:t>
                </a: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7F8559-25B3-6255-4950-2768BDD499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01140"/>
                <a:ext cx="8229600" cy="5455920"/>
              </a:xfrm>
              <a:blipFill>
                <a:blip r:embed="rId3"/>
                <a:stretch>
                  <a:fillRect l="-1259" t="-2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5D8AD87-691F-B9B5-8751-8A7D68292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" y="2263140"/>
            <a:ext cx="84391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26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FA21-9837-2878-FAC1-2FB01729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Favoring more recent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6C0D0-0F00-FF41-BAF3-1273A7F7A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solve the problem of V-learning may only have a linear in K regret bound (V-</a:t>
            </a:r>
            <a:r>
              <a:rPr lang="en-US" sz="2400" dirty="0" err="1"/>
              <a:t>sp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Giving more weight to more recent samples</a:t>
            </a:r>
          </a:p>
          <a:p>
            <a:pPr lvl="1"/>
            <a:r>
              <a:rPr lang="en-US" sz="2400" dirty="0"/>
              <a:t>hyperparameters for V-</a:t>
            </a:r>
            <a:r>
              <a:rPr lang="en-US" sz="2400" dirty="0" err="1"/>
              <a:t>sp</a:t>
            </a:r>
            <a:r>
              <a:rPr lang="en-US" sz="2400" dirty="0"/>
              <a:t>: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For V-</a:t>
            </a:r>
            <a:r>
              <a:rPr lang="en-US" sz="2400" dirty="0" err="1"/>
              <a:t>ol</a:t>
            </a:r>
            <a:r>
              <a:rPr lang="en-US" sz="2400" dirty="0"/>
              <a:t>: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G is used to tune how much to favor recent samples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631813-1B84-D8E7-321E-915B6E5DF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515" y="4750514"/>
            <a:ext cx="4562475" cy="619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C9E0D6-F7C4-6BD5-A6F2-E1B1C29E6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555" y="3441541"/>
            <a:ext cx="39814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7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rPr dirty="0"/>
              <a:t>Multi-agent reinforcement learning (MARL) focuses on decision-making with multiple agents in a shared environment.</a:t>
            </a:r>
          </a:p>
          <a:p>
            <a:pPr>
              <a:defRPr sz="2000"/>
            </a:pPr>
            <a:r>
              <a:rPr dirty="0"/>
              <a:t>Recent success in applications like Go, </a:t>
            </a:r>
            <a:r>
              <a:rPr lang="en-US" dirty="0"/>
              <a:t>video games</a:t>
            </a:r>
            <a:r>
              <a:rPr dirty="0"/>
              <a:t>, </a:t>
            </a:r>
            <a:r>
              <a:rPr lang="en-US" dirty="0"/>
              <a:t>Poker, </a:t>
            </a:r>
            <a:r>
              <a:rPr dirty="0"/>
              <a:t>autonomous driving</a:t>
            </a:r>
            <a:r>
              <a:rPr lang="en-US" dirty="0"/>
              <a:t>.</a:t>
            </a:r>
          </a:p>
          <a:p>
            <a:pPr algn="l">
              <a:defRPr sz="2000"/>
            </a:pPr>
            <a:endParaRPr dirty="0"/>
          </a:p>
          <a:p>
            <a:pPr algn="l">
              <a:defRPr sz="2000"/>
            </a:pPr>
            <a:r>
              <a:rPr lang="en-US" dirty="0"/>
              <a:t>Importance of Markov Games:</a:t>
            </a:r>
          </a:p>
          <a:p>
            <a:pPr lvl="1">
              <a:defRPr sz="2000"/>
            </a:pPr>
            <a:r>
              <a:rPr lang="en-US" dirty="0"/>
              <a:t>Used as the computational model for MARL studies.</a:t>
            </a:r>
          </a:p>
          <a:p>
            <a:pPr lvl="1">
              <a:defRPr sz="2000"/>
            </a:pPr>
            <a:r>
              <a:rPr lang="en-US" dirty="0"/>
              <a:t>Extends Markov Decision Processes (MDPs) (</a:t>
            </a:r>
            <a:r>
              <a:rPr lang="en-US" dirty="0" err="1"/>
              <a:t>Puterman</a:t>
            </a:r>
            <a:r>
              <a:rPr lang="en-US" dirty="0"/>
              <a:t>, 2014) to multi-agent settings.</a:t>
            </a:r>
          </a:p>
          <a:p>
            <a:pPr lvl="1">
              <a:defRPr sz="2000"/>
            </a:pPr>
            <a:r>
              <a:rPr lang="en-US" dirty="0"/>
              <a:t>Allows modeling of competitive and collaborative interactions in MARL.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61FB-1659-4A23-D399-97DE54CCE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Regret Guarantees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95BDA-C6F0-B468-BBAE-EE8BAD85E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</a:t>
            </a:r>
            <a:r>
              <a:rPr lang="en-US" sz="3200" dirty="0"/>
              <a:t>hyperparameters from last slide</a:t>
            </a:r>
          </a:p>
          <a:p>
            <a:r>
              <a:rPr lang="en-US" dirty="0"/>
              <a:t>The regret in K episodes: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got with proper G value: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1E1180-BD35-6647-CCB8-FEB6F144B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787" y="2951163"/>
            <a:ext cx="4867275" cy="495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5961634-ED13-5961-0CE4-9C1F2167A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807" y="4797426"/>
            <a:ext cx="56864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39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Regret and Efficiency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/>
            </a:pPr>
            <a:r>
              <a:rPr dirty="0"/>
              <a:t>Achieving Sublinear Regret with V-OL</a:t>
            </a:r>
          </a:p>
          <a:p>
            <a:pPr lvl="1">
              <a:defRPr sz="2000"/>
            </a:pPr>
            <a:r>
              <a:rPr dirty="0"/>
              <a:t>Regret Bound: </a:t>
            </a:r>
          </a:p>
          <a:p>
            <a:pPr lvl="1">
              <a:defRPr sz="2000"/>
            </a:pPr>
            <a:r>
              <a:rPr dirty="0"/>
              <a:t>Not dependent on opponents’ action space size</a:t>
            </a:r>
            <a:r>
              <a:rPr lang="en-US" dirty="0"/>
              <a:t> B, particularly large B.</a:t>
            </a:r>
          </a:p>
          <a:p>
            <a:pPr algn="l">
              <a:defRPr sz="2000"/>
            </a:pPr>
            <a:endParaRPr lang="en-US" dirty="0"/>
          </a:p>
          <a:p>
            <a:pPr algn="l">
              <a:defRPr sz="2000"/>
            </a:pPr>
            <a:r>
              <a:rPr lang="en-US" dirty="0"/>
              <a:t>Importance:</a:t>
            </a:r>
          </a:p>
          <a:p>
            <a:pPr lvl="1">
              <a:defRPr sz="2000"/>
            </a:pPr>
            <a:r>
              <a:rPr dirty="0"/>
              <a:t>Key contribution for scalability in multi-agent learning scenarios.</a:t>
            </a:r>
            <a:endParaRPr lang="en-US" dirty="0"/>
          </a:p>
          <a:p>
            <a:pPr lvl="1">
              <a:defRPr sz="2000"/>
            </a:pPr>
            <a:r>
              <a:rPr lang="en-US" dirty="0"/>
              <a:t>The first algorithm to achieve these results in unknown Markov Games.</a:t>
            </a:r>
          </a:p>
          <a:p>
            <a:pPr lvl="1">
              <a:defRPr sz="2000"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8D14E8-69B9-0D85-B80D-62CFCD972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662" y="1909762"/>
            <a:ext cx="1038225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with Prior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/>
            </a:pPr>
            <a:r>
              <a:rPr dirty="0"/>
              <a:t>Q-Learning-based Approaches</a:t>
            </a:r>
            <a:r>
              <a:rPr lang="en-US" dirty="0"/>
              <a:t> (V-</a:t>
            </a:r>
            <a:r>
              <a:rPr lang="en-US" dirty="0" err="1"/>
              <a:t>sp</a:t>
            </a:r>
            <a:r>
              <a:rPr lang="en-US" dirty="0"/>
              <a:t>)</a:t>
            </a:r>
            <a:r>
              <a:rPr dirty="0"/>
              <a:t>:</a:t>
            </a:r>
          </a:p>
          <a:p>
            <a:pPr lvl="1">
              <a:defRPr sz="2000"/>
            </a:pPr>
            <a:r>
              <a:rPr dirty="0"/>
              <a:t>Q-learning methods require observing opponent actions</a:t>
            </a:r>
            <a:r>
              <a:rPr lang="en-US" dirty="0"/>
              <a:t> to maintain the Q-table</a:t>
            </a:r>
            <a:r>
              <a:rPr dirty="0"/>
              <a:t>, limiting applicability.</a:t>
            </a:r>
            <a:endParaRPr lang="en-US" dirty="0"/>
          </a:p>
          <a:p>
            <a:pPr lvl="1">
              <a:defRPr sz="2000"/>
            </a:pPr>
            <a:r>
              <a:rPr lang="en-US" dirty="0"/>
              <a:t>learning a Q-value function results in a regret or sample complexity that depends on its size SAB (B is the opponent’s action space)</a:t>
            </a:r>
          </a:p>
          <a:p>
            <a:pPr algn="l">
              <a:defRPr sz="2000"/>
            </a:pPr>
            <a:r>
              <a:rPr dirty="0"/>
              <a:t>Advantages of V-</a:t>
            </a:r>
            <a:r>
              <a:rPr lang="en-US" dirty="0" err="1"/>
              <a:t>ol</a:t>
            </a:r>
            <a:r>
              <a:rPr dirty="0"/>
              <a:t>:</a:t>
            </a:r>
          </a:p>
          <a:p>
            <a:pPr lvl="1">
              <a:defRPr sz="2000"/>
            </a:pPr>
            <a:r>
              <a:rPr dirty="0"/>
              <a:t>Independent of opponent action space size.</a:t>
            </a:r>
          </a:p>
          <a:p>
            <a:pPr lvl="1">
              <a:defRPr sz="2000"/>
            </a:pPr>
            <a:r>
              <a:rPr dirty="0"/>
              <a:t>Works with unobserved opponent actions.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Extensions to Multi-Player General-Sum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/>
            </a:pPr>
            <a:r>
              <a:rPr dirty="0"/>
              <a:t>Multi-Player and General-Sum Game Extensions:</a:t>
            </a:r>
          </a:p>
          <a:p>
            <a:pPr lvl="1">
              <a:defRPr sz="2000"/>
            </a:pPr>
            <a:r>
              <a:rPr dirty="0"/>
              <a:t>V-OL applies to games with more than two players and mixed objectives.</a:t>
            </a:r>
          </a:p>
          <a:p>
            <a:pPr lvl="1">
              <a:defRPr sz="2000"/>
            </a:pPr>
            <a:r>
              <a:rPr dirty="0"/>
              <a:t>Generalized regret bound is independent of opponents' combined action space.</a:t>
            </a:r>
            <a:endParaRPr lang="en-US" dirty="0"/>
          </a:p>
          <a:p>
            <a:pPr lvl="1">
              <a:defRPr sz="2000"/>
            </a:pPr>
            <a:endParaRPr dirty="0"/>
          </a:p>
          <a:p>
            <a:pPr algn="l">
              <a:defRPr sz="2000"/>
            </a:pPr>
            <a:endParaRPr dirty="0"/>
          </a:p>
          <a:p>
            <a:pPr algn="l">
              <a:defRPr sz="2000"/>
            </a:pPr>
            <a:r>
              <a:rPr dirty="0"/>
              <a:t>Implications:</a:t>
            </a:r>
          </a:p>
          <a:p>
            <a:pPr lvl="1">
              <a:defRPr sz="2000"/>
            </a:pPr>
            <a:r>
              <a:rPr lang="en-US" dirty="0"/>
              <a:t>In a multi-player setting, action space B grows exponentially in the number of opponents</a:t>
            </a:r>
          </a:p>
          <a:p>
            <a:pPr lvl="1">
              <a:defRPr sz="2000"/>
            </a:pPr>
            <a:r>
              <a:rPr lang="en-US" dirty="0"/>
              <a:t>Regret not dependent on B is significant.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51E02-A763-9669-4AF3-57C91AD85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3398520"/>
            <a:ext cx="3886200" cy="5810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Future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>
                  <a:defRPr sz="2000"/>
                </a:pPr>
                <a:r>
                  <a:rPr lang="en-US" dirty="0"/>
                  <a:t>Areas for Future Research:</a:t>
                </a:r>
              </a:p>
              <a:p>
                <a:pPr algn="l">
                  <a:defRPr sz="2000"/>
                </a:pPr>
                <a:endParaRPr lang="en-US" dirty="0"/>
              </a:p>
              <a:p>
                <a:pPr lvl="1">
                  <a:defRPr sz="2000"/>
                </a:pPr>
                <a:r>
                  <a:rPr lang="en-US" dirty="0"/>
                  <a:t>Tightening the Regret Bound: Target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) for even more efficient performance.</a:t>
                </a:r>
              </a:p>
              <a:p>
                <a:pPr lvl="1">
                  <a:defRPr sz="2000"/>
                </a:pPr>
                <a:r>
                  <a:rPr lang="en-US" dirty="0"/>
                  <a:t>Extending V-</a:t>
                </a:r>
                <a:r>
                  <a:rPr lang="en-US" dirty="0" err="1"/>
                  <a:t>ol</a:t>
                </a:r>
                <a:r>
                  <a:rPr lang="en-US" dirty="0"/>
                  <a:t> to achieve sublinear regret for adversarial reward MDPs with bandit feedback.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 t="-809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/>
            </a:pPr>
            <a:r>
              <a:rPr dirty="0"/>
              <a:t>Key Takeaways:</a:t>
            </a:r>
          </a:p>
          <a:p>
            <a:pPr algn="l">
              <a:defRPr sz="2000"/>
            </a:pPr>
            <a:endParaRPr dirty="0"/>
          </a:p>
          <a:p>
            <a:pPr lvl="1">
              <a:defRPr sz="2000"/>
            </a:pPr>
            <a:r>
              <a:rPr dirty="0"/>
              <a:t>V-OL introduces a novel, scalable approach to learning in unknown Markov Games.</a:t>
            </a:r>
          </a:p>
          <a:p>
            <a:pPr lvl="1">
              <a:defRPr sz="2000"/>
            </a:pPr>
            <a:r>
              <a:rPr dirty="0"/>
              <a:t>Achieves sublinear regret independently of opponent’s action space.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17D53-3CBA-C4E0-31D6-0B66CE773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8070" y="266037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17981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B85E0-7A57-8660-33E0-EDD041F34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72E4-C0CA-A3BA-69F4-7C413FD96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Markov Games </a:t>
            </a:r>
            <a:r>
              <a:rPr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E2BC6-5682-7084-1D03-25971DB0F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/>
            </a:pPr>
            <a:r>
              <a:rPr dirty="0"/>
              <a:t>Markov Games (MGs): Key Components</a:t>
            </a:r>
          </a:p>
          <a:p>
            <a:pPr lvl="1">
              <a:defRPr sz="2000"/>
            </a:pPr>
            <a:r>
              <a:rPr dirty="0"/>
              <a:t>States: Represent all possible configurations of the environment.</a:t>
            </a:r>
          </a:p>
          <a:p>
            <a:pPr lvl="1">
              <a:defRPr sz="2000"/>
            </a:pPr>
            <a:r>
              <a:rPr dirty="0"/>
              <a:t>Actions: Players’ available moves, affecting game outcomes.</a:t>
            </a:r>
          </a:p>
          <a:p>
            <a:pPr lvl="1">
              <a:defRPr sz="2000"/>
            </a:pPr>
            <a:r>
              <a:rPr dirty="0"/>
              <a:t>Transition Function: Defines state changes based on actions.</a:t>
            </a:r>
          </a:p>
          <a:p>
            <a:pPr lvl="1">
              <a:defRPr sz="2000"/>
            </a:pPr>
            <a:r>
              <a:rPr dirty="0"/>
              <a:t>Rewards: Quantify outcomes for players based on actions.</a:t>
            </a:r>
          </a:p>
          <a:p>
            <a:pPr marL="457200" lvl="1" indent="0">
              <a:buNone/>
              <a:defRPr sz="2000"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95486-63DA-078B-3278-0C8EB89B8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70" y="3485054"/>
            <a:ext cx="7566660" cy="28236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900DF5-6707-A266-23D0-525571D11ADD}"/>
              </a:ext>
            </a:extLst>
          </p:cNvPr>
          <p:cNvSpPr txBox="1"/>
          <p:nvPr/>
        </p:nvSpPr>
        <p:spPr>
          <a:xfrm>
            <a:off x="655320" y="6408420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*Figure 2 from [Littman 94]</a:t>
            </a:r>
          </a:p>
        </p:txBody>
      </p:sp>
    </p:spTree>
    <p:extLst>
      <p:ext uri="{BB962C8B-B14F-4D97-AF65-F5344CB8AC3E}">
        <p14:creationId xmlns:p14="http://schemas.microsoft.com/office/powerpoint/2010/main" val="7803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Markov Games </a:t>
            </a:r>
            <a:r>
              <a:rPr dirty="0"/>
              <a:t>Background</a:t>
            </a:r>
            <a:r>
              <a:rPr lang="en-US" dirty="0"/>
              <a:t> (Cont.)</a:t>
            </a:r>
            <a:endParaRPr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03DBCE-7020-6C97-F5AA-2728455A4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7776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Offline(Self-play) </a:t>
            </a:r>
          </a:p>
          <a:p>
            <a:pPr lvl="1"/>
            <a:r>
              <a:rPr lang="en-US" sz="2000" dirty="0"/>
              <a:t>We control both/all players</a:t>
            </a:r>
          </a:p>
          <a:p>
            <a:pPr lvl="1"/>
            <a:r>
              <a:rPr lang="en-US" sz="2000" dirty="0"/>
              <a:t>In a pre-set environment (e.g., Simulator)</a:t>
            </a:r>
          </a:p>
          <a:p>
            <a:r>
              <a:rPr lang="en-US" sz="2000" dirty="0"/>
              <a:t>Online</a:t>
            </a:r>
          </a:p>
          <a:p>
            <a:pPr lvl="1"/>
            <a:r>
              <a:rPr lang="en-US" sz="2000" dirty="0"/>
              <a:t>We can only control one player and treat other players as opponents.</a:t>
            </a:r>
          </a:p>
          <a:p>
            <a:pPr lvl="1"/>
            <a:r>
              <a:rPr lang="en-US" sz="2000" dirty="0"/>
              <a:t>Informed vs Unknown</a:t>
            </a:r>
          </a:p>
          <a:p>
            <a:pPr lvl="2"/>
            <a:r>
              <a:rPr lang="en-US" sz="1600" b="0" i="0" u="none" strike="noStrike" baseline="0" dirty="0">
                <a:latin typeface="URWPalladioL-Roma"/>
              </a:rPr>
              <a:t>Learning in unknown MGs is harder, more general, and potentially of greater practical relevance than informed </a:t>
            </a:r>
            <a:r>
              <a:rPr lang="en-US" sz="1600" b="0" i="0" u="none" strike="noStrike" baseline="0" dirty="0" err="1">
                <a:latin typeface="URWPalladioL-Roma"/>
              </a:rPr>
              <a:t>MGs.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7E255F-1BF4-4642-90C9-11852AA75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233" y="4083268"/>
            <a:ext cx="6283567" cy="23448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E62E78-7436-0B5B-A920-1CDFA8F39C43}"/>
              </a:ext>
            </a:extLst>
          </p:cNvPr>
          <p:cNvSpPr txBox="1"/>
          <p:nvPr/>
        </p:nvSpPr>
        <p:spPr>
          <a:xfrm>
            <a:off x="58211" y="6398696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*Figure 2 from [Littman 94]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Challenges in Unknown Markov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defRPr sz="2000"/>
            </a:pPr>
            <a:r>
              <a:rPr dirty="0"/>
              <a:t>Main Challenges in Unknown MGs:</a:t>
            </a:r>
          </a:p>
          <a:p>
            <a:pPr lvl="1">
              <a:defRPr sz="2000"/>
            </a:pPr>
            <a:r>
              <a:rPr dirty="0"/>
              <a:t>Sample Efficiency: Requires enough exploration without observing all opponent actions.</a:t>
            </a:r>
          </a:p>
          <a:p>
            <a:pPr lvl="1">
              <a:defRPr sz="2000"/>
            </a:pPr>
            <a:r>
              <a:rPr dirty="0"/>
              <a:t>Lack of Opponent Observations: Increases difficulty of learning dynamics.</a:t>
            </a:r>
          </a:p>
          <a:p>
            <a:pPr lvl="1">
              <a:defRPr sz="2000"/>
            </a:pPr>
            <a:r>
              <a:rPr dirty="0"/>
              <a:t>Multi-Agent Complexity: Each player affects state transitions, complicating predictions.</a:t>
            </a:r>
          </a:p>
          <a:p>
            <a:pPr algn="l">
              <a:defRPr sz="2000"/>
            </a:pPr>
            <a:endParaRPr dirty="0"/>
          </a:p>
          <a:p>
            <a:pPr algn="l">
              <a:defRPr sz="2000"/>
            </a:pPr>
            <a:r>
              <a:rPr dirty="0"/>
              <a:t>How </a:t>
            </a:r>
            <a:r>
              <a:rPr lang="en-US" dirty="0"/>
              <a:t>this paper</a:t>
            </a:r>
            <a:r>
              <a:rPr dirty="0"/>
              <a:t> </a:t>
            </a:r>
            <a:r>
              <a:rPr lang="en-US" dirty="0"/>
              <a:t>a</a:t>
            </a:r>
            <a:r>
              <a:rPr dirty="0"/>
              <a:t>ddresses </a:t>
            </a:r>
            <a:r>
              <a:rPr lang="en-US" dirty="0"/>
              <a:t>t</a:t>
            </a:r>
            <a:r>
              <a:rPr dirty="0"/>
              <a:t>hese:</a:t>
            </a:r>
          </a:p>
          <a:p>
            <a:pPr lvl="1">
              <a:defRPr sz="2000"/>
            </a:pPr>
            <a:r>
              <a:rPr dirty="0"/>
              <a:t>Uses optimism to compensate for missing data.</a:t>
            </a:r>
          </a:p>
          <a:p>
            <a:pPr lvl="1">
              <a:defRPr sz="2000"/>
            </a:pPr>
            <a:r>
              <a:rPr dirty="0"/>
              <a:t>Avoids complex Q-tables, focusing on value functions.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/>
            </a:pPr>
            <a:r>
              <a:rPr dirty="0"/>
              <a:t>Objective: Minimize regret in unknown Markov Games</a:t>
            </a:r>
          </a:p>
          <a:p>
            <a:pPr lvl="1">
              <a:defRPr sz="2000"/>
            </a:pPr>
            <a:r>
              <a:rPr dirty="0"/>
              <a:t>Regret: Difference between cumulative reward of optimal policy vs. the learning algorithm.</a:t>
            </a:r>
          </a:p>
          <a:p>
            <a:pPr algn="l">
              <a:defRPr sz="2000"/>
            </a:pPr>
            <a:endParaRPr dirty="0"/>
          </a:p>
          <a:p>
            <a:pPr algn="l">
              <a:defRPr sz="2000"/>
            </a:pPr>
            <a:r>
              <a:rPr dirty="0"/>
              <a:t>Key Research Questions:</a:t>
            </a:r>
          </a:p>
          <a:p>
            <a:pPr lvl="1">
              <a:defRPr sz="2000"/>
            </a:pPr>
            <a:r>
              <a:rPr dirty="0"/>
              <a:t>Is sublinear regret achievable with unobservable opponent actions?</a:t>
            </a:r>
          </a:p>
          <a:p>
            <a:pPr lvl="1">
              <a:defRPr sz="2000"/>
            </a:pPr>
            <a:r>
              <a:rPr dirty="0"/>
              <a:t>Can the regret be made independent of opponents' action space size, thus enabling scalability?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8E30-D8EB-BA54-F439-A9805FAC9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756"/>
            <a:ext cx="8229600" cy="1143000"/>
          </a:xfrm>
        </p:spPr>
        <p:txBody>
          <a:bodyPr/>
          <a:lstStyle/>
          <a:p>
            <a:r>
              <a:rPr lang="en-US" dirty="0"/>
              <a:t>Markov Games Setup (model)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AB9B621-05C9-42E4-B0C4-5F6855E0178E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113145" y="1313021"/>
                <a:ext cx="8672715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Episodic Markov decision process (MDP)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) 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(# steps in an episode, state space, action space, transition, reward)</a:t>
                </a:r>
              </a:p>
              <a:p>
                <a:endParaRPr lang="en-US" sz="2000" dirty="0"/>
              </a:p>
              <a:p>
                <a:r>
                  <a:rPr lang="en-US" sz="2000" u="sng" dirty="0"/>
                  <a:t>Episodic two-player zero-sum MG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) #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2000" dirty="0"/>
                  <a:t>: action spaces for max-player and min-player,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𝒮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𝒮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)}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∈[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457200" lvl="1" indent="0">
                  <a:buNone/>
                </a:pPr>
                <a:r>
                  <a:rPr lang="en-US" sz="2000" dirty="0"/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𝒮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[0,1]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∈[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Max-player’s policy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={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𝒮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)}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Min-player’s policy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sz="2000" dirty="0"/>
                  <a:t> defined similarly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AB9B621-05C9-42E4-B0C4-5F6855E01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45" y="1313021"/>
                <a:ext cx="8672715" cy="4351338"/>
              </a:xfrm>
              <a:prstGeom prst="rect">
                <a:avLst/>
              </a:prstGeom>
              <a:blipFill>
                <a:blip r:embed="rId3"/>
                <a:stretch>
                  <a:fillRect l="-63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1EA6B79B-2BAF-6E9B-ACAB-4001D80EF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9486" y="4414838"/>
            <a:ext cx="3234225" cy="226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50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B230A-F0C6-D95A-8B06-99510EC6F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DCEF3-DC79-3A27-7144-A776B7BB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75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Markov Games Setup (Interaction protocol)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9CC5D6-E957-50DB-2910-37B775BF60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3860" y="1074420"/>
                <a:ext cx="8229600" cy="4525963"/>
              </a:xfrm>
            </p:spPr>
            <p:txBody>
              <a:bodyPr>
                <a:normAutofit/>
              </a:bodyPr>
              <a:lstStyle/>
              <a:p>
                <a:pPr>
                  <a:defRPr sz="2000"/>
                </a:pPr>
                <a:r>
                  <a:rPr lang="en-US" sz="1900" dirty="0"/>
                  <a:t>Each episode begins with an </a:t>
                </a:r>
                <a:r>
                  <a:rPr lang="en-US" sz="1900" dirty="0" err="1"/>
                  <a:t>adversarially</a:t>
                </a:r>
                <a:r>
                  <a:rPr lang="en-US" sz="1900" dirty="0"/>
                  <a:t> chosen initial state​.</a:t>
                </a:r>
              </a:p>
              <a:p>
                <a:pPr>
                  <a:defRPr sz="2000"/>
                </a:pPr>
                <a:r>
                  <a:rPr lang="en-US" sz="1900" dirty="0"/>
                  <a:t>For episode k = 1,…K</a:t>
                </a:r>
              </a:p>
              <a:p>
                <a:pPr lvl="1">
                  <a:defRPr sz="2000"/>
                </a:pPr>
                <a:r>
                  <a:rPr lang="en-US" sz="1900" dirty="0"/>
                  <a:t>Both players see initial state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9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9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9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sz="1900" b="0" dirty="0"/>
              </a:p>
              <a:p>
                <a:pPr lvl="1">
                  <a:defRPr sz="2000"/>
                </a:pPr>
                <a:r>
                  <a:rPr lang="en-US" sz="1900" dirty="0"/>
                  <a:t>For h = 1,…H</a:t>
                </a:r>
              </a:p>
              <a:p>
                <a:pPr lvl="2">
                  <a:defRPr sz="2000"/>
                </a:pPr>
                <a:r>
                  <a:rPr lang="en-US" sz="1900" dirty="0"/>
                  <a:t>Simultaneously:</a:t>
                </a:r>
              </a:p>
              <a:p>
                <a:pPr lvl="3">
                  <a:defRPr sz="2000"/>
                </a:pPr>
                <a:r>
                  <a:rPr lang="en-US" sz="1900" dirty="0"/>
                  <a:t>Max player chose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 ~ </m:t>
                    </m:r>
                    <m:sSup>
                      <m:s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900" b="0" i="1" smtClean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900" b="0" dirty="0"/>
                  <a:t>(controlled by the agent)</a:t>
                </a:r>
              </a:p>
              <a:p>
                <a:pPr lvl="3">
                  <a:defRPr sz="2000"/>
                </a:pPr>
                <a:r>
                  <a:rPr lang="en-US" sz="1900" dirty="0"/>
                  <a:t>Min player chose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 ~ </m:t>
                    </m:r>
                    <m:sSup>
                      <m:s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 b="0" dirty="0"/>
                  <a:t>(unobserved, controlled by the opponent)</a:t>
                </a:r>
                <a:endParaRPr lang="en-US" sz="1900" dirty="0"/>
              </a:p>
              <a:p>
                <a:pPr lvl="1">
                  <a:defRPr sz="2000"/>
                </a:pPr>
                <a:r>
                  <a:rPr lang="en-US" sz="1900" dirty="0"/>
                  <a:t>Transition to next state with </a:t>
                </a:r>
              </a:p>
              <a:p>
                <a:pPr>
                  <a:defRPr sz="2000"/>
                </a:pPr>
                <a:r>
                  <a:rPr lang="en-US" sz="1900" dirty="0"/>
                  <a:t>Output return </a:t>
                </a:r>
              </a:p>
              <a:p>
                <a:pPr>
                  <a:defRPr sz="2000"/>
                </a:pPr>
                <a:endParaRPr lang="en-US" sz="19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9CC5D6-E957-50DB-2910-37B775BF60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3860" y="1074420"/>
                <a:ext cx="8229600" cy="4525963"/>
              </a:xfrm>
              <a:blipFill>
                <a:blip r:embed="rId3"/>
                <a:stretch>
                  <a:fillRect l="-519" t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84446B9-F7C0-64FD-9DAD-21893BA91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3360" y="3780093"/>
            <a:ext cx="2743200" cy="419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FE279E-005B-73F7-D0DF-66D55A8EA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4572" y="4199193"/>
            <a:ext cx="16097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75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2F717-FC75-90D8-45B7-FCD74B97C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3D956-A75E-22D8-C01C-95AE2D7BF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75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Markov Games Setup (Value functions)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F7203-46BA-AD3F-3BE7-82F0F3744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1074420"/>
            <a:ext cx="8229600" cy="4525963"/>
          </a:xfrm>
        </p:spPr>
        <p:txBody>
          <a:bodyPr/>
          <a:lstStyle/>
          <a:p>
            <a:pPr>
              <a:defRPr sz="2000"/>
            </a:pPr>
            <a:r>
              <a:rPr lang="en-US" sz="2000" dirty="0"/>
              <a:t>State value function and Q-value function:</a:t>
            </a:r>
          </a:p>
          <a:p>
            <a:pPr>
              <a:defRPr sz="2000"/>
            </a:pPr>
            <a:endParaRPr lang="en-US" sz="2000" dirty="0"/>
          </a:p>
          <a:p>
            <a:pPr>
              <a:defRPr sz="2000"/>
            </a:pPr>
            <a:endParaRPr lang="en-US" sz="2000" dirty="0"/>
          </a:p>
          <a:p>
            <a:pPr>
              <a:defRPr sz="2000"/>
            </a:pPr>
            <a:endParaRPr lang="en-US" sz="2000" dirty="0"/>
          </a:p>
          <a:p>
            <a:pPr>
              <a:defRPr sz="2000"/>
            </a:pPr>
            <a:endParaRPr lang="en-US" sz="2000" dirty="0"/>
          </a:p>
          <a:p>
            <a:pPr>
              <a:defRPr sz="2000"/>
            </a:pPr>
            <a:endParaRPr lang="en-US" sz="2000" dirty="0"/>
          </a:p>
          <a:p>
            <a:pPr>
              <a:defRPr sz="2000"/>
            </a:pPr>
            <a:r>
              <a:rPr lang="en-US" sz="2000" dirty="0"/>
              <a:t>Operators for compactness of notation:</a:t>
            </a:r>
          </a:p>
          <a:p>
            <a:pPr>
              <a:defRPr sz="2000"/>
            </a:pPr>
            <a:endParaRPr lang="en-US" sz="2000" dirty="0"/>
          </a:p>
          <a:p>
            <a:pPr>
              <a:defRPr sz="2000"/>
            </a:pPr>
            <a:endParaRPr lang="en-US" sz="2000" dirty="0"/>
          </a:p>
          <a:p>
            <a:pPr>
              <a:defRPr sz="2000"/>
            </a:pPr>
            <a:endParaRPr lang="en-US" sz="2000" dirty="0"/>
          </a:p>
          <a:p>
            <a:pPr>
              <a:defRPr sz="2000"/>
            </a:pPr>
            <a:r>
              <a:rPr lang="en-US" sz="2000" dirty="0"/>
              <a:t>Bellman equations: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B4A3A-4663-2CAC-FAA7-174D544CE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893" y="1396365"/>
            <a:ext cx="4334828" cy="8350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35ABBE-1D0F-0FBD-26EF-F73DEA1D9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893" y="2217420"/>
            <a:ext cx="6404610" cy="8755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9CD945-9FE2-9ACD-B2FD-8E867852C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473" y="3720916"/>
            <a:ext cx="4276248" cy="9540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4ED077-1CC6-ABBA-0489-71B121E1B9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3473" y="5277273"/>
            <a:ext cx="2925946" cy="4847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3F28576-279B-5FBA-B95D-C9A79C41AB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0619" y="5783580"/>
            <a:ext cx="4143375" cy="63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64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2516</TotalTime>
  <Words>1304</Words>
  <Application>Microsoft Office PowerPoint</Application>
  <PresentationFormat>On-screen Show (4:3)</PresentationFormat>
  <Paragraphs>241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URWPalladioL-Ital</vt:lpstr>
      <vt:lpstr>URWPalladioL-Roma</vt:lpstr>
      <vt:lpstr>Arial</vt:lpstr>
      <vt:lpstr>Calibri</vt:lpstr>
      <vt:lpstr>Cambria Math</vt:lpstr>
      <vt:lpstr>Wingdings</vt:lpstr>
      <vt:lpstr>Office Theme</vt:lpstr>
      <vt:lpstr>PowerPoint Presentation</vt:lpstr>
      <vt:lpstr>Introduction</vt:lpstr>
      <vt:lpstr>Markov Games Background</vt:lpstr>
      <vt:lpstr>Markov Games Background (Cont.)</vt:lpstr>
      <vt:lpstr>Challenges in Unknown Markov Games</vt:lpstr>
      <vt:lpstr>Problem Definition</vt:lpstr>
      <vt:lpstr>Markov Games Setup (model)</vt:lpstr>
      <vt:lpstr>Markov Games Setup (Interaction protocol)</vt:lpstr>
      <vt:lpstr>Markov Games Setup (Value functions)</vt:lpstr>
      <vt:lpstr>Related Work</vt:lpstr>
      <vt:lpstr>Problem Setup</vt:lpstr>
      <vt:lpstr>Statistical hardness</vt:lpstr>
      <vt:lpstr>Sketch of Proof: Statistical Hardness</vt:lpstr>
      <vt:lpstr>Proof Sketch of Statistical Hardness (Cont.)</vt:lpstr>
      <vt:lpstr>Problem Setup (re-visit)</vt:lpstr>
      <vt:lpstr>The V-ol Algorithm</vt:lpstr>
      <vt:lpstr>Algorithm Pseudo code</vt:lpstr>
      <vt:lpstr>Algorithm Pseudo code (cont.)</vt:lpstr>
      <vt:lpstr>Favoring more recent samples</vt:lpstr>
      <vt:lpstr>Regret Guarantees</vt:lpstr>
      <vt:lpstr>Regret and Efficiency Analysis</vt:lpstr>
      <vt:lpstr>Comparison with Prior Work</vt:lpstr>
      <vt:lpstr>Extensions to Multi-Player General-Sum Games</vt:lpstr>
      <vt:lpstr>Future Work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Junfeng Xu</cp:lastModifiedBy>
  <cp:revision>29</cp:revision>
  <dcterms:created xsi:type="dcterms:W3CDTF">2013-01-27T09:14:16Z</dcterms:created>
  <dcterms:modified xsi:type="dcterms:W3CDTF">2024-11-23T17:04:38Z</dcterms:modified>
  <cp:category/>
</cp:coreProperties>
</file>