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&#33609;&#31295;\&#20013;&#38388;&#25968;&#25454;\&#38271;&#20852;&#22823;&#25968;&#25454;\&#26696;&#20363;&#25286;&#3529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015627356925211"/>
          <c:y val="0.17855929952075827"/>
          <c:w val="0.59069689564666483"/>
          <c:h val="0.80524636849543607"/>
        </c:manualLayout>
      </c:layout>
      <c:doughnutChart>
        <c:varyColors val="1"/>
        <c:ser>
          <c:idx val="0"/>
          <c:order val="0"/>
          <c:tx>
            <c:strRef>
              <c:f>教育局案例!$G$2</c:f>
              <c:strCache>
                <c:ptCount val="1"/>
                <c:pt idx="0">
                  <c:v>XXXX年人口数（万人）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教育局案例!$F$3:$F$8</c:f>
              <c:strCache>
                <c:ptCount val="6"/>
                <c:pt idx="0">
                  <c:v>4岁以下</c:v>
                </c:pt>
                <c:pt idx="1">
                  <c:v>4~6岁</c:v>
                </c:pt>
                <c:pt idx="2">
                  <c:v>7~12岁</c:v>
                </c:pt>
                <c:pt idx="3">
                  <c:v>12~15岁</c:v>
                </c:pt>
                <c:pt idx="4">
                  <c:v>15~18岁</c:v>
                </c:pt>
                <c:pt idx="5">
                  <c:v>18岁以上</c:v>
                </c:pt>
              </c:strCache>
            </c:strRef>
          </c:cat>
          <c:val>
            <c:numRef>
              <c:f>教育局案例!$G$3:$G$8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20</c:v>
                </c:pt>
                <c:pt idx="5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超过阈值的建筑体量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4907407407407408"/>
          <c:w val="1"/>
          <c:h val="0.6506933508311461"/>
        </c:manualLayout>
      </c:layout>
      <c:pie3DChart>
        <c:varyColors val="1"/>
        <c:ser>
          <c:idx val="0"/>
          <c:order val="0"/>
          <c:tx>
            <c:strRef>
              <c:f>房管局!$F$56</c:f>
              <c:strCache>
                <c:ptCount val="1"/>
                <c:pt idx="0">
                  <c:v>建筑面积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noFill/>
              </a:ln>
              <a:effectLst/>
              <a:sp3d/>
            </c:spPr>
          </c:dPt>
          <c:cat>
            <c:strRef>
              <c:f>房管局!$E$57:$E$64</c:f>
              <c:strCache>
                <c:ptCount val="8"/>
                <c:pt idx="0">
                  <c:v>雉城街道</c:v>
                </c:pt>
                <c:pt idx="1">
                  <c:v>太湖街道</c:v>
                </c:pt>
                <c:pt idx="2">
                  <c:v>画溪街道</c:v>
                </c:pt>
                <c:pt idx="3">
                  <c:v>泗安镇</c:v>
                </c:pt>
                <c:pt idx="4">
                  <c:v>和平镇</c:v>
                </c:pt>
                <c:pt idx="5">
                  <c:v>煤山镇</c:v>
                </c:pt>
                <c:pt idx="6">
                  <c:v>洪桥镇</c:v>
                </c:pt>
                <c:pt idx="7">
                  <c:v>虹星桥镇</c:v>
                </c:pt>
              </c:strCache>
            </c:strRef>
          </c:cat>
          <c:val>
            <c:numRef>
              <c:f>房管局!$F$57:$F$64</c:f>
              <c:numCache>
                <c:formatCode>0</c:formatCode>
                <c:ptCount val="8"/>
                <c:pt idx="0">
                  <c:v>16839.7501611441</c:v>
                </c:pt>
                <c:pt idx="1">
                  <c:v>13771.048447811099</c:v>
                </c:pt>
                <c:pt idx="2">
                  <c:v>15816.8495900331</c:v>
                </c:pt>
                <c:pt idx="3">
                  <c:v>12748.147876700101</c:v>
                </c:pt>
                <c:pt idx="4">
                  <c:v>14793.9490189221</c:v>
                </c:pt>
                <c:pt idx="5">
                  <c:v>12264.231760646284</c:v>
                </c:pt>
                <c:pt idx="6">
                  <c:v>11725.247305589101</c:v>
                </c:pt>
                <c:pt idx="7">
                  <c:v>10702.3467344781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超过阈值的建筑体量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4907407407407408"/>
          <c:w val="1"/>
          <c:h val="0.6506933508311461"/>
        </c:manualLayout>
      </c:layout>
      <c:pie3DChart>
        <c:varyColors val="1"/>
        <c:ser>
          <c:idx val="0"/>
          <c:order val="0"/>
          <c:tx>
            <c:strRef>
              <c:f>房管局!$D$63</c:f>
              <c:strCache>
                <c:ptCount val="1"/>
                <c:pt idx="0">
                  <c:v>建筑面积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房管局!$C$64:$C$71</c:f>
              <c:strCache>
                <c:ptCount val="8"/>
                <c:pt idx="0">
                  <c:v>雉城街道</c:v>
                </c:pt>
                <c:pt idx="1">
                  <c:v>太湖街道</c:v>
                </c:pt>
                <c:pt idx="2">
                  <c:v>画溪街道</c:v>
                </c:pt>
                <c:pt idx="3">
                  <c:v>泗安镇</c:v>
                </c:pt>
                <c:pt idx="4">
                  <c:v>和平镇</c:v>
                </c:pt>
                <c:pt idx="5">
                  <c:v>煤山镇</c:v>
                </c:pt>
                <c:pt idx="6">
                  <c:v>洪桥镇</c:v>
                </c:pt>
                <c:pt idx="7">
                  <c:v>李家巷镇</c:v>
                </c:pt>
              </c:strCache>
            </c:strRef>
          </c:cat>
          <c:val>
            <c:numRef>
              <c:f>房管局!$D$64:$D$71</c:f>
              <c:numCache>
                <c:formatCode>0</c:formatCode>
                <c:ptCount val="8"/>
                <c:pt idx="0">
                  <c:v>12339.7501611441</c:v>
                </c:pt>
                <c:pt idx="1">
                  <c:v>9271.0484478110993</c:v>
                </c:pt>
                <c:pt idx="2">
                  <c:v>11316.8495900331</c:v>
                </c:pt>
                <c:pt idx="3">
                  <c:v>8248.1478767001008</c:v>
                </c:pt>
                <c:pt idx="4">
                  <c:v>150</c:v>
                </c:pt>
                <c:pt idx="5">
                  <c:v>7764.2317606462839</c:v>
                </c:pt>
                <c:pt idx="6">
                  <c:v>722</c:v>
                </c:pt>
                <c:pt idx="7">
                  <c:v>620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zh-CN" altLang="en-US" dirty="0"/>
              <a:t>人口数（万人）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卫生和计划生育局!$I$23</c:f>
              <c:strCache>
                <c:ptCount val="1"/>
                <c:pt idx="0">
                  <c:v>XXXX年人口数（万人）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卫生和计划生育局!$H$24:$H$38</c:f>
              <c:strCache>
                <c:ptCount val="15"/>
                <c:pt idx="0">
                  <c:v>雉城街道</c:v>
                </c:pt>
                <c:pt idx="1">
                  <c:v>太湖街道</c:v>
                </c:pt>
                <c:pt idx="2">
                  <c:v>画溪街道</c:v>
                </c:pt>
                <c:pt idx="3">
                  <c:v>泗安镇</c:v>
                </c:pt>
                <c:pt idx="4">
                  <c:v>和平镇</c:v>
                </c:pt>
                <c:pt idx="5">
                  <c:v>煤山镇</c:v>
                </c:pt>
                <c:pt idx="6">
                  <c:v>林城镇</c:v>
                </c:pt>
                <c:pt idx="7">
                  <c:v>洪桥镇</c:v>
                </c:pt>
                <c:pt idx="8">
                  <c:v>夹浦镇</c:v>
                </c:pt>
                <c:pt idx="9">
                  <c:v>李家巷镇</c:v>
                </c:pt>
                <c:pt idx="10">
                  <c:v>虹星桥镇</c:v>
                </c:pt>
                <c:pt idx="11">
                  <c:v>小浦镇</c:v>
                </c:pt>
                <c:pt idx="12">
                  <c:v>水口乡</c:v>
                </c:pt>
                <c:pt idx="13">
                  <c:v>吕山乡</c:v>
                </c:pt>
                <c:pt idx="14">
                  <c:v>白岘乡</c:v>
                </c:pt>
              </c:strCache>
            </c:strRef>
          </c:cat>
          <c:val>
            <c:numRef>
              <c:f>卫生和计划生育局!$I$24:$I$38</c:f>
              <c:numCache>
                <c:formatCode>General</c:formatCode>
                <c:ptCount val="15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10</c:v>
                </c:pt>
                <c:pt idx="4">
                  <c:v>15</c:v>
                </c:pt>
                <c:pt idx="5">
                  <c:v>12</c:v>
                </c:pt>
                <c:pt idx="6">
                  <c:v>19</c:v>
                </c:pt>
                <c:pt idx="7">
                  <c:v>25</c:v>
                </c:pt>
                <c:pt idx="8">
                  <c:v>3</c:v>
                </c:pt>
                <c:pt idx="9">
                  <c:v>9</c:v>
                </c:pt>
                <c:pt idx="10">
                  <c:v>24</c:v>
                </c:pt>
                <c:pt idx="11">
                  <c:v>22</c:v>
                </c:pt>
                <c:pt idx="12">
                  <c:v>13</c:v>
                </c:pt>
                <c:pt idx="13">
                  <c:v>18</c:v>
                </c:pt>
                <c:pt idx="14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02816"/>
        <c:axId val="135206016"/>
      </c:barChart>
      <c:catAx>
        <c:axId val="13480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206016"/>
        <c:crosses val="autoZero"/>
        <c:auto val="1"/>
        <c:lblAlgn val="ctr"/>
        <c:lblOffset val="100"/>
        <c:noMultiLvlLbl val="0"/>
      </c:catAx>
      <c:valAx>
        <c:axId val="13520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80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zh-CN" altLang="en-US" dirty="0"/>
              <a:t>人口数（万人）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51571584887035"/>
          <c:y val="0.22064078980313456"/>
          <c:w val="0.55964613415148712"/>
          <c:h val="0.73881314269032916"/>
        </c:manualLayout>
      </c:layout>
      <c:doughnutChart>
        <c:varyColors val="1"/>
        <c:ser>
          <c:idx val="0"/>
          <c:order val="0"/>
          <c:tx>
            <c:strRef>
              <c:f>卫生和计划生育局!$F$24</c:f>
              <c:strCache>
                <c:ptCount val="1"/>
                <c:pt idx="0">
                  <c:v>XXXX年人口数（万人）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卫生和计划生育局!$E$25:$E$29</c:f>
              <c:strCache>
                <c:ptCount val="5"/>
                <c:pt idx="0">
                  <c:v>20以下</c:v>
                </c:pt>
                <c:pt idx="1">
                  <c:v>20-30</c:v>
                </c:pt>
                <c:pt idx="2">
                  <c:v>30-40</c:v>
                </c:pt>
                <c:pt idx="3">
                  <c:v>40-50</c:v>
                </c:pt>
                <c:pt idx="4">
                  <c:v>50以上</c:v>
                </c:pt>
              </c:strCache>
            </c:strRef>
          </c:cat>
          <c:val>
            <c:numRef>
              <c:f>卫生和计划生育局!$F$25:$F$29</c:f>
              <c:numCache>
                <c:formatCode>General</c:formatCode>
                <c:ptCount val="5"/>
                <c:pt idx="0">
                  <c:v>30</c:v>
                </c:pt>
                <c:pt idx="1">
                  <c:v>90</c:v>
                </c:pt>
                <c:pt idx="2">
                  <c:v>53</c:v>
                </c:pt>
                <c:pt idx="3">
                  <c:v>30</c:v>
                </c:pt>
                <c:pt idx="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zh-CN" altLang="en-US" dirty="0"/>
              <a:t>人口数（万人）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其他部门!$F$4</c:f>
              <c:strCache>
                <c:ptCount val="1"/>
                <c:pt idx="0">
                  <c:v>XXXX年人口数（万人）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其他部门!$E$5:$E$9</c:f>
              <c:strCache>
                <c:ptCount val="5"/>
                <c:pt idx="0">
                  <c:v>50-60</c:v>
                </c:pt>
                <c:pt idx="1">
                  <c:v>60-70</c:v>
                </c:pt>
                <c:pt idx="2">
                  <c:v>70-80</c:v>
                </c:pt>
                <c:pt idx="3">
                  <c:v>80-90</c:v>
                </c:pt>
                <c:pt idx="4">
                  <c:v>90以上</c:v>
                </c:pt>
              </c:strCache>
            </c:strRef>
          </c:cat>
          <c:val>
            <c:numRef>
              <c:f>其他部门!$F$5:$F$9</c:f>
              <c:numCache>
                <c:formatCode>General</c:formatCode>
                <c:ptCount val="5"/>
                <c:pt idx="0">
                  <c:v>20</c:v>
                </c:pt>
                <c:pt idx="1">
                  <c:v>35</c:v>
                </c:pt>
                <c:pt idx="2">
                  <c:v>25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zh-CN" altLang="en-US" dirty="0"/>
              <a:t>建筑面积（万方）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555555555555561E-2"/>
          <c:y val="0.2416666666666667"/>
          <c:w val="0.74198184601924755"/>
          <c:h val="0.69351851851851865"/>
        </c:manualLayout>
      </c:layout>
      <c:pie3DChart>
        <c:varyColors val="1"/>
        <c:ser>
          <c:idx val="0"/>
          <c:order val="0"/>
          <c:tx>
            <c:strRef>
              <c:f>国土局!$G$1</c:f>
              <c:strCache>
                <c:ptCount val="1"/>
                <c:pt idx="0">
                  <c:v>XXXX年建筑面积（万方）</c:v>
                </c:pt>
              </c:strCache>
            </c:strRef>
          </c:tx>
          <c:spPr>
            <a:ln>
              <a:noFill/>
            </a:ln>
          </c:spPr>
          <c:explosion val="10"/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  <a:sp3d/>
            </c:spPr>
          </c:dPt>
          <c:cat>
            <c:strRef>
              <c:f>国土局!$F$2:$F$6</c:f>
              <c:strCache>
                <c:ptCount val="5"/>
                <c:pt idx="0">
                  <c:v>现状</c:v>
                </c:pt>
                <c:pt idx="1">
                  <c:v>动迁</c:v>
                </c:pt>
                <c:pt idx="2">
                  <c:v>出让</c:v>
                </c:pt>
                <c:pt idx="3">
                  <c:v>储备</c:v>
                </c:pt>
                <c:pt idx="4">
                  <c:v>在建</c:v>
                </c:pt>
              </c:strCache>
            </c:strRef>
          </c:cat>
          <c:val>
            <c:numRef>
              <c:f>国土局!$G$2:$G$6</c:f>
              <c:numCache>
                <c:formatCode>General</c:formatCode>
                <c:ptCount val="5"/>
                <c:pt idx="0">
                  <c:v>15263</c:v>
                </c:pt>
                <c:pt idx="1">
                  <c:v>1265</c:v>
                </c:pt>
                <c:pt idx="2">
                  <c:v>2566</c:v>
                </c:pt>
                <c:pt idx="3">
                  <c:v>2563</c:v>
                </c:pt>
                <c:pt idx="4">
                  <c:v>5552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420406824146967"/>
          <c:y val="0.30746391076115487"/>
          <c:w val="9.4129265091863507E-2"/>
          <c:h val="0.441553659959171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年各类别平均</a:t>
            </a:r>
            <a:r>
              <a:rPr lang="zh-CN" altLang="en-US" dirty="0"/>
              <a:t>楼面</a:t>
            </a:r>
            <a:r>
              <a:rPr lang="zh-CN" altLang="en-US" dirty="0" smtClean="0"/>
              <a:t>价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国土局!$E$11</c:f>
              <c:strCache>
                <c:ptCount val="1"/>
                <c:pt idx="0">
                  <c:v>平均楼面价（元/㎡）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国土局!$D$12:$D$16</c:f>
              <c:strCache>
                <c:ptCount val="5"/>
                <c:pt idx="0">
                  <c:v>住宅</c:v>
                </c:pt>
                <c:pt idx="1">
                  <c:v>商住</c:v>
                </c:pt>
                <c:pt idx="2">
                  <c:v>商业</c:v>
                </c:pt>
                <c:pt idx="3">
                  <c:v>其他</c:v>
                </c:pt>
                <c:pt idx="4">
                  <c:v>工业</c:v>
                </c:pt>
              </c:strCache>
            </c:strRef>
          </c:cat>
          <c:val>
            <c:numRef>
              <c:f>国土局!$E$12:$E$16</c:f>
              <c:numCache>
                <c:formatCode>0</c:formatCode>
                <c:ptCount val="5"/>
                <c:pt idx="0">
                  <c:v>4447.83</c:v>
                </c:pt>
                <c:pt idx="1">
                  <c:v>1959.38</c:v>
                </c:pt>
                <c:pt idx="2">
                  <c:v>2497.6</c:v>
                </c:pt>
                <c:pt idx="3" formatCode="General">
                  <c:v>1269</c:v>
                </c:pt>
                <c:pt idx="4" formatCode="General">
                  <c:v>986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268608"/>
        <c:axId val="135307648"/>
      </c:lineChart>
      <c:catAx>
        <c:axId val="13526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307648"/>
        <c:crosses val="autoZero"/>
        <c:auto val="1"/>
        <c:lblAlgn val="ctr"/>
        <c:lblOffset val="100"/>
        <c:noMultiLvlLbl val="0"/>
      </c:catAx>
      <c:valAx>
        <c:axId val="13530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26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国土局!$G$11</c:f>
              <c:strCache>
                <c:ptCount val="1"/>
                <c:pt idx="0">
                  <c:v>平均楼面价（元/㎡）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国土局!$F$12:$F$26</c:f>
              <c:strCache>
                <c:ptCount val="15"/>
                <c:pt idx="0">
                  <c:v>雉城街道</c:v>
                </c:pt>
                <c:pt idx="1">
                  <c:v>太湖街道</c:v>
                </c:pt>
                <c:pt idx="2">
                  <c:v>画溪街道</c:v>
                </c:pt>
                <c:pt idx="3">
                  <c:v>泗安镇</c:v>
                </c:pt>
                <c:pt idx="4">
                  <c:v>和平镇</c:v>
                </c:pt>
                <c:pt idx="5">
                  <c:v>煤山镇</c:v>
                </c:pt>
                <c:pt idx="6">
                  <c:v>林城镇</c:v>
                </c:pt>
                <c:pt idx="7">
                  <c:v>洪桥镇</c:v>
                </c:pt>
                <c:pt idx="8">
                  <c:v>夹浦镇</c:v>
                </c:pt>
                <c:pt idx="9">
                  <c:v>李家巷镇</c:v>
                </c:pt>
                <c:pt idx="10">
                  <c:v>虹星桥镇</c:v>
                </c:pt>
                <c:pt idx="11">
                  <c:v>小浦镇</c:v>
                </c:pt>
                <c:pt idx="12">
                  <c:v>水口乡</c:v>
                </c:pt>
                <c:pt idx="13">
                  <c:v>吕山乡</c:v>
                </c:pt>
                <c:pt idx="14">
                  <c:v>白岘乡</c:v>
                </c:pt>
              </c:strCache>
            </c:strRef>
          </c:cat>
          <c:val>
            <c:numRef>
              <c:f>国土局!$G$12:$G$26</c:f>
              <c:numCache>
                <c:formatCode>0</c:formatCode>
                <c:ptCount val="15"/>
                <c:pt idx="0">
                  <c:v>6839</c:v>
                </c:pt>
                <c:pt idx="1">
                  <c:v>5771</c:v>
                </c:pt>
                <c:pt idx="2">
                  <c:v>5816.84</c:v>
                </c:pt>
                <c:pt idx="3">
                  <c:v>4748</c:v>
                </c:pt>
                <c:pt idx="4">
                  <c:v>4793.8999999999996</c:v>
                </c:pt>
                <c:pt idx="5">
                  <c:v>4264</c:v>
                </c:pt>
                <c:pt idx="6">
                  <c:v>3563</c:v>
                </c:pt>
                <c:pt idx="7">
                  <c:v>3725</c:v>
                </c:pt>
                <c:pt idx="8">
                  <c:v>2022</c:v>
                </c:pt>
                <c:pt idx="9">
                  <c:v>3702</c:v>
                </c:pt>
                <c:pt idx="10">
                  <c:v>2553</c:v>
                </c:pt>
                <c:pt idx="11">
                  <c:v>1881</c:v>
                </c:pt>
                <c:pt idx="12">
                  <c:v>1449</c:v>
                </c:pt>
                <c:pt idx="13">
                  <c:v>1170</c:v>
                </c:pt>
                <c:pt idx="14">
                  <c:v>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5319552"/>
        <c:axId val="135321088"/>
      </c:barChart>
      <c:catAx>
        <c:axId val="13531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321088"/>
        <c:crosses val="autoZero"/>
        <c:auto val="1"/>
        <c:lblAlgn val="ctr"/>
        <c:lblOffset val="100"/>
        <c:noMultiLvlLbl val="0"/>
      </c:catAx>
      <c:valAx>
        <c:axId val="13532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31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u="none" strike="noStrike" baseline="0"/>
              <a:t>住宅</a:t>
            </a:r>
            <a:r>
              <a:rPr lang="en-US" sz="1200"/>
              <a:t>2009-2015</a:t>
            </a:r>
            <a:r>
              <a:rPr lang="zh-CN" sz="1200"/>
              <a:t>年</a:t>
            </a:r>
            <a:r>
              <a:rPr lang="zh-CN" altLang="zh-CN" sz="1200" b="1" i="0" u="none" strike="noStrike" baseline="0"/>
              <a:t>供应</a:t>
            </a:r>
            <a:r>
              <a:rPr lang="zh-CN" altLang="en-US" sz="1200" b="1" i="0" u="none" strike="noStrike" baseline="0"/>
              <a:t>面积</a:t>
            </a:r>
            <a:r>
              <a:rPr lang="zh-CN" sz="1200"/>
              <a:t>结构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617760617760599"/>
          <c:y val="0.16560509554140199"/>
          <c:w val="0.75885537037037398"/>
          <c:h val="0.70989782439807358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[3]第三章5!$B$266</c:f>
              <c:strCache>
                <c:ptCount val="1"/>
                <c:pt idx="0">
                  <c:v>&lt;70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[3]第三章5!$B$267:$B$273</c:f>
              <c:numCache>
                <c:formatCode>General</c:formatCode>
                <c:ptCount val="7"/>
                <c:pt idx="0">
                  <c:v>9.5066185318892892E-3</c:v>
                </c:pt>
                <c:pt idx="1">
                  <c:v>1.7296197380134808E-2</c:v>
                </c:pt>
                <c:pt idx="2">
                  <c:v>1.2726382770435634E-3</c:v>
                </c:pt>
                <c:pt idx="3">
                  <c:v>4.1368421052631582E-2</c:v>
                </c:pt>
                <c:pt idx="4">
                  <c:v>1.6098249107957846E-2</c:v>
                </c:pt>
                <c:pt idx="5">
                  <c:v>1.3143759873617693E-2</c:v>
                </c:pt>
                <c:pt idx="6">
                  <c:v>8.7458676821358331E-3</c:v>
                </c:pt>
              </c:numCache>
            </c:numRef>
          </c:val>
        </c:ser>
        <c:ser>
          <c:idx val="2"/>
          <c:order val="1"/>
          <c:tx>
            <c:strRef>
              <c:f>[3]第三章5!$C$266</c:f>
              <c:strCache>
                <c:ptCount val="1"/>
                <c:pt idx="0">
                  <c:v>70-90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[3]第三章5!$C$267:$C$273</c:f>
              <c:numCache>
                <c:formatCode>General</c:formatCode>
                <c:ptCount val="7"/>
                <c:pt idx="0">
                  <c:v>0.28122743682310469</c:v>
                </c:pt>
                <c:pt idx="1">
                  <c:v>0.41485438127940988</c:v>
                </c:pt>
                <c:pt idx="2">
                  <c:v>0.42770435633871756</c:v>
                </c:pt>
                <c:pt idx="3">
                  <c:v>0.40231578947368424</c:v>
                </c:pt>
                <c:pt idx="4">
                  <c:v>0.48369429922827983</c:v>
                </c:pt>
                <c:pt idx="5">
                  <c:v>0.69415481832543446</c:v>
                </c:pt>
                <c:pt idx="6">
                  <c:v>0.66083608821190942</c:v>
                </c:pt>
              </c:numCache>
            </c:numRef>
          </c:val>
        </c:ser>
        <c:ser>
          <c:idx val="3"/>
          <c:order val="2"/>
          <c:tx>
            <c:strRef>
              <c:f>[3]第三章5!$D$266</c:f>
              <c:strCache>
                <c:ptCount val="1"/>
                <c:pt idx="0">
                  <c:v>90-120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[3]第三章5!$D$267:$D$273</c:f>
              <c:numCache>
                <c:formatCode>General</c:formatCode>
                <c:ptCount val="7"/>
                <c:pt idx="0">
                  <c:v>0.26040914560770156</c:v>
                </c:pt>
                <c:pt idx="1">
                  <c:v>0.18084700495993897</c:v>
                </c:pt>
                <c:pt idx="2">
                  <c:v>0.19441997063142438</c:v>
                </c:pt>
                <c:pt idx="3">
                  <c:v>9.4736842105263161E-2</c:v>
                </c:pt>
                <c:pt idx="4">
                  <c:v>0.12480292091942577</c:v>
                </c:pt>
                <c:pt idx="5">
                  <c:v>9.6429699842022112E-2</c:v>
                </c:pt>
                <c:pt idx="6">
                  <c:v>0.14512281876386157</c:v>
                </c:pt>
              </c:numCache>
            </c:numRef>
          </c:val>
        </c:ser>
        <c:ser>
          <c:idx val="4"/>
          <c:order val="3"/>
          <c:tx>
            <c:strRef>
              <c:f>[3]第三章5!$E$266</c:f>
              <c:strCache>
                <c:ptCount val="1"/>
                <c:pt idx="0">
                  <c:v>120-144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[3]第三章5!$E$267:$E$273</c:f>
              <c:numCache>
                <c:formatCode>General</c:formatCode>
                <c:ptCount val="7"/>
                <c:pt idx="0">
                  <c:v>0.25956678700361013</c:v>
                </c:pt>
                <c:pt idx="1">
                  <c:v>0.28500572300648608</c:v>
                </c:pt>
                <c:pt idx="2">
                  <c:v>0.24532550171316692</c:v>
                </c:pt>
                <c:pt idx="3">
                  <c:v>0.18694736842105264</c:v>
                </c:pt>
                <c:pt idx="4">
                  <c:v>0.19334495062650403</c:v>
                </c:pt>
                <c:pt idx="5">
                  <c:v>0.13415481832543444</c:v>
                </c:pt>
                <c:pt idx="6">
                  <c:v>0.13558187220153156</c:v>
                </c:pt>
              </c:numCache>
            </c:numRef>
          </c:val>
        </c:ser>
        <c:ser>
          <c:idx val="5"/>
          <c:order val="4"/>
          <c:tx>
            <c:strRef>
              <c:f>[3]第三章5!$F$266</c:f>
              <c:strCache>
                <c:ptCount val="1"/>
                <c:pt idx="0">
                  <c:v>144-180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[3]第三章5!$F$267:$F$273</c:f>
              <c:numCache>
                <c:formatCode>General</c:formatCode>
                <c:ptCount val="7"/>
                <c:pt idx="0">
                  <c:v>8.7364620938628165E-2</c:v>
                </c:pt>
                <c:pt idx="1">
                  <c:v>4.9217855780236554E-2</c:v>
                </c:pt>
                <c:pt idx="2">
                  <c:v>8.6637298091042578E-2</c:v>
                </c:pt>
                <c:pt idx="3">
                  <c:v>0.11189473684210527</c:v>
                </c:pt>
                <c:pt idx="4">
                  <c:v>8.9287196083312592E-2</c:v>
                </c:pt>
                <c:pt idx="5">
                  <c:v>1.4849921011058451E-2</c:v>
                </c:pt>
                <c:pt idx="6">
                  <c:v>2.4731137799723815E-2</c:v>
                </c:pt>
              </c:numCache>
            </c:numRef>
          </c:val>
        </c:ser>
        <c:ser>
          <c:idx val="0"/>
          <c:order val="5"/>
          <c:tx>
            <c:strRef>
              <c:f>[3]第三章5!$G$266</c:f>
              <c:strCache>
                <c:ptCount val="1"/>
                <c:pt idx="0">
                  <c:v>180-250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[3]第三章5!$G$267:$G$273</c:f>
              <c:numCache>
                <c:formatCode>General</c:formatCode>
                <c:ptCount val="7"/>
                <c:pt idx="0">
                  <c:v>6.7990373044524668E-2</c:v>
                </c:pt>
                <c:pt idx="1">
                  <c:v>3.471957268218237E-2</c:v>
                </c:pt>
                <c:pt idx="2">
                  <c:v>3.4654919236417031E-2</c:v>
                </c:pt>
                <c:pt idx="3">
                  <c:v>9.768421052631579E-2</c:v>
                </c:pt>
                <c:pt idx="4">
                  <c:v>5.485021989876359E-2</c:v>
                </c:pt>
                <c:pt idx="5">
                  <c:v>3.8988941548183255E-2</c:v>
                </c:pt>
                <c:pt idx="6">
                  <c:v>1.3725572247562455E-2</c:v>
                </c:pt>
              </c:numCache>
            </c:numRef>
          </c:val>
        </c:ser>
        <c:ser>
          <c:idx val="6"/>
          <c:order val="6"/>
          <c:tx>
            <c:strRef>
              <c:f>[3]第三章5!$H$266</c:f>
              <c:strCache>
                <c:ptCount val="1"/>
                <c:pt idx="0">
                  <c:v>&gt;250</c:v>
                </c:pt>
              </c:strCache>
            </c:strRef>
          </c:tx>
          <c:spPr>
            <a:solidFill>
              <a:schemeClr val="accent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numRef>
              <c:f>[3]第三章5!$A$267:$A$273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[3]第三章5!$H$267:$H$273</c:f>
              <c:numCache>
                <c:formatCode>General</c:formatCode>
                <c:ptCount val="7"/>
                <c:pt idx="0">
                  <c:v>3.393501805054152E-2</c:v>
                </c:pt>
                <c:pt idx="1">
                  <c:v>1.8059264911611344E-2</c:v>
                </c:pt>
                <c:pt idx="2">
                  <c:v>9.9853157121879595E-3</c:v>
                </c:pt>
                <c:pt idx="3">
                  <c:v>6.5052631578947362E-2</c:v>
                </c:pt>
                <c:pt idx="4">
                  <c:v>3.7922164135756366E-2</c:v>
                </c:pt>
                <c:pt idx="5">
                  <c:v>8.2780410742496046E-3</c:v>
                </c:pt>
                <c:pt idx="6">
                  <c:v>1.1256643093275306E-2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serLines>
          <c:spPr>
            <a:ln w="9525" cap="flat" cmpd="sng" algn="ctr">
              <a:solidFill>
                <a:schemeClr val="tx1"/>
              </a:solidFill>
              <a:prstDash val="solid"/>
            </a:ln>
            <a:effectLst/>
          </c:spPr>
        </c:serLines>
        <c:axId val="137691136"/>
        <c:axId val="137692672"/>
      </c:barChart>
      <c:catAx>
        <c:axId val="13769113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6926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7692672"/>
        <c:scaling>
          <c:orientation val="minMax"/>
        </c:scaling>
        <c:delete val="0"/>
        <c:axPos val="l"/>
        <c:numFmt formatCode="0%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691136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190759259259598"/>
          <c:y val="0.20460277777777799"/>
          <c:w val="0.113981296296296"/>
          <c:h val="0.6287399305555589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b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tint val="75000"/>
        </a:schemeClr>
      </a:solidFill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/>
              <a:t>新房月度成交走势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2010697244229228E-2"/>
          <c:y val="0.21548534281316131"/>
          <c:w val="0.83147644786625519"/>
          <c:h val="0.56953734441731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房管局!$B$6</c:f>
              <c:strCache>
                <c:ptCount val="1"/>
                <c:pt idx="0">
                  <c:v>上市面积（万方）</c:v>
                </c:pt>
              </c:strCache>
            </c:strRef>
          </c:tx>
          <c:invertIfNegative val="0"/>
          <c:cat>
            <c:numRef>
              <c:f>房管局!$A$19:$A$36</c:f>
              <c:numCache>
                <c:formatCode>yyyy\.mm</c:formatCode>
                <c:ptCount val="18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42523</c:v>
                </c:pt>
                <c:pt idx="6">
                  <c:v>42554</c:v>
                </c:pt>
                <c:pt idx="7">
                  <c:v>42586</c:v>
                </c:pt>
                <c:pt idx="8">
                  <c:v>42618</c:v>
                </c:pt>
                <c:pt idx="9">
                  <c:v>42649</c:v>
                </c:pt>
                <c:pt idx="10">
                  <c:v>42675</c:v>
                </c:pt>
                <c:pt idx="11">
                  <c:v>42706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</c:numCache>
            </c:numRef>
          </c:cat>
          <c:val>
            <c:numRef>
              <c:f>房管局!$B$19:$B$36</c:f>
              <c:numCache>
                <c:formatCode>0.00_ </c:formatCode>
                <c:ptCount val="18"/>
                <c:pt idx="0">
                  <c:v>79.878399999999999</c:v>
                </c:pt>
                <c:pt idx="1">
                  <c:v>45.935000000000002</c:v>
                </c:pt>
                <c:pt idx="2">
                  <c:v>105.1481</c:v>
                </c:pt>
                <c:pt idx="3">
                  <c:v>189.4896</c:v>
                </c:pt>
                <c:pt idx="4">
                  <c:v>158.2499</c:v>
                </c:pt>
                <c:pt idx="5">
                  <c:v>107.7522</c:v>
                </c:pt>
                <c:pt idx="6">
                  <c:v>92.101799999999997</c:v>
                </c:pt>
                <c:pt idx="7">
                  <c:v>134.65690000000001</c:v>
                </c:pt>
                <c:pt idx="8">
                  <c:v>56.537599999999998</c:v>
                </c:pt>
                <c:pt idx="9">
                  <c:v>85.128399999999999</c:v>
                </c:pt>
                <c:pt idx="10">
                  <c:v>69.631</c:v>
                </c:pt>
                <c:pt idx="11">
                  <c:v>76.448300000000003</c:v>
                </c:pt>
                <c:pt idx="12">
                  <c:v>52.243499999999997</c:v>
                </c:pt>
                <c:pt idx="13">
                  <c:v>29.245100000000001</c:v>
                </c:pt>
                <c:pt idx="14">
                  <c:v>105.9435</c:v>
                </c:pt>
                <c:pt idx="15">
                  <c:v>75.887299999999996</c:v>
                </c:pt>
                <c:pt idx="16">
                  <c:v>77.190600000000003</c:v>
                </c:pt>
                <c:pt idx="17">
                  <c:v>122.2814</c:v>
                </c:pt>
              </c:numCache>
            </c:numRef>
          </c:val>
        </c:ser>
        <c:ser>
          <c:idx val="1"/>
          <c:order val="1"/>
          <c:tx>
            <c:strRef>
              <c:f>房管局!$C$6</c:f>
              <c:strCache>
                <c:ptCount val="1"/>
                <c:pt idx="0">
                  <c:v>成交面积（万方）</c:v>
                </c:pt>
              </c:strCache>
            </c:strRef>
          </c:tx>
          <c:invertIfNegative val="0"/>
          <c:cat>
            <c:numRef>
              <c:f>房管局!$A$19:$A$36</c:f>
              <c:numCache>
                <c:formatCode>yyyy\.mm</c:formatCode>
                <c:ptCount val="18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42523</c:v>
                </c:pt>
                <c:pt idx="6">
                  <c:v>42554</c:v>
                </c:pt>
                <c:pt idx="7">
                  <c:v>42586</c:v>
                </c:pt>
                <c:pt idx="8">
                  <c:v>42618</c:v>
                </c:pt>
                <c:pt idx="9">
                  <c:v>42649</c:v>
                </c:pt>
                <c:pt idx="10">
                  <c:v>42675</c:v>
                </c:pt>
                <c:pt idx="11">
                  <c:v>42706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</c:numCache>
            </c:numRef>
          </c:cat>
          <c:val>
            <c:numRef>
              <c:f>房管局!$C$19:$C$36</c:f>
              <c:numCache>
                <c:formatCode>0.00_ </c:formatCode>
                <c:ptCount val="18"/>
                <c:pt idx="0">
                  <c:v>102.7645</c:v>
                </c:pt>
                <c:pt idx="1">
                  <c:v>64.119900000000001</c:v>
                </c:pt>
                <c:pt idx="2">
                  <c:v>250.48400000000001</c:v>
                </c:pt>
                <c:pt idx="3">
                  <c:v>203.68600000000001</c:v>
                </c:pt>
                <c:pt idx="4">
                  <c:v>182.9676</c:v>
                </c:pt>
                <c:pt idx="5">
                  <c:v>181.35759999999999</c:v>
                </c:pt>
                <c:pt idx="6">
                  <c:v>174.64940000000001</c:v>
                </c:pt>
                <c:pt idx="7">
                  <c:v>175.0883</c:v>
                </c:pt>
                <c:pt idx="8">
                  <c:v>242.7688</c:v>
                </c:pt>
                <c:pt idx="9">
                  <c:v>164.06440000000001</c:v>
                </c:pt>
                <c:pt idx="10">
                  <c:v>86.2881</c:v>
                </c:pt>
                <c:pt idx="11">
                  <c:v>109.60469999999999</c:v>
                </c:pt>
                <c:pt idx="12">
                  <c:v>68.759100000000004</c:v>
                </c:pt>
                <c:pt idx="13">
                  <c:v>70.421300000000002</c:v>
                </c:pt>
                <c:pt idx="14">
                  <c:v>179.4442</c:v>
                </c:pt>
                <c:pt idx="15">
                  <c:v>134.70599999999999</c:v>
                </c:pt>
                <c:pt idx="16">
                  <c:v>117.04130000000001</c:v>
                </c:pt>
                <c:pt idx="17">
                  <c:v>201.5264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724288"/>
        <c:axId val="137725824"/>
      </c:barChart>
      <c:lineChart>
        <c:grouping val="standard"/>
        <c:varyColors val="0"/>
        <c:ser>
          <c:idx val="2"/>
          <c:order val="2"/>
          <c:tx>
            <c:strRef>
              <c:f>房管局!$D$6</c:f>
              <c:strCache>
                <c:ptCount val="1"/>
                <c:pt idx="0">
                  <c:v>成交均价（元/㎡） </c:v>
                </c:pt>
              </c:strCache>
            </c:strRef>
          </c:tx>
          <c:cat>
            <c:numRef>
              <c:f>房管局!$A$19:$A$36</c:f>
              <c:numCache>
                <c:formatCode>yyyy\.mm</c:formatCode>
                <c:ptCount val="18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42523</c:v>
                </c:pt>
                <c:pt idx="6">
                  <c:v>42554</c:v>
                </c:pt>
                <c:pt idx="7">
                  <c:v>42586</c:v>
                </c:pt>
                <c:pt idx="8">
                  <c:v>42618</c:v>
                </c:pt>
                <c:pt idx="9">
                  <c:v>42649</c:v>
                </c:pt>
                <c:pt idx="10">
                  <c:v>42675</c:v>
                </c:pt>
                <c:pt idx="11">
                  <c:v>42706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</c:numCache>
            </c:numRef>
          </c:cat>
          <c:val>
            <c:numRef>
              <c:f>房管局!$D$19:$D$36</c:f>
              <c:numCache>
                <c:formatCode>General</c:formatCode>
                <c:ptCount val="18"/>
                <c:pt idx="0">
                  <c:v>16948</c:v>
                </c:pt>
                <c:pt idx="1">
                  <c:v>16382</c:v>
                </c:pt>
                <c:pt idx="2">
                  <c:v>16806</c:v>
                </c:pt>
                <c:pt idx="3">
                  <c:v>16442</c:v>
                </c:pt>
                <c:pt idx="4">
                  <c:v>16831</c:v>
                </c:pt>
                <c:pt idx="5">
                  <c:v>17144</c:v>
                </c:pt>
                <c:pt idx="6">
                  <c:v>16709</c:v>
                </c:pt>
                <c:pt idx="7">
                  <c:v>18326</c:v>
                </c:pt>
                <c:pt idx="8">
                  <c:v>18917</c:v>
                </c:pt>
                <c:pt idx="9">
                  <c:v>19780</c:v>
                </c:pt>
                <c:pt idx="10">
                  <c:v>18430</c:v>
                </c:pt>
                <c:pt idx="11">
                  <c:v>19077</c:v>
                </c:pt>
                <c:pt idx="12">
                  <c:v>21246</c:v>
                </c:pt>
                <c:pt idx="13">
                  <c:v>20030</c:v>
                </c:pt>
                <c:pt idx="14">
                  <c:v>19906</c:v>
                </c:pt>
                <c:pt idx="15">
                  <c:v>20399</c:v>
                </c:pt>
                <c:pt idx="16">
                  <c:v>20911</c:v>
                </c:pt>
                <c:pt idx="17">
                  <c:v>22923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33248"/>
        <c:axId val="137727360"/>
      </c:lineChart>
      <c:dateAx>
        <c:axId val="137724288"/>
        <c:scaling>
          <c:orientation val="minMax"/>
        </c:scaling>
        <c:delete val="0"/>
        <c:axPos val="b"/>
        <c:numFmt formatCode="yyyy\.mm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25824"/>
        <c:crosses val="autoZero"/>
        <c:auto val="0"/>
        <c:lblOffset val="100"/>
        <c:baseTimeUnit val="months"/>
      </c:dateAx>
      <c:valAx>
        <c:axId val="137725824"/>
        <c:scaling>
          <c:orientation val="minMax"/>
        </c:scaling>
        <c:delete val="0"/>
        <c:axPos val="l"/>
        <c:numFmt formatCode="0_);\(0\)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24288"/>
        <c:crosses val="autoZero"/>
        <c:crossBetween val="between"/>
      </c:valAx>
      <c:valAx>
        <c:axId val="137727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37733248"/>
        <c:crosses val="max"/>
        <c:crossBetween val="between"/>
      </c:valAx>
      <c:dateAx>
        <c:axId val="137733248"/>
        <c:scaling>
          <c:orientation val="minMax"/>
        </c:scaling>
        <c:delete val="1"/>
        <c:axPos val="b"/>
        <c:numFmt formatCode="yyyy\.mm" sourceLinked="1"/>
        <c:majorTickMark val="out"/>
        <c:minorTickMark val="none"/>
        <c:tickLblPos val="nextTo"/>
        <c:crossAx val="137727360"/>
        <c:crosses val="autoZero"/>
        <c:auto val="1"/>
        <c:lblOffset val="100"/>
        <c:baseTimeUnit val="days"/>
        <c:majorUnit val="1"/>
        <c:minorUnit val="1"/>
      </c:dateAx>
    </c:plotArea>
    <c:legend>
      <c:legendPos val="t"/>
      <c:layout/>
      <c:overlay val="0"/>
      <c:spPr>
        <a:noFill/>
        <a:ln w="25400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1">
          <a:lumMod val="50000"/>
        </a:schemeClr>
      </a:solidFill>
      <a:prstDash val="solid"/>
      <a:round/>
    </a:ln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D455-1D85-4D18-BC0D-CC12339371C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4E885-046A-40E4-8DF0-92590E4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6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1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5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ABAF-3D2F-4D2B-98E2-15301BBE833E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7AFD-E37B-4AB9-B3BC-3F6AD0D35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学校选址分析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热力图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/>
              <a:t>分年龄段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人口年龄	</a:t>
            </a:r>
            <a:r>
              <a:rPr lang="en-US" altLang="zh-CN" dirty="0" smtClean="0"/>
              <a:t>【】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7</a:t>
            </a:r>
            <a:r>
              <a:rPr lang="zh-CN" altLang="en-US" dirty="0"/>
              <a:t>以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7~12</a:t>
            </a:r>
          </a:p>
          <a:p>
            <a:r>
              <a:rPr lang="en-US" altLang="zh-CN" dirty="0" smtClean="0"/>
              <a:t>	12~15</a:t>
            </a:r>
          </a:p>
          <a:p>
            <a:r>
              <a:rPr lang="en-US" altLang="zh-CN" dirty="0" smtClean="0"/>
              <a:t>	15~18</a:t>
            </a:r>
          </a:p>
          <a:p>
            <a:r>
              <a:rPr lang="en-US" altLang="zh-CN" dirty="0" smtClean="0"/>
              <a:t>	18</a:t>
            </a:r>
            <a:r>
              <a:rPr lang="zh-CN" altLang="en-US" dirty="0" smtClean="0"/>
              <a:t>以上</a:t>
            </a:r>
          </a:p>
          <a:p>
            <a:r>
              <a:rPr lang="zh-CN" altLang="en-US" dirty="0" smtClean="0"/>
              <a:t>年份	</a:t>
            </a:r>
            <a:r>
              <a:rPr lang="en-US" altLang="zh-CN" dirty="0" smtClean="0"/>
              <a:t>【】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2017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年后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年后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84598"/>
              </p:ext>
            </p:extLst>
          </p:nvPr>
        </p:nvGraphicFramePr>
        <p:xfrm>
          <a:off x="4350515" y="2957741"/>
          <a:ext cx="3314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2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舆情监控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强调色块图</a:t>
            </a:r>
            <a:endParaRPr lang="en-US" altLang="zh-CN" dirty="0"/>
          </a:p>
          <a:p>
            <a:r>
              <a:rPr lang="zh-CN" altLang="en-US" dirty="0"/>
              <a:t>统计饼图：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建筑面积分</a:t>
            </a:r>
            <a:r>
              <a:rPr lang="zh-CN" altLang="en-US" sz="2000" dirty="0"/>
              <a:t>城区</a:t>
            </a:r>
            <a:r>
              <a:rPr lang="zh-CN" altLang="en-US" sz="2000" dirty="0" smtClean="0"/>
              <a:t>、分性质统计</a:t>
            </a:r>
            <a:endParaRPr lang="en-US" altLang="zh-CN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536575" indent="-536575">
              <a:lnSpc>
                <a:spcPct val="150000"/>
              </a:lnSpc>
            </a:pPr>
            <a:r>
              <a:rPr lang="zh-CN" altLang="en-US" dirty="0"/>
              <a:t>房屋性质</a:t>
            </a:r>
            <a:r>
              <a:rPr lang="en-US" altLang="zh-CN" dirty="0"/>
              <a:t>【】</a:t>
            </a:r>
            <a:r>
              <a:rPr lang="zh-CN" altLang="en-US" dirty="0"/>
              <a:t>□ 住宅□ 办公□ 商业□商住</a:t>
            </a:r>
            <a:endParaRPr lang="en-US" altLang="zh-CN" dirty="0"/>
          </a:p>
          <a:p>
            <a:pPr marL="536575" indent="-536575">
              <a:lnSpc>
                <a:spcPct val="150000"/>
              </a:lnSpc>
            </a:pPr>
            <a:r>
              <a:rPr lang="zh-CN" altLang="en-US" dirty="0"/>
              <a:t>□ 其他□ 经济适用房□ 公租房</a:t>
            </a:r>
            <a:r>
              <a:rPr lang="en-US" altLang="zh-CN" dirty="0"/>
              <a:t>  </a:t>
            </a:r>
            <a:r>
              <a:rPr lang="zh-CN" altLang="en-US" dirty="0"/>
              <a:t>□ 农居房□ 厂房</a:t>
            </a:r>
          </a:p>
          <a:p>
            <a:endParaRPr lang="en-US" altLang="zh-CN" dirty="0"/>
          </a:p>
          <a:p>
            <a:r>
              <a:rPr lang="zh-CN" altLang="en-US" dirty="0"/>
              <a:t>房屋年限</a:t>
            </a:r>
            <a:r>
              <a:rPr lang="en-US" altLang="zh-CN" dirty="0" smtClean="0"/>
              <a:t>【】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70</a:t>
            </a:r>
          </a:p>
          <a:p>
            <a:r>
              <a:rPr lang="en-US" altLang="zh-CN" dirty="0" smtClean="0"/>
              <a:t>70-50</a:t>
            </a:r>
          </a:p>
          <a:p>
            <a:r>
              <a:rPr lang="en-US" altLang="zh-CN" dirty="0" smtClean="0"/>
              <a:t>50-40</a:t>
            </a:r>
            <a:endParaRPr lang="en-US" altLang="zh-CN" dirty="0"/>
          </a:p>
          <a:p>
            <a:r>
              <a:rPr lang="en-US" altLang="zh-CN" dirty="0"/>
              <a:t>40-30</a:t>
            </a:r>
          </a:p>
          <a:p>
            <a:r>
              <a:rPr lang="en-US" altLang="zh-CN" dirty="0"/>
              <a:t>30-20</a:t>
            </a:r>
          </a:p>
          <a:p>
            <a:r>
              <a:rPr lang="en-US" altLang="zh-CN" dirty="0"/>
              <a:t>20-10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以下</a:t>
            </a:r>
            <a:endParaRPr lang="en-US" altLang="zh-CN" dirty="0"/>
          </a:p>
          <a:p>
            <a:r>
              <a:rPr lang="zh-CN" altLang="en-US" dirty="0"/>
              <a:t>阈值设置</a:t>
            </a:r>
            <a:r>
              <a:rPr lang="en-US" altLang="zh-CN" dirty="0"/>
              <a:t>【】-【】</a:t>
            </a:r>
            <a:endParaRPr lang="en-US" altLang="zh-CN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327693"/>
              </p:ext>
            </p:extLst>
          </p:nvPr>
        </p:nvGraphicFramePr>
        <p:xfrm>
          <a:off x="5758035" y="3117850"/>
          <a:ext cx="356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5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教育压力测试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热力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统计需求规模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统计某一年份学区内人口的需求教育规模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7124" y="2023947"/>
            <a:ext cx="3932237" cy="38115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人口年龄 </a:t>
            </a:r>
            <a:r>
              <a:rPr lang="en-US" altLang="zh-CN" dirty="0" smtClean="0"/>
              <a:t>【 】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 smtClean="0"/>
              <a:t>	</a:t>
            </a:r>
            <a:r>
              <a:rPr lang="en-US" altLang="zh-CN" sz="1400" dirty="0" smtClean="0"/>
              <a:t>7</a:t>
            </a:r>
            <a:r>
              <a:rPr lang="zh-CN" altLang="en-US" sz="1400" dirty="0"/>
              <a:t>以下</a:t>
            </a:r>
            <a:endParaRPr lang="en-US" altLang="zh-CN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7~12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 smtClean="0"/>
              <a:t>	12~15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dirty="0" smtClean="0"/>
              <a:t>	15~18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学区	</a:t>
            </a:r>
            <a:r>
              <a:rPr lang="en-US" altLang="zh-CN" dirty="0" smtClean="0"/>
              <a:t>【 】</a:t>
            </a:r>
            <a:endParaRPr lang="zh-CN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 smtClean="0"/>
              <a:t>	</a:t>
            </a:r>
            <a:r>
              <a:rPr lang="zh-CN" altLang="en-US" sz="1400" dirty="0" smtClean="0">
                <a:solidFill>
                  <a:srgbClr val="FF0000"/>
                </a:solidFill>
              </a:rPr>
              <a:t>长兴</a:t>
            </a:r>
            <a:r>
              <a:rPr lang="zh-CN" altLang="en-US" sz="1400" dirty="0">
                <a:solidFill>
                  <a:srgbClr val="FF0000"/>
                </a:solidFill>
              </a:rPr>
              <a:t>一小</a:t>
            </a:r>
            <a:r>
              <a:rPr lang="zh-CN" altLang="en-US" sz="1400" dirty="0"/>
              <a:t>	</a:t>
            </a:r>
            <a:r>
              <a:rPr lang="zh-CN" altLang="en-US" sz="1400" dirty="0" smtClean="0"/>
              <a:t>长</a:t>
            </a:r>
            <a:r>
              <a:rPr lang="zh-CN" altLang="en-US" sz="1400" dirty="0"/>
              <a:t>兴二</a:t>
            </a:r>
            <a:r>
              <a:rPr lang="zh-CN" altLang="en-US" sz="1400" dirty="0" smtClean="0"/>
              <a:t>小</a:t>
            </a:r>
            <a:endParaRPr lang="en-US" altLang="zh-CN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/>
              <a:t>	长</a:t>
            </a:r>
            <a:r>
              <a:rPr lang="zh-CN" altLang="en-US" sz="1400" dirty="0" smtClean="0"/>
              <a:t>兴</a:t>
            </a:r>
            <a:r>
              <a:rPr lang="zh-CN" altLang="en-US" sz="1400" dirty="0"/>
              <a:t>四小	长</a:t>
            </a:r>
            <a:r>
              <a:rPr lang="zh-CN" altLang="en-US" sz="1400" dirty="0" smtClean="0"/>
              <a:t>兴六小</a:t>
            </a:r>
            <a:endParaRPr lang="en-US" altLang="zh-CN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/>
              <a:t>	</a:t>
            </a:r>
            <a:r>
              <a:rPr lang="zh-CN" altLang="en-US" sz="1400" dirty="0" smtClean="0"/>
              <a:t>长兴八小</a:t>
            </a:r>
            <a:r>
              <a:rPr lang="zh-CN" altLang="en-US" sz="1400" dirty="0"/>
              <a:t>	龙山</a:t>
            </a:r>
            <a:r>
              <a:rPr lang="zh-CN" altLang="en-US" sz="1400" dirty="0" smtClean="0"/>
              <a:t>中学</a:t>
            </a:r>
            <a:endParaRPr lang="en-US" altLang="zh-CN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/>
              <a:t>	</a:t>
            </a:r>
            <a:r>
              <a:rPr lang="zh-CN" altLang="en-US" sz="1400" dirty="0" smtClean="0"/>
              <a:t>古城中学</a:t>
            </a:r>
            <a:r>
              <a:rPr lang="zh-CN" altLang="en-US" sz="1400" dirty="0"/>
              <a:t>	雉</a:t>
            </a:r>
            <a:r>
              <a:rPr lang="zh-CN" altLang="en-US" sz="1400" dirty="0" smtClean="0"/>
              <a:t>城中学</a:t>
            </a:r>
            <a:endParaRPr lang="en-US" altLang="zh-CN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/>
              <a:t>	</a:t>
            </a:r>
            <a:r>
              <a:rPr lang="zh-CN" altLang="en-US" sz="1400" dirty="0" smtClean="0"/>
              <a:t>实验中学</a:t>
            </a:r>
            <a:r>
              <a:rPr lang="zh-CN" altLang="en-US" sz="1400" dirty="0"/>
              <a:t>	</a:t>
            </a:r>
            <a:r>
              <a:rPr lang="zh-CN" altLang="en-US" sz="1400" dirty="0" smtClean="0"/>
              <a:t>第二实验小学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年份	</a:t>
            </a:r>
            <a:r>
              <a:rPr lang="en-US" altLang="zh-CN" dirty="0" smtClean="0"/>
              <a:t>【 </a:t>
            </a:r>
            <a:r>
              <a:rPr lang="en-US" altLang="zh-CN" dirty="0" smtClean="0"/>
              <a:t>】</a:t>
            </a:r>
            <a:r>
              <a:rPr lang="en-US" altLang="zh-CN" dirty="0" smtClean="0">
                <a:solidFill>
                  <a:srgbClr val="FF0000"/>
                </a:solidFill>
              </a:rPr>
              <a:t>2007-2017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人口学校规模比	</a:t>
            </a:r>
            <a:r>
              <a:rPr lang="en-US" altLang="zh-CN" dirty="0" smtClean="0"/>
              <a:t>【】-【】</a:t>
            </a:r>
            <a:endParaRPr lang="zh-CN" alt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5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医疗需求分析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圈定图</a:t>
            </a:r>
          </a:p>
          <a:p>
            <a:r>
              <a:rPr lang="zh-CN" altLang="en-US" dirty="0" smtClean="0"/>
              <a:t>柱状图：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）统计圈定区域内医疗配套个数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规模，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2</a:t>
            </a:r>
            <a:r>
              <a:rPr lang="zh-CN" altLang="en-US" sz="2000" dirty="0" smtClean="0"/>
              <a:t>）用人口计算出的医疗需求个数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规模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人口</a:t>
            </a:r>
            <a:r>
              <a:rPr lang="zh-CN" altLang="en-US" dirty="0" smtClean="0"/>
              <a:t>年龄</a:t>
            </a:r>
            <a:r>
              <a:rPr lang="en-US" altLang="zh-CN" dirty="0" smtClean="0">
                <a:solidFill>
                  <a:srgbClr val="FF0000"/>
                </a:solidFill>
              </a:rPr>
              <a:t>[]-[]2</a:t>
            </a:r>
            <a:r>
              <a:rPr lang="zh-CN" altLang="en-US" dirty="0" smtClean="0">
                <a:solidFill>
                  <a:srgbClr val="FF0000"/>
                </a:solidFill>
              </a:rPr>
              <a:t>个输入框填写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性别</a:t>
            </a:r>
          </a:p>
          <a:p>
            <a:r>
              <a:rPr lang="zh-CN" altLang="en-US" dirty="0" smtClean="0"/>
              <a:t>百人所需医疗配套</a:t>
            </a:r>
            <a:r>
              <a:rPr lang="en-US" altLang="zh-CN" dirty="0" smtClean="0"/>
              <a:t>【 </a:t>
            </a:r>
            <a:r>
              <a:rPr lang="en-US" altLang="zh-CN" dirty="0" smtClean="0"/>
              <a:t>】</a:t>
            </a:r>
            <a:r>
              <a:rPr lang="zh-CN" altLang="en-US" dirty="0" smtClean="0">
                <a:solidFill>
                  <a:srgbClr val="FF0000"/>
                </a:solidFill>
              </a:rPr>
              <a:t>输入框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8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育龄人口管理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热力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饼</a:t>
            </a:r>
            <a:r>
              <a:rPr lang="zh-CN" altLang="en-US" dirty="0"/>
              <a:t>图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分年龄段人口数量统计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婚姻情况	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已婚</a:t>
            </a:r>
            <a:r>
              <a:rPr lang="en-US" altLang="zh-CN" dirty="0">
                <a:solidFill>
                  <a:srgbClr val="FF0000"/>
                </a:solidFill>
              </a:rPr>
              <a:t>】 </a:t>
            </a:r>
            <a:r>
              <a:rPr lang="en-US" altLang="zh-CN" dirty="0"/>
              <a:t>【</a:t>
            </a:r>
            <a:r>
              <a:rPr lang="zh-CN" altLang="en-US" dirty="0"/>
              <a:t>未婚</a:t>
            </a:r>
            <a:r>
              <a:rPr lang="en-US" altLang="zh-CN" dirty="0"/>
              <a:t>】</a:t>
            </a:r>
          </a:p>
          <a:p>
            <a:r>
              <a:rPr lang="zh-CN" altLang="en-US" dirty="0" smtClean="0"/>
              <a:t>女性</a:t>
            </a:r>
            <a:r>
              <a:rPr lang="zh-CN" altLang="en-US" dirty="0" smtClean="0"/>
              <a:t>人口年龄	</a:t>
            </a:r>
            <a:endParaRPr lang="en-US" altLang="zh-CN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20</a:t>
            </a:r>
            <a:r>
              <a:rPr lang="zh-CN" altLang="en-US" dirty="0" smtClean="0"/>
              <a:t>以下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20-30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30-40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40-50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50</a:t>
            </a:r>
            <a:r>
              <a:rPr lang="zh-CN" altLang="en-US" dirty="0" smtClean="0"/>
              <a:t>以上</a:t>
            </a:r>
          </a:p>
          <a:p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329203"/>
              </p:ext>
            </p:extLst>
          </p:nvPr>
        </p:nvGraphicFramePr>
        <p:xfrm>
          <a:off x="6993707" y="32743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48710"/>
              </p:ext>
            </p:extLst>
          </p:nvPr>
        </p:nvGraphicFramePr>
        <p:xfrm>
          <a:off x="3311910" y="3274370"/>
          <a:ext cx="3495675" cy="264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66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老年人口管理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热力图</a:t>
            </a:r>
            <a:endParaRPr lang="en-US" altLang="zh-CN" dirty="0" smtClean="0"/>
          </a:p>
          <a:p>
            <a:r>
              <a:rPr lang="zh-CN" altLang="en-US" dirty="0"/>
              <a:t>饼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统计“</a:t>
            </a:r>
            <a:r>
              <a:rPr lang="en-US" altLang="zh-CN" sz="2000" dirty="0"/>
              <a:t>50-60/60-70/70-80/80-90/90</a:t>
            </a:r>
            <a:r>
              <a:rPr lang="zh-CN" altLang="en-US" sz="2000" dirty="0"/>
              <a:t>以上”</a:t>
            </a:r>
            <a:r>
              <a:rPr lang="en-US" altLang="zh-CN" sz="2000" dirty="0" smtClean="0"/>
              <a:t> 5</a:t>
            </a:r>
            <a:r>
              <a:rPr lang="zh-CN" altLang="en-US" sz="2000" dirty="0" smtClean="0"/>
              <a:t>个年龄段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人口</a:t>
            </a:r>
            <a:r>
              <a:rPr lang="zh-CN" altLang="en-US" dirty="0" smtClean="0"/>
              <a:t>年龄</a:t>
            </a:r>
            <a:r>
              <a:rPr lang="en-US" altLang="zh-CN" dirty="0"/>
              <a:t>50-60/</a:t>
            </a:r>
            <a:r>
              <a:rPr lang="en-US" altLang="zh-CN" dirty="0">
                <a:solidFill>
                  <a:srgbClr val="FF0000"/>
                </a:solidFill>
              </a:rPr>
              <a:t>60-70</a:t>
            </a:r>
            <a:r>
              <a:rPr lang="en-US" altLang="zh-CN" dirty="0"/>
              <a:t>/70-80/80-90/90</a:t>
            </a:r>
            <a:r>
              <a:rPr lang="zh-CN" altLang="en-US" dirty="0"/>
              <a:t>以上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百</a:t>
            </a:r>
            <a:r>
              <a:rPr lang="zh-CN" altLang="en-US" dirty="0" smtClean="0"/>
              <a:t>人社区养老配套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【】</a:t>
            </a:r>
            <a:r>
              <a:rPr lang="zh-CN" altLang="en-US" dirty="0" smtClean="0">
                <a:solidFill>
                  <a:srgbClr val="FF0000"/>
                </a:solidFill>
              </a:rPr>
              <a:t>输入框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803317"/>
              </p:ext>
            </p:extLst>
          </p:nvPr>
        </p:nvGraphicFramePr>
        <p:xfrm>
          <a:off x="4916488" y="2993834"/>
          <a:ext cx="335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4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b="1" dirty="0"/>
              <a:t>土地利用分析案例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地块分布图（区分颜色）	</a:t>
            </a:r>
          </a:p>
          <a:p>
            <a:r>
              <a:rPr lang="zh-CN" altLang="en-US" dirty="0" smtClean="0"/>
              <a:t>饼图：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统计生成各种土地状态的比例饼图</a:t>
            </a:r>
            <a:r>
              <a:rPr lang="zh-CN" altLang="en-US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土地成交年份</a:t>
            </a:r>
            <a:r>
              <a:rPr lang="en-US" altLang="zh-CN" dirty="0" smtClean="0"/>
              <a:t>【 </a:t>
            </a:r>
            <a:r>
              <a:rPr lang="en-US" altLang="zh-CN" dirty="0" smtClean="0"/>
              <a:t>】2000-2017</a:t>
            </a:r>
            <a:r>
              <a:rPr lang="zh-CN" altLang="en-US" dirty="0" smtClean="0"/>
              <a:t>选择范围默认</a:t>
            </a:r>
            <a:r>
              <a:rPr lang="en-US" altLang="zh-CN" dirty="0" smtClean="0"/>
              <a:t>2017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土地性质</a:t>
            </a:r>
            <a:r>
              <a:rPr lang="en-US" altLang="zh-CN" dirty="0" smtClean="0"/>
              <a:t>【】</a:t>
            </a:r>
            <a:r>
              <a:rPr lang="zh-CN" altLang="en-US" dirty="0"/>
              <a:t> □</a:t>
            </a:r>
            <a:r>
              <a:rPr lang="zh-CN" altLang="zh-CN" dirty="0"/>
              <a:t>工业</a:t>
            </a:r>
            <a:r>
              <a:rPr lang="zh-CN" altLang="en-US" dirty="0"/>
              <a:t>□</a:t>
            </a:r>
            <a:r>
              <a:rPr lang="zh-CN" altLang="zh-CN" dirty="0"/>
              <a:t>集体</a:t>
            </a:r>
            <a:r>
              <a:rPr lang="zh-CN" altLang="en-US" dirty="0"/>
              <a:t>□</a:t>
            </a:r>
            <a:r>
              <a:rPr lang="zh-CN" altLang="zh-CN" dirty="0"/>
              <a:t>景区</a:t>
            </a:r>
            <a:r>
              <a:rPr lang="zh-CN" altLang="en-US" dirty="0"/>
              <a:t>□</a:t>
            </a:r>
            <a:r>
              <a:rPr lang="zh-CN" altLang="zh-CN" dirty="0"/>
              <a:t>居住</a:t>
            </a:r>
            <a:r>
              <a:rPr lang="zh-CN" altLang="en-US" dirty="0"/>
              <a:t>□</a:t>
            </a:r>
            <a:r>
              <a:rPr lang="zh-CN" altLang="zh-CN" dirty="0"/>
              <a:t>商业</a:t>
            </a:r>
            <a:r>
              <a:rPr lang="zh-CN" altLang="en-US" dirty="0"/>
              <a:t>□</a:t>
            </a:r>
            <a:r>
              <a:rPr lang="zh-CN" altLang="zh-CN" dirty="0"/>
              <a:t>商办</a:t>
            </a:r>
            <a:r>
              <a:rPr lang="zh-CN" altLang="en-US" dirty="0"/>
              <a:t>□商住□</a:t>
            </a:r>
            <a:r>
              <a:rPr lang="zh-CN" altLang="zh-CN" dirty="0"/>
              <a:t>其他</a:t>
            </a:r>
          </a:p>
          <a:p>
            <a:endParaRPr lang="en-US" altLang="zh-CN" dirty="0" smtClean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434372"/>
              </p:ext>
            </p:extLst>
          </p:nvPr>
        </p:nvGraphicFramePr>
        <p:xfrm>
          <a:off x="5492826" y="2982472"/>
          <a:ext cx="4114799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1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土地价格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强调色块图</a:t>
            </a:r>
            <a:endParaRPr lang="en-US" altLang="zh-CN" dirty="0" smtClean="0"/>
          </a:p>
          <a:p>
            <a:r>
              <a:rPr lang="zh-CN" altLang="en-US" dirty="0" smtClean="0"/>
              <a:t>统计饼图：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分城区、性质</a:t>
            </a:r>
            <a:endParaRPr lang="en-US" altLang="zh-CN" sz="2400" dirty="0" smtClean="0"/>
          </a:p>
          <a:p>
            <a:r>
              <a:rPr lang="zh-CN" altLang="en-US" dirty="0"/>
              <a:t>统计折线图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年份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成交价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用地性质</a:t>
            </a:r>
            <a:r>
              <a:rPr lang="en-US" altLang="zh-CN" dirty="0" smtClean="0"/>
              <a:t>【】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□</a:t>
            </a:r>
            <a:r>
              <a:rPr lang="zh-CN" altLang="zh-CN" dirty="0">
                <a:solidFill>
                  <a:srgbClr val="FF0000"/>
                </a:solidFill>
              </a:rPr>
              <a:t>工业</a:t>
            </a:r>
            <a:r>
              <a:rPr lang="zh-CN" altLang="en-US" dirty="0">
                <a:solidFill>
                  <a:srgbClr val="FF0000"/>
                </a:solidFill>
              </a:rPr>
              <a:t>□</a:t>
            </a:r>
            <a:r>
              <a:rPr lang="zh-CN" altLang="zh-CN" dirty="0">
                <a:solidFill>
                  <a:srgbClr val="FF0000"/>
                </a:solidFill>
              </a:rPr>
              <a:t>集体</a:t>
            </a:r>
            <a:r>
              <a:rPr lang="zh-CN" altLang="en-US" dirty="0">
                <a:solidFill>
                  <a:srgbClr val="FF0000"/>
                </a:solidFill>
              </a:rPr>
              <a:t>□</a:t>
            </a:r>
            <a:r>
              <a:rPr lang="zh-CN" altLang="zh-CN" dirty="0">
                <a:solidFill>
                  <a:srgbClr val="FF0000"/>
                </a:solidFill>
              </a:rPr>
              <a:t>景区</a:t>
            </a:r>
            <a:r>
              <a:rPr lang="zh-CN" altLang="en-US" dirty="0">
                <a:solidFill>
                  <a:srgbClr val="FF0000"/>
                </a:solidFill>
              </a:rPr>
              <a:t>□</a:t>
            </a:r>
            <a:r>
              <a:rPr lang="zh-CN" altLang="zh-CN" dirty="0">
                <a:solidFill>
                  <a:srgbClr val="FF0000"/>
                </a:solidFill>
              </a:rPr>
              <a:t>居住</a:t>
            </a:r>
            <a:r>
              <a:rPr lang="zh-CN" altLang="en-US" dirty="0">
                <a:solidFill>
                  <a:srgbClr val="FF0000"/>
                </a:solidFill>
              </a:rPr>
              <a:t>□</a:t>
            </a:r>
            <a:r>
              <a:rPr lang="zh-CN" altLang="zh-CN" dirty="0">
                <a:solidFill>
                  <a:srgbClr val="FF0000"/>
                </a:solidFill>
              </a:rPr>
              <a:t>商业</a:t>
            </a:r>
            <a:r>
              <a:rPr lang="zh-CN" altLang="en-US" dirty="0">
                <a:solidFill>
                  <a:srgbClr val="FF0000"/>
                </a:solidFill>
              </a:rPr>
              <a:t>□</a:t>
            </a:r>
            <a:r>
              <a:rPr lang="zh-CN" altLang="zh-CN" dirty="0">
                <a:solidFill>
                  <a:srgbClr val="FF0000"/>
                </a:solidFill>
              </a:rPr>
              <a:t>商办</a:t>
            </a:r>
            <a:r>
              <a:rPr lang="zh-CN" altLang="en-US" dirty="0">
                <a:solidFill>
                  <a:srgbClr val="FF0000"/>
                </a:solidFill>
              </a:rPr>
              <a:t>□商住□</a:t>
            </a:r>
            <a:r>
              <a:rPr lang="zh-CN" altLang="zh-CN" dirty="0">
                <a:solidFill>
                  <a:srgbClr val="FF0000"/>
                </a:solidFill>
              </a:rPr>
              <a:t>其他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成交年份</a:t>
            </a:r>
            <a:r>
              <a:rPr lang="en-US" altLang="zh-CN" dirty="0" smtClean="0"/>
              <a:t>【】</a:t>
            </a:r>
          </a:p>
          <a:p>
            <a:r>
              <a:rPr lang="zh-CN" altLang="en-US" dirty="0" smtClean="0"/>
              <a:t>阈值设置</a:t>
            </a:r>
            <a:r>
              <a:rPr lang="en-US" altLang="zh-CN" dirty="0" smtClean="0"/>
              <a:t>【】-【】</a:t>
            </a:r>
          </a:p>
          <a:p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94734"/>
              </p:ext>
            </p:extLst>
          </p:nvPr>
        </p:nvGraphicFramePr>
        <p:xfrm>
          <a:off x="2379395" y="3447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412866"/>
              </p:ext>
            </p:extLst>
          </p:nvPr>
        </p:nvGraphicFramePr>
        <p:xfrm>
          <a:off x="7593013" y="3424237"/>
          <a:ext cx="3762375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0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调控政策落地成效分析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柱状图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双柱折线图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X</a:t>
            </a:r>
            <a:r>
              <a:rPr lang="zh-CN" altLang="en-US" sz="2000" dirty="0" smtClean="0"/>
              <a:t>年份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月份；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成交面积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套数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Or  X</a:t>
            </a:r>
            <a:r>
              <a:rPr lang="zh-CN" altLang="en-US" sz="2000" dirty="0" smtClean="0"/>
              <a:t>年份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月份；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成交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供应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均价</a:t>
            </a:r>
            <a:endParaRPr lang="en-US" altLang="zh-CN" sz="2000" dirty="0" smtClean="0"/>
          </a:p>
          <a:p>
            <a:r>
              <a:rPr lang="zh-CN" altLang="en-US" dirty="0"/>
              <a:t>柱状</a:t>
            </a:r>
            <a:r>
              <a:rPr lang="zh-CN" altLang="en-US" dirty="0" smtClean="0"/>
              <a:t>累积图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X</a:t>
            </a:r>
            <a:r>
              <a:rPr lang="zh-CN" altLang="en-US" sz="2000" dirty="0" smtClean="0"/>
              <a:t>年份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月份；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面积段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单价段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总价段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36575" indent="-536575">
              <a:lnSpc>
                <a:spcPct val="150000"/>
              </a:lnSpc>
            </a:pPr>
            <a:r>
              <a:rPr lang="zh-CN" altLang="en-US" dirty="0" smtClean="0"/>
              <a:t>房屋类型：</a:t>
            </a:r>
            <a:r>
              <a:rPr lang="en-US" altLang="zh-CN" dirty="0" smtClean="0"/>
              <a:t>【】</a:t>
            </a:r>
            <a:r>
              <a:rPr lang="zh-CN" altLang="en-US" dirty="0">
                <a:solidFill>
                  <a:srgbClr val="FF0000"/>
                </a:solidFill>
              </a:rPr>
              <a:t>□ 住宅</a:t>
            </a:r>
            <a:r>
              <a:rPr lang="zh-CN" altLang="en-US" dirty="0"/>
              <a:t>□ 办公□ 商业□商</a:t>
            </a:r>
            <a:r>
              <a:rPr lang="zh-CN" altLang="en-US" dirty="0" smtClean="0"/>
              <a:t>住□ </a:t>
            </a:r>
            <a:r>
              <a:rPr lang="zh-CN" altLang="en-US" dirty="0"/>
              <a:t>其他□ 经济适用房□ 公租房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□ 农居房□ 厂房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时间区间：年度</a:t>
            </a:r>
            <a:r>
              <a:rPr lang="en-US" altLang="zh-CN" dirty="0"/>
              <a:t>【】-【】</a:t>
            </a:r>
            <a:r>
              <a:rPr lang="en-US" altLang="zh-CN" dirty="0" smtClean="0"/>
              <a:t>2000-2017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indent="981075"/>
            <a:r>
              <a:rPr lang="zh-CN" altLang="en-US" dirty="0" smtClean="0"/>
              <a:t>月度</a:t>
            </a:r>
            <a:r>
              <a:rPr lang="en-US" altLang="zh-CN" dirty="0" smtClean="0"/>
              <a:t>【】-【】</a:t>
            </a:r>
          </a:p>
          <a:p>
            <a:r>
              <a:rPr lang="zh-CN" altLang="en-US" dirty="0" smtClean="0"/>
              <a:t>分类</a:t>
            </a:r>
            <a:r>
              <a:rPr lang="zh-CN" altLang="en-US" dirty="0"/>
              <a:t>统计：</a:t>
            </a:r>
            <a:r>
              <a:rPr lang="en-US" altLang="zh-CN" dirty="0" smtClean="0"/>
              <a:t>【】</a:t>
            </a:r>
            <a:r>
              <a:rPr lang="zh-CN" altLang="en-US" dirty="0" smtClean="0">
                <a:solidFill>
                  <a:srgbClr val="FF0000"/>
                </a:solidFill>
              </a:rPr>
              <a:t>面积段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【】</a:t>
            </a:r>
            <a:r>
              <a:rPr lang="zh-CN" altLang="en-US" dirty="0" smtClean="0"/>
              <a:t>单价段、</a:t>
            </a:r>
            <a:r>
              <a:rPr lang="en-US" altLang="zh-CN" dirty="0" smtClean="0"/>
              <a:t>【】</a:t>
            </a:r>
            <a:r>
              <a:rPr lang="zh-CN" altLang="en-US" dirty="0" smtClean="0"/>
              <a:t>总价段、</a:t>
            </a:r>
            <a:r>
              <a:rPr lang="en-US" altLang="zh-CN" dirty="0" smtClean="0"/>
              <a:t>【】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r>
              <a:rPr lang="zh-CN" altLang="en-US" dirty="0" smtClean="0"/>
              <a:t>统计内容：</a:t>
            </a:r>
            <a:r>
              <a:rPr lang="en-US" altLang="zh-CN" dirty="0" smtClean="0"/>
              <a:t>【】</a:t>
            </a:r>
            <a:r>
              <a:rPr lang="zh-CN" altLang="en-US" dirty="0" smtClean="0">
                <a:solidFill>
                  <a:srgbClr val="FF0000"/>
                </a:solidFill>
              </a:rPr>
              <a:t>供应面积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【】</a:t>
            </a:r>
            <a:r>
              <a:rPr lang="zh-CN" altLang="en-US" dirty="0" smtClean="0"/>
              <a:t>供应套数</a:t>
            </a:r>
            <a:r>
              <a:rPr lang="en-US" altLang="zh-CN" dirty="0" smtClean="0"/>
              <a:t>【】</a:t>
            </a:r>
            <a:r>
              <a:rPr lang="zh-CN" altLang="en-US" dirty="0" smtClean="0">
                <a:solidFill>
                  <a:srgbClr val="FF0000"/>
                </a:solidFill>
              </a:rPr>
              <a:t>成交面积</a:t>
            </a:r>
            <a:r>
              <a:rPr lang="zh-CN" altLang="en-US" dirty="0" smtClean="0"/>
              <a:t>、</a:t>
            </a:r>
            <a:r>
              <a:rPr lang="en-US" altLang="zh-CN" dirty="0"/>
              <a:t>【】</a:t>
            </a:r>
            <a:r>
              <a:rPr lang="zh-CN" altLang="en-US" dirty="0" smtClean="0"/>
              <a:t>成交套数、</a:t>
            </a:r>
            <a:r>
              <a:rPr lang="en-US" altLang="zh-CN" dirty="0" smtClean="0"/>
              <a:t>【】</a:t>
            </a:r>
            <a:r>
              <a:rPr lang="zh-CN" altLang="en-US" dirty="0" smtClean="0">
                <a:solidFill>
                  <a:srgbClr val="FF0000"/>
                </a:solidFill>
              </a:rPr>
              <a:t>成交均价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96580"/>
              </p:ext>
            </p:extLst>
          </p:nvPr>
        </p:nvGraphicFramePr>
        <p:xfrm>
          <a:off x="6328795" y="1522510"/>
          <a:ext cx="4797166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02305"/>
              </p:ext>
            </p:extLst>
          </p:nvPr>
        </p:nvGraphicFramePr>
        <p:xfrm>
          <a:off x="6566052" y="3864266"/>
          <a:ext cx="5303235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88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1" dirty="0"/>
              <a:t>房产异常交易监控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强调色块图</a:t>
            </a:r>
            <a:endParaRPr lang="en-US" altLang="zh-CN" dirty="0"/>
          </a:p>
          <a:p>
            <a:r>
              <a:rPr lang="zh-CN" altLang="en-US" dirty="0"/>
              <a:t>统计饼图：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成交量分城区统计</a:t>
            </a:r>
            <a:endParaRPr lang="en-US" altLang="zh-CN" sz="2000" dirty="0"/>
          </a:p>
          <a:p>
            <a:r>
              <a:rPr lang="zh-CN" altLang="en-US" dirty="0"/>
              <a:t>统计折线图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x</a:t>
            </a:r>
            <a:r>
              <a:rPr lang="zh-CN" altLang="en-US" sz="2000" dirty="0" smtClean="0"/>
              <a:t>年份</a:t>
            </a:r>
            <a:r>
              <a:rPr lang="en-US" altLang="zh-CN" sz="2000" dirty="0" smtClean="0"/>
              <a:t>/y</a:t>
            </a:r>
            <a:r>
              <a:rPr lang="zh-CN" altLang="en-US" sz="2000" dirty="0" smtClean="0"/>
              <a:t>成交价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36575" indent="-536575">
              <a:lnSpc>
                <a:spcPct val="150000"/>
              </a:lnSpc>
            </a:pPr>
            <a:r>
              <a:rPr lang="zh-CN" altLang="en-US" dirty="0" smtClean="0"/>
              <a:t>房屋性质</a:t>
            </a:r>
            <a:r>
              <a:rPr lang="en-US" altLang="zh-CN" dirty="0" smtClean="0"/>
              <a:t>【】</a:t>
            </a:r>
            <a:r>
              <a:rPr lang="zh-CN" altLang="en-US" dirty="0"/>
              <a:t>□ 住宅□ 办公□ 商业□商</a:t>
            </a:r>
            <a:r>
              <a:rPr lang="zh-CN" altLang="en-US" dirty="0" smtClean="0"/>
              <a:t>住□ </a:t>
            </a:r>
            <a:r>
              <a:rPr lang="zh-CN" altLang="en-US" dirty="0"/>
              <a:t>其他□ 经济适用房□ 公租房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□ 农居房□ 厂房</a:t>
            </a:r>
          </a:p>
          <a:p>
            <a:endParaRPr lang="en-US" altLang="zh-CN" dirty="0"/>
          </a:p>
          <a:p>
            <a:r>
              <a:rPr lang="zh-CN" altLang="en-US" dirty="0"/>
              <a:t>成交年份</a:t>
            </a:r>
            <a:r>
              <a:rPr lang="en-US" altLang="zh-CN" dirty="0"/>
              <a:t>【】</a:t>
            </a:r>
          </a:p>
          <a:p>
            <a:r>
              <a:rPr lang="zh-CN" altLang="en-US" dirty="0"/>
              <a:t>阈值设置</a:t>
            </a:r>
            <a:r>
              <a:rPr lang="en-US" altLang="zh-CN" dirty="0"/>
              <a:t>【】-【】</a:t>
            </a:r>
          </a:p>
          <a:p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298439"/>
              </p:ext>
            </p:extLst>
          </p:nvPr>
        </p:nvGraphicFramePr>
        <p:xfrm>
          <a:off x="4281774" y="3820099"/>
          <a:ext cx="356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43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442</Words>
  <Application>Microsoft Office PowerPoint</Application>
  <PresentationFormat>自定义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学校选址分析 </vt:lpstr>
      <vt:lpstr>教育压力测试 </vt:lpstr>
      <vt:lpstr>医疗需求分析 </vt:lpstr>
      <vt:lpstr>育龄人口管理 </vt:lpstr>
      <vt:lpstr>老年人口管理 </vt:lpstr>
      <vt:lpstr>土地利用分析案例 </vt:lpstr>
      <vt:lpstr>土地价格 </vt:lpstr>
      <vt:lpstr>调控政策落地成效分析 </vt:lpstr>
      <vt:lpstr>房产异常交易监控 </vt:lpstr>
      <vt:lpstr>舆情监控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</dc:creator>
  <cp:lastModifiedBy>微软用户</cp:lastModifiedBy>
  <cp:revision>50</cp:revision>
  <dcterms:created xsi:type="dcterms:W3CDTF">2017-08-02T06:30:40Z</dcterms:created>
  <dcterms:modified xsi:type="dcterms:W3CDTF">2017-08-11T06:15:04Z</dcterms:modified>
</cp:coreProperties>
</file>