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BF79-6D0B-DA43-966A-A6052A4A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FDE86-75C5-BA42-BD13-9840802B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BD84-C04A-0D46-88F8-E598ADF8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47B4-3BD6-AC4D-9AA6-3F74D9B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6BC0-FDC7-364D-89AF-516FE926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C029-9A59-574E-AD2A-6C8D5E8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5B5A9-4112-9C49-A3D3-B9F5DD75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0211-3B9F-0247-B8AD-6996D72A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6931-A0C4-5242-8B82-B7E376AC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4DD3-2FC3-6449-9B13-C16BF2B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EE2C-2526-504E-A93C-0EF2F33D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561F4-419D-C14C-9795-DBEE48BF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0233-4196-7C4F-AD40-8BB8E6CE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561-48D6-134D-9D82-C7C2584E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9EC6-ABF1-504A-912E-443430C0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23B0-9E76-2F42-96DF-F5F44952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E07A-6105-414C-9BD3-9A3FDF45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DC8D-21CA-DB48-AADB-749B6201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CC32-8177-2743-92CE-B019312D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4AEB-6275-6746-AB57-5D2C125A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24B-3784-D545-81AC-A0A2DF80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95AA-E575-214A-A1E4-345E5FBF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EF1-E768-6549-8A85-5920794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E597-B931-DA4A-8EBA-1AD4D35E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CE90-9477-5746-8300-A122DDDF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DF75-F747-6F49-8B0B-3723FCB9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9BC6-512F-1249-AB1A-BB0939F55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86E1F-15C7-9B40-9BB8-77454E3D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ED0C-F776-AD4C-B016-1A1E41B8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6922-5F84-3D41-B838-F9F2CA89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F9F8-CF2F-CE48-929E-892ABC6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CEF7-151C-C54A-98B5-653AA3FB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01FC8-552A-0645-B821-A68D5828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CC5D-D2BF-E746-8CA0-3E5C7DA9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CAFF6-C5A0-864C-AD11-870E9A020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05328-D849-0B4B-90AD-10EB12A27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66913-A6CD-CE4E-A832-061C4FA4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8F4FB-4250-0346-82B4-C9D2FF7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F4E38-BB29-094C-9859-0724EFE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BDD-4A47-7A49-B48A-AFC48CB0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ACE80-DA3D-7640-B0AB-9EB4621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324B6-6A30-4F4D-B630-D5124C93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3F083-BD18-EB47-B4B5-5D3F8ADC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5EA9-520C-BE47-9B32-011899E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4593E-A965-7E40-8035-A8E2C79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A33FF-AA98-6F4D-A260-33AAC83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777D-DBD3-9343-9F5D-7520195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D77A-7FB3-914D-AFAA-4D863D6A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DAF9F-DC50-464D-8F18-78488CE0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C58B-2834-2049-B47F-AF43C58B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4A48B-F2FF-B44E-8152-B890D2DF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DD49-0957-0748-BF30-8FA5BB1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293-07A2-B94C-8B08-3FBD2DA8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1B280-1850-A447-9E0E-1CB41B796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35C2-AF8D-724F-A3CF-67617179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EDB9-38AB-AE40-A2C8-05A60A27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4A218-32DE-474F-B665-90D39EAA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2154-6195-5242-9345-A1BA1CE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BEAC-4D58-234A-87D3-61A07EFD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7A12-2210-F243-ADE1-BC7CD550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668-4E05-3744-8E9A-1390D640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979C-1415-8747-97FA-7E78635A0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C43C-C829-8741-BDBA-65DFA6428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39E6-285C-D047-807F-E6C59E895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0010-523D-5041-BCE3-D1CE2D3C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FpnEFkbqe_huRwfsCf7gs5R1zuc1ZOkn" TargetMode="External"/><Relationship Id="rId2" Type="http://schemas.openxmlformats.org/officeDocument/2006/relationships/hyperlink" Target="https://sites.google.com/site/bosstimuli/downloa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nk.springer.com/article/10.3758/s13428-012-0255-4/tables/1" TargetMode="External"/><Relationship Id="rId4" Type="http://schemas.openxmlformats.org/officeDocument/2006/relationships/hyperlink" Target="https://link.springer.com/article/10.3758/s13428-012-0255-4#SecESM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BF625-8722-F644-A800-9D6253532BED}"/>
              </a:ext>
            </a:extLst>
          </p:cNvPr>
          <p:cNvSpPr txBox="1"/>
          <p:nvPr/>
        </p:nvSpPr>
        <p:spPr>
          <a:xfrm>
            <a:off x="1418968" y="334017"/>
            <a:ext cx="9354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quick demo!</a:t>
            </a:r>
          </a:p>
          <a:p>
            <a:endParaRPr lang="en-US" dirty="0"/>
          </a:p>
          <a:p>
            <a:r>
              <a:rPr lang="en-US" b="1" dirty="0"/>
              <a:t>Instructions:</a:t>
            </a:r>
          </a:p>
          <a:p>
            <a:endParaRPr lang="en-US" dirty="0"/>
          </a:p>
          <a:p>
            <a:r>
              <a:rPr lang="en-US" dirty="0"/>
              <a:t>Maintain fixation throughout the trial.</a:t>
            </a:r>
          </a:p>
          <a:p>
            <a:r>
              <a:rPr lang="en-US" dirty="0"/>
              <a:t>Memorize only the image displayed on the side indicated by the arrow cues (left or right side of the screen) and framed in red.</a:t>
            </a:r>
          </a:p>
          <a:p>
            <a:r>
              <a:rPr lang="en-US" dirty="0"/>
              <a:t>Image displayed on the opposite side and framed in yellow has no importance for the response.</a:t>
            </a:r>
          </a:p>
          <a:p>
            <a:r>
              <a:rPr lang="en-US" b="1" dirty="0"/>
              <a:t>Your task is to decide whether the image you memorized had changed or not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See an example below: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34D18CD-B2EA-984A-986C-8E67CCEF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7" y="3429000"/>
            <a:ext cx="7151688" cy="32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515B7-9CDC-5F40-A940-1D505C18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460027" y="964338"/>
            <a:ext cx="2213145" cy="16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2B9A4-5F35-0645-8494-0BDFC38F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814219" y="779701"/>
            <a:ext cx="1835350" cy="2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616333-DC91-6147-B8A8-2E46F52ECB95}"/>
              </a:ext>
            </a:extLst>
          </p:cNvPr>
          <p:cNvSpPr/>
          <p:nvPr/>
        </p:nvSpPr>
        <p:spPr>
          <a:xfrm>
            <a:off x="2395538" y="656201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8BC23-8D7A-7049-934F-191EC497CC4B}"/>
              </a:ext>
            </a:extLst>
          </p:cNvPr>
          <p:cNvSpPr/>
          <p:nvPr/>
        </p:nvSpPr>
        <p:spPr>
          <a:xfrm>
            <a:off x="7587178" y="682453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D53F7-9CDD-C046-89EE-01B55EC253F0}"/>
              </a:ext>
            </a:extLst>
          </p:cNvPr>
          <p:cNvSpPr/>
          <p:nvPr/>
        </p:nvSpPr>
        <p:spPr>
          <a:xfrm>
            <a:off x="239553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454F4-E0C1-6341-B901-669179359DBD}"/>
              </a:ext>
            </a:extLst>
          </p:cNvPr>
          <p:cNvSpPr/>
          <p:nvPr/>
        </p:nvSpPr>
        <p:spPr>
          <a:xfrm>
            <a:off x="758717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lass bottle with a liquid in it&#10;&#10;Description automatically generated with low confidence">
            <a:extLst>
              <a:ext uri="{FF2B5EF4-FFF2-40B4-BE49-F238E27FC236}">
                <a16:creationId xmlns:a16="http://schemas.microsoft.com/office/drawing/2014/main" id="{E830F39E-2FEC-004B-9D9D-D473E6603A1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2016" y="4230487"/>
            <a:ext cx="2361336" cy="2361336"/>
          </a:xfrm>
          <a:prstGeom prst="rect">
            <a:avLst/>
          </a:prstGeom>
        </p:spPr>
      </p:pic>
      <p:pic>
        <p:nvPicPr>
          <p:cNvPr id="7" name="Picture 6" descr="A picture containing bottle, indoor, beverage, alcohol&#10;&#10;Description automatically generated">
            <a:extLst>
              <a:ext uri="{FF2B5EF4-FFF2-40B4-BE49-F238E27FC236}">
                <a16:creationId xmlns:a16="http://schemas.microsoft.com/office/drawing/2014/main" id="{145986B6-07A2-1047-B12A-4F3F6CEE2CE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680231" y="4361208"/>
            <a:ext cx="2099893" cy="2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867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"/>
    </mc:Choice>
    <mc:Fallback xmlns="">
      <p:transition spd="slow" advClick="0" advTm="9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D9B9C8A4-9924-B549-A056-92C11FED1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460027" y="964338"/>
            <a:ext cx="2213145" cy="16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263B88EF-913B-064C-8028-6F5FF74F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814219" y="791190"/>
            <a:ext cx="1835350" cy="24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F9A90-FF03-3245-A3CF-C5C63EFDAD34}"/>
              </a:ext>
            </a:extLst>
          </p:cNvPr>
          <p:cNvSpPr/>
          <p:nvPr/>
        </p:nvSpPr>
        <p:spPr>
          <a:xfrm>
            <a:off x="2395538" y="656201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19CE0-D880-2246-A27A-66B9ECA2BFA2}"/>
              </a:ext>
            </a:extLst>
          </p:cNvPr>
          <p:cNvSpPr/>
          <p:nvPr/>
        </p:nvSpPr>
        <p:spPr>
          <a:xfrm>
            <a:off x="7587178" y="682453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2724F-51E3-B344-BE06-E73598CECD61}"/>
              </a:ext>
            </a:extLst>
          </p:cNvPr>
          <p:cNvSpPr/>
          <p:nvPr/>
        </p:nvSpPr>
        <p:spPr>
          <a:xfrm>
            <a:off x="239553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A703F-0923-8A48-8C77-987F05DCCC99}"/>
              </a:ext>
            </a:extLst>
          </p:cNvPr>
          <p:cNvSpPr/>
          <p:nvPr/>
        </p:nvSpPr>
        <p:spPr>
          <a:xfrm>
            <a:off x="758717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lass bottle with a liquid in it&#10;&#10;Description automatically generated with low confidence">
            <a:extLst>
              <a:ext uri="{FF2B5EF4-FFF2-40B4-BE49-F238E27FC236}">
                <a16:creationId xmlns:a16="http://schemas.microsoft.com/office/drawing/2014/main" id="{D5ECB6A4-4DB0-DC49-B8F1-1C297D48578A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2016" y="4230487"/>
            <a:ext cx="2361336" cy="2361336"/>
          </a:xfrm>
          <a:prstGeom prst="rect">
            <a:avLst/>
          </a:prstGeom>
        </p:spPr>
      </p:pic>
      <p:pic>
        <p:nvPicPr>
          <p:cNvPr id="22" name="Picture 21" descr="A picture containing bottle, indoor, beverage, alcohol&#10;&#10;Description automatically generated">
            <a:extLst>
              <a:ext uri="{FF2B5EF4-FFF2-40B4-BE49-F238E27FC236}">
                <a16:creationId xmlns:a16="http://schemas.microsoft.com/office/drawing/2014/main" id="{AE18C3AD-154C-F441-A859-B422985DB69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680231" y="4361208"/>
            <a:ext cx="2099893" cy="2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0819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"/>
    </mc:Choice>
    <mc:Fallback xmlns="">
      <p:transition spd="slow" advClick="0" advTm="12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2A3D5-E1CC-EA45-A0C1-7DDC3BBF8213}"/>
              </a:ext>
            </a:extLst>
          </p:cNvPr>
          <p:cNvSpPr txBox="1"/>
          <p:nvPr/>
        </p:nvSpPr>
        <p:spPr>
          <a:xfrm>
            <a:off x="617838" y="704335"/>
            <a:ext cx="101819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consider for stimuli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study used face stimuli:  “The stimuli were grayscale digital photographs of upright faces of 12 individuals (7 females and 5 males) with a neutral (12 photographs) and a fearful (12 photographs) expression selected from Ekman and Friesen’s (1976) and Lundqvist,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Flykt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O¨hman’s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 databases.”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target stimuli matched the probe 50% of the time, and did not match the probe the rest of the time.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means, we need neutral target stimuli that are similar enough to one another but not exactly the same.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12 neutral images (that have similar pairings), 12 alcoholic images (that don’t necessarily need to have a match) (attached zip folder contains my finds based on info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 can be selected from the BOSS normed stimulus dataset.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https://sites.google.com/site/bosstimuli/download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https://drive.google.com/open?id=1FpnEFkbqe_huRwfsCf7gs5R1zuc1ZOkn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Here, they have beer and wine pictures for example. These items are matched based on their familiarity.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since we are not using face stimuli,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a database of objects with normed similarity indexes so that we can make sure the non-match neutral target stimuli are not explicitly different from the probe.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article that calculated similarity indexes for variety of neutral images: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https://link.springer.com/article/10.3758/s13428-012-0255-4#SecESM1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According to this table Holly, Hanger, Coins, Glass have the highest similarity, so I can use those four as neutral stimuli.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https://link.springer.com/article/10.3758/s13428-012-0255-4/tables/1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excel sheets at the end of the article page gives itemized similarity between items.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4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2698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"/>
    </mc:Choice>
    <mc:Fallback xmlns="">
      <p:transition spd="slow" advClick="0" advTm="1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4A3AAF85-BF12-4046-A912-42AE212BC9B5}"/>
              </a:ext>
            </a:extLst>
          </p:cNvPr>
          <p:cNvSpPr/>
          <p:nvPr/>
        </p:nvSpPr>
        <p:spPr>
          <a:xfrm>
            <a:off x="4125098" y="2774092"/>
            <a:ext cx="3941805" cy="1309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38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8D0687A3-733E-D741-A8AE-21B636A08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50000" r="61592" b="10270"/>
          <a:stretch/>
        </p:blipFill>
        <p:spPr bwMode="auto">
          <a:xfrm>
            <a:off x="2531591" y="2066667"/>
            <a:ext cx="2026508" cy="27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gure1">
            <a:extLst>
              <a:ext uri="{FF2B5EF4-FFF2-40B4-BE49-F238E27FC236}">
                <a16:creationId xmlns:a16="http://schemas.microsoft.com/office/drawing/2014/main" id="{82C818AC-CA22-054D-8624-9803EAD62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12433" r="61592" b="49987"/>
          <a:stretch/>
        </p:blipFill>
        <p:spPr bwMode="auto">
          <a:xfrm>
            <a:off x="7633901" y="2185511"/>
            <a:ext cx="2026508" cy="2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E300C9-3EE9-F34F-AB83-C6083F5E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/>
        </p:blipFill>
        <p:spPr bwMode="auto">
          <a:xfrm>
            <a:off x="2627170" y="2185511"/>
            <a:ext cx="1835350" cy="24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lass bottle with a liquid in it&#10;&#10;Description automatically generated with low confidence">
            <a:extLst>
              <a:ext uri="{FF2B5EF4-FFF2-40B4-BE49-F238E27FC236}">
                <a16:creationId xmlns:a16="http://schemas.microsoft.com/office/drawing/2014/main" id="{4D8B2895-F033-0D4E-BA54-E5847ADC0A4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6487" y="2293465"/>
            <a:ext cx="2361336" cy="23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/>
    </mc:Choice>
    <mc:Fallback>
      <p:transition spd="slow" advClick="0" advTm="2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16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"/>
    </mc:Choice>
    <mc:Fallback xmlns="">
      <p:transition spd="slow" advClick="0" advTm="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3101C99-7388-A247-BBA3-324CA31B83A8}"/>
              </a:ext>
            </a:extLst>
          </p:cNvPr>
          <p:cNvSpPr>
            <a:spLocks/>
          </p:cNvSpPr>
          <p:nvPr/>
        </p:nvSpPr>
        <p:spPr>
          <a:xfrm flipH="1">
            <a:off x="4125098" y="1359245"/>
            <a:ext cx="3941805" cy="1309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A3AAF85-BF12-4046-A912-42AE212BC9B5}"/>
              </a:ext>
            </a:extLst>
          </p:cNvPr>
          <p:cNvSpPr/>
          <p:nvPr/>
        </p:nvSpPr>
        <p:spPr>
          <a:xfrm flipH="1">
            <a:off x="4125098" y="4158055"/>
            <a:ext cx="3941805" cy="1309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305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8D0687A3-733E-D741-A8AE-21B636A08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50000" r="61592" b="10270"/>
          <a:stretch/>
        </p:blipFill>
        <p:spPr bwMode="auto">
          <a:xfrm>
            <a:off x="2531591" y="2066667"/>
            <a:ext cx="2026508" cy="27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gure1">
            <a:extLst>
              <a:ext uri="{FF2B5EF4-FFF2-40B4-BE49-F238E27FC236}">
                <a16:creationId xmlns:a16="http://schemas.microsoft.com/office/drawing/2014/main" id="{82C818AC-CA22-054D-8624-9803EAD62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12433" r="61592" b="49987"/>
          <a:stretch/>
        </p:blipFill>
        <p:spPr bwMode="auto">
          <a:xfrm>
            <a:off x="7633901" y="2185511"/>
            <a:ext cx="2026508" cy="257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8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910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515B7-9CDC-5F40-A940-1D505C18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31328" y="983186"/>
            <a:ext cx="2514215" cy="18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2B9A4-5F35-0645-8494-0BDFC38F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582263" y="811798"/>
            <a:ext cx="2339052" cy="17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F94951-3261-B648-BDE9-3A772CD6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653941" y="4173264"/>
            <a:ext cx="1666875" cy="2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D6CDB1-F5C4-9A40-A7C6-2277C47C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854932" y="4274868"/>
            <a:ext cx="1637125" cy="21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E7D1C7-0BB4-7941-B9B8-CBB7CF657A7F}"/>
              </a:ext>
            </a:extLst>
          </p:cNvPr>
          <p:cNvSpPr/>
          <p:nvPr/>
        </p:nvSpPr>
        <p:spPr>
          <a:xfrm>
            <a:off x="2395538" y="656201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32203-9499-3547-9649-1DBBFE57E288}"/>
              </a:ext>
            </a:extLst>
          </p:cNvPr>
          <p:cNvSpPr/>
          <p:nvPr/>
        </p:nvSpPr>
        <p:spPr>
          <a:xfrm>
            <a:off x="239553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9B43E-08FE-2440-8B75-A80D4EF2A673}"/>
              </a:ext>
            </a:extLst>
          </p:cNvPr>
          <p:cNvSpPr/>
          <p:nvPr/>
        </p:nvSpPr>
        <p:spPr>
          <a:xfrm>
            <a:off x="758717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931C5-CD55-6043-9AD8-9D929E423A43}"/>
              </a:ext>
            </a:extLst>
          </p:cNvPr>
          <p:cNvSpPr/>
          <p:nvPr/>
        </p:nvSpPr>
        <p:spPr>
          <a:xfrm>
            <a:off x="7587178" y="682453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62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"/>
    </mc:Choice>
    <mc:Fallback xmlns="">
      <p:transition spd="slow" advClick="0" advTm="9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E3F9063-8536-AD4A-9037-CB7A1E5E0CEF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EB5161E-1472-3A48-B355-F697DE2F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42861" y="983186"/>
            <a:ext cx="2491149" cy="18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52DF5C3-2D53-3A41-973F-83CC5DD2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582263" y="811798"/>
            <a:ext cx="2339052" cy="17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2927C03F-1CB3-BF47-8649-B7CFA1A5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653941" y="4173264"/>
            <a:ext cx="1666875" cy="2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873CB91C-3CA9-6044-B1DC-E1E0FF81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854932" y="4274868"/>
            <a:ext cx="1637125" cy="21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BCF029-1660-9046-B5BF-73D6025DE816}"/>
              </a:ext>
            </a:extLst>
          </p:cNvPr>
          <p:cNvSpPr/>
          <p:nvPr/>
        </p:nvSpPr>
        <p:spPr>
          <a:xfrm>
            <a:off x="2395538" y="656201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AD40C-ED00-7A44-8BB8-49E40EE0B973}"/>
              </a:ext>
            </a:extLst>
          </p:cNvPr>
          <p:cNvSpPr/>
          <p:nvPr/>
        </p:nvSpPr>
        <p:spPr>
          <a:xfrm>
            <a:off x="239553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33BC27-E0F9-ED42-930E-E4CBCF46F8AC}"/>
              </a:ext>
            </a:extLst>
          </p:cNvPr>
          <p:cNvSpPr/>
          <p:nvPr/>
        </p:nvSpPr>
        <p:spPr>
          <a:xfrm>
            <a:off x="7587178" y="4111029"/>
            <a:ext cx="2286000" cy="25003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B0D35B-612D-FE44-941F-4AF2115358DF}"/>
              </a:ext>
            </a:extLst>
          </p:cNvPr>
          <p:cNvSpPr/>
          <p:nvPr/>
        </p:nvSpPr>
        <p:spPr>
          <a:xfrm>
            <a:off x="7587178" y="682453"/>
            <a:ext cx="2286000" cy="2500313"/>
          </a:xfrm>
          <a:prstGeom prst="rect">
            <a:avLst/>
          </a:prstGeom>
          <a:noFill/>
          <a:ln w="76200">
            <a:solidFill>
              <a:srgbClr val="FC6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89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"/>
    </mc:Choice>
    <mc:Fallback xmlns="">
      <p:transition spd="slow" advClick="0" advTm="1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3101C99-7388-A247-BBA3-324CA31B83A8}"/>
              </a:ext>
            </a:extLst>
          </p:cNvPr>
          <p:cNvSpPr>
            <a:spLocks/>
          </p:cNvSpPr>
          <p:nvPr/>
        </p:nvSpPr>
        <p:spPr>
          <a:xfrm>
            <a:off x="4125098" y="1359245"/>
            <a:ext cx="3941805" cy="1309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A3AAF85-BF12-4046-A912-42AE212BC9B5}"/>
              </a:ext>
            </a:extLst>
          </p:cNvPr>
          <p:cNvSpPr/>
          <p:nvPr/>
        </p:nvSpPr>
        <p:spPr>
          <a:xfrm>
            <a:off x="4125098" y="4158055"/>
            <a:ext cx="3941805" cy="1309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184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5A1FB-6A57-3642-A45C-290D27B074A9}"/>
              </a:ext>
            </a:extLst>
          </p:cNvPr>
          <p:cNvSpPr txBox="1"/>
          <p:nvPr/>
        </p:nvSpPr>
        <p:spPr>
          <a:xfrm>
            <a:off x="5773636" y="282883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437</Words>
  <Application>Microsoft Macintosh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Ceyda Sayali</dc:creator>
  <cp:lastModifiedBy>Ceyda Sayali</cp:lastModifiedBy>
  <cp:revision>33</cp:revision>
  <dcterms:created xsi:type="dcterms:W3CDTF">2021-03-18T16:22:16Z</dcterms:created>
  <dcterms:modified xsi:type="dcterms:W3CDTF">2021-04-06T14:44:08Z</dcterms:modified>
</cp:coreProperties>
</file>