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73" r:id="rId14"/>
    <p:sldId id="274" r:id="rId15"/>
    <p:sldId id="275" r:id="rId16"/>
    <p:sldId id="266" r:id="rId17"/>
    <p:sldId id="276" r:id="rId18"/>
    <p:sldId id="277" r:id="rId19"/>
    <p:sldId id="268" r:id="rId20"/>
    <p:sldId id="278" r:id="rId21"/>
    <p:sldId id="279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/>
    <p:restoredTop sz="93590"/>
  </p:normalViewPr>
  <p:slideViewPr>
    <p:cSldViewPr snapToGrid="0" snapToObjects="1">
      <p:cViewPr varScale="1">
        <p:scale>
          <a:sx n="126" d="100"/>
          <a:sy n="12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C18-DBED-AF4E-B3FA-684C3E11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537B9-3C28-1246-A4D3-6594D8BF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0A61-8EB3-2745-B147-8AF8EC9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6ED3-BB27-2443-9E4E-BF03EF6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5369-B665-0C44-9345-B8DCFAC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49F-C3E3-644E-BD95-B286D02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327B-437B-E543-AC68-C340B16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EE67-6C3E-B54B-AF37-7E0F6BD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4CB-8005-8948-B779-EF8544C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6DA6-E342-6E4B-9F5B-AE643042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DB-13A3-B040-84B8-8A0CB134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9FEA-45DE-414A-873F-A736BB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5569-6F57-754C-9E93-343CC706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6DB-04D8-F046-9D6F-D20F6D0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43C4-80F6-F840-BEC7-8309BC2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5E4-C9B5-1544-B9A7-C07B81A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4D9-BF37-584D-A3A0-4D03DCD8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F384-413D-B84E-82BD-FCD2BA7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F163-BED9-F548-B679-D1C6F472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4A87-A5F5-EC48-A929-D57F547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33BE-6847-1A4A-B22A-5733B2A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EA88-07A0-6242-9D58-17B649B2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C6B4-5494-1040-B27D-92692BE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E7A-63E2-AE42-A598-D8B6B71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252-933C-3148-8784-69A7C07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876-D591-604F-A1E5-0EA33D4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703C-9711-4D41-87D6-3E54F768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32AF-CC48-BD44-9B7C-85DB0F9D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7EE-60EC-8C43-A100-28A15706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468A-3F32-5E43-95E9-A80E4C5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125B-361A-C449-955F-9EFEF1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3B2-7E24-BA46-8043-831A9FA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920F-BB8F-2144-8E41-57874C8F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7EB24-D3DE-3D45-9B27-41912C95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3E06F-A299-C74F-98C9-6C1B2460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5E16-61A0-C749-830F-06FD52DE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BC-8D62-1B42-A8E7-EE7C646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0AAF-56E0-9942-934E-007A10B4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3244-2C0B-A644-AFEB-4587D21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EC28-18C5-714A-9BD3-CFC6F7C3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FC780-DF6B-AA41-8F1F-D8F6225D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6AEE-58E2-1042-94CB-D39001C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FB5FF-2AE4-9947-AB0B-107F7F3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ABEA-4E89-004C-A3B5-980F0CF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7C9A0-0451-A648-A9D3-CDF087C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D2B5-5FB8-C74C-817B-A8CAB9D9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441-E117-E749-BA66-89083FC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811-4B90-D14D-9CB4-C55D244C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2A57-3DB4-364B-90DF-B6BF291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CC08-9696-AA49-B94E-C450F7E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ECC4-6BF6-E045-855B-E0FB016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8791-F20A-264E-BB56-AED2734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C27-2654-204F-883B-0BFDE3DE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594F-9503-1E46-A0D5-719991A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34B3-2545-444A-9403-F793F765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0AC-3242-284B-A8AE-4D1C095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FA1C-2D91-254F-96B0-1FF529CF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D025-D051-AC44-9585-CBCFDC1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AA7A-131C-5F43-B276-DBD71244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F4F7-1054-B246-A3F8-64607344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81C-7677-9F4C-95BE-B31535B31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46A6-33CF-FA4F-A581-52D2A79422A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69B3-90B7-1847-98FA-2B30F968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45B5-1C93-934F-AD0F-6F4B0E23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157-7530-354A-B78B-6E442BDB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" y="2849563"/>
            <a:ext cx="107492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of Defence Stocks During Geopolitical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F2428-EED3-F345-B23B-27457AB2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5369878"/>
            <a:ext cx="9865360" cy="69564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Akram S. Sadek</a:t>
            </a:r>
          </a:p>
        </p:txBody>
      </p:sp>
    </p:spTree>
    <p:extLst>
      <p:ext uri="{BB962C8B-B14F-4D97-AF65-F5344CB8AC3E}">
        <p14:creationId xmlns:p14="http://schemas.microsoft.com/office/powerpoint/2010/main" val="18660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Macroscopic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CE74F-8DFA-E346-A056-66B20967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654810"/>
            <a:ext cx="11976100" cy="47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09480-148C-A642-994F-FE7AB0C7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65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13C2D-478B-B742-AB5C-6FE26C7B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49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8146-066D-E043-A600-617D6053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33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93BF1-CF93-5B4F-8184-6A779BC9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33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Scatter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4E612-4DDC-2441-B029-8E6A6511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7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6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7AA49-C29B-FD49-9FFB-6BE65A86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894840"/>
            <a:ext cx="4928870" cy="444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0740A-3A40-7F49-8D24-D585F35B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30" y="1894840"/>
            <a:ext cx="4928870" cy="44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C7259-86D0-7E45-8E1B-7428E1AB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1" y="1894839"/>
            <a:ext cx="4797239" cy="4446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F8C9E-B670-B947-A60A-6001310E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894839"/>
            <a:ext cx="4795520" cy="44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Heat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FC548-1AD4-D541-A57B-B94618A4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565" y="1904998"/>
            <a:ext cx="4928870" cy="44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937CB-B1A9-1649-B199-4F284EBA4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1894840"/>
            <a:ext cx="6153150" cy="416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B6343-9893-2341-8517-C79DF40D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894840"/>
            <a:ext cx="59537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7804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 – Opportunity for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40" y="1998345"/>
            <a:ext cx="6375400" cy="21062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“Defense stocks double the S&amp;P 500’s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return six months after Middle East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turmoil, history shows”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299D7-88C3-EE4B-B42E-D4BC08CC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41" y="466724"/>
            <a:ext cx="3479074" cy="60883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BDE4B5-289A-344B-B648-5B10D86BD98A}"/>
              </a:ext>
            </a:extLst>
          </p:cNvPr>
          <p:cNvSpPr txBox="1">
            <a:spLocks/>
          </p:cNvSpPr>
          <p:nvPr/>
        </p:nvSpPr>
        <p:spPr>
          <a:xfrm>
            <a:off x="594360" y="4253865"/>
            <a:ext cx="6609080" cy="210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“REVEALED: Lawmakers MASSIVELY Beat Stock Market in 2021”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Breaking Points</a:t>
            </a:r>
          </a:p>
        </p:txBody>
      </p:sp>
    </p:spTree>
    <p:extLst>
      <p:ext uri="{BB962C8B-B14F-4D97-AF65-F5344CB8AC3E}">
        <p14:creationId xmlns:p14="http://schemas.microsoft.com/office/powerpoint/2010/main" val="156390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17003-D159-734C-8086-EB5CCC1F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840"/>
            <a:ext cx="6238240" cy="416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34024-E086-BB4F-A612-1D6455F3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894840"/>
            <a:ext cx="595376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7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0DFB8-6792-F849-9903-67DA1E5D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85" y="1690688"/>
            <a:ext cx="8996430" cy="48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AE482F-965F-B442-B3B0-48078FB3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28" y="2818447"/>
            <a:ext cx="6813511" cy="3833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During geopolitical conflict,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stocks can outperform the market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$10,000 invested during Afghanistan conflict:</a:t>
            </a:r>
          </a:p>
          <a:p>
            <a:pPr lvl="1"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Lockheed-Martin → $62,612</a:t>
            </a:r>
          </a:p>
          <a:p>
            <a:pPr lvl="1"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S&amp;P500 → $25,399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 volatility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dividend yield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Predictable positive performance during conflict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9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Investing in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Studies show ‘sin’ stocks outperform the market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Stricter accounting principles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DCA611-8B2C-0045-947F-327A8544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20" y="1516380"/>
            <a:ext cx="6177280" cy="347472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63828-1D11-CD4C-A4B1-306B612187C8}"/>
              </a:ext>
            </a:extLst>
          </p:cNvPr>
          <p:cNvSpPr txBox="1">
            <a:spLocks/>
          </p:cNvSpPr>
          <p:nvPr/>
        </p:nvSpPr>
        <p:spPr>
          <a:xfrm>
            <a:off x="955040" y="5432426"/>
            <a:ext cx="9052560" cy="63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 investors avoid </a:t>
            </a:r>
            <a:r>
              <a:rPr lang="en-US" sz="3600" b="1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stocks?</a:t>
            </a:r>
          </a:p>
        </p:txBody>
      </p:sp>
    </p:spTree>
    <p:extLst>
      <p:ext uri="{BB962C8B-B14F-4D97-AF65-F5344CB8AC3E}">
        <p14:creationId xmlns:p14="http://schemas.microsoft.com/office/powerpoint/2010/main" val="73743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D3A5B4-ED9E-E64D-9CB3-6243F229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14" y="1595438"/>
            <a:ext cx="6528646" cy="48964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Investing in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730375"/>
            <a:ext cx="7299960" cy="2313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“...the defensive form of war is not a simple shield, but a shield made up of well directed blows.”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War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Clausewitz (1832)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D50021-F2B5-FC42-BAA8-0AB1234A56D0}"/>
              </a:ext>
            </a:extLst>
          </p:cNvPr>
          <p:cNvSpPr txBox="1">
            <a:spLocks/>
          </p:cNvSpPr>
          <p:nvPr/>
        </p:nvSpPr>
        <p:spPr>
          <a:xfrm>
            <a:off x="1516380" y="4366418"/>
            <a:ext cx="5374640" cy="145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 stocks...</a:t>
            </a:r>
          </a:p>
          <a:p>
            <a:pPr marL="457200" lvl="1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or war stocks?</a:t>
            </a:r>
          </a:p>
        </p:txBody>
      </p:sp>
    </p:spTree>
    <p:extLst>
      <p:ext uri="{BB962C8B-B14F-4D97-AF65-F5344CB8AC3E}">
        <p14:creationId xmlns:p14="http://schemas.microsoft.com/office/powerpoint/2010/main" val="152866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04D52-7DB7-F647-8739-D10945CE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2783840"/>
            <a:ext cx="7228156" cy="39416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Investing in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08"/>
            <a:ext cx="9646920" cy="17230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 industry is critical to innovation and technology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E31941-12C0-2A45-8C0F-C92450751CBC}"/>
              </a:ext>
            </a:extLst>
          </p:cNvPr>
          <p:cNvSpPr txBox="1">
            <a:spLocks/>
          </p:cNvSpPr>
          <p:nvPr/>
        </p:nvSpPr>
        <p:spPr>
          <a:xfrm>
            <a:off x="838200" y="2853293"/>
            <a:ext cx="47091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Innovation has suffered since the United States has become a unipolar power</a:t>
            </a:r>
          </a:p>
          <a:p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9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Defence Stock Performance Tied to Conflict and Geopolitics?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4" y="1996440"/>
            <a:ext cx="5186046" cy="21793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analysis and foresight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...or foreknowledge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maximise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returns?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9E303-148D-144C-9E50-4BAFAB5A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0" y="1929448"/>
            <a:ext cx="6116320" cy="45872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FFCEA7-8CB4-504B-8AEC-33D78742CA46}"/>
              </a:ext>
            </a:extLst>
          </p:cNvPr>
          <p:cNvSpPr txBox="1">
            <a:spLocks/>
          </p:cNvSpPr>
          <p:nvPr/>
        </p:nvSpPr>
        <p:spPr>
          <a:xfrm>
            <a:off x="432434" y="4374832"/>
            <a:ext cx="5186046" cy="217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stocks to tech stocks, S&amp;P500, gold, oil, bonds</a:t>
            </a:r>
          </a:p>
        </p:txBody>
      </p:sp>
    </p:spTree>
    <p:extLst>
      <p:ext uri="{BB962C8B-B14F-4D97-AF65-F5344CB8AC3E}">
        <p14:creationId xmlns:p14="http://schemas.microsoft.com/office/powerpoint/2010/main" val="178435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44166D-7404-C642-B87E-1CAACBAB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58" y="1177637"/>
            <a:ext cx="5334000" cy="1813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9F10A-22DD-F941-9C2D-5D562EFE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615" y="534701"/>
            <a:ext cx="4450080" cy="69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ABC86-9726-B647-8B3B-53B2DD3C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820" y="442967"/>
            <a:ext cx="3363900" cy="78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29093B-3F06-9748-A59E-05F580BE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098" y="3965445"/>
            <a:ext cx="3296920" cy="3296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6A0F17-B021-5C41-BEC5-AB46B4EB9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765" y="3295209"/>
            <a:ext cx="5246676" cy="1412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6F41CD-E7F5-F848-803E-51955C814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889898"/>
            <a:ext cx="7582898" cy="2060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Lockheed-Martin (LMT)</a:t>
            </a:r>
            <a:endParaRPr lang="en-US" sz="13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Northrop Grumman (NOC)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Raytheon Technologies (RTX)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 Dynamics (GD)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Boeing (BA) – 60% civilian / 40%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defence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BAE Systems (BA.L)</a:t>
            </a: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Periods </a:t>
            </a:r>
            <a:r>
              <a:rPr lang="en-US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Analysed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Fall of Communism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 Nov 1989 – 1 Aug 1990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 Iraq War	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 Aug 1990 – 28 Feb 1991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Invasion of Afghanistan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 Sep 2001 – 28 Dec 2014</a:t>
            </a:r>
            <a:endParaRPr lang="en-US" sz="3200" b="1" dirty="0">
              <a:solidFill>
                <a:srgbClr val="FFC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Second Iraq War	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 Sep 2002 – 30 Apr 2009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Tensions with Russia 		</a:t>
            </a:r>
            <a:r>
              <a:rPr lang="en-US" b="1" dirty="0">
                <a:solidFill>
                  <a:srgbClr val="FFC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 Oct 2021 – present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&amp; China</a:t>
            </a:r>
          </a:p>
        </p:txBody>
      </p:sp>
    </p:spTree>
    <p:extLst>
      <p:ext uri="{BB962C8B-B14F-4D97-AF65-F5344CB8AC3E}">
        <p14:creationId xmlns:p14="http://schemas.microsoft.com/office/powerpoint/2010/main" val="19657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Macroscopic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CA1C-FF0B-E04A-9B01-A7BD8956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95450"/>
            <a:ext cx="11978640" cy="466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275</Words>
  <Application>Microsoft Macintosh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Times New Roman</vt:lpstr>
      <vt:lpstr>Office Theme</vt:lpstr>
      <vt:lpstr>Performance of Defence Stocks During Geopolitical Crises</vt:lpstr>
      <vt:lpstr>Defence – Opportunity for Investment?</vt:lpstr>
      <vt:lpstr>Investing in Sin</vt:lpstr>
      <vt:lpstr>Investing in Sin</vt:lpstr>
      <vt:lpstr>Investing in Innovation</vt:lpstr>
      <vt:lpstr>Is Defence Stock Performance Tied to Conflict and Geopolitics?</vt:lpstr>
      <vt:lpstr>The Big Five</vt:lpstr>
      <vt:lpstr>Time Periods Analysed</vt:lpstr>
      <vt:lpstr>Macroscopic Trends</vt:lpstr>
      <vt:lpstr>Macroscopic Trends</vt:lpstr>
      <vt:lpstr>Scatter Matrix</vt:lpstr>
      <vt:lpstr>Scatter Matrix</vt:lpstr>
      <vt:lpstr>Scatter Matrix</vt:lpstr>
      <vt:lpstr>Scatter Matrix</vt:lpstr>
      <vt:lpstr>Scatter Matrix</vt:lpstr>
      <vt:lpstr>Correlation Heat Map</vt:lpstr>
      <vt:lpstr>Correlation Heat Map</vt:lpstr>
      <vt:lpstr>Correlation Heat Map</vt:lpstr>
      <vt:lpstr>Volatility</vt:lpstr>
      <vt:lpstr>Volatility</vt:lpstr>
      <vt:lpstr>Volatility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2022-02-01T11:21:00Z</dcterms:created>
  <dcterms:modified xsi:type="dcterms:W3CDTF">2022-02-01T13:55:17Z</dcterms:modified>
</cp:coreProperties>
</file>