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83" r:id="rId9"/>
    <p:sldId id="262" r:id="rId10"/>
    <p:sldId id="264" r:id="rId11"/>
    <p:sldId id="271" r:id="rId12"/>
    <p:sldId id="265" r:id="rId13"/>
    <p:sldId id="272" r:id="rId14"/>
    <p:sldId id="273" r:id="rId15"/>
    <p:sldId id="274" r:id="rId16"/>
    <p:sldId id="26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3608"/>
  </p:normalViewPr>
  <p:slideViewPr>
    <p:cSldViewPr snapToGrid="0" snapToObjects="1">
      <p:cViewPr varScale="1">
        <p:scale>
          <a:sx n="144" d="100"/>
          <a:sy n="144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3C9C0-7172-8C46-9B88-84387B626DA8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E610-71F1-CD42-A5C5-B73820F81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7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E610-71F1-CD42-A5C5-B73820F81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7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6C18-DBED-AF4E-B3FA-684C3E11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537B9-3C28-1246-A4D3-6594D8BFA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00A61-8EB3-2745-B147-8AF8EC9A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6ED3-BB27-2443-9E4E-BF03EF6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5369-B665-0C44-9345-B8DCFAC7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7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9F-C3E3-644E-BD95-B286D02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E327B-437B-E543-AC68-C340B16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EE67-6C3E-B54B-AF37-7E0F6BD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4CB-8005-8948-B779-EF8544C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F6DA6-E342-6E4B-9F5B-AE643042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9DDB-13A3-B040-84B8-8A0CB1347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9FEA-45DE-414A-873F-A736BB53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5569-6F57-754C-9E93-343CC706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6DB-04D8-F046-9D6F-D20F6D0B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43C4-80F6-F840-BEC7-8309BC2B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B5E4-C9B5-1544-B9A7-C07B81A1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24D9-BF37-584D-A3A0-4D03DCD8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F384-413D-B84E-82BD-FCD2BA7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8F163-BED9-F548-B679-D1C6F472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4A87-A5F5-EC48-A929-D57F547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33BE-6847-1A4A-B22A-5733B2A7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EA88-07A0-6242-9D58-17B649B2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C6B4-5494-1040-B27D-92692BE2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E7A-63E2-AE42-A598-D8B6B71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C252-933C-3148-8784-69A7C07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876-D591-604F-A1E5-0EA33D4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703C-9711-4D41-87D6-3E54F7681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32AF-CC48-BD44-9B7C-85DB0F9D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887EE-60EC-8C43-A100-28A1570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A468A-3F32-5E43-95E9-A80E4C55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125B-361A-C449-955F-9EFEF139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B3B2-7E24-BA46-8043-831A9FA5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920F-BB8F-2144-8E41-57874C8F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7EB24-D3DE-3D45-9B27-41912C95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3E06F-A299-C74F-98C9-6C1B24602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95E16-61A0-C749-830F-06FD52DEB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BC1BC-8D62-1B42-A8E7-EE7C646E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0AAF-56E0-9942-934E-007A10B4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3244-2C0B-A644-AFEB-4587D21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EC28-18C5-714A-9BD3-CFC6F7C3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FC780-DF6B-AA41-8F1F-D8F6225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6AEE-58E2-1042-94CB-D39001C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FB5FF-2AE4-9947-AB0B-107F7F3A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5ABEA-4E89-004C-A3B5-980F0CF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C9A0-0451-A648-A9D3-CDF087C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9D2B5-5FB8-C74C-817B-A8CAB9D9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1441-E117-E749-BA66-89083FC9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D811-4B90-D14D-9CB4-C55D244C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32A57-3DB4-364B-90DF-B6BF291C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5CC08-9696-AA49-B94E-C450F7E2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ECC4-6BF6-E045-855B-E0FB016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08791-F20A-264E-BB56-AED27345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2C27-2654-204F-883B-0BFDE3DE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7594F-9503-1E46-A0D5-719991A4C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D34B3-2545-444A-9403-F793F765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0AC-3242-284B-A8AE-4D1C0952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8FA1C-2D91-254F-96B0-1FF529CF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D025-D051-AC44-9585-CBCFDC1B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5AA7A-131C-5F43-B276-DBD71244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2F4F7-1054-B246-A3F8-64607344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781C-7677-9F4C-95BE-B31535B31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46A6-33CF-FA4F-A581-52D2A79422A9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69B3-90B7-1847-98FA-2B30F9686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45B5-1C93-934F-AD0F-6F4B0E23D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014A-42A3-B847-B763-D39DE1134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B157-7530-354A-B78B-6E442BDBA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840" y="2849563"/>
            <a:ext cx="1074928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Impact of Cryptocurrency on Global Economic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F2428-EED3-F345-B23B-27457AB28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840" y="5369878"/>
            <a:ext cx="9865360" cy="69564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Akram S. Sadek</a:t>
            </a:r>
          </a:p>
        </p:txBody>
      </p:sp>
    </p:spTree>
    <p:extLst>
      <p:ext uri="{BB962C8B-B14F-4D97-AF65-F5344CB8AC3E}">
        <p14:creationId xmlns:p14="http://schemas.microsoft.com/office/powerpoint/2010/main" val="186602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6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3C6FA-8EF9-1F46-883C-A56E1320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30" y="1212915"/>
            <a:ext cx="8990540" cy="55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9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with Markets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1E8DA-DAB4-DD4B-A778-22518DA6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714" y="1325563"/>
            <a:ext cx="8777696" cy="5424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A912F-A586-314E-AFA0-6C12374A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05" y="1325563"/>
            <a:ext cx="8777695" cy="54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077A-FF01-A74F-8F81-8C2D12B9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44" y="1278384"/>
            <a:ext cx="5438312" cy="54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8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Structural Entropy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4A395-B199-6044-A4F9-D8015DF0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71" y="1207363"/>
            <a:ext cx="8845257" cy="54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1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von Neumann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Shannon Entropy 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Helvetica Neue" panose="02000503000000020004" pitchFamily="2" charset="0"/>
                                <a:cs typeface="Helvetica Neue" panose="02000503000000020004" pitchFamily="2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Helvetica Neue" panose="02000503000000020004" pitchFamily="2" charset="0"/>
                                    <a:cs typeface="Helvetica Neue" panose="02000503000000020004" pitchFamily="2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3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Density Matrix	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"/>
                            <m:endChr m:val="⟩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|</m:t>
                                </m:r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 Neue" panose="02000503000000020004" pitchFamily="2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 Neue" panose="02000503000000020004" pitchFamily="2" charset="0"/>
                              </a:rPr>
                              <m:t>|</m:t>
                            </m:r>
                          </m:e>
                        </m:d>
                      </m:e>
                    </m:nary>
                  </m:oMath>
                </a14:m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von Neumann Entropy		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𝑺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=−</m:t>
                    </m:r>
                    <m:r>
                      <a:rPr lang="en-US" sz="32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𝐭𝐫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𝝆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" panose="02000503000000020004" pitchFamily="2" charset="0"/>
                          </a:rPr>
                          <m:t>𝝆</m:t>
                        </m:r>
                      </m:e>
                    </m:func>
                    <m:r>
                      <a:rPr lang="en-US" sz="3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endParaRPr lang="en-US" sz="3200" b="1" i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sz="32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Pearson correlation matrix is a density matrix:</a:t>
                </a:r>
              </a:p>
              <a:p>
                <a:pPr marL="457200" lvl="1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𝝆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 Neue" panose="02000503000000020004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𝑹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 Neue" panose="02000503000000020004" pitchFamily="2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sz="11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endParaRPr lang="en-US" sz="3200" b="1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7988A1-3F98-1641-A700-7CA452D20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398"/>
                <a:ext cx="10515600" cy="4772261"/>
              </a:xfrm>
              <a:blipFill>
                <a:blip r:embed="rId2"/>
                <a:stretch>
                  <a:fillRect l="-1206" t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07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864F-2D42-444D-B8E3-C5E6C808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68" y="1136656"/>
            <a:ext cx="9142663" cy="56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cryptocurrency market cap is about the same as UK GDP - $3.2 trillion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market cap of mortgage securities involved in 2008 crisis - $1.2 trillion 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capitalization is high enough to cause worry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markets is increasing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– probably not yet sufficient to induce a crisis</a:t>
            </a:r>
          </a:p>
          <a:p>
            <a:pPr>
              <a:spcAft>
                <a:spcPts val="1000"/>
              </a:spcAft>
            </a:pPr>
            <a:r>
              <a:rPr lang="en-US" sz="32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Extreme volatility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8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171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Assaf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Almog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Erez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Shmueli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“Structural Entropy: Monitoring Correlation-Based Networks Over Time With Application to Financial Markets”,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Reports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H. 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Felippe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et. al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., “The von Neumann entropy for the Pearson correlation matrix: A test of the entropic brain hypothesis”,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:2106.05379 (2021)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Lipton &amp; A. Pentland, “Breaking the Bank”, </a:t>
            </a:r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Scientific American 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(2018)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wallpaperaccess.com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/blockchain-4k</a:t>
            </a: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nasaspaceflight.com</a:t>
            </a:r>
            <a:endParaRPr lang="en-US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www.euromoney.com</a:t>
            </a:r>
            <a: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/learning/blockchain-explained/</a:t>
            </a:r>
          </a:p>
          <a:p>
            <a:pPr>
              <a:spcAft>
                <a:spcPts val="1000"/>
              </a:spcAft>
            </a:pPr>
            <a:endParaRPr lang="en-US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37CC478-B672-434F-97E8-654244C5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16" y="1958054"/>
            <a:ext cx="4449964" cy="2972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AD1807-7B8E-9142-BE41-009F0331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297" y="2924413"/>
            <a:ext cx="4586857" cy="2556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674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Cryptocurrency – Force for Good?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727" y="1598850"/>
            <a:ext cx="6375400" cy="15438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“Is the cryptocurrency trading boom creating a new generation of addicts? 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Guardian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397547" y="4930491"/>
            <a:ext cx="6609080" cy="149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“Cryptocurrency: rise of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decentralised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finance sparks ‘dirty money’ fears!”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Financial Times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D38E6-FD36-A641-B052-149AD511E79C}"/>
              </a:ext>
            </a:extLst>
          </p:cNvPr>
          <p:cNvSpPr txBox="1">
            <a:spLocks/>
          </p:cNvSpPr>
          <p:nvPr/>
        </p:nvSpPr>
        <p:spPr>
          <a:xfrm>
            <a:off x="7744238" y="5124764"/>
            <a:ext cx="4447762" cy="154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“The ticking time bomb of cryptocurrencies”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Guardian</a:t>
            </a:r>
          </a:p>
        </p:txBody>
      </p:sp>
    </p:spTree>
    <p:extLst>
      <p:ext uri="{BB962C8B-B14F-4D97-AF65-F5344CB8AC3E}">
        <p14:creationId xmlns:p14="http://schemas.microsoft.com/office/powerpoint/2010/main" val="156390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6744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Cryptocurrency – Risk to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32" y="2218987"/>
            <a:ext cx="6375400" cy="15438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“Crypto Boom Poses New Challenges to Financial Stability”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IMF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BDE4B5-289A-344B-B648-5B10D86BD98A}"/>
              </a:ext>
            </a:extLst>
          </p:cNvPr>
          <p:cNvSpPr txBox="1">
            <a:spLocks/>
          </p:cNvSpPr>
          <p:nvPr/>
        </p:nvSpPr>
        <p:spPr>
          <a:xfrm>
            <a:off x="2791287" y="4930492"/>
            <a:ext cx="6609080" cy="149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“Russian central bank proposes ban on cryptocurrencies, citing threat to financial stability”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The Hill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D38E6-FD36-A641-B052-149AD511E79C}"/>
              </a:ext>
            </a:extLst>
          </p:cNvPr>
          <p:cNvSpPr txBox="1">
            <a:spLocks/>
          </p:cNvSpPr>
          <p:nvPr/>
        </p:nvSpPr>
        <p:spPr>
          <a:xfrm>
            <a:off x="7247088" y="3053657"/>
            <a:ext cx="4447762" cy="15438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“Drop bitcoin as legal tender, IMF urges El Salvador”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CNBC</a:t>
            </a:r>
          </a:p>
        </p:txBody>
      </p:sp>
    </p:spTree>
    <p:extLst>
      <p:ext uri="{BB962C8B-B14F-4D97-AF65-F5344CB8AC3E}">
        <p14:creationId xmlns:p14="http://schemas.microsoft.com/office/powerpoint/2010/main" val="358849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Fractional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643" cy="469946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Central bank prints money</a:t>
            </a:r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Lends money to private banks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Private banks lend to businesses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Money repaid destroys printed capital</a:t>
            </a:r>
          </a:p>
          <a:p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interest remains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C93A1-47E5-034D-848A-C14C5F3A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43" y="1825625"/>
            <a:ext cx="7045038" cy="459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3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22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3D476-C22E-C542-8A25-4305BDED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35" y="1420427"/>
            <a:ext cx="8350530" cy="52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6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4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Blockchain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771E1-D0F6-D44B-8FAD-7F90C1D2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57" y="1514037"/>
            <a:ext cx="8261086" cy="51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54" y="2058583"/>
            <a:ext cx="10443846" cy="40581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Migration from decentralized network to a centralized one</a:t>
            </a: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Theft through taking control of over 51% of nodes</a:t>
            </a: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Hacking (quantum computing)</a:t>
            </a: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Vulnerability of electronic networks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0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Might Cryptocurrency Affect the Wider Economy?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54" y="2573488"/>
            <a:ext cx="10443846" cy="405813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–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 </a:t>
            </a:r>
            <a:r>
              <a:rPr lang="en-US" sz="3600" b="1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Capitalisation</a:t>
            </a:r>
            <a:endParaRPr lang="en-US" sz="36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2000" b="1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Interconnectivity with Mainstream Markets - </a:t>
            </a:r>
            <a:r>
              <a:rPr lang="en-US" sz="3600" b="1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</a:t>
            </a:r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96196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9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29DAAF0-C90B-E84A-BD40-F03FF29E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453" y="3790837"/>
            <a:ext cx="2605596" cy="26055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E9D937-1F01-2F4C-9517-56B8D84B3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92" y="1375224"/>
            <a:ext cx="2032247" cy="2032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E9FD845-BC9E-5B49-B4BA-3214755C9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90" y="446769"/>
            <a:ext cx="2800905" cy="28009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5BF15A9-4B4C-2346-A94A-B879A542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061" y="2663212"/>
            <a:ext cx="2324273" cy="3650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C4370-9AF0-5741-82C5-6B1415A07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4498" y="1375224"/>
            <a:ext cx="2852845" cy="2852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725D52-7B95-4E43-8796-563D4AA46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3182716"/>
            <a:ext cx="3542190" cy="3542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1DE5-A63D-E34A-9605-F43285D2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33A4-EE6B-8145-AC73-57859275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680"/>
            <a:ext cx="10515600" cy="4459769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Bitcoin (BTC)</a:t>
            </a:r>
            <a:endParaRPr lang="en-US" sz="13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Ethereum (ETH)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Binance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(BNB)</a:t>
            </a:r>
          </a:p>
          <a:p>
            <a:pPr>
              <a:spcAft>
                <a:spcPts val="1000"/>
              </a:spcAft>
            </a:pP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Cardano</a:t>
            </a: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(ADA)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Solana (SOL)</a:t>
            </a: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XRP (XRP)</a:t>
            </a:r>
          </a:p>
          <a:p>
            <a:pPr>
              <a:spcAft>
                <a:spcPts val="1000"/>
              </a:spcAft>
            </a:pPr>
            <a:endParaRPr lang="en-US" sz="11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1000"/>
              </a:spcAft>
            </a:pPr>
            <a:r>
              <a:rPr lang="en-US" sz="3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Stable Coins – Tether, </a:t>
            </a:r>
            <a:r>
              <a:rPr lang="en-US" sz="32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TrueUSD</a:t>
            </a:r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9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388</Words>
  <Application>Microsoft Macintosh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Times New Roman</vt:lpstr>
      <vt:lpstr>Office Theme</vt:lpstr>
      <vt:lpstr>The Impact of Cryptocurrency on Global Economic Stability</vt:lpstr>
      <vt:lpstr>Cryptocurrency – Force for Good?</vt:lpstr>
      <vt:lpstr>Cryptocurrency – Risk to Stability</vt:lpstr>
      <vt:lpstr>Fractional Banking</vt:lpstr>
      <vt:lpstr>Blockchain</vt:lpstr>
      <vt:lpstr>Blockchain</vt:lpstr>
      <vt:lpstr>Cryptocurrency Risks</vt:lpstr>
      <vt:lpstr>How Might Cryptocurrency Affect the Wider Economy?</vt:lpstr>
      <vt:lpstr>Cryptocurrencies</vt:lpstr>
      <vt:lpstr>Market Capitalisation</vt:lpstr>
      <vt:lpstr>Correlation with Markets</vt:lpstr>
      <vt:lpstr>Interconnectivity</vt:lpstr>
      <vt:lpstr>Structural Entropy</vt:lpstr>
      <vt:lpstr>von Neumann Entropy</vt:lpstr>
      <vt:lpstr>Volatility</vt:lpstr>
      <vt:lpstr>Conclusion</vt:lpstr>
      <vt:lpstr>Acknowledgements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72</cp:revision>
  <dcterms:created xsi:type="dcterms:W3CDTF">2022-02-01T11:21:00Z</dcterms:created>
  <dcterms:modified xsi:type="dcterms:W3CDTF">2022-02-15T19:57:48Z</dcterms:modified>
</cp:coreProperties>
</file>