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82" r:id="rId3"/>
    <p:sldId id="258" r:id="rId4"/>
    <p:sldId id="259" r:id="rId5"/>
    <p:sldId id="283" r:id="rId6"/>
    <p:sldId id="262" r:id="rId7"/>
    <p:sldId id="264" r:id="rId8"/>
    <p:sldId id="271" r:id="rId9"/>
    <p:sldId id="265" r:id="rId10"/>
    <p:sldId id="272" r:id="rId11"/>
    <p:sldId id="273" r:id="rId12"/>
    <p:sldId id="274" r:id="rId13"/>
    <p:sldId id="269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9"/>
    <p:restoredTop sz="86349"/>
  </p:normalViewPr>
  <p:slideViewPr>
    <p:cSldViewPr snapToGrid="0" snapToObjects="1">
      <p:cViewPr varScale="1">
        <p:scale>
          <a:sx n="134" d="100"/>
          <a:sy n="134" d="100"/>
        </p:scale>
        <p:origin x="63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3C9C0-7172-8C46-9B88-84387B626DA8}" type="datetimeFigureOut">
              <a:rPr lang="en-US" smtClean="0"/>
              <a:t>2/16/22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AE610-71F1-CD42-A5C5-B73820F8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7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AE610-71F1-CD42-A5C5-B73820F81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37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AE610-71F1-CD42-A5C5-B73820F813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99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6C18-DBED-AF4E-B3FA-684C3E115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537B9-3C28-1246-A4D3-6594D8BFA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00A61-8EB3-2745-B147-8AF8EC9A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26ED3-BB27-2443-9E4E-BF03EF6A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35369-B665-0C44-9345-B8DCFAC7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7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949F-C3E3-644E-BD95-B286D025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E327B-437B-E543-AC68-C340B166C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5EE67-6C3E-B54B-AF37-7E0F6BDD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E4CB-8005-8948-B779-EF8544C7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F6DA6-E342-6E4B-9F5B-AE643042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3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89DDB-13A3-B040-84B8-8A0CB1347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99FEA-45DE-414A-873F-A736BB534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E5569-6F57-754C-9E93-343CC706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B96DB-04D8-F046-9D6F-D20F6D0B1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043C4-80F6-F840-BEC7-8309BC2B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6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B5E4-C9B5-1544-B9A7-C07B81A1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024D9-BF37-584D-A3A0-4D03DCD8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DF384-413D-B84E-82BD-FCD2BA74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8F163-BED9-F548-B679-D1C6F472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14A87-A5F5-EC48-A929-D57F5476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33BE-6847-1A4A-B22A-5733B2A7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2EA88-07A0-6242-9D58-17B649B21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2C6B4-5494-1040-B27D-92692BE2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5E7A-63E2-AE42-A598-D8B6B710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8C252-933C-3148-8784-69A7C07F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1876-D591-604F-A1E5-0EA33D4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D703C-9711-4D41-87D6-3E54F7681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B32AF-CC48-BD44-9B7C-85DB0F9D8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887EE-60EC-8C43-A100-28A15706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A468A-3F32-5E43-95E9-A80E4C55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6125B-361A-C449-955F-9EFEF139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1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9B3B2-7E24-BA46-8043-831A9FA5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D920F-BB8F-2144-8E41-57874C8FF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7EB24-D3DE-3D45-9B27-41912C95C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3E06F-A299-C74F-98C9-6C1B24602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B95E16-61A0-C749-830F-06FD52DEB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BC1BC-8D62-1B42-A8E7-EE7C646E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560AAF-56E0-9942-934E-007A10B4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23244-2C0B-A644-AFEB-4587D212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EC28-18C5-714A-9BD3-CFC6F7C3F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FC780-DF6B-AA41-8F1F-D8F6225D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66AEE-58E2-1042-94CB-D39001C4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FB5FF-2AE4-9947-AB0B-107F7F3A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2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5ABEA-4E89-004C-A3B5-980F0CFCE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7C9A0-0451-A648-A9D3-CDF087C0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D2B5-5FB8-C74C-817B-A8CAB9D9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1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1441-E117-E749-BA66-89083FC99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0D811-4B90-D14D-9CB4-C55D244C7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32A57-3DB4-364B-90DF-B6BF291CB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5CC08-9696-AA49-B94E-C450F7E2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9ECC4-6BF6-E045-855B-E0FB016D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08791-F20A-264E-BB56-AED27345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2C27-2654-204F-883B-0BFDE3DE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7594F-9503-1E46-A0D5-719991A4C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D34B3-2545-444A-9403-F793F765B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7E0AC-3242-284B-A8AE-4D1C0952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8FA1C-2D91-254F-96B0-1FF529CFD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0D025-D051-AC44-9585-CBCFDC1B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6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5AA7A-131C-5F43-B276-DBD71244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2F4F7-1054-B246-A3F8-64607344A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2781C-7677-9F4C-95BE-B31535B31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446A6-33CF-FA4F-A581-52D2A79422A9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269B3-90B7-1847-98FA-2B30F9686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345B5-1C93-934F-AD0F-6F4B0E23D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8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B157-7530-354A-B78B-6E442BDBA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840" y="2849563"/>
            <a:ext cx="1074928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Impact of Cryptocurrency on Global Economic Stability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F2428-EED3-F345-B23B-27457AB28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840" y="5369878"/>
            <a:ext cx="9865360" cy="69564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Akram S. Sadek</a:t>
            </a:r>
          </a:p>
        </p:txBody>
      </p:sp>
    </p:spTree>
    <p:extLst>
      <p:ext uri="{BB962C8B-B14F-4D97-AF65-F5344CB8AC3E}">
        <p14:creationId xmlns:p14="http://schemas.microsoft.com/office/powerpoint/2010/main" val="1866024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2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Structural Entropy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44A395-B199-6044-A4F9-D8015DF03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371" y="1207363"/>
            <a:ext cx="8845257" cy="547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1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6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von Neumann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D7988A1-3F98-1641-A700-7CA452D20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6398"/>
                <a:ext cx="10515600" cy="4772261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en-US" sz="3200" b="1" dirty="0">
                    <a:solidFill>
                      <a:schemeClr val="bg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Shannon Entropy 		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𝑺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  <m:t>𝒊</m:t>
                            </m:r>
                          </m:sub>
                        </m:sSub>
                        <m:func>
                          <m:funcPr>
                            <m:ctrlP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Helvetica Neue" panose="02000503000000020004" pitchFamily="2" charset="0"/>
                                    <a:cs typeface="Helvetica Neue" panose="02000503000000020004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Helvetica Neue" panose="02000503000000020004" pitchFamily="2" charset="0"/>
                                    <a:cs typeface="Helvetica Neue" panose="02000503000000020004" pitchFamily="2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Helvetica Neue" panose="02000503000000020004" pitchFamily="2" charset="0"/>
                                    <a:cs typeface="Helvetica Neue" panose="02000503000000020004" pitchFamily="2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sz="1300" b="1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>
                  <a:spcAft>
                    <a:spcPts val="1000"/>
                  </a:spcAft>
                </a:pPr>
                <a:r>
                  <a:rPr lang="en-US" sz="3200" b="1" dirty="0">
                    <a:solidFill>
                      <a:schemeClr val="bg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Density Matrix			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" panose="02000503000000020004" pitchFamily="2" charset="0"/>
                      </a:rPr>
                      <m:t>𝝆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" panose="02000503000000020004" pitchFamily="2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" panose="02000503000000020004" pitchFamily="2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" panose="02000503000000020004" pitchFamily="2" charset="0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 Neue" panose="02000503000000020004" pitchFamily="2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 Neue" panose="02000503000000020004" pitchFamily="2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 Neue" panose="02000503000000020004" pitchFamily="2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begChr m:val=""/>
                            <m:endChr m:val="⟩"/>
                            <m:ctrlP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 Neue" panose="02000503000000020004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 Neue" panose="02000503000000020004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 Neue" panose="02000503000000020004" pitchFamily="2" charset="0"/>
                                  </a:rPr>
                                  <m:t>|</m:t>
                                </m:r>
                                <m:r>
                                  <a:rPr lang="en-US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 Neue" panose="02000503000000020004" pitchFamily="2" charset="0"/>
                                  </a:rPr>
                                  <m:t>𝝍</m:t>
                                </m:r>
                              </m:e>
                              <m:sub>
                                <m:r>
                                  <a:rPr lang="en-US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 Neue" panose="02000503000000020004" pitchFamily="2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 Neue" panose="02000503000000020004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 Neue" panose="02000503000000020004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 Neue" panose="02000503000000020004" pitchFamily="2" charset="0"/>
                                  </a:rPr>
                                  <m:t>𝝍</m:t>
                                </m:r>
                              </m:e>
                              <m:sub>
                                <m:r>
                                  <a:rPr lang="en-US" sz="32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 Neue" panose="02000503000000020004" pitchFamily="2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 Neue" panose="02000503000000020004" pitchFamily="2" charset="0"/>
                              </a:rPr>
                              <m:t>|</m:t>
                            </m:r>
                          </m:e>
                        </m:d>
                      </m:e>
                    </m:nary>
                  </m:oMath>
                </a14:m>
                <a:endParaRPr lang="en-US" sz="3200" b="1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>
                  <a:spcAft>
                    <a:spcPts val="1000"/>
                  </a:spcAft>
                </a:pPr>
                <a:r>
                  <a:rPr lang="en-US" sz="3200" b="1" dirty="0">
                    <a:solidFill>
                      <a:schemeClr val="bg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von Neumann Entropy		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𝑺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=−</m:t>
                    </m:r>
                    <m:r>
                      <a:rPr lang="en-US" sz="32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𝐭𝐫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" panose="02000503000000020004" pitchFamily="2" charset="0"/>
                      </a:rPr>
                      <m:t>𝝆</m:t>
                    </m:r>
                    <m:func>
                      <m:funcPr>
                        <m:ctrlP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" panose="02000503000000020004" pitchFamily="2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" panose="02000503000000020004" pitchFamily="2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" panose="02000503000000020004" pitchFamily="2" charset="0"/>
                          </a:rPr>
                          <m:t>𝝆</m:t>
                        </m:r>
                      </m:e>
                    </m:func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)</m:t>
                    </m:r>
                  </m:oMath>
                </a14:m>
                <a:endParaRPr lang="en-US" sz="3200" b="1" i="1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>
                  <a:spcAft>
                    <a:spcPts val="1000"/>
                  </a:spcAft>
                </a:pPr>
                <a:endParaRPr lang="en-US" sz="3200" b="1" i="1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>
                  <a:spcAft>
                    <a:spcPts val="1000"/>
                  </a:spcAft>
                </a:pPr>
                <a:r>
                  <a:rPr lang="en-US" sz="3200" b="1" dirty="0">
                    <a:solidFill>
                      <a:schemeClr val="bg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Pearson correlation matrix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𝑹</m:t>
                    </m:r>
                  </m:oMath>
                </a14:m>
                <a:r>
                  <a:rPr lang="en-US" sz="3200" b="1" dirty="0">
                    <a:solidFill>
                      <a:schemeClr val="bg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of size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𝑵</m:t>
                    </m:r>
                  </m:oMath>
                </a14:m>
                <a:r>
                  <a:rPr lang="en-US" sz="3200" b="1" dirty="0">
                    <a:solidFill>
                      <a:schemeClr val="bg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is a density matrix:</a:t>
                </a:r>
              </a:p>
              <a:p>
                <a:pPr marL="457200" lvl="1" indent="0"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𝝆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" panose="02000503000000020004" pitchFamily="2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" panose="02000503000000020004" pitchFamily="2" charset="0"/>
                            </a:rPr>
                            <m:t>𝑹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" panose="02000503000000020004" pitchFamily="2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en-US" sz="1100" b="1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endParaRPr lang="en-US" sz="3200" b="1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endParaRPr lang="en-US" sz="3200" b="1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endParaRPr lang="en-US" sz="3200" b="1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D7988A1-3F98-1641-A700-7CA452D20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6398"/>
                <a:ext cx="10515600" cy="4772261"/>
              </a:xfrm>
              <a:blipFill>
                <a:blip r:embed="rId2"/>
                <a:stretch>
                  <a:fillRect l="-1206" t="-16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107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4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Volatility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23864F-2D42-444D-B8E3-C5E6C8086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68" y="1136656"/>
            <a:ext cx="9142663" cy="565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50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33A4-EE6B-8145-AC73-57859275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11712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Total cryptocurrency market cap is about the same as UK GDP - $3.2 trillion</a:t>
            </a:r>
          </a:p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Total market cap of mortgage securities involved in 2008 crisis - $1.2 trillion </a:t>
            </a:r>
          </a:p>
          <a:p>
            <a:pPr>
              <a:spcAft>
                <a:spcPts val="1000"/>
              </a:spcAft>
            </a:pPr>
            <a:r>
              <a:rPr lang="en-US" sz="3200" b="1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Market capitalization is high enough to cause worry</a:t>
            </a:r>
          </a:p>
          <a:p>
            <a:pPr>
              <a:spcAft>
                <a:spcPts val="1000"/>
              </a:spcAft>
            </a:pPr>
            <a:r>
              <a:rPr lang="en-US" sz="3200" b="1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Interconnectivity with markets is increasing</a:t>
            </a: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– probably not yet sufficient to induce a crisis</a:t>
            </a:r>
          </a:p>
          <a:p>
            <a:pPr>
              <a:spcAft>
                <a:spcPts val="1000"/>
              </a:spcAft>
            </a:pPr>
            <a:r>
              <a:rPr lang="en-US" sz="3200" b="1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Extreme volatility</a:t>
            </a:r>
          </a:p>
          <a:p>
            <a:pPr>
              <a:spcAft>
                <a:spcPts val="1000"/>
              </a:spcAft>
            </a:pPr>
            <a:endParaRPr lang="en-US" sz="28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882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33A4-EE6B-8145-AC73-57859275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11712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1000"/>
              </a:spcAft>
            </a:pP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Assaf </a:t>
            </a:r>
            <a:r>
              <a:rPr lang="en-US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Almog</a:t>
            </a: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&amp; </a:t>
            </a:r>
            <a:r>
              <a:rPr lang="en-US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Erez</a:t>
            </a: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Shmueli</a:t>
            </a: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“Structural Entropy: Monitoring Correlation-Based Networks Over Time With Application to Financial Markets”, </a:t>
            </a:r>
            <a:r>
              <a:rPr lang="en-US" sz="3200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Scientific Reports </a:t>
            </a: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(2019)</a:t>
            </a:r>
          </a:p>
          <a:p>
            <a:pPr>
              <a:spcAft>
                <a:spcPts val="1000"/>
              </a:spcAft>
            </a:pP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H. </a:t>
            </a:r>
            <a:r>
              <a:rPr lang="en-US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Felippe</a:t>
            </a: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3200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et. al</a:t>
            </a: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., “The von Neumann entropy for the Pearson correlation matrix: A test of the entropic brain hypothesis”, </a:t>
            </a:r>
            <a:r>
              <a:rPr lang="en-US" sz="3200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arXiv</a:t>
            </a: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:2106.05379 (2021)</a:t>
            </a:r>
          </a:p>
          <a:p>
            <a:pPr>
              <a:spcAft>
                <a:spcPts val="1000"/>
              </a:spcAft>
            </a:pP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A. Lipton &amp; A. Pentland, “Breaking the Bank”, </a:t>
            </a:r>
            <a:r>
              <a:rPr lang="en-US" sz="3200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Scientific American </a:t>
            </a: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(2018)</a:t>
            </a:r>
          </a:p>
          <a:p>
            <a:pPr>
              <a:spcAft>
                <a:spcPts val="1000"/>
              </a:spcAft>
            </a:pP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wallpaperaccess.com</a:t>
            </a: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/blockchain-4k</a:t>
            </a:r>
          </a:p>
          <a:p>
            <a:pPr>
              <a:spcAft>
                <a:spcPts val="1000"/>
              </a:spcAft>
            </a:pP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nasaspaceflight.com</a:t>
            </a:r>
            <a:endParaRPr lang="en-US" sz="32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spcAft>
                <a:spcPts val="1000"/>
              </a:spcAft>
            </a:pP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www.euromoney.com</a:t>
            </a: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/learning/blockchain-explained/</a:t>
            </a:r>
          </a:p>
          <a:p>
            <a:pPr>
              <a:spcAft>
                <a:spcPts val="1000"/>
              </a:spcAft>
            </a:pPr>
            <a:endParaRPr lang="en-US" sz="28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37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9674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Cryptocurrency – Risk to 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33A4-EE6B-8145-AC73-57859275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425" y="1937344"/>
            <a:ext cx="6375400" cy="154384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“Crypto Boom Poses New Challenges to Financial Stability”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 IMF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BDE4B5-289A-344B-B648-5B10D86BD98A}"/>
              </a:ext>
            </a:extLst>
          </p:cNvPr>
          <p:cNvSpPr txBox="1">
            <a:spLocks/>
          </p:cNvSpPr>
          <p:nvPr/>
        </p:nvSpPr>
        <p:spPr>
          <a:xfrm>
            <a:off x="2991312" y="5007793"/>
            <a:ext cx="6609080" cy="14988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“Russian central bank proposes ban on cryptocurrencies, citing threat to financial stability”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 The Hill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6D38E6-FD36-A641-B052-149AD511E79C}"/>
              </a:ext>
            </a:extLst>
          </p:cNvPr>
          <p:cNvSpPr txBox="1">
            <a:spLocks/>
          </p:cNvSpPr>
          <p:nvPr/>
        </p:nvSpPr>
        <p:spPr>
          <a:xfrm>
            <a:off x="6295852" y="2774294"/>
            <a:ext cx="4447762" cy="15438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“Drop bitcoin as legal tender, IMF urges El Salvador”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 CNBC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57254B-D403-E844-A306-1B2C422C2932}"/>
              </a:ext>
            </a:extLst>
          </p:cNvPr>
          <p:cNvSpPr txBox="1">
            <a:spLocks/>
          </p:cNvSpPr>
          <p:nvPr/>
        </p:nvSpPr>
        <p:spPr>
          <a:xfrm>
            <a:off x="474813" y="3491982"/>
            <a:ext cx="4447762" cy="15438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“Crypto could cause 2008-level meltdown, Bank of England official warns”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 CNBC</a:t>
            </a:r>
          </a:p>
        </p:txBody>
      </p:sp>
    </p:spTree>
    <p:extLst>
      <p:ext uri="{BB962C8B-B14F-4D97-AF65-F5344CB8AC3E}">
        <p14:creationId xmlns:p14="http://schemas.microsoft.com/office/powerpoint/2010/main" val="358849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Fractional Banking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33A4-EE6B-8145-AC73-57859275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5643" cy="4699462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Central bank prints money</a:t>
            </a:r>
            <a:endParaRPr lang="en-US" sz="20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Lends money to private banks</a:t>
            </a:r>
          </a:p>
          <a:p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Private banks lend to businesses</a:t>
            </a:r>
          </a:p>
          <a:p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Money repaid destroys printed capital</a:t>
            </a:r>
          </a:p>
          <a:p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Only interest remains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C93A1-47E5-034D-848A-C14C5F3AA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43" y="1825625"/>
            <a:ext cx="7045038" cy="459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3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22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Blockchain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93D476-C22E-C542-8A25-4305BDEDB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735" y="1420427"/>
            <a:ext cx="8350530" cy="521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6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0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Might Cryptocurrency Affect the Wider Economy?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33A4-EE6B-8145-AC73-57859275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954" y="2573488"/>
            <a:ext cx="10443846" cy="405813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Size – </a:t>
            </a:r>
            <a:r>
              <a:rPr lang="en-US" sz="3600" b="1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Market </a:t>
            </a:r>
            <a:r>
              <a:rPr lang="en-US" sz="3600" b="1" i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Capitalisation</a:t>
            </a:r>
            <a:endParaRPr lang="en-US" sz="3600" b="1" i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000" b="1" i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Interconnectivity with Mainstream Markets - </a:t>
            </a:r>
            <a:r>
              <a:rPr lang="en-US" sz="3600" b="1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Correlation</a:t>
            </a:r>
            <a:r>
              <a:rPr lang="en-US" sz="36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endParaRPr lang="en-US" sz="20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Volatility</a:t>
            </a:r>
          </a:p>
        </p:txBody>
      </p:sp>
    </p:spTree>
    <p:extLst>
      <p:ext uri="{BB962C8B-B14F-4D97-AF65-F5344CB8AC3E}">
        <p14:creationId xmlns:p14="http://schemas.microsoft.com/office/powerpoint/2010/main" val="96196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29DAAF0-C90B-E84A-BD40-F03FF29E6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453" y="3790837"/>
            <a:ext cx="2605596" cy="260559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5E9D937-1F01-2F4C-9517-56B8D84B3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392" y="1375224"/>
            <a:ext cx="2032247" cy="203224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E9FD845-BC9E-5B49-B4BA-3214755C9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490" y="446769"/>
            <a:ext cx="2800905" cy="280090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5BF15A9-4B4C-2346-A94A-B879A5429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0061" y="2663212"/>
            <a:ext cx="2324273" cy="36506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7C4370-9AF0-5741-82C5-6B1415A07D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4498" y="1375224"/>
            <a:ext cx="2852845" cy="28528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725D52-7B95-4E43-8796-563D4AA467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3182716"/>
            <a:ext cx="3542190" cy="35421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Cryptocurrencies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33A4-EE6B-8145-AC73-57859275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680"/>
            <a:ext cx="10515600" cy="4459769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Bitcoin (BTC)</a:t>
            </a:r>
            <a:endParaRPr lang="en-US" sz="13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Ethereum (ETH)</a:t>
            </a:r>
          </a:p>
          <a:p>
            <a:pPr>
              <a:spcAft>
                <a:spcPts val="1000"/>
              </a:spcAft>
            </a:pPr>
            <a:r>
              <a:rPr lang="en-US" sz="3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Binance</a:t>
            </a: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(BNB)</a:t>
            </a:r>
          </a:p>
          <a:p>
            <a:pPr>
              <a:spcAft>
                <a:spcPts val="1000"/>
              </a:spcAft>
            </a:pPr>
            <a:r>
              <a:rPr lang="en-US" sz="3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Cardano</a:t>
            </a: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(ADA)</a:t>
            </a:r>
          </a:p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Solana (SOL)</a:t>
            </a:r>
          </a:p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XRP (XRP)</a:t>
            </a:r>
          </a:p>
          <a:p>
            <a:pPr>
              <a:spcAft>
                <a:spcPts val="1000"/>
              </a:spcAft>
            </a:pPr>
            <a:endParaRPr lang="en-US" sz="11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Stable Coins – Tether, </a:t>
            </a:r>
            <a:r>
              <a:rPr lang="en-US" sz="3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TrueUSD</a:t>
            </a:r>
            <a:endParaRPr lang="en-US" sz="3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3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3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3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89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16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Market </a:t>
            </a:r>
            <a:r>
              <a:rPr lang="en-US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Capitalisation</a:t>
            </a:r>
            <a:endParaRPr lang="en-US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43C6FA-8EF9-1F46-883C-A56E13203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730" y="1212915"/>
            <a:ext cx="8990540" cy="555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9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67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Correlation with Markets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1E8DA-DAB4-DD4B-A778-22518DA6B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714" y="1325563"/>
            <a:ext cx="8777696" cy="54247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4A912F-A586-314E-AFA0-6C12374A3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505" y="1325563"/>
            <a:ext cx="8777695" cy="542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97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3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Interconnectivity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1077A-FF01-A74F-8F81-8C2D12B92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844" y="1278384"/>
            <a:ext cx="5438312" cy="54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80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322</Words>
  <Application>Microsoft Macintosh PowerPoint</Application>
  <PresentationFormat>Widescreen</PresentationFormat>
  <Paragraphs>62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Helvetica Neue</vt:lpstr>
      <vt:lpstr>Times New Roman</vt:lpstr>
      <vt:lpstr>Office Theme</vt:lpstr>
      <vt:lpstr>The Impact of Cryptocurrency on Global Economic Stability</vt:lpstr>
      <vt:lpstr>Cryptocurrency – Risk to Stability</vt:lpstr>
      <vt:lpstr>Fractional Banking</vt:lpstr>
      <vt:lpstr>Blockchain</vt:lpstr>
      <vt:lpstr>How Might Cryptocurrency Affect the Wider Economy?</vt:lpstr>
      <vt:lpstr>Cryptocurrencies</vt:lpstr>
      <vt:lpstr>Market Capitalisation</vt:lpstr>
      <vt:lpstr>Correlation with Markets</vt:lpstr>
      <vt:lpstr>Interconnectivity</vt:lpstr>
      <vt:lpstr>Structural Entropy</vt:lpstr>
      <vt:lpstr>von Neumann Entropy</vt:lpstr>
      <vt:lpstr>Volatility</vt:lpstr>
      <vt:lpstr>Conclusion</vt:lpstr>
      <vt:lpstr>Acknowledgements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75</cp:revision>
  <dcterms:created xsi:type="dcterms:W3CDTF">2022-02-01T11:21:00Z</dcterms:created>
  <dcterms:modified xsi:type="dcterms:W3CDTF">2022-02-16T12:30:47Z</dcterms:modified>
</cp:coreProperties>
</file>