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Playfair Display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37F869-70A1-4A5A-8E22-EE21533E1102}">
  <a:tblStyle styleId="{6D37F869-70A1-4A5A-8E22-EE21533E11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PlayfairDisplay-regular.fntdata"/><Relationship Id="rId41" Type="http://schemas.openxmlformats.org/officeDocument/2006/relationships/slide" Target="slides/slide35.xml"/><Relationship Id="rId44" Type="http://schemas.openxmlformats.org/officeDocument/2006/relationships/font" Target="fonts/PlayfairDisplay-italic.fntdata"/><Relationship Id="rId43" Type="http://schemas.openxmlformats.org/officeDocument/2006/relationships/font" Target="fonts/PlayfairDisplay-bold.fntdata"/><Relationship Id="rId46" Type="http://schemas.openxmlformats.org/officeDocument/2006/relationships/font" Target="fonts/Lato-regular.fntdata"/><Relationship Id="rId45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8c83fbb8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8c83fbb8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8c83fbb81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8c83fbb8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8c83fbb8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8c83fbb8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8c83fbb8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8c83fbb8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8f145477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8f145477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8c83fbb8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8c83fbb8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8c83fbb8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8c83fbb8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8c83fbb8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8c83fbb8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8f8ffe274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8f8ffe274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8c83fbb8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8c83fbb8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8f145477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8f145477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8f145477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8f145477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8f145477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8f145477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8f145477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18f145477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8f145477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8f145477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8f8ffe27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8f8ffe27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8f8ffe2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8f8ffe2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8f8ffe27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8f8ffe27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8f8ffe2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8f8ffe2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8f8ffe274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8f8ffe274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8f8ffe274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8f8ffe274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8f145477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8f145477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8f8ffe27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18f8ffe27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8c83fbb8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8c83fbb8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8f8ffe274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18f8ffe274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8c83fbb8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8c83fbb8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18f145477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18f145477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8c83fbb8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18c83fbb8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8c83fbb8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8c83fbb8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8f14547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8f14547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8c83fbb8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8c83fbb8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8f145477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8f145477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8f14547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8f14547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8f145477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8f145477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04800"/>
            <a:ext cx="9144001" cy="4423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1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0" y="4968775"/>
            <a:ext cx="450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Regression Realty</a:t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4635000" y="4968775"/>
            <a:ext cx="450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CONFIDENTIAL</a:t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2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homeguide.com/costs/fireplace-installation-cost" TargetMode="External"/><Relationship Id="rId4" Type="http://schemas.openxmlformats.org/officeDocument/2006/relationships/hyperlink" Target="https://thecoolingco.com/how-much-does-it-cost-to-install-central-air-in-an-older-hom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5.png"/><Relationship Id="rId4" Type="http://schemas.openxmlformats.org/officeDocument/2006/relationships/image" Target="../media/image43.png"/><Relationship Id="rId5" Type="http://schemas.openxmlformats.org/officeDocument/2006/relationships/image" Target="../media/image39.png"/><Relationship Id="rId6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6.png"/><Relationship Id="rId4" Type="http://schemas.openxmlformats.org/officeDocument/2006/relationships/image" Target="../media/image41.png"/><Relationship Id="rId5" Type="http://schemas.openxmlformats.org/officeDocument/2006/relationships/hyperlink" Target="https://github.com/rishigoutam/ames-iowa" TargetMode="External"/></Relationships>
</file>

<file path=ppt/slides/_rels/slide34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remodelingcalculator.org/cost-install-central-air/" TargetMode="External"/><Relationship Id="rId10" Type="http://schemas.openxmlformats.org/officeDocument/2006/relationships/hyperlink" Target="https://homeguide.com/costs/fireplace-installation-cost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jse.amstat.org/v19n3/decock.pdf" TargetMode="External"/><Relationship Id="rId4" Type="http://schemas.openxmlformats.org/officeDocument/2006/relationships/hyperlink" Target="https://fred.stlouisfed.org/series/IASTHPI" TargetMode="External"/><Relationship Id="rId9" Type="http://schemas.openxmlformats.org/officeDocument/2006/relationships/hyperlink" Target="https://www.kaggle.com/c/house-prices-advanced-regression-techniques/data" TargetMode="External"/><Relationship Id="rId5" Type="http://schemas.openxmlformats.org/officeDocument/2006/relationships/hyperlink" Target="https://finance.yahoo.com/quote/%5ETNX/" TargetMode="External"/><Relationship Id="rId6" Type="http://schemas.openxmlformats.org/officeDocument/2006/relationships/hyperlink" Target="https://www.cityofames.org/home/showpublisheddocument/1024/637356764775500000" TargetMode="External"/><Relationship Id="rId7" Type="http://schemas.openxmlformats.org/officeDocument/2006/relationships/hyperlink" Target="https://github.com/topepo/AmesHousing/blob/master/data/ames_school_districts_sf.rda" TargetMode="External"/><Relationship Id="rId8" Type="http://schemas.openxmlformats.org/officeDocument/2006/relationships/hyperlink" Target="https://www.ames.k12.ia.us/boundaries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Data Science @ Regression Realty, Inc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Akram Sadek, James Goudreault, Rishi Goutam, Srikar Pamidi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Internal Briefing, </a:t>
            </a:r>
            <a:r>
              <a:rPr lang="en" sz="1200"/>
              <a:t>March 10, 2011</a:t>
            </a:r>
            <a:endParaRPr sz="1200"/>
          </a:p>
        </p:txBody>
      </p:sp>
      <p:sp>
        <p:nvSpPr>
          <p:cNvPr id="77" name="Google Shape;77;p15"/>
          <p:cNvSpPr txBox="1"/>
          <p:nvPr>
            <p:ph type="ctrTitle"/>
          </p:nvPr>
        </p:nvSpPr>
        <p:spPr>
          <a:xfrm>
            <a:off x="630600" y="572350"/>
            <a:ext cx="7893000" cy="26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200"/>
              <a:t>Predicting Property Sale Prices</a:t>
            </a:r>
            <a:endParaRPr sz="4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Letting clients know what their house is worth</a:t>
            </a:r>
            <a:endParaRPr sz="2400"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2400"/>
              <a:t>…accurately</a:t>
            </a:r>
            <a:endParaRPr i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features display increasing variance</a:t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719493" y="4709996"/>
            <a:ext cx="424500" cy="3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51" y="1459632"/>
            <a:ext cx="2644574" cy="1767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0566" y="1459649"/>
            <a:ext cx="2577110" cy="1767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3102" y="3205527"/>
            <a:ext cx="2658067" cy="1875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440" y="1459637"/>
            <a:ext cx="2752516" cy="176753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1070925" y="1092125"/>
            <a:ext cx="226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Linear-Linear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3745775" y="1092125"/>
            <a:ext cx="226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-Linear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6420625" y="1092125"/>
            <a:ext cx="226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Log-Log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56" name="Google Shape;156;p24"/>
          <p:cNvGrpSpPr/>
          <p:nvPr/>
        </p:nvGrpSpPr>
        <p:grpSpPr>
          <a:xfrm>
            <a:off x="596300" y="3180088"/>
            <a:ext cx="2806800" cy="1897704"/>
            <a:chOff x="596300" y="3173200"/>
            <a:chExt cx="2806800" cy="1897704"/>
          </a:xfrm>
        </p:grpSpPr>
        <p:pic>
          <p:nvPicPr>
            <p:cNvPr id="157" name="Google Shape;157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96300" y="3303372"/>
              <a:ext cx="2806487" cy="1767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4"/>
            <p:cNvPicPr preferRelativeResize="0"/>
            <p:nvPr/>
          </p:nvPicPr>
          <p:blipFill rotWithShape="1">
            <a:blip r:embed="rId5">
              <a:alphaModFix/>
            </a:blip>
            <a:srcRect b="93059" l="0" r="0" t="0"/>
            <a:stretch/>
          </p:blipFill>
          <p:spPr>
            <a:xfrm>
              <a:off x="745025" y="3173200"/>
              <a:ext cx="2658075" cy="1301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9" name="Google Shape;159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61175" y="3205428"/>
            <a:ext cx="2617700" cy="184702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/>
          <p:nvPr/>
        </p:nvSpPr>
        <p:spPr>
          <a:xfrm>
            <a:off x="5689175" y="1159925"/>
            <a:ext cx="1035600" cy="23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some</a:t>
            </a:r>
            <a:r>
              <a:rPr lang="en" sz="700">
                <a:solidFill>
                  <a:schemeClr val="dk2"/>
                </a:solidFill>
              </a:rPr>
              <a:t> improvement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3086650" y="1159925"/>
            <a:ext cx="1035600" cy="23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big</a:t>
            </a:r>
            <a:r>
              <a:rPr lang="en" sz="700">
                <a:solidFill>
                  <a:schemeClr val="dk2"/>
                </a:solidFill>
              </a:rPr>
              <a:t> improvement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matters…in some cases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417800"/>
            <a:ext cx="85206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price of a </a:t>
            </a:r>
            <a:r>
              <a:rPr b="1" lang="en"/>
              <a:t>single family home</a:t>
            </a:r>
            <a:r>
              <a:rPr lang="en"/>
              <a:t> is strongly correlated with the </a:t>
            </a:r>
            <a:r>
              <a:rPr b="1" lang="en"/>
              <a:t>number of rooms</a:t>
            </a:r>
            <a:r>
              <a:rPr lang="en"/>
              <a:t> in the home.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Not so with other home types</a:t>
            </a:r>
            <a:endParaRPr i="1"/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0" t="22281"/>
          <a:stretch/>
        </p:blipFill>
        <p:spPr>
          <a:xfrm>
            <a:off x="22887" y="2571750"/>
            <a:ext cx="9098225" cy="1986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Neighborhood is Strongly Predictive 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417800"/>
            <a:ext cx="24714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Neighborhood is highly correlated with home sale 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Neighborhoods were arranged in order of mean sale price to obtain a ranking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Ranking was used to create a new feature to describe each neighborhood as an ordinal integer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        (0, 1, 2, … , 26, 27)</a:t>
            </a:r>
            <a:endParaRPr sz="1500"/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975" y="1100800"/>
            <a:ext cx="5890000" cy="36386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7"/>
          <p:cNvGrpSpPr/>
          <p:nvPr/>
        </p:nvGrpSpPr>
        <p:grpSpPr>
          <a:xfrm>
            <a:off x="4600779" y="2783735"/>
            <a:ext cx="4061507" cy="2178858"/>
            <a:chOff x="4618288" y="2783750"/>
            <a:chExt cx="4026477" cy="2178858"/>
          </a:xfrm>
        </p:grpSpPr>
        <p:pic>
          <p:nvPicPr>
            <p:cNvPr id="183" name="Google Shape;183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18288" y="2783750"/>
              <a:ext cx="4026477" cy="2178858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cxnSp>
          <p:nvCxnSpPr>
            <p:cNvPr id="184" name="Google Shape;184;p27"/>
            <p:cNvCxnSpPr/>
            <p:nvPr/>
          </p:nvCxnSpPr>
          <p:spPr>
            <a:xfrm>
              <a:off x="8116875" y="3572275"/>
              <a:ext cx="500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stealth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185" name="Google Shape;185;p27"/>
            <p:cNvSpPr txBox="1"/>
            <p:nvPr/>
          </p:nvSpPr>
          <p:spPr>
            <a:xfrm>
              <a:off x="8148669" y="3294998"/>
              <a:ext cx="436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Flat</a:t>
              </a:r>
              <a:endPara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2006-2010: An anomaly? </a:t>
            </a:r>
            <a:endParaRPr sz="2400"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311700" y="1544750"/>
            <a:ext cx="4133700" cy="24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Ames house prices have been flat in this period… </a:t>
            </a:r>
            <a:endParaRPr i="1" sz="150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/>
              <a:t>…instead of showing the steady increase seen across Iowa in the recent past.</a:t>
            </a:r>
            <a:endParaRPr i="1" sz="1500"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500"/>
              <a:t>This is despite interest rates </a:t>
            </a:r>
            <a:r>
              <a:rPr i="1" lang="en" sz="1500"/>
              <a:t>dropping after 2008</a:t>
            </a:r>
            <a:endParaRPr i="1" sz="1500"/>
          </a:p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673" y="285750"/>
            <a:ext cx="4061703" cy="245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0" name="Google Shape;190;p27"/>
          <p:cNvPicPr preferRelativeResize="0"/>
          <p:nvPr/>
        </p:nvPicPr>
        <p:blipFill rotWithShape="1">
          <a:blip r:embed="rId5">
            <a:alphaModFix/>
          </a:blip>
          <a:srcRect b="0" l="0" r="6594" t="0"/>
          <a:stretch/>
        </p:blipFill>
        <p:spPr>
          <a:xfrm>
            <a:off x="311700" y="4043925"/>
            <a:ext cx="4133600" cy="918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Seasonality and Effect of 2008 Crash</a:t>
            </a:r>
            <a:endParaRPr sz="2800"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6785250" y="1285925"/>
            <a:ext cx="2235900" cy="3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…with more </a:t>
            </a:r>
            <a:r>
              <a:rPr b="1" lang="en" sz="1400"/>
              <a:t>summer</a:t>
            </a:r>
            <a:r>
              <a:rPr lang="en" sz="1400"/>
              <a:t> sales than sales in </a:t>
            </a:r>
            <a:r>
              <a:rPr b="1" lang="en" sz="1400"/>
              <a:t>winter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We see a shift towards more sales of </a:t>
            </a:r>
            <a:r>
              <a:rPr b="1" lang="en" sz="1400"/>
              <a:t>cheap</a:t>
            </a:r>
            <a:r>
              <a:rPr lang="en" sz="1400"/>
              <a:t> houses than </a:t>
            </a:r>
            <a:r>
              <a:rPr b="1" lang="en" sz="1400"/>
              <a:t>expensive</a:t>
            </a:r>
            <a:r>
              <a:rPr lang="en" sz="1400"/>
              <a:t> houses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/>
              <a:t>Are affluent owners hoping to weather the storm?</a:t>
            </a:r>
            <a:endParaRPr i="1" sz="1400"/>
          </a:p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8" name="Google Shape;198;p28"/>
          <p:cNvGrpSpPr/>
          <p:nvPr/>
        </p:nvGrpSpPr>
        <p:grpSpPr>
          <a:xfrm>
            <a:off x="65097" y="1166122"/>
            <a:ext cx="6571791" cy="3716041"/>
            <a:chOff x="65100" y="1084321"/>
            <a:chExt cx="6716875" cy="3798079"/>
          </a:xfrm>
        </p:grpSpPr>
        <p:pic>
          <p:nvPicPr>
            <p:cNvPr id="199" name="Google Shape;19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100" y="1762498"/>
              <a:ext cx="2464775" cy="2441724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00" name="Google Shape;200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47975" y="1084321"/>
              <a:ext cx="3834000" cy="3798079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201" name="Google Shape;201;p28"/>
            <p:cNvSpPr/>
            <p:nvPr/>
          </p:nvSpPr>
          <p:spPr>
            <a:xfrm rot="-5400000">
              <a:off x="842375" y="2772475"/>
              <a:ext cx="3790200" cy="415200"/>
            </a:xfrm>
            <a:prstGeom prst="trapezoid">
              <a:avLst>
                <a:gd fmla="val 160019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8"/>
          <p:cNvSpPr txBox="1"/>
          <p:nvPr/>
        </p:nvSpPr>
        <p:spPr>
          <a:xfrm>
            <a:off x="311700" y="1285925"/>
            <a:ext cx="24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ales exhibit seasonality…</a:t>
            </a:r>
            <a:endParaRPr/>
          </a:p>
        </p:txBody>
      </p:sp>
      <p:sp>
        <p:nvSpPr>
          <p:cNvPr id="203" name="Google Shape;203;p28"/>
          <p:cNvSpPr txBox="1"/>
          <p:nvPr/>
        </p:nvSpPr>
        <p:spPr>
          <a:xfrm>
            <a:off x="5418650" y="1467700"/>
            <a:ext cx="337800" cy="92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4800">
              <a:solidFill>
                <a:schemeClr val="accent1"/>
              </a:solidFill>
            </a:endParaRPr>
          </a:p>
        </p:txBody>
      </p:sp>
      <p:cxnSp>
        <p:nvCxnSpPr>
          <p:cNvPr id="204" name="Google Shape;204;p28"/>
          <p:cNvCxnSpPr/>
          <p:nvPr/>
        </p:nvCxnSpPr>
        <p:spPr>
          <a:xfrm>
            <a:off x="5707129" y="1950538"/>
            <a:ext cx="1106100" cy="579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triangle"/>
            <a:tailEnd len="med" w="med" type="oval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00"/>
              <a:t>Predictive Models</a:t>
            </a:r>
            <a:endParaRPr sz="4800"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586725" y="2968399"/>
            <a:ext cx="7970700" cy="18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&amp; Elastic-Net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Models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</a:t>
            </a:r>
            <a:endParaRPr/>
          </a:p>
        </p:txBody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Linear Regression </a:t>
            </a:r>
            <a:endParaRPr sz="35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&amp;</a:t>
            </a:r>
            <a:endParaRPr sz="35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Elastic-Net</a:t>
            </a:r>
            <a:endParaRPr sz="3580"/>
          </a:p>
        </p:txBody>
      </p:sp>
      <p:sp>
        <p:nvSpPr>
          <p:cNvPr id="217" name="Google Shape;217;p30"/>
          <p:cNvSpPr txBox="1"/>
          <p:nvPr>
            <p:ph idx="2" type="body"/>
          </p:nvPr>
        </p:nvSpPr>
        <p:spPr>
          <a:xfrm>
            <a:off x="4634700" y="374075"/>
            <a:ext cx="752100" cy="46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Model Scores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(Basic)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8" name="Google Shape;218;p30"/>
          <p:cNvGraphicFramePr/>
          <p:nvPr/>
        </p:nvGraphicFramePr>
        <p:xfrm>
          <a:off x="5443738" y="6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{6D37F869-70A1-4A5A-8E22-EE21533E1102}</a:tableStyleId>
              </a:tblPr>
              <a:tblGrid>
                <a:gridCol w="642300"/>
                <a:gridCol w="814225"/>
                <a:gridCol w="802050"/>
                <a:gridCol w="1074200"/>
              </a:tblGrid>
              <a:tr h="3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Basic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0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Final</a:t>
                      </a:r>
                      <a:endParaRPr b="1" sz="10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Elastic-Net</a:t>
                      </a:r>
                      <a:endParaRPr b="1" sz="10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baseline="30000" lang="en" sz="800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 Train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9184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0.9378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0.9331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baseline="30000" lang="en" sz="800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 Test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9020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0.9113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0.9221</a:t>
                      </a:r>
                      <a:endParaRPr b="1"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MSE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</a:t>
                      </a: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1232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0.0501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0.0462</a:t>
                      </a:r>
                      <a:endParaRPr b="1"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AIC</a:t>
                      </a:r>
                      <a:r>
                        <a:rPr b="1" baseline="30000" lang="en" sz="800">
                          <a:solidFill>
                            <a:schemeClr val="lt1"/>
                          </a:solidFill>
                        </a:rPr>
                        <a:t>†</a:t>
                      </a:r>
                      <a:endParaRPr b="1" baseline="30000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3489.04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3377.0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229.4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BIC</a:t>
                      </a:r>
                      <a:r>
                        <a:rPr b="1" baseline="30000" lang="en" sz="800">
                          <a:solidFill>
                            <a:schemeClr val="lt1"/>
                          </a:solidFill>
                        </a:rPr>
                        <a:t>†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13017.63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12652.6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850.7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525" y="2101400"/>
            <a:ext cx="3684000" cy="308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Scores + Statistical Validation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 txBox="1"/>
          <p:nvPr/>
        </p:nvSpPr>
        <p:spPr>
          <a:xfrm>
            <a:off x="28050" y="4837650"/>
            <a:ext cx="454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" sz="800">
                <a:solidFill>
                  <a:schemeClr val="dk1"/>
                </a:solidFill>
              </a:rPr>
              <a:t>†</a:t>
            </a: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sed custom AIC</a:t>
            </a: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/BIC function to apply same function on Elastic-Net as on Linear Regression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31"/>
          <p:cNvSpPr txBox="1"/>
          <p:nvPr>
            <p:ph idx="4294967295" type="title"/>
          </p:nvPr>
        </p:nvSpPr>
        <p:spPr>
          <a:xfrm>
            <a:off x="335275" y="90875"/>
            <a:ext cx="42603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Checking Assumptions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6">
                <a:solidFill>
                  <a:schemeClr val="lt1"/>
                </a:solidFill>
              </a:rPr>
              <a:t>(Basic Model)</a:t>
            </a:r>
            <a:endParaRPr sz="1866">
              <a:solidFill>
                <a:schemeClr val="lt1"/>
              </a:solidFill>
            </a:endParaRPr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99" y="940150"/>
            <a:ext cx="3642001" cy="22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513" y="3159850"/>
            <a:ext cx="3554683" cy="18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275" y="3159840"/>
            <a:ext cx="3703325" cy="197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3975" y="179557"/>
            <a:ext cx="2830560" cy="27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 txBox="1"/>
          <p:nvPr/>
        </p:nvSpPr>
        <p:spPr>
          <a:xfrm>
            <a:off x="776200" y="1880650"/>
            <a:ext cx="13800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Residuals normally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distributed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6762225" y="4236375"/>
            <a:ext cx="1501800" cy="33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Residuals centered at 0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4997175" y="1880650"/>
            <a:ext cx="1334700" cy="33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Low multicolinearity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7680025" y="179550"/>
            <a:ext cx="784500" cy="277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31"/>
          <p:cNvCxnSpPr>
            <a:stCxn id="235" idx="3"/>
            <a:endCxn id="236" idx="1"/>
          </p:cNvCxnSpPr>
          <p:nvPr/>
        </p:nvCxnSpPr>
        <p:spPr>
          <a:xfrm flipH="1" rot="10800000">
            <a:off x="6331875" y="1567300"/>
            <a:ext cx="1348200" cy="4827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8" name="Google Shape;238;p31"/>
          <p:cNvSpPr txBox="1"/>
          <p:nvPr/>
        </p:nvSpPr>
        <p:spPr>
          <a:xfrm>
            <a:off x="2452900" y="4236375"/>
            <a:ext cx="1334700" cy="33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Residuals are linear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9" name="Google Shape;239;p31"/>
          <p:cNvCxnSpPr>
            <a:stCxn id="234" idx="1"/>
          </p:cNvCxnSpPr>
          <p:nvPr/>
        </p:nvCxnSpPr>
        <p:spPr>
          <a:xfrm rot="10800000">
            <a:off x="5707125" y="3769425"/>
            <a:ext cx="1055100" cy="636300"/>
          </a:xfrm>
          <a:prstGeom prst="bentConnector3">
            <a:avLst>
              <a:gd fmla="val 99995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00" y="1170124"/>
            <a:ext cx="8254199" cy="38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2"/>
          <p:cNvSpPr txBox="1"/>
          <p:nvPr>
            <p:ph idx="4294967295" type="title"/>
          </p:nvPr>
        </p:nvSpPr>
        <p:spPr>
          <a:xfrm>
            <a:off x="311700" y="1402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Coefficients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6">
                <a:solidFill>
                  <a:schemeClr val="lt1"/>
                </a:solidFill>
              </a:rPr>
              <a:t>(Basic Model)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2197675" y="2784550"/>
            <a:ext cx="106200" cy="1421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2"/>
          <p:cNvSpPr txBox="1"/>
          <p:nvPr/>
        </p:nvSpPr>
        <p:spPr>
          <a:xfrm>
            <a:off x="3422925" y="1764350"/>
            <a:ext cx="3254400" cy="554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HasPool Confidence Interval encompasses 0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(Removed in </a:t>
            </a:r>
            <a:r>
              <a:rPr b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Final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model)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9" name="Google Shape;249;p32"/>
          <p:cNvCxnSpPr>
            <a:stCxn id="247" idx="3"/>
            <a:endCxn id="248" idx="2"/>
          </p:cNvCxnSpPr>
          <p:nvPr/>
        </p:nvCxnSpPr>
        <p:spPr>
          <a:xfrm flipH="1" rot="10800000">
            <a:off x="2303875" y="2318350"/>
            <a:ext cx="2746200" cy="11769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1-unit change on mean Sale Price</a:t>
            </a:r>
            <a:endParaRPr/>
          </a:p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311700" y="1417800"/>
            <a:ext cx="85206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can show the effect of a 1-unit change in a feature, </a:t>
            </a:r>
            <a:r>
              <a:rPr i="1" lang="en"/>
              <a:t>ceteris paribus</a:t>
            </a:r>
            <a:endParaRPr i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Increasing the living area of a home by 1 sq. ft. yields an additional $57.43 to the property’s average sale price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But the same for basement and outdoor areas are just $21.84 and $10.64 respectively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Being near a high-traffic road or rail line decreases value by $7675!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can an agent </a:t>
            </a:r>
            <a:r>
              <a:rPr b="1" lang="en"/>
              <a:t>recommend</a:t>
            </a:r>
            <a:r>
              <a:rPr lang="en"/>
              <a:t>?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fireplace can add $4380 to the sale price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However, might not be cost effective as </a:t>
            </a:r>
            <a:r>
              <a:rPr lang="en" u="sng">
                <a:solidFill>
                  <a:schemeClr val="hlink"/>
                </a:solidFill>
                <a:hlinkClick r:id="rId3"/>
              </a:rPr>
              <a:t>cost of installation</a:t>
            </a:r>
            <a:r>
              <a:rPr lang="en"/>
              <a:t> is between 2-5k. Agent to make determination based on fireplace type (gas, electric, etc)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Adding a central air unit increases price by $23599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Given that </a:t>
            </a:r>
            <a:r>
              <a:rPr lang="en" u="sng">
                <a:solidFill>
                  <a:schemeClr val="hlink"/>
                </a:solidFill>
                <a:hlinkClick r:id="rId4"/>
              </a:rPr>
              <a:t>cost of installation</a:t>
            </a:r>
            <a:r>
              <a:rPr lang="en"/>
              <a:t> is between 3-15k, an agent can recommend installation</a:t>
            </a:r>
            <a:endParaRPr/>
          </a:p>
        </p:txBody>
      </p:sp>
      <p:sp>
        <p:nvSpPr>
          <p:cNvPr id="256" name="Google Shape;25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Discussion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Predicting House Prices in Ames, IA</a:t>
            </a:r>
            <a:endParaRPr sz="1800"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Cleaning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Feature Engineering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Notable Findings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Predictive Models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Accuracy Scores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Model Complexity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Statistical Validation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Hyperparameters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Q&amp;A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212925" y="1540250"/>
            <a:ext cx="40452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Regression</a:t>
            </a:r>
            <a:endParaRPr/>
          </a:p>
        </p:txBody>
      </p:sp>
      <p:sp>
        <p:nvSpPr>
          <p:cNvPr id="262" name="Google Shape;26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44711">
            <a:off x="4991809" y="837794"/>
            <a:ext cx="3516607" cy="252773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4" name="Google Shape;264;p34"/>
          <p:cNvSpPr txBox="1"/>
          <p:nvPr/>
        </p:nvSpPr>
        <p:spPr>
          <a:xfrm>
            <a:off x="5795950" y="0"/>
            <a:ext cx="2620500" cy="480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b="1" i="1" sz="30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Support Vector 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89200"/>
            <a:ext cx="8594400" cy="3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Model Scores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Hyper-parameters</a:t>
            </a:r>
            <a:r>
              <a:rPr b="1" baseline="30000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⁑</a:t>
            </a:r>
            <a:endParaRPr b="1" baseline="3000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 Reported models using logSalePrice for consistency. Models using SalePrice showed marginal improvement (~10-15% in R</a:t>
            </a:r>
            <a:r>
              <a:rPr baseline="30000"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), but were more overfit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⁑ 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Attempted gridsearch to explore other parameters such as </a:t>
            </a: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kernel=linear/poly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but lacked time (&gt;5 hours to run)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1" name="Google Shape;271;p35"/>
          <p:cNvGraphicFramePr/>
          <p:nvPr/>
        </p:nvGraphicFramePr>
        <p:xfrm>
          <a:off x="2023388" y="1189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{6D37F869-70A1-4A5A-8E22-EE21533E1102}</a:tableStyleId>
              </a:tblPr>
              <a:tblGrid>
                <a:gridCol w="725425"/>
                <a:gridCol w="863550"/>
                <a:gridCol w="1051225"/>
                <a:gridCol w="1118875"/>
                <a:gridCol w="1338125"/>
              </a:tblGrid>
              <a:tr h="3750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Before Standardizing</a:t>
                      </a:r>
                      <a:endParaRPr b="1" sz="10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After Standardizing</a:t>
                      </a:r>
                      <a:endParaRPr b="1" sz="10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1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Default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SalePrice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Default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LogSalePrice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Default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logSalePrice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Tuned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logSalePrice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baseline="30000" lang="en" sz="800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 Train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-0.063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0.687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0.951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0.928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baseline="30000" lang="en" sz="800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 Test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-0.063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0.676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0.852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0.922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RMSE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0.385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0.279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2" name="Google Shape;27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023" y="3100825"/>
            <a:ext cx="3797575" cy="7318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212925" y="1540250"/>
            <a:ext cx="40452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Models</a:t>
            </a:r>
            <a:endParaRPr/>
          </a:p>
        </p:txBody>
      </p:sp>
      <p:sp>
        <p:nvSpPr>
          <p:cNvPr id="279" name="Google Shape;27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80" name="Google Shape;280;p36"/>
          <p:cNvSpPr txBox="1"/>
          <p:nvPr>
            <p:ph idx="1" type="subTitle"/>
          </p:nvPr>
        </p:nvSpPr>
        <p:spPr>
          <a:xfrm>
            <a:off x="212925" y="2384675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</a:t>
            </a:r>
            <a:endParaRPr/>
          </a:p>
        </p:txBody>
      </p:sp>
      <p:pic>
        <p:nvPicPr>
          <p:cNvPr id="281" name="Google Shape;2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225" y="1159950"/>
            <a:ext cx="4112799" cy="302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Tree Models - </a:t>
            </a:r>
            <a:r>
              <a:rPr lang="en" sz="2977">
                <a:solidFill>
                  <a:schemeClr val="lt1"/>
                </a:solidFill>
              </a:rPr>
              <a:t>Random Forest &amp; </a:t>
            </a:r>
            <a:r>
              <a:rPr lang="en" sz="2977">
                <a:solidFill>
                  <a:schemeClr val="lt1"/>
                </a:solidFill>
              </a:rPr>
              <a:t>Gradient</a:t>
            </a:r>
            <a:r>
              <a:rPr lang="en" sz="2977">
                <a:solidFill>
                  <a:schemeClr val="lt1"/>
                </a:solidFill>
              </a:rPr>
              <a:t> Boosting</a:t>
            </a:r>
            <a:endParaRPr sz="2977">
              <a:solidFill>
                <a:schemeClr val="lt1"/>
              </a:solidFill>
            </a:endParaRPr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311700" y="11892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Model Scores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Hyper-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*reported models using logSalePrice for consistency, models using SalePrice were marginally better (~10-15% 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improvement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R</a:t>
            </a:r>
            <a:r>
              <a:rPr baseline="30000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*attempted gridsearch to explore other parameters such as loss=huber but lacked time (&gt;2hrs to run)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8" name="Google Shape;288;p37"/>
          <p:cNvGraphicFramePr/>
          <p:nvPr/>
        </p:nvGraphicFramePr>
        <p:xfrm>
          <a:off x="2180363" y="1265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{6D37F869-70A1-4A5A-8E22-EE21533E1102}</a:tableStyleId>
              </a:tblPr>
              <a:tblGrid>
                <a:gridCol w="771375"/>
                <a:gridCol w="1197675"/>
                <a:gridCol w="1197675"/>
                <a:gridCol w="1197675"/>
                <a:gridCol w="1055600"/>
              </a:tblGrid>
              <a:tr h="3266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Random Forest</a:t>
                      </a:r>
                      <a:endParaRPr b="1" sz="10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Boosted</a:t>
                      </a:r>
                      <a:endParaRPr b="1" sz="10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66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Default 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Tuned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Default 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Tuned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baseline="30000" lang="en" sz="800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 Train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0.987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0.986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0.985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0.994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baseline="30000" lang="en" sz="800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 Test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0.909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0.915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0.920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0.927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RMSE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0.050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0.047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0.045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0.043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9" name="Google Shape;28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90" name="Google Shape;2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024" y="3041225"/>
            <a:ext cx="2611038" cy="721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1" name="Google Shape;29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146" y="3041225"/>
            <a:ext cx="2561726" cy="853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212925" y="1540250"/>
            <a:ext cx="40452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297" name="Google Shape;29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38"/>
          <p:cNvSpPr txBox="1"/>
          <p:nvPr>
            <p:ph idx="1" type="subTitle"/>
          </p:nvPr>
        </p:nvSpPr>
        <p:spPr>
          <a:xfrm>
            <a:off x="212925" y="2384675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endParaRPr/>
          </a:p>
        </p:txBody>
      </p:sp>
      <p:pic>
        <p:nvPicPr>
          <p:cNvPr id="299" name="Google Shape;2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1072200"/>
            <a:ext cx="4424425" cy="295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8"/>
          <p:cNvSpPr txBox="1"/>
          <p:nvPr/>
        </p:nvSpPr>
        <p:spPr>
          <a:xfrm>
            <a:off x="5659813" y="733500"/>
            <a:ext cx="240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Sub-network of Complete Neural Net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Backpropagation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338875" y="1293125"/>
            <a:ext cx="5757000" cy="3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lt1"/>
                </a:solidFill>
              </a:rPr>
              <a:t>Perceptron</a:t>
            </a:r>
            <a:r>
              <a:rPr lang="en" sz="1350">
                <a:solidFill>
                  <a:schemeClr val="lt1"/>
                </a:solidFill>
              </a:rPr>
              <a:t> - </a:t>
            </a:r>
            <a:r>
              <a:rPr lang="en" sz="1300">
                <a:solidFill>
                  <a:schemeClr val="lt1"/>
                </a:solidFill>
              </a:rPr>
              <a:t>artificial ‘neuron’ that performs weighted sum on synaptic inputs. Output function dependant on weighted sum - could be ‘analog’ or ‘digital’ (fire to 1 if threshold exceeded)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lt1"/>
                </a:solidFill>
              </a:rPr>
              <a:t>Backpropagation</a:t>
            </a:r>
            <a:r>
              <a:rPr lang="en" sz="1350">
                <a:solidFill>
                  <a:schemeClr val="lt1"/>
                </a:solidFill>
              </a:rPr>
              <a:t> - </a:t>
            </a:r>
            <a:r>
              <a:rPr lang="en" sz="1300">
                <a:solidFill>
                  <a:schemeClr val="lt1"/>
                </a:solidFill>
              </a:rPr>
              <a:t>a forward propagating neural network where backward propagating synapses have been added to the neurons to adjust the synaptic weights based on the final output error</a:t>
            </a:r>
            <a:r>
              <a:rPr lang="en" sz="1350">
                <a:solidFill>
                  <a:schemeClr val="lt1"/>
                </a:solidFill>
              </a:rPr>
              <a:t> </a:t>
            </a:r>
            <a:endParaRPr b="1" i="1" sz="13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7" name="Google Shape;30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cxnSp>
        <p:nvCxnSpPr>
          <p:cNvPr id="308" name="Google Shape;308;p39"/>
          <p:cNvCxnSpPr/>
          <p:nvPr/>
        </p:nvCxnSpPr>
        <p:spPr>
          <a:xfrm>
            <a:off x="425525" y="1155425"/>
            <a:ext cx="3819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&lt;math xmlns=&quot;http://www.w3.org/1998/Math/MathML&quot;&gt;&lt;msub&gt;&lt;mi mathvariant=&quot;bold-italic&quot; mathcolor=&quot;#01AFD1&quot;&gt;h&lt;/mi&gt;&lt;mi mathvariant=&quot;bold&quot; mathcolor=&quot;#01AFD1&quot;&gt;j&lt;/mi&gt;&lt;/msub&gt;&lt;mo mathvariant=&quot;bold&quot; mathcolor=&quot;#01AFD1&quot;&gt;=&lt;/mo&gt;&lt;mi mathvariant=&quot;bold-italic&quot; mathcolor=&quot;#01AFD1&quot;&gt;&amp;#x3B8;&lt;/mi&gt;&lt;mrow mathcolor=&quot;#01AFD1&quot;&gt;&lt;mo mathvariant=&quot;bold&quot; stretchy=&quot;true&quot;&gt;[&lt;/mo&gt;&lt;mi mathvariant=&quot;bold&quot;&gt;&amp;#x3A3;&lt;/mi&gt;&lt;mrow&gt;&lt;mo mathvariant=&quot;bold&quot; stretchy=&quot;true&quot;&gt;(&lt;/mo&gt;&lt;msub&gt;&lt;mi mathvariant=&quot;bold&quot;&gt;h&lt;/mi&gt;&lt;mi mathvariant=&quot;bold&quot;&gt;i&lt;/mi&gt;&lt;/msub&gt;&lt;msub&gt;&lt;mi mathvariant=&quot;bold&quot;&gt;W&lt;/mi&gt;&lt;mi mathvariant=&quot;bold&quot;&gt;ij&lt;/mi&gt;&lt;/msub&gt;&lt;mo mathvariant=&quot;bold&quot;&gt;+&lt;/mo&gt;&lt;msub&gt;&lt;mi mathvariant=&quot;bold&quot;&gt;b&lt;/mi&gt;&lt;mi mathvariant=&quot;bold&quot;&gt;j&lt;/mi&gt;&lt;/msub&gt;&lt;mo mathvariant=&quot;bold&quot; stretchy=&quot;true&quot;&gt;)&lt;/mo&gt;&lt;/mrow&gt;&lt;mo mathvariant=&quot;bold&quot; stretchy=&quot;true&quot;&gt;]&lt;/mo&gt;&lt;/mrow&gt;&lt;mo mathvariant=&quot;bold&quot; mathcolor=&quot;#01AFD1&quot;&gt;=&lt;/mo&gt;&lt;mi mathvariant=&quot;bold-italic&quot; mathcolor=&quot;#01AFD1&quot;&gt;&amp;#x3B8;&lt;/mi&gt;&lt;mstyle mathvariant=&quot;bold&quot; mathcolor=&quot;#01AFD1&quot;&gt;&lt;mo stretchy=&quot;true&quot;&gt;(&lt;/mo&gt;&lt;msub&gt;&lt;mi&gt;s&lt;/mi&gt;&lt;mi&gt;j&lt;/mi&gt;&lt;/msub&gt;&lt;mo stretchy=&quot;true&quot;&gt;)&lt;/mo&gt;&lt;/mstyle&gt;&lt;/math&gt;" id="309" name="Google Shape;309;p39" title="Error converting from MathML to accessible text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800" y="1859825"/>
            <a:ext cx="2079451" cy="2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9"/>
          <p:cNvSpPr txBox="1"/>
          <p:nvPr/>
        </p:nvSpPr>
        <p:spPr>
          <a:xfrm>
            <a:off x="338875" y="2870925"/>
            <a:ext cx="21819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Backprop method </a:t>
            </a:r>
            <a:r>
              <a:rPr lang="en" sz="13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compute for every synaptic weight the gradient of the error ∂E/∂W with respect to the current weight. Use gradient to adjust weight proportionally. Key insight is error can be computed recursively via the chain rule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&lt;math xmlns=&quot;http://www.w3.org/1998/Math/MathML&quot;&gt;&lt;mi mathvariant=&quot;bold-italic&quot; mathcolor=&quot;#01AFD1&quot;&gt;E&lt;/mi&gt;&lt;mo mathvariant=&quot;bold&quot; mathcolor=&quot;#01AFD1&quot;&gt;=&lt;/mo&gt;&lt;mfrac mathcolor=&quot;#01AFD1&quot;&gt;&lt;mn mathvariant=&quot;bold&quot;&gt;1&lt;/mn&gt;&lt;mn mathvariant=&quot;bold&quot;&gt;2&lt;/mn&gt;&lt;/mfrac&gt;&lt;mstyle displaystyle=&quot;false&quot;&gt;&lt;munder mathcolor=&quot;#01AFD1&quot;&gt;&lt;mo mathvariant=&quot;bold&quot;&gt;&amp;#x2211;&lt;/mo&gt;&lt;mi mathvariant=&quot;bold&quot;&gt;l&lt;/mi&gt;&lt;/munder&gt;&lt;/mstyle&gt;&lt;msup&gt;&lt;mrow mathcolor=&quot;#01AFD1&quot;&gt;&lt;mo stretchy=&quot;true&quot; mathvariant=&quot;bold&quot;&gt;(&lt;/mo&gt;&lt;msub&gt;&lt;mi mathvariant=&quot;bold&quot;&gt;h&lt;/mi&gt;&lt;mi mathvariant=&quot;bold&quot;&gt;l&lt;/mi&gt;&lt;/msub&gt;&lt;mo mathvariant=&quot;bold&quot;&gt;-&lt;/mo&gt;&lt;msub&gt;&lt;mi mathvariant=&quot;bold&quot;&gt;t&lt;/mi&gt;&lt;mi mathvariant=&quot;bold&quot;&gt;l&lt;/mi&gt;&lt;/msub&gt;&lt;mo stretchy=&quot;true&quot; mathvariant=&quot;bold&quot;&gt;)&lt;/mo&gt;&lt;/mrow&gt;&lt;mn mathvariant=&quot;bold&quot; mathcolor=&quot;#01AFD1&quot;&gt;2&lt;/mn&gt;&lt;/msup&gt;&lt;/math&gt;" id="311" name="Google Shape;311;p39" title="Error converting from MathML to accessible text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800" y="2619375"/>
            <a:ext cx="1414850" cy="35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6941" y="187175"/>
            <a:ext cx="2777508" cy="478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9" title="bold italic capital delta bold italic W subscript bold i bold j end subscript bold equals bold minus bold italic eta fraction numerator bold partial differential bold E over denominator bold partial differential bold W subscript bold i bold j end subscript end fraction bold equals bold minus bold italic eta fraction numerator bold partial differential bold E over denominator bold partial differential bold s subscript bold j end fraction bold times fraction numerator bold partial differential bold s subscript bold j over denominator bold partial differential bold W subscript bold i bold j end subscript end fraction bold equals bold minus bold italic eta bold times fraction numerator bold partial differential bold E over denominator bold partial differential bold s subscript bold j end fraction bold times bold italic h subscript bold i bold equals bold minus bold italic eta bold italic delta subscript bold j bold italic h subscript bold i&#10;bold italic delta subscript bold l bold equals fraction numerator bold partial differential bold E over denominator bold partial differential bold s subscript bold l end fraction bold equals fraction numerator bold partial differential bold E over denominator bold partial differential bold h subscript bold l end fraction bold times fraction numerator bold partial differential bold h subscript bold l over denominator bold partial differential bold s subscript bold l end fraction bold equals begin bold style stretchy left parenthesis h subscript l minus t subscript l stretchy right parenthesis end style bold times bold italic theta bold apostrophe begin bold style stretchy left parenthesis s subscript l stretchy right parenthesis end style bold equals begin bold style stretchy left parenthesis h subscript l minus t subscript l stretchy right parenthesis end style begin bold style stretchy left square bracket 1 minus theta squared open parentheses s subscript l close parentheses stretchy right square bracket end style&#10;bold italic delta subscript bold k bold equals fraction numerator bold partial differential bold E over denominator bold partial differential bold s subscript bold k end fraction bold equals bold sum for bold l of fraction numerator bold partial differential bold E over denominator bold partial differential bold s subscript bold l end fraction bold times fraction numerator bold partial differential bold s subscript bold l over denominator bold partial differential bold h subscript bold k end fraction bold times fraction numerator bold partial differential bold h subscript bold k over denominator bold partial differential bold s subscript bold k end fraction bold equals bold sum for bold l of bold italic delta subscript bold l bold times bold italic W subscript bold k bold l end subscript bold times begin bold style stretchy left square bracket 1 minus theta squared open parentheses s subscript k close parentheses stretchy right square bracket end style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0300" y="3270691"/>
            <a:ext cx="3695573" cy="141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Results</a:t>
            </a:r>
            <a:endParaRPr/>
          </a:p>
        </p:txBody>
      </p:sp>
      <p:sp>
        <p:nvSpPr>
          <p:cNvPr id="319" name="Google Shape;319;p40"/>
          <p:cNvSpPr txBox="1"/>
          <p:nvPr>
            <p:ph idx="1" type="body"/>
          </p:nvPr>
        </p:nvSpPr>
        <p:spPr>
          <a:xfrm>
            <a:off x="311700" y="1331725"/>
            <a:ext cx="3296100" cy="10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1225"/>
              <a:t>Backpropagation</a:t>
            </a:r>
            <a:r>
              <a:rPr lang="en" sz="1225"/>
              <a:t> is accurate with far fewer features, making it ideal for our agents, who would need to enter less information for a good sale price estimate</a:t>
            </a:r>
            <a:endParaRPr sz="1225"/>
          </a:p>
        </p:txBody>
      </p:sp>
      <p:sp>
        <p:nvSpPr>
          <p:cNvPr id="320" name="Google Shape;32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1" name="Google Shape;3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175" y="1570200"/>
            <a:ext cx="5102137" cy="31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322" name="Google Shape;322;p40"/>
          <p:cNvGraphicFramePr/>
          <p:nvPr/>
        </p:nvGraphicFramePr>
        <p:xfrm>
          <a:off x="1662163" y="2423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{6D37F869-70A1-4A5A-8E22-EE21533E1102}</a:tableStyleId>
              </a:tblPr>
              <a:tblGrid>
                <a:gridCol w="848275"/>
                <a:gridCol w="1033825"/>
              </a:tblGrid>
              <a:tr h="26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Backprop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baseline="30000" lang="en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Train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0.9366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baseline="30000" lang="en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Test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0.8950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RMSE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0.0320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AIC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577.1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BIC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2160.3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3" name="Google Shape;323;p40"/>
          <p:cNvSpPr txBox="1"/>
          <p:nvPr>
            <p:ph idx="1" type="body"/>
          </p:nvPr>
        </p:nvSpPr>
        <p:spPr>
          <a:xfrm>
            <a:off x="311700" y="2423125"/>
            <a:ext cx="1335900" cy="23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0"/>
              <a:t>18 inputs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en" sz="1000"/>
              <a:t>(c.f. with 47 inputs using Elastic-Net)</a:t>
            </a:r>
            <a:endParaRPr i="1" sz="1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0"/>
              <a:t>Two hidden layers (11, 6)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200"/>
              <a:t>Substantive improvement in model accuracy will become possible with further work.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type="title"/>
          </p:nvPr>
        </p:nvSpPr>
        <p:spPr>
          <a:xfrm>
            <a:off x="212925" y="1540250"/>
            <a:ext cx="40452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</a:t>
            </a:r>
            <a:endParaRPr/>
          </a:p>
        </p:txBody>
      </p:sp>
      <p:sp>
        <p:nvSpPr>
          <p:cNvPr id="329" name="Google Shape;32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41"/>
          <p:cNvSpPr txBox="1"/>
          <p:nvPr>
            <p:ph idx="1" type="subTitle"/>
          </p:nvPr>
        </p:nvSpPr>
        <p:spPr>
          <a:xfrm>
            <a:off x="212925" y="2384675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SARIMA</a:t>
            </a:r>
            <a:endParaRPr/>
          </a:p>
        </p:txBody>
      </p:sp>
      <p:pic>
        <p:nvPicPr>
          <p:cNvPr id="331" name="Google Shape;3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225" y="1128025"/>
            <a:ext cx="4454674" cy="30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1"/>
          <p:cNvSpPr txBox="1"/>
          <p:nvPr/>
        </p:nvSpPr>
        <p:spPr>
          <a:xfrm>
            <a:off x="5828403" y="789325"/>
            <a:ext cx="197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Prediction - All House Types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>
            <p:ph type="title"/>
          </p:nvPr>
        </p:nvSpPr>
        <p:spPr>
          <a:xfrm>
            <a:off x="311700" y="35170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Time Series– House Type </a:t>
            </a:r>
            <a:r>
              <a:rPr lang="en" sz="1550"/>
              <a:t>(Collapse_MSSubClass)</a:t>
            </a:r>
            <a:endParaRPr sz="1550"/>
          </a:p>
        </p:txBody>
      </p:sp>
      <p:sp>
        <p:nvSpPr>
          <p:cNvPr id="338" name="Google Shape;33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42"/>
          <p:cNvSpPr txBox="1"/>
          <p:nvPr/>
        </p:nvSpPr>
        <p:spPr>
          <a:xfrm>
            <a:off x="4200849" y="1683406"/>
            <a:ext cx="72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Duplex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42"/>
          <p:cNvSpPr txBox="1"/>
          <p:nvPr/>
        </p:nvSpPr>
        <p:spPr>
          <a:xfrm>
            <a:off x="7237446" y="1683406"/>
            <a:ext cx="70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Split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42"/>
          <p:cNvSpPr txBox="1"/>
          <p:nvPr/>
        </p:nvSpPr>
        <p:spPr>
          <a:xfrm>
            <a:off x="998346" y="1683397"/>
            <a:ext cx="107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Traditional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42" name="Google Shape;342;p42"/>
          <p:cNvGrpSpPr/>
          <p:nvPr/>
        </p:nvGrpSpPr>
        <p:grpSpPr>
          <a:xfrm>
            <a:off x="63175" y="1972150"/>
            <a:ext cx="2950049" cy="2060866"/>
            <a:chOff x="63175" y="1972150"/>
            <a:chExt cx="2950049" cy="2060866"/>
          </a:xfrm>
        </p:grpSpPr>
        <p:pic>
          <p:nvPicPr>
            <p:cNvPr id="343" name="Google Shape;343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175" y="1972150"/>
              <a:ext cx="2950049" cy="2060866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cxnSp>
          <p:nvCxnSpPr>
            <p:cNvPr id="344" name="Google Shape;344;p42"/>
            <p:cNvCxnSpPr/>
            <p:nvPr/>
          </p:nvCxnSpPr>
          <p:spPr>
            <a:xfrm>
              <a:off x="286629" y="3400350"/>
              <a:ext cx="27150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5" name="Google Shape;345;p42"/>
          <p:cNvGrpSpPr/>
          <p:nvPr/>
        </p:nvGrpSpPr>
        <p:grpSpPr>
          <a:xfrm>
            <a:off x="3076630" y="1969642"/>
            <a:ext cx="2950075" cy="2060875"/>
            <a:chOff x="3076630" y="1969642"/>
            <a:chExt cx="2950075" cy="2060875"/>
          </a:xfrm>
        </p:grpSpPr>
        <p:pic>
          <p:nvPicPr>
            <p:cNvPr id="346" name="Google Shape;346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76630" y="1969642"/>
              <a:ext cx="2950059" cy="2060875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cxnSp>
          <p:nvCxnSpPr>
            <p:cNvPr id="347" name="Google Shape;347;p42"/>
            <p:cNvCxnSpPr/>
            <p:nvPr/>
          </p:nvCxnSpPr>
          <p:spPr>
            <a:xfrm>
              <a:off x="3311704" y="3400350"/>
              <a:ext cx="27150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8" name="Google Shape;348;p42"/>
          <p:cNvGrpSpPr/>
          <p:nvPr/>
        </p:nvGrpSpPr>
        <p:grpSpPr>
          <a:xfrm>
            <a:off x="6115675" y="1962596"/>
            <a:ext cx="2950054" cy="2060868"/>
            <a:chOff x="6115675" y="1962596"/>
            <a:chExt cx="2950054" cy="2060868"/>
          </a:xfrm>
        </p:grpSpPr>
        <p:pic>
          <p:nvPicPr>
            <p:cNvPr id="349" name="Google Shape;349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15675" y="1962596"/>
              <a:ext cx="2950049" cy="2060868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cxnSp>
          <p:nvCxnSpPr>
            <p:cNvPr id="350" name="Google Shape;350;p42"/>
            <p:cNvCxnSpPr/>
            <p:nvPr/>
          </p:nvCxnSpPr>
          <p:spPr>
            <a:xfrm>
              <a:off x="6350729" y="3400350"/>
              <a:ext cx="27150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311700" y="35170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“Demand”</a:t>
            </a:r>
            <a:r>
              <a:rPr lang="en"/>
              <a:t> Time Series– Upper and Lower 2-Tile</a:t>
            </a:r>
            <a:endParaRPr/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95800" y="1172590"/>
            <a:ext cx="85206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400"/>
              <a:t>Reveals that “demand” of upper two-tile homes will recover in the next two years*</a:t>
            </a:r>
            <a:endParaRPr i="1" sz="1400"/>
          </a:p>
        </p:txBody>
      </p:sp>
      <p:sp>
        <p:nvSpPr>
          <p:cNvPr id="357" name="Google Shape;35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43"/>
          <p:cNvSpPr/>
          <p:nvPr/>
        </p:nvSpPr>
        <p:spPr>
          <a:xfrm>
            <a:off x="647650" y="2571750"/>
            <a:ext cx="133200" cy="112200"/>
          </a:xfrm>
          <a:prstGeom prst="flowChar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3"/>
          <p:cNvSpPr txBox="1"/>
          <p:nvPr/>
        </p:nvSpPr>
        <p:spPr>
          <a:xfrm>
            <a:off x="6283700" y="1674950"/>
            <a:ext cx="96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Cheap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0" name="Google Shape;3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75" y="1597737"/>
            <a:ext cx="4402241" cy="307536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61" name="Google Shape;36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285" y="1597737"/>
            <a:ext cx="4402241" cy="307536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62" name="Google Shape;362;p43"/>
          <p:cNvSpPr txBox="1"/>
          <p:nvPr/>
        </p:nvSpPr>
        <p:spPr>
          <a:xfrm>
            <a:off x="395800" y="4688650"/>
            <a:ext cx="814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*Assuming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our dataset contains all houses on Ames market at that month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00"/>
              <a:t>Data</a:t>
            </a:r>
            <a:endParaRPr sz="48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Cleaning and Feature Engineering</a:t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/>
          <p:nvPr>
            <p:ph type="title"/>
          </p:nvPr>
        </p:nvSpPr>
        <p:spPr>
          <a:xfrm>
            <a:off x="311700" y="218575"/>
            <a:ext cx="8520600" cy="64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 Series - Average Price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44"/>
          <p:cNvSpPr txBox="1"/>
          <p:nvPr>
            <p:ph idx="1" type="body"/>
          </p:nvPr>
        </p:nvSpPr>
        <p:spPr>
          <a:xfrm>
            <a:off x="311700" y="861800"/>
            <a:ext cx="8520600" cy="41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Model Scores</a:t>
            </a:r>
            <a:endParaRPr b="1" sz="14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As SARIMA predictions are not based on linear Correlation, 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there will not be strong Coeff. Of Determination, 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nor will it have much significance. 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We checked improvement of our model, if the RMSE decreased 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between train and test.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Parameters and Coefficients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SARIMA(1,2,2,1,2,1,12)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is an </a:t>
            </a: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AR(1)+MA(2)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twice-differenced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 Weak Stationarity, with seasonal </a:t>
            </a: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sAR(1)+sMA(1)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twice-differenced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 Weak Stationarity, over a seasonal period of 12 months.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means that we have a strong </a:t>
            </a:r>
            <a:r>
              <a:rPr i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Moving Average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component to our model, and it is accounting for many </a:t>
            </a:r>
            <a:r>
              <a:rPr i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random shocks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present in the data. The small number of </a:t>
            </a:r>
            <a:r>
              <a:rPr i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Auto-regressive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components implies there is not as strong a 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dependence on previous value dictating future value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i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Autoregressive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components show </a:t>
            </a:r>
            <a:r>
              <a:rPr i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historical values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are accounted for twice: once locally, and once in the seasonal autocorrelation. This explains why our sparse models were not resilient for long prediction timescales.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9" name="Google Shape;369;p44"/>
          <p:cNvGraphicFramePr/>
          <p:nvPr/>
        </p:nvGraphicFramePr>
        <p:xfrm>
          <a:off x="5211950" y="1150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{6D37F869-70A1-4A5A-8E22-EE21533E1102}</a:tableStyleId>
              </a:tblPr>
              <a:tblGrid>
                <a:gridCol w="1070800"/>
                <a:gridCol w="1274775"/>
                <a:gridCol w="1274775"/>
              </a:tblGrid>
              <a:tr h="3744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SARIMA</a:t>
                      </a:r>
                      <a:endParaRPr b="1" sz="10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1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Train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baseline="30000" lang="en" sz="8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0.077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0.528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RMSE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$18,655.99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$9014.61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0" name="Google Shape;37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</a:t>
            </a:r>
            <a:endParaRPr/>
          </a:p>
        </p:txBody>
      </p:sp>
      <p:sp>
        <p:nvSpPr>
          <p:cNvPr id="376" name="Google Shape;376;p45"/>
          <p:cNvSpPr txBox="1"/>
          <p:nvPr>
            <p:ph idx="1" type="body"/>
          </p:nvPr>
        </p:nvSpPr>
        <p:spPr>
          <a:xfrm>
            <a:off x="311700" y="1417800"/>
            <a:ext cx="73542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Ensemble</a:t>
            </a:r>
            <a:r>
              <a:rPr lang="en"/>
              <a:t> multiple machine learning models to bring even more accurate predictions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log-log for (sale price ~ area features) rather than log-linear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 </a:t>
            </a:r>
            <a:r>
              <a:rPr b="1" lang="en"/>
              <a:t>MLS data </a:t>
            </a:r>
            <a:r>
              <a:rPr lang="en"/>
              <a:t>and </a:t>
            </a:r>
            <a:r>
              <a:rPr b="1" lang="en"/>
              <a:t>Household Income data</a:t>
            </a:r>
            <a:r>
              <a:rPr lang="en"/>
              <a:t> into our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 impact of distance from Iowa State University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</a:t>
            </a:r>
            <a:r>
              <a:rPr b="1" lang="en"/>
              <a:t>interaction</a:t>
            </a:r>
            <a:r>
              <a:rPr lang="en"/>
              <a:t> and </a:t>
            </a:r>
            <a:r>
              <a:rPr b="1" lang="en"/>
              <a:t>polynomial</a:t>
            </a:r>
            <a:r>
              <a:rPr lang="en"/>
              <a:t> features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(E.g., some *Qual features appear to be quadratic)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8" name="Google Shape;378;p45"/>
          <p:cNvPicPr preferRelativeResize="0"/>
          <p:nvPr/>
        </p:nvPicPr>
        <p:blipFill rotWithShape="1">
          <a:blip r:embed="rId3">
            <a:alphaModFix/>
          </a:blip>
          <a:srcRect b="0" l="7166" r="0" t="0"/>
          <a:stretch/>
        </p:blipFill>
        <p:spPr>
          <a:xfrm>
            <a:off x="4531575" y="3548200"/>
            <a:ext cx="2135282" cy="1369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9" name="Google Shape;37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2391" y="3548200"/>
            <a:ext cx="2038159" cy="1369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80" name="Google Shape;380;p45"/>
          <p:cNvCxnSpPr>
            <a:stCxn id="378" idx="1"/>
            <a:endCxn id="381" idx="2"/>
          </p:cNvCxnSpPr>
          <p:nvPr/>
        </p:nvCxnSpPr>
        <p:spPr>
          <a:xfrm rot="10800000">
            <a:off x="1877775" y="3596213"/>
            <a:ext cx="2653800" cy="6369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381" name="Google Shape;381;p45"/>
          <p:cNvSpPr txBox="1"/>
          <p:nvPr/>
        </p:nvSpPr>
        <p:spPr>
          <a:xfrm>
            <a:off x="1669875" y="3195925"/>
            <a:ext cx="4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"/>
          <p:cNvSpPr txBox="1"/>
          <p:nvPr>
            <p:ph type="title"/>
          </p:nvPr>
        </p:nvSpPr>
        <p:spPr>
          <a:xfrm>
            <a:off x="265500" y="9014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Takeaway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Regression Realty </a:t>
            </a:r>
            <a:r>
              <a:rPr lang="en" sz="1800"/>
              <a:t>Agents can now Accurately Predict Sale Price!</a:t>
            </a:r>
            <a:endParaRPr/>
          </a:p>
        </p:txBody>
      </p:sp>
      <p:sp>
        <p:nvSpPr>
          <p:cNvPr id="387" name="Google Shape;38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88" name="Google Shape;388;p46"/>
          <p:cNvSpPr txBox="1"/>
          <p:nvPr>
            <p:ph idx="1" type="subTitle"/>
          </p:nvPr>
        </p:nvSpPr>
        <p:spPr>
          <a:xfrm>
            <a:off x="265500" y="2845200"/>
            <a:ext cx="4045200" cy="18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Just input the property’s details into our app</a:t>
            </a:r>
            <a:r>
              <a:rPr baseline="30000" lang="en" sz="1800"/>
              <a:t>‡</a:t>
            </a:r>
            <a:r>
              <a:rPr lang="en" sz="1800"/>
              <a:t> and get estimated home value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Listing agents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Know the true value of a home instead of guessing. Ensure a home isn’t mispriced, thus on the market for too long or short a time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Selling</a:t>
            </a:r>
            <a:r>
              <a:rPr i="1" lang="en" sz="1800"/>
              <a:t> agents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Know if a home is over- or under-priced and offer bidding advice to your client</a:t>
            </a:r>
            <a:endParaRPr sz="1500"/>
          </a:p>
        </p:txBody>
      </p:sp>
      <p:graphicFrame>
        <p:nvGraphicFramePr>
          <p:cNvPr id="389" name="Google Shape;389;p46"/>
          <p:cNvGraphicFramePr/>
          <p:nvPr/>
        </p:nvGraphicFramePr>
        <p:xfrm>
          <a:off x="4775738" y="88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{6D37F869-70A1-4A5A-8E22-EE21533E1102}</a:tableStyleId>
              </a:tblPr>
              <a:tblGrid>
                <a:gridCol w="963475"/>
                <a:gridCol w="1081900"/>
                <a:gridCol w="964175"/>
                <a:gridCol w="1150700"/>
              </a:tblGrid>
              <a:tr h="43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baseline="30000" lang="en" sz="800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 Train</a:t>
                      </a:r>
                      <a:endParaRPr b="1" sz="10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baseline="30000" lang="en" sz="800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 Test</a:t>
                      </a:r>
                      <a:endParaRPr b="1" sz="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RMSE</a:t>
                      </a:r>
                      <a:endParaRPr b="1" sz="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Elastic-</a:t>
                      </a: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Net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0.933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0.922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0.046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0.915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0.047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Gradient </a:t>
                      </a: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Boosting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0.994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0.927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0.043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5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SVR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0.926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0.922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0.279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Backprop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0.937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0.895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0.032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SARIMA</a:t>
                      </a:r>
                      <a:r>
                        <a:rPr baseline="30000" lang="en" sz="800">
                          <a:solidFill>
                            <a:schemeClr val="lt1"/>
                          </a:solidFill>
                        </a:rPr>
                        <a:t>†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0.528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0.077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$14,167.58</a:t>
                      </a:r>
                      <a:endParaRPr sz="9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0" name="Google Shape;390;p46"/>
          <p:cNvSpPr txBox="1"/>
          <p:nvPr/>
        </p:nvSpPr>
        <p:spPr>
          <a:xfrm>
            <a:off x="2726750" y="4663200"/>
            <a:ext cx="158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‡</a:t>
            </a:r>
            <a:r>
              <a:rPr i="1"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Expected by Q3, 2011</a:t>
            </a:r>
            <a:endParaRPr i="1" sz="800">
              <a:solidFill>
                <a:schemeClr val="dk1"/>
              </a:solidFill>
            </a:endParaRPr>
          </a:p>
        </p:txBody>
      </p:sp>
      <p:sp>
        <p:nvSpPr>
          <p:cNvPr id="391" name="Google Shape;391;p46"/>
          <p:cNvSpPr txBox="1"/>
          <p:nvPr/>
        </p:nvSpPr>
        <p:spPr>
          <a:xfrm>
            <a:off x="4974400" y="4644475"/>
            <a:ext cx="38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† SARIMA used SalePrice (not logSalePrice)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   Time series R</a:t>
            </a:r>
            <a:r>
              <a:rPr baseline="30000" lang="en" sz="800">
                <a:solidFill>
                  <a:schemeClr val="lt1"/>
                </a:solidFill>
              </a:rPr>
              <a:t>2</a:t>
            </a:r>
            <a:r>
              <a:rPr lang="en" sz="800">
                <a:solidFill>
                  <a:schemeClr val="lt1"/>
                </a:solidFill>
              </a:rPr>
              <a:t> cannot be compared to other models as the model is not linear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638"/>
            <a:ext cx="9144001" cy="4748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75" y="4405175"/>
            <a:ext cx="272251" cy="272251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99" name="Google Shape;399;p47"/>
          <p:cNvSpPr txBox="1"/>
          <p:nvPr>
            <p:ph idx="1" type="body"/>
          </p:nvPr>
        </p:nvSpPr>
        <p:spPr>
          <a:xfrm>
            <a:off x="267525" y="424190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//rishigoutam/ames-iowa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400" name="Google Shape;400;p47"/>
          <p:cNvSpPr txBox="1"/>
          <p:nvPr>
            <p:ph idx="1" type="body"/>
          </p:nvPr>
        </p:nvSpPr>
        <p:spPr>
          <a:xfrm>
            <a:off x="0" y="228600"/>
            <a:ext cx="216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Data Pipeline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00"/>
              <a:t>References</a:t>
            </a:r>
            <a:endParaRPr sz="4800"/>
          </a:p>
        </p:txBody>
      </p:sp>
      <p:sp>
        <p:nvSpPr>
          <p:cNvPr id="406" name="Google Shape;406;p48"/>
          <p:cNvSpPr txBox="1"/>
          <p:nvPr>
            <p:ph idx="2" type="body"/>
          </p:nvPr>
        </p:nvSpPr>
        <p:spPr>
          <a:xfrm>
            <a:off x="4939500" y="274975"/>
            <a:ext cx="3712800" cy="44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Ames, Iowa: Alternative to the Boston Housing Data as an End of Semester Regression Project</a:t>
            </a:r>
            <a:r>
              <a:rPr lang="en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					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http://jse.amstat.org/v19n3/decock.pdf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Iowa House Prices over Time 			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https://fred.stlouisfed.org/series/IASTHPI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Treasury Yields (TNX)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5"/>
              </a:rPr>
              <a:t>https://finance.yahoo.com/quote/%5ETNX/</a:t>
            </a:r>
            <a:r>
              <a:rPr lang="en" sz="800"/>
              <a:t>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Ames Neighborhoods </a:t>
            </a:r>
            <a:r>
              <a:rPr lang="en" sz="800" u="sng">
                <a:solidFill>
                  <a:schemeClr val="hlink"/>
                </a:solidFill>
                <a:hlinkClick r:id="rId6"/>
              </a:rPr>
              <a:t>https://www.cityofames.org/home/showpublisheddocument/1024/637356764775500000</a:t>
            </a:r>
            <a:r>
              <a:rPr lang="en" sz="800"/>
              <a:t>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Ames School Districts </a:t>
            </a:r>
            <a:r>
              <a:rPr lang="en" sz="800" u="sng">
                <a:solidFill>
                  <a:schemeClr val="hlink"/>
                </a:solidFill>
                <a:hlinkClick r:id="rId7"/>
              </a:rPr>
              <a:t>https://github.com/topepo/AmesHousing/blob/master/data/ames_school_districts_sf.rda</a:t>
            </a:r>
            <a:r>
              <a:rPr lang="en" sz="800"/>
              <a:t>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8"/>
              </a:rPr>
              <a:t>https://www.ames.k12.ia.us/boundaries/</a:t>
            </a:r>
            <a:r>
              <a:rPr lang="en" sz="800"/>
              <a:t>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Kaggle Ames Housing Dataset</a:t>
            </a: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800" u="sng">
                <a:solidFill>
                  <a:schemeClr val="hlink"/>
                </a:solidFill>
                <a:hlinkClick r:id="rId9"/>
              </a:rPr>
              <a:t>https://www.kaggle.com/c/house-prices-advanced-regression-techniques/data</a:t>
            </a:r>
            <a:r>
              <a:rPr lang="en" sz="800"/>
              <a:t>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Fireplace Installation Cost                          </a:t>
            </a:r>
            <a:r>
              <a:rPr lang="en" sz="800" u="sng">
                <a:solidFill>
                  <a:schemeClr val="hlink"/>
                </a:solidFill>
                <a:hlinkClick r:id="rId10"/>
              </a:rPr>
              <a:t>https://homeguide.com/costs/fireplace-installation-cost</a:t>
            </a:r>
            <a:r>
              <a:rPr lang="en" sz="800"/>
              <a:t>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Central Air  Installation Cost </a:t>
            </a:r>
            <a:r>
              <a:rPr lang="en" sz="800" u="sng">
                <a:solidFill>
                  <a:schemeClr val="hlink"/>
                </a:solidFill>
                <a:hlinkClick r:id="rId11"/>
              </a:rPr>
              <a:t>https://www.remodelingcalculator.org/cost-install-central-air/</a:t>
            </a:r>
            <a:r>
              <a:rPr lang="en" sz="800"/>
              <a:t>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Backpropagation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highlight>
                  <a:schemeClr val="dk1"/>
                </a:highlight>
              </a:rPr>
              <a:t>Lillicrap, T. P. </a:t>
            </a:r>
            <a:r>
              <a:rPr i="1" lang="en" sz="800">
                <a:solidFill>
                  <a:schemeClr val="accent5"/>
                </a:solidFill>
                <a:highlight>
                  <a:schemeClr val="dk1"/>
                </a:highlight>
              </a:rPr>
              <a:t>et. al.</a:t>
            </a:r>
            <a:r>
              <a:rPr lang="en" sz="800">
                <a:solidFill>
                  <a:schemeClr val="accent5"/>
                </a:solidFill>
                <a:highlight>
                  <a:schemeClr val="dk1"/>
                </a:highlight>
              </a:rPr>
              <a:t>, “Backpropagation and the brain”. </a:t>
            </a:r>
            <a:r>
              <a:rPr i="1" lang="en" sz="800">
                <a:solidFill>
                  <a:schemeClr val="accent5"/>
                </a:solidFill>
                <a:highlight>
                  <a:schemeClr val="dk1"/>
                </a:highlight>
              </a:rPr>
              <a:t>Nat. Rev. Neurosci.</a:t>
            </a:r>
            <a:r>
              <a:rPr lang="en" sz="800">
                <a:solidFill>
                  <a:schemeClr val="accent5"/>
                </a:solidFill>
                <a:highlight>
                  <a:schemeClr val="dk1"/>
                </a:highlight>
              </a:rPr>
              <a:t> </a:t>
            </a:r>
            <a:r>
              <a:rPr b="1" lang="en" sz="800">
                <a:solidFill>
                  <a:schemeClr val="accent5"/>
                </a:solidFill>
                <a:highlight>
                  <a:schemeClr val="dk1"/>
                </a:highlight>
              </a:rPr>
              <a:t>21</a:t>
            </a:r>
            <a:r>
              <a:rPr lang="en" sz="800">
                <a:solidFill>
                  <a:schemeClr val="accent5"/>
                </a:solidFill>
                <a:highlight>
                  <a:schemeClr val="dk1"/>
                </a:highlight>
              </a:rPr>
              <a:t>, 335-346 (2020)</a:t>
            </a:r>
            <a:endParaRPr sz="800">
              <a:solidFill>
                <a:schemeClr val="accent5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07" name="Google Shape;40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08" name="Google Shape;408;p48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9"/>
          <p:cNvSpPr txBox="1"/>
          <p:nvPr>
            <p:ph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414" name="Google Shape;414;p49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Data Science @ Regression Realty, Inc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Akram Sadek, James Goudreault, Rishi Goutam, Srikar Pamidi</a:t>
            </a:r>
            <a:endParaRPr/>
          </a:p>
        </p:txBody>
      </p:sp>
      <p:sp>
        <p:nvSpPr>
          <p:cNvPr id="415" name="Google Shape;41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- cleaning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396200"/>
            <a:ext cx="76653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of </a:t>
            </a:r>
            <a:r>
              <a:rPr b="1" lang="en"/>
              <a:t>2580</a:t>
            </a:r>
            <a:r>
              <a:rPr lang="en"/>
              <a:t> properties sold in Ames, Iowa from 2006-2010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80+</a:t>
            </a:r>
            <a:r>
              <a:rPr lang="en"/>
              <a:t> features From Ames City Assessor’s Office </a:t>
            </a:r>
            <a:r>
              <a:rPr lang="en" sz="1200"/>
              <a:t>(not traditional MLS data sources)</a:t>
            </a:r>
            <a:endParaRPr sz="150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2618700"/>
            <a:ext cx="2261100" cy="14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Cleaning      </a:t>
            </a:r>
            <a:r>
              <a:rPr i="1" lang="en" sz="1200"/>
              <a:t> </a:t>
            </a:r>
            <a:r>
              <a:rPr i="1" lang="en" sz="1200"/>
              <a:t>Dropped 1 duplicate</a:t>
            </a:r>
            <a:endParaRPr i="1" sz="1200"/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Removed 2 outliers </a:t>
            </a:r>
            <a:endParaRPr i="1" sz="1200"/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Imputed missing values by mean/median/mode of group</a:t>
            </a:r>
            <a:endParaRPr i="1"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or 0 where value might not exist</a:t>
            </a:r>
            <a:endParaRPr i="1" sz="12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650" y="2269725"/>
            <a:ext cx="3233200" cy="22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850" y="2309900"/>
            <a:ext cx="3111925" cy="24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- feature engineering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67600"/>
            <a:ext cx="8404200" cy="16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New</a:t>
            </a:r>
            <a:r>
              <a:rPr lang="en"/>
              <a:t> features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600"/>
              <a:t>The </a:t>
            </a:r>
            <a:r>
              <a:rPr b="1" lang="en" sz="1600"/>
              <a:t>school district</a:t>
            </a:r>
            <a:r>
              <a:rPr lang="en" sz="1600"/>
              <a:t> a property lies in </a:t>
            </a:r>
            <a:r>
              <a:rPr lang="en" sz="1000"/>
              <a:t>(Edwards, Fellows, Mitchell, Meeker, Sawyer, </a:t>
            </a:r>
            <a:r>
              <a:rPr i="1" lang="en" sz="1000"/>
              <a:t>Unknown</a:t>
            </a:r>
            <a:r>
              <a:rPr lang="en" sz="1000"/>
              <a:t>) </a:t>
            </a: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b="1" lang="en" sz="1600"/>
              <a:t>Interest Rate</a:t>
            </a:r>
            <a:r>
              <a:rPr lang="en" sz="1600"/>
              <a:t> </a:t>
            </a:r>
            <a:r>
              <a:rPr lang="en" sz="1000"/>
              <a:t>(TNX index)</a:t>
            </a:r>
            <a:r>
              <a:rPr lang="en" sz="1600"/>
              <a:t> for the month the property was sold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b="1" lang="en"/>
              <a:t>Derived</a:t>
            </a:r>
            <a:r>
              <a:rPr lang="en"/>
              <a:t> features</a:t>
            </a:r>
            <a:endParaRPr sz="1500"/>
          </a:p>
        </p:txBody>
      </p:sp>
      <p:sp>
        <p:nvSpPr>
          <p:cNvPr id="110" name="Google Shape;110;p19"/>
          <p:cNvSpPr txBox="1"/>
          <p:nvPr/>
        </p:nvSpPr>
        <p:spPr>
          <a:xfrm>
            <a:off x="4981750" y="2571750"/>
            <a:ext cx="4009800" cy="1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+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Boolean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Indicators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Whether a property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+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 near an arterial road or near a railroad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+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 in a Planned Unit Development (PUD)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+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 near a </a:t>
            </a: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park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green-belt, or other positive amenity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+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has been </a:t>
            </a: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renovated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or has a </a:t>
            </a: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pool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+"/>
            </a:pPr>
            <a:r>
              <a:rPr i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others</a:t>
            </a:r>
            <a:endParaRPr i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1" name="Google Shape;111;p19"/>
          <p:cNvSpPr txBox="1"/>
          <p:nvPr/>
        </p:nvSpPr>
        <p:spPr>
          <a:xfrm>
            <a:off x="311700" y="2602250"/>
            <a:ext cx="4887900" cy="20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+"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Ordinalize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some categorical features 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(*Qual/*Cond, Neighborhood, etc)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+"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Combined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multiple features into single feature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(StreetAlley, Total Outdoor SF, etc)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+"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ollapse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features into smaller set of categories 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(MSSubClass, etc)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+"/>
            </a:pPr>
            <a:r>
              <a:rPr i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Others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(number of floors, property age, etc)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417800"/>
            <a:ext cx="3335400" cy="33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Ames has 5 public school districts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Determine if a property’s coordinates fall within school district region to get district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We might expect house prices to vary based on the district</a:t>
            </a:r>
            <a:r>
              <a:rPr baseline="30000" i="1" lang="en" sz="1200"/>
              <a:t>*</a:t>
            </a:r>
            <a:endParaRPr baseline="30000" i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/>
              <a:t>* School districts found to be highly multicolinear with Neighborhood</a:t>
            </a:r>
            <a:endParaRPr sz="800"/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Feature: School Districts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375" y="1248775"/>
            <a:ext cx="4884500" cy="34889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00"/>
              <a:t>Notable Findings</a:t>
            </a:r>
            <a:endParaRPr sz="4800"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Exploratory data analysis informed feature selection and engineering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 Price</a:t>
            </a:r>
            <a:r>
              <a:rPr lang="en"/>
              <a:t> 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417800"/>
            <a:ext cx="2493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Houses at the outskirts of town cost more than those at the center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Perhaps cheaper housing caters to Iowa State University students?</a:t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/>
              <a:t>Or, are there other reasons?</a:t>
            </a:r>
            <a:endParaRPr i="1" sz="1200"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850" y="381000"/>
            <a:ext cx="6136950" cy="42696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 Built</a:t>
            </a:r>
            <a:r>
              <a:rPr lang="en"/>
              <a:t> 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417800"/>
            <a:ext cx="2493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Newer houses tend to be more expensive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They are also built on the outskirts, away from the older parts of the city</a:t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…and away from the university</a:t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/>
              <a:t>…not much market incentive to provide students with new housing near ISU</a:t>
            </a:r>
            <a:endParaRPr i="1" sz="1200"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200" y="381000"/>
            <a:ext cx="6136601" cy="426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