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Nuni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Nuni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075acb9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075acb9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04c8c2d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c04c8c2d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04c8c2d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04c8c2d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4c8c2d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4c8c2d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04c8c2d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04c8c2d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04c8c2d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04c8c2d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04c8c2d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04c8c2d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075acb9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075acb9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075ac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075ac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075acb9b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075acb9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c075acb9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c075acb9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c032489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c032489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032489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032489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032489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032489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075acb9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c075acb9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075acb9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075acb9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075acb9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075acb9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c075acb9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c075acb9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075acb9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075acb9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075acb9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c075acb9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c075acb9b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c075acb9b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075acb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075acb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075acb9b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075acb9b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075acb9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075acb9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075acb9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075acb9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c075acb9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c075acb9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c075acb9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c075acb9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075acb9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075acb9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075acb9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075acb9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c075acb9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c075acb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c075acb9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c075acb9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075acb9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075acb9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075acb9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075acb9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4c8c2d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4c8c2d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075acb9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075acb9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075acb9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075acb9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824000" y="1613825"/>
            <a:ext cx="6642000" cy="18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Data Analysis for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ambria"/>
                <a:ea typeface="Cambria"/>
                <a:cs typeface="Cambria"/>
                <a:sym typeface="Cambria"/>
              </a:rPr>
              <a:t>Southeast Airlines</a:t>
            </a:r>
            <a:endParaRPr sz="4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687 M002 Group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00" y="347000"/>
            <a:ext cx="47625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700" y="347001"/>
            <a:ext cx="1735376" cy="12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310300" y="4316025"/>
            <a:ext cx="87636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Zequn Che | Jaishree Palaniswamy | Rashmitha Varma Pandati | Patrick Prioletti | Shreyas Raghavan Sadagopan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11600" y="0"/>
            <a:ext cx="8320800" cy="1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 Imputation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604300" y="1174325"/>
            <a:ext cx="8207100" cy="31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the previous step, All our continuous variables have been transformed to character variables.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Converted All the variables as factors.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Imputed NA with the Mode for all the Variables except,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Arrival and Delay Minutes ,if NA, are set to the level “0” if the corresponding flight is cancelled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824000" y="1613825"/>
            <a:ext cx="7956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749" y="331924"/>
            <a:ext cx="6638500" cy="41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2692950" y="331925"/>
            <a:ext cx="37581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Distribution of airline status passenger levels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49" y="222825"/>
            <a:ext cx="7151800" cy="448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2746350" y="134475"/>
            <a:ext cx="3651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Distribution of NPS levels vs type of travel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37" y="217563"/>
            <a:ext cx="6991224" cy="43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2580450" y="128475"/>
            <a:ext cx="436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Distribution of NPS levels vs airline status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267675" y="385450"/>
            <a:ext cx="300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Correlation of All Variables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19875" y="575950"/>
            <a:ext cx="8601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SVM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19875" y="2194150"/>
            <a:ext cx="80499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59.64%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95% Confidence: 58%-61%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No-info Rate: 37.5%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Detractor        Passive           Promoter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Sensitivity                    0.6676        0.29592          0.7897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Specificity                    0.8683        0.84078          0.6743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25" y="-83725"/>
            <a:ext cx="6304775" cy="39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Extraction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51325" y="575950"/>
            <a:ext cx="837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Process 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818000" y="1407500"/>
            <a:ext cx="75183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.  Reduction Using Business Logic and Correlation matrix: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variables which have more than multiple levels Date, Latitude/Longitudes, Origin and Destination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Eating amount spent, Shopping at airport,Partner code with respect to the Corr Matrix and business requirements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variables 16 at the End of this Step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51325" y="575950"/>
            <a:ext cx="8370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 Process 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818000" y="1407500"/>
            <a:ext cx="75183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 Feature Importance Generation to find the  most significant Variables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get optimum Feature Importance, we have built 3 models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Classifier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compare the Relative Importance in each of the models to figure out the best combination of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15300" y="575950"/>
            <a:ext cx="850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r>
              <a:rPr lang="en"/>
              <a:t> Plan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67000" y="1194525"/>
            <a:ext cx="86568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Increase the Net Promoter Score of an Airline  , We Propose to :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Analyse the Airline Promoter Data to figure out patterns and patterns and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Arrive at the variables which have optimum impact on the Likelihood to Recommend of a traveller.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Figure out associations to  study Niche groups of travellers and their Likelihood to recommend.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meaningful segments of travellers and to study  how their  Likelihood to recommend varies within that segment with respect to the other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forth a solid recommendation on how to Increase the number of Promoters which in turn will affect the NPS Positively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00" y="3535900"/>
            <a:ext cx="8398875" cy="13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86700" y="379200"/>
            <a:ext cx="8370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: Logistic Regressor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196750" y="927525"/>
            <a:ext cx="85347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Stats :  Gave a </a:t>
            </a:r>
            <a:r>
              <a:rPr b="1" lang="en"/>
              <a:t>74 % </a:t>
            </a:r>
            <a:r>
              <a:rPr lang="en"/>
              <a:t>Accuracy when validated using a test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AUC: </a:t>
            </a:r>
            <a:r>
              <a:rPr b="1" lang="en"/>
              <a:t>0.8376627</a:t>
            </a:r>
            <a:endParaRPr b="1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95" y="1886125"/>
            <a:ext cx="7808181" cy="2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96750" y="359225"/>
            <a:ext cx="85251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randomForest Classifer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206475" y="1005700"/>
            <a:ext cx="87594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 Stats :  Gave a </a:t>
            </a:r>
            <a:r>
              <a:rPr b="1" lang="en"/>
              <a:t>75.564 % </a:t>
            </a:r>
            <a:r>
              <a:rPr lang="en"/>
              <a:t>Accuracy when validated using a test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AUC: </a:t>
            </a:r>
            <a:r>
              <a:rPr b="1" lang="en"/>
              <a:t>0.8376627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0" y="1525650"/>
            <a:ext cx="6857875" cy="34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0" y="0"/>
            <a:ext cx="90645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Gradient Boost Classifier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112425" y="555975"/>
            <a:ext cx="88677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 Stats :  Gave a </a:t>
            </a:r>
            <a:r>
              <a:rPr b="1" lang="en"/>
              <a:t>75.564 % </a:t>
            </a:r>
            <a:r>
              <a:rPr lang="en"/>
              <a:t>Accuracy when validated using a test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AUC: </a:t>
            </a:r>
            <a:r>
              <a:rPr b="1" lang="en"/>
              <a:t>0.8376627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A gradient boosted model with gaussian loss function.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5000 iterations were performed.The best cross-validation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iteration was 80.There were 15 predictors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of which 13 had non-zero influence.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00" y="953075"/>
            <a:ext cx="4422100" cy="41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26475" y="210800"/>
            <a:ext cx="8595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From the Feature Extraction </a:t>
            </a:r>
            <a:r>
              <a:rPr lang="en"/>
              <a:t>Exercise</a:t>
            </a:r>
            <a:r>
              <a:rPr lang="en"/>
              <a:t>: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281075" y="1211300"/>
            <a:ext cx="88629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see that the following variables have high feature importance across all the 3 classifiers.  </a:t>
            </a:r>
            <a:r>
              <a:rPr b="1" lang="en"/>
              <a:t>We pick the top 8 common Variables to base our analysis on for the further steps. 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PartnerName         </a:t>
            </a:r>
            <a:r>
              <a:rPr b="1" lang="en" sz="1400"/>
              <a:t>			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Age                                                    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Airline Status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Type of travel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Loyalty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Total freq Flyer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Price Sensitivity and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 Class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423600" y="12447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Analysis and Association Studies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1355050" y="3049350"/>
            <a:ext cx="5719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KPROTOTYPE CLUSTERING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AND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APRIORI ALGORITHMS 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126475" y="210800"/>
            <a:ext cx="8595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126475" y="899400"/>
            <a:ext cx="90174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APRIORI ALGORITHM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Generate Association Rules using APRIORI Algorithm for the reduced data set and the Y variable.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formulate values for support,confidence and Lift for each of the combinations of levels of the X variables to the Y variable.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get the best possible combinations by filtering for the higher Lift values for these </a:t>
            </a:r>
            <a:r>
              <a:rPr b="1" lang="en"/>
              <a:t>associations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We choose the </a:t>
            </a:r>
            <a:r>
              <a:rPr b="1" lang="en"/>
              <a:t>associations</a:t>
            </a:r>
            <a:r>
              <a:rPr b="1" lang="en"/>
              <a:t> which make business sense and can be developed into actionable insights.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ran the Algorithm both  for Likelihood to recommend = Yes and No.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" y="942325"/>
            <a:ext cx="9031576" cy="40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 txBox="1"/>
          <p:nvPr/>
        </p:nvSpPr>
        <p:spPr>
          <a:xfrm>
            <a:off x="182700" y="379450"/>
            <a:ext cx="68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 10 Associations for Y =1(Promoters)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182700" y="379450"/>
            <a:ext cx="68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Next 10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Associations for Y =1 (Promoters)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" y="1151725"/>
            <a:ext cx="8867626" cy="36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98375" y="137450"/>
            <a:ext cx="667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 10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Associations for Y =0 (Detractors)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3747"/>
            <a:ext cx="9143999" cy="453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98375" y="137450"/>
            <a:ext cx="667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Next 10 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Associations for Y =0 (Detractors)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" y="641026"/>
            <a:ext cx="9045624" cy="4179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25" y="334513"/>
            <a:ext cx="8504700" cy="44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126475" y="0"/>
            <a:ext cx="85953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-125" y="598150"/>
            <a:ext cx="9144000" cy="4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 Clustering Using KPrototype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 Implemented a segmentation algorithm to study the following 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 club travellers with similar </a:t>
            </a:r>
            <a:r>
              <a:rPr b="1" lang="en"/>
              <a:t>characteristics</a:t>
            </a:r>
            <a:r>
              <a:rPr b="1" lang="en"/>
              <a:t> together. It helps us to study how the Likelihood to recommend varies within that cluster of travellers for different variables.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 want to profile each of the clusters to see what kind of travellers they are.Profiling helps us notice trends of the likelihood to recommend within the cluster. 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Optimum Number  of clusters : 4 </a:t>
            </a:r>
            <a:endParaRPr b="1"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675" y="3278650"/>
            <a:ext cx="4750000" cy="17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583175" y="575950"/>
            <a:ext cx="813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Profile Plots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435650" y="1278850"/>
            <a:ext cx="87975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75" y="1397963"/>
            <a:ext cx="4720400" cy="32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5284025" y="1573975"/>
            <a:ext cx="37383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4 colours represent the 4 clusters and the bars represent the value of Likelihood to Recommend in each of the 4 clusters.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plot tells us that Cluster 1 and 4 are Detractor clusters ,ie: Likelihood to recommend 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nd cluster 2 and 3 are promoter clusters ,ie : Likelihood to recommend = 1.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look at the other X variable’s distribution across clusters. If they are significaantly populous in clusters 1 an 4 , they are detractors, else promoters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112425" y="150250"/>
            <a:ext cx="8651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150250"/>
            <a:ext cx="8356574" cy="32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4"/>
          <p:cNvSpPr txBox="1"/>
          <p:nvPr/>
        </p:nvSpPr>
        <p:spPr>
          <a:xfrm>
            <a:off x="482550" y="3558800"/>
            <a:ext cx="81789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have conclusive evideence that Cheapseats Airline Travellers are Promoters.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Northwest Business Airline travellers are Detractors.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112425" y="154575"/>
            <a:ext cx="8619300" cy="4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5" y="267000"/>
            <a:ext cx="44767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182700" y="3583575"/>
            <a:ext cx="43893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Personal Travellers are detractors and Business Travellers are predominantly promoters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9175" y="69775"/>
            <a:ext cx="43893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/>
        </p:nvSpPr>
        <p:spPr>
          <a:xfrm>
            <a:off x="5059175" y="3513325"/>
            <a:ext cx="37803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Travellers with high Loyalty  are surprisingly detractors and Very  less loyal customers are promoters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1" type="body"/>
          </p:nvPr>
        </p:nvSpPr>
        <p:spPr>
          <a:xfrm>
            <a:off x="70275" y="252950"/>
            <a:ext cx="8755200" cy="4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5" y="252938"/>
            <a:ext cx="46101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 txBox="1"/>
          <p:nvPr/>
        </p:nvSpPr>
        <p:spPr>
          <a:xfrm>
            <a:off x="168650" y="3611700"/>
            <a:ext cx="4511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Platinum ,Silver and Gold  Airline Status and  are promoters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Blue Travellers are detractors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100" y="583300"/>
            <a:ext cx="4314375" cy="29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6"/>
          <p:cNvSpPr txBox="1"/>
          <p:nvPr/>
        </p:nvSpPr>
        <p:spPr>
          <a:xfrm>
            <a:off x="4595425" y="3625750"/>
            <a:ext cx="40191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 group 25- 35 and 71 + detractors.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36-58 age group are Promoters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70275" y="252950"/>
            <a:ext cx="8755200" cy="4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Promoters Have high Price Sentivity(1)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0" y="815975"/>
            <a:ext cx="374285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646450" y="3788225"/>
            <a:ext cx="3625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Promoters Have high Price Sentivity(1)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725" y="706875"/>
            <a:ext cx="447675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4649450" y="3853250"/>
            <a:ext cx="36258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Eco Plus Users are slight promoters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423600" y="12447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Inference from our Models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/>
        </p:nvSpPr>
        <p:spPr>
          <a:xfrm>
            <a:off x="278700" y="579150"/>
            <a:ext cx="85866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Conclusively: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Business travellers and price sensitive customers are more likely to recommend Southeast Airlines.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Northwest Business Airline Travellers has been failing in comparison to other partners.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Age based price discrimination may help decrease the number of detractors for 18-24 and 71+ years age groups.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‘first impression’ price discount may help decrease detractors who are Blue class flyers.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</a:pPr>
            <a:r>
              <a:rPr b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Eco Plus seems to be an effective offering to increase the likelihood to recommend.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Assimilation and Understanding the 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43550" y="144175"/>
            <a:ext cx="88635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</a:t>
            </a:r>
            <a:r>
              <a:rPr lang="en" sz="2400"/>
              <a:t>The Data Structure </a:t>
            </a:r>
            <a:endParaRPr sz="2400"/>
          </a:p>
        </p:txBody>
      </p:sp>
      <p:sp>
        <p:nvSpPr>
          <p:cNvPr id="101" name="Google Shape;101;p17"/>
          <p:cNvSpPr txBox="1"/>
          <p:nvPr/>
        </p:nvSpPr>
        <p:spPr>
          <a:xfrm>
            <a:off x="252950" y="1131125"/>
            <a:ext cx="8670300" cy="367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data set given is at a ‘Flight Journey’ level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Explanatory variables can be classified into: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Traveller Demographic Variables  : Age , Gender etc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Traveller Persona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: Price Sensitivity, Loyalty , Amount spent at airports  during travel, Frequent Flyer Tags etc.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Air Carrier Variables : Airline partner, Airline Status etc.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Travel Variables : Origin City, Flight Cancelled, Duration , Delay etc.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lphaLcPeriod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Variables : Latitude, Longitude, Date time etc.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.  The Likelihood to Recommend is taken as our Y variable for the Analysis.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Total X Vars ; 31 	            Assumption : Price Sensitivity ranges from (1-5) : 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Hight to low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Y Var : 1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3600" y="87925"/>
            <a:ext cx="8414700" cy="53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Y Variable </a:t>
            </a:r>
            <a:endParaRPr sz="3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52" y="561475"/>
            <a:ext cx="7685324" cy="44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Decisions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Decreasing value of mileage points means we have to look elsewhere for to provide value to the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to NPS for important decisions concerning business relationships, potential investments with staff and airport assets.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negatives: Detractors are </a:t>
            </a:r>
            <a:r>
              <a:rPr b="1" lang="en"/>
              <a:t>1.5</a:t>
            </a:r>
            <a:r>
              <a:rPr lang="en"/>
              <a:t> times more likely to </a:t>
            </a:r>
            <a:r>
              <a:rPr b="1" lang="en"/>
              <a:t>stop </a:t>
            </a:r>
            <a:r>
              <a:rPr lang="en"/>
              <a:t>using a service.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Manipulation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10800" y="373400"/>
            <a:ext cx="81369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 : Binning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10800" y="1208575"/>
            <a:ext cx="89334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Categorical Variables :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All the categorical variables have be converted into factors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Variables :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For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variables with large range,for ex: (AGE), we have followed the below mentioned steps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Generated the quantiles to look at the distribution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Bucket the variables into 4 to a maximum of 10 levels ensuring there is a pattern in the population across the buckets (Fatter in the middle)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: 	   The Age Variable is bucketed as &lt;24 ,25-35, 36-46, 47-58, 57-71,   71+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						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2 .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Continuous variables with small range  we have followed the below mentioned steps 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Generated the quantiles to look at the distribution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maximum of 3 levels ensuring logic and the population density is maintained across the buckets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 :       The Arrival Delay is bucketed as  	       0  , 0-60 Mins ,60+Minutes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								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