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74" r:id="rId13"/>
    <p:sldId id="27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08" r:id="rId9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00"/>
    <a:srgbClr val="006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0" autoAdjust="0"/>
    <p:restoredTop sz="94660"/>
  </p:normalViewPr>
  <p:slideViewPr>
    <p:cSldViewPr snapToGrid="0" snapToObjects="1">
      <p:cViewPr varScale="1">
        <p:scale>
          <a:sx n="182" d="100"/>
          <a:sy n="182" d="100"/>
        </p:scale>
        <p:origin x="207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D9077-4ED3-AE47-B3E3-1D7AD73CF68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5FF13-5566-FD49-B43A-B58ECEF5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11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final exam will be similar to the take home quiz/assignment, but will be shorter, including the materials from after the assignment.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8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grid computer is multiple number of same class of computers clustered together.</a:t>
            </a:r>
            <a:r>
              <a:rPr lang="en-US" baseline="0" dirty="0" smtClean="0"/>
              <a:t> A grid computer is connected through a super fast network and share the devices like disk drives, mass storage, printers and RAM Grid Computing is a cost efficient solution with respect to Super Computing OS has capability of parallelism.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7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2F52-75A0-9446-91B1-AB7D832530F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0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2F52-75A0-9446-91B1-AB7D832530F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2F52-75A0-9446-91B1-AB7D832530F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2F52-75A0-9446-91B1-AB7D832530F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2F52-75A0-9446-91B1-AB7D832530F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2F52-75A0-9446-91B1-AB7D832530F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9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2F52-75A0-9446-91B1-AB7D832530F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5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2F52-75A0-9446-91B1-AB7D832530F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2F52-75A0-9446-91B1-AB7D832530F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2F52-75A0-9446-91B1-AB7D832530F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6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2F52-75A0-9446-91B1-AB7D832530F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7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A2F52-75A0-9446-91B1-AB7D832530F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6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jingyu.dyndns.org/~jzhou/courses/S11.distributed.grad/" TargetMode="External"/><Relationship Id="rId2" Type="http://schemas.openxmlformats.org/officeDocument/2006/relationships/hyperlink" Target="https://jingyu.dyndns.org/~jzhou/courses/S11.distribute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Distributed Systems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smtClean="0">
                <a:solidFill>
                  <a:srgbClr val="0000FF"/>
                </a:solidFill>
              </a:rPr>
              <a:t>Fall 2013]</a:t>
            </a:r>
            <a:r>
              <a:rPr lang="en-US" dirty="0" smtClean="0">
                <a:solidFill>
                  <a:srgbClr val="0000FF"/>
                </a:solidFill>
              </a:rPr>
              <a:t>	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rgbClr val="009A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Course Review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0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the concept of connection pool.</a:t>
            </a:r>
          </a:p>
          <a:p>
            <a:r>
              <a:rPr lang="en-US" dirty="0" smtClean="0"/>
              <a:t>Create a fixed number of threads on startup.</a:t>
            </a:r>
          </a:p>
          <a:p>
            <a:r>
              <a:rPr lang="en-US" dirty="0" smtClean="0"/>
              <a:t>Dispatcher thread waits for request.</a:t>
            </a:r>
          </a:p>
          <a:p>
            <a:r>
              <a:rPr lang="en-US" dirty="0" smtClean="0"/>
              <a:t>For each request, choose an idle worker thread.</a:t>
            </a:r>
          </a:p>
          <a:p>
            <a:r>
              <a:rPr lang="en-US" dirty="0" smtClean="0"/>
              <a:t>When the worker thread is done, it goes back to the pool.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lock protects critical section.</a:t>
            </a:r>
          </a:p>
          <a:p>
            <a:pPr lvl="1"/>
            <a:r>
              <a:rPr lang="en-US" dirty="0" err="1" smtClean="0"/>
              <a:t>pthread_mutex_lock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pthread_mutex_unlock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Conditional Variable avoid busy waiting and repeatedly using locks.</a:t>
            </a:r>
          </a:p>
          <a:p>
            <a:pPr lvl="1"/>
            <a:r>
              <a:rPr lang="en-US" dirty="0" err="1" smtClean="0"/>
              <a:t>pthread_cond_wait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Conditional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8360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Some </a:t>
            </a:r>
            <a:r>
              <a:rPr lang="en-US" dirty="0"/>
              <a:t>operations on shared data structures can only be </a:t>
            </a:r>
            <a:r>
              <a:rPr lang="en-US" dirty="0" smtClean="0"/>
              <a:t>done when </a:t>
            </a:r>
            <a:r>
              <a:rPr lang="en-US" dirty="0"/>
              <a:t>certain condition is met</a:t>
            </a:r>
            <a:r>
              <a:rPr lang="en-US" dirty="0" smtClean="0"/>
              <a:t>.		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err="1"/>
              <a:t>dequeue</a:t>
            </a:r>
            <a:r>
              <a:rPr lang="en-US" dirty="0"/>
              <a:t> can only be done when the queue is not empty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Possible solution: repetitive lock-and-test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b="1" dirty="0"/>
              <a:t>DEQUEUE </a:t>
            </a:r>
            <a:r>
              <a:rPr lang="en-US" b="1" dirty="0" smtClean="0"/>
              <a:t>						ENQUEUE</a:t>
            </a:r>
            <a:endParaRPr lang="en-US" b="1" dirty="0"/>
          </a:p>
          <a:p>
            <a:pPr marL="400050" lvl="1" indent="0">
              <a:buNone/>
            </a:pPr>
            <a:r>
              <a:rPr lang="en-US" dirty="0" err="1"/>
              <a:t>try_again</a:t>
            </a:r>
            <a:r>
              <a:rPr lang="en-US" dirty="0"/>
              <a:t>: </a:t>
            </a:r>
            <a:r>
              <a:rPr lang="en-US" dirty="0" smtClean="0"/>
              <a:t>						lock </a:t>
            </a:r>
            <a:r>
              <a:rPr lang="en-US" dirty="0"/>
              <a:t>(</a:t>
            </a:r>
            <a:r>
              <a:rPr lang="en-US" dirty="0" err="1"/>
              <a:t>queue_mutex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de-DE" dirty="0"/>
              <a:t>lock (</a:t>
            </a:r>
            <a:r>
              <a:rPr lang="de-DE" dirty="0" err="1"/>
              <a:t>queue_mutex</a:t>
            </a:r>
            <a:r>
              <a:rPr lang="de-DE" dirty="0"/>
              <a:t>); </a:t>
            </a:r>
            <a:r>
              <a:rPr lang="de-DE" dirty="0" smtClean="0"/>
              <a:t>			</a:t>
            </a:r>
            <a:r>
              <a:rPr lang="de-DE" dirty="0" err="1" smtClean="0"/>
              <a:t>enqueue</a:t>
            </a:r>
            <a:r>
              <a:rPr lang="de-DE" dirty="0" smtClean="0"/>
              <a:t> </a:t>
            </a:r>
            <a:r>
              <a:rPr lang="de-DE" dirty="0"/>
              <a:t>();</a:t>
            </a:r>
          </a:p>
          <a:p>
            <a:pPr marL="400050" lvl="1" indent="0">
              <a:buNone/>
            </a:pPr>
            <a:r>
              <a:rPr lang="en-US" dirty="0"/>
              <a:t>if (queue is empty</a:t>
            </a:r>
            <a:r>
              <a:rPr lang="en-US" dirty="0" smtClean="0"/>
              <a:t>) {				unlock </a:t>
            </a:r>
            <a:r>
              <a:rPr lang="en-US" dirty="0"/>
              <a:t>(</a:t>
            </a:r>
            <a:r>
              <a:rPr lang="en-US" dirty="0" err="1"/>
              <a:t>queue_mutex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tr-TR" dirty="0" smtClean="0"/>
              <a:t>		</a:t>
            </a:r>
            <a:r>
              <a:rPr lang="tr-TR" dirty="0" err="1" smtClean="0"/>
              <a:t>unlock</a:t>
            </a:r>
            <a:r>
              <a:rPr lang="tr-TR" dirty="0" smtClean="0"/>
              <a:t> </a:t>
            </a:r>
            <a:r>
              <a:rPr lang="tr-TR" dirty="0"/>
              <a:t>(</a:t>
            </a:r>
            <a:r>
              <a:rPr lang="tr-TR" dirty="0" err="1"/>
              <a:t>queue_mutex</a:t>
            </a:r>
            <a:r>
              <a:rPr lang="tr-TR" dirty="0"/>
              <a:t>);</a:t>
            </a:r>
          </a:p>
          <a:p>
            <a:pPr marL="40005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/>
              <a:t>try_again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400050" lvl="1" indent="0">
              <a:buNone/>
            </a:pPr>
            <a:r>
              <a:rPr lang="de-DE" dirty="0" err="1"/>
              <a:t>dequeue</a:t>
            </a:r>
            <a:r>
              <a:rPr lang="de-DE" dirty="0"/>
              <a:t> ();</a:t>
            </a:r>
          </a:p>
          <a:p>
            <a:pPr marL="400050" lvl="1" indent="0">
              <a:buNone/>
            </a:pPr>
            <a:r>
              <a:rPr lang="tr-TR" dirty="0" err="1"/>
              <a:t>unlock</a:t>
            </a:r>
            <a:r>
              <a:rPr lang="tr-TR" dirty="0"/>
              <a:t> (</a:t>
            </a:r>
            <a:r>
              <a:rPr lang="tr-TR" dirty="0" err="1"/>
              <a:t>queue_mutex</a:t>
            </a:r>
            <a:r>
              <a:rPr lang="tr-TR" dirty="0"/>
              <a:t>)</a:t>
            </a:r>
            <a:r>
              <a:rPr lang="tr-TR" dirty="0" smtClean="0"/>
              <a:t>;</a:t>
            </a:r>
          </a:p>
          <a:p>
            <a:pPr marL="457200" indent="-457200"/>
            <a:r>
              <a:rPr lang="en-US" sz="3600" dirty="0"/>
              <a:t>Problem: repetitive locking and unlocking is costly</a:t>
            </a:r>
          </a:p>
        </p:txBody>
      </p:sp>
    </p:spTree>
    <p:extLst>
      <p:ext uri="{BB962C8B-B14F-4D97-AF65-F5344CB8AC3E}">
        <p14:creationId xmlns:p14="http://schemas.microsoft.com/office/powerpoint/2010/main" val="27915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033"/>
            <a:ext cx="8229600" cy="53468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Typical operations on a condition variable (used with a lock)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wait: waiting on the condition variable</a:t>
            </a:r>
          </a:p>
          <a:p>
            <a:pPr lvl="1"/>
            <a:r>
              <a:rPr lang="en-US" dirty="0" smtClean="0"/>
              <a:t>signal</a:t>
            </a:r>
            <a:r>
              <a:rPr lang="en-US" dirty="0"/>
              <a:t>: waking up one waiting thread to run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DEQUEUE</a:t>
            </a:r>
            <a:endParaRPr lang="en-US" dirty="0"/>
          </a:p>
          <a:p>
            <a:pPr marL="457200" lvl="1" indent="0">
              <a:buNone/>
            </a:pPr>
            <a:r>
              <a:rPr lang="de-DE" dirty="0"/>
              <a:t>lock (</a:t>
            </a:r>
            <a:r>
              <a:rPr lang="de-DE" dirty="0" err="1"/>
              <a:t>queue_mutex</a:t>
            </a:r>
            <a:r>
              <a:rPr lang="de-DE" dirty="0"/>
              <a:t>);</a:t>
            </a:r>
          </a:p>
          <a:p>
            <a:pPr marL="457200" lvl="1" indent="0">
              <a:buNone/>
            </a:pPr>
            <a:r>
              <a:rPr lang="en-US" dirty="0"/>
              <a:t>while (queue is empty) wait (</a:t>
            </a:r>
            <a:r>
              <a:rPr lang="en-US" dirty="0" err="1"/>
              <a:t>queue_mutex</a:t>
            </a:r>
            <a:r>
              <a:rPr lang="en-US" dirty="0"/>
              <a:t>, </a:t>
            </a:r>
            <a:r>
              <a:rPr lang="en-US" dirty="0" err="1"/>
              <a:t>nonempty_cond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de-DE" dirty="0" err="1"/>
              <a:t>dequeue</a:t>
            </a:r>
            <a:r>
              <a:rPr lang="de-DE" dirty="0"/>
              <a:t> ();</a:t>
            </a:r>
          </a:p>
          <a:p>
            <a:pPr marL="457200" lvl="1" indent="0">
              <a:buNone/>
            </a:pPr>
            <a:r>
              <a:rPr lang="tr-TR" dirty="0" err="1"/>
              <a:t>unlock</a:t>
            </a:r>
            <a:r>
              <a:rPr lang="tr-TR" dirty="0"/>
              <a:t> (</a:t>
            </a:r>
            <a:r>
              <a:rPr lang="tr-TR" dirty="0" err="1"/>
              <a:t>queue_mutex</a:t>
            </a:r>
            <a:r>
              <a:rPr lang="tr-TR" dirty="0"/>
              <a:t>)</a:t>
            </a:r>
            <a:r>
              <a:rPr lang="tr-TR" dirty="0" smtClean="0"/>
              <a:t>;</a:t>
            </a:r>
            <a:endParaRPr lang="en-US" dirty="0" smtClean="0"/>
          </a:p>
          <a:p>
            <a:r>
              <a:rPr lang="en-US" dirty="0" smtClean="0"/>
              <a:t>ENQUEUE</a:t>
            </a:r>
            <a:endParaRPr lang="en-US" dirty="0"/>
          </a:p>
          <a:p>
            <a:pPr marL="457200" lvl="1" indent="0">
              <a:buNone/>
            </a:pPr>
            <a:r>
              <a:rPr lang="de-DE" dirty="0"/>
              <a:t>lock (</a:t>
            </a:r>
            <a:r>
              <a:rPr lang="de-DE" dirty="0" err="1"/>
              <a:t>queue_mutex</a:t>
            </a:r>
            <a:r>
              <a:rPr lang="de-DE" dirty="0"/>
              <a:t>);</a:t>
            </a:r>
          </a:p>
          <a:p>
            <a:pPr marL="457200" lvl="1" indent="0">
              <a:buNone/>
            </a:pPr>
            <a:r>
              <a:rPr lang="de-DE" dirty="0" err="1"/>
              <a:t>enqueue</a:t>
            </a:r>
            <a:r>
              <a:rPr lang="de-DE" dirty="0"/>
              <a:t> ();</a:t>
            </a:r>
          </a:p>
          <a:p>
            <a:pPr marL="457200" lvl="1" indent="0">
              <a:buNone/>
            </a:pPr>
            <a:r>
              <a:rPr lang="en-US" dirty="0"/>
              <a:t>signal (</a:t>
            </a:r>
            <a:r>
              <a:rPr lang="en-US" dirty="0" err="1"/>
              <a:t>nonempty_cond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tr-TR" dirty="0" err="1"/>
              <a:t>unlock</a:t>
            </a:r>
            <a:r>
              <a:rPr lang="tr-TR" dirty="0"/>
              <a:t> (</a:t>
            </a:r>
            <a:r>
              <a:rPr lang="tr-TR" dirty="0" err="1"/>
              <a:t>queue_mutex</a:t>
            </a:r>
            <a:r>
              <a:rPr lang="tr-TR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2549" cy="4655847"/>
          </a:xfrm>
        </p:spPr>
        <p:txBody>
          <a:bodyPr/>
          <a:lstStyle/>
          <a:p>
            <a:r>
              <a:rPr lang="en-US" dirty="0" smtClean="0"/>
              <a:t>A remote procedure call that looks like a local one.</a:t>
            </a:r>
          </a:p>
          <a:p>
            <a:r>
              <a:rPr lang="en-US" dirty="0" smtClean="0"/>
              <a:t>Commonly used today: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30370"/>
          <a:stretch/>
        </p:blipFill>
        <p:spPr>
          <a:xfrm>
            <a:off x="525391" y="3329905"/>
            <a:ext cx="8369300" cy="243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stub functions to make RPC appear to the user that the call is local.</a:t>
            </a:r>
          </a:p>
          <a:p>
            <a:r>
              <a:rPr lang="en-US" dirty="0" smtClean="0"/>
              <a:t>Stub function contains the function’s interface.</a:t>
            </a:r>
          </a:p>
          <a:p>
            <a:r>
              <a:rPr lang="en-US" dirty="0" smtClean="0"/>
              <a:t>Client side composes a RPC request and send to the server</a:t>
            </a:r>
          </a:p>
          <a:p>
            <a:r>
              <a:rPr lang="en-US" dirty="0" smtClean="0"/>
              <a:t>Server side executes the procedure and sends back the result.</a:t>
            </a:r>
          </a:p>
          <a:p>
            <a:r>
              <a:rPr lang="en-US" dirty="0" smtClean="0"/>
              <a:t>Client side returns the result to the caller.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Marshaling and </a:t>
            </a:r>
            <a:r>
              <a:rPr lang="en-US" dirty="0" err="1" smtClean="0"/>
              <a:t>Unmarshaling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Incompatibility problems:</a:t>
            </a:r>
          </a:p>
          <a:p>
            <a:pPr lvl="1"/>
            <a:r>
              <a:rPr lang="en-US" dirty="0" smtClean="0"/>
              <a:t>Different bytes ordering</a:t>
            </a:r>
          </a:p>
          <a:p>
            <a:pPr lvl="1"/>
            <a:r>
              <a:rPr lang="en-US" dirty="0" smtClean="0"/>
              <a:t>Different sizes of integer</a:t>
            </a:r>
          </a:p>
          <a:p>
            <a:pPr lvl="1"/>
            <a:r>
              <a:rPr lang="en-US" dirty="0" smtClean="0"/>
              <a:t>Different float number representations</a:t>
            </a:r>
          </a:p>
          <a:p>
            <a:pPr lvl="1"/>
            <a:r>
              <a:rPr lang="en-US" dirty="0" smtClean="0"/>
              <a:t>Different character sets</a:t>
            </a:r>
          </a:p>
          <a:p>
            <a:pPr lvl="1"/>
            <a:r>
              <a:rPr lang="en-US" dirty="0" smtClean="0"/>
              <a:t>Different alignments</a:t>
            </a:r>
          </a:p>
          <a:p>
            <a:pPr lvl="1"/>
            <a:r>
              <a:rPr lang="en-US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054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Marshaling and </a:t>
            </a:r>
            <a:r>
              <a:rPr lang="en-US" dirty="0" err="1"/>
              <a:t>Unmarshaling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Marshaling convert the data to make transfers across platform</a:t>
            </a:r>
          </a:p>
          <a:p>
            <a:r>
              <a:rPr lang="en-US" dirty="0" err="1" smtClean="0"/>
              <a:t>Unmarshaling</a:t>
            </a:r>
            <a:r>
              <a:rPr lang="en-US" dirty="0"/>
              <a:t> </a:t>
            </a:r>
            <a:r>
              <a:rPr lang="en-US" dirty="0" smtClean="0"/>
              <a:t>is the opposite – construct the object from the data received.</a:t>
            </a:r>
          </a:p>
          <a:p>
            <a:r>
              <a:rPr lang="en-US" dirty="0" smtClean="0"/>
              <a:t>Sometimes referred to as serialize and desterilize.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Semantics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and machines may fail.</a:t>
            </a:r>
          </a:p>
          <a:p>
            <a:endParaRPr lang="en-US" dirty="0" smtClean="0"/>
          </a:p>
          <a:p>
            <a:r>
              <a:rPr lang="en-US" dirty="0" smtClean="0"/>
              <a:t>Most RPC systems will offer</a:t>
            </a:r>
            <a:r>
              <a:rPr lang="en-US" dirty="0"/>
              <a:t> </a:t>
            </a:r>
            <a:r>
              <a:rPr lang="en-US" dirty="0" smtClean="0"/>
              <a:t>either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at least once </a:t>
            </a:r>
            <a:r>
              <a:rPr lang="en-US" dirty="0" smtClean="0"/>
              <a:t>semantics</a:t>
            </a:r>
          </a:p>
          <a:p>
            <a:pPr lvl="1"/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at most once</a:t>
            </a:r>
            <a:r>
              <a:rPr lang="en-US" dirty="0" smtClean="0"/>
              <a:t> semantics (such as YFS RPC)</a:t>
            </a:r>
          </a:p>
          <a:p>
            <a:pPr lvl="1"/>
            <a:endParaRPr lang="en-US" dirty="0"/>
          </a:p>
          <a:p>
            <a:r>
              <a:rPr lang="en-US" dirty="0" smtClean="0"/>
              <a:t>No such thing as </a:t>
            </a:r>
            <a:r>
              <a:rPr lang="en-US" dirty="0" smtClean="0">
                <a:solidFill>
                  <a:srgbClr val="FF0000"/>
                </a:solidFill>
              </a:rPr>
              <a:t>exactly once </a:t>
            </a:r>
            <a:r>
              <a:rPr lang="en-US" dirty="0" smtClean="0">
                <a:solidFill>
                  <a:schemeClr val="tx1"/>
                </a:solidFill>
              </a:rPr>
              <a:t>semantics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5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Issues with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RPC is slower, a lot slower…</a:t>
            </a:r>
          </a:p>
          <a:p>
            <a:endParaRPr lang="en-US" dirty="0"/>
          </a:p>
          <a:p>
            <a:r>
              <a:rPr lang="en-US" dirty="0" smtClean="0"/>
              <a:t>Security </a:t>
            </a:r>
            <a:endParaRPr lang="en-US" dirty="0"/>
          </a:p>
          <a:p>
            <a:pPr lvl="1"/>
            <a:r>
              <a:rPr lang="en-US" dirty="0"/>
              <a:t>Authentication, </a:t>
            </a:r>
            <a:r>
              <a:rPr lang="en-US" dirty="0" smtClean="0"/>
              <a:t>encryption,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December 19, 4:10-6:10 PM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MAT 417</a:t>
            </a:r>
          </a:p>
          <a:p>
            <a:endParaRPr lang="en-US" dirty="0"/>
          </a:p>
          <a:p>
            <a:r>
              <a:rPr lang="en-US" dirty="0" smtClean="0"/>
              <a:t>Open </a:t>
            </a:r>
            <a:r>
              <a:rPr lang="en-US" dirty="0" smtClean="0"/>
              <a:t>book/notes</a:t>
            </a:r>
          </a:p>
          <a:p>
            <a:endParaRPr lang="en-US" dirty="0" smtClean="0"/>
          </a:p>
          <a:p>
            <a:r>
              <a:rPr lang="en-US" dirty="0" smtClean="0"/>
              <a:t>Textbook </a:t>
            </a:r>
            <a:r>
              <a:rPr lang="en-US" dirty="0"/>
              <a:t>or printings of the </a:t>
            </a:r>
            <a:r>
              <a:rPr lang="en-US" dirty="0" smtClean="0"/>
              <a:t>slides</a:t>
            </a:r>
          </a:p>
          <a:p>
            <a:endParaRPr lang="en-US" dirty="0"/>
          </a:p>
          <a:p>
            <a:r>
              <a:rPr lang="en-US"/>
              <a:t>No any other kinds </a:t>
            </a:r>
            <a:r>
              <a:rPr lang="en-US" dirty="0" smtClean="0"/>
              <a:t>of materials are allowed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72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Synchronization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Temporal </a:t>
            </a:r>
            <a:r>
              <a:rPr lang="en-US" dirty="0"/>
              <a:t>ordering of events produced by </a:t>
            </a:r>
            <a:r>
              <a:rPr lang="en-US" dirty="0" smtClean="0"/>
              <a:t>concurrent processes</a:t>
            </a:r>
            <a:endParaRPr lang="en-US" dirty="0"/>
          </a:p>
          <a:p>
            <a:r>
              <a:rPr lang="en-US" dirty="0" smtClean="0"/>
              <a:t>Synchronization </a:t>
            </a:r>
            <a:r>
              <a:rPr lang="en-US" dirty="0"/>
              <a:t>between senders and receivers </a:t>
            </a:r>
            <a:r>
              <a:rPr lang="en-US" dirty="0" smtClean="0"/>
              <a:t>of </a:t>
            </a:r>
            <a:r>
              <a:rPr lang="fi-FI" dirty="0" err="1" smtClean="0"/>
              <a:t>messages</a:t>
            </a:r>
            <a:endParaRPr lang="fi-FI" dirty="0"/>
          </a:p>
          <a:p>
            <a:r>
              <a:rPr lang="en-US" dirty="0" smtClean="0"/>
              <a:t>Coordination </a:t>
            </a:r>
            <a:r>
              <a:rPr lang="en-US" dirty="0"/>
              <a:t>of joint activity</a:t>
            </a:r>
          </a:p>
          <a:p>
            <a:r>
              <a:rPr lang="en-US" dirty="0" smtClean="0"/>
              <a:t>Serialization </a:t>
            </a:r>
            <a:r>
              <a:rPr lang="en-US" dirty="0"/>
              <a:t>of concurrent access for shared objects</a:t>
            </a:r>
          </a:p>
        </p:txBody>
      </p:sp>
    </p:spTree>
    <p:extLst>
      <p:ext uri="{BB962C8B-B14F-4D97-AF65-F5344CB8AC3E}">
        <p14:creationId xmlns:p14="http://schemas.microsoft.com/office/powerpoint/2010/main" val="27365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world clock</a:t>
            </a:r>
          </a:p>
          <a:p>
            <a:pPr lvl="1"/>
            <a:r>
              <a:rPr lang="en-US" dirty="0" err="1" smtClean="0"/>
              <a:t>Cristian’s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Berkeley Algorithm</a:t>
            </a:r>
          </a:p>
          <a:p>
            <a:pPr lvl="1"/>
            <a:endParaRPr lang="en-US" dirty="0"/>
          </a:p>
          <a:p>
            <a:r>
              <a:rPr lang="en-US" dirty="0" smtClean="0"/>
              <a:t>Logical clock</a:t>
            </a:r>
          </a:p>
          <a:p>
            <a:pPr lvl="1"/>
            <a:r>
              <a:rPr lang="en-US" dirty="0" err="1" smtClean="0"/>
              <a:t>Lamport</a:t>
            </a:r>
            <a:r>
              <a:rPr lang="en-US" dirty="0"/>
              <a:t> </a:t>
            </a:r>
            <a:r>
              <a:rPr lang="en-US" dirty="0" smtClean="0"/>
              <a:t>Logical 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Cristian’s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67944" cy="5142161"/>
          </a:xfrm>
        </p:spPr>
        <p:txBody>
          <a:bodyPr/>
          <a:lstStyle/>
          <a:p>
            <a:r>
              <a:rPr lang="en-US" dirty="0"/>
              <a:t>Request time, get </a:t>
            </a:r>
            <a:r>
              <a:rPr lang="en-US" dirty="0" smtClean="0"/>
              <a:t>reply</a:t>
            </a:r>
          </a:p>
          <a:p>
            <a:pPr marL="457200" lvl="1" indent="0">
              <a:buNone/>
            </a:pPr>
            <a:r>
              <a:rPr lang="en-US" dirty="0" smtClean="0"/>
              <a:t>– </a:t>
            </a:r>
            <a:r>
              <a:rPr lang="en-US" dirty="0"/>
              <a:t>Measure actual round-trip time </a:t>
            </a:r>
            <a:r>
              <a:rPr lang="en-US" dirty="0" smtClean="0"/>
              <a:t>d</a:t>
            </a:r>
          </a:p>
          <a:p>
            <a:pPr marL="514350" indent="-457200"/>
            <a:r>
              <a:rPr lang="en-US" dirty="0" smtClean="0"/>
              <a:t>Request Sent: T0</a:t>
            </a:r>
          </a:p>
          <a:p>
            <a:pPr marL="514350" indent="-457200"/>
            <a:r>
              <a:rPr lang="en-US" dirty="0" smtClean="0"/>
              <a:t>Reply received: T1</a:t>
            </a:r>
          </a:p>
          <a:p>
            <a:pPr marL="514350" indent="-457200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334" b="5942"/>
          <a:stretch/>
        </p:blipFill>
        <p:spPr>
          <a:xfrm>
            <a:off x="444500" y="3967016"/>
            <a:ext cx="8699500" cy="249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Cristian’s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client sets time to 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Error bound  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05702"/>
              </p:ext>
            </p:extLst>
          </p:nvPr>
        </p:nvGraphicFramePr>
        <p:xfrm>
          <a:off x="936215" y="2103197"/>
          <a:ext cx="4472581" cy="1372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" name="Equation" r:id="rId3" imgW="1282700" imgH="393700" progId="Equation.3">
                  <p:embed/>
                </p:oleObj>
              </mc:Choice>
              <mc:Fallback>
                <p:oleObj name="Equation" r:id="rId3" imgW="1282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6215" y="2103197"/>
                        <a:ext cx="4472581" cy="1372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8334" b="5942"/>
          <a:stretch/>
        </p:blipFill>
        <p:spPr>
          <a:xfrm>
            <a:off x="457200" y="3950469"/>
            <a:ext cx="7591911" cy="2175694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47373"/>
              </p:ext>
            </p:extLst>
          </p:nvPr>
        </p:nvGraphicFramePr>
        <p:xfrm>
          <a:off x="2673925" y="3238500"/>
          <a:ext cx="128111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" name="Equation" r:id="rId6" imgW="635000" imgH="393700" progId="Equation.3">
                  <p:embed/>
                </p:oleObj>
              </mc:Choice>
              <mc:Fallback>
                <p:oleObj name="Equation" r:id="rId6" imgW="635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73925" y="3238500"/>
                        <a:ext cx="1281113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6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Berkeley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Gusella</a:t>
            </a:r>
            <a:r>
              <a:rPr lang="fi-FI" dirty="0"/>
              <a:t> &amp; </a:t>
            </a:r>
            <a:r>
              <a:rPr lang="fi-FI" dirty="0" err="1"/>
              <a:t>Zatti</a:t>
            </a:r>
            <a:r>
              <a:rPr lang="fi-FI" dirty="0"/>
              <a:t>, </a:t>
            </a:r>
            <a:r>
              <a:rPr lang="fi-FI" dirty="0" smtClean="0"/>
              <a:t>1989</a:t>
            </a:r>
          </a:p>
          <a:p>
            <a:r>
              <a:rPr lang="en-US" dirty="0"/>
              <a:t>Assumes no machine has an accurate time source</a:t>
            </a:r>
          </a:p>
          <a:p>
            <a:r>
              <a:rPr lang="en-US" dirty="0" smtClean="0"/>
              <a:t>Obtains </a:t>
            </a:r>
            <a:r>
              <a:rPr lang="en-US" dirty="0"/>
              <a:t>average from participating computers</a:t>
            </a:r>
          </a:p>
          <a:p>
            <a:r>
              <a:rPr lang="en-US" dirty="0" smtClean="0"/>
              <a:t>Synchronizes </a:t>
            </a:r>
            <a:r>
              <a:rPr lang="en-US" dirty="0"/>
              <a:t>all clocks to </a:t>
            </a:r>
            <a:r>
              <a:rPr lang="en-US" dirty="0" smtClean="0"/>
              <a:t>average</a:t>
            </a:r>
          </a:p>
          <a:p>
            <a:pPr lvl="1"/>
            <a:r>
              <a:rPr lang="en-US" dirty="0"/>
              <a:t>Can discard outliers</a:t>
            </a:r>
          </a:p>
        </p:txBody>
      </p:sp>
    </p:spTree>
    <p:extLst>
      <p:ext uri="{BB962C8B-B14F-4D97-AF65-F5344CB8AC3E}">
        <p14:creationId xmlns:p14="http://schemas.microsoft.com/office/powerpoint/2010/main" val="336307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Berkeley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73"/>
            <a:ext cx="8229600" cy="5143009"/>
          </a:xfrm>
        </p:spPr>
        <p:txBody>
          <a:bodyPr>
            <a:normAutofit fontScale="92500" lnSpcReduction="10000"/>
          </a:bodyPr>
          <a:lstStyle/>
          <a:p>
            <a:r>
              <a:rPr lang="da-DK" dirty="0" smtClean="0"/>
              <a:t>Machines </a:t>
            </a:r>
            <a:r>
              <a:rPr lang="da-DK" dirty="0"/>
              <a:t>run time dæmon</a:t>
            </a:r>
          </a:p>
          <a:p>
            <a:r>
              <a:rPr lang="en-US" dirty="0" smtClean="0"/>
              <a:t>Process </a:t>
            </a:r>
            <a:r>
              <a:rPr lang="en-US" dirty="0"/>
              <a:t>that implements protocol</a:t>
            </a:r>
          </a:p>
          <a:p>
            <a:r>
              <a:rPr lang="en-US" dirty="0" smtClean="0"/>
              <a:t>One </a:t>
            </a:r>
            <a:r>
              <a:rPr lang="en-US" dirty="0"/>
              <a:t>machine is elected (or designated) as the </a:t>
            </a:r>
            <a:r>
              <a:rPr lang="en-US" dirty="0" smtClean="0"/>
              <a:t>server </a:t>
            </a:r>
            <a:r>
              <a:rPr lang="fi-FI" dirty="0" smtClean="0"/>
              <a:t>(</a:t>
            </a:r>
            <a:r>
              <a:rPr lang="fi-FI" dirty="0" err="1">
                <a:solidFill>
                  <a:srgbClr val="0000FF"/>
                </a:solidFill>
              </a:rPr>
              <a:t>master</a:t>
            </a:r>
            <a:r>
              <a:rPr lang="fi-FI" dirty="0"/>
              <a:t>)</a:t>
            </a:r>
          </a:p>
          <a:p>
            <a:r>
              <a:rPr lang="en-US" dirty="0" smtClean="0"/>
              <a:t>Others </a:t>
            </a:r>
            <a:r>
              <a:rPr lang="en-US" dirty="0"/>
              <a:t>are </a:t>
            </a:r>
            <a:r>
              <a:rPr lang="en-US" dirty="0" smtClean="0">
                <a:solidFill>
                  <a:srgbClr val="0000FF"/>
                </a:solidFill>
              </a:rPr>
              <a:t>slaves</a:t>
            </a:r>
          </a:p>
          <a:p>
            <a:r>
              <a:rPr lang="en-US" dirty="0"/>
              <a:t>Algorithm has provisions for ignoring readings </a:t>
            </a:r>
            <a:r>
              <a:rPr lang="en-US" dirty="0" smtClean="0"/>
              <a:t>from clocks </a:t>
            </a:r>
            <a:r>
              <a:rPr lang="en-US" dirty="0"/>
              <a:t>whose skew is too </a:t>
            </a:r>
            <a:r>
              <a:rPr lang="en-US" dirty="0" smtClean="0"/>
              <a:t>great</a:t>
            </a:r>
          </a:p>
          <a:p>
            <a:pPr lvl="1"/>
            <a:r>
              <a:rPr lang="fr-FR" dirty="0" smtClean="0"/>
              <a:t> </a:t>
            </a:r>
            <a:r>
              <a:rPr lang="fr-FR" dirty="0" err="1"/>
              <a:t>Compute</a:t>
            </a:r>
            <a:r>
              <a:rPr lang="fr-FR" dirty="0"/>
              <a:t> a </a:t>
            </a:r>
            <a:r>
              <a:rPr lang="fr-FR" dirty="0" err="1">
                <a:solidFill>
                  <a:srgbClr val="0000FF"/>
                </a:solidFill>
              </a:rPr>
              <a:t>fault-tolerant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 err="1">
                <a:solidFill>
                  <a:srgbClr val="0000FF"/>
                </a:solidFill>
              </a:rPr>
              <a:t>average</a:t>
            </a:r>
            <a:endParaRPr lang="fr-FR" dirty="0">
              <a:solidFill>
                <a:srgbClr val="0000FF"/>
              </a:solidFill>
            </a:endParaRPr>
          </a:p>
          <a:p>
            <a:r>
              <a:rPr lang="fr-FR" dirty="0" smtClean="0"/>
              <a:t>If </a:t>
            </a:r>
            <a:r>
              <a:rPr lang="fr-FR" dirty="0"/>
              <a:t>master </a:t>
            </a:r>
            <a:r>
              <a:rPr lang="fr-FR" dirty="0" err="1"/>
              <a:t>fails</a:t>
            </a:r>
            <a:endParaRPr lang="fr-FR" dirty="0"/>
          </a:p>
          <a:p>
            <a:pPr lvl="1"/>
            <a:r>
              <a:rPr lang="en-US" dirty="0" smtClean="0"/>
              <a:t>Any </a:t>
            </a:r>
            <a:r>
              <a:rPr lang="en-US" dirty="0"/>
              <a:t>slave can take over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7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Time Protocol, NTP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1991</a:t>
            </a:r>
            <a:r>
              <a:rPr lang="en-US" dirty="0"/>
              <a:t>, 1992</a:t>
            </a:r>
          </a:p>
          <a:p>
            <a:r>
              <a:rPr lang="en-US" dirty="0" smtClean="0"/>
              <a:t>Internet </a:t>
            </a:r>
            <a:r>
              <a:rPr lang="en-US" dirty="0"/>
              <a:t>Standard, version 3: RFC </a:t>
            </a:r>
            <a:r>
              <a:rPr lang="en-US" dirty="0" smtClean="0"/>
              <a:t>1305</a:t>
            </a:r>
          </a:p>
          <a:p>
            <a:r>
              <a:rPr lang="en-US" dirty="0"/>
              <a:t>Synchronization similar to </a:t>
            </a:r>
            <a:r>
              <a:rPr lang="en-US" dirty="0" err="1"/>
              <a:t>Cristian’s</a:t>
            </a:r>
            <a:r>
              <a:rPr lang="en-US" dirty="0"/>
              <a:t> </a:t>
            </a:r>
            <a:r>
              <a:rPr lang="en-US" dirty="0" smtClean="0"/>
              <a:t>alg.</a:t>
            </a:r>
          </a:p>
          <a:p>
            <a:r>
              <a:rPr lang="en-US" dirty="0" smtClean="0"/>
              <a:t>All </a:t>
            </a:r>
            <a:r>
              <a:rPr lang="en-US" dirty="0"/>
              <a:t>messages delivered unreliably with </a:t>
            </a:r>
            <a:r>
              <a:rPr lang="en-US" dirty="0" smtClean="0"/>
              <a:t>UDP</a:t>
            </a:r>
          </a:p>
          <a:p>
            <a:r>
              <a:rPr lang="en-US" dirty="0" smtClean="0"/>
              <a:t>Use a </a:t>
            </a:r>
            <a:r>
              <a:rPr lang="en-US" dirty="0" smtClean="0">
                <a:solidFill>
                  <a:srgbClr val="FF0000"/>
                </a:solidFill>
              </a:rPr>
              <a:t>stratum</a:t>
            </a:r>
            <a:r>
              <a:rPr lang="en-US" dirty="0" smtClean="0"/>
              <a:t>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NTP –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Columbia NTP server</a:t>
            </a:r>
          </a:p>
          <a:p>
            <a:pPr lvl="1"/>
            <a:r>
              <a:rPr lang="en-US" dirty="0" smtClean="0"/>
              <a:t>Stratum Two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243"/>
          <a:stretch/>
        </p:blipFill>
        <p:spPr>
          <a:xfrm>
            <a:off x="457200" y="3313197"/>
            <a:ext cx="8573137" cy="97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Real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 are </a:t>
            </a:r>
            <a:r>
              <a:rPr lang="en-US" dirty="0">
                <a:solidFill>
                  <a:srgbClr val="FF0000"/>
                </a:solidFill>
              </a:rPr>
              <a:t>never exactly </a:t>
            </a:r>
            <a:r>
              <a:rPr lang="en-US" dirty="0" smtClean="0"/>
              <a:t>synchronized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often </a:t>
            </a:r>
            <a:r>
              <a:rPr lang="en-US" dirty="0"/>
              <a:t>than not, distributed systems do not </a:t>
            </a:r>
            <a:r>
              <a:rPr lang="en-US" dirty="0" smtClean="0"/>
              <a:t>need </a:t>
            </a:r>
            <a:r>
              <a:rPr lang="en-US" dirty="0"/>
              <a:t>real time, but *some* time that every machine in </a:t>
            </a:r>
            <a:r>
              <a:rPr lang="en-US" dirty="0" smtClean="0"/>
              <a:t> a </a:t>
            </a:r>
            <a:r>
              <a:rPr lang="en-US" dirty="0"/>
              <a:t>protocol agrees upon!</a:t>
            </a:r>
          </a:p>
        </p:txBody>
      </p:sp>
    </p:spTree>
    <p:extLst>
      <p:ext uri="{BB962C8B-B14F-4D97-AF65-F5344CB8AC3E}">
        <p14:creationId xmlns:p14="http://schemas.microsoft.com/office/powerpoint/2010/main" val="9509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</a:t>
            </a:r>
            <a:r>
              <a:rPr lang="en-US" dirty="0" smtClean="0">
                <a:solidFill>
                  <a:srgbClr val="FF0000"/>
                </a:solidFill>
              </a:rPr>
              <a:t>“Concurrent” </a:t>
            </a:r>
            <a:r>
              <a:rPr lang="en-US" dirty="0"/>
              <a:t>Mean?</a:t>
            </a:r>
          </a:p>
          <a:p>
            <a:endParaRPr lang="en-US" dirty="0" smtClean="0"/>
          </a:p>
          <a:p>
            <a:r>
              <a:rPr lang="en-US" dirty="0" smtClean="0"/>
              <a:t>Happening </a:t>
            </a:r>
            <a:r>
              <a:rPr lang="en-US" dirty="0"/>
              <a:t>at the same time? </a:t>
            </a:r>
            <a:r>
              <a:rPr lang="en-US" dirty="0">
                <a:solidFill>
                  <a:srgbClr val="FF0000"/>
                </a:solidFill>
              </a:rPr>
              <a:t>NO.</a:t>
            </a:r>
          </a:p>
          <a:p>
            <a:r>
              <a:rPr lang="en-US" dirty="0" smtClean="0"/>
              <a:t>There </a:t>
            </a:r>
            <a:r>
              <a:rPr lang="en-US" dirty="0"/>
              <a:t>is nothing called simultaneous in the </a:t>
            </a:r>
            <a:r>
              <a:rPr lang="en-US" dirty="0" smtClean="0"/>
              <a:t>physical world.</a:t>
            </a:r>
          </a:p>
          <a:p>
            <a:endParaRPr lang="en-US" b="1" dirty="0" smtClean="0"/>
          </a:p>
          <a:p>
            <a:r>
              <a:rPr lang="en-US" b="1" dirty="0" smtClean="0"/>
              <a:t>Concurrency means the absence of causal order.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84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learnt so far…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Concepts and Theories</a:t>
            </a:r>
          </a:p>
          <a:p>
            <a:r>
              <a:rPr lang="en-US" dirty="0" smtClean="0"/>
              <a:t>Distributed Algorithms</a:t>
            </a:r>
          </a:p>
          <a:p>
            <a:r>
              <a:rPr lang="en-US" dirty="0" smtClean="0"/>
              <a:t>System Issues</a:t>
            </a:r>
          </a:p>
          <a:p>
            <a:r>
              <a:rPr lang="en-US" dirty="0" smtClean="0"/>
              <a:t>Some protocols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9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and Concurrent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Sequential = Totally ordered in time.</a:t>
            </a:r>
          </a:p>
          <a:p>
            <a:pPr lvl="1"/>
            <a:r>
              <a:rPr lang="en-US" dirty="0" smtClean="0"/>
              <a:t>Total </a:t>
            </a:r>
            <a:r>
              <a:rPr lang="en-US" dirty="0"/>
              <a:t>ordering is feasible in a single process that has only </a:t>
            </a:r>
            <a:r>
              <a:rPr lang="en-US" dirty="0" smtClean="0"/>
              <a:t>one clock</a:t>
            </a:r>
            <a:r>
              <a:rPr lang="en-US" dirty="0"/>
              <a:t>. This is not true in a distributed system.</a:t>
            </a:r>
          </a:p>
          <a:p>
            <a:r>
              <a:rPr lang="en-US" dirty="0" smtClean="0"/>
              <a:t>Two </a:t>
            </a:r>
            <a:r>
              <a:rPr lang="en-US" dirty="0"/>
              <a:t>issues are important here: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How to synchronize physical clocks ?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we define sequential and concurrent events without </a:t>
            </a:r>
            <a:r>
              <a:rPr lang="en-US" dirty="0" smtClean="0"/>
              <a:t>using physical </a:t>
            </a:r>
            <a:r>
              <a:rPr lang="en-US" dirty="0"/>
              <a:t>clocks?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06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Causality helps identify sequential and concurrent </a:t>
            </a:r>
            <a:r>
              <a:rPr lang="en-US" dirty="0" smtClean="0"/>
              <a:t>events without </a:t>
            </a:r>
            <a:r>
              <a:rPr lang="en-US" dirty="0"/>
              <a:t>using physical clocks</a:t>
            </a:r>
            <a:r>
              <a:rPr lang="en-US" dirty="0" smtClean="0"/>
              <a:t>.</a:t>
            </a:r>
          </a:p>
          <a:p>
            <a:pPr lvl="1"/>
            <a:r>
              <a:rPr lang="fi-FI" dirty="0" smtClean="0"/>
              <a:t> </a:t>
            </a:r>
            <a:r>
              <a:rPr lang="fi-FI" dirty="0" err="1"/>
              <a:t>Joke</a:t>
            </a:r>
            <a:r>
              <a:rPr lang="fi-FI" dirty="0"/>
              <a:t> </a:t>
            </a:r>
            <a:r>
              <a:rPr lang="en-US" dirty="0" smtClean="0"/>
              <a:t>→ </a:t>
            </a:r>
            <a:r>
              <a:rPr lang="fi-FI" dirty="0" err="1" smtClean="0"/>
              <a:t>Re</a:t>
            </a:r>
            <a:r>
              <a:rPr lang="fi-FI" dirty="0"/>
              <a:t>: </a:t>
            </a:r>
            <a:r>
              <a:rPr lang="fi-FI" dirty="0" err="1"/>
              <a:t>joke</a:t>
            </a:r>
            <a:endParaRPr lang="fi-FI" dirty="0"/>
          </a:p>
          <a:p>
            <a:pPr lvl="1"/>
            <a:r>
              <a:rPr lang="en-US" dirty="0" smtClean="0"/>
              <a:t> → </a:t>
            </a:r>
            <a:r>
              <a:rPr lang="en-US" dirty="0"/>
              <a:t>implies causally ordered before or happened </a:t>
            </a:r>
            <a:r>
              <a:rPr lang="en-US" dirty="0" smtClean="0"/>
              <a:t>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Rule 1.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If </a:t>
            </a:r>
            <a:r>
              <a:rPr lang="en-US" dirty="0"/>
              <a:t>a, b are two events in a single process P, </a:t>
            </a:r>
            <a:r>
              <a:rPr lang="en-US" dirty="0" smtClean="0"/>
              <a:t>and the time of a is less than the time of b then a</a:t>
            </a:r>
            <a:r>
              <a:rPr lang="en-US" dirty="0"/>
              <a:t>→</a:t>
            </a:r>
            <a:r>
              <a:rPr lang="en-US" dirty="0" smtClean="0"/>
              <a:t> b.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Rule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= sending a message, and b = receipt of </a:t>
            </a:r>
            <a:r>
              <a:rPr lang="en-US" dirty="0" smtClean="0"/>
              <a:t>that message</a:t>
            </a:r>
            <a:r>
              <a:rPr lang="en-US" dirty="0"/>
              <a:t>, then a →</a:t>
            </a:r>
            <a:r>
              <a:rPr lang="en-US" dirty="0" smtClean="0"/>
              <a:t> </a:t>
            </a:r>
            <a:r>
              <a:rPr lang="en-US" dirty="0"/>
              <a:t>b.</a:t>
            </a:r>
          </a:p>
          <a:p>
            <a:r>
              <a:rPr lang="en-US" dirty="0">
                <a:solidFill>
                  <a:srgbClr val="FF0000"/>
                </a:solidFill>
              </a:rPr>
              <a:t>Rule 3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 → b </a:t>
            </a:r>
            <a:r>
              <a:rPr lang="en-US" dirty="0"/>
              <a:t>∧ b </a:t>
            </a:r>
            <a:r>
              <a:rPr lang="en-US" dirty="0" smtClean="0"/>
              <a:t>→ c </a:t>
            </a:r>
            <a:r>
              <a:rPr lang="en-US" dirty="0"/>
              <a:t>⇒ a →</a:t>
            </a:r>
            <a:r>
              <a:rPr lang="en-US" dirty="0" smtClean="0"/>
              <a:t> </a:t>
            </a: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246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Lamport</a:t>
            </a:r>
            <a:r>
              <a:rPr lang="en-US" dirty="0" smtClean="0"/>
              <a:t>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672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Lamport</a:t>
            </a:r>
            <a:r>
              <a:rPr lang="en-US" dirty="0"/>
              <a:t> clock </a:t>
            </a:r>
            <a:r>
              <a:rPr lang="en-US" dirty="0" smtClean="0"/>
              <a:t>assigns </a:t>
            </a:r>
            <a:r>
              <a:rPr lang="en-US" dirty="0"/>
              <a:t>logical timestamps to </a:t>
            </a:r>
          </a:p>
          <a:p>
            <a:pPr marL="0" indent="0">
              <a:buNone/>
            </a:pPr>
            <a:r>
              <a:rPr lang="en-US" dirty="0" smtClean="0"/>
              <a:t>events </a:t>
            </a:r>
            <a:r>
              <a:rPr lang="en-US" dirty="0"/>
              <a:t>consistent with “happens before” </a:t>
            </a:r>
            <a:r>
              <a:rPr lang="en-US" dirty="0" smtClean="0"/>
              <a:t>ordering</a:t>
            </a:r>
            <a:endParaRPr lang="en-US" dirty="0"/>
          </a:p>
          <a:p>
            <a:pPr lvl="1"/>
            <a:r>
              <a:rPr lang="en-US" dirty="0" smtClean="0"/>
              <a:t>All </a:t>
            </a:r>
            <a:r>
              <a:rPr lang="en-US" dirty="0"/>
              <a:t>hosts use a counter (clock) with initial value of zero</a:t>
            </a:r>
          </a:p>
          <a:p>
            <a:pPr lvl="1"/>
            <a:r>
              <a:rPr lang="en-US" dirty="0" smtClean="0"/>
              <a:t>The counter is incremented by and assigned to each event, as its timestamp.</a:t>
            </a:r>
          </a:p>
          <a:p>
            <a:pPr lvl="1"/>
            <a:r>
              <a:rPr lang="en-US" dirty="0" smtClean="0"/>
              <a:t>A </a:t>
            </a:r>
            <a:r>
              <a:rPr lang="en-US" dirty="0">
                <a:solidFill>
                  <a:srgbClr val="0000FF"/>
                </a:solidFill>
              </a:rPr>
              <a:t>send(message)</a:t>
            </a:r>
            <a:r>
              <a:rPr lang="en-US" dirty="0"/>
              <a:t> event carries its timestamp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a receive(message) event the counter is updated by </a:t>
            </a:r>
            <a:r>
              <a:rPr lang="en-US" dirty="0" smtClean="0">
                <a:solidFill>
                  <a:srgbClr val="0000FF"/>
                </a:solidFill>
              </a:rPr>
              <a:t>Max(</a:t>
            </a:r>
            <a:r>
              <a:rPr lang="en-US" dirty="0" err="1">
                <a:solidFill>
                  <a:srgbClr val="0000FF"/>
                </a:solidFill>
              </a:rPr>
              <a:t>receiver.counter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message.timestamp</a:t>
            </a:r>
            <a:r>
              <a:rPr lang="en-US" dirty="0">
                <a:solidFill>
                  <a:srgbClr val="0000FF"/>
                </a:solidFill>
              </a:rPr>
              <a:t>) +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 err="1" smtClean="0"/>
              <a:t>Mutex</a:t>
            </a:r>
            <a:r>
              <a:rPr lang="en-US" dirty="0" smtClean="0"/>
              <a:t>: </a:t>
            </a:r>
            <a:r>
              <a:rPr lang="nl-NL" dirty="0" err="1"/>
              <a:t>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algorithms discussed</a:t>
            </a:r>
          </a:p>
          <a:p>
            <a:r>
              <a:rPr lang="en-US" dirty="0" smtClean="0"/>
              <a:t>None of the algorithms is perfect…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1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err="1"/>
              <a:t>Mutex</a:t>
            </a:r>
            <a:r>
              <a:rPr lang="en-US" dirty="0"/>
              <a:t>: </a:t>
            </a:r>
            <a:r>
              <a:rPr lang="nl-NL" dirty="0" err="1"/>
              <a:t>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Safety</a:t>
            </a:r>
            <a:r>
              <a:rPr lang="en-US" dirty="0"/>
              <a:t> - At most one process may execute in CS at </a:t>
            </a:r>
            <a:r>
              <a:rPr lang="en-US" dirty="0" smtClean="0"/>
              <a:t>any time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deadlock too.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Liveness</a:t>
            </a:r>
            <a:r>
              <a:rPr lang="en-US" dirty="0" smtClean="0"/>
              <a:t> </a:t>
            </a:r>
            <a:r>
              <a:rPr lang="en-US" dirty="0"/>
              <a:t>– Every request for a CS is eventually granted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called </a:t>
            </a:r>
            <a:r>
              <a:rPr lang="en-US" dirty="0" smtClean="0"/>
              <a:t>progress.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Fairness </a:t>
            </a:r>
            <a:r>
              <a:rPr lang="en-US" dirty="0" smtClean="0"/>
              <a:t>– </a:t>
            </a:r>
            <a:r>
              <a:rPr lang="en-US" dirty="0"/>
              <a:t>Requests are granted in </a:t>
            </a:r>
            <a:r>
              <a:rPr lang="en-US" dirty="0" smtClean="0"/>
              <a:t>FIFO order and bounded wait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Lock Server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</a:t>
            </a:r>
            <a:r>
              <a:rPr lang="nl-NL" dirty="0" err="1"/>
              <a:t>central</a:t>
            </a:r>
            <a:r>
              <a:rPr lang="nl-NL" dirty="0"/>
              <a:t> </a:t>
            </a:r>
            <a:r>
              <a:rPr lang="nl-NL" dirty="0" err="1" smtClean="0"/>
              <a:t>coordinator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Grants </a:t>
            </a:r>
            <a:r>
              <a:rPr lang="en-US" dirty="0"/>
              <a:t>permission to enter CS &amp;</a:t>
            </a:r>
          </a:p>
          <a:p>
            <a:pPr lvl="1"/>
            <a:r>
              <a:rPr lang="en-US" dirty="0"/>
              <a:t>keeps a queue of requests to </a:t>
            </a:r>
            <a:r>
              <a:rPr lang="en-US" dirty="0" smtClean="0"/>
              <a:t>enter the </a:t>
            </a:r>
            <a:r>
              <a:rPr lang="en-US" dirty="0"/>
              <a:t>CS.</a:t>
            </a:r>
          </a:p>
          <a:p>
            <a:r>
              <a:rPr lang="en-US" dirty="0" smtClean="0"/>
              <a:t>Ensures </a:t>
            </a:r>
            <a:r>
              <a:rPr lang="en-US" dirty="0"/>
              <a:t>only one thread at a </a:t>
            </a:r>
            <a:r>
              <a:rPr lang="en-US" dirty="0" smtClean="0"/>
              <a:t>time can </a:t>
            </a:r>
            <a:r>
              <a:rPr lang="en-US" dirty="0"/>
              <a:t>access the </a:t>
            </a:r>
            <a:r>
              <a:rPr lang="en-US" dirty="0" smtClean="0"/>
              <a:t>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Lock Server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• To enter critical </a:t>
            </a:r>
            <a:r>
              <a:rPr lang="en-US" dirty="0" smtClean="0">
                <a:solidFill>
                  <a:srgbClr val="0000FF"/>
                </a:solidFill>
              </a:rPr>
              <a:t>section:</a:t>
            </a:r>
          </a:p>
          <a:p>
            <a:pPr marL="0" indent="0">
              <a:buNone/>
            </a:pPr>
            <a:r>
              <a:rPr lang="en-US" dirty="0" smtClean="0"/>
              <a:t>	– send REQUEST to central server</a:t>
            </a:r>
          </a:p>
          <a:p>
            <a:pPr marL="0" indent="0">
              <a:buNone/>
            </a:pPr>
            <a:r>
              <a:rPr lang="en-US" dirty="0" smtClean="0"/>
              <a:t>	–wait </a:t>
            </a:r>
            <a:r>
              <a:rPr lang="en-US" dirty="0"/>
              <a:t>for permission from </a:t>
            </a:r>
            <a:r>
              <a:rPr lang="en-US" dirty="0" smtClean="0"/>
              <a:t>server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• To leave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/>
              <a:t>	– send </a:t>
            </a:r>
            <a:r>
              <a:rPr lang="en-US" dirty="0"/>
              <a:t>RELEASE to central server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• </a:t>
            </a:r>
            <a:r>
              <a:rPr lang="en-US" dirty="0">
                <a:solidFill>
                  <a:srgbClr val="0000FF"/>
                </a:solidFill>
              </a:rPr>
              <a:t>Server: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Has an internal queue of all REQUESTs it’s received </a:t>
            </a:r>
          </a:p>
          <a:p>
            <a:pPr marL="0" indent="0">
              <a:buNone/>
            </a:pPr>
            <a:r>
              <a:rPr lang="en-US" dirty="0" smtClean="0"/>
              <a:t>	but </a:t>
            </a:r>
            <a:r>
              <a:rPr lang="en-US" dirty="0"/>
              <a:t>to which it hasn’t yet sent OK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Delays sending OK back to process until process is </a:t>
            </a:r>
            <a:r>
              <a:rPr lang="en-US" dirty="0" smtClean="0"/>
              <a:t>at 	head </a:t>
            </a:r>
            <a:r>
              <a:rPr lang="en-US" dirty="0"/>
              <a:t>of queue</a:t>
            </a:r>
          </a:p>
        </p:txBody>
      </p:sp>
    </p:spTree>
    <p:extLst>
      <p:ext uri="{BB962C8B-B14F-4D97-AF65-F5344CB8AC3E}">
        <p14:creationId xmlns:p14="http://schemas.microsoft.com/office/powerpoint/2010/main" val="33701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Lock Server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922"/>
            <a:ext cx="8229600" cy="5189200"/>
          </a:xfrm>
        </p:spPr>
        <p:txBody>
          <a:bodyPr>
            <a:normAutofit/>
          </a:bodyPr>
          <a:lstStyle/>
          <a:p>
            <a:r>
              <a:rPr lang="en-US" dirty="0" smtClean="0"/>
              <a:t>The lock server implementation in YFS</a:t>
            </a:r>
          </a:p>
          <a:p>
            <a:r>
              <a:rPr lang="en-US" dirty="0" smtClean="0"/>
              <a:t>Safety</a:t>
            </a:r>
            <a:r>
              <a:rPr lang="en-US" dirty="0"/>
              <a:t>, </a:t>
            </a:r>
            <a:r>
              <a:rPr lang="en-US" dirty="0" err="1"/>
              <a:t>liveness</a:t>
            </a:r>
            <a:r>
              <a:rPr lang="en-US" dirty="0"/>
              <a:t> and order are guaranteed</a:t>
            </a:r>
          </a:p>
          <a:p>
            <a:r>
              <a:rPr lang="en-US" dirty="0" smtClean="0"/>
              <a:t>It </a:t>
            </a:r>
            <a:r>
              <a:rPr lang="en-US" dirty="0"/>
              <a:t>takes 3 messages per entry/exit operation.</a:t>
            </a:r>
          </a:p>
          <a:p>
            <a:r>
              <a:rPr lang="en-US" dirty="0" smtClean="0"/>
              <a:t>Client </a:t>
            </a:r>
            <a:r>
              <a:rPr lang="en-US" dirty="0"/>
              <a:t>delay: one round trip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request </a:t>
            </a:r>
            <a:r>
              <a:rPr lang="en-US" dirty="0"/>
              <a:t>+ grant</a:t>
            </a:r>
          </a:p>
          <a:p>
            <a:r>
              <a:rPr lang="en-US" dirty="0" smtClean="0"/>
              <a:t>The </a:t>
            </a:r>
            <a:r>
              <a:rPr lang="en-US" dirty="0"/>
              <a:t>coordinator becomes performance bottleneck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single </a:t>
            </a:r>
            <a:r>
              <a:rPr lang="en-US" dirty="0">
                <a:solidFill>
                  <a:srgbClr val="FF0000"/>
                </a:solidFill>
              </a:rPr>
              <a:t>point of </a:t>
            </a:r>
            <a:r>
              <a:rPr lang="en-US" dirty="0" smtClean="0">
                <a:solidFill>
                  <a:srgbClr val="FF0000"/>
                </a:solidFill>
              </a:rPr>
              <a:t>failure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bad</a:t>
            </a:r>
          </a:p>
        </p:txBody>
      </p:sp>
    </p:spTree>
    <p:extLst>
      <p:ext uri="{BB962C8B-B14F-4D97-AF65-F5344CB8AC3E}">
        <p14:creationId xmlns:p14="http://schemas.microsoft.com/office/powerpoint/2010/main" val="32027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Ring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 </a:t>
            </a:r>
            <a:r>
              <a:rPr lang="en-US" dirty="0"/>
              <a:t>are organized in </a:t>
            </a:r>
            <a:r>
              <a:rPr lang="en-US" dirty="0" smtClean="0"/>
              <a:t>a logical </a:t>
            </a:r>
            <a:r>
              <a:rPr lang="en-US" dirty="0"/>
              <a:t>ring</a:t>
            </a:r>
          </a:p>
          <a:p>
            <a:pPr lvl="1"/>
            <a:r>
              <a:rPr lang="en-US" dirty="0" err="1" smtClean="0"/>
              <a:t>p（i</a:t>
            </a:r>
            <a:r>
              <a:rPr lang="en-US" dirty="0" smtClean="0"/>
              <a:t>） </a:t>
            </a:r>
            <a:r>
              <a:rPr lang="en-US" dirty="0"/>
              <a:t>has a </a:t>
            </a:r>
            <a:r>
              <a:rPr lang="en-US" dirty="0" smtClean="0"/>
              <a:t>communication </a:t>
            </a:r>
            <a:r>
              <a:rPr lang="da-DK" dirty="0" err="1" smtClean="0"/>
              <a:t>channel</a:t>
            </a:r>
            <a:r>
              <a:rPr lang="da-DK" dirty="0" smtClean="0"/>
              <a:t> </a:t>
            </a:r>
            <a:r>
              <a:rPr lang="da-DK" dirty="0"/>
              <a:t>to p(i+1)mod </a:t>
            </a:r>
            <a:r>
              <a:rPr lang="da-DK" dirty="0" smtClean="0"/>
              <a:t>N</a:t>
            </a:r>
          </a:p>
          <a:p>
            <a:r>
              <a:rPr lang="en-US" dirty="0"/>
              <a:t>Operations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the process holding </a:t>
            </a:r>
            <a:r>
              <a:rPr lang="en-US" dirty="0" smtClean="0"/>
              <a:t>the token </a:t>
            </a:r>
            <a:r>
              <a:rPr lang="en-US" dirty="0"/>
              <a:t>can enter the CS.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exit the CS, the </a:t>
            </a:r>
            <a:r>
              <a:rPr lang="en-US" dirty="0" smtClean="0"/>
              <a:t>process sends </a:t>
            </a:r>
            <a:r>
              <a:rPr lang="en-US" dirty="0"/>
              <a:t>the token onto </a:t>
            </a:r>
            <a:r>
              <a:rPr lang="en-US" dirty="0" smtClean="0"/>
              <a:t>its neighbor</a:t>
            </a:r>
            <a:r>
              <a:rPr lang="en-US" dirty="0"/>
              <a:t>. If a process does </a:t>
            </a:r>
            <a:r>
              <a:rPr lang="en-US" dirty="0" smtClean="0"/>
              <a:t>not require </a:t>
            </a:r>
            <a:r>
              <a:rPr lang="en-US" dirty="0"/>
              <a:t>to enter the CS when </a:t>
            </a:r>
            <a:r>
              <a:rPr lang="en-US" dirty="0" smtClean="0"/>
              <a:t>it receives </a:t>
            </a:r>
            <a:r>
              <a:rPr lang="en-US" dirty="0"/>
              <a:t>the token, it </a:t>
            </a:r>
            <a:r>
              <a:rPr lang="en-US" dirty="0" smtClean="0"/>
              <a:t>forwards the </a:t>
            </a:r>
            <a:r>
              <a:rPr lang="en-US" dirty="0"/>
              <a:t>token to the next neighbor.</a:t>
            </a:r>
          </a:p>
        </p:txBody>
      </p:sp>
    </p:spTree>
    <p:extLst>
      <p:ext uri="{BB962C8B-B14F-4D97-AF65-F5344CB8AC3E}">
        <p14:creationId xmlns:p14="http://schemas.microsoft.com/office/powerpoint/2010/main" val="67596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 Models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r>
              <a:rPr lang="en-US" dirty="0"/>
              <a:t>-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SMTP, Telnet, SSH…</a:t>
            </a:r>
            <a:endParaRPr lang="en-US" dirty="0"/>
          </a:p>
          <a:p>
            <a:r>
              <a:rPr lang="en-US" dirty="0" smtClean="0"/>
              <a:t>Thin client</a:t>
            </a:r>
          </a:p>
          <a:p>
            <a:pPr lvl="1"/>
            <a:r>
              <a:rPr lang="en-US" dirty="0" smtClean="0"/>
              <a:t>Diskless nodes, X11</a:t>
            </a:r>
            <a:endParaRPr lang="en-US" dirty="0"/>
          </a:p>
          <a:p>
            <a:r>
              <a:rPr lang="en-US" dirty="0" smtClean="0"/>
              <a:t>Peer </a:t>
            </a:r>
            <a:r>
              <a:rPr lang="en-US" dirty="0"/>
              <a:t>to </a:t>
            </a:r>
            <a:r>
              <a:rPr lang="en-US" dirty="0" smtClean="0"/>
              <a:t>peer</a:t>
            </a:r>
          </a:p>
          <a:p>
            <a:pPr lvl="1"/>
            <a:r>
              <a:rPr lang="en-US" dirty="0" err="1" smtClean="0"/>
              <a:t>BitTorrent</a:t>
            </a:r>
            <a:endParaRPr lang="en-US" dirty="0"/>
          </a:p>
          <a:p>
            <a:r>
              <a:rPr lang="en-US" dirty="0" smtClean="0"/>
              <a:t>Grid</a:t>
            </a:r>
          </a:p>
          <a:p>
            <a:pPr lvl="1"/>
            <a:r>
              <a:rPr lang="en-US" dirty="0" smtClean="0"/>
              <a:t>Many projects from </a:t>
            </a:r>
            <a:r>
              <a:rPr lang="en-US" dirty="0" err="1" smtClean="0"/>
              <a:t>www.distributed.net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Ring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68" y="1600200"/>
            <a:ext cx="8229600" cy="4525963"/>
          </a:xfrm>
        </p:spPr>
        <p:txBody>
          <a:bodyPr/>
          <a:lstStyle/>
          <a:p>
            <a:r>
              <a:rPr lang="en-US" dirty="0" smtClean="0"/>
              <a:t>Safety </a:t>
            </a:r>
            <a:r>
              <a:rPr lang="en-US" dirty="0"/>
              <a:t>&amp; </a:t>
            </a:r>
            <a:r>
              <a:rPr lang="en-US" dirty="0" err="1"/>
              <a:t>liveness</a:t>
            </a:r>
            <a:r>
              <a:rPr lang="en-US" dirty="0"/>
              <a:t> are guaranteed, but ordering is not.</a:t>
            </a:r>
          </a:p>
          <a:p>
            <a:r>
              <a:rPr lang="fr-FR" dirty="0" smtClean="0"/>
              <a:t>Client </a:t>
            </a:r>
            <a:r>
              <a:rPr lang="fr-FR" dirty="0" err="1"/>
              <a:t>delay</a:t>
            </a:r>
            <a:endParaRPr lang="fr-FR" dirty="0"/>
          </a:p>
          <a:p>
            <a:pPr lvl="1"/>
            <a:r>
              <a:rPr lang="en-US" dirty="0" smtClean="0"/>
              <a:t>0 </a:t>
            </a:r>
            <a:r>
              <a:rPr lang="en-US" dirty="0"/>
              <a:t>to N message transmissions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7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shared 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process </a:t>
            </a:r>
            <a:r>
              <a:rPr lang="en-US" dirty="0" err="1"/>
              <a:t>i</a:t>
            </a:r>
            <a:r>
              <a:rPr lang="en-US" dirty="0"/>
              <a:t> locally maintains </a:t>
            </a:r>
            <a:r>
              <a:rPr lang="en-US" dirty="0" smtClean="0"/>
              <a:t>Q(</a:t>
            </a:r>
            <a:r>
              <a:rPr lang="en-US" dirty="0" err="1" smtClean="0"/>
              <a:t>i</a:t>
            </a:r>
            <a:r>
              <a:rPr lang="en-US" dirty="0" smtClean="0"/>
              <a:t>) , </a:t>
            </a:r>
            <a:r>
              <a:rPr lang="en-US" dirty="0"/>
              <a:t>part </a:t>
            </a:r>
            <a:r>
              <a:rPr lang="en-US" dirty="0" smtClean="0"/>
              <a:t> of </a:t>
            </a:r>
            <a:r>
              <a:rPr lang="en-US" dirty="0"/>
              <a:t>a shared priority </a:t>
            </a:r>
            <a:r>
              <a:rPr lang="en-US" dirty="0" smtClean="0"/>
              <a:t>queue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To run critical section, must have replies </a:t>
            </a:r>
            <a:r>
              <a:rPr lang="en-US" dirty="0" smtClean="0"/>
              <a:t> from </a:t>
            </a:r>
            <a:r>
              <a:rPr lang="en-US" dirty="0"/>
              <a:t>all other processes AND be at the </a:t>
            </a:r>
            <a:r>
              <a:rPr lang="en-US" dirty="0" smtClean="0"/>
              <a:t> front </a:t>
            </a:r>
            <a:r>
              <a:rPr lang="en-US" dirty="0"/>
              <a:t>of </a:t>
            </a:r>
            <a:r>
              <a:rPr lang="en-US" dirty="0" smtClean="0"/>
              <a:t>Q(</a:t>
            </a:r>
            <a:r>
              <a:rPr lang="en-US" dirty="0" err="1" smtClean="0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you have all replies: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</a:t>
            </a:r>
            <a:r>
              <a:rPr lang="en-US" dirty="0"/>
              <a:t>1:  All other processes are aware of your request</a:t>
            </a:r>
          </a:p>
          <a:p>
            <a:pPr marL="0" indent="0">
              <a:buNone/>
            </a:pPr>
            <a:r>
              <a:rPr lang="en-US" dirty="0" smtClean="0"/>
              <a:t>	#</a:t>
            </a:r>
            <a:r>
              <a:rPr lang="en-US" dirty="0"/>
              <a:t>2:  You are aware of any earlier requests for </a:t>
            </a:r>
            <a:r>
              <a:rPr lang="en-US" dirty="0" smtClean="0"/>
              <a:t>the 	</a:t>
            </a:r>
            <a:r>
              <a:rPr lang="en-US" dirty="0" err="1" smtClean="0"/>
              <a:t>mutex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5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shared 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FIFO fairness.</a:t>
            </a:r>
          </a:p>
          <a:p>
            <a:r>
              <a:rPr lang="en-US" dirty="0" smtClean="0"/>
              <a:t>Client Delay: 3(N-1) </a:t>
            </a:r>
          </a:p>
          <a:p>
            <a:pPr lvl="1"/>
            <a:r>
              <a:rPr lang="en-US" dirty="0"/>
              <a:t>(N-1 requests + N-1 </a:t>
            </a:r>
            <a:r>
              <a:rPr lang="en-US" dirty="0" err="1"/>
              <a:t>ack</a:t>
            </a:r>
            <a:r>
              <a:rPr lang="en-US" dirty="0"/>
              <a:t> + N-1 release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Very unreliable - any </a:t>
            </a:r>
            <a:r>
              <a:rPr lang="en-US" dirty="0"/>
              <a:t>process failure halts progress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Ricart</a:t>
            </a:r>
            <a:r>
              <a:rPr lang="pl-PL" dirty="0"/>
              <a:t> &amp; </a:t>
            </a:r>
            <a:r>
              <a:rPr lang="pl-PL" dirty="0" err="1" smtClean="0"/>
              <a:t>Agrawala’s</a:t>
            </a:r>
            <a:r>
              <a:rPr lang="pl-PL" dirty="0" smtClean="0"/>
              <a:t> </a:t>
            </a:r>
            <a:r>
              <a:rPr lang="pl-PL" dirty="0" err="1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 improved version of </a:t>
            </a:r>
            <a:r>
              <a:rPr lang="en-US" dirty="0" err="1"/>
              <a:t>Lamport’s</a:t>
            </a:r>
            <a:r>
              <a:rPr lang="en-US" dirty="0"/>
              <a:t> shared </a:t>
            </a:r>
            <a:r>
              <a:rPr lang="en-US" dirty="0" smtClean="0"/>
              <a:t> priority queue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1. Broadcast a </a:t>
            </a:r>
            <a:r>
              <a:rPr lang="en-US" dirty="0" err="1" smtClean="0"/>
              <a:t>timestamped</a:t>
            </a:r>
            <a:r>
              <a:rPr lang="en-US" dirty="0" smtClean="0"/>
              <a:t> request to all.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Upon receiving a request, send </a:t>
            </a:r>
            <a:r>
              <a:rPr lang="en-US" dirty="0" err="1"/>
              <a:t>ack</a:t>
            </a:r>
            <a:r>
              <a:rPr lang="en-US" dirty="0"/>
              <a:t> </a:t>
            </a:r>
            <a:r>
              <a:rPr lang="en-US" dirty="0" smtClean="0"/>
              <a:t>if</a:t>
            </a:r>
          </a:p>
          <a:p>
            <a:pPr marL="0" indent="0">
              <a:buNone/>
            </a:pPr>
            <a:r>
              <a:rPr lang="en-US" dirty="0" smtClean="0"/>
              <a:t>	You </a:t>
            </a:r>
            <a:r>
              <a:rPr lang="en-US" dirty="0"/>
              <a:t>do not want to enter your CS, or</a:t>
            </a:r>
          </a:p>
          <a:p>
            <a:pPr marL="0" indent="0">
              <a:buNone/>
            </a:pPr>
            <a:r>
              <a:rPr lang="en-US" dirty="0" smtClean="0"/>
              <a:t>	You </a:t>
            </a:r>
            <a:r>
              <a:rPr lang="en-US" dirty="0"/>
              <a:t>are trying to enter your CS, but </a:t>
            </a:r>
            <a:r>
              <a:rPr lang="en-US" dirty="0" smtClean="0"/>
              <a:t>your timestamp </a:t>
            </a:r>
            <a:r>
              <a:rPr lang="en-US" dirty="0"/>
              <a:t>is higher than that of </a:t>
            </a:r>
            <a:r>
              <a:rPr lang="en-US" dirty="0" smtClean="0"/>
              <a:t>	the sender. (</a:t>
            </a:r>
            <a:r>
              <a:rPr lang="en-US" dirty="0"/>
              <a:t>If you are in CS, then buffer the request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3. Enter CS, when you receive </a:t>
            </a:r>
            <a:r>
              <a:rPr lang="en-US" dirty="0" err="1"/>
              <a:t>ack</a:t>
            </a:r>
            <a:r>
              <a:rPr lang="en-US" dirty="0"/>
              <a:t> from all.</a:t>
            </a:r>
          </a:p>
          <a:p>
            <a:pPr marL="0" indent="0">
              <a:buNone/>
            </a:pPr>
            <a:r>
              <a:rPr lang="en-US" dirty="0"/>
              <a:t>4. Upon exit from CS, send </a:t>
            </a:r>
            <a:r>
              <a:rPr lang="en-US" dirty="0" err="1"/>
              <a:t>ack</a:t>
            </a:r>
            <a:r>
              <a:rPr lang="en-US" dirty="0"/>
              <a:t> to </a:t>
            </a:r>
            <a:r>
              <a:rPr lang="en-US" dirty="0" smtClean="0"/>
              <a:t>each pending </a:t>
            </a:r>
            <a:r>
              <a:rPr lang="en-US" dirty="0"/>
              <a:t>request before making a </a:t>
            </a:r>
            <a:r>
              <a:rPr lang="en-US" dirty="0" smtClean="0"/>
              <a:t>new </a:t>
            </a:r>
            <a:r>
              <a:rPr lang="it-IT" dirty="0" err="1" smtClean="0"/>
              <a:t>request</a:t>
            </a:r>
            <a:r>
              <a:rPr lang="it-IT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No release message is necessary. </a:t>
            </a:r>
            <a:r>
              <a:rPr lang="en-US" dirty="0" smtClean="0"/>
              <a:t>No priority </a:t>
            </a:r>
            <a:r>
              <a:rPr lang="en-US" dirty="0"/>
              <a:t>queue needed)</a:t>
            </a:r>
          </a:p>
        </p:txBody>
      </p:sp>
    </p:spTree>
    <p:extLst>
      <p:ext uri="{BB962C8B-B14F-4D97-AF65-F5344CB8AC3E}">
        <p14:creationId xmlns:p14="http://schemas.microsoft.com/office/powerpoint/2010/main" val="25429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Ricart</a:t>
            </a:r>
            <a:r>
              <a:rPr lang="pl-PL" dirty="0"/>
              <a:t> &amp; </a:t>
            </a:r>
            <a:r>
              <a:rPr lang="pl-PL" dirty="0" err="1"/>
              <a:t>Agrawala’s</a:t>
            </a:r>
            <a:r>
              <a:rPr lang="pl-PL" dirty="0"/>
              <a:t> </a:t>
            </a:r>
            <a:r>
              <a:rPr lang="pl-PL" dirty="0" err="1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Safety</a:t>
            </a:r>
            <a:r>
              <a:rPr lang="en-US" dirty="0"/>
              <a:t>: Prove that at most one </a:t>
            </a:r>
            <a:r>
              <a:rPr lang="en-US" dirty="0" smtClean="0"/>
              <a:t>process can </a:t>
            </a:r>
            <a:r>
              <a:rPr lang="en-US" dirty="0"/>
              <a:t>be in CS.</a:t>
            </a:r>
          </a:p>
          <a:p>
            <a:r>
              <a:rPr lang="en-US" b="1" dirty="0"/>
              <a:t>Fairness</a:t>
            </a:r>
            <a:r>
              <a:rPr lang="en-US" dirty="0"/>
              <a:t>: Prove that FIFO fairness </a:t>
            </a:r>
            <a:r>
              <a:rPr lang="en-US" dirty="0" smtClean="0"/>
              <a:t>holds even </a:t>
            </a:r>
            <a:r>
              <a:rPr lang="en-US" dirty="0"/>
              <a:t>if channels are not </a:t>
            </a:r>
            <a:r>
              <a:rPr lang="en-US" dirty="0" smtClean="0"/>
              <a:t>FIFO</a:t>
            </a:r>
          </a:p>
          <a:p>
            <a:r>
              <a:rPr lang="en-US" dirty="0" smtClean="0"/>
              <a:t>Not reliable</a:t>
            </a:r>
            <a:endParaRPr lang="en-US" dirty="0"/>
          </a:p>
          <a:p>
            <a:r>
              <a:rPr lang="en-US" dirty="0"/>
              <a:t>Message complexity = 2(N-1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(</a:t>
            </a:r>
            <a:r>
              <a:rPr lang="en-US" dirty="0"/>
              <a:t>N-1 requests + N-1 </a:t>
            </a:r>
            <a:r>
              <a:rPr lang="en-US" dirty="0" err="1"/>
              <a:t>acks</a:t>
            </a:r>
            <a:r>
              <a:rPr lang="en-US" dirty="0"/>
              <a:t> - no </a:t>
            </a:r>
            <a:r>
              <a:rPr lang="en-US" dirty="0" smtClean="0"/>
              <a:t>release </a:t>
            </a:r>
            <a:r>
              <a:rPr lang="fi-FI" dirty="0" err="1" smtClean="0"/>
              <a:t>message</a:t>
            </a:r>
            <a:r>
              <a:rPr lang="fi-FI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6" y="1417639"/>
            <a:ext cx="7870189" cy="4462328"/>
          </a:xfrm>
        </p:spPr>
        <p:txBody>
          <a:bodyPr>
            <a:normAutofit/>
          </a:bodyPr>
          <a:lstStyle/>
          <a:p>
            <a:r>
              <a:rPr lang="en-US" dirty="0"/>
              <a:t>Instead of collecting REPLYs, collect </a:t>
            </a:r>
            <a:r>
              <a:rPr lang="en-US" dirty="0" smtClean="0"/>
              <a:t>VOTEs</a:t>
            </a:r>
          </a:p>
          <a:p>
            <a:r>
              <a:rPr lang="en-US" dirty="0" smtClean="0"/>
              <a:t>Can </a:t>
            </a:r>
            <a:r>
              <a:rPr lang="en-US" dirty="0"/>
              <a:t>progress with as many as N/2 – 1 failed </a:t>
            </a:r>
            <a:r>
              <a:rPr lang="en-US" dirty="0" smtClean="0"/>
              <a:t>processes</a:t>
            </a:r>
          </a:p>
          <a:p>
            <a:r>
              <a:rPr lang="en-US" dirty="0" smtClean="0"/>
              <a:t>Not fair</a:t>
            </a:r>
            <a:endParaRPr lang="en-US" dirty="0"/>
          </a:p>
          <a:p>
            <a:r>
              <a:rPr lang="en-US" dirty="0" smtClean="0"/>
              <a:t>Deadlock!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 </a:t>
            </a:r>
            <a:r>
              <a:rPr lang="en-US" dirty="0"/>
              <a:t>guarantee that anyone receives a majority of </a:t>
            </a:r>
            <a:r>
              <a:rPr lang="en-US" dirty="0" smtClean="0"/>
              <a:t>votes</a:t>
            </a:r>
          </a:p>
        </p:txBody>
      </p:sp>
    </p:spTree>
    <p:extLst>
      <p:ext uri="{BB962C8B-B14F-4D97-AF65-F5344CB8AC3E}">
        <p14:creationId xmlns:p14="http://schemas.microsoft.com/office/powerpoint/2010/main" val="9184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4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Networked file systems with a single-server </a:t>
            </a:r>
            <a:r>
              <a:rPr lang="en-US" dirty="0" smtClean="0"/>
              <a:t>architecture</a:t>
            </a:r>
          </a:p>
          <a:p>
            <a:endParaRPr lang="en-US" dirty="0"/>
          </a:p>
          <a:p>
            <a:r>
              <a:rPr lang="en-US" dirty="0" smtClean="0"/>
              <a:t>Their </a:t>
            </a:r>
            <a:r>
              <a:rPr lang="en-US" dirty="0"/>
              <a:t>goals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Have a consistent namespace for files across </a:t>
            </a:r>
            <a:r>
              <a:rPr lang="en-US" dirty="0" smtClean="0"/>
              <a:t>computers</a:t>
            </a:r>
            <a:endParaRPr lang="en-US" dirty="0"/>
          </a:p>
          <a:p>
            <a:pPr lvl="1"/>
            <a:r>
              <a:rPr lang="en-US" dirty="0" smtClean="0"/>
              <a:t>Let </a:t>
            </a:r>
            <a:r>
              <a:rPr lang="en-US" dirty="0"/>
              <a:t>authorized users access their files from any </a:t>
            </a:r>
            <a:r>
              <a:rPr lang="en-US" dirty="0" smtClean="0"/>
              <a:t>computer</a:t>
            </a:r>
          </a:p>
          <a:p>
            <a:pPr lvl="1"/>
            <a:r>
              <a:rPr lang="en-US" dirty="0" smtClean="0"/>
              <a:t>That’s why you have the identical files in all CLIC machines.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719"/>
            <a:ext cx="8229600" cy="1143000"/>
          </a:xfrm>
        </p:spPr>
        <p:txBody>
          <a:bodyPr/>
          <a:lstStyle/>
          <a:p>
            <a:r>
              <a:rPr lang="en-US" dirty="0" smtClean="0"/>
              <a:t>SUN NFS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9426" b="-9906"/>
          <a:stretch/>
        </p:blipFill>
        <p:spPr>
          <a:xfrm>
            <a:off x="457200" y="1596719"/>
            <a:ext cx="8229600" cy="1865909"/>
          </a:xfrm>
        </p:spPr>
      </p:pic>
      <p:sp>
        <p:nvSpPr>
          <p:cNvPr id="14" name="TextBox 13"/>
          <p:cNvSpPr txBox="1"/>
          <p:nvPr/>
        </p:nvSpPr>
        <p:spPr>
          <a:xfrm>
            <a:off x="642784" y="3493988"/>
            <a:ext cx="80440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NFS provides transparent, remote file </a:t>
            </a:r>
            <a:r>
              <a:rPr lang="en-US" sz="2800" dirty="0" smtClean="0"/>
              <a:t>access</a:t>
            </a:r>
            <a:endParaRPr lang="en-US" sz="2800" dirty="0"/>
          </a:p>
          <a:p>
            <a:r>
              <a:rPr lang="en-US" sz="2800" dirty="0"/>
              <a:t>• Simple, portable, really </a:t>
            </a:r>
            <a:r>
              <a:rPr lang="en-US" sz="2800" dirty="0" smtClean="0"/>
              <a:t>popular</a:t>
            </a:r>
            <a:endParaRPr lang="en-US" sz="2800" dirty="0"/>
          </a:p>
          <a:p>
            <a:r>
              <a:rPr lang="en-US" sz="2800" dirty="0"/>
              <a:t>– (it’s gotten a little more complex over time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/>
              <a:t>• Weak consistency </a:t>
            </a:r>
            <a:r>
              <a:rPr lang="en-US" sz="2800" dirty="0" smtClean="0"/>
              <a:t>semantics</a:t>
            </a:r>
            <a:endParaRPr lang="en-US" sz="2800" dirty="0"/>
          </a:p>
          <a:p>
            <a:r>
              <a:rPr lang="en-US" sz="2800" dirty="0"/>
              <a:t>• Requires hefty server resources to scale (flush-</a:t>
            </a:r>
            <a:r>
              <a:rPr lang="en-US" sz="2800" dirty="0" err="1"/>
              <a:t>onclose</a:t>
            </a:r>
            <a:r>
              <a:rPr lang="en-US" sz="2800" dirty="0"/>
              <a:t>, server queried for lots of operations)</a:t>
            </a:r>
          </a:p>
        </p:txBody>
      </p:sp>
    </p:spTree>
    <p:extLst>
      <p:ext uri="{BB962C8B-B14F-4D97-AF65-F5344CB8AC3E}">
        <p14:creationId xmlns:p14="http://schemas.microsoft.com/office/powerpoint/2010/main" val="32763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 NFS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NFS V1-V3 are stateless</a:t>
            </a:r>
          </a:p>
          <a:p>
            <a:r>
              <a:rPr lang="en-US" dirty="0" smtClean="0"/>
              <a:t>NFS V4 is </a:t>
            </a:r>
            <a:r>
              <a:rPr lang="en-US" dirty="0" err="1" smtClean="0"/>
              <a:t>stateful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Developed at CMU (~1985), commercial product </a:t>
            </a:r>
            <a:r>
              <a:rPr lang="en-US" dirty="0" smtClean="0"/>
              <a:t>by </a:t>
            </a:r>
            <a:r>
              <a:rPr lang="en-US" dirty="0" err="1" smtClean="0"/>
              <a:t>Transarc</a:t>
            </a:r>
            <a:r>
              <a:rPr lang="en-US" dirty="0" smtClean="0"/>
              <a:t> </a:t>
            </a:r>
            <a:r>
              <a:rPr lang="en-US" dirty="0"/>
              <a:t>(part of OSF/DCE)</a:t>
            </a:r>
          </a:p>
          <a:p>
            <a:r>
              <a:rPr lang="en-US" dirty="0" smtClean="0"/>
              <a:t>Segment </a:t>
            </a:r>
            <a:r>
              <a:rPr lang="en-US" dirty="0"/>
              <a:t>network into clusters, with one file server </a:t>
            </a:r>
            <a:r>
              <a:rPr lang="en-US" dirty="0" smtClean="0"/>
              <a:t>per cluster</a:t>
            </a:r>
            <a:endParaRPr lang="en-US" dirty="0"/>
          </a:p>
          <a:p>
            <a:r>
              <a:rPr lang="en-US" dirty="0" smtClean="0"/>
              <a:t>Dynamic </a:t>
            </a:r>
            <a:r>
              <a:rPr lang="en-US" dirty="0"/>
              <a:t>reconfigurations to balance load</a:t>
            </a:r>
          </a:p>
          <a:p>
            <a:r>
              <a:rPr lang="it-IT" dirty="0" err="1" smtClean="0"/>
              <a:t>Stateful</a:t>
            </a:r>
            <a:r>
              <a:rPr lang="it-IT" dirty="0" smtClean="0"/>
              <a:t> </a:t>
            </a:r>
            <a:r>
              <a:rPr lang="it-IT" dirty="0" err="1"/>
              <a:t>protocol</a:t>
            </a:r>
            <a:r>
              <a:rPr lang="it-IT" dirty="0"/>
              <a:t> + aggressive </a:t>
            </a:r>
            <a:r>
              <a:rPr lang="it-IT" dirty="0" err="1"/>
              <a:t>caching</a:t>
            </a:r>
            <a:endParaRPr lang="it-IT" dirty="0"/>
          </a:p>
          <a:p>
            <a:r>
              <a:rPr lang="en-US" dirty="0" smtClean="0"/>
              <a:t>Servers </a:t>
            </a:r>
            <a:r>
              <a:rPr lang="en-US" dirty="0"/>
              <a:t>participate in client cache management</a:t>
            </a:r>
          </a:p>
          <a:p>
            <a:r>
              <a:rPr lang="en-US" dirty="0" smtClean="0"/>
              <a:t>Entire </a:t>
            </a:r>
            <a:r>
              <a:rPr lang="en-US" dirty="0"/>
              <a:t>files are </a:t>
            </a:r>
            <a:r>
              <a:rPr lang="en-US" dirty="0" smtClean="0"/>
              <a:t>cached on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Processes, Threads and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an execution stream (or program) in the </a:t>
            </a:r>
            <a:r>
              <a:rPr lang="en-US" dirty="0" smtClean="0"/>
              <a:t>context </a:t>
            </a:r>
            <a:r>
              <a:rPr lang="en-US" dirty="0"/>
              <a:t>of a particular process </a:t>
            </a:r>
            <a:r>
              <a:rPr lang="en-US" dirty="0" smtClean="0"/>
              <a:t>state</a:t>
            </a:r>
          </a:p>
          <a:p>
            <a:r>
              <a:rPr lang="en-US" dirty="0"/>
              <a:t>Threads: separate streams of executions that </a:t>
            </a:r>
            <a:r>
              <a:rPr lang="en-US" dirty="0" smtClean="0"/>
              <a:t>share </a:t>
            </a:r>
            <a:r>
              <a:rPr lang="en-US" dirty="0"/>
              <a:t>an address </a:t>
            </a:r>
            <a:r>
              <a:rPr lang="en-US" dirty="0" smtClean="0"/>
              <a:t>space.</a:t>
            </a:r>
          </a:p>
          <a:p>
            <a:pPr lvl="1"/>
            <a:r>
              <a:rPr lang="en-US" dirty="0" smtClean="0"/>
              <a:t>Lightweight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File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84" t="10455" r="11828" b="2216"/>
          <a:stretch/>
        </p:blipFill>
        <p:spPr>
          <a:xfrm>
            <a:off x="1269890" y="492524"/>
            <a:ext cx="2053775" cy="716315"/>
          </a:xfrm>
        </p:spPr>
      </p:pic>
      <p:sp>
        <p:nvSpPr>
          <p:cNvPr id="6" name="TextBox 5"/>
          <p:cNvSpPr txBox="1"/>
          <p:nvPr/>
        </p:nvSpPr>
        <p:spPr>
          <a:xfrm>
            <a:off x="313553" y="1417638"/>
            <a:ext cx="8373247" cy="621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1. Machine failures are the norm</a:t>
            </a:r>
          </a:p>
          <a:p>
            <a:endParaRPr lang="en-US" sz="2800" dirty="0"/>
          </a:p>
          <a:p>
            <a:r>
              <a:rPr lang="en-US" sz="2800" dirty="0"/>
              <a:t>– 1000s of </a:t>
            </a:r>
            <a:r>
              <a:rPr lang="en-US" sz="2800" dirty="0" smtClean="0"/>
              <a:t>components</a:t>
            </a:r>
            <a:endParaRPr lang="en-US" sz="2800" dirty="0"/>
          </a:p>
          <a:p>
            <a:r>
              <a:rPr lang="en-US" sz="2800" dirty="0"/>
              <a:t>– Bugs, human errors, failures of memory, disk, </a:t>
            </a:r>
            <a:r>
              <a:rPr lang="en-US" sz="2800" dirty="0" smtClean="0"/>
              <a:t>connectors</a:t>
            </a:r>
            <a:r>
              <a:rPr lang="en-US" sz="2800" dirty="0"/>
              <a:t>, networking, and power </a:t>
            </a:r>
            <a:r>
              <a:rPr lang="en-US" sz="2800" dirty="0" smtClean="0"/>
              <a:t>supplies</a:t>
            </a:r>
            <a:endParaRPr lang="en-US" sz="2800" dirty="0"/>
          </a:p>
          <a:p>
            <a:r>
              <a:rPr lang="en-US" sz="2800" dirty="0"/>
              <a:t>– Monitoring, error detection, fault tolerance, automatic </a:t>
            </a:r>
            <a:r>
              <a:rPr lang="en-US" sz="2800" dirty="0" smtClean="0"/>
              <a:t> recovery </a:t>
            </a:r>
            <a:r>
              <a:rPr lang="en-US" sz="2800" dirty="0"/>
              <a:t>must be integral parts of a design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2. Design for big-data workloads</a:t>
            </a:r>
          </a:p>
          <a:p>
            <a:endParaRPr lang="en-US" sz="2800" dirty="0"/>
          </a:p>
          <a:p>
            <a:r>
              <a:rPr lang="en-US" sz="2800" dirty="0"/>
              <a:t>– Search, ads, Web analytics, Map/Reduce, </a:t>
            </a:r>
            <a:r>
              <a:rPr lang="en-US" sz="2800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• A GFS </a:t>
            </a:r>
            <a:r>
              <a:rPr lang="en-US" dirty="0" smtClean="0"/>
              <a:t>cluster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dirty="0"/>
              <a:t>A single </a:t>
            </a:r>
            <a:r>
              <a:rPr lang="en-US" dirty="0" smtClean="0"/>
              <a:t>master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Many </a:t>
            </a:r>
            <a:r>
              <a:rPr lang="en-US" dirty="0" err="1"/>
              <a:t>chunkservers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Accessed by many </a:t>
            </a:r>
            <a:r>
              <a:rPr lang="en-US" dirty="0" smtClean="0"/>
              <a:t>clients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A </a:t>
            </a:r>
            <a:r>
              <a:rPr lang="en-US" dirty="0" smtClean="0"/>
              <a:t>file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Divided into fixed-sized chunks (similar to FS blocks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• </a:t>
            </a:r>
            <a:r>
              <a:rPr lang="en-US" dirty="0"/>
              <a:t>Labeled with 64-bit unique global IDs (called handles</a:t>
            </a:r>
            <a:r>
              <a:rPr lang="en-US" dirty="0" smtClean="0"/>
              <a:t>)		• </a:t>
            </a:r>
            <a:r>
              <a:rPr lang="en-US" dirty="0"/>
              <a:t>Stored at </a:t>
            </a:r>
            <a:r>
              <a:rPr lang="en-US" dirty="0" err="1" smtClean="0"/>
              <a:t>chunkservers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• </a:t>
            </a:r>
            <a:r>
              <a:rPr lang="en-US" dirty="0"/>
              <a:t>3-way replicated across </a:t>
            </a:r>
            <a:r>
              <a:rPr lang="en-US" dirty="0" err="1" smtClean="0"/>
              <a:t>chunkservers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• </a:t>
            </a:r>
            <a:r>
              <a:rPr lang="en-US" dirty="0"/>
              <a:t>Master keeps track of metadata (e.g., which chunks belong to </a:t>
            </a:r>
            <a:r>
              <a:rPr lang="en-US" dirty="0" smtClean="0"/>
              <a:t>which </a:t>
            </a:r>
            <a:r>
              <a:rPr lang="en-US" dirty="0"/>
              <a:t>files)</a:t>
            </a:r>
          </a:p>
        </p:txBody>
      </p:sp>
    </p:spTree>
    <p:extLst>
      <p:ext uri="{BB962C8B-B14F-4D97-AF65-F5344CB8AC3E}">
        <p14:creationId xmlns:p14="http://schemas.microsoft.com/office/powerpoint/2010/main" val="390797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333" b="2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10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Replicated data a huge theme in distributed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For </a:t>
            </a:r>
            <a:r>
              <a:rPr lang="en-US" dirty="0"/>
              <a:t>performance and fault tolerance</a:t>
            </a:r>
          </a:p>
          <a:p>
            <a:r>
              <a:rPr lang="en-US" dirty="0" smtClean="0"/>
              <a:t>Often </a:t>
            </a:r>
            <a:r>
              <a:rPr lang="en-US" dirty="0"/>
              <a:t>easier to replicate data than </a:t>
            </a:r>
            <a:r>
              <a:rPr lang="en-US" dirty="0" smtClean="0"/>
              <a:t>computation</a:t>
            </a:r>
            <a:endParaRPr lang="en-US" dirty="0"/>
          </a:p>
          <a:p>
            <a:pPr lvl="1"/>
            <a:r>
              <a:rPr lang="en-US" dirty="0" smtClean="0"/>
              <a:t>Caches </a:t>
            </a:r>
            <a:r>
              <a:rPr lang="en-US" dirty="0"/>
              <a:t>in </a:t>
            </a:r>
            <a:r>
              <a:rPr lang="en-US" dirty="0" smtClean="0"/>
              <a:t>NFS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Involv</a:t>
            </a:r>
            <a:r>
              <a:rPr lang="en-US" sz="3200" dirty="0"/>
              <a:t>es sophisticated optimizations for </a:t>
            </a:r>
            <a:r>
              <a:rPr lang="en-US" sz="3200" dirty="0" smtClean="0"/>
              <a:t>performance</a:t>
            </a:r>
          </a:p>
          <a:p>
            <a:pPr marL="742950" lvl="2" indent="-342900"/>
            <a:r>
              <a:rPr lang="en-US" dirty="0" smtClean="0"/>
              <a:t>How do we know it is </a:t>
            </a:r>
            <a:r>
              <a:rPr lang="en-US" dirty="0" smtClean="0">
                <a:solidFill>
                  <a:srgbClr val="FF0000"/>
                </a:solidFill>
              </a:rPr>
              <a:t>correct</a:t>
            </a:r>
            <a:r>
              <a:rPr lang="en-US" dirty="0" smtClean="0"/>
              <a:t>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Shared Memory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(Reminder) Two models for communication in distributed systems:</a:t>
            </a:r>
          </a:p>
          <a:p>
            <a:pPr lvl="1"/>
            <a:r>
              <a:rPr lang="en-US" dirty="0" smtClean="0"/>
              <a:t>message passing</a:t>
            </a:r>
          </a:p>
          <a:p>
            <a:pPr lvl="1"/>
            <a:r>
              <a:rPr lang="en-US" dirty="0" smtClean="0"/>
              <a:t>shared memory</a:t>
            </a:r>
          </a:p>
          <a:p>
            <a:r>
              <a:rPr lang="en-US" dirty="0" smtClean="0"/>
              <a:t>Shared memory is often thought more intuitive to write parallel programs than message passing</a:t>
            </a:r>
          </a:p>
          <a:p>
            <a:r>
              <a:rPr lang="en-US" dirty="0" smtClean="0"/>
              <a:t>Each node can access a common address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2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nl-NL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DSM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  <a:r>
              <a:rPr lang="en-US" dirty="0"/>
              <a:t>each host has a local copy of all of memory</a:t>
            </a:r>
          </a:p>
          <a:p>
            <a:r>
              <a:rPr lang="en-US" dirty="0" smtClean="0"/>
              <a:t>Reads </a:t>
            </a:r>
            <a:r>
              <a:rPr lang="en-US" dirty="0"/>
              <a:t>are local, so they are very fast</a:t>
            </a:r>
          </a:p>
          <a:p>
            <a:r>
              <a:rPr lang="en-US" dirty="0" smtClean="0"/>
              <a:t>Send </a:t>
            </a:r>
            <a:r>
              <a:rPr lang="en-US" dirty="0"/>
              <a:t>write </a:t>
            </a:r>
            <a:r>
              <a:rPr lang="en-US" dirty="0" err="1"/>
              <a:t>msg</a:t>
            </a:r>
            <a:r>
              <a:rPr lang="en-US" dirty="0"/>
              <a:t> to each other host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don't wait</a:t>
            </a:r>
          </a:p>
        </p:txBody>
      </p:sp>
    </p:spTree>
    <p:extLst>
      <p:ext uri="{BB962C8B-B14F-4D97-AF65-F5344CB8AC3E}">
        <p14:creationId xmlns:p14="http://schemas.microsoft.com/office/powerpoint/2010/main" val="30441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nl-NL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DSM –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8713"/>
            <a:ext cx="4120679" cy="533116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Simple </a:t>
            </a:r>
            <a:r>
              <a:rPr lang="en-US" dirty="0"/>
              <a:t>mutual exclusion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3100" dirty="0" smtClean="0"/>
              <a:t>algorithm</a:t>
            </a:r>
            <a:r>
              <a:rPr lang="en-US" sz="3100" dirty="0"/>
              <a:t>, for locking.</a:t>
            </a:r>
          </a:p>
          <a:p>
            <a:r>
              <a:rPr lang="en-US" sz="3100" dirty="0" smtClean="0"/>
              <a:t>x </a:t>
            </a:r>
            <a:r>
              <a:rPr lang="en-US" sz="3100" dirty="0"/>
              <a:t>and y start as zero on both</a:t>
            </a:r>
          </a:p>
          <a:p>
            <a:pPr marL="0" indent="0">
              <a:buNone/>
            </a:pPr>
            <a:r>
              <a:rPr lang="en-US" sz="3100" dirty="0" smtClean="0"/>
              <a:t>	CPUs</a:t>
            </a:r>
            <a:endParaRPr lang="en-US" sz="3100" dirty="0"/>
          </a:p>
          <a:p>
            <a:r>
              <a:rPr lang="en-US" sz="3100" dirty="0" smtClean="0"/>
              <a:t>Intuitive </a:t>
            </a:r>
            <a:r>
              <a:rPr lang="en-US" sz="3100" dirty="0"/>
              <a:t>explanation for why</a:t>
            </a:r>
          </a:p>
          <a:p>
            <a:pPr marL="0" indent="0">
              <a:buNone/>
            </a:pPr>
            <a:r>
              <a:rPr lang="en-US" sz="3100" dirty="0" smtClean="0"/>
              <a:t>	this </a:t>
            </a:r>
            <a:r>
              <a:rPr lang="en-US" sz="3100" dirty="0"/>
              <a:t>should "work":</a:t>
            </a:r>
          </a:p>
          <a:p>
            <a:pPr lvl="1"/>
            <a:r>
              <a:rPr lang="es-ES_tradnl" sz="3100" dirty="0" err="1" smtClean="0"/>
              <a:t>If</a:t>
            </a:r>
            <a:r>
              <a:rPr lang="es-ES_tradnl" sz="3100" dirty="0" smtClean="0"/>
              <a:t> </a:t>
            </a:r>
            <a:r>
              <a:rPr lang="es-ES_tradnl" sz="3100" dirty="0"/>
              <a:t>CPU0 </a:t>
            </a:r>
            <a:r>
              <a:rPr lang="es-ES_tradnl" sz="3100" dirty="0" err="1"/>
              <a:t>sees</a:t>
            </a:r>
            <a:r>
              <a:rPr lang="es-ES_tradnl" sz="3100" dirty="0"/>
              <a:t> y == 0, CPU1</a:t>
            </a:r>
          </a:p>
          <a:p>
            <a:pPr marL="0" indent="0">
              <a:buNone/>
            </a:pPr>
            <a:r>
              <a:rPr lang="en-US" sz="3100" dirty="0" smtClean="0"/>
              <a:t>	can't </a:t>
            </a:r>
            <a:r>
              <a:rPr lang="en-US" sz="3100" dirty="0"/>
              <a:t>have reached "y = 1",</a:t>
            </a:r>
          </a:p>
          <a:p>
            <a:pPr lvl="1"/>
            <a:r>
              <a:rPr lang="en-US" sz="3100" dirty="0" smtClean="0"/>
              <a:t>so </a:t>
            </a:r>
            <a:r>
              <a:rPr lang="en-US" sz="3100" dirty="0"/>
              <a:t>CPU1 must see x == 1, so </a:t>
            </a:r>
            <a:r>
              <a:rPr lang="en-US" sz="3100" dirty="0" smtClean="0"/>
              <a:t>it won't </a:t>
            </a:r>
            <a:r>
              <a:rPr lang="en-US" sz="3100" dirty="0"/>
              <a:t>execute critical section.</a:t>
            </a:r>
          </a:p>
          <a:p>
            <a:r>
              <a:rPr lang="en-US" sz="3100" dirty="0" smtClean="0"/>
              <a:t>Perhaps </a:t>
            </a:r>
            <a:r>
              <a:rPr lang="en-US" sz="3100" dirty="0"/>
              <a:t>neither will enter, </a:t>
            </a:r>
            <a:r>
              <a:rPr lang="en-US" sz="3100" dirty="0" smtClean="0"/>
              <a:t>but never both</a:t>
            </a:r>
          </a:p>
          <a:p>
            <a:endParaRPr lang="en-US" sz="31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94361" y="1238713"/>
            <a:ext cx="4120679" cy="5331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smtClean="0"/>
              <a:t>CPU 0:</a:t>
            </a:r>
          </a:p>
          <a:p>
            <a:pPr marL="0" indent="0">
              <a:buNone/>
            </a:pPr>
            <a:r>
              <a:rPr lang="en-US" sz="3100" dirty="0" smtClean="0"/>
              <a:t>x = 1;</a:t>
            </a:r>
          </a:p>
          <a:p>
            <a:pPr marL="0" indent="0">
              <a:buNone/>
            </a:pPr>
            <a:r>
              <a:rPr lang="en-US" sz="3100" dirty="0" smtClean="0"/>
              <a:t>if (y == 0)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 smtClean="0"/>
              <a:t>enter_cs</a:t>
            </a:r>
            <a:r>
              <a:rPr lang="en-US" sz="3100" dirty="0" smtClean="0"/>
              <a:t>();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 smtClean="0"/>
              <a:t>CPU 1:</a:t>
            </a:r>
          </a:p>
          <a:p>
            <a:pPr marL="0" indent="0">
              <a:buNone/>
            </a:pPr>
            <a:r>
              <a:rPr lang="en-US" sz="3100" dirty="0" smtClean="0"/>
              <a:t>y = 1;</a:t>
            </a:r>
          </a:p>
          <a:p>
            <a:pPr marL="0" indent="0">
              <a:buNone/>
            </a:pPr>
            <a:r>
              <a:rPr lang="en-US" sz="3100" dirty="0" smtClean="0"/>
              <a:t>if ( x == 0)</a:t>
            </a:r>
          </a:p>
          <a:p>
            <a:pPr marL="457200" lvl="1" indent="0">
              <a:buNone/>
            </a:pPr>
            <a:r>
              <a:rPr lang="en-US" sz="2700" dirty="0" err="1" smtClean="0"/>
              <a:t>enter_cs</a:t>
            </a:r>
            <a:r>
              <a:rPr lang="en-US" sz="2700" dirty="0" smtClean="0"/>
              <a:t>();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9792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Maybe both will enter CS</a:t>
            </a:r>
          </a:p>
          <a:p>
            <a:r>
              <a:rPr lang="en-US" dirty="0"/>
              <a:t>CPU0 sends write x=1 </a:t>
            </a:r>
            <a:r>
              <a:rPr lang="en-US" dirty="0" err="1"/>
              <a:t>msg</a:t>
            </a:r>
            <a:r>
              <a:rPr lang="en-US" dirty="0"/>
              <a:t>, reads local y=0</a:t>
            </a:r>
          </a:p>
          <a:p>
            <a:r>
              <a:rPr lang="en-US" dirty="0" smtClean="0"/>
              <a:t>CPU1 </a:t>
            </a:r>
            <a:r>
              <a:rPr lang="en-US" dirty="0"/>
              <a:t>reads local x=0 before write 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smtClean="0"/>
              <a:t>arrives</a:t>
            </a:r>
          </a:p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memory and slow writes cause disagreement about r/</a:t>
            </a:r>
            <a:r>
              <a:rPr lang="en-US" dirty="0" smtClean="0"/>
              <a:t>w order</a:t>
            </a:r>
            <a:endParaRPr lang="en-US" dirty="0"/>
          </a:p>
          <a:p>
            <a:r>
              <a:rPr lang="en-US" dirty="0" smtClean="0"/>
              <a:t>CPU0 </a:t>
            </a:r>
            <a:r>
              <a:rPr lang="en-US" dirty="0"/>
              <a:t>thinks its x=1 was before CPU1's read of x</a:t>
            </a:r>
          </a:p>
          <a:p>
            <a:r>
              <a:rPr lang="en-US" dirty="0" smtClean="0"/>
              <a:t>CPU1 </a:t>
            </a:r>
            <a:r>
              <a:rPr lang="en-US" dirty="0"/>
              <a:t>thinks its read of x was before arrival of x=1 </a:t>
            </a:r>
            <a:r>
              <a:rPr lang="en-US" dirty="0">
                <a:solidFill>
                  <a:srgbClr val="FF0000"/>
                </a:solidFill>
              </a:rPr>
              <a:t>so both can </a:t>
            </a:r>
            <a:r>
              <a:rPr lang="en-US" dirty="0" smtClean="0">
                <a:solidFill>
                  <a:srgbClr val="FF0000"/>
                </a:solidFill>
              </a:rPr>
              <a:t>enter the </a:t>
            </a:r>
            <a:r>
              <a:rPr lang="en-US" dirty="0">
                <a:solidFill>
                  <a:srgbClr val="FF0000"/>
                </a:solidFill>
              </a:rPr>
              <a:t>critical section!</a:t>
            </a:r>
          </a:p>
        </p:txBody>
      </p:sp>
    </p:spTree>
    <p:extLst>
      <p:ext uri="{BB962C8B-B14F-4D97-AF65-F5344CB8AC3E}">
        <p14:creationId xmlns:p14="http://schemas.microsoft.com/office/powerpoint/2010/main" val="3039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nl-NL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DSM –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97382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CPU0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v0 = f0();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done0 = true;</a:t>
            </a:r>
          </a:p>
          <a:p>
            <a:r>
              <a:rPr lang="en-US" b="1" dirty="0" smtClean="0"/>
              <a:t> </a:t>
            </a:r>
            <a:r>
              <a:rPr lang="en-US" b="1" dirty="0"/>
              <a:t>CPU1: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while</a:t>
            </a:r>
            <a:r>
              <a:rPr lang="en-US" dirty="0" smtClean="0">
                <a:solidFill>
                  <a:srgbClr val="0000FF"/>
                </a:solidFill>
              </a:rPr>
              <a:t>(!done0)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;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v1 = f1(v0);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done1 = true</a:t>
            </a:r>
            <a:r>
              <a:rPr lang="en-US" dirty="0"/>
              <a:t>;</a:t>
            </a:r>
          </a:p>
          <a:p>
            <a:r>
              <a:rPr lang="en-US" b="1" dirty="0" smtClean="0"/>
              <a:t>CPU2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while</a:t>
            </a:r>
            <a:r>
              <a:rPr lang="en-US" dirty="0" smtClean="0">
                <a:solidFill>
                  <a:srgbClr val="0000FF"/>
                </a:solidFill>
              </a:rPr>
              <a:t>(!done1)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;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v2 = f2(v0, v1);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81984" y="1702011"/>
            <a:ext cx="369738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CPU2 should execute f2(</a:t>
            </a:r>
            <a:r>
              <a:rPr lang="en-US" dirty="0" smtClean="0"/>
              <a:t>) with </a:t>
            </a:r>
            <a:r>
              <a:rPr lang="en-US" dirty="0"/>
              <a:t>results from </a:t>
            </a:r>
            <a:r>
              <a:rPr lang="en-US" dirty="0" smtClean="0"/>
              <a:t>CPU0 and </a:t>
            </a:r>
            <a:r>
              <a:rPr lang="en-US" dirty="0"/>
              <a:t>CPU1</a:t>
            </a:r>
          </a:p>
          <a:p>
            <a:r>
              <a:rPr lang="en-US" dirty="0" smtClean="0"/>
              <a:t>Waiting </a:t>
            </a:r>
            <a:r>
              <a:rPr lang="en-US" dirty="0"/>
              <a:t>for CPU1 </a:t>
            </a:r>
            <a:r>
              <a:rPr lang="en-US" dirty="0" smtClean="0"/>
              <a:t>implies waiting </a:t>
            </a:r>
            <a:r>
              <a:rPr lang="en-US" dirty="0"/>
              <a:t>for CPU0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CPU0</a:t>
            </a:r>
            <a:r>
              <a:rPr lang="en-US" dirty="0"/>
              <a:t>'s writes of v0 and done0 may be interchanged </a:t>
            </a:r>
            <a:r>
              <a:rPr lang="en-US" dirty="0" smtClean="0"/>
              <a:t>by network</a:t>
            </a:r>
            <a:endParaRPr lang="en-US" dirty="0"/>
          </a:p>
          <a:p>
            <a:r>
              <a:rPr lang="en-US" dirty="0" smtClean="0"/>
              <a:t>Leaving </a:t>
            </a:r>
            <a:r>
              <a:rPr lang="en-US" dirty="0"/>
              <a:t>v0 unset but done0=true</a:t>
            </a:r>
          </a:p>
          <a:p>
            <a:r>
              <a:rPr lang="en-US" dirty="0" smtClean="0"/>
              <a:t>But </a:t>
            </a:r>
            <a:r>
              <a:rPr lang="en-US" dirty="0"/>
              <a:t>assume each CPU sees each other's writes in </a:t>
            </a:r>
            <a:r>
              <a:rPr lang="en-US" dirty="0" smtClean="0"/>
              <a:t>issue order</a:t>
            </a:r>
            <a:endParaRPr lang="en-US" dirty="0"/>
          </a:p>
          <a:p>
            <a:r>
              <a:rPr lang="en-US" dirty="0" smtClean="0"/>
              <a:t>Yet another problem:</a:t>
            </a:r>
          </a:p>
          <a:p>
            <a:r>
              <a:rPr lang="en-US" dirty="0" smtClean="0"/>
              <a:t>CPU2 </a:t>
            </a:r>
            <a:r>
              <a:rPr lang="en-US" dirty="0"/>
              <a:t>sees CPU1's writes before CPU0's writes</a:t>
            </a:r>
          </a:p>
          <a:p>
            <a:r>
              <a:rPr lang="en-US" dirty="0" smtClean="0"/>
              <a:t>i.e</a:t>
            </a:r>
            <a:r>
              <a:rPr lang="en-US" dirty="0"/>
              <a:t>. CPU2 and CPU1 disagree on order of CPU0 and </a:t>
            </a:r>
            <a:r>
              <a:rPr lang="en-US" dirty="0" smtClean="0"/>
              <a:t>CPU1 writes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separate address space.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fork()</a:t>
            </a:r>
            <a:r>
              <a:rPr lang="en-US" dirty="0" smtClean="0"/>
              <a:t> system call to create and </a:t>
            </a:r>
            <a:r>
              <a:rPr lang="en-US" b="1" dirty="0" smtClean="0"/>
              <a:t>exec() </a:t>
            </a:r>
            <a:r>
              <a:rPr lang="en-US" dirty="0" smtClean="0"/>
              <a:t>execute a different program.</a:t>
            </a:r>
          </a:p>
          <a:p>
            <a:r>
              <a:rPr lang="en-US" dirty="0" smtClean="0"/>
              <a:t>Need some mechanism to do </a:t>
            </a:r>
            <a:r>
              <a:rPr lang="en-US" b="1" dirty="0" smtClean="0"/>
              <a:t>inter-process communication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Signal, Pipe, Socket, Shared memory, Message queue…</a:t>
            </a:r>
          </a:p>
          <a:p>
            <a:pPr lvl="1"/>
            <a:r>
              <a:rPr lang="en-US" dirty="0" smtClean="0"/>
              <a:t>Clipboard ( yes, clipboard)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no "right" or "wrong" models</a:t>
            </a:r>
          </a:p>
          <a:p>
            <a:r>
              <a:rPr lang="en-US" dirty="0" smtClean="0"/>
              <a:t> </a:t>
            </a:r>
            <a:r>
              <a:rPr lang="en-US" dirty="0"/>
              <a:t>A model may make it harder or easier to program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i.e. lead to more or less intuitive results</a:t>
            </a:r>
          </a:p>
          <a:p>
            <a:r>
              <a:rPr lang="en-US" dirty="0" smtClean="0"/>
              <a:t>A </a:t>
            </a:r>
            <a:r>
              <a:rPr lang="en-US" dirty="0"/>
              <a:t>model may be harder or easier </a:t>
            </a:r>
            <a:r>
              <a:rPr lang="en-US" dirty="0" smtClean="0"/>
              <a:t>to implement </a:t>
            </a:r>
            <a:r>
              <a:rPr lang="en-US" dirty="0"/>
              <a:t>efficiently</a:t>
            </a:r>
          </a:p>
        </p:txBody>
      </p:sp>
    </p:spTree>
    <p:extLst>
      <p:ext uri="{BB962C8B-B14F-4D97-AF65-F5344CB8AC3E}">
        <p14:creationId xmlns:p14="http://schemas.microsoft.com/office/powerpoint/2010/main" val="39063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</a:t>
            </a:r>
            <a:r>
              <a:rPr lang="en-US" dirty="0"/>
              <a:t>instruction is stamped with the wall-clock time </a:t>
            </a:r>
            <a:r>
              <a:rPr lang="en-US" dirty="0" smtClean="0"/>
              <a:t>at which </a:t>
            </a:r>
            <a:r>
              <a:rPr lang="en-US" dirty="0"/>
              <a:t>it started across all CPUs</a:t>
            </a:r>
          </a:p>
          <a:p>
            <a:r>
              <a:rPr lang="en-US" b="1" dirty="0" smtClean="0"/>
              <a:t>Rule 1</a:t>
            </a:r>
            <a:r>
              <a:rPr lang="en-US" dirty="0" smtClean="0"/>
              <a:t>: Load gets value of most recent previous Set to same </a:t>
            </a:r>
            <a:r>
              <a:rPr lang="nb-NO" dirty="0" err="1" smtClean="0"/>
              <a:t>address</a:t>
            </a:r>
            <a:endParaRPr lang="nb-NO" dirty="0"/>
          </a:p>
          <a:p>
            <a:r>
              <a:rPr lang="en-US" b="1" dirty="0" smtClean="0"/>
              <a:t>Rule </a:t>
            </a:r>
            <a:r>
              <a:rPr lang="en-US" b="1" dirty="0"/>
              <a:t>2</a:t>
            </a:r>
            <a:r>
              <a:rPr lang="en-US" dirty="0"/>
              <a:t>: each CPU's instructions have time-stamps </a:t>
            </a:r>
            <a:r>
              <a:rPr lang="en-US" dirty="0" smtClean="0"/>
              <a:t>in execution </a:t>
            </a:r>
            <a:r>
              <a:rPr lang="en-US" dirty="0"/>
              <a:t>order</a:t>
            </a:r>
          </a:p>
          <a:p>
            <a:r>
              <a:rPr lang="en-US" dirty="0" smtClean="0"/>
              <a:t>Essentially </a:t>
            </a:r>
            <a:r>
              <a:rPr lang="en-US" dirty="0"/>
              <a:t>the same as on uniprocessor</a:t>
            </a:r>
          </a:p>
        </p:txBody>
      </p:sp>
    </p:spTree>
    <p:extLst>
      <p:ext uri="{BB962C8B-B14F-4D97-AF65-F5344CB8AC3E}">
        <p14:creationId xmlns:p14="http://schemas.microsoft.com/office/powerpoint/2010/main" val="30147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of Strict Consistency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intuitive behavior</a:t>
            </a:r>
          </a:p>
          <a:p>
            <a:r>
              <a:rPr lang="en-US" dirty="0" smtClean="0"/>
              <a:t>But …</a:t>
            </a:r>
          </a:p>
          <a:p>
            <a:r>
              <a:rPr lang="en-US" dirty="0" smtClean="0"/>
              <a:t>Not efficiently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</a:t>
            </a:r>
            <a:r>
              <a:rPr lang="en-US" dirty="0"/>
              <a:t>an execution (a set of operations) correct?</a:t>
            </a:r>
          </a:p>
          <a:p>
            <a:r>
              <a:rPr lang="en-US" dirty="0" smtClean="0"/>
              <a:t>There </a:t>
            </a:r>
            <a:r>
              <a:rPr lang="en-US" dirty="0"/>
              <a:t>must be some total order of operations such that</a:t>
            </a:r>
          </a:p>
          <a:p>
            <a:pPr lvl="1"/>
            <a:r>
              <a:rPr lang="en-US" b="1" dirty="0" smtClean="0"/>
              <a:t>Rule 1</a:t>
            </a:r>
            <a:r>
              <a:rPr lang="en-US" b="1" dirty="0"/>
              <a:t>.</a:t>
            </a:r>
            <a:r>
              <a:rPr lang="en-US" dirty="0"/>
              <a:t> All CPUs see results consistent with that total </a:t>
            </a:r>
            <a:r>
              <a:rPr lang="en-US" dirty="0" smtClean="0"/>
              <a:t>order </a:t>
            </a:r>
            <a:r>
              <a:rPr lang="en-US" dirty="0"/>
              <a:t>i.e. reads see most recent write in the total order</a:t>
            </a:r>
          </a:p>
          <a:p>
            <a:pPr lvl="1"/>
            <a:r>
              <a:rPr lang="en-US" b="1" dirty="0" smtClean="0"/>
              <a:t>Rule 2</a:t>
            </a:r>
            <a:r>
              <a:rPr lang="en-US" dirty="0"/>
              <a:t>. Each CPU's instructions appear in-order in the </a:t>
            </a:r>
            <a:r>
              <a:rPr lang="en-US" dirty="0" smtClean="0"/>
              <a:t>total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Sequential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Each CPU to execute reads/writes in program order</a:t>
            </a:r>
            <a:r>
              <a:rPr lang="en-US" dirty="0" smtClean="0"/>
              <a:t>, one </a:t>
            </a:r>
            <a:r>
              <a:rPr lang="en-US" dirty="0"/>
              <a:t>at a time</a:t>
            </a:r>
          </a:p>
          <a:p>
            <a:r>
              <a:rPr lang="en-US" dirty="0" smtClean="0"/>
              <a:t>2</a:t>
            </a:r>
            <a:r>
              <a:rPr lang="en-US" dirty="0"/>
              <a:t>. Each memory location to execute reads/writes in </a:t>
            </a:r>
            <a:r>
              <a:rPr lang="en-US" dirty="0" smtClean="0"/>
              <a:t>arrival order</a:t>
            </a:r>
            <a:r>
              <a:rPr lang="en-US" dirty="0"/>
              <a:t>, one at a time</a:t>
            </a:r>
          </a:p>
          <a:p>
            <a:r>
              <a:rPr lang="en-US" dirty="0" smtClean="0"/>
              <a:t>Proof </a:t>
            </a:r>
            <a:r>
              <a:rPr lang="en-US" dirty="0"/>
              <a:t>in </a:t>
            </a:r>
            <a:r>
              <a:rPr lang="en-US" dirty="0" err="1"/>
              <a:t>Lamport</a:t>
            </a:r>
            <a:r>
              <a:rPr lang="en-US" dirty="0"/>
              <a:t> </a:t>
            </a:r>
            <a:r>
              <a:rPr lang="en-US" dirty="0" smtClean="0"/>
              <a:t>1979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what sense is sequential looser than</a:t>
            </a:r>
            <a:br>
              <a:rPr lang="en-US" dirty="0"/>
            </a:br>
            <a:r>
              <a:rPr lang="en-US" dirty="0"/>
              <a:t>strict?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I.e. what are we giving up?</a:t>
            </a:r>
          </a:p>
          <a:p>
            <a:r>
              <a:rPr lang="en-US" dirty="0" smtClean="0"/>
              <a:t> </a:t>
            </a:r>
            <a:r>
              <a:rPr lang="en-US" dirty="0"/>
              <a:t>I.e. what programs will break?</a:t>
            </a:r>
          </a:p>
          <a:p>
            <a:r>
              <a:rPr lang="en-US" dirty="0" smtClean="0"/>
              <a:t> </a:t>
            </a:r>
            <a:r>
              <a:rPr lang="en-US" dirty="0"/>
              <a:t>Answer: sequential consistency doesn't let you </a:t>
            </a:r>
            <a:r>
              <a:rPr lang="en-US" dirty="0" smtClean="0"/>
              <a:t>reason about </a:t>
            </a:r>
            <a:r>
              <a:rPr lang="en-US" dirty="0">
                <a:solidFill>
                  <a:srgbClr val="0000FF"/>
                </a:solidFill>
              </a:rPr>
              <a:t>timing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dirty="0"/>
              <a:t>You *can* reason based on </a:t>
            </a:r>
            <a:r>
              <a:rPr lang="en-US" dirty="0">
                <a:solidFill>
                  <a:srgbClr val="0000FF"/>
                </a:solidFill>
              </a:rPr>
              <a:t>per-CPU instruction order</a:t>
            </a:r>
            <a:r>
              <a:rPr lang="en-US" dirty="0"/>
              <a:t> </a:t>
            </a:r>
            <a:r>
              <a:rPr lang="en-US" dirty="0" smtClean="0"/>
              <a:t>and observed </a:t>
            </a:r>
            <a:r>
              <a:rPr lang="en-US" dirty="0"/>
              <a:t>values: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7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CPU0: w(x)0 w(x)1</a:t>
            </a:r>
          </a:p>
          <a:p>
            <a:r>
              <a:rPr lang="pl-PL" dirty="0"/>
              <a:t>CPU1: w(y)0 w(y)2</a:t>
            </a:r>
          </a:p>
          <a:p>
            <a:r>
              <a:rPr lang="en-US" dirty="0"/>
              <a:t>CPU2: r(y)? r(x)</a:t>
            </a:r>
            <a:r>
              <a:rPr lang="en-US" dirty="0" smtClean="0"/>
              <a:t>?</a:t>
            </a:r>
          </a:p>
          <a:p>
            <a:r>
              <a:rPr lang="en-US" dirty="0"/>
              <a:t>Strict consistency requires r(y)2 r(x)</a:t>
            </a:r>
            <a:r>
              <a:rPr lang="en-US" dirty="0" smtClean="0"/>
              <a:t>1</a:t>
            </a:r>
          </a:p>
          <a:p>
            <a:r>
              <a:rPr lang="en-US" dirty="0"/>
              <a:t>But sequential consistency allows either or both to read as 0</a:t>
            </a:r>
          </a:p>
        </p:txBody>
      </p:sp>
    </p:spTree>
    <p:extLst>
      <p:ext uri="{BB962C8B-B14F-4D97-AF65-F5344CB8AC3E}">
        <p14:creationId xmlns:p14="http://schemas.microsoft.com/office/powerpoint/2010/main" val="22933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Causal consistency: Any execution is the same as if all </a:t>
            </a:r>
            <a:r>
              <a:rPr lang="en-US" dirty="0" smtClean="0"/>
              <a:t>causally</a:t>
            </a:r>
            <a:r>
              <a:rPr lang="en-US" dirty="0"/>
              <a:t>-related read/write ops were executed in an order </a:t>
            </a:r>
            <a:r>
              <a:rPr lang="en-US" dirty="0" smtClean="0"/>
              <a:t>that </a:t>
            </a:r>
            <a:r>
              <a:rPr lang="en-US" dirty="0"/>
              <a:t>reflects their </a:t>
            </a:r>
            <a:r>
              <a:rPr lang="en-US" dirty="0" smtClean="0"/>
              <a:t>causality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– All concurrent ops may be seen in different orders</a:t>
            </a:r>
          </a:p>
        </p:txBody>
      </p:sp>
    </p:spTree>
    <p:extLst>
      <p:ext uri="{BB962C8B-B14F-4D97-AF65-F5344CB8AC3E}">
        <p14:creationId xmlns:p14="http://schemas.microsoft.com/office/powerpoint/2010/main" val="3779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Allow </a:t>
            </a:r>
            <a:r>
              <a:rPr lang="en-US" dirty="0"/>
              <a:t>stale reads, but ensure that reads will eventually </a:t>
            </a:r>
            <a:r>
              <a:rPr lang="en-US" dirty="0" smtClean="0"/>
              <a:t> reflect previously </a:t>
            </a:r>
            <a:r>
              <a:rPr lang="en-US" dirty="0"/>
              <a:t>written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Even after very long </a:t>
            </a:r>
            <a:r>
              <a:rPr lang="en-US" dirty="0" smtClean="0"/>
              <a:t>times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Doesn’t </a:t>
            </a:r>
            <a:r>
              <a:rPr lang="en-US" dirty="0"/>
              <a:t>order concurrent writes as they are executed, </a:t>
            </a:r>
            <a:r>
              <a:rPr lang="en-US" dirty="0" smtClean="0"/>
              <a:t>which </a:t>
            </a:r>
            <a:r>
              <a:rPr lang="en-US" dirty="0"/>
              <a:t>might create conflicts later: which write was first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Used </a:t>
            </a:r>
            <a:r>
              <a:rPr lang="en-US" dirty="0"/>
              <a:t>in Amazon’s Dynamo, a key/value </a:t>
            </a:r>
            <a:r>
              <a:rPr lang="en-US" dirty="0" smtClean="0"/>
              <a:t>store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Plus a lot of academic </a:t>
            </a:r>
            <a:r>
              <a:rPr lang="en-US" dirty="0" smtClean="0"/>
              <a:t>systems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Plus file </a:t>
            </a:r>
            <a:r>
              <a:rPr lang="en-US" dirty="0" smtClean="0"/>
              <a:t>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ACID Properties:</a:t>
            </a:r>
          </a:p>
          <a:p>
            <a:r>
              <a:rPr lang="en-US" dirty="0">
                <a:solidFill>
                  <a:srgbClr val="0000FF"/>
                </a:solidFill>
              </a:rPr>
              <a:t>Atomicity</a:t>
            </a:r>
            <a:r>
              <a:rPr lang="en-US" dirty="0"/>
              <a:t>: none or exactly </a:t>
            </a:r>
            <a:r>
              <a:rPr lang="en-US" dirty="0" smtClean="0"/>
              <a:t>once (2PC)</a:t>
            </a:r>
          </a:p>
          <a:p>
            <a:r>
              <a:rPr lang="en-US" sz="3600" dirty="0">
                <a:solidFill>
                  <a:srgbClr val="0000FF"/>
                </a:solidFill>
              </a:rPr>
              <a:t>Consistency</a:t>
            </a:r>
            <a:r>
              <a:rPr lang="en-US" dirty="0"/>
              <a:t>:  A transaction produces consistent results </a:t>
            </a:r>
            <a:r>
              <a:rPr lang="en-US" dirty="0" smtClean="0"/>
              <a:t>only</a:t>
            </a:r>
            <a:r>
              <a:rPr lang="en-US" dirty="0"/>
              <a:t>; otherwise it aborts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0000FF"/>
                </a:solidFill>
              </a:rPr>
              <a:t>Isolation</a:t>
            </a:r>
            <a:r>
              <a:rPr lang="en-US" dirty="0"/>
              <a:t>:  </a:t>
            </a:r>
            <a:r>
              <a:rPr lang="en-US" dirty="0" smtClean="0"/>
              <a:t> </a:t>
            </a:r>
            <a:r>
              <a:rPr lang="en-US" dirty="0"/>
              <a:t>A program running </a:t>
            </a:r>
            <a:r>
              <a:rPr lang="en-US" dirty="0" smtClean="0"/>
              <a:t>under transaction </a:t>
            </a:r>
            <a:r>
              <a:rPr lang="en-US" dirty="0"/>
              <a:t>protection must behave </a:t>
            </a:r>
            <a:r>
              <a:rPr lang="en-US" dirty="0" smtClean="0"/>
              <a:t>exactly </a:t>
            </a:r>
            <a:r>
              <a:rPr lang="en-US" dirty="0"/>
              <a:t>as it would in single-user mode. </a:t>
            </a:r>
            <a:r>
              <a:rPr lang="en-US" dirty="0" smtClean="0"/>
              <a:t> (2PL)</a:t>
            </a:r>
          </a:p>
          <a:p>
            <a:r>
              <a:rPr lang="en-US" dirty="0">
                <a:solidFill>
                  <a:srgbClr val="0000FF"/>
                </a:solidFill>
              </a:rPr>
              <a:t>Durability</a:t>
            </a:r>
            <a:r>
              <a:rPr lang="en-US" dirty="0"/>
              <a:t>: The results of transactions having completed </a:t>
            </a:r>
            <a:r>
              <a:rPr lang="en-US" dirty="0" smtClean="0"/>
              <a:t>successfully </a:t>
            </a:r>
            <a:r>
              <a:rPr lang="en-US" dirty="0"/>
              <a:t>must not be forgotten by the system</a:t>
            </a:r>
          </a:p>
        </p:txBody>
      </p:sp>
    </p:spTree>
    <p:extLst>
      <p:ext uri="{BB962C8B-B14F-4D97-AF65-F5344CB8AC3E}">
        <p14:creationId xmlns:p14="http://schemas.microsoft.com/office/powerpoint/2010/main" val="143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shared address space.</a:t>
            </a:r>
          </a:p>
          <a:p>
            <a:r>
              <a:rPr lang="en-US" dirty="0" smtClean="0"/>
              <a:t>Also have some per-thread state – PC and other registers, stack.</a:t>
            </a:r>
          </a:p>
          <a:p>
            <a:r>
              <a:rPr lang="en-US" dirty="0" smtClean="0"/>
              <a:t>Use </a:t>
            </a:r>
            <a:r>
              <a:rPr lang="en-US" b="1" dirty="0" err="1" smtClean="0"/>
              <a:t>pthread_create</a:t>
            </a:r>
            <a:r>
              <a:rPr lang="en-US" b="1" dirty="0" smtClean="0"/>
              <a:t>()</a:t>
            </a:r>
            <a:r>
              <a:rPr lang="en-US" dirty="0" smtClean="0"/>
              <a:t> to create a thread.</a:t>
            </a:r>
          </a:p>
          <a:p>
            <a:r>
              <a:rPr lang="en-US" dirty="0" smtClean="0"/>
              <a:t>No need to use IPC</a:t>
            </a:r>
          </a:p>
          <a:p>
            <a:pPr lvl="1"/>
            <a:r>
              <a:rPr lang="en-US" dirty="0" smtClean="0"/>
              <a:t>Data are already shared.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2-Phase Lock (2PL)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Phase 1:  acquire </a:t>
            </a:r>
            <a:r>
              <a:rPr lang="en-US" dirty="0" smtClean="0"/>
              <a:t>locks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Phase 2:  release </a:t>
            </a:r>
            <a:r>
              <a:rPr lang="en-US" dirty="0" smtClean="0"/>
              <a:t>locks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You may not get any more locks after you </a:t>
            </a:r>
          </a:p>
          <a:p>
            <a:pPr marL="0" indent="0">
              <a:buNone/>
            </a:pPr>
            <a:r>
              <a:rPr lang="en-US" dirty="0" smtClean="0"/>
              <a:t>	release </a:t>
            </a:r>
            <a:r>
              <a:rPr lang="en-US" dirty="0"/>
              <a:t>any </a:t>
            </a:r>
            <a:r>
              <a:rPr lang="en-US" dirty="0" smtClean="0"/>
              <a:t>locks</a:t>
            </a:r>
          </a:p>
          <a:p>
            <a:r>
              <a:rPr lang="en-US" dirty="0" smtClean="0"/>
              <a:t>	Typically </a:t>
            </a:r>
            <a:r>
              <a:rPr lang="en-US" dirty="0"/>
              <a:t>implemented by not allowing explicit </a:t>
            </a:r>
            <a:r>
              <a:rPr lang="en-US" dirty="0" smtClean="0"/>
              <a:t> unlock </a:t>
            </a:r>
            <a:r>
              <a:rPr lang="en-US" dirty="0"/>
              <a:t>calls</a:t>
            </a:r>
          </a:p>
          <a:p>
            <a:r>
              <a:rPr lang="en-US" dirty="0" smtClean="0"/>
              <a:t> </a:t>
            </a:r>
            <a:r>
              <a:rPr lang="en-US" dirty="0"/>
              <a:t>Locks automatically released on </a:t>
            </a:r>
            <a:r>
              <a:rPr lang="en-US" b="1" dirty="0"/>
              <a:t>commit/abort</a:t>
            </a:r>
          </a:p>
        </p:txBody>
      </p:sp>
    </p:spTree>
    <p:extLst>
      <p:ext uri="{BB962C8B-B14F-4D97-AF65-F5344CB8AC3E}">
        <p14:creationId xmlns:p14="http://schemas.microsoft.com/office/powerpoint/2010/main" val="24451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2PL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t1.lock(foo); t1.lock(bar);</a:t>
            </a:r>
          </a:p>
          <a:p>
            <a:r>
              <a:rPr lang="en-US" dirty="0" smtClean="0"/>
              <a:t>t2.lock(bar); t2.lock(foo);</a:t>
            </a:r>
          </a:p>
          <a:p>
            <a:endParaRPr lang="en-US" dirty="0"/>
          </a:p>
          <a:p>
            <a:r>
              <a:rPr lang="en-US" dirty="0" smtClean="0"/>
              <a:t>To overcome this issue</a:t>
            </a:r>
          </a:p>
          <a:p>
            <a:pPr lvl="1"/>
            <a:r>
              <a:rPr lang="en-US" dirty="0"/>
              <a:t>Each transaction can get all its locks at </a:t>
            </a:r>
            <a:r>
              <a:rPr lang="en-US" dirty="0" smtClean="0"/>
              <a:t>once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transaction can get all its locks in a </a:t>
            </a:r>
            <a:r>
              <a:rPr lang="en-US" dirty="0" smtClean="0"/>
              <a:t>predefined </a:t>
            </a:r>
            <a:r>
              <a:rPr lang="en-US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3675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2PL Deadlock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they </a:t>
            </a:r>
            <a:r>
              <a:rPr lang="en-US" dirty="0"/>
              <a:t>are impartial as </a:t>
            </a:r>
            <a:r>
              <a:rPr lang="en-US" dirty="0" smtClean="0"/>
              <a:t>transactions </a:t>
            </a:r>
            <a:r>
              <a:rPr lang="en-US" dirty="0"/>
              <a:t>often do not know which locks they </a:t>
            </a:r>
            <a:r>
              <a:rPr lang="en-US" dirty="0" smtClean="0"/>
              <a:t>will </a:t>
            </a:r>
            <a:r>
              <a:rPr lang="en-US" dirty="0"/>
              <a:t>need in the </a:t>
            </a:r>
            <a:r>
              <a:rPr lang="en-US" dirty="0" smtClean="0"/>
              <a:t>future</a:t>
            </a:r>
          </a:p>
          <a:p>
            <a:endParaRPr lang="en-US" dirty="0" smtClean="0"/>
          </a:p>
          <a:p>
            <a:r>
              <a:rPr lang="en-US" dirty="0"/>
              <a:t>Automatically abort all long-</a:t>
            </a:r>
            <a:r>
              <a:rPr lang="en-US" dirty="0" smtClean="0"/>
              <a:t>running transactions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 (2PC)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transaction protocol.</a:t>
            </a:r>
          </a:p>
          <a:p>
            <a:r>
              <a:rPr lang="en-US" dirty="0" smtClean="0"/>
              <a:t>Phase </a:t>
            </a:r>
            <a:r>
              <a:rPr lang="en-US" dirty="0"/>
              <a:t>1:  </a:t>
            </a:r>
            <a:r>
              <a:rPr lang="en-US" dirty="0" smtClean="0"/>
              <a:t>Voting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Each participant prepares to commit, </a:t>
            </a:r>
            <a:r>
              <a:rPr lang="en-US" dirty="0" smtClean="0"/>
              <a:t>and votes </a:t>
            </a:r>
            <a:r>
              <a:rPr lang="en-US" dirty="0"/>
              <a:t>on whether or not it can </a:t>
            </a:r>
            <a:r>
              <a:rPr lang="en-US" dirty="0" smtClean="0"/>
              <a:t>commit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Phase 2:  </a:t>
            </a:r>
            <a:r>
              <a:rPr lang="en-US" dirty="0" smtClean="0"/>
              <a:t>Committing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Each participant actually commits or aborts</a:t>
            </a:r>
          </a:p>
        </p:txBody>
      </p:sp>
    </p:spTree>
    <p:extLst>
      <p:ext uri="{BB962C8B-B14F-4D97-AF65-F5344CB8AC3E}">
        <p14:creationId xmlns:p14="http://schemas.microsoft.com/office/powerpoint/2010/main" val="23467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84" r="5836"/>
          <a:stretch/>
        </p:blipFill>
        <p:spPr>
          <a:xfrm>
            <a:off x="893628" y="1417638"/>
            <a:ext cx="4358392" cy="4525963"/>
          </a:xfrm>
        </p:spPr>
      </p:pic>
      <p:sp>
        <p:nvSpPr>
          <p:cNvPr id="5" name="TextBox 4"/>
          <p:cNvSpPr txBox="1"/>
          <p:nvPr/>
        </p:nvSpPr>
        <p:spPr>
          <a:xfrm>
            <a:off x="5252020" y="1417638"/>
            <a:ext cx="343478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100" dirty="0"/>
              <a:t>TC sends “prepare” </a:t>
            </a:r>
            <a:r>
              <a:rPr lang="en-US" sz="2100" dirty="0" smtClean="0"/>
              <a:t>messages </a:t>
            </a:r>
            <a:r>
              <a:rPr lang="en-US" sz="2100" dirty="0"/>
              <a:t>to A and B </a:t>
            </a:r>
          </a:p>
          <a:p>
            <a:pPr marL="342900" indent="-342900">
              <a:buFont typeface="Arial"/>
              <a:buChar char="•"/>
            </a:pPr>
            <a:endParaRPr lang="en-US" sz="2100" dirty="0"/>
          </a:p>
          <a:p>
            <a:pPr marL="342900" indent="-342900">
              <a:buFont typeface="Arial"/>
              <a:buChar char="•"/>
            </a:pPr>
            <a:r>
              <a:rPr lang="en-US" sz="2100" dirty="0" smtClean="0"/>
              <a:t> </a:t>
            </a:r>
            <a:r>
              <a:rPr lang="en-US" sz="2100" dirty="0"/>
              <a:t>A and B respond, saying  </a:t>
            </a:r>
            <a:r>
              <a:rPr lang="en-US" sz="2100" dirty="0" smtClean="0"/>
              <a:t>whether </a:t>
            </a:r>
            <a:r>
              <a:rPr lang="en-US" sz="2100" dirty="0"/>
              <a:t>they’re willing to </a:t>
            </a:r>
            <a:r>
              <a:rPr lang="en-US" sz="2100" dirty="0" smtClean="0"/>
              <a:t> commit </a:t>
            </a:r>
            <a:endParaRPr lang="en-US" sz="2100" dirty="0"/>
          </a:p>
          <a:p>
            <a:pPr marL="342900" indent="-342900">
              <a:buFont typeface="Arial"/>
              <a:buChar char="•"/>
            </a:pPr>
            <a:endParaRPr lang="en-US" sz="2100" dirty="0"/>
          </a:p>
          <a:p>
            <a:pPr marL="342900" indent="-342900">
              <a:buFont typeface="Arial"/>
              <a:buChar char="•"/>
            </a:pPr>
            <a:r>
              <a:rPr lang="en-US" sz="2100" dirty="0" smtClean="0"/>
              <a:t>If </a:t>
            </a:r>
            <a:r>
              <a:rPr lang="en-US" sz="2100" dirty="0"/>
              <a:t>both say “yes,” TC </a:t>
            </a:r>
            <a:r>
              <a:rPr lang="en-US" sz="2100" dirty="0" smtClean="0"/>
              <a:t>sends “</a:t>
            </a:r>
            <a:r>
              <a:rPr lang="en-US" sz="2100" dirty="0"/>
              <a:t>commit” messages </a:t>
            </a:r>
          </a:p>
          <a:p>
            <a:pPr marL="342900" indent="-342900">
              <a:buFont typeface="Arial"/>
              <a:buChar char="•"/>
            </a:pPr>
            <a:endParaRPr lang="en-US" sz="2100" dirty="0"/>
          </a:p>
          <a:p>
            <a:pPr marL="342900" indent="-342900">
              <a:buFont typeface="Arial"/>
              <a:buChar char="•"/>
            </a:pPr>
            <a:r>
              <a:rPr lang="en-US" sz="2100" dirty="0" smtClean="0"/>
              <a:t>If </a:t>
            </a:r>
            <a:r>
              <a:rPr lang="en-US" sz="2100" dirty="0"/>
              <a:t>either says “no,” TC </a:t>
            </a:r>
            <a:r>
              <a:rPr lang="en-US" sz="2100" dirty="0" smtClean="0"/>
              <a:t> sends </a:t>
            </a:r>
            <a:r>
              <a:rPr lang="en-US" sz="2100" dirty="0"/>
              <a:t>“abort” messages </a:t>
            </a:r>
          </a:p>
          <a:p>
            <a:pPr marL="342900" indent="-342900">
              <a:buFont typeface="Arial"/>
              <a:buChar char="•"/>
            </a:pPr>
            <a:endParaRPr lang="en-US" sz="2100" dirty="0"/>
          </a:p>
          <a:p>
            <a:pPr marL="342900" indent="-342900">
              <a:buFont typeface="Arial"/>
              <a:buChar char="•"/>
            </a:pPr>
            <a:r>
              <a:rPr lang="en-US" sz="2100" dirty="0" smtClean="0"/>
              <a:t>A </a:t>
            </a:r>
            <a:r>
              <a:rPr lang="en-US" sz="2100" dirty="0"/>
              <a:t>and B “decide to </a:t>
            </a:r>
            <a:r>
              <a:rPr lang="en-US" sz="2100" dirty="0" smtClean="0"/>
              <a:t> commit</a:t>
            </a:r>
            <a:r>
              <a:rPr lang="en-US" sz="2100" dirty="0"/>
              <a:t>” if they receive a </a:t>
            </a:r>
            <a:r>
              <a:rPr lang="en-US" sz="2100" dirty="0" smtClean="0"/>
              <a:t> commit </a:t>
            </a:r>
            <a:r>
              <a:rPr lang="en-US" sz="2100" dirty="0"/>
              <a:t>message.</a:t>
            </a:r>
          </a:p>
        </p:txBody>
      </p:sp>
    </p:spTree>
    <p:extLst>
      <p:ext uri="{BB962C8B-B14F-4D97-AF65-F5344CB8AC3E}">
        <p14:creationId xmlns:p14="http://schemas.microsoft.com/office/powerpoint/2010/main" val="32242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Voting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• Coordinator asks each participant:  </a:t>
            </a:r>
            <a:r>
              <a:rPr lang="en-US" dirty="0" smtClean="0"/>
              <a:t> </a:t>
            </a:r>
            <a:r>
              <a:rPr lang="en-US" b="1" dirty="0" err="1" smtClean="0"/>
              <a:t>canCommit</a:t>
            </a:r>
            <a:r>
              <a:rPr lang="en-US" dirty="0"/>
              <a:t>?(T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• Participants must prepare to commit using  permanent </a:t>
            </a:r>
            <a:r>
              <a:rPr lang="en-US" dirty="0"/>
              <a:t>storage before answering </a:t>
            </a:r>
            <a:r>
              <a:rPr lang="en-US" dirty="0" smtClean="0"/>
              <a:t>yes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Objects are still </a:t>
            </a:r>
            <a:r>
              <a:rPr lang="en-US" dirty="0" smtClean="0"/>
              <a:t>locked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Once a participant votes “yes”, it is not allowed to </a:t>
            </a:r>
            <a:r>
              <a:rPr lang="en-US" dirty="0" smtClean="0"/>
              <a:t>cause </a:t>
            </a:r>
            <a:r>
              <a:rPr lang="en-US" dirty="0"/>
              <a:t>an abort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Outcome of T is uncertain until </a:t>
            </a:r>
            <a:r>
              <a:rPr lang="en-US" b="1" dirty="0" err="1"/>
              <a:t>doCommit</a:t>
            </a:r>
            <a:r>
              <a:rPr lang="en-US" dirty="0"/>
              <a:t> or </a:t>
            </a:r>
            <a:r>
              <a:rPr lang="en-US" b="1" dirty="0" err="1" smtClean="0"/>
              <a:t>doAbort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Other participants might still cause an abort</a:t>
            </a:r>
          </a:p>
        </p:txBody>
      </p:sp>
    </p:spTree>
    <p:extLst>
      <p:ext uri="{BB962C8B-B14F-4D97-AF65-F5344CB8AC3E}">
        <p14:creationId xmlns:p14="http://schemas.microsoft.com/office/powerpoint/2010/main" val="82048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commit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The coordinator collects all </a:t>
            </a:r>
            <a:r>
              <a:rPr lang="en-US" dirty="0" smtClean="0"/>
              <a:t>votes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If unanimous “yes”, causes </a:t>
            </a:r>
            <a:r>
              <a:rPr lang="en-US" dirty="0" smtClean="0"/>
              <a:t>commit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If any participant voted “no”, causes </a:t>
            </a:r>
            <a:r>
              <a:rPr lang="en-US" dirty="0" smtClean="0"/>
              <a:t>abort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The fate of the transaction is decided atomically </a:t>
            </a:r>
            <a:r>
              <a:rPr lang="en-US" dirty="0" smtClean="0"/>
              <a:t>at </a:t>
            </a:r>
            <a:r>
              <a:rPr lang="en-US" dirty="0"/>
              <a:t>the coordinator, once all participants </a:t>
            </a:r>
            <a:r>
              <a:rPr lang="en-US" dirty="0" smtClean="0"/>
              <a:t>vote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Coordinator records fate using permanent </a:t>
            </a:r>
            <a:r>
              <a:rPr lang="en-US" dirty="0" smtClean="0"/>
              <a:t>storage</a:t>
            </a:r>
            <a:endParaRPr lang="en-US" dirty="0"/>
          </a:p>
          <a:p>
            <a:pPr lvl="1"/>
            <a:r>
              <a:rPr lang="en-US" dirty="0" smtClean="0"/>
              <a:t>Then </a:t>
            </a:r>
            <a:r>
              <a:rPr lang="en-US" dirty="0"/>
              <a:t>broadcasts </a:t>
            </a:r>
            <a:r>
              <a:rPr lang="en-US" dirty="0" err="1"/>
              <a:t>doCommit</a:t>
            </a:r>
            <a:r>
              <a:rPr lang="en-US" dirty="0"/>
              <a:t> or </a:t>
            </a:r>
            <a:r>
              <a:rPr lang="en-US" dirty="0" err="1"/>
              <a:t>doAbort</a:t>
            </a:r>
            <a:r>
              <a:rPr lang="en-US" dirty="0"/>
              <a:t> </a:t>
            </a:r>
            <a:r>
              <a:rPr lang="en-US" dirty="0" smtClean="0"/>
              <a:t>to 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Participant waiting for vote request → abort </a:t>
            </a:r>
            <a:endParaRPr lang="en-US" b="1" dirty="0" smtClean="0"/>
          </a:p>
          <a:p>
            <a:r>
              <a:rPr lang="en-US" b="1" dirty="0" smtClean="0"/>
              <a:t>Coordinate </a:t>
            </a:r>
            <a:r>
              <a:rPr lang="en-US" b="1" dirty="0"/>
              <a:t>wait → abort </a:t>
            </a:r>
          </a:p>
          <a:p>
            <a:r>
              <a:rPr lang="en-US" b="1" dirty="0" smtClean="0"/>
              <a:t>Participant </a:t>
            </a:r>
            <a:r>
              <a:rPr lang="en-US" b="1" dirty="0"/>
              <a:t>wait (tricky) </a:t>
            </a:r>
          </a:p>
          <a:p>
            <a:pPr lvl="1"/>
            <a:r>
              <a:rPr lang="en-US" dirty="0" smtClean="0"/>
              <a:t>Coordinate </a:t>
            </a:r>
            <a:r>
              <a:rPr lang="en-US" dirty="0"/>
              <a:t>may send others “commit” then crash </a:t>
            </a:r>
          </a:p>
          <a:p>
            <a:pPr lvl="1"/>
            <a:r>
              <a:rPr lang="en-US" dirty="0" smtClean="0"/>
              <a:t>Coordinate </a:t>
            </a:r>
            <a:r>
              <a:rPr lang="en-US" dirty="0"/>
              <a:t>may send others “abort” then crash 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way to tell which is the case, have to wait (</a:t>
            </a:r>
            <a:r>
              <a:rPr lang="en-US" dirty="0">
                <a:solidFill>
                  <a:srgbClr val="0000FF"/>
                </a:solidFill>
              </a:rPr>
              <a:t>blocked</a:t>
            </a:r>
            <a:r>
              <a:rPr lang="en-US" dirty="0"/>
              <a:t>)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Uncertain </a:t>
            </a:r>
            <a:r>
              <a:rPr lang="en-US" dirty="0">
                <a:solidFill>
                  <a:srgbClr val="0000FF"/>
                </a:solidFill>
              </a:rPr>
              <a:t>state</a:t>
            </a:r>
            <a:r>
              <a:rPr lang="en-US" dirty="0"/>
              <a:t>: must wait until coordinator recovers (time </a:t>
            </a:r>
            <a:r>
              <a:rPr lang="en-US" dirty="0" smtClean="0"/>
              <a:t>between </a:t>
            </a:r>
            <a:r>
              <a:rPr lang="en-US" dirty="0"/>
              <a:t>all participant vote &amp; coordinator recovery) </a:t>
            </a:r>
            <a:endParaRPr lang="en-US" dirty="0" smtClean="0"/>
          </a:p>
          <a:p>
            <a:r>
              <a:rPr lang="en-US" b="1" dirty="0" smtClean="0"/>
              <a:t>2PC is safe, </a:t>
            </a:r>
            <a:r>
              <a:rPr lang="en-US" b="1" smtClean="0"/>
              <a:t>but not live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1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Three-phase Commit (3PC)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uncertainty period of 2PC </a:t>
            </a:r>
          </a:p>
          <a:p>
            <a:r>
              <a:rPr lang="en-US" dirty="0" smtClean="0"/>
              <a:t>Avoid </a:t>
            </a:r>
            <a:r>
              <a:rPr lang="en-US" dirty="0"/>
              <a:t>blocking as long as majority of processors can </a:t>
            </a:r>
            <a:r>
              <a:rPr lang="en-US" dirty="0" smtClean="0"/>
              <a:t>agree on the action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Three-phase commit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5482" r="-5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46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Multi-threaded Program in Network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 multiple (core) CPUs.</a:t>
            </a:r>
          </a:p>
          <a:p>
            <a:r>
              <a:rPr lang="en-US" dirty="0" smtClean="0"/>
              <a:t>Fast context switching overhead.</a:t>
            </a:r>
          </a:p>
          <a:p>
            <a:r>
              <a:rPr lang="en-US" dirty="0" smtClean="0"/>
              <a:t>Exploit I/O concurrency</a:t>
            </a:r>
          </a:p>
          <a:p>
            <a:pPr lvl="1"/>
            <a:r>
              <a:rPr lang="en-US" dirty="0" smtClean="0"/>
              <a:t>If a thread blocks on I/O, other threads carry on.</a:t>
            </a:r>
          </a:p>
          <a:p>
            <a:r>
              <a:rPr lang="en-US" dirty="0" smtClean="0"/>
              <a:t>Deal with multiple client connections.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Three-phase Commit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433" r="-44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773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3PC is live, but not safe.</a:t>
            </a:r>
          </a:p>
          <a:p>
            <a:endParaRPr lang="en-US" dirty="0"/>
          </a:p>
          <a:p>
            <a:r>
              <a:rPr lang="en-US" dirty="0" smtClean="0"/>
              <a:t>It is impossible to design a protocol that’s both safe and live in the most general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Mean </a:t>
            </a:r>
            <a:r>
              <a:rPr lang="en-US" dirty="0"/>
              <a:t>time to failure  (MTTF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Mean </a:t>
            </a:r>
            <a:r>
              <a:rPr lang="en-US" dirty="0"/>
              <a:t>time to repair  (MTTR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Availability </a:t>
            </a:r>
            <a:r>
              <a:rPr lang="en-US" dirty="0"/>
              <a:t>= MTTF / (MTTF + MTTR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Mean </a:t>
            </a:r>
            <a:r>
              <a:rPr lang="en-US" dirty="0"/>
              <a:t>time between failure: MTBF = MTTF + </a:t>
            </a:r>
            <a:r>
              <a:rPr lang="en-US" dirty="0" smtClean="0"/>
              <a:t>MTTR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r>
              <a:rPr lang="en-US" dirty="0" smtClean="0"/>
              <a:t>Suppose </a:t>
            </a:r>
            <a:r>
              <a:rPr lang="en-US" dirty="0"/>
              <a:t>OS crashes once per month, takes 10min to </a:t>
            </a:r>
            <a:r>
              <a:rPr lang="en-US" dirty="0" smtClean="0"/>
              <a:t>reboot</a:t>
            </a:r>
            <a:endParaRPr lang="en-US" dirty="0"/>
          </a:p>
          <a:p>
            <a:r>
              <a:rPr lang="en-US" dirty="0" smtClean="0"/>
              <a:t>MTTF </a:t>
            </a:r>
            <a:r>
              <a:rPr lang="en-US" dirty="0"/>
              <a:t>= 30 days = 720 hours = 43,200 </a:t>
            </a:r>
            <a:r>
              <a:rPr lang="en-US" dirty="0" smtClean="0"/>
              <a:t>minutes</a:t>
            </a:r>
            <a:endParaRPr lang="en-US" dirty="0"/>
          </a:p>
          <a:p>
            <a:r>
              <a:rPr lang="en-US" dirty="0" smtClean="0"/>
              <a:t>MTTR </a:t>
            </a:r>
            <a:r>
              <a:rPr lang="en-US" dirty="0"/>
              <a:t>= 10 </a:t>
            </a:r>
            <a:r>
              <a:rPr lang="en-US" dirty="0" smtClean="0"/>
              <a:t>minutes</a:t>
            </a:r>
            <a:endParaRPr lang="en-US" dirty="0"/>
          </a:p>
          <a:p>
            <a:r>
              <a:rPr lang="en-US" dirty="0" smtClean="0"/>
              <a:t>Availability </a:t>
            </a:r>
            <a:r>
              <a:rPr lang="en-US" dirty="0"/>
              <a:t>= 43,200 / 43,210 = 0.997 (“~3 nines”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That’s </a:t>
            </a:r>
            <a:r>
              <a:rPr lang="en-US" dirty="0"/>
              <a:t>2 hours downtime per year</a:t>
            </a:r>
          </a:p>
        </p:txBody>
      </p:sp>
    </p:spTree>
    <p:extLst>
      <p:ext uri="{BB962C8B-B14F-4D97-AF65-F5344CB8AC3E}">
        <p14:creationId xmlns:p14="http://schemas.microsoft.com/office/powerpoint/2010/main" val="10661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</a:t>
            </a:r>
            <a:r>
              <a:rPr lang="en-US" dirty="0"/>
              <a:t>disk failure (power supply, electronics, motor, etc.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Sector errors - soft or </a:t>
            </a:r>
            <a:r>
              <a:rPr lang="en-US" dirty="0" smtClean="0"/>
              <a:t>hard</a:t>
            </a:r>
            <a:endParaRPr lang="en-US" dirty="0"/>
          </a:p>
          <a:p>
            <a:r>
              <a:rPr lang="en-US" dirty="0" smtClean="0"/>
              <a:t>Read </a:t>
            </a:r>
            <a:r>
              <a:rPr lang="en-US" dirty="0"/>
              <a:t>or write to the wrong place (e.g., disk is bumped during </a:t>
            </a:r>
            <a:r>
              <a:rPr lang="en-US" dirty="0" smtClean="0"/>
              <a:t>operation)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Can fail to read or write if head is too high, coating </a:t>
            </a:r>
            <a:r>
              <a:rPr lang="en-US" dirty="0" smtClean="0"/>
              <a:t>on disk </a:t>
            </a:r>
            <a:r>
              <a:rPr lang="en-US" dirty="0"/>
              <a:t>bad, </a:t>
            </a:r>
            <a:r>
              <a:rPr lang="en-US" dirty="0" smtClean="0"/>
              <a:t>etc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Disk head can hit the disk and scratch it.</a:t>
            </a:r>
          </a:p>
        </p:txBody>
      </p:sp>
    </p:spTree>
    <p:extLst>
      <p:ext uri="{BB962C8B-B14F-4D97-AF65-F5344CB8AC3E}">
        <p14:creationId xmlns:p14="http://schemas.microsoft.com/office/powerpoint/2010/main" val="15269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Checksums and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Checksums: Usually guard against accidental </a:t>
            </a:r>
            <a:r>
              <a:rPr lang="en-US" dirty="0" smtClean="0"/>
              <a:t>modification</a:t>
            </a:r>
          </a:p>
          <a:p>
            <a:pPr lvl="1"/>
            <a:r>
              <a:rPr lang="en-US" dirty="0" smtClean="0"/>
              <a:t>Weak but fast &amp; easy</a:t>
            </a:r>
          </a:p>
          <a:p>
            <a:r>
              <a:rPr lang="en-US" dirty="0"/>
              <a:t>Cryptographic hash functions: Usually more expensive, </a:t>
            </a:r>
            <a:r>
              <a:rPr lang="en-US" dirty="0" smtClean="0"/>
              <a:t>guard against </a:t>
            </a:r>
            <a:r>
              <a:rPr lang="en-US" dirty="0"/>
              <a:t>malicious modification</a:t>
            </a:r>
          </a:p>
        </p:txBody>
      </p:sp>
    </p:spTree>
    <p:extLst>
      <p:ext uri="{BB962C8B-B14F-4D97-AF65-F5344CB8AC3E}">
        <p14:creationId xmlns:p14="http://schemas.microsoft.com/office/powerpoint/2010/main" val="10899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RAID (Redundant Array of Independent Disks)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RAID 0 </a:t>
            </a:r>
          </a:p>
          <a:p>
            <a:pPr lvl="1"/>
            <a:r>
              <a:rPr lang="en-US" dirty="0" smtClean="0"/>
              <a:t>No redundancy; improves performance.</a:t>
            </a:r>
          </a:p>
          <a:p>
            <a:r>
              <a:rPr lang="en-US" dirty="0" smtClean="0"/>
              <a:t>RAID 1</a:t>
            </a:r>
          </a:p>
          <a:p>
            <a:pPr lvl="1"/>
            <a:r>
              <a:rPr lang="en-US" dirty="0"/>
              <a:t>Store a strong checksum with the data to catch </a:t>
            </a:r>
            <a:r>
              <a:rPr lang="en-US" dirty="0" smtClean="0"/>
              <a:t>“</a:t>
            </a:r>
            <a:r>
              <a:rPr lang="en-US" dirty="0"/>
              <a:t>all” errors and then fix all errors you </a:t>
            </a:r>
            <a:r>
              <a:rPr lang="en-US" dirty="0" smtClean="0"/>
              <a:t>can</a:t>
            </a:r>
          </a:p>
          <a:p>
            <a:pPr marL="514350" indent="-457200"/>
            <a:r>
              <a:rPr lang="en-US" dirty="0" smtClean="0"/>
              <a:t>RAID {2..6}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separate on-disk log of all operations</a:t>
            </a:r>
          </a:p>
          <a:p>
            <a:r>
              <a:rPr lang="en-US" dirty="0" smtClean="0"/>
              <a:t>Log first, and then do IO</a:t>
            </a:r>
          </a:p>
          <a:p>
            <a:r>
              <a:rPr lang="en-US" dirty="0"/>
              <a:t>The tail of the log can be kept in memory </a:t>
            </a:r>
            <a:r>
              <a:rPr lang="en-US" dirty="0" smtClean="0"/>
              <a:t> until </a:t>
            </a:r>
            <a:r>
              <a:rPr lang="en-US" dirty="0"/>
              <a:t>a transaction </a:t>
            </a:r>
            <a:r>
              <a:rPr lang="en-US" dirty="0" smtClean="0"/>
              <a:t>commits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a buffer page is flushed to disk</a:t>
            </a:r>
          </a:p>
        </p:txBody>
      </p:sp>
    </p:spTree>
    <p:extLst>
      <p:ext uri="{BB962C8B-B14F-4D97-AF65-F5344CB8AC3E}">
        <p14:creationId xmlns:p14="http://schemas.microsoft.com/office/powerpoint/2010/main" val="12985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Recovering from Simple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can read the log…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Redo </a:t>
            </a:r>
            <a:r>
              <a:rPr lang="en-US" dirty="0">
                <a:solidFill>
                  <a:srgbClr val="0000FF"/>
                </a:solidFill>
              </a:rPr>
              <a:t>all </a:t>
            </a:r>
            <a:r>
              <a:rPr lang="en-US" dirty="0"/>
              <a:t>(usually) </a:t>
            </a:r>
            <a:r>
              <a:rPr lang="en-US" dirty="0">
                <a:solidFill>
                  <a:srgbClr val="0000FF"/>
                </a:solidFill>
              </a:rPr>
              <a:t>transactions</a:t>
            </a:r>
            <a:r>
              <a:rPr lang="en-US" dirty="0"/>
              <a:t> (forward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new-value in byte-level update </a:t>
            </a:r>
            <a:r>
              <a:rPr lang="en-US" dirty="0" smtClean="0"/>
              <a:t>records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Undo </a:t>
            </a:r>
            <a:r>
              <a:rPr lang="en-US" dirty="0">
                <a:solidFill>
                  <a:srgbClr val="0000FF"/>
                </a:solidFill>
              </a:rPr>
              <a:t>uncommitted </a:t>
            </a:r>
            <a:r>
              <a:rPr lang="en-US" dirty="0"/>
              <a:t>transactions </a:t>
            </a:r>
            <a:r>
              <a:rPr lang="en-US" dirty="0" smtClean="0"/>
              <a:t>(</a:t>
            </a:r>
            <a:r>
              <a:rPr lang="en-US" dirty="0"/>
              <a:t>backward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old-value in byte-level update </a:t>
            </a:r>
            <a:r>
              <a:rPr lang="en-US" dirty="0" smtClean="0"/>
              <a:t>records</a:t>
            </a:r>
          </a:p>
          <a:p>
            <a:endParaRPr lang="en-US" dirty="0"/>
          </a:p>
          <a:p>
            <a:r>
              <a:rPr lang="en-US" dirty="0" smtClean="0"/>
              <a:t>It may take a long time to start the system after crashes…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71" y="1253366"/>
            <a:ext cx="8369329" cy="48727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• The only known completely-safe and largely-</a:t>
            </a:r>
            <a:r>
              <a:rPr lang="en-US" dirty="0" smtClean="0"/>
              <a:t>live agreement protocol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Lets all nodes agree on the same value despite node </a:t>
            </a:r>
            <a:r>
              <a:rPr lang="en-US" dirty="0" smtClean="0"/>
              <a:t> failures</a:t>
            </a:r>
            <a:r>
              <a:rPr lang="en-US" dirty="0"/>
              <a:t>, network failures, and </a:t>
            </a:r>
            <a:r>
              <a:rPr lang="en-US" dirty="0" smtClean="0"/>
              <a:t>delays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Only blocks in exceptional circumstances that are </a:t>
            </a:r>
            <a:r>
              <a:rPr lang="en-US" dirty="0" smtClean="0"/>
              <a:t>vanishingly </a:t>
            </a:r>
            <a:r>
              <a:rPr lang="en-US" dirty="0"/>
              <a:t>rare in </a:t>
            </a:r>
            <a:r>
              <a:rPr lang="en-US" dirty="0" smtClean="0"/>
              <a:t>practice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Extremely useful, e.g.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nodes agree that client X gets a </a:t>
            </a:r>
            <a:r>
              <a:rPr lang="en-US" dirty="0" smtClean="0"/>
              <a:t>lock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nodes agree that Y is the </a:t>
            </a:r>
            <a:r>
              <a:rPr lang="en-US" dirty="0" smtClean="0"/>
              <a:t>primary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nodes </a:t>
            </a:r>
            <a:r>
              <a:rPr lang="en-US" dirty="0"/>
              <a:t>agree that Z should be the </a:t>
            </a:r>
            <a:r>
              <a:rPr lang="en-US" dirty="0" smtClean="0"/>
              <a:t>next operation </a:t>
            </a:r>
            <a:r>
              <a:rPr lang="en-US" dirty="0"/>
              <a:t>to be executed</a:t>
            </a:r>
          </a:p>
        </p:txBody>
      </p:sp>
    </p:spTree>
    <p:extLst>
      <p:ext uri="{BB962C8B-B14F-4D97-AF65-F5344CB8AC3E}">
        <p14:creationId xmlns:p14="http://schemas.microsoft.com/office/powerpoint/2010/main" val="851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6654"/>
            <a:ext cx="8229600" cy="48895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Safety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If agreement is reached, everyone agrees on the same value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The value agreed upon was proposed by some node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•	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Fault tolerance </a:t>
            </a:r>
            <a:r>
              <a:rPr lang="en-US" dirty="0"/>
              <a:t>(i.e., as-good-as-it-gets  </a:t>
            </a:r>
            <a:r>
              <a:rPr lang="en-US" dirty="0" err="1"/>
              <a:t>liveness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If less than half the nodes fail, the rest nodes reach </a:t>
            </a:r>
            <a:r>
              <a:rPr lang="en-US" dirty="0" smtClean="0"/>
              <a:t> agreement eventually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guaranteed termination </a:t>
            </a:r>
            <a:r>
              <a:rPr lang="en-US" dirty="0"/>
              <a:t>(i.e., imperfect </a:t>
            </a:r>
            <a:r>
              <a:rPr lang="en-US" dirty="0" err="1"/>
              <a:t>liveness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 err="1"/>
              <a:t>Paxos</a:t>
            </a:r>
            <a:r>
              <a:rPr lang="en-US" dirty="0"/>
              <a:t> may not always converge on a value, but only in very </a:t>
            </a:r>
            <a:r>
              <a:rPr lang="en-US" dirty="0" smtClean="0"/>
              <a:t>degenerate </a:t>
            </a:r>
            <a:r>
              <a:rPr lang="en-US" dirty="0"/>
              <a:t>cases that are improbable in the real </a:t>
            </a:r>
            <a:r>
              <a:rPr lang="en-US" dirty="0" smtClean="0"/>
              <a:t>world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Ah, and lots of awesomeness  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Basic idea is obvious in retrospect, but details are complex!</a:t>
            </a:r>
          </a:p>
        </p:txBody>
      </p:sp>
    </p:spTree>
    <p:extLst>
      <p:ext uri="{BB962C8B-B14F-4D97-AF65-F5344CB8AC3E}">
        <p14:creationId xmlns:p14="http://schemas.microsoft.com/office/powerpoint/2010/main" val="37294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Multi-threaded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thread for each request is expensive.</a:t>
            </a:r>
          </a:p>
          <a:p>
            <a:r>
              <a:rPr lang="en-US" dirty="0" smtClean="0"/>
              <a:t>If too many requests come in, the memory will be used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Chubby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Chubby?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Lock service in a loosely-coupled distributed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Client </a:t>
            </a:r>
            <a:r>
              <a:rPr lang="en-US" dirty="0"/>
              <a:t>interface similar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dirty="0" smtClean="0"/>
              <a:t>Whole</a:t>
            </a:r>
            <a:r>
              <a:rPr lang="en-US" dirty="0"/>
              <a:t>-file advisory locks (think .</a:t>
            </a:r>
            <a:r>
              <a:rPr lang="en-US" dirty="0" err="1"/>
              <a:t>lck</a:t>
            </a:r>
            <a:r>
              <a:rPr lang="en-US" dirty="0"/>
              <a:t> files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Notification </a:t>
            </a:r>
            <a:r>
              <a:rPr lang="en-US" dirty="0"/>
              <a:t>of various events (e.g., file modifications, think </a:t>
            </a:r>
            <a:r>
              <a:rPr lang="en-US" dirty="0" err="1"/>
              <a:t>inotify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Primary </a:t>
            </a:r>
            <a:r>
              <a:rPr lang="en-US" dirty="0"/>
              <a:t>goals: reliability, availability, easy-to-</a:t>
            </a:r>
            <a:r>
              <a:rPr lang="en-US" dirty="0" smtClean="0"/>
              <a:t>understand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distributed storage system for (semi-)structured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Scalable</a:t>
            </a:r>
            <a:endParaRPr lang="en-US" dirty="0"/>
          </a:p>
          <a:p>
            <a:pPr marL="857250" lvl="1" indent="-457200"/>
            <a:r>
              <a:rPr lang="en-US" dirty="0" smtClean="0"/>
              <a:t>Thousands </a:t>
            </a:r>
            <a:r>
              <a:rPr lang="en-US" dirty="0"/>
              <a:t>of </a:t>
            </a:r>
            <a:r>
              <a:rPr lang="en-US" dirty="0" smtClean="0"/>
              <a:t>servers</a:t>
            </a:r>
          </a:p>
          <a:p>
            <a:pPr marL="857250" lvl="1" indent="-457200"/>
            <a:r>
              <a:rPr lang="en-US" dirty="0" smtClean="0"/>
              <a:t>Terabytes of in-memory data</a:t>
            </a:r>
          </a:p>
          <a:p>
            <a:pPr marL="857250" lvl="1" indent="-457200"/>
            <a:r>
              <a:rPr lang="en-US" dirty="0" smtClean="0"/>
              <a:t>Petabyte </a:t>
            </a:r>
            <a:r>
              <a:rPr lang="en-US" dirty="0"/>
              <a:t>of disk-based </a:t>
            </a:r>
            <a:r>
              <a:rPr lang="en-US" dirty="0" smtClean="0"/>
              <a:t>data</a:t>
            </a:r>
            <a:endParaRPr lang="en-US" dirty="0"/>
          </a:p>
          <a:p>
            <a:pPr marL="857250" lvl="1" indent="-457200"/>
            <a:r>
              <a:rPr lang="en-US" dirty="0" smtClean="0"/>
              <a:t>Millions </a:t>
            </a:r>
            <a:r>
              <a:rPr lang="en-US" dirty="0"/>
              <a:t>of reads/writes per second, efficient </a:t>
            </a:r>
            <a:r>
              <a:rPr lang="en-US" dirty="0" smtClean="0"/>
              <a:t>scans</a:t>
            </a:r>
            <a:endParaRPr lang="en-US" dirty="0"/>
          </a:p>
          <a:p>
            <a:r>
              <a:rPr lang="en-US" dirty="0" smtClean="0"/>
              <a:t>Self</a:t>
            </a:r>
            <a:r>
              <a:rPr lang="en-US" dirty="0"/>
              <a:t>-</a:t>
            </a:r>
            <a:r>
              <a:rPr lang="en-US" dirty="0" smtClean="0"/>
              <a:t>managing</a:t>
            </a:r>
            <a:endParaRPr lang="en-US" dirty="0"/>
          </a:p>
          <a:p>
            <a:pPr lvl="1"/>
            <a:r>
              <a:rPr lang="en-US" dirty="0" smtClean="0"/>
              <a:t>Servers </a:t>
            </a:r>
            <a:r>
              <a:rPr lang="en-US" dirty="0"/>
              <a:t>can be added/removed </a:t>
            </a:r>
            <a:r>
              <a:rPr lang="en-US" dirty="0" smtClean="0"/>
              <a:t>dynamically</a:t>
            </a:r>
            <a:endParaRPr lang="en-US" dirty="0"/>
          </a:p>
          <a:p>
            <a:pPr lvl="1"/>
            <a:r>
              <a:rPr lang="en-US" dirty="0" smtClean="0"/>
              <a:t>Servers </a:t>
            </a:r>
            <a:r>
              <a:rPr lang="en-US" dirty="0"/>
              <a:t>adjust to load </a:t>
            </a:r>
            <a:r>
              <a:rPr lang="en-US" dirty="0" smtClean="0"/>
              <a:t>imbalance</a:t>
            </a:r>
            <a:endParaRPr lang="en-US" dirty="0"/>
          </a:p>
          <a:p>
            <a:r>
              <a:rPr lang="en-US" dirty="0" smtClean="0"/>
              <a:t>Extremely </a:t>
            </a:r>
            <a:r>
              <a:rPr lang="en-US" dirty="0"/>
              <a:t>popular at Google (as of 2008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bigtable</a:t>
            </a:r>
            <a:r>
              <a:rPr lang="en-US" dirty="0" smtClean="0"/>
              <a:t> paper has been </a:t>
            </a:r>
            <a:r>
              <a:rPr lang="en-US" dirty="0" smtClean="0">
                <a:solidFill>
                  <a:srgbClr val="FF0000"/>
                </a:solidFill>
              </a:rPr>
              <a:t>cited by 1560! (OSDI 06)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5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</a:t>
            </a:r>
            <a:r>
              <a:rPr lang="en-US" dirty="0" err="1" smtClean="0"/>
              <a:t>Ack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materials from:</a:t>
            </a:r>
          </a:p>
          <a:p>
            <a:r>
              <a:rPr lang="en-US" dirty="0" err="1" smtClean="0"/>
              <a:t>Jingyu</a:t>
            </a:r>
            <a:r>
              <a:rPr lang="en-US" dirty="0" smtClean="0"/>
              <a:t> Zhou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://jingyu.dyndns.org/~jzhou/courses/S11.distributed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https://jingyu.dyndns.org/~jzhou/courses/S11.</a:t>
            </a:r>
            <a:r>
              <a:rPr lang="en-US" dirty="0" smtClean="0">
                <a:hlinkClick r:id="rId3"/>
              </a:rPr>
              <a:t>distributed.grad/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5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3249</Words>
  <Application>Microsoft Office PowerPoint</Application>
  <PresentationFormat>On-screen Show (4:3)</PresentationFormat>
  <Paragraphs>606</Paragraphs>
  <Slides>92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6" baseType="lpstr">
      <vt:lpstr>Arial</vt:lpstr>
      <vt:lpstr>Calibri</vt:lpstr>
      <vt:lpstr>Office Theme</vt:lpstr>
      <vt:lpstr>Equation</vt:lpstr>
      <vt:lpstr>Distributed Systems [Fall 2013] </vt:lpstr>
      <vt:lpstr>Final Exam</vt:lpstr>
      <vt:lpstr>What we have learnt so far… </vt:lpstr>
      <vt:lpstr>Distributed System Models </vt:lpstr>
      <vt:lpstr>Processes, Threads and Coordination</vt:lpstr>
      <vt:lpstr>Processes</vt:lpstr>
      <vt:lpstr>Threads</vt:lpstr>
      <vt:lpstr>Multi-threaded Program in Network Programming</vt:lpstr>
      <vt:lpstr>Problems with Multi-threaded Program</vt:lpstr>
      <vt:lpstr>Thread Pool</vt:lpstr>
      <vt:lpstr>Synchronization</vt:lpstr>
      <vt:lpstr>Why Conditional Variable</vt:lpstr>
      <vt:lpstr>Conditional Variables</vt:lpstr>
      <vt:lpstr>RPC</vt:lpstr>
      <vt:lpstr>RPC Architecture</vt:lpstr>
      <vt:lpstr>Marshaling and Unmarshaling</vt:lpstr>
      <vt:lpstr>Marshaling and Unmarshaling</vt:lpstr>
      <vt:lpstr>RPC Semantics </vt:lpstr>
      <vt:lpstr>More Issues with RPC</vt:lpstr>
      <vt:lpstr>Clock Synchronization – Why?</vt:lpstr>
      <vt:lpstr>Clock Synchronization</vt:lpstr>
      <vt:lpstr>Cristian’s Algorithm</vt:lpstr>
      <vt:lpstr>Cristian’s Algorithm</vt:lpstr>
      <vt:lpstr>The Berkeley Algorithm</vt:lpstr>
      <vt:lpstr>Berkeley Algorithm</vt:lpstr>
      <vt:lpstr>Network Time Protocol, NTP</vt:lpstr>
      <vt:lpstr>NTP – An example</vt:lpstr>
      <vt:lpstr>Problems with Real Synchronization</vt:lpstr>
      <vt:lpstr>Logical Time</vt:lpstr>
      <vt:lpstr>Sequential and Concurrent Events</vt:lpstr>
      <vt:lpstr>Causality</vt:lpstr>
      <vt:lpstr>Causality</vt:lpstr>
      <vt:lpstr>Lamport Clocks</vt:lpstr>
      <vt:lpstr>Distributed Mutex: Coordination</vt:lpstr>
      <vt:lpstr>Distributed Mutex: Coordination</vt:lpstr>
      <vt:lpstr>Centralized Lock Server </vt:lpstr>
      <vt:lpstr>Centralized Lock Server </vt:lpstr>
      <vt:lpstr>Centralized Lock Server </vt:lpstr>
      <vt:lpstr>Token Ring Approach</vt:lpstr>
      <vt:lpstr>Token Ring Approach</vt:lpstr>
      <vt:lpstr>A shared priority queue</vt:lpstr>
      <vt:lpstr>A shared priority queue</vt:lpstr>
      <vt:lpstr>Ricart &amp; Agrawala’s algorithm</vt:lpstr>
      <vt:lpstr>Ricart &amp; Agrawala’s algorithm</vt:lpstr>
      <vt:lpstr>Majority rules</vt:lpstr>
      <vt:lpstr>DFS</vt:lpstr>
      <vt:lpstr>SUN NFS</vt:lpstr>
      <vt:lpstr>SUN NFS</vt:lpstr>
      <vt:lpstr>AFS</vt:lpstr>
      <vt:lpstr>  File System</vt:lpstr>
      <vt:lpstr>GFS</vt:lpstr>
      <vt:lpstr>GFS</vt:lpstr>
      <vt:lpstr>Consistency Models</vt:lpstr>
      <vt:lpstr>Distributed Shared Memory </vt:lpstr>
      <vt:lpstr>Naïve DSM</vt:lpstr>
      <vt:lpstr>Naïve DSM – Example 1</vt:lpstr>
      <vt:lpstr>Problems 1</vt:lpstr>
      <vt:lpstr>Naïve DSM – Example 2</vt:lpstr>
      <vt:lpstr>Problem 2</vt:lpstr>
      <vt:lpstr>Consistency Models</vt:lpstr>
      <vt:lpstr>Strict Consistency</vt:lpstr>
      <vt:lpstr>Property of Strict Consistency </vt:lpstr>
      <vt:lpstr>Sequential Consistency</vt:lpstr>
      <vt:lpstr>Implementing Sequential Consistency</vt:lpstr>
      <vt:lpstr>In what sense is sequential looser than strict?</vt:lpstr>
      <vt:lpstr>An Example</vt:lpstr>
      <vt:lpstr>Causal Consistency</vt:lpstr>
      <vt:lpstr>Eventual Consistency</vt:lpstr>
      <vt:lpstr>Transactions</vt:lpstr>
      <vt:lpstr>2-Phase Lock (2PL)</vt:lpstr>
      <vt:lpstr>2PL deadlocks</vt:lpstr>
      <vt:lpstr>2PL Deadlock </vt:lpstr>
      <vt:lpstr>Two-phase Commit (2PC)</vt:lpstr>
      <vt:lpstr>Two-phase Commit</vt:lpstr>
      <vt:lpstr>The Voting Phase</vt:lpstr>
      <vt:lpstr>The commit phase</vt:lpstr>
      <vt:lpstr>Timeout Actions</vt:lpstr>
      <vt:lpstr>Three-phase Commit (3PC)</vt:lpstr>
      <vt:lpstr>Three-phase commit</vt:lpstr>
      <vt:lpstr>Three-phase Commit</vt:lpstr>
      <vt:lpstr>Three-phase Commit</vt:lpstr>
      <vt:lpstr>Terminologies</vt:lpstr>
      <vt:lpstr>Disk Failure</vt:lpstr>
      <vt:lpstr>Checksums and Hashes</vt:lpstr>
      <vt:lpstr>RAID (Redundant Array of Independent Disks)</vt:lpstr>
      <vt:lpstr>Write-Ahead Logging</vt:lpstr>
      <vt:lpstr>Recovering from Simple Failures</vt:lpstr>
      <vt:lpstr>Paxos</vt:lpstr>
      <vt:lpstr>Paxos</vt:lpstr>
      <vt:lpstr>Chubby</vt:lpstr>
      <vt:lpstr>Bigtable</vt:lpstr>
      <vt:lpstr>Slides Ack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[Fall 20120] </dc:title>
  <dc:creator>Yu Qiao</dc:creator>
  <cp:lastModifiedBy>Peter Du</cp:lastModifiedBy>
  <cp:revision>255</cp:revision>
  <dcterms:created xsi:type="dcterms:W3CDTF">2012-11-29T06:34:31Z</dcterms:created>
  <dcterms:modified xsi:type="dcterms:W3CDTF">2013-12-16T15:23:41Z</dcterms:modified>
</cp:coreProperties>
</file>