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302" r:id="rId7"/>
    <p:sldId id="261" r:id="rId8"/>
    <p:sldId id="271" r:id="rId9"/>
    <p:sldId id="272" r:id="rId10"/>
    <p:sldId id="273" r:id="rId11"/>
    <p:sldId id="274" r:id="rId12"/>
    <p:sldId id="275" r:id="rId13"/>
    <p:sldId id="265" r:id="rId14"/>
    <p:sldId id="310" r:id="rId15"/>
    <p:sldId id="311" r:id="rId16"/>
    <p:sldId id="321" r:id="rId17"/>
    <p:sldId id="312" r:id="rId18"/>
    <p:sldId id="281" r:id="rId19"/>
    <p:sldId id="276" r:id="rId20"/>
    <p:sldId id="277" r:id="rId21"/>
    <p:sldId id="287" r:id="rId22"/>
    <p:sldId id="286" r:id="rId23"/>
    <p:sldId id="316" r:id="rId24"/>
    <p:sldId id="317" r:id="rId25"/>
    <p:sldId id="278" r:id="rId26"/>
    <p:sldId id="288" r:id="rId27"/>
    <p:sldId id="289" r:id="rId28"/>
    <p:sldId id="282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307" r:id="rId37"/>
    <p:sldId id="308" r:id="rId38"/>
    <p:sldId id="309" r:id="rId39"/>
    <p:sldId id="314" r:id="rId40"/>
    <p:sldId id="315" r:id="rId41"/>
    <p:sldId id="298" r:id="rId42"/>
    <p:sldId id="318" r:id="rId43"/>
    <p:sldId id="319" r:id="rId44"/>
    <p:sldId id="320" r:id="rId45"/>
    <p:sldId id="300" r:id="rId46"/>
    <p:sldId id="299" r:id="rId47"/>
    <p:sldId id="305" r:id="rId48"/>
    <p:sldId id="301" r:id="rId49"/>
    <p:sldId id="267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3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320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1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15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0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8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3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0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4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CA28-F8B6-439D-83C7-0841BD5864A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01239D-24F4-47FD-9283-DF659BD6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4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F%AD%E9%9F%B3%E8%AF%86%E5%88%AB%E7%B3%BB%E7%BB%9F" TargetMode="External"/><Relationship Id="rId2" Type="http://schemas.openxmlformats.org/officeDocument/2006/relationships/hyperlink" Target="https://baike.baidu.com/item/%E5%8F%91%E9%9F%B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E5477-81C9-4373-B88D-D3E1A93EC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1" r="1499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D6B7F6-8005-44C0-89C1-7CB6038F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102" y="1678665"/>
            <a:ext cx="5068111" cy="2372168"/>
          </a:xfrm>
        </p:spPr>
        <p:txBody>
          <a:bodyPr>
            <a:normAutofit/>
          </a:bodyPr>
          <a:lstStyle/>
          <a:p>
            <a:r>
              <a:rPr lang="zh-CN" altLang="en-US" dirty="0"/>
              <a:t>第三组成果展示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F950-5C3E-4466-8A11-A50D7A914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刘志成 曲劭儒 冯旭 李家正 栾政轩</a:t>
            </a:r>
          </a:p>
        </p:txBody>
      </p:sp>
    </p:spTree>
    <p:extLst>
      <p:ext uri="{BB962C8B-B14F-4D97-AF65-F5344CB8AC3E}">
        <p14:creationId xmlns:p14="http://schemas.microsoft.com/office/powerpoint/2010/main" val="217711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端点检测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E5EFB-E219-4EB1-BF7D-B7198EA9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根据静默噪声设置过零率阈值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双门限法检测</a:t>
            </a:r>
            <a:endParaRPr lang="en-US" altLang="zh-CN" dirty="0"/>
          </a:p>
          <a:p>
            <a:r>
              <a:rPr lang="zh-CN" altLang="en-US" dirty="0"/>
              <a:t>首先从左到右搜寻第一个超过能量上限的帧，记作</a:t>
            </a:r>
            <a:r>
              <a:rPr lang="en-US" altLang="zh-CN" dirty="0"/>
              <a:t>r</a:t>
            </a:r>
            <a:r>
              <a:rPr lang="zh-CN" altLang="en-US" dirty="0"/>
              <a:t>，然后从当前帧开始向前搜索第一个小于能量下限的帧，记作</a:t>
            </a:r>
            <a:r>
              <a:rPr lang="en-US" altLang="zh-CN" dirty="0"/>
              <a:t>l</a:t>
            </a:r>
            <a:r>
              <a:rPr lang="zh-CN" altLang="en-US" dirty="0"/>
              <a:t>，我们认为起始帧位于区间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内，然后再在区间中从左向右搜索第一个超过短时过零率阈值的帧，即可得到真正的起始帧。用同样的思想可以得到一个语音信号的终止帧。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3DC5C-5650-4CED-8FDF-9E94D670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89" y="2194453"/>
            <a:ext cx="272819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端点检测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E5EFB-E219-4EB1-BF7D-B7198EA9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为什么后面的噪声不滤除掉？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87D83-22E3-48C0-97B1-E919BAFA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543507" cy="3168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20750A-81BA-4772-A741-AEF96817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931503"/>
            <a:ext cx="3543507" cy="31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E5EFB-E219-4EB1-BF7D-B7198EA9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加窗</a:t>
            </a:r>
            <a:endParaRPr lang="en-US" altLang="zh-CN" dirty="0"/>
          </a:p>
          <a:p>
            <a:r>
              <a:rPr lang="zh-CN" altLang="en-US" dirty="0"/>
              <a:t>对每一帧信号做</a:t>
            </a:r>
            <a:r>
              <a:rPr lang="en-US" altLang="zh-CN" dirty="0"/>
              <a:t>FFT</a:t>
            </a:r>
            <a:r>
              <a:rPr lang="zh-CN" altLang="en-US" dirty="0"/>
              <a:t>并计算谱线能量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计算梅尔滤波器能量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DCT</a:t>
            </a:r>
            <a:r>
              <a:rPr lang="zh-CN" altLang="en-US" dirty="0"/>
              <a:t>系数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MFCC</a:t>
            </a:r>
            <a:r>
              <a:rPr lang="zh-CN" altLang="en-US" dirty="0"/>
              <a:t>系数（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的向量）</a:t>
            </a:r>
            <a:endParaRPr lang="en-US" altLang="zh-CN" dirty="0"/>
          </a:p>
          <a:p>
            <a:r>
              <a:rPr lang="zh-CN" altLang="en-US" dirty="0"/>
              <a:t>差分（宽度为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D3EC9-5C8F-4240-945E-90815166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18" y="2160589"/>
            <a:ext cx="2537680" cy="4343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3D5CE5-9472-48C1-9A22-A048F6B7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49" y="2654378"/>
            <a:ext cx="1585097" cy="495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F9CA08-496D-4F3D-BACF-B654A32C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18" y="3240618"/>
            <a:ext cx="2019475" cy="5334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9133B4-2934-433E-91AB-D13506ECB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2" y="3774064"/>
            <a:ext cx="2430991" cy="441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DAAA43-4DA5-4F4D-B722-1B35B4B65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874" y="4486595"/>
            <a:ext cx="3337849" cy="5258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9FFD82-50CA-431E-9E34-7D8D0BB6B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189" y="4920973"/>
            <a:ext cx="201947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MFCC</a:t>
            </a:r>
            <a:r>
              <a:rPr lang="zh-CN" altLang="en-US" dirty="0"/>
              <a:t>，一阶差分，二阶差分整合得到（</a:t>
            </a:r>
            <a:r>
              <a:rPr lang="en-US" altLang="zh-CN" dirty="0"/>
              <a:t>36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）的特征向量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36D0BC-623D-4C2B-8783-42E1273E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69" y="2733945"/>
            <a:ext cx="4153902" cy="6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CC619-9404-4D3F-A5E3-B7BB4F61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23723-5529-436C-8881-5B18DA9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看成一个黑盒子</a:t>
            </a:r>
            <a:endParaRPr lang="en-US" altLang="zh-CN" dirty="0"/>
          </a:p>
          <a:p>
            <a:r>
              <a:rPr lang="zh-CN" altLang="en-US" dirty="0"/>
              <a:t>给定一帧的信号，输出一个</a:t>
            </a:r>
            <a:r>
              <a:rPr lang="en-US" altLang="zh-CN" dirty="0"/>
              <a:t>(36*1)</a:t>
            </a:r>
            <a:r>
              <a:rPr lang="zh-CN" altLang="en-US" dirty="0"/>
              <a:t>的向量</a:t>
            </a:r>
          </a:p>
        </p:txBody>
      </p:sp>
    </p:spTree>
    <p:extLst>
      <p:ext uri="{BB962C8B-B14F-4D97-AF65-F5344CB8AC3E}">
        <p14:creationId xmlns:p14="http://schemas.microsoft.com/office/powerpoint/2010/main" val="43263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CD5D-3E7D-4206-8D7C-7B571E6D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3FDAB-3E09-4126-95AD-A42A6F6D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采样率</a:t>
            </a:r>
            <a:r>
              <a:rPr lang="en-US" altLang="zh-CN" dirty="0"/>
              <a:t>16000</a:t>
            </a:r>
            <a:r>
              <a:rPr lang="zh-CN" altLang="en-US" dirty="0"/>
              <a:t>，采集时间</a:t>
            </a:r>
            <a:r>
              <a:rPr lang="en-US" altLang="zh-CN" dirty="0"/>
              <a:t>2</a:t>
            </a:r>
            <a:r>
              <a:rPr lang="zh-CN" altLang="en-US" dirty="0"/>
              <a:t>秒，</a:t>
            </a:r>
            <a:r>
              <a:rPr lang="en-US" altLang="zh-CN" dirty="0"/>
              <a:t>200</a:t>
            </a:r>
            <a:r>
              <a:rPr lang="zh-CN" altLang="en-US" dirty="0"/>
              <a:t>为帧长，</a:t>
            </a:r>
            <a:r>
              <a:rPr lang="en-US" altLang="zh-CN" dirty="0"/>
              <a:t>100</a:t>
            </a:r>
            <a:r>
              <a:rPr lang="zh-CN" altLang="en-US" dirty="0"/>
              <a:t>为帧移，窗函数为汉明窗，端点检测后提取大约有</a:t>
            </a:r>
            <a:r>
              <a:rPr lang="en-US" altLang="zh-CN" dirty="0"/>
              <a:t>155</a:t>
            </a:r>
            <a:r>
              <a:rPr lang="zh-CN" altLang="en-US" dirty="0"/>
              <a:t>帧的特征，每一帧是一个</a:t>
            </a:r>
            <a:r>
              <a:rPr lang="en-US" altLang="zh-CN" dirty="0"/>
              <a:t>36*1</a:t>
            </a:r>
            <a:r>
              <a:rPr lang="zh-CN" altLang="en-US" dirty="0"/>
              <a:t>的向量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FA4EE-9BE2-4471-AD9D-43D814AC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0" y="1599471"/>
            <a:ext cx="3583570" cy="3215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63A277-5536-4C27-A8CF-A3D58AC0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01" y="1599471"/>
            <a:ext cx="3602797" cy="32157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5CEFDE-9991-4347-8291-C07AE297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60" y="1599471"/>
            <a:ext cx="3583570" cy="32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3FB7-2161-4A12-9800-B653692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A8726-7CD1-4B77-A185-48F1CD63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MFCC</a:t>
            </a:r>
            <a:r>
              <a:rPr lang="zh-CN" altLang="en-US" dirty="0"/>
              <a:t>特征提取以后数据已经可</a:t>
            </a:r>
            <a:endParaRPr lang="en-US" altLang="zh-CN" dirty="0"/>
          </a:p>
          <a:p>
            <a:r>
              <a:rPr lang="zh-CN" altLang="en-US" dirty="0"/>
              <a:t>以做初步的</a:t>
            </a:r>
            <a:r>
              <a:rPr lang="zh-CN" altLang="en-US"/>
              <a:t>分类了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1D3ED0-8BB8-49A1-9582-F90474E6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79" y="1620574"/>
            <a:ext cx="5349704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9545B2-73DD-4F89-9792-2B467FF4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134823"/>
            <a:ext cx="9941259" cy="25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9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在模式匹配阶段中，不能简单地将输入模板和词库中的模板相比较来实现识别。因为语音信号有较强的随机性，更重要的是语音的持续时间不可能完全相同，所以时间规整是必不可少的，</a:t>
            </a:r>
            <a:r>
              <a:rPr lang="en-US" altLang="zh-CN" dirty="0"/>
              <a:t>DTW</a:t>
            </a:r>
            <a:r>
              <a:rPr lang="zh-CN" altLang="en-US" dirty="0"/>
              <a:t>是把时间规整和距离测度计算结合起来的非线性规整技术，是模板匹配的方法。假设词库中某一参考模板的特征矢量是</a:t>
            </a:r>
            <a:r>
              <a:rPr lang="en-US" altLang="zh-CN" dirty="0"/>
              <a:t>a1,…am</a:t>
            </a:r>
            <a:r>
              <a:rPr lang="zh-CN" altLang="en-US" dirty="0"/>
              <a:t>，输入语音的特征矢量序列为</a:t>
            </a:r>
            <a:r>
              <a:rPr lang="en-US" altLang="zh-CN" dirty="0"/>
              <a:t>b1,…bn</a:t>
            </a:r>
            <a:r>
              <a:rPr lang="zh-CN" altLang="en-US" dirty="0"/>
              <a:t>，那么动态时间规整函数</a:t>
            </a:r>
            <a:r>
              <a:rPr lang="en-US" altLang="zh-CN" dirty="0"/>
              <a:t>m=T(n)</a:t>
            </a:r>
            <a:r>
              <a:rPr lang="zh-CN" altLang="en-US" dirty="0"/>
              <a:t>，它把输入模板的时间轴</a:t>
            </a:r>
            <a:r>
              <a:rPr lang="en-US" altLang="zh-CN" dirty="0"/>
              <a:t>n</a:t>
            </a:r>
            <a:r>
              <a:rPr lang="zh-CN" altLang="en-US" dirty="0"/>
              <a:t>非线性的映射到参考模板的时间轴</a:t>
            </a:r>
            <a:r>
              <a:rPr lang="en-US" altLang="zh-CN" dirty="0"/>
              <a:t>m</a:t>
            </a:r>
            <a:r>
              <a:rPr lang="zh-CN" altLang="en-US" dirty="0"/>
              <a:t>，并且该函数满足下式：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5D095-6A91-4298-9469-54FB04BA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32" y="4359481"/>
            <a:ext cx="290347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用欧氏距离来度量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7C429-98E5-4CAB-AC7B-E0B959CB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98" y="3112742"/>
            <a:ext cx="4125769" cy="13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60D4F-09B6-49F6-8838-393E46C3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239AB-DA2E-4C42-8292-7020380F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第一部分 语音识别简介</a:t>
            </a:r>
            <a:endParaRPr lang="en-US" altLang="zh-CN" dirty="0"/>
          </a:p>
          <a:p>
            <a:r>
              <a:rPr lang="zh-CN" altLang="en-US" dirty="0"/>
              <a:t>第二部分 </a:t>
            </a:r>
            <a:r>
              <a:rPr lang="en-US" altLang="zh-CN" dirty="0"/>
              <a:t>DTW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端点检测</a:t>
            </a:r>
            <a:endParaRPr lang="en-US" altLang="zh-CN" dirty="0"/>
          </a:p>
          <a:p>
            <a:r>
              <a:rPr lang="en-US" altLang="zh-CN" dirty="0"/>
              <a:t>2. MFCC</a:t>
            </a:r>
            <a:r>
              <a:rPr lang="zh-CN" altLang="en-US" dirty="0"/>
              <a:t>特征提取</a:t>
            </a:r>
            <a:endParaRPr lang="en-US" altLang="zh-CN" dirty="0"/>
          </a:p>
          <a:p>
            <a:r>
              <a:rPr lang="en-US" altLang="zh-CN" dirty="0"/>
              <a:t>3. DTW</a:t>
            </a:r>
          </a:p>
          <a:p>
            <a:r>
              <a:rPr lang="zh-CN" altLang="en-US" dirty="0"/>
              <a:t>第三部分 模型评估和改进</a:t>
            </a:r>
            <a:endParaRPr lang="en-US" altLang="zh-CN" dirty="0"/>
          </a:p>
          <a:p>
            <a:r>
              <a:rPr lang="zh-CN" altLang="en-US" dirty="0"/>
              <a:t>第四部分 总结</a:t>
            </a:r>
          </a:p>
        </p:txBody>
      </p:sp>
    </p:spTree>
    <p:extLst>
      <p:ext uri="{BB962C8B-B14F-4D97-AF65-F5344CB8AC3E}">
        <p14:creationId xmlns:p14="http://schemas.microsoft.com/office/powerpoint/2010/main" val="189581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430F7-8550-4EA8-8213-E3F77EE9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342814" cy="987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434E1D-D1D8-4CB4-9BF5-93A3F6E6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78742"/>
            <a:ext cx="9131285" cy="4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7F038-B84B-4B19-B938-367B5614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B6F78-4534-4F77-A132-54903C7F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BEEF22-AF7E-4F96-ADBE-DE576334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17" y="1625078"/>
            <a:ext cx="4836502" cy="46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4DC00-A9F9-4AD6-AB54-EE894CF2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8514F-7B00-4C2F-8826-E7D8150E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DTW</a:t>
            </a:r>
            <a:r>
              <a:rPr lang="zh-CN" altLang="en-US" dirty="0"/>
              <a:t>中，噪声可以和噪声配对，提高</a:t>
            </a:r>
            <a:endParaRPr lang="en-US" altLang="zh-CN" dirty="0"/>
          </a:p>
          <a:p>
            <a:r>
              <a:rPr lang="zh-CN" altLang="en-US" dirty="0"/>
              <a:t>模型的抗噪声能力（转换成</a:t>
            </a:r>
            <a:r>
              <a:rPr lang="en-US" altLang="zh-CN" dirty="0"/>
              <a:t>MFCC</a:t>
            </a:r>
            <a:r>
              <a:rPr lang="zh-CN" altLang="en-US" dirty="0"/>
              <a:t>特征</a:t>
            </a:r>
            <a:endParaRPr lang="en-US" altLang="zh-CN" dirty="0"/>
          </a:p>
          <a:p>
            <a:r>
              <a:rPr lang="zh-CN" altLang="en-US" dirty="0"/>
              <a:t>配对）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如果模板里面没有噪声，待求信号有噪声</a:t>
            </a:r>
            <a:endParaRPr lang="en-US" altLang="zh-CN" dirty="0"/>
          </a:p>
          <a:p>
            <a:r>
              <a:rPr lang="zh-CN" altLang="en-US" dirty="0"/>
              <a:t>噪声就匹配不上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5B62B-5C27-4770-BAAB-5797E93D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44" y="3507200"/>
            <a:ext cx="3543507" cy="3169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65859E-0680-48FC-ACC9-A886181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45" y="339440"/>
            <a:ext cx="3543507" cy="316776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3C17AA-7884-4A1C-9A8B-355B220145F5}"/>
              </a:ext>
            </a:extLst>
          </p:cNvPr>
          <p:cNvCxnSpPr>
            <a:cxnSpLocks/>
          </p:cNvCxnSpPr>
          <p:nvPr/>
        </p:nvCxnSpPr>
        <p:spPr>
          <a:xfrm>
            <a:off x="6457361" y="2300022"/>
            <a:ext cx="226243" cy="295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6EB41C-B58E-40A9-BAD0-C381AA8102AD}"/>
              </a:ext>
            </a:extLst>
          </p:cNvPr>
          <p:cNvCxnSpPr>
            <a:cxnSpLocks/>
          </p:cNvCxnSpPr>
          <p:nvPr/>
        </p:nvCxnSpPr>
        <p:spPr>
          <a:xfrm>
            <a:off x="6750081" y="2250291"/>
            <a:ext cx="226243" cy="300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0B4EA1-3BC9-418E-BEC2-2C2A9C8B0F29}"/>
              </a:ext>
            </a:extLst>
          </p:cNvPr>
          <p:cNvCxnSpPr>
            <a:cxnSpLocks/>
          </p:cNvCxnSpPr>
          <p:nvPr/>
        </p:nvCxnSpPr>
        <p:spPr>
          <a:xfrm>
            <a:off x="7081568" y="2200560"/>
            <a:ext cx="170426" cy="305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BA39D4-51D8-4C5F-933A-226FD1D4AF9D}"/>
              </a:ext>
            </a:extLst>
          </p:cNvPr>
          <p:cNvCxnSpPr>
            <a:cxnSpLocks/>
          </p:cNvCxnSpPr>
          <p:nvPr/>
        </p:nvCxnSpPr>
        <p:spPr>
          <a:xfrm>
            <a:off x="7404394" y="2250348"/>
            <a:ext cx="186965" cy="300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E48FF0-7A8F-4459-A856-8D5D717EE607}"/>
              </a:ext>
            </a:extLst>
          </p:cNvPr>
          <p:cNvCxnSpPr>
            <a:cxnSpLocks/>
          </p:cNvCxnSpPr>
          <p:nvPr/>
        </p:nvCxnSpPr>
        <p:spPr>
          <a:xfrm>
            <a:off x="7743759" y="2255400"/>
            <a:ext cx="88961" cy="29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5C0C19-DE4E-4A02-9960-B2232DBB4032}"/>
              </a:ext>
            </a:extLst>
          </p:cNvPr>
          <p:cNvCxnSpPr>
            <a:cxnSpLocks/>
          </p:cNvCxnSpPr>
          <p:nvPr/>
        </p:nvCxnSpPr>
        <p:spPr>
          <a:xfrm>
            <a:off x="8063678" y="2255400"/>
            <a:ext cx="0" cy="29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6EFB67-FB63-493A-A162-F5D8E5FD4E06}"/>
              </a:ext>
            </a:extLst>
          </p:cNvPr>
          <p:cNvCxnSpPr>
            <a:cxnSpLocks/>
          </p:cNvCxnSpPr>
          <p:nvPr/>
        </p:nvCxnSpPr>
        <p:spPr>
          <a:xfrm>
            <a:off x="5864554" y="2160589"/>
            <a:ext cx="401127" cy="30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839A5B-ED28-402C-9828-410DEE873652}"/>
              </a:ext>
            </a:extLst>
          </p:cNvPr>
          <p:cNvCxnSpPr>
            <a:cxnSpLocks/>
          </p:cNvCxnSpPr>
          <p:nvPr/>
        </p:nvCxnSpPr>
        <p:spPr>
          <a:xfrm>
            <a:off x="5775849" y="2141479"/>
            <a:ext cx="22228" cy="310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B449DA-3D8A-4F9A-A5E1-FBE27755C2F0}"/>
              </a:ext>
            </a:extLst>
          </p:cNvPr>
          <p:cNvCxnSpPr>
            <a:cxnSpLocks/>
          </p:cNvCxnSpPr>
          <p:nvPr/>
        </p:nvCxnSpPr>
        <p:spPr>
          <a:xfrm>
            <a:off x="5817716" y="2141479"/>
            <a:ext cx="247401" cy="310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86AA9-8F5D-473F-87BB-0D1F01E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2419D-F795-4241-9080-55FFB234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首先选取</a:t>
            </a:r>
            <a:r>
              <a:rPr lang="en-US" altLang="zh-CN" dirty="0"/>
              <a:t>30</a:t>
            </a:r>
            <a:r>
              <a:rPr lang="zh-CN" altLang="en-US" dirty="0"/>
              <a:t>个模板分成</a:t>
            </a:r>
            <a:r>
              <a:rPr lang="en-US" altLang="zh-CN" dirty="0"/>
              <a:t>3</a:t>
            </a:r>
            <a:r>
              <a:rPr lang="zh-CN" altLang="en-US" dirty="0"/>
              <a:t>组，每组一个语音</a:t>
            </a:r>
            <a:r>
              <a:rPr lang="en-US" altLang="zh-CN" dirty="0"/>
              <a:t>0-9</a:t>
            </a:r>
          </a:p>
          <a:p>
            <a:r>
              <a:rPr lang="zh-CN" altLang="en-US" dirty="0"/>
              <a:t>将待求语音分别与</a:t>
            </a:r>
            <a:r>
              <a:rPr lang="en-US" altLang="zh-CN" dirty="0"/>
              <a:t>30</a:t>
            </a:r>
            <a:r>
              <a:rPr lang="zh-CN" altLang="en-US" dirty="0"/>
              <a:t>个模板相匹配，选取每组中匹配较好的</a:t>
            </a:r>
            <a:r>
              <a:rPr lang="en-US" altLang="zh-CN" dirty="0"/>
              <a:t>2</a:t>
            </a:r>
            <a:r>
              <a:rPr lang="zh-CN" altLang="en-US" dirty="0"/>
              <a:t>个模板，总共选择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个模板进行投票，最多的模板即为输出值</a:t>
            </a:r>
          </a:p>
        </p:txBody>
      </p:sp>
    </p:spTree>
    <p:extLst>
      <p:ext uri="{BB962C8B-B14F-4D97-AF65-F5344CB8AC3E}">
        <p14:creationId xmlns:p14="http://schemas.microsoft.com/office/powerpoint/2010/main" val="128901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78BD-4F37-43ED-87F6-0C01ED2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BC2B-30AB-4987-BA7A-E3FCD08C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上图中匹配到的模板为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因此输出为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8AD68F-4411-4982-870C-904D359B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88" y="2160589"/>
            <a:ext cx="8331949" cy="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30</a:t>
            </a:r>
            <a:r>
              <a:rPr lang="zh-CN" altLang="en-US" dirty="0"/>
              <a:t>个模板作为模板库测试模型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63380-7D73-4129-8A28-194304F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46370"/>
            <a:ext cx="2910036" cy="2602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C3745A-91F9-44E9-A013-908626CA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35" y="2754452"/>
            <a:ext cx="2910036" cy="259428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B174A85-4DB3-471B-966C-EF4368D0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98" y="769701"/>
            <a:ext cx="5839752" cy="3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30</a:t>
            </a:r>
            <a:r>
              <a:rPr lang="zh-CN" altLang="en-US" dirty="0"/>
              <a:t>个模板作为模板库测试模型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每个语音识别用时</a:t>
            </a:r>
            <a:r>
              <a:rPr lang="en-US" altLang="zh-CN" dirty="0"/>
              <a:t>0.43</a:t>
            </a:r>
            <a:r>
              <a:rPr lang="zh-CN" altLang="en-US" dirty="0"/>
              <a:t>秒，平均正确率在</a:t>
            </a:r>
            <a:r>
              <a:rPr lang="en-US" altLang="zh-CN" dirty="0"/>
              <a:t>70%</a:t>
            </a:r>
            <a:r>
              <a:rPr lang="zh-CN" altLang="en-US" dirty="0"/>
              <a:t>左右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63380-7D73-4129-8A28-194304F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46370"/>
            <a:ext cx="2910036" cy="2602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C3745A-91F9-44E9-A013-908626CA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35" y="2754452"/>
            <a:ext cx="2910036" cy="259428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52D2EE-F63C-4AC1-A117-CD81C9D8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98" y="769701"/>
            <a:ext cx="5839752" cy="3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30</a:t>
            </a:r>
            <a:r>
              <a:rPr lang="zh-CN" altLang="en-US" dirty="0"/>
              <a:t>个模板作为模板库测试模型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每个语音识别用时</a:t>
            </a:r>
            <a:r>
              <a:rPr lang="en-US" altLang="zh-CN" dirty="0"/>
              <a:t>0.43</a:t>
            </a:r>
            <a:r>
              <a:rPr lang="zh-CN" altLang="en-US" dirty="0"/>
              <a:t>秒，平均正确率在</a:t>
            </a:r>
            <a:r>
              <a:rPr lang="en-US" altLang="zh-CN" dirty="0"/>
              <a:t>70%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不理想，要改进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63380-7D73-4129-8A28-194304F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46370"/>
            <a:ext cx="2910036" cy="2602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C3745A-91F9-44E9-A013-908626CA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35" y="2754452"/>
            <a:ext cx="2910036" cy="259428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02DE64A-0F36-44D5-BF11-903D79EA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98" y="769701"/>
            <a:ext cx="5839752" cy="3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正确率较低，增加模板数量</a:t>
            </a:r>
            <a:endParaRPr lang="en-US" altLang="zh-CN" dirty="0"/>
          </a:p>
          <a:p>
            <a:r>
              <a:rPr lang="zh-CN" altLang="en-US" dirty="0"/>
              <a:t>改进投票规则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7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正确率较低，增加模板数量</a:t>
            </a:r>
            <a:endParaRPr lang="en-US" altLang="zh-CN" dirty="0"/>
          </a:p>
          <a:p>
            <a:r>
              <a:rPr lang="zh-CN" altLang="en-US" dirty="0"/>
              <a:t>改进投票规则</a:t>
            </a:r>
            <a:endParaRPr lang="en-US" altLang="zh-CN" dirty="0"/>
          </a:p>
          <a:p>
            <a:r>
              <a:rPr lang="zh-CN" altLang="en-US" dirty="0"/>
              <a:t>增加模板数量带来时间开销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1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3A97-69C1-4194-93C6-5A048BC9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96890-3D05-4441-B2CD-46E1610F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语音识别是根据一段输入音频输出相应的语言文字信息的技术</a:t>
            </a:r>
          </a:p>
        </p:txBody>
      </p:sp>
    </p:spTree>
    <p:extLst>
      <p:ext uri="{BB962C8B-B14F-4D97-AF65-F5344CB8AC3E}">
        <p14:creationId xmlns:p14="http://schemas.microsoft.com/office/powerpoint/2010/main" val="2783086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D740AB-4BB8-4460-8826-C1885604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018650"/>
            <a:ext cx="9043258" cy="2660354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D85F2B2-C72A-4880-84BD-8EB6C8474C1C}"/>
              </a:ext>
            </a:extLst>
          </p:cNvPr>
          <p:cNvSpPr txBox="1">
            <a:spLocks/>
          </p:cNvSpPr>
          <p:nvPr/>
        </p:nvSpPr>
        <p:spPr>
          <a:xfrm>
            <a:off x="677334" y="505461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DTW</a:t>
            </a:r>
            <a:r>
              <a:rPr lang="zh-CN" altLang="en-US"/>
              <a:t>占总用时</a:t>
            </a:r>
            <a:r>
              <a:rPr lang="en-US" altLang="zh-CN"/>
              <a:t>92%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18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DTW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681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左上角和右下角的计算基本</a:t>
            </a:r>
            <a:endParaRPr lang="en-US" altLang="zh-CN" dirty="0"/>
          </a:p>
          <a:p>
            <a:r>
              <a:rPr lang="zh-CN" altLang="en-US" dirty="0"/>
              <a:t>用不到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F0C3C-1C91-4476-A37F-128449E1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5" y="1625078"/>
            <a:ext cx="4836502" cy="462332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7F25A83-A447-4062-8121-6D58F4D7928F}"/>
              </a:ext>
            </a:extLst>
          </p:cNvPr>
          <p:cNvSpPr/>
          <p:nvPr/>
        </p:nvSpPr>
        <p:spPr>
          <a:xfrm>
            <a:off x="5739319" y="3044757"/>
            <a:ext cx="836579" cy="9533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859118-4864-4A5D-BD6F-52369EAFACDD}"/>
              </a:ext>
            </a:extLst>
          </p:cNvPr>
          <p:cNvSpPr/>
          <p:nvPr/>
        </p:nvSpPr>
        <p:spPr>
          <a:xfrm>
            <a:off x="7352873" y="4611178"/>
            <a:ext cx="836579" cy="9533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增加局部约束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A4B0-9FA0-4A33-B71F-8806ACA7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2866528"/>
            <a:ext cx="2615750" cy="2756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4A7786-DFB8-4BFF-AD09-5AF49FC5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25" y="2866527"/>
            <a:ext cx="2756849" cy="27568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8B7A50-3AEA-41A7-AC83-A2D6ED6E4AB5}"/>
              </a:ext>
            </a:extLst>
          </p:cNvPr>
          <p:cNvSpPr txBox="1"/>
          <p:nvPr/>
        </p:nvSpPr>
        <p:spPr>
          <a:xfrm>
            <a:off x="1250105" y="5976217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Exact indexing of dynamic time warping</a:t>
            </a:r>
            <a:r>
              <a:rPr lang="zh-CN" altLang="en-US" dirty="0"/>
              <a:t>，</a:t>
            </a:r>
            <a:r>
              <a:rPr lang="en-US" altLang="zh-CN" dirty="0"/>
              <a:t>2004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12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增加局部约束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A4B0-9FA0-4A33-B71F-8806ACA7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2866528"/>
            <a:ext cx="2615750" cy="2756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4A7786-DFB8-4BFF-AD09-5AF49FC5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25" y="2866527"/>
            <a:ext cx="2756849" cy="2756849"/>
          </a:xfrm>
          <a:prstGeom prst="rect">
            <a:avLst/>
          </a:prstGeom>
        </p:spPr>
      </p:pic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95F31706-800D-4702-A65A-46C0300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7080" y="55841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53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r>
              <a:rPr lang="en-US" altLang="zh-CN" dirty="0"/>
              <a:t>a</a:t>
            </a:r>
            <a:r>
              <a:rPr lang="zh-CN" altLang="en-US" dirty="0"/>
              <a:t>表示直线宽占边长的</a:t>
            </a:r>
            <a:endParaRPr lang="en-US" altLang="zh-CN" dirty="0"/>
          </a:p>
          <a:p>
            <a:r>
              <a:rPr lang="zh-CN" altLang="en-US" dirty="0"/>
              <a:t>比例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068C4-C5D1-40EA-8F97-C3D25BD5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29" y="609600"/>
            <a:ext cx="4758142" cy="50148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15B6B2-16AE-4B02-804F-53C3BB751EFB}"/>
              </a:ext>
            </a:extLst>
          </p:cNvPr>
          <p:cNvSpPr txBox="1"/>
          <p:nvPr/>
        </p:nvSpPr>
        <p:spPr>
          <a:xfrm>
            <a:off x="4737340" y="4929190"/>
            <a:ext cx="6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a*r1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F52AD-251A-4538-8760-489523837406}"/>
              </a:ext>
            </a:extLst>
          </p:cNvPr>
          <p:cNvSpPr txBox="1"/>
          <p:nvPr/>
        </p:nvSpPr>
        <p:spPr>
          <a:xfrm>
            <a:off x="6063377" y="4929190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r1-a*r1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425C3D-9660-41D7-8838-3207065EDC94}"/>
              </a:ext>
            </a:extLst>
          </p:cNvPr>
          <p:cNvSpPr txBox="1"/>
          <p:nvPr/>
        </p:nvSpPr>
        <p:spPr>
          <a:xfrm>
            <a:off x="8147675" y="1676163"/>
            <a:ext cx="6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a*r2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1305D9-9701-4EED-852C-A11306BACF46}"/>
              </a:ext>
            </a:extLst>
          </p:cNvPr>
          <p:cNvSpPr txBox="1"/>
          <p:nvPr/>
        </p:nvSpPr>
        <p:spPr>
          <a:xfrm>
            <a:off x="8143862" y="3433528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r2-a*r2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0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CB79-7DDA-4C22-A721-401014A2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模型评估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745DAF-E076-4DE7-8F30-A39A5591E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36871"/>
            <a:ext cx="8596312" cy="252887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077946-FEE6-4C0C-B534-4D2A5C73DAFC}"/>
              </a:ext>
            </a:extLst>
          </p:cNvPr>
          <p:cNvSpPr txBox="1"/>
          <p:nvPr/>
        </p:nvSpPr>
        <p:spPr>
          <a:xfrm>
            <a:off x="677334" y="1799617"/>
            <a:ext cx="51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7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CB79-7DDA-4C22-A721-401014A2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模型评估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077946-FEE6-4C0C-B534-4D2A5C73DAFC}"/>
              </a:ext>
            </a:extLst>
          </p:cNvPr>
          <p:cNvSpPr txBox="1"/>
          <p:nvPr/>
        </p:nvSpPr>
        <p:spPr>
          <a:xfrm>
            <a:off x="677334" y="1799617"/>
            <a:ext cx="51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a=0.2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604446A-D6EF-4F46-9008-42C36697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45768"/>
            <a:ext cx="8596312" cy="2511076"/>
          </a:xfrm>
        </p:spPr>
      </p:pic>
    </p:spTree>
    <p:extLst>
      <p:ext uri="{BB962C8B-B14F-4D97-AF65-F5344CB8AC3E}">
        <p14:creationId xmlns:p14="http://schemas.microsoft.com/office/powerpoint/2010/main" val="101008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CB79-7DDA-4C22-A721-401014A2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模型评估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077946-FEE6-4C0C-B534-4D2A5C73DAFC}"/>
              </a:ext>
            </a:extLst>
          </p:cNvPr>
          <p:cNvSpPr txBox="1"/>
          <p:nvPr/>
        </p:nvSpPr>
        <p:spPr>
          <a:xfrm>
            <a:off x="677334" y="1799617"/>
            <a:ext cx="51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a=0.1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9E5CB78-0187-4910-8233-738AA0F8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33188"/>
            <a:ext cx="8596312" cy="2536236"/>
          </a:xfrm>
        </p:spPr>
      </p:pic>
    </p:spTree>
    <p:extLst>
      <p:ext uri="{BB962C8B-B14F-4D97-AF65-F5344CB8AC3E}">
        <p14:creationId xmlns:p14="http://schemas.microsoft.com/office/powerpoint/2010/main" val="2320312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C59D-B0CE-4D1D-965E-416A15FF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608B-C40E-410B-8809-929CD19D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减小</a:t>
            </a:r>
            <a:r>
              <a:rPr lang="en-US" altLang="zh-CN" dirty="0"/>
              <a:t>a</a:t>
            </a:r>
            <a:r>
              <a:rPr lang="zh-CN" altLang="en-US" dirty="0"/>
              <a:t>值可以显著增加</a:t>
            </a:r>
            <a:r>
              <a:rPr lang="en-US" altLang="zh-CN" dirty="0"/>
              <a:t>DTW</a:t>
            </a:r>
            <a:r>
              <a:rPr lang="zh-CN" altLang="en-US" dirty="0"/>
              <a:t>算法的运行时间</a:t>
            </a:r>
            <a:endParaRPr lang="en-US" altLang="zh-CN" dirty="0"/>
          </a:p>
          <a:p>
            <a:r>
              <a:rPr lang="zh-CN" altLang="en-US" dirty="0"/>
              <a:t>减小</a:t>
            </a:r>
            <a:r>
              <a:rPr lang="en-US" altLang="zh-CN" dirty="0"/>
              <a:t>a</a:t>
            </a:r>
            <a:r>
              <a:rPr lang="zh-CN" altLang="en-US" dirty="0"/>
              <a:t>值导致局部约束变窄，从而减小正确率</a:t>
            </a:r>
          </a:p>
        </p:txBody>
      </p:sp>
    </p:spTree>
    <p:extLst>
      <p:ext uri="{BB962C8B-B14F-4D97-AF65-F5344CB8AC3E}">
        <p14:creationId xmlns:p14="http://schemas.microsoft.com/office/powerpoint/2010/main" val="1575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D433-956F-4696-BB5E-B6A5F1B9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C628A-200A-4B87-A994-52985635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1952</a:t>
            </a:r>
            <a:r>
              <a:rPr lang="zh-CN" altLang="en-US" dirty="0"/>
              <a:t>年贝尔研究所</a:t>
            </a:r>
            <a:r>
              <a:rPr lang="en-US" altLang="zh-CN" dirty="0"/>
              <a:t>Davis</a:t>
            </a:r>
            <a:r>
              <a:rPr lang="zh-CN" altLang="en-US" dirty="0"/>
              <a:t>等人研究成功了世界上第一个能识别</a:t>
            </a:r>
            <a:r>
              <a:rPr lang="en-US" altLang="zh-CN" dirty="0"/>
              <a:t>10</a:t>
            </a:r>
            <a:r>
              <a:rPr lang="zh-CN" altLang="en-US" dirty="0"/>
              <a:t>个英文数字</a:t>
            </a:r>
            <a:r>
              <a:rPr lang="zh-CN" altLang="en-US" dirty="0">
                <a:hlinkClick r:id="rId2"/>
              </a:rPr>
              <a:t>发音</a:t>
            </a:r>
            <a:r>
              <a:rPr lang="zh-CN" altLang="en-US" dirty="0"/>
              <a:t>的实验系统。</a:t>
            </a:r>
          </a:p>
          <a:p>
            <a:r>
              <a:rPr lang="en-US" altLang="zh-CN" dirty="0"/>
              <a:t>1960</a:t>
            </a:r>
            <a:r>
              <a:rPr lang="zh-CN" altLang="en-US" dirty="0"/>
              <a:t>年英国的</a:t>
            </a:r>
            <a:r>
              <a:rPr lang="en-US" altLang="zh-CN" dirty="0"/>
              <a:t>Denes</a:t>
            </a:r>
            <a:r>
              <a:rPr lang="zh-CN" altLang="en-US" dirty="0"/>
              <a:t>等人研究成功了第一个计算机</a:t>
            </a:r>
            <a:r>
              <a:rPr lang="zh-CN" altLang="en-US" dirty="0">
                <a:hlinkClick r:id="rId3"/>
              </a:rPr>
              <a:t>语音识别系统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80</a:t>
            </a:r>
            <a:r>
              <a:rPr lang="zh-CN" altLang="en-US" dirty="0"/>
              <a:t>年代以后，基于统计模型（</a:t>
            </a:r>
            <a:r>
              <a:rPr lang="en-US" altLang="zh-CN" dirty="0"/>
              <a:t>HMM</a:t>
            </a:r>
            <a:r>
              <a:rPr lang="zh-CN" altLang="en-US" dirty="0"/>
              <a:t>）开始兴起，并与</a:t>
            </a:r>
            <a:r>
              <a:rPr lang="zh-CN" altLang="en-US" dirty="0">
                <a:solidFill>
                  <a:srgbClr val="FF0000"/>
                </a:solidFill>
              </a:rPr>
              <a:t>模板匹配法</a:t>
            </a:r>
            <a:r>
              <a:rPr lang="zh-CN" altLang="en-US" dirty="0"/>
              <a:t>并驾齐驱。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21</a:t>
            </a:r>
            <a:r>
              <a:rPr lang="zh-CN" altLang="en-US" dirty="0"/>
              <a:t>世纪，提出了将神经网络技术引入语音识别问题的技术思路。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619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C59D-B0CE-4D1D-965E-416A15FF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608B-C40E-410B-8809-929CD19D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根据参数</a:t>
            </a:r>
            <a:r>
              <a:rPr lang="en-US" altLang="zh-CN" sz="3600" dirty="0"/>
              <a:t>a</a:t>
            </a:r>
            <a:r>
              <a:rPr lang="zh-CN" altLang="en-US" sz="3600" dirty="0"/>
              <a:t>评估正确率和时间</a:t>
            </a:r>
          </a:p>
        </p:txBody>
      </p:sp>
    </p:spTree>
    <p:extLst>
      <p:ext uri="{BB962C8B-B14F-4D97-AF65-F5344CB8AC3E}">
        <p14:creationId xmlns:p14="http://schemas.microsoft.com/office/powerpoint/2010/main" val="1586846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5052"/>
          </a:xfrm>
        </p:spPr>
        <p:txBody>
          <a:bodyPr/>
          <a:lstStyle/>
          <a:p>
            <a:r>
              <a:rPr lang="zh-CN" altLang="en-US" dirty="0"/>
              <a:t>将模板数目提高到</a:t>
            </a:r>
            <a:r>
              <a:rPr lang="en-US" altLang="zh-CN" dirty="0"/>
              <a:t>300</a:t>
            </a:r>
            <a:r>
              <a:rPr lang="zh-CN" altLang="en-US" dirty="0"/>
              <a:t>个，根据不同的</a:t>
            </a:r>
            <a:r>
              <a:rPr lang="en-US" altLang="zh-CN" dirty="0"/>
              <a:t>a</a:t>
            </a:r>
            <a:r>
              <a:rPr lang="zh-CN" altLang="en-US" dirty="0"/>
              <a:t>值做交叉验证评估正确率和时间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</a:t>
            </a:r>
            <a:r>
              <a:rPr lang="en-US" altLang="zh-CN" dirty="0"/>
              <a:t>a</a:t>
            </a:r>
            <a:r>
              <a:rPr lang="zh-CN" altLang="en-US" dirty="0"/>
              <a:t>的增加，时间基本上呈线性增长，与未做局部约束相比较，用时在原来的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分之</a:t>
            </a:r>
            <a:r>
              <a:rPr lang="en-US" altLang="zh-CN" dirty="0"/>
              <a:t>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7F6637-049B-463B-9D39-3BDB101E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96" y="2664050"/>
            <a:ext cx="3104743" cy="27774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6350B5-5E90-4B51-B0BD-56142F08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26" y="2664050"/>
            <a:ext cx="3104743" cy="27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79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1CA4-74EE-4948-A5D7-BA983B28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8536-9F0F-47D7-AC77-C36B48FE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投票规则改进</a:t>
            </a:r>
            <a:endParaRPr lang="en-US" altLang="zh-CN" dirty="0"/>
          </a:p>
          <a:p>
            <a:r>
              <a:rPr lang="zh-CN" altLang="en-US" dirty="0"/>
              <a:t>一共有</a:t>
            </a:r>
            <a:r>
              <a:rPr lang="en-US" altLang="zh-CN" dirty="0"/>
              <a:t>30</a:t>
            </a:r>
            <a:r>
              <a:rPr lang="zh-CN" altLang="en-US" dirty="0"/>
              <a:t>组数据，可以先找到每组当中的最优匹配进行投票，如果票数不同，</a:t>
            </a:r>
            <a:endParaRPr lang="en-US" altLang="zh-CN" dirty="0"/>
          </a:p>
          <a:p>
            <a:r>
              <a:rPr lang="zh-CN" altLang="en-US" dirty="0"/>
              <a:t>则投票数最多的作为输出，否则找到每组当中最优的两个匹配投票，投票数最多</a:t>
            </a:r>
            <a:endParaRPr lang="en-US" altLang="zh-CN" dirty="0"/>
          </a:p>
          <a:p>
            <a:r>
              <a:rPr lang="zh-CN" altLang="en-US" dirty="0"/>
              <a:t>的作为输出</a:t>
            </a:r>
          </a:p>
        </p:txBody>
      </p:sp>
    </p:spTree>
    <p:extLst>
      <p:ext uri="{BB962C8B-B14F-4D97-AF65-F5344CB8AC3E}">
        <p14:creationId xmlns:p14="http://schemas.microsoft.com/office/powerpoint/2010/main" val="256022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8674D-6872-4D93-AED1-59648B3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E6016-259D-4874-A924-528410E0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3</a:t>
            </a:r>
            <a:r>
              <a:rPr lang="zh-CN" altLang="en-US" dirty="0"/>
              <a:t>组数据为例（实际有</a:t>
            </a:r>
            <a:r>
              <a:rPr lang="en-US" altLang="zh-CN" dirty="0"/>
              <a:t>30</a:t>
            </a:r>
            <a:r>
              <a:rPr lang="zh-CN" altLang="en-US" dirty="0"/>
              <a:t>组）</a:t>
            </a:r>
            <a:endParaRPr lang="en-US" altLang="zh-CN" dirty="0"/>
          </a:p>
          <a:p>
            <a:r>
              <a:rPr lang="zh-CN" altLang="en-US" dirty="0"/>
              <a:t>找到每组当中的最优匹配为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输出为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F2361-8C42-4E61-B9F3-69CFC90B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01" y="2160589"/>
            <a:ext cx="8331949" cy="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9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64AAE-D08E-4E5A-B517-F4B838C9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DE6B4-FC63-43EA-841C-064210D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增加模板数为</a:t>
            </a:r>
            <a:r>
              <a:rPr lang="en-US" altLang="zh-CN" dirty="0"/>
              <a:t>300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dirty="0"/>
              <a:t>DTW</a:t>
            </a:r>
            <a:r>
              <a:rPr lang="zh-CN" altLang="en-US" dirty="0"/>
              <a:t>局部约束</a:t>
            </a:r>
            <a:endParaRPr lang="en-US" altLang="zh-CN" dirty="0"/>
          </a:p>
          <a:p>
            <a:r>
              <a:rPr lang="zh-CN" altLang="en-US" dirty="0"/>
              <a:t>改进投票规则</a:t>
            </a:r>
          </a:p>
        </p:txBody>
      </p:sp>
    </p:spTree>
    <p:extLst>
      <p:ext uri="{BB962C8B-B14F-4D97-AF65-F5344CB8AC3E}">
        <p14:creationId xmlns:p14="http://schemas.microsoft.com/office/powerpoint/2010/main" val="79507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C65729-345E-46E5-ADE6-3DE1F3AC7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798" y="769701"/>
            <a:ext cx="5839752" cy="358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AB381-07D7-4890-A2C0-FEA189B8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3661978" cy="3275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94DCE7-01AA-4700-89F1-A72ACD17B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78" y="2160589"/>
            <a:ext cx="3661977" cy="32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20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数据集中总正确率在</a:t>
            </a:r>
            <a:r>
              <a:rPr lang="en-US" altLang="zh-CN"/>
              <a:t>96%</a:t>
            </a:r>
            <a:r>
              <a:rPr lang="zh-CN" altLang="en-US" dirty="0"/>
              <a:t>以上，单次语音识别所花时间在</a:t>
            </a:r>
            <a:r>
              <a:rPr lang="en-US" altLang="zh-CN" dirty="0"/>
              <a:t>0.4</a:t>
            </a:r>
            <a:r>
              <a:rPr lang="zh-CN" altLang="en-US" dirty="0"/>
              <a:t>秒左右，在实时性和</a:t>
            </a:r>
            <a:endParaRPr lang="en-US" altLang="zh-CN" dirty="0"/>
          </a:p>
          <a:p>
            <a:r>
              <a:rPr lang="zh-CN" altLang="en-US" dirty="0"/>
              <a:t>正确率上效果很不错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2034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73452-F301-4481-BC80-9E21E7C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dirty="0"/>
              <a:t>总结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8728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能够处理数据不对齐的问题</a:t>
            </a:r>
            <a:endParaRPr lang="en-US" altLang="zh-CN" dirty="0"/>
          </a:p>
          <a:p>
            <a:r>
              <a:rPr lang="zh-CN" altLang="en-US" dirty="0"/>
              <a:t>与神经网络相比所要求的数据量小，且具有较高的正确性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7221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98C-8AD4-4E5E-8936-2219DF85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9A50-0546-4A3F-9A7F-3C0218B2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模板对识别效果影响明显，几个不好的模板对识别效果影响较大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O(MN)</a:t>
            </a:r>
            <a:r>
              <a:rPr lang="zh-CN" altLang="en-US" dirty="0"/>
              <a:t>，在模板数目较多时用时较长</a:t>
            </a:r>
            <a:endParaRPr lang="en-US" altLang="zh-CN" dirty="0"/>
          </a:p>
          <a:p>
            <a:r>
              <a:rPr lang="zh-CN" altLang="en-US" dirty="0"/>
              <a:t>连续性导致</a:t>
            </a:r>
            <a:r>
              <a:rPr lang="en-US" altLang="zh-CN" dirty="0"/>
              <a:t>DTW</a:t>
            </a:r>
            <a:r>
              <a:rPr lang="zh-CN" altLang="en-US" dirty="0"/>
              <a:t>不会跳过序列中任何一个点，若序列中出现异常点，</a:t>
            </a:r>
            <a:r>
              <a:rPr lang="en-US" altLang="zh-CN" dirty="0"/>
              <a:t>DTW</a:t>
            </a:r>
            <a:r>
              <a:rPr lang="zh-CN" altLang="en-US" dirty="0"/>
              <a:t>依旧会匹配，导致效果不理想</a:t>
            </a:r>
          </a:p>
        </p:txBody>
      </p:sp>
    </p:spTree>
    <p:extLst>
      <p:ext uri="{BB962C8B-B14F-4D97-AF65-F5344CB8AC3E}">
        <p14:creationId xmlns:p14="http://schemas.microsoft.com/office/powerpoint/2010/main" val="91873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DBCF5-D7CF-4BB8-B607-A6C6029E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0014C-7280-4F01-B3CA-FCCEEEE5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根据识别的对象不同，语音识别任务大体可分为</a:t>
            </a:r>
            <a:r>
              <a:rPr lang="en-US" altLang="zh-CN" dirty="0"/>
              <a:t>3</a:t>
            </a:r>
            <a:r>
              <a:rPr lang="zh-CN" altLang="en-US" dirty="0"/>
              <a:t>类，即</a:t>
            </a:r>
            <a:r>
              <a:rPr lang="zh-CN" altLang="en-US" dirty="0">
                <a:solidFill>
                  <a:srgbClr val="FF0000"/>
                </a:solidFill>
              </a:rPr>
              <a:t>孤立词识别（</a:t>
            </a:r>
            <a:r>
              <a:rPr lang="en-US" altLang="zh-CN" dirty="0">
                <a:solidFill>
                  <a:srgbClr val="FF0000"/>
                </a:solidFill>
              </a:rPr>
              <a:t>isolated word recognition</a:t>
            </a:r>
            <a:r>
              <a:rPr lang="zh-CN" altLang="en-US" dirty="0">
                <a:solidFill>
                  <a:srgbClr val="FF0000"/>
                </a:solidFill>
              </a:rPr>
              <a:t>），关键词识别</a:t>
            </a:r>
            <a:r>
              <a:rPr lang="zh-CN" altLang="en-US" dirty="0"/>
              <a:t>（或称关键词检出，</a:t>
            </a:r>
            <a:r>
              <a:rPr lang="en-US" altLang="zh-CN" dirty="0"/>
              <a:t>keyword spotting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连续语音识别</a:t>
            </a:r>
            <a:r>
              <a:rPr lang="zh-CN" altLang="en-US" dirty="0"/>
              <a:t>。其中，</a:t>
            </a:r>
            <a:r>
              <a:rPr lang="zh-CN" altLang="en-US" dirty="0">
                <a:solidFill>
                  <a:srgbClr val="FF0000"/>
                </a:solidFill>
              </a:rPr>
              <a:t>孤立词识别 </a:t>
            </a:r>
            <a:r>
              <a:rPr lang="zh-CN" altLang="en-US" dirty="0"/>
              <a:t>的任务是识别事先已知的孤立的词，如“开机”、“关机”等；连续语音识别的任务则是识别任意的连续语音，如一个句子或一段话；连续语音流中的关键词检测针对的是连续语音，但它并不识别全部文字，而只是检测已知的若干关键词在何处出现，如在一段话中检测“计算机”、“世界”这两个词。</a:t>
            </a:r>
          </a:p>
        </p:txBody>
      </p:sp>
    </p:spTree>
    <p:extLst>
      <p:ext uri="{BB962C8B-B14F-4D97-AF65-F5344CB8AC3E}">
        <p14:creationId xmlns:p14="http://schemas.microsoft.com/office/powerpoint/2010/main" val="2875469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73452-F301-4481-BC80-9E21E7C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dirty="0"/>
              <a:t>谢谢大家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02140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BB73452-F301-4481-BC80-9E21E7C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dirty="0"/>
              <a:t>DTW</a:t>
            </a:r>
            <a:r>
              <a:rPr lang="zh-CN" altLang="en-US" sz="5400" dirty="0"/>
              <a:t>算法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427421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E5EFB-E219-4EB1-BF7D-B7198EA9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时间序列数据存在多种相似或距离函数，其中最突出的是</a:t>
            </a:r>
            <a:r>
              <a:rPr lang="en-US" altLang="zh-CN" dirty="0"/>
              <a:t>DTW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在孤立词语音识别中，最为简单有效的方法是采用</a:t>
            </a:r>
            <a:r>
              <a:rPr lang="en-US" altLang="zh-CN" dirty="0">
                <a:solidFill>
                  <a:srgbClr val="FF0000"/>
                </a:solidFill>
              </a:rPr>
              <a:t>DTW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Dynamic Time Warping</a:t>
            </a:r>
            <a:r>
              <a:rPr lang="zh-CN" altLang="en-US" dirty="0">
                <a:solidFill>
                  <a:srgbClr val="FF0000"/>
                </a:solidFill>
              </a:rPr>
              <a:t>，动态时间归整）</a:t>
            </a:r>
            <a:r>
              <a:rPr lang="zh-CN" altLang="en-US" dirty="0"/>
              <a:t>算法，该算法基于动态规划（</a:t>
            </a:r>
            <a:r>
              <a:rPr lang="en-US" altLang="zh-CN" dirty="0"/>
              <a:t>DP</a:t>
            </a:r>
            <a:r>
              <a:rPr lang="zh-CN" altLang="en-US" dirty="0"/>
              <a:t>）的思想，解决了发音长短不一的模板匹配问题，是语音识别中出现较早、较为经典的一种算法，用于孤立词识别。</a:t>
            </a:r>
          </a:p>
        </p:txBody>
      </p:sp>
    </p:spTree>
    <p:extLst>
      <p:ext uri="{BB962C8B-B14F-4D97-AF65-F5344CB8AC3E}">
        <p14:creationId xmlns:p14="http://schemas.microsoft.com/office/powerpoint/2010/main" val="27979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DTW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6A006E-4BDD-4824-8345-115F89330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91" y="2080143"/>
            <a:ext cx="9102429" cy="23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65D1-29A5-41F4-AB4B-D26033B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端点检测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E5EFB-E219-4EB1-BF7D-B7198EA9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短时平均幅度</a:t>
            </a:r>
            <a:endParaRPr lang="en-US" altLang="zh-CN" dirty="0"/>
          </a:p>
          <a:p>
            <a:r>
              <a:rPr lang="zh-CN" altLang="en-US" dirty="0"/>
              <a:t>短时过零率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根据静默噪声设置能量阈值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035F6-54DA-4BC6-A556-161DCC49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09" y="2045111"/>
            <a:ext cx="1607959" cy="5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37B5DA-C5F5-4A80-838B-5F7CFCA1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09" y="2561075"/>
            <a:ext cx="3063505" cy="571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21232-C995-4582-B8B4-58E29B22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40" y="3282291"/>
            <a:ext cx="259102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2175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1353</Words>
  <Application>Microsoft Office PowerPoint</Application>
  <PresentationFormat>宽屏</PresentationFormat>
  <Paragraphs>204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Arial</vt:lpstr>
      <vt:lpstr>Trebuchet MS</vt:lpstr>
      <vt:lpstr>Wingdings 3</vt:lpstr>
      <vt:lpstr>平面</vt:lpstr>
      <vt:lpstr>第三组成果展示</vt:lpstr>
      <vt:lpstr>目录</vt:lpstr>
      <vt:lpstr>语音识别简介</vt:lpstr>
      <vt:lpstr>语音识别简介</vt:lpstr>
      <vt:lpstr>语音识别简介</vt:lpstr>
      <vt:lpstr>DTW算法</vt:lpstr>
      <vt:lpstr>DTW算法</vt:lpstr>
      <vt:lpstr>DTW算法</vt:lpstr>
      <vt:lpstr>端点检测</vt:lpstr>
      <vt:lpstr>端点检测</vt:lpstr>
      <vt:lpstr>端点检测</vt:lpstr>
      <vt:lpstr>MFCC特征提取</vt:lpstr>
      <vt:lpstr>MFCC特征提取</vt:lpstr>
      <vt:lpstr>MFCC特征提取</vt:lpstr>
      <vt:lpstr>MFCC特征提取</vt:lpstr>
      <vt:lpstr>MFCC特征提取</vt:lpstr>
      <vt:lpstr>PowerPoint 演示文稿</vt:lpstr>
      <vt:lpstr>DTW</vt:lpstr>
      <vt:lpstr>DTW</vt:lpstr>
      <vt:lpstr>DTW</vt:lpstr>
      <vt:lpstr>DTW</vt:lpstr>
      <vt:lpstr>DTW</vt:lpstr>
      <vt:lpstr>DTW</vt:lpstr>
      <vt:lpstr>DTW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模型评估</vt:lpstr>
      <vt:lpstr>总结</vt:lpstr>
      <vt:lpstr>优点</vt:lpstr>
      <vt:lpstr>缺点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第三组成果展示</dc:title>
  <dc:creator>刘 志成</dc:creator>
  <cp:lastModifiedBy>刘 志成</cp:lastModifiedBy>
  <cp:revision>17</cp:revision>
  <dcterms:created xsi:type="dcterms:W3CDTF">2020-12-05T03:19:32Z</dcterms:created>
  <dcterms:modified xsi:type="dcterms:W3CDTF">2020-12-06T08:27:33Z</dcterms:modified>
</cp:coreProperties>
</file>