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0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6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6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5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8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5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25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2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5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C3F6-EBAF-41B9-8177-D2D7ABB3B0E2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E931-B2CB-4AF3-B255-8E3263509B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1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dirty="0"/>
              <a:t>of the </a:t>
            </a:r>
            <a:r>
              <a:rPr lang="en-US" dirty="0" err="1"/>
              <a:t>PowerBI</a:t>
            </a:r>
            <a:r>
              <a:rPr lang="en-US" dirty="0"/>
              <a:t> Dashboard / </a:t>
            </a:r>
            <a:r>
              <a:rPr lang="en-US" dirty="0" err="1"/>
              <a:t>Repor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1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Preparation using Python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of </a:t>
            </a:r>
            <a:r>
              <a:rPr lang="en-US" b="1" u="sng" dirty="0" smtClean="0"/>
              <a:t>2,044,643 </a:t>
            </a:r>
          </a:p>
          <a:p>
            <a:r>
              <a:rPr lang="en-US" dirty="0" smtClean="0"/>
              <a:t>Drop rows with passenger counts where = 0 as only </a:t>
            </a:r>
            <a:r>
              <a:rPr lang="en-US" b="1" u="sng" dirty="0" smtClean="0"/>
              <a:t>94</a:t>
            </a:r>
            <a:r>
              <a:rPr lang="en-US" dirty="0" smtClean="0"/>
              <a:t> records</a:t>
            </a:r>
          </a:p>
          <a:p>
            <a:r>
              <a:rPr lang="en-US" dirty="0" smtClean="0"/>
              <a:t>Drop rows with invalid </a:t>
            </a:r>
            <a:r>
              <a:rPr lang="en-US" dirty="0" err="1" smtClean="0"/>
              <a:t>ratecodeID</a:t>
            </a:r>
            <a:r>
              <a:rPr lang="en-US" dirty="0" smtClean="0"/>
              <a:t> (99) as only </a:t>
            </a:r>
            <a:r>
              <a:rPr lang="en-US" b="1" u="sng" dirty="0" smtClean="0"/>
              <a:t>2</a:t>
            </a:r>
            <a:r>
              <a:rPr lang="en-US" dirty="0" smtClean="0"/>
              <a:t> records</a:t>
            </a:r>
          </a:p>
          <a:p>
            <a:r>
              <a:rPr lang="en-SG" dirty="0" smtClean="0"/>
              <a:t>Drop </a:t>
            </a:r>
            <a:r>
              <a:rPr lang="en-SG" b="1" u="sng" dirty="0" smtClean="0"/>
              <a:t>1</a:t>
            </a:r>
            <a:r>
              <a:rPr lang="en-SG" dirty="0" smtClean="0"/>
              <a:t> row with highest fare amount of $</a:t>
            </a:r>
            <a:r>
              <a:rPr lang="en-SG" b="1" u="sng" dirty="0" smtClean="0"/>
              <a:t>538,579.20</a:t>
            </a:r>
            <a:r>
              <a:rPr lang="en-SG" u="sng" dirty="0" smtClean="0"/>
              <a:t> </a:t>
            </a:r>
            <a:r>
              <a:rPr lang="en-SG" dirty="0" smtClean="0"/>
              <a:t>as it is observed to be anomaly with </a:t>
            </a:r>
            <a:r>
              <a:rPr lang="en-SG" b="1" u="sng" dirty="0" smtClean="0"/>
              <a:t>0 </a:t>
            </a:r>
            <a:r>
              <a:rPr lang="en-SG" dirty="0" smtClean="0"/>
              <a:t> trip distance</a:t>
            </a:r>
          </a:p>
          <a:p>
            <a:r>
              <a:rPr lang="en-SG" dirty="0" smtClean="0"/>
              <a:t>Drop </a:t>
            </a:r>
            <a:r>
              <a:rPr lang="en-SG" b="1" u="sng" dirty="0" smtClean="0"/>
              <a:t>1,017 </a:t>
            </a:r>
            <a:r>
              <a:rPr lang="en-SG" dirty="0" smtClean="0"/>
              <a:t>rows whereby fare amount or other amounts are </a:t>
            </a:r>
            <a:r>
              <a:rPr lang="en-SG" b="1" u="sng" dirty="0" smtClean="0"/>
              <a:t>less than 0</a:t>
            </a:r>
          </a:p>
          <a:p>
            <a:r>
              <a:rPr lang="en-SG" dirty="0" smtClean="0"/>
              <a:t>Total of </a:t>
            </a:r>
            <a:r>
              <a:rPr lang="en-SG" b="1" u="sng" dirty="0" smtClean="0"/>
              <a:t>2,043,531</a:t>
            </a:r>
            <a:r>
              <a:rPr lang="en-SG" dirty="0" smtClean="0"/>
              <a:t> rows left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30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01" y="492865"/>
            <a:ext cx="8404686" cy="473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9784" y="169347"/>
            <a:ext cx="411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 smtClean="0"/>
              <a:t>Analysis on KPI Indicators </a:t>
            </a:r>
            <a:r>
              <a:rPr lang="en-SG" sz="1400" dirty="0" smtClean="0"/>
              <a:t>where it can be filtered to find out the metrics per day or location</a:t>
            </a:r>
            <a:endParaRPr lang="en-S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53" y="1299604"/>
            <a:ext cx="2502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Geospatial analysis on Pick Up and Drop off Points</a:t>
            </a:r>
          </a:p>
          <a:p>
            <a:r>
              <a:rPr lang="en-SG" sz="1200" dirty="0" smtClean="0"/>
              <a:t>Size of Bubble indicates total revenue from the pickup/drop off point and </a:t>
            </a:r>
            <a:r>
              <a:rPr lang="en-SG" sz="1200" dirty="0" err="1" smtClean="0"/>
              <a:t>color</a:t>
            </a:r>
            <a:r>
              <a:rPr lang="en-SG" sz="1200" dirty="0" smtClean="0"/>
              <a:t> highlights the number of trips. (</a:t>
            </a:r>
            <a:r>
              <a:rPr lang="en-SG" sz="1200" dirty="0" smtClean="0">
                <a:solidFill>
                  <a:srgbClr val="FF0000"/>
                </a:solidFill>
              </a:rPr>
              <a:t>Red</a:t>
            </a:r>
            <a:r>
              <a:rPr lang="en-SG" sz="1200" dirty="0" smtClean="0"/>
              <a:t> is most) Areas such as Midtown </a:t>
            </a:r>
            <a:r>
              <a:rPr lang="en-SG" sz="1200" dirty="0" err="1" smtClean="0"/>
              <a:t>Center</a:t>
            </a:r>
            <a:r>
              <a:rPr lang="en-SG" sz="1200" dirty="0" smtClean="0"/>
              <a:t>, </a:t>
            </a:r>
            <a:r>
              <a:rPr lang="en-SG" sz="1200" dirty="0" err="1" smtClean="0"/>
              <a:t>Mathattan</a:t>
            </a:r>
            <a:r>
              <a:rPr lang="en-SG" sz="1200" dirty="0" smtClean="0"/>
              <a:t> are popular for drop offs and pickups. </a:t>
            </a:r>
            <a:r>
              <a:rPr lang="en-SG" sz="1200" dirty="0" err="1" smtClean="0"/>
              <a:t>Noteably</a:t>
            </a:r>
            <a:r>
              <a:rPr lang="en-SG" sz="1200" dirty="0" smtClean="0"/>
              <a:t>, there are also a number of pick up and drop off at the airports.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884180" y="1833403"/>
            <a:ext cx="201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Market Share Analysis</a:t>
            </a:r>
          </a:p>
          <a:p>
            <a:r>
              <a:rPr lang="en-SG" sz="1200" dirty="0" smtClean="0"/>
              <a:t>Vendor 2 has slightly more market share in the industry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59784" y="5224915"/>
            <a:ext cx="418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Time Series Revenue and Number of Trips Analysis</a:t>
            </a:r>
          </a:p>
          <a:p>
            <a:r>
              <a:rPr lang="en-SG" sz="1200" dirty="0" smtClean="0"/>
              <a:t>Revenue consists mostly of the fare amount and tip amount, whereby Fridays (6 Jan) is the most profitable of the week. </a:t>
            </a:r>
            <a:endParaRPr lang="en-SG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26635" y="808693"/>
            <a:ext cx="136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Filters for dashboard</a:t>
            </a:r>
            <a:r>
              <a:rPr lang="en-SG" sz="1200" dirty="0" smtClean="0"/>
              <a:t> </a:t>
            </a:r>
          </a:p>
          <a:p>
            <a:r>
              <a:rPr lang="en-SG" sz="1200" dirty="0" smtClean="0"/>
              <a:t>In addition, each chart can be also used as filters</a:t>
            </a:r>
            <a:endParaRPr lang="en-SG" sz="1200" dirty="0"/>
          </a:p>
        </p:txBody>
      </p:sp>
      <p:sp>
        <p:nvSpPr>
          <p:cNvPr id="13" name="Rectangle 12"/>
          <p:cNvSpPr/>
          <p:nvPr/>
        </p:nvSpPr>
        <p:spPr>
          <a:xfrm>
            <a:off x="9638954" y="377578"/>
            <a:ext cx="2432858" cy="144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458547" y="1331912"/>
            <a:ext cx="2368087" cy="45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559784" y="169347"/>
            <a:ext cx="6958982" cy="1012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8400357" y="1816027"/>
            <a:ext cx="3549535" cy="1559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10499321" y="4329514"/>
            <a:ext cx="1450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Payment Type Analysis</a:t>
            </a:r>
          </a:p>
          <a:p>
            <a:r>
              <a:rPr lang="en-SG" sz="1200" dirty="0" smtClean="0"/>
              <a:t>Trips are usually paid with credit card (62%) and cash (37%)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7311391" y="3356683"/>
            <a:ext cx="4592782" cy="2164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6854" y="1181517"/>
            <a:ext cx="8375973" cy="210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2559783" y="3324743"/>
            <a:ext cx="4751607" cy="262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83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11" y="781398"/>
            <a:ext cx="7780713" cy="4360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90265"/>
            <a:ext cx="197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Trip Analysis by Day of Week </a:t>
            </a:r>
          </a:p>
          <a:p>
            <a:r>
              <a:rPr lang="en-SG" sz="1200" dirty="0" smtClean="0"/>
              <a:t>Fridays comprises of the most amount of trips followed by Thursday 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100863"/>
            <a:ext cx="5744096" cy="234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666702" y="5263066"/>
            <a:ext cx="734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Trip Analysis by Time of Day</a:t>
            </a:r>
          </a:p>
          <a:p>
            <a:r>
              <a:rPr lang="en-SG" sz="1200" dirty="0" smtClean="0"/>
              <a:t>Most trips are starting from 6 – 9 pm across the days. The number of trips started at 5 am is the lowest. 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1666702" y="3600521"/>
            <a:ext cx="7884622" cy="2179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9467040" y="2394129"/>
            <a:ext cx="25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Trip Analysis by Day of Week and Time </a:t>
            </a:r>
          </a:p>
          <a:p>
            <a:r>
              <a:rPr lang="en-SG" sz="1200" dirty="0" smtClean="0"/>
              <a:t>Saturday and Sundays are most busy from 00:00 to 04:00. Demand increases and peaks at 6pm before trending down across all days.</a:t>
            </a:r>
            <a:endParaRPr lang="en-SG" sz="1200" dirty="0"/>
          </a:p>
        </p:txBody>
      </p:sp>
      <p:sp>
        <p:nvSpPr>
          <p:cNvPr id="11" name="Rectangle 10"/>
          <p:cNvSpPr/>
          <p:nvPr/>
        </p:nvSpPr>
        <p:spPr>
          <a:xfrm>
            <a:off x="1666702" y="2443942"/>
            <a:ext cx="10228810" cy="115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9856894" y="697931"/>
            <a:ext cx="197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 smtClean="0"/>
              <a:t>Trip Analysis by Passengers</a:t>
            </a:r>
          </a:p>
          <a:p>
            <a:r>
              <a:rPr lang="en-SG" sz="1200" dirty="0" smtClean="0"/>
              <a:t>Most rides consists of 1 to 2 passengers whereby the count of trips are in line with the tip amount, trip distance</a:t>
            </a:r>
            <a:endParaRPr lang="en-SG" sz="1200" dirty="0"/>
          </a:p>
        </p:txBody>
      </p:sp>
      <p:sp>
        <p:nvSpPr>
          <p:cNvPr id="13" name="Rectangle 12"/>
          <p:cNvSpPr/>
          <p:nvPr/>
        </p:nvSpPr>
        <p:spPr>
          <a:xfrm>
            <a:off x="5744095" y="98050"/>
            <a:ext cx="6151417" cy="234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0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Recommendations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More taxi resources can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Taxi fleet to be l</a:t>
            </a:r>
            <a:r>
              <a:rPr lang="en-SG" dirty="0" smtClean="0"/>
              <a:t>ocated at places in Manhattan as these are the most popular drop off and pick up spots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Taxi fleet to cater for more ramp up capacity on Thursdays, Fridays, Saturdays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Taxi fleet to cater for </a:t>
            </a:r>
            <a:r>
              <a:rPr lang="en-US" dirty="0" smtClean="0"/>
              <a:t>demand increases and peaks at 6pm before trending down across all days.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Larger taxis can be reduced in the fleet as the most frequent passengers count are 1 and 2.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494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425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Summary of the PowerBI Dashboard / Repor</vt:lpstr>
      <vt:lpstr>Data Preparation using Python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Huizhen</dc:creator>
  <cp:lastModifiedBy>Huizhen</cp:lastModifiedBy>
  <cp:revision>9</cp:revision>
  <dcterms:created xsi:type="dcterms:W3CDTF">2022-08-28T04:27:28Z</dcterms:created>
  <dcterms:modified xsi:type="dcterms:W3CDTF">2022-08-28T14:12:56Z</dcterms:modified>
</cp:coreProperties>
</file>