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14" r:id="rId2"/>
    <p:sldId id="288" r:id="rId3"/>
    <p:sldId id="289" r:id="rId4"/>
    <p:sldId id="291" r:id="rId5"/>
    <p:sldId id="317" r:id="rId6"/>
    <p:sldId id="315" r:id="rId7"/>
    <p:sldId id="316" r:id="rId8"/>
    <p:sldId id="318" r:id="rId9"/>
    <p:sldId id="319" r:id="rId10"/>
    <p:sldId id="321" r:id="rId11"/>
    <p:sldId id="32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1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B"/>
    <a:srgbClr val="F7F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2" y="78"/>
      </p:cViewPr>
      <p:guideLst>
        <p:guide orient="horz" pos="2160"/>
        <p:guide pos="21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33685-EBFB-4B95-913A-DFEFCEB19951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AD6A0-C615-4EB0-97F7-F641CE376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388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AD6A0-C615-4EB0-97F7-F641CE37654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545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AD6A0-C615-4EB0-97F7-F641CE37654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4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AD6A0-C615-4EB0-97F7-F641CE37654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579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AD6A0-C615-4EB0-97F7-F641CE37654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001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AD6A0-C615-4EB0-97F7-F641CE37654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072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AD6A0-C615-4EB0-97F7-F641CE37654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28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AD6A0-C615-4EB0-97F7-F641CE37654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621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AD6A0-C615-4EB0-97F7-F641CE37654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781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AD6A0-C615-4EB0-97F7-F641CE37654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812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AD6A0-C615-4EB0-97F7-F641CE37654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246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AD6A0-C615-4EB0-97F7-F641CE37654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48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8" t="28519"/>
          <a:stretch/>
        </p:blipFill>
        <p:spPr>
          <a:xfrm>
            <a:off x="1" y="-12701"/>
            <a:ext cx="12189980" cy="6857031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3700-D2F0-4E3A-A777-D3760E40E04A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90D7-01B4-4AF1-B54D-18436DA970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632188" y="3178254"/>
            <a:ext cx="8262165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632188" y="1341121"/>
            <a:ext cx="8262165" cy="171648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3600" b="1" kern="1000" baseline="0">
                <a:gradFill flip="none" rotWithShape="1">
                  <a:gsLst>
                    <a:gs pos="65000">
                      <a:schemeClr val="accent1">
                        <a:lumMod val="75000"/>
                      </a:schemeClr>
                    </a:gs>
                    <a:gs pos="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单击此处添加您的标题文字</a:t>
            </a:r>
          </a:p>
        </p:txBody>
      </p:sp>
    </p:spTree>
    <p:extLst>
      <p:ext uri="{BB962C8B-B14F-4D97-AF65-F5344CB8AC3E}">
        <p14:creationId xmlns:p14="http://schemas.microsoft.com/office/powerpoint/2010/main" val="3570646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96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3700-D2F0-4E3A-A777-D3760E40E04A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90D7-01B4-4AF1-B54D-18436DA97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75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1" y="365125"/>
            <a:ext cx="118251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3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3700-D2F0-4E3A-A777-D3760E40E04A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90D7-01B4-4AF1-B54D-18436DA97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6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3700-D2F0-4E3A-A777-D3760E40E04A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90D7-01B4-4AF1-B54D-18436DA97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07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108202"/>
            <a:ext cx="7994651" cy="1235075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4" y="3400425"/>
            <a:ext cx="4090217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3700-D2F0-4E3A-A777-D3760E40E04A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90D7-01B4-4AF1-B54D-18436DA97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234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3"/>
            <a:ext cx="5094116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3700-D2F0-4E3A-A777-D3760E40E04A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90D7-01B4-4AF1-B54D-18436DA97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3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3700-D2F0-4E3A-A777-D3760E40E04A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90D7-01B4-4AF1-B54D-18436DA97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87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3700-D2F0-4E3A-A777-D3760E40E04A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90D7-01B4-4AF1-B54D-18436DA97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50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3700-D2F0-4E3A-A777-D3760E40E04A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90D7-01B4-4AF1-B54D-18436DA97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45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1" y="533402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1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1" y="21336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3700-D2F0-4E3A-A777-D3760E40E04A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90D7-01B4-4AF1-B54D-18436DA97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69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3700-D2F0-4E3A-A777-D3760E40E04A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D90D7-01B4-4AF1-B54D-18436DA97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53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89980" cy="6858000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23700-D2F0-4E3A-A777-D3760E40E04A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D90D7-01B4-4AF1-B54D-18436DA970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71551" y="76620"/>
            <a:ext cx="10277474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971550" y="1047750"/>
            <a:ext cx="10277475" cy="4863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57815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45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"/>
        <a:defRPr lang="zh-CN" altLang="en-US" sz="2400" kern="1200" baseline="0" dirty="0" smtClean="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326378" y="2386634"/>
            <a:ext cx="7539243" cy="1412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6600" b="1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BigPipe</a:t>
            </a:r>
            <a:r>
              <a:rPr lang="en-US" altLang="zh-CN" sz="66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CN" sz="6600" b="1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Nodejs</a:t>
            </a:r>
            <a:r>
              <a:rPr lang="zh-CN" altLang="en-US" sz="66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版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648950" y="7753350"/>
            <a:ext cx="723275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延迟符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11181"/>
            <a:ext cx="12192000" cy="15380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0" y="5622819"/>
            <a:ext cx="12192000" cy="153803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818000" y="3799328"/>
            <a:ext cx="1830950" cy="67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-zchq88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78291850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03445" y="1568284"/>
            <a:ext cx="1728192" cy="451250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2006693" y="1844823"/>
            <a:ext cx="2810968" cy="864096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9" name="五边形 8"/>
          <p:cNvSpPr/>
          <p:nvPr/>
        </p:nvSpPr>
        <p:spPr>
          <a:xfrm>
            <a:off x="2006693" y="2854049"/>
            <a:ext cx="2810968" cy="864096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0" name="五边形 9"/>
          <p:cNvSpPr/>
          <p:nvPr/>
        </p:nvSpPr>
        <p:spPr>
          <a:xfrm>
            <a:off x="2006693" y="3863276"/>
            <a:ext cx="2810968" cy="864096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1" name="五边形 10"/>
          <p:cNvSpPr/>
          <p:nvPr/>
        </p:nvSpPr>
        <p:spPr>
          <a:xfrm>
            <a:off x="2006693" y="4872503"/>
            <a:ext cx="2810968" cy="864096"/>
          </a:xfrm>
          <a:prstGeom prst="homePlat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4484193" y="1844823"/>
            <a:ext cx="6750204" cy="864096"/>
            <a:chOff x="3363144" y="1383617"/>
            <a:chExt cx="5062653" cy="648072"/>
          </a:xfrm>
          <a:solidFill>
            <a:srgbClr val="92D050"/>
          </a:solidFill>
        </p:grpSpPr>
        <p:sp>
          <p:nvSpPr>
            <p:cNvPr id="13" name="矩形 17"/>
            <p:cNvSpPr/>
            <p:nvPr/>
          </p:nvSpPr>
          <p:spPr>
            <a:xfrm>
              <a:off x="3363144" y="1383617"/>
              <a:ext cx="5062653" cy="648072"/>
            </a:xfrm>
            <a:custGeom>
              <a:avLst/>
              <a:gdLst/>
              <a:ahLst/>
              <a:cxnLst/>
              <a:rect l="l" t="t" r="r" b="b"/>
              <a:pathLst>
                <a:path w="5062653" h="648072">
                  <a:moveTo>
                    <a:pt x="0" y="0"/>
                  </a:moveTo>
                  <a:lnTo>
                    <a:pt x="704800" y="0"/>
                  </a:lnTo>
                  <a:lnTo>
                    <a:pt x="4357853" y="0"/>
                  </a:lnTo>
                  <a:lnTo>
                    <a:pt x="5062653" y="0"/>
                  </a:lnTo>
                  <a:lnTo>
                    <a:pt x="5062653" y="648072"/>
                  </a:lnTo>
                  <a:lnTo>
                    <a:pt x="4357853" y="648072"/>
                  </a:lnTo>
                  <a:lnTo>
                    <a:pt x="704800" y="648072"/>
                  </a:lnTo>
                  <a:lnTo>
                    <a:pt x="0" y="648072"/>
                  </a:lnTo>
                  <a:lnTo>
                    <a:pt x="324036" y="32403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23925" y="1633999"/>
              <a:ext cx="4176464" cy="144270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5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bg1"/>
                  </a:solidFill>
                </a:rPr>
                <a:t>门户网站？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486747" y="2071688"/>
            <a:ext cx="16401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场景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86747" y="3080913"/>
            <a:ext cx="16401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场景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86747" y="4090140"/>
            <a:ext cx="16401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场景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86747" y="5099366"/>
            <a:ext cx="16401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场景</a:t>
            </a:r>
            <a:r>
              <a:rPr lang="en-US" altLang="zh-CN" dirty="0"/>
              <a:t>4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4484193" y="2854049"/>
            <a:ext cx="6750204" cy="864096"/>
            <a:chOff x="3363144" y="2140537"/>
            <a:chExt cx="5062653" cy="648072"/>
          </a:xfrm>
          <a:solidFill>
            <a:srgbClr val="92D050"/>
          </a:solidFill>
        </p:grpSpPr>
        <p:sp>
          <p:nvSpPr>
            <p:cNvPr id="20" name="矩形 17"/>
            <p:cNvSpPr/>
            <p:nvPr/>
          </p:nvSpPr>
          <p:spPr>
            <a:xfrm>
              <a:off x="3363144" y="2140537"/>
              <a:ext cx="5062653" cy="648072"/>
            </a:xfrm>
            <a:custGeom>
              <a:avLst/>
              <a:gdLst/>
              <a:ahLst/>
              <a:cxnLst/>
              <a:rect l="l" t="t" r="r" b="b"/>
              <a:pathLst>
                <a:path w="5062653" h="648072">
                  <a:moveTo>
                    <a:pt x="0" y="0"/>
                  </a:moveTo>
                  <a:lnTo>
                    <a:pt x="704800" y="0"/>
                  </a:lnTo>
                  <a:lnTo>
                    <a:pt x="4357853" y="0"/>
                  </a:lnTo>
                  <a:lnTo>
                    <a:pt x="5062653" y="0"/>
                  </a:lnTo>
                  <a:lnTo>
                    <a:pt x="5062653" y="648072"/>
                  </a:lnTo>
                  <a:lnTo>
                    <a:pt x="4357853" y="648072"/>
                  </a:lnTo>
                  <a:lnTo>
                    <a:pt x="704800" y="648072"/>
                  </a:lnTo>
                  <a:lnTo>
                    <a:pt x="0" y="648072"/>
                  </a:lnTo>
                  <a:lnTo>
                    <a:pt x="324036" y="32403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23928" y="2285285"/>
              <a:ext cx="4176464" cy="144270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5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endParaRPr lang="en-US" altLang="zh-CN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484193" y="3863276"/>
            <a:ext cx="6750204" cy="864096"/>
            <a:chOff x="3363144" y="2897457"/>
            <a:chExt cx="5062653" cy="648072"/>
          </a:xfrm>
          <a:solidFill>
            <a:srgbClr val="92D050"/>
          </a:solidFill>
        </p:grpSpPr>
        <p:sp>
          <p:nvSpPr>
            <p:cNvPr id="23" name="矩形 17"/>
            <p:cNvSpPr/>
            <p:nvPr/>
          </p:nvSpPr>
          <p:spPr>
            <a:xfrm>
              <a:off x="3363144" y="2897457"/>
              <a:ext cx="5062653" cy="648072"/>
            </a:xfrm>
            <a:custGeom>
              <a:avLst/>
              <a:gdLst/>
              <a:ahLst/>
              <a:cxnLst/>
              <a:rect l="l" t="t" r="r" b="b"/>
              <a:pathLst>
                <a:path w="5062653" h="648072">
                  <a:moveTo>
                    <a:pt x="0" y="0"/>
                  </a:moveTo>
                  <a:lnTo>
                    <a:pt x="704800" y="0"/>
                  </a:lnTo>
                  <a:lnTo>
                    <a:pt x="4357853" y="0"/>
                  </a:lnTo>
                  <a:lnTo>
                    <a:pt x="5062653" y="0"/>
                  </a:lnTo>
                  <a:lnTo>
                    <a:pt x="5062653" y="648072"/>
                  </a:lnTo>
                  <a:lnTo>
                    <a:pt x="4357853" y="648072"/>
                  </a:lnTo>
                  <a:lnTo>
                    <a:pt x="704800" y="648072"/>
                  </a:lnTo>
                  <a:lnTo>
                    <a:pt x="0" y="648072"/>
                  </a:lnTo>
                  <a:lnTo>
                    <a:pt x="324036" y="32403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23928" y="3016805"/>
              <a:ext cx="4176464" cy="144270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5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endParaRPr lang="en-US" altLang="zh-CN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484193" y="4872503"/>
            <a:ext cx="6750204" cy="864096"/>
            <a:chOff x="3363144" y="3654377"/>
            <a:chExt cx="5062653" cy="648072"/>
          </a:xfrm>
          <a:solidFill>
            <a:srgbClr val="92D050"/>
          </a:solidFill>
        </p:grpSpPr>
        <p:sp>
          <p:nvSpPr>
            <p:cNvPr id="26" name="矩形 17"/>
            <p:cNvSpPr/>
            <p:nvPr/>
          </p:nvSpPr>
          <p:spPr>
            <a:xfrm>
              <a:off x="3363144" y="3654377"/>
              <a:ext cx="5062653" cy="648072"/>
            </a:xfrm>
            <a:custGeom>
              <a:avLst/>
              <a:gdLst/>
              <a:ahLst/>
              <a:cxnLst/>
              <a:rect l="l" t="t" r="r" b="b"/>
              <a:pathLst>
                <a:path w="5062653" h="648072">
                  <a:moveTo>
                    <a:pt x="0" y="0"/>
                  </a:moveTo>
                  <a:lnTo>
                    <a:pt x="704800" y="0"/>
                  </a:lnTo>
                  <a:lnTo>
                    <a:pt x="4357853" y="0"/>
                  </a:lnTo>
                  <a:lnTo>
                    <a:pt x="5062653" y="0"/>
                  </a:lnTo>
                  <a:lnTo>
                    <a:pt x="5062653" y="648072"/>
                  </a:lnTo>
                  <a:lnTo>
                    <a:pt x="4357853" y="648072"/>
                  </a:lnTo>
                  <a:lnTo>
                    <a:pt x="704800" y="648072"/>
                  </a:lnTo>
                  <a:lnTo>
                    <a:pt x="0" y="648072"/>
                  </a:lnTo>
                  <a:lnTo>
                    <a:pt x="324036" y="32403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23928" y="3786425"/>
              <a:ext cx="4176464" cy="144270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5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endParaRPr lang="en-US" altLang="zh-CN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标题 1"/>
          <p:cNvSpPr txBox="1">
            <a:spLocks/>
          </p:cNvSpPr>
          <p:nvPr/>
        </p:nvSpPr>
        <p:spPr bwMode="auto">
          <a:xfrm>
            <a:off x="1191509" y="2907957"/>
            <a:ext cx="672075" cy="183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121917" tIns="60958" rIns="121917" bIns="60958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1600" b="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3200" b="1" dirty="0"/>
              <a:t>使用场景</a:t>
            </a:r>
          </a:p>
        </p:txBody>
      </p:sp>
      <p:grpSp>
        <p:nvGrpSpPr>
          <p:cNvPr id="29" name="组合 15"/>
          <p:cNvGrpSpPr>
            <a:grpSpLocks/>
          </p:cNvGrpSpPr>
          <p:nvPr/>
        </p:nvGrpSpPr>
        <p:grpSpPr bwMode="auto">
          <a:xfrm>
            <a:off x="-421928" y="152400"/>
            <a:ext cx="3859212" cy="525463"/>
            <a:chOff x="6168776" y="1221671"/>
            <a:chExt cx="4455682" cy="606624"/>
          </a:xfrm>
        </p:grpSpPr>
        <p:sp>
          <p:nvSpPr>
            <p:cNvPr id="30" name="圆角矩形 29"/>
            <p:cNvSpPr/>
            <p:nvPr/>
          </p:nvSpPr>
          <p:spPr>
            <a:xfrm>
              <a:off x="6168776" y="1221671"/>
              <a:ext cx="4455682" cy="606624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rgbClr val="3F7B33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1" name="文本框 13"/>
            <p:cNvSpPr txBox="1">
              <a:spLocks noChangeArrowheads="1"/>
            </p:cNvSpPr>
            <p:nvPr/>
          </p:nvSpPr>
          <p:spPr bwMode="auto">
            <a:xfrm>
              <a:off x="6834600" y="1233423"/>
              <a:ext cx="1641993" cy="532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400" b="1" dirty="0">
                  <a:solidFill>
                    <a:srgbClr val="92D050"/>
                  </a:solidFill>
                  <a:latin typeface="微软雅黑" pitchFamily="34" charset="-122"/>
                </a:rPr>
                <a:t>适合场景</a:t>
              </a: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648950" y="7753350"/>
            <a:ext cx="723275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延迟符</a:t>
            </a:r>
          </a:p>
        </p:txBody>
      </p:sp>
      <p:sp>
        <p:nvSpPr>
          <p:cNvPr id="33" name="TextBox 13"/>
          <p:cNvSpPr txBox="1"/>
          <p:nvPr/>
        </p:nvSpPr>
        <p:spPr>
          <a:xfrm>
            <a:off x="5231901" y="3189917"/>
            <a:ext cx="5568619" cy="192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5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400" dirty="0">
                <a:solidFill>
                  <a:schemeClr val="bg1"/>
                </a:solidFill>
              </a:rPr>
              <a:t>企业后台？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35" name="TextBox 13"/>
          <p:cNvSpPr txBox="1"/>
          <p:nvPr/>
        </p:nvSpPr>
        <p:spPr>
          <a:xfrm>
            <a:off x="5231902" y="4214767"/>
            <a:ext cx="5568619" cy="192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5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400" dirty="0" err="1">
                <a:solidFill>
                  <a:schemeClr val="bg1"/>
                </a:solidFill>
              </a:rPr>
              <a:t>Freecodecamp</a:t>
            </a:r>
            <a:r>
              <a:rPr lang="zh-CN" altLang="en-US" sz="1400" dirty="0">
                <a:solidFill>
                  <a:schemeClr val="bg1"/>
                </a:solidFill>
              </a:rPr>
              <a:t>？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36" name="TextBox 13"/>
          <p:cNvSpPr txBox="1"/>
          <p:nvPr/>
        </p:nvSpPr>
        <p:spPr>
          <a:xfrm>
            <a:off x="5231902" y="5208371"/>
            <a:ext cx="5568619" cy="192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5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400" dirty="0">
                <a:solidFill>
                  <a:schemeClr val="bg1"/>
                </a:solidFill>
              </a:rPr>
              <a:t>社交网站？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891426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5" grpId="0"/>
      <p:bldP spid="16" grpId="0"/>
      <p:bldP spid="17" grpId="0"/>
      <p:bldP spid="18" grpId="0"/>
      <p:bldP spid="28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27120" y="2328306"/>
            <a:ext cx="5293360" cy="1678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8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谢谢观赏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0648950" y="7753350"/>
            <a:ext cx="723275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延迟符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11181"/>
            <a:ext cx="12192000" cy="15380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0" y="5622819"/>
            <a:ext cx="12192000" cy="153803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34687" y="649605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231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:checker/>
      </p:transition>
    </mc:Choice>
    <mc:Fallback xmlns="">
      <p:transition spd="slow" advClick="0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17932" y="1248386"/>
            <a:ext cx="144660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6600" b="1" dirty="0">
                <a:ln w="19050">
                  <a:solidFill>
                    <a:srgbClr val="92D050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50" endPos="85000" dir="5400000" sy="-100000" algn="bl" rotWithShape="0"/>
                </a:effectLst>
                <a:latin typeface="Adobe 仿宋 Std R" pitchFamily="18" charset="-122"/>
                <a:ea typeface="Adobe 仿宋 Std R" pitchFamily="18" charset="-122"/>
              </a:rPr>
              <a:t>目</a:t>
            </a:r>
          </a:p>
        </p:txBody>
      </p:sp>
      <p:sp>
        <p:nvSpPr>
          <p:cNvPr id="9" name="矩形 8"/>
          <p:cNvSpPr/>
          <p:nvPr/>
        </p:nvSpPr>
        <p:spPr>
          <a:xfrm>
            <a:off x="2700164" y="1259524"/>
            <a:ext cx="1224136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6600" b="1" dirty="0">
                <a:ln w="19050">
                  <a:solidFill>
                    <a:srgbClr val="92D050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50" endPos="85000" dir="5400000" sy="-100000" algn="bl" rotWithShape="0"/>
                </a:effectLst>
                <a:latin typeface="Adobe 仿宋 Std R" pitchFamily="18" charset="-122"/>
                <a:ea typeface="Adobe 仿宋 Std R" pitchFamily="18" charset="-122"/>
              </a:rPr>
              <a:t>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33900" y="1552938"/>
            <a:ext cx="398698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01  </a:t>
            </a:r>
            <a:r>
              <a:rPr lang="en-US" altLang="zh-CN" sz="4000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Bigpipe</a:t>
            </a: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介绍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533900" y="2505438"/>
            <a:ext cx="539282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02  </a:t>
            </a:r>
            <a:r>
              <a:rPr lang="en-US" altLang="zh-CN" sz="4000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Nodejs</a:t>
            </a: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服务器实现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4533900" y="3451687"/>
            <a:ext cx="416973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03  </a:t>
            </a: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使用场景思考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0648950" y="7753350"/>
            <a:ext cx="723275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延迟符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11181"/>
            <a:ext cx="12192000" cy="153803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0" y="5622819"/>
            <a:ext cx="12192000" cy="153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66021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" grpId="0"/>
      <p:bldP spid="27" grpId="0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965976" y="2386634"/>
            <a:ext cx="6260047" cy="1412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66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01 </a:t>
            </a:r>
            <a:r>
              <a:rPr lang="en-US" altLang="zh-CN" sz="6600" dirty="0" err="1">
                <a:solidFill>
                  <a:schemeClr val="accent1">
                    <a:lumMod val="75000"/>
                  </a:schemeClr>
                </a:solidFill>
                <a:latin typeface="+mj-ea"/>
              </a:rPr>
              <a:t>Bigpipe</a:t>
            </a:r>
            <a:r>
              <a:rPr lang="zh-CN" altLang="en-US" sz="6600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介绍</a:t>
            </a:r>
            <a:endParaRPr lang="zh-CN" altLang="en-US" sz="66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648950" y="7753350"/>
            <a:ext cx="723275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延迟符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11181"/>
            <a:ext cx="12192000" cy="15380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0" y="5622819"/>
            <a:ext cx="12192000" cy="153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89420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7"/>
          <p:cNvSpPr txBox="1"/>
          <p:nvPr/>
        </p:nvSpPr>
        <p:spPr>
          <a:xfrm>
            <a:off x="2189509" y="1353297"/>
            <a:ext cx="1676475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48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FaceBook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410885" y="4373982"/>
            <a:ext cx="3744416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0"/>
          <p:cNvSpPr txBox="1"/>
          <p:nvPr/>
        </p:nvSpPr>
        <p:spPr>
          <a:xfrm>
            <a:off x="961134" y="4434375"/>
            <a:ext cx="445236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en-US" altLang="zh-CN" sz="3200" b="1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FaceBook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页面加载技术</a:t>
            </a: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5661923" y="1266219"/>
            <a:ext cx="1241775" cy="5096271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7152118" y="1266219"/>
            <a:ext cx="4224469" cy="626611"/>
          </a:xfrm>
          <a:prstGeom prst="roundRect">
            <a:avLst/>
          </a:prstGeom>
          <a:solidFill>
            <a:srgbClr val="92D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7152118" y="2756107"/>
            <a:ext cx="4224469" cy="626611"/>
          </a:xfrm>
          <a:prstGeom prst="roundRect">
            <a:avLst/>
          </a:prstGeom>
          <a:solidFill>
            <a:srgbClr val="92D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7152118" y="4245995"/>
            <a:ext cx="4224469" cy="626611"/>
          </a:xfrm>
          <a:prstGeom prst="roundRect">
            <a:avLst/>
          </a:prstGeom>
          <a:solidFill>
            <a:srgbClr val="92D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7152118" y="5735879"/>
            <a:ext cx="4224469" cy="626611"/>
          </a:xfrm>
          <a:prstGeom prst="roundRect">
            <a:avLst/>
          </a:prstGeom>
          <a:solidFill>
            <a:srgbClr val="92D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23"/>
          <p:cNvSpPr txBox="1"/>
          <p:nvPr/>
        </p:nvSpPr>
        <p:spPr>
          <a:xfrm>
            <a:off x="7619933" y="1398022"/>
            <a:ext cx="308457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300" dirty="0">
                <a:latin typeface="微软雅黑" pitchFamily="34" charset="-122"/>
                <a:ea typeface="微软雅黑" pitchFamily="34" charset="-122"/>
              </a:rPr>
              <a:t>成功的将个人空间主页面加载耗时由原来的</a:t>
            </a:r>
            <a:r>
              <a:rPr lang="en-US" altLang="zh-CN" sz="1300" dirty="0"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en-US" sz="1300" dirty="0">
                <a:latin typeface="微软雅黑" pitchFamily="34" charset="-122"/>
                <a:ea typeface="微软雅黑" pitchFamily="34" charset="-122"/>
              </a:rPr>
              <a:t>秒减少为</a:t>
            </a:r>
            <a:r>
              <a:rPr lang="en-US" altLang="zh-CN" sz="1300" dirty="0"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1300" dirty="0"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13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25"/>
          <p:cNvSpPr txBox="1"/>
          <p:nvPr/>
        </p:nvSpPr>
        <p:spPr>
          <a:xfrm>
            <a:off x="7619933" y="2988496"/>
            <a:ext cx="3084579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300" dirty="0">
                <a:latin typeface="微软雅黑" pitchFamily="34" charset="-122"/>
                <a:ea typeface="微软雅黑" pitchFamily="34" charset="-122"/>
              </a:rPr>
              <a:t>成功减少请求，减少服务器端的负载。</a:t>
            </a:r>
            <a:endParaRPr lang="en-US" altLang="zh-CN" sz="13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27"/>
          <p:cNvSpPr txBox="1"/>
          <p:nvPr/>
        </p:nvSpPr>
        <p:spPr>
          <a:xfrm>
            <a:off x="7619933" y="4456708"/>
            <a:ext cx="308457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300" dirty="0">
                <a:latin typeface="微软雅黑" pitchFamily="34" charset="-122"/>
                <a:ea typeface="微软雅黑" pitchFamily="34" charset="-122"/>
              </a:rPr>
              <a:t>使浏览器和服务器可以并行同时工作</a:t>
            </a:r>
            <a:endParaRPr lang="en-US" altLang="zh-CN" sz="13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29"/>
          <p:cNvSpPr txBox="1"/>
          <p:nvPr/>
        </p:nvSpPr>
        <p:spPr>
          <a:xfrm>
            <a:off x="7619933" y="5863356"/>
            <a:ext cx="308457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300" dirty="0">
                <a:latin typeface="微软雅黑" pitchFamily="34" charset="-122"/>
                <a:ea typeface="微软雅黑" pitchFamily="34" charset="-122"/>
              </a:rPr>
              <a:t>不改变浏览器的结构与网络协议，仅使用</a:t>
            </a:r>
            <a:r>
              <a:rPr lang="en-US" altLang="zh-CN" sz="1300" dirty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300" dirty="0">
                <a:latin typeface="微软雅黑" pitchFamily="34" charset="-122"/>
                <a:ea typeface="微软雅黑" pitchFamily="34" charset="-122"/>
              </a:rPr>
              <a:t>就可以实现</a:t>
            </a:r>
            <a:endParaRPr lang="en-US" altLang="zh-CN" sz="13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" name="组合 15"/>
          <p:cNvGrpSpPr>
            <a:grpSpLocks/>
          </p:cNvGrpSpPr>
          <p:nvPr/>
        </p:nvGrpSpPr>
        <p:grpSpPr bwMode="auto">
          <a:xfrm>
            <a:off x="-421928" y="152400"/>
            <a:ext cx="3859212" cy="525463"/>
            <a:chOff x="6168776" y="1221671"/>
            <a:chExt cx="4455682" cy="606624"/>
          </a:xfrm>
        </p:grpSpPr>
        <p:sp>
          <p:nvSpPr>
            <p:cNvPr id="50" name="圆角矩形 49"/>
            <p:cNvSpPr/>
            <p:nvPr/>
          </p:nvSpPr>
          <p:spPr>
            <a:xfrm>
              <a:off x="6168776" y="1221671"/>
              <a:ext cx="4455682" cy="606624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rgbClr val="3F7B33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1" name="文本框 13"/>
            <p:cNvSpPr txBox="1">
              <a:spLocks noChangeArrowheads="1"/>
            </p:cNvSpPr>
            <p:nvPr/>
          </p:nvSpPr>
          <p:spPr bwMode="auto">
            <a:xfrm>
              <a:off x="6834600" y="1233423"/>
              <a:ext cx="1641993" cy="532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92D050"/>
                  </a:solidFill>
                  <a:latin typeface="微软雅黑" pitchFamily="34" charset="-122"/>
                </a:rPr>
                <a:t>相关介绍</a:t>
              </a: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10648950" y="7753350"/>
            <a:ext cx="723275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延迟符</a:t>
            </a:r>
          </a:p>
        </p:txBody>
      </p:sp>
      <p:pic>
        <p:nvPicPr>
          <p:cNvPr id="1026" name="Picture 2" descr="https://ss0.baidu.com/6ONWsjip0QIZ8tyhnq/it/u=477469011,946512033&amp;fm=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88" y="2162638"/>
            <a:ext cx="1651716" cy="165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252011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1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4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4" grpId="0" animBg="1"/>
      <p:bldP spid="35" grpId="0" animBg="1"/>
      <p:bldP spid="37" grpId="0" animBg="1"/>
      <p:bldP spid="39" grpId="0" animBg="1"/>
      <p:bldP spid="41" grpId="0" animBg="1"/>
      <p:bldP spid="42" grpId="0"/>
      <p:bldP spid="44" grpId="0"/>
      <p:bldP spid="46" grpId="0"/>
      <p:bldP spid="48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5"/>
          <p:cNvGrpSpPr>
            <a:grpSpLocks/>
          </p:cNvGrpSpPr>
          <p:nvPr/>
        </p:nvGrpSpPr>
        <p:grpSpPr bwMode="auto">
          <a:xfrm>
            <a:off x="-421928" y="152400"/>
            <a:ext cx="3859212" cy="525463"/>
            <a:chOff x="6168776" y="1221671"/>
            <a:chExt cx="4455682" cy="606624"/>
          </a:xfrm>
        </p:grpSpPr>
        <p:sp>
          <p:nvSpPr>
            <p:cNvPr id="5" name="圆角矩形 4"/>
            <p:cNvSpPr/>
            <p:nvPr/>
          </p:nvSpPr>
          <p:spPr>
            <a:xfrm>
              <a:off x="6168776" y="1221671"/>
              <a:ext cx="4455682" cy="606624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rgbClr val="3F7B33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6" name="文本框 13"/>
            <p:cNvSpPr txBox="1">
              <a:spLocks noChangeArrowheads="1"/>
            </p:cNvSpPr>
            <p:nvPr/>
          </p:nvSpPr>
          <p:spPr bwMode="auto">
            <a:xfrm>
              <a:off x="6834600" y="1233423"/>
              <a:ext cx="2400804" cy="532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92D050"/>
                  </a:solidFill>
                  <a:latin typeface="微软雅黑" pitchFamily="34" charset="-122"/>
                </a:rPr>
                <a:t> </a:t>
              </a:r>
              <a:r>
                <a:rPr lang="en-US" altLang="zh-CN" sz="2400" b="1" dirty="0" err="1">
                  <a:solidFill>
                    <a:srgbClr val="92D050"/>
                  </a:solidFill>
                  <a:latin typeface="微软雅黑" pitchFamily="34" charset="-122"/>
                </a:rPr>
                <a:t>BigPipe</a:t>
              </a:r>
              <a:r>
                <a:rPr lang="zh-CN" altLang="en-US" sz="2400" b="1" dirty="0">
                  <a:solidFill>
                    <a:srgbClr val="92D050"/>
                  </a:solidFill>
                  <a:latin typeface="微软雅黑" pitchFamily="34" charset="-122"/>
                </a:rPr>
                <a:t>思想</a:t>
              </a:r>
            </a:p>
          </p:txBody>
        </p:sp>
      </p:grpSp>
      <p:sp>
        <p:nvSpPr>
          <p:cNvPr id="7" name="Freeform 5"/>
          <p:cNvSpPr>
            <a:spLocks/>
          </p:cNvSpPr>
          <p:nvPr/>
        </p:nvSpPr>
        <p:spPr bwMode="auto">
          <a:xfrm>
            <a:off x="1996944" y="934414"/>
            <a:ext cx="2051605" cy="18497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92D050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234179" y="1551516"/>
            <a:ext cx="1572527" cy="61554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之前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0648950" y="7753350"/>
            <a:ext cx="723275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延迟符</a:t>
            </a:r>
          </a:p>
        </p:txBody>
      </p:sp>
      <p:sp>
        <p:nvSpPr>
          <p:cNvPr id="27" name="Freeform 5"/>
          <p:cNvSpPr>
            <a:spLocks/>
          </p:cNvSpPr>
          <p:nvPr/>
        </p:nvSpPr>
        <p:spPr bwMode="auto">
          <a:xfrm>
            <a:off x="8597345" y="934414"/>
            <a:ext cx="2051605" cy="18497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92D050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TextBox 22"/>
          <p:cNvSpPr txBox="1"/>
          <p:nvPr/>
        </p:nvSpPr>
        <p:spPr>
          <a:xfrm>
            <a:off x="8717113" y="1551516"/>
            <a:ext cx="1812067" cy="61554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3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BigPipe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92" y="2797804"/>
            <a:ext cx="49149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433" y="2784167"/>
            <a:ext cx="4543425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205803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3" grpId="0"/>
      <p:bldP spid="25" grpId="0"/>
      <p:bldP spid="27" grpId="0" animBg="1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7"/>
          <p:cNvSpPr txBox="1"/>
          <p:nvPr/>
        </p:nvSpPr>
        <p:spPr>
          <a:xfrm>
            <a:off x="2189509" y="1353297"/>
            <a:ext cx="1676475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48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FaceBook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10"/>
          <p:cNvSpPr txBox="1"/>
          <p:nvPr/>
        </p:nvSpPr>
        <p:spPr>
          <a:xfrm>
            <a:off x="973514" y="4117436"/>
            <a:ext cx="289247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en-US" altLang="zh-CN" sz="3200" b="1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FaceBook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首页</a:t>
            </a:r>
          </a:p>
        </p:txBody>
      </p:sp>
      <p:grpSp>
        <p:nvGrpSpPr>
          <p:cNvPr id="49" name="组合 15"/>
          <p:cNvGrpSpPr>
            <a:grpSpLocks/>
          </p:cNvGrpSpPr>
          <p:nvPr/>
        </p:nvGrpSpPr>
        <p:grpSpPr bwMode="auto">
          <a:xfrm>
            <a:off x="-421928" y="152400"/>
            <a:ext cx="3859212" cy="525463"/>
            <a:chOff x="6168776" y="1221671"/>
            <a:chExt cx="4455682" cy="606624"/>
          </a:xfrm>
        </p:grpSpPr>
        <p:sp>
          <p:nvSpPr>
            <p:cNvPr id="50" name="圆角矩形 49"/>
            <p:cNvSpPr/>
            <p:nvPr/>
          </p:nvSpPr>
          <p:spPr>
            <a:xfrm>
              <a:off x="6168776" y="1221671"/>
              <a:ext cx="4455682" cy="606624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rgbClr val="3F7B33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1" name="文本框 13"/>
            <p:cNvSpPr txBox="1">
              <a:spLocks noChangeArrowheads="1"/>
            </p:cNvSpPr>
            <p:nvPr/>
          </p:nvSpPr>
          <p:spPr bwMode="auto">
            <a:xfrm>
              <a:off x="6834600" y="1233423"/>
              <a:ext cx="1999190" cy="532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92D050"/>
                  </a:solidFill>
                  <a:latin typeface="微软雅黑" pitchFamily="34" charset="-122"/>
                </a:rPr>
                <a:t>技术使用前</a:t>
              </a: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10648950" y="7753350"/>
            <a:ext cx="723275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延迟符</a:t>
            </a:r>
          </a:p>
        </p:txBody>
      </p:sp>
      <p:pic>
        <p:nvPicPr>
          <p:cNvPr id="1026" name="Picture 2" descr="https://ss0.baidu.com/6ONWsjip0QIZ8tyhnq/it/u=477469011,946512033&amp;fm=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91" y="2091961"/>
            <a:ext cx="1651716" cy="165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BigPipe_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707" y="624245"/>
            <a:ext cx="6858000" cy="543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375796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5"/>
          <p:cNvGrpSpPr>
            <a:grpSpLocks/>
          </p:cNvGrpSpPr>
          <p:nvPr/>
        </p:nvGrpSpPr>
        <p:grpSpPr bwMode="auto">
          <a:xfrm>
            <a:off x="-421928" y="152400"/>
            <a:ext cx="3859212" cy="525463"/>
            <a:chOff x="6168776" y="1221671"/>
            <a:chExt cx="4455682" cy="606624"/>
          </a:xfrm>
        </p:grpSpPr>
        <p:sp>
          <p:nvSpPr>
            <p:cNvPr id="21" name="圆角矩形 20"/>
            <p:cNvSpPr/>
            <p:nvPr/>
          </p:nvSpPr>
          <p:spPr>
            <a:xfrm>
              <a:off x="6168776" y="1221671"/>
              <a:ext cx="4455682" cy="606624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rgbClr val="3F7B33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2" name="文本框 13"/>
            <p:cNvSpPr txBox="1">
              <a:spLocks noChangeArrowheads="1"/>
            </p:cNvSpPr>
            <p:nvPr/>
          </p:nvSpPr>
          <p:spPr bwMode="auto">
            <a:xfrm>
              <a:off x="6834600" y="1233423"/>
              <a:ext cx="927600" cy="532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400" b="1" dirty="0">
                  <a:solidFill>
                    <a:srgbClr val="92D050"/>
                  </a:solidFill>
                  <a:latin typeface="微软雅黑" pitchFamily="34" charset="-122"/>
                </a:rPr>
                <a:t>原理</a:t>
              </a: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0648950" y="7753350"/>
            <a:ext cx="723275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延迟符</a:t>
            </a:r>
          </a:p>
        </p:txBody>
      </p:sp>
      <p:pic>
        <p:nvPicPr>
          <p:cNvPr id="4098" name="Picture 2" descr="Bigpipe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840" y="2947852"/>
            <a:ext cx="729615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officialblog-wordpress.stor.sinaapp.com/uploads/2014/02/c2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415" y="966652"/>
            <a:ext cx="57150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160618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738076" y="2782835"/>
            <a:ext cx="8715848" cy="1284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66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02 </a:t>
            </a:r>
            <a:r>
              <a:rPr lang="en-US" altLang="zh-CN" sz="6600" b="1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Nodejs</a:t>
            </a:r>
            <a:r>
              <a:rPr lang="zh-CN" altLang="en-US" sz="66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服务器实现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648950" y="7753350"/>
            <a:ext cx="723275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延迟符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11181"/>
            <a:ext cx="12192000" cy="15380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0" y="5622819"/>
            <a:ext cx="12192000" cy="153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61537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941931" y="2718491"/>
            <a:ext cx="6308137" cy="1412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66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03</a:t>
            </a:r>
            <a:r>
              <a:rPr lang="zh-CN" altLang="en-US" sz="66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使用场景思考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648950" y="7753350"/>
            <a:ext cx="723275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延迟符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11181"/>
            <a:ext cx="12192000" cy="15380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0" y="5622819"/>
            <a:ext cx="12192000" cy="153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7404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468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90C413"/>
      </a:accent1>
      <a:accent2>
        <a:srgbClr val="BABD3D"/>
      </a:accent2>
      <a:accent3>
        <a:srgbClr val="DCAB48"/>
      </a:accent3>
      <a:accent4>
        <a:srgbClr val="6B8A4B"/>
      </a:accent4>
      <a:accent5>
        <a:srgbClr val="409BA2"/>
      </a:accent5>
      <a:accent6>
        <a:srgbClr val="B84D30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</TotalTime>
  <Words>336</Words>
  <Application>Microsoft Office PowerPoint</Application>
  <PresentationFormat>宽屏</PresentationFormat>
  <Paragraphs>66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Adobe 仿宋 Std R</vt:lpstr>
      <vt:lpstr>等线</vt:lpstr>
      <vt:lpstr>宋体</vt:lpstr>
      <vt:lpstr>微软雅黑</vt:lpstr>
      <vt:lpstr>幼圆</vt:lpstr>
      <vt:lpstr>Arial</vt:lpstr>
      <vt:lpstr>Calibri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16说课模板</dc:title>
  <dc:creator>Administrator</dc:creator>
  <cp:lastModifiedBy>朱辰卿</cp:lastModifiedBy>
  <cp:revision>46</cp:revision>
  <dcterms:created xsi:type="dcterms:W3CDTF">2015-06-25T04:58:24Z</dcterms:created>
  <dcterms:modified xsi:type="dcterms:W3CDTF">2017-04-21T07:37:25Z</dcterms:modified>
</cp:coreProperties>
</file>