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558" r:id="rId3"/>
    <p:sldId id="559" r:id="rId4"/>
    <p:sldId id="492" r:id="rId5"/>
    <p:sldId id="509" r:id="rId6"/>
    <p:sldId id="560" r:id="rId7"/>
    <p:sldId id="510" r:id="rId8"/>
    <p:sldId id="561" r:id="rId9"/>
    <p:sldId id="562" r:id="rId10"/>
    <p:sldId id="285" r:id="rId11"/>
    <p:sldId id="258" r:id="rId12"/>
    <p:sldId id="260" r:id="rId13"/>
    <p:sldId id="261" r:id="rId14"/>
    <p:sldId id="265" r:id="rId15"/>
    <p:sldId id="267" r:id="rId16"/>
    <p:sldId id="464" r:id="rId17"/>
    <p:sldId id="465" r:id="rId18"/>
    <p:sldId id="264" r:id="rId19"/>
    <p:sldId id="268" r:id="rId20"/>
    <p:sldId id="263" r:id="rId21"/>
    <p:sldId id="563" r:id="rId22"/>
    <p:sldId id="564" r:id="rId23"/>
    <p:sldId id="270" r:id="rId24"/>
    <p:sldId id="271" r:id="rId25"/>
    <p:sldId id="272" r:id="rId26"/>
    <p:sldId id="273" r:id="rId27"/>
    <p:sldId id="274" r:id="rId28"/>
    <p:sldId id="276" r:id="rId29"/>
    <p:sldId id="56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81" d="100"/>
          <a:sy n="81" d="100"/>
        </p:scale>
        <p:origin x="1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38354-2865-4D0F-AD4A-45A995D11C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588D9B-B5A9-4D51-9D36-9D55BCB2B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0713D1-1669-458A-80A1-E0B780FEC853}"/>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BD501477-406B-4730-AA8D-697A59340D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C0BEC-E8F2-4159-8172-421C7B9E48C7}"/>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68572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9260E-497F-4870-8C61-0168B6CE19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74D1BF-E010-4133-91EF-CC3BA375D2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D6B0281-EA77-4692-8147-C26309A51842}"/>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CCF2911E-D7E2-4875-900B-28326F9013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897720-A104-42A6-B3DF-7627CBE9DF52}"/>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78767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64B7BA-941D-4454-9C63-C58496D623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8CC30C-54F3-4833-9CD3-82BC2E5CE96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F4E4A4-5AA8-425A-A72D-CCE2B0392DB6}"/>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67DD649E-A2F0-46D0-A361-A12CBC6A6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1EAA4-606C-4773-9E06-270608F6AE72}"/>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88847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2E690-1BC2-4F6E-9020-449AA7F47E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B7AFDA-E536-43D9-9FDE-DA2031E757C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0F7DFE-1F66-478C-BA05-C2A7637D01AF}"/>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EF3CE98E-1095-4951-9D7C-BF34EA2519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31FCF4-4684-4B10-BBE2-0C0CFCE946C6}"/>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244436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403E1-D3C3-42FD-B05B-95C99E2198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9161E3-5DFA-4E9B-B707-C88795ACF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8AD07EC-8D5E-4EFC-9055-60666AA7D10E}"/>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532F44E3-2BDD-41BD-9181-A0E9AC754B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941A10-320A-4E5A-AB8B-223179AFF619}"/>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503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EBCE6-D1F7-454B-8CCA-32D742CCEC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2F559B-2285-4134-AC63-DF6AA28B6D7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B70D38-3962-4D14-9398-C623EDAD23E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70F465B-263D-404D-B846-1FD0DE7BF7C5}"/>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6" name="页脚占位符 5">
            <a:extLst>
              <a:ext uri="{FF2B5EF4-FFF2-40B4-BE49-F238E27FC236}">
                <a16:creationId xmlns:a16="http://schemas.microsoft.com/office/drawing/2014/main" id="{FB6499A7-0040-4581-AE61-1017F5489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D579D7-C00A-4A71-95D3-A559B06A4D0F}"/>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53222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B5BDC-900B-4158-BFB2-A0E2B6A5FB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AEBF30-48BE-4B7D-9B44-755679C4A0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FFCBDDE-97B0-40FC-BD17-BB4BDF0CBB6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1ABE802-8BE0-4DFA-85FA-5CD7344D4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CA9D0E-5B02-48ED-99FD-8B91CB8275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6703B4A-0335-4C14-8A50-E450339C63B2}"/>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8" name="页脚占位符 7">
            <a:extLst>
              <a:ext uri="{FF2B5EF4-FFF2-40B4-BE49-F238E27FC236}">
                <a16:creationId xmlns:a16="http://schemas.microsoft.com/office/drawing/2014/main" id="{8D9BA891-006D-40B8-A197-5748B4C464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5CC4F1-6025-4B8D-B84C-4B92DF0B0F31}"/>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19229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B4EBB-6774-44D9-8A6A-93676DC6F5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5082E5-F3E6-4A13-9C67-EF96A3E2B93B}"/>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4" name="页脚占位符 3">
            <a:extLst>
              <a:ext uri="{FF2B5EF4-FFF2-40B4-BE49-F238E27FC236}">
                <a16:creationId xmlns:a16="http://schemas.microsoft.com/office/drawing/2014/main" id="{7241750A-B656-4077-BB01-99A9D446D3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017007-24DD-4EF4-8557-1FA5CFDC94C8}"/>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323925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2ABBE7-A1F7-45E7-8C08-EA49ACD6A17E}"/>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3" name="页脚占位符 2">
            <a:extLst>
              <a:ext uri="{FF2B5EF4-FFF2-40B4-BE49-F238E27FC236}">
                <a16:creationId xmlns:a16="http://schemas.microsoft.com/office/drawing/2014/main" id="{39C43546-BF73-45C3-B557-CF15EDAB67C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654884-6156-4DF9-9770-6A0C5899082D}"/>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291285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EABE8-163F-47FF-8331-5B3620181F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B0083B-6295-4DC0-94A1-8220F1658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8253BB-9060-48E9-8EB2-740BE064F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5E14DC2-3F0D-4922-B3A9-8FDE1C06F0F9}"/>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6" name="页脚占位符 5">
            <a:extLst>
              <a:ext uri="{FF2B5EF4-FFF2-40B4-BE49-F238E27FC236}">
                <a16:creationId xmlns:a16="http://schemas.microsoft.com/office/drawing/2014/main" id="{897363E4-DF94-4BB8-BA89-8280C3CE72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A1090C-EE30-4151-91D5-8F2606AC8057}"/>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80252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25EA2-6733-424F-9ACF-157905AEF7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2ACE14-24FD-49FA-9999-232754DD4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651E05-E896-44DF-A2F5-C9D2C4F81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318DC33-A305-4665-B8EC-32076DE0B206}"/>
              </a:ext>
            </a:extLst>
          </p:cNvPr>
          <p:cNvSpPr>
            <a:spLocks noGrp="1"/>
          </p:cNvSpPr>
          <p:nvPr>
            <p:ph type="dt" sz="half" idx="10"/>
          </p:nvPr>
        </p:nvSpPr>
        <p:spPr/>
        <p:txBody>
          <a:bodyPr/>
          <a:lstStyle/>
          <a:p>
            <a:fld id="{AFE89BC1-FAEE-4A75-AB7C-2275C88C288B}" type="datetimeFigureOut">
              <a:rPr lang="zh-CN" altLang="en-US" smtClean="0"/>
              <a:t>2023/2/16</a:t>
            </a:fld>
            <a:endParaRPr lang="zh-CN" altLang="en-US"/>
          </a:p>
        </p:txBody>
      </p:sp>
      <p:sp>
        <p:nvSpPr>
          <p:cNvPr id="6" name="页脚占位符 5">
            <a:extLst>
              <a:ext uri="{FF2B5EF4-FFF2-40B4-BE49-F238E27FC236}">
                <a16:creationId xmlns:a16="http://schemas.microsoft.com/office/drawing/2014/main" id="{45909C31-3AF2-42C0-BD63-1C474320D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3903BF-6B09-4631-B5A5-02FF900E993B}"/>
              </a:ext>
            </a:extLst>
          </p:cNvPr>
          <p:cNvSpPr>
            <a:spLocks noGrp="1"/>
          </p:cNvSpPr>
          <p:nvPr>
            <p:ph type="sldNum" sz="quarter" idx="12"/>
          </p:nvPr>
        </p:nvSpPr>
        <p:spPr/>
        <p:txBody>
          <a:body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421536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004818-E2E4-4015-B3E6-7DDA832DD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252077-5F5B-4539-A98E-06F3C0ECF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5014C0-8698-40EC-933B-AD5BBEDE9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89BC1-FAEE-4A75-AB7C-2275C88C288B}"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A09F4B62-98B9-4B43-8D30-9F026A1F3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1B4D72-B612-4040-AA3F-2D768468D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B0074-BD38-4764-9955-ED6F7B2BD4A0}" type="slidenum">
              <a:rPr lang="zh-CN" altLang="en-US" smtClean="0"/>
              <a:t>‹#›</a:t>
            </a:fld>
            <a:endParaRPr lang="zh-CN" altLang="en-US"/>
          </a:p>
        </p:txBody>
      </p:sp>
    </p:spTree>
    <p:extLst>
      <p:ext uri="{BB962C8B-B14F-4D97-AF65-F5344CB8AC3E}">
        <p14:creationId xmlns:p14="http://schemas.microsoft.com/office/powerpoint/2010/main" val="90893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C4DB95A6-466B-470B-94C9-CBA6201D5098}"/>
              </a:ext>
            </a:extLst>
          </p:cNvPr>
          <p:cNvSpPr>
            <a:spLocks noGrp="1" noChangeArrowheads="1"/>
          </p:cNvSpPr>
          <p:nvPr>
            <p:ph type="ctrTitle" idx="4294967295"/>
          </p:nvPr>
        </p:nvSpPr>
        <p:spPr>
          <a:xfrm>
            <a:off x="2711450" y="1557338"/>
            <a:ext cx="6192838" cy="692150"/>
          </a:xfrm>
        </p:spPr>
        <p:txBody>
          <a:bodyPr>
            <a:normAutofit fontScale="90000"/>
          </a:bodyPr>
          <a:lstStyle/>
          <a:p>
            <a:pPr eaLnBrk="1" hangingPunct="1"/>
            <a:r>
              <a:rPr lang="zh-CN" altLang="en-US" sz="6000" b="1" dirty="0">
                <a:solidFill>
                  <a:srgbClr val="29471F"/>
                </a:solidFill>
              </a:rPr>
              <a:t>       人类学概论</a:t>
            </a:r>
          </a:p>
        </p:txBody>
      </p:sp>
      <p:sp>
        <p:nvSpPr>
          <p:cNvPr id="4098" name="Rectangle 3">
            <a:extLst>
              <a:ext uri="{FF2B5EF4-FFF2-40B4-BE49-F238E27FC236}">
                <a16:creationId xmlns:a16="http://schemas.microsoft.com/office/drawing/2014/main" id="{7668F76F-0515-4B77-9AF9-0DE46504B596}"/>
              </a:ext>
            </a:extLst>
          </p:cNvPr>
          <p:cNvSpPr>
            <a:spLocks noGrp="1" noChangeArrowheads="1"/>
          </p:cNvSpPr>
          <p:nvPr>
            <p:ph type="subTitle" idx="4294967295"/>
          </p:nvPr>
        </p:nvSpPr>
        <p:spPr>
          <a:xfrm>
            <a:off x="1819276" y="3068638"/>
            <a:ext cx="8050588" cy="1752600"/>
          </a:xfrm>
        </p:spPr>
        <p:txBody>
          <a:bodyPr>
            <a:normAutofit/>
          </a:bodyPr>
          <a:lstStyle/>
          <a:p>
            <a:pPr marL="0" indent="0" algn="ctr">
              <a:buNone/>
            </a:pPr>
            <a:r>
              <a:rPr lang="zh-CN" altLang="en-US" sz="3200" b="1" dirty="0"/>
              <a:t>主讲人：刘华芹</a:t>
            </a:r>
            <a:endParaRPr lang="en-US" altLang="zh-CN" sz="3200" b="1" dirty="0"/>
          </a:p>
          <a:p>
            <a:pPr marL="0" indent="0" algn="ctr">
              <a:buNone/>
            </a:pPr>
            <a:r>
              <a:rPr lang="en-US" altLang="zh-CN" b="1" dirty="0">
                <a:ea typeface="华文行楷" panose="02010800040101010101" pitchFamily="2" charset="-122"/>
              </a:rPr>
              <a:t>huaqinliu@nankai.edu.cn</a:t>
            </a:r>
          </a:p>
          <a:p>
            <a:pPr marL="0" indent="0" algn="ctr">
              <a:buNone/>
            </a:pPr>
            <a:r>
              <a:rPr lang="zh-CN" altLang="en-US" dirty="0">
                <a:latin typeface="黑体" panose="02010609060101010101" pitchFamily="49" charset="-122"/>
                <a:ea typeface="黑体" panose="02010609060101010101" pitchFamily="49" charset="-122"/>
              </a:rPr>
              <a:t>南开大学周恩来政府管理学院社会学系</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8">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8">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animBg="1"/>
      <p:bldP spid="4098"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a:extLst>
              <a:ext uri="{FF2B5EF4-FFF2-40B4-BE49-F238E27FC236}">
                <a16:creationId xmlns:a16="http://schemas.microsoft.com/office/drawing/2014/main" id="{1AC6BF05-F1C5-4A67-B908-6CE99FB1ED72}"/>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0E59B3B9-0A1A-4651-99F7-A77638F8C2D7}" type="datetime1">
              <a:rPr lang="zh-CN" altLang="en-US" sz="1200"/>
              <a:pPr eaLnBrk="1" hangingPunct="1">
                <a:buFont typeface="Wingdings" panose="05000000000000000000" pitchFamily="2" charset="2"/>
                <a:buNone/>
              </a:pPr>
              <a:t>2023/2/16</a:t>
            </a:fld>
            <a:endParaRPr lang="zh-CN" altLang="en-US" sz="1200"/>
          </a:p>
        </p:txBody>
      </p:sp>
      <p:sp>
        <p:nvSpPr>
          <p:cNvPr id="30723" name="灯片编号占位符 5">
            <a:extLst>
              <a:ext uri="{FF2B5EF4-FFF2-40B4-BE49-F238E27FC236}">
                <a16:creationId xmlns:a16="http://schemas.microsoft.com/office/drawing/2014/main" id="{88C2104A-16BA-454F-8BE2-0CEC0BF8210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80987209-2B67-4B71-8DD8-058B1961FED2}" type="slidenum">
              <a:rPr lang="zh-CN" altLang="en-US" sz="1200"/>
              <a:pPr algn="r" eaLnBrk="1" hangingPunct="1">
                <a:buFont typeface="Wingdings" panose="05000000000000000000" pitchFamily="2" charset="2"/>
                <a:buNone/>
              </a:pPr>
              <a:t>10</a:t>
            </a:fld>
            <a:endParaRPr lang="zh-CN" altLang="en-US" sz="1200"/>
          </a:p>
        </p:txBody>
      </p:sp>
      <p:sp>
        <p:nvSpPr>
          <p:cNvPr id="14339" name="Rectangle 2">
            <a:extLst>
              <a:ext uri="{FF2B5EF4-FFF2-40B4-BE49-F238E27FC236}">
                <a16:creationId xmlns:a16="http://schemas.microsoft.com/office/drawing/2014/main" id="{4BBAC0BD-EB02-4489-8122-0398C35F2E21}"/>
              </a:ext>
            </a:extLst>
          </p:cNvPr>
          <p:cNvSpPr>
            <a:spLocks noGrp="1" noChangeArrowheads="1"/>
          </p:cNvSpPr>
          <p:nvPr>
            <p:ph type="title" idx="4294967295"/>
          </p:nvPr>
        </p:nvSpPr>
        <p:spPr>
          <a:xfrm>
            <a:off x="838200" y="365125"/>
            <a:ext cx="10515600" cy="903999"/>
          </a:xfrm>
        </p:spPr>
        <p:txBody>
          <a:bodyPr/>
          <a:lstStyle/>
          <a:p>
            <a:pPr eaLnBrk="1" hangingPunct="1"/>
            <a:r>
              <a:rPr lang="zh-CN" altLang="en-US" b="1" dirty="0">
                <a:ea typeface="楷体_GB2312"/>
                <a:cs typeface="楷体_GB2312"/>
              </a:rPr>
              <a:t> </a:t>
            </a:r>
            <a:r>
              <a:rPr lang="zh-CN" altLang="en-US" sz="3600" b="1" dirty="0">
                <a:latin typeface="黑体" panose="02010609060101010101" pitchFamily="49" charset="-122"/>
                <a:ea typeface="黑体" panose="02010609060101010101" pitchFamily="49" charset="-122"/>
              </a:rPr>
              <a:t>人类学的特点 </a:t>
            </a:r>
          </a:p>
        </p:txBody>
      </p:sp>
      <p:sp>
        <p:nvSpPr>
          <p:cNvPr id="14340" name="Rectangle 3">
            <a:extLst>
              <a:ext uri="{FF2B5EF4-FFF2-40B4-BE49-F238E27FC236}">
                <a16:creationId xmlns:a16="http://schemas.microsoft.com/office/drawing/2014/main" id="{EAAC6A13-C22F-4B14-8FAC-3F5BD575BCE7}"/>
              </a:ext>
            </a:extLst>
          </p:cNvPr>
          <p:cNvSpPr>
            <a:spLocks noGrp="1" noChangeArrowheads="1"/>
          </p:cNvSpPr>
          <p:nvPr>
            <p:ph type="body" idx="4294967295"/>
          </p:nvPr>
        </p:nvSpPr>
        <p:spPr>
          <a:xfrm>
            <a:off x="838200" y="1690688"/>
            <a:ext cx="10515600" cy="4486275"/>
          </a:xfrm>
        </p:spPr>
        <p:txBody>
          <a:bodyPr/>
          <a:lstStyle/>
          <a:p>
            <a:pPr eaLnBrk="1" hangingPunct="1">
              <a:defRPr/>
            </a:pPr>
            <a:r>
              <a:rPr lang="zh-CN" altLang="en-US" sz="3200" dirty="0">
                <a:latin typeface="宋体" panose="02010600030101010101" pitchFamily="2" charset="-122"/>
                <a:ea typeface="宋体" panose="02010600030101010101" pitchFamily="2" charset="-122"/>
              </a:rPr>
              <a:t>视角</a:t>
            </a:r>
            <a:endParaRPr lang="en-US" altLang="zh-CN" sz="3200" dirty="0">
              <a:latin typeface="宋体" panose="02010600030101010101" pitchFamily="2" charset="-122"/>
              <a:ea typeface="宋体" panose="02010600030101010101" pitchFamily="2" charset="-122"/>
            </a:endParaRPr>
          </a:p>
          <a:p>
            <a:pPr lvl="1">
              <a:defRPr/>
            </a:pPr>
            <a:r>
              <a:rPr lang="zh-CN" altLang="en-US" sz="2800" dirty="0">
                <a:latin typeface="宋体" panose="02010600030101010101" pitchFamily="2" charset="-122"/>
                <a:ea typeface="宋体" panose="02010600030101010101" pitchFamily="2" charset="-122"/>
              </a:rPr>
              <a:t>整体观(</a:t>
            </a:r>
            <a:r>
              <a:rPr lang="en-US" altLang="zh-CN" sz="2800" dirty="0">
                <a:latin typeface="宋体" panose="02010600030101010101" pitchFamily="2" charset="-122"/>
                <a:ea typeface="宋体" panose="02010600030101010101" pitchFamily="2" charset="-122"/>
              </a:rPr>
              <a:t>holism)</a:t>
            </a:r>
          </a:p>
          <a:p>
            <a:pPr lvl="1">
              <a:defRPr/>
            </a:pPr>
            <a:r>
              <a:rPr lang="zh-CN" altLang="en-US" sz="2800" dirty="0">
                <a:latin typeface="宋体" panose="02010600030101010101" pitchFamily="2" charset="-122"/>
                <a:ea typeface="宋体" panose="02010600030101010101" pitchFamily="2" charset="-122"/>
              </a:rPr>
              <a:t>文化相对论（</a:t>
            </a:r>
            <a:r>
              <a:rPr lang="en-US" altLang="zh-CN" sz="2800" dirty="0">
                <a:latin typeface="宋体" panose="02010600030101010101" pitchFamily="2" charset="-122"/>
                <a:ea typeface="宋体" panose="02010600030101010101" pitchFamily="2" charset="-122"/>
              </a:rPr>
              <a:t>cultural relativism)</a:t>
            </a:r>
          </a:p>
          <a:p>
            <a:pPr eaLnBrk="1" hangingPunct="1">
              <a:defRPr/>
            </a:pPr>
            <a:r>
              <a:rPr lang="zh-CN" altLang="en-US" sz="3200" dirty="0">
                <a:latin typeface="宋体" panose="02010600030101010101" pitchFamily="2" charset="-122"/>
                <a:ea typeface="宋体" panose="02010600030101010101" pitchFamily="2" charset="-122"/>
              </a:rPr>
              <a:t>方法</a:t>
            </a:r>
            <a:endParaRPr lang="en-US" altLang="zh-CN" sz="3200" dirty="0">
              <a:latin typeface="宋体" panose="02010600030101010101" pitchFamily="2" charset="-122"/>
              <a:ea typeface="宋体" panose="02010600030101010101" pitchFamily="2" charset="-122"/>
            </a:endParaRPr>
          </a:p>
          <a:p>
            <a:pPr lvl="1">
              <a:defRPr/>
            </a:pPr>
            <a:r>
              <a:rPr lang="zh-CN" altLang="en-US" sz="2800" dirty="0">
                <a:latin typeface="宋体" panose="02010600030101010101" pitchFamily="2" charset="-122"/>
                <a:ea typeface="宋体" panose="02010600030101010101" pitchFamily="2" charset="-122"/>
              </a:rPr>
              <a:t>民族志</a:t>
            </a:r>
            <a:r>
              <a:rPr lang="en-US" altLang="zh-CN" sz="2800" dirty="0">
                <a:latin typeface="宋体" panose="02010600030101010101" pitchFamily="2" charset="-122"/>
                <a:ea typeface="宋体" panose="02010600030101010101" pitchFamily="2" charset="-122"/>
              </a:rPr>
              <a:t>(ethnography)/</a:t>
            </a:r>
            <a:r>
              <a:rPr lang="zh-CN" altLang="en-US" sz="2800" dirty="0">
                <a:latin typeface="宋体" panose="02010600030101010101" pitchFamily="2" charset="-122"/>
                <a:ea typeface="宋体" panose="02010600030101010101" pitchFamily="2" charset="-122"/>
              </a:rPr>
              <a:t>田野调查(</a:t>
            </a:r>
            <a:r>
              <a:rPr lang="en-US" altLang="zh-CN" sz="2800" dirty="0">
                <a:latin typeface="宋体" panose="02010600030101010101" pitchFamily="2" charset="-122"/>
                <a:ea typeface="宋体" panose="02010600030101010101" pitchFamily="2" charset="-122"/>
              </a:rPr>
              <a:t>field research)</a:t>
            </a:r>
          </a:p>
          <a:p>
            <a:pPr lvl="1">
              <a:defRPr/>
            </a:pPr>
            <a:r>
              <a:rPr lang="zh-CN" altLang="en-US" sz="2800" dirty="0">
                <a:latin typeface="宋体" panose="02010600030101010101" pitchFamily="2" charset="-122"/>
                <a:ea typeface="宋体" panose="02010600030101010101" pitchFamily="2" charset="-122"/>
              </a:rPr>
              <a:t>比较法(</a:t>
            </a:r>
            <a:r>
              <a:rPr lang="en-US" altLang="zh-CN" sz="2800" dirty="0">
                <a:latin typeface="宋体" panose="02010600030101010101" pitchFamily="2" charset="-122"/>
                <a:ea typeface="宋体" panose="02010600030101010101" pitchFamily="2" charset="-122"/>
              </a:rPr>
              <a:t>comparative research)</a:t>
            </a:r>
          </a:p>
          <a:p>
            <a:pPr marL="0" indent="0">
              <a:buNone/>
              <a:defRPr/>
            </a:pPr>
            <a:endParaRPr lang="en-US" altLang="zh-CN"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defRPr/>
            </a:pPr>
            <a:endParaRPr lang="en-US" altLang="zh-CN"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4339"/>
                                        </p:tgtEl>
                                        <p:attrNameLst>
                                          <p:attrName>style.visibility</p:attrName>
                                        </p:attrNameLst>
                                      </p:cBhvr>
                                      <p:to>
                                        <p:strVal val="visible"/>
                                      </p:to>
                                    </p:set>
                                    <p:animEffect transition="in" filter="fade">
                                      <p:cBhvr>
                                        <p:cTn id="7" dur="767" decel="100000"/>
                                        <p:tgtEl>
                                          <p:spTgt spid="14339"/>
                                        </p:tgtEl>
                                      </p:cBhvr>
                                    </p:animEffect>
                                    <p:animScale>
                                      <p:cBhvr>
                                        <p:cTn id="8" dur="767" decel="100000"/>
                                        <p:tgtEl>
                                          <p:spTgt spid="14339"/>
                                        </p:tgtEl>
                                      </p:cBhvr>
                                      <p:from x="10000" y="10000"/>
                                      <p:to x="200000" y="450000"/>
                                    </p:animScale>
                                    <p:animScale>
                                      <p:cBhvr>
                                        <p:cTn id="9" dur="1228" accel="100000" fill="hold">
                                          <p:stCondLst>
                                            <p:cond delay="767"/>
                                          </p:stCondLst>
                                        </p:cTn>
                                        <p:tgtEl>
                                          <p:spTgt spid="14339"/>
                                        </p:tgtEl>
                                      </p:cBhvr>
                                      <p:from x="200000" y="450000"/>
                                      <p:to x="100000" y="100000"/>
                                    </p:animScale>
                                    <p:set>
                                      <p:cBhvr>
                                        <p:cTn id="10" dur="767" fill="hold"/>
                                        <p:tgtEl>
                                          <p:spTgt spid="14339"/>
                                        </p:tgtEl>
                                        <p:attrNameLst>
                                          <p:attrName>ppt_x</p:attrName>
                                        </p:attrNameLst>
                                      </p:cBhvr>
                                      <p:to>
                                        <p:strVal val="(0.5)"/>
                                      </p:to>
                                    </p:set>
                                    <p:anim from="(0.5)" to="(#ppt_x)" calcmode="lin" valueType="num">
                                      <p:cBhvr>
                                        <p:cTn id="11" dur="1228" accel="100000" fill="hold">
                                          <p:stCondLst>
                                            <p:cond delay="767"/>
                                          </p:stCondLst>
                                        </p:cTn>
                                        <p:tgtEl>
                                          <p:spTgt spid="14339"/>
                                        </p:tgtEl>
                                        <p:attrNameLst>
                                          <p:attrName>ppt_x</p:attrName>
                                        </p:attrNameLst>
                                      </p:cBhvr>
                                    </p:anim>
                                    <p:set>
                                      <p:cBhvr>
                                        <p:cTn id="12" dur="767" fill="hold"/>
                                        <p:tgtEl>
                                          <p:spTgt spid="14339"/>
                                        </p:tgtEl>
                                        <p:attrNameLst>
                                          <p:attrName>ppt_y</p:attrName>
                                        </p:attrNameLst>
                                      </p:cBhvr>
                                      <p:to>
                                        <p:strVal val="(#ppt_y+0.4)"/>
                                      </p:to>
                                    </p:set>
                                    <p:anim from="(#ppt_y+0.4)" to="(#ppt_y)" calcmode="lin" valueType="num">
                                      <p:cBhvr>
                                        <p:cTn id="13" dur="1228" accel="100000" fill="hold">
                                          <p:stCondLst>
                                            <p:cond delay="767"/>
                                          </p:stCondLst>
                                        </p:cTn>
                                        <p:tgtEl>
                                          <p:spTgt spid="1433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14340">
                                            <p:txEl>
                                              <p:pRg st="0" end="0"/>
                                            </p:txEl>
                                          </p:spTgt>
                                        </p:tgtEl>
                                        <p:attrNameLst>
                                          <p:attrName>style.visibility</p:attrName>
                                        </p:attrNameLst>
                                      </p:cBhvr>
                                      <p:to>
                                        <p:strVal val="visible"/>
                                      </p:to>
                                    </p:set>
                                    <p:anim calcmode="lin" valueType="num">
                                      <p:cBhvr>
                                        <p:cTn id="18" dur="500" fill="hold"/>
                                        <p:tgtEl>
                                          <p:spTgt spid="1434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434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4340">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14340">
                                            <p:txEl>
                                              <p:pRg st="1" end="1"/>
                                            </p:txEl>
                                          </p:spTgt>
                                        </p:tgtEl>
                                        <p:attrNameLst>
                                          <p:attrName>style.visibility</p:attrName>
                                        </p:attrNameLst>
                                      </p:cBhvr>
                                      <p:to>
                                        <p:strVal val="visible"/>
                                      </p:to>
                                    </p:set>
                                    <p:anim calcmode="lin" valueType="num">
                                      <p:cBhvr>
                                        <p:cTn id="23" dur="500" fill="hold"/>
                                        <p:tgtEl>
                                          <p:spTgt spid="14340">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14340">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14340">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14340">
                                            <p:txEl>
                                              <p:pRg st="2" end="2"/>
                                            </p:txEl>
                                          </p:spTgt>
                                        </p:tgtEl>
                                        <p:attrNameLst>
                                          <p:attrName>style.visibility</p:attrName>
                                        </p:attrNameLst>
                                      </p:cBhvr>
                                      <p:to>
                                        <p:strVal val="visible"/>
                                      </p:to>
                                    </p:set>
                                    <p:anim calcmode="lin" valueType="num">
                                      <p:cBhvr>
                                        <p:cTn id="28" dur="500" fill="hold"/>
                                        <p:tgtEl>
                                          <p:spTgt spid="14340">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14340">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14340">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0" fill="hold">
                                          <p:stCondLst>
                                            <p:cond delay="0"/>
                                          </p:stCondLst>
                                        </p:cTn>
                                        <p:tgtEl>
                                          <p:spTgt spid="14340">
                                            <p:txEl>
                                              <p:pRg st="3" end="3"/>
                                            </p:txEl>
                                          </p:spTgt>
                                        </p:tgtEl>
                                        <p:attrNameLst>
                                          <p:attrName>style.visibility</p:attrName>
                                        </p:attrNameLst>
                                      </p:cBhvr>
                                      <p:to>
                                        <p:strVal val="visible"/>
                                      </p:to>
                                    </p:set>
                                    <p:anim calcmode="lin" valueType="num">
                                      <p:cBhvr>
                                        <p:cTn id="35" dur="500" fill="hold"/>
                                        <p:tgtEl>
                                          <p:spTgt spid="14340">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14340">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14340">
                                            <p:txEl>
                                              <p:pRg st="3" end="3"/>
                                            </p:txEl>
                                          </p:spTgt>
                                        </p:tgtEl>
                                      </p:cBhvr>
                                    </p:animEffect>
                                  </p:childTnLst>
                                </p:cTn>
                              </p:par>
                              <p:par>
                                <p:cTn id="38" presetID="53" presetClass="entr" presetSubtype="16" fill="hold" grpId="0" nodeType="withEffect">
                                  <p:stCondLst>
                                    <p:cond delay="0"/>
                                  </p:stCondLst>
                                  <p:childTnLst>
                                    <p:set>
                                      <p:cBhvr>
                                        <p:cTn id="39" dur="0" fill="hold">
                                          <p:stCondLst>
                                            <p:cond delay="0"/>
                                          </p:stCondLst>
                                        </p:cTn>
                                        <p:tgtEl>
                                          <p:spTgt spid="14340">
                                            <p:txEl>
                                              <p:pRg st="4" end="4"/>
                                            </p:txEl>
                                          </p:spTgt>
                                        </p:tgtEl>
                                        <p:attrNameLst>
                                          <p:attrName>style.visibility</p:attrName>
                                        </p:attrNameLst>
                                      </p:cBhvr>
                                      <p:to>
                                        <p:strVal val="visible"/>
                                      </p:to>
                                    </p:set>
                                    <p:anim calcmode="lin" valueType="num">
                                      <p:cBhvr>
                                        <p:cTn id="40" dur="500" fill="hold"/>
                                        <p:tgtEl>
                                          <p:spTgt spid="14340">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4340">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4340">
                                            <p:txEl>
                                              <p:pRg st="4" end="4"/>
                                            </p:txEl>
                                          </p:spTgt>
                                        </p:tgtEl>
                                      </p:cBhvr>
                                    </p:animEffect>
                                  </p:childTnLst>
                                </p:cTn>
                              </p:par>
                              <p:par>
                                <p:cTn id="43" presetID="53" presetClass="entr" presetSubtype="16" fill="hold" grpId="0" nodeType="withEffect">
                                  <p:stCondLst>
                                    <p:cond delay="0"/>
                                  </p:stCondLst>
                                  <p:childTnLst>
                                    <p:set>
                                      <p:cBhvr>
                                        <p:cTn id="44" dur="0" fill="hold">
                                          <p:stCondLst>
                                            <p:cond delay="0"/>
                                          </p:stCondLst>
                                        </p:cTn>
                                        <p:tgtEl>
                                          <p:spTgt spid="14340">
                                            <p:txEl>
                                              <p:pRg st="5" end="5"/>
                                            </p:txEl>
                                          </p:spTgt>
                                        </p:tgtEl>
                                        <p:attrNameLst>
                                          <p:attrName>style.visibility</p:attrName>
                                        </p:attrNameLst>
                                      </p:cBhvr>
                                      <p:to>
                                        <p:strVal val="visible"/>
                                      </p:to>
                                    </p:set>
                                    <p:anim calcmode="lin" valueType="num">
                                      <p:cBhvr>
                                        <p:cTn id="45" dur="500" fill="hold"/>
                                        <p:tgtEl>
                                          <p:spTgt spid="14340">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14340">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143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CB1104CD-6779-43C7-90A1-F0E50CEC5DC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704DCE67-1131-4440-A40C-76673EFAFEF3}" type="datetime1">
              <a:rPr lang="zh-CN" altLang="en-US" sz="1200"/>
              <a:pPr eaLnBrk="1" hangingPunct="1">
                <a:buFont typeface="Wingdings" panose="05000000000000000000" pitchFamily="2" charset="2"/>
                <a:buNone/>
              </a:pPr>
              <a:t>2023/2/16</a:t>
            </a:fld>
            <a:endParaRPr lang="zh-CN" altLang="en-US" sz="1200"/>
          </a:p>
        </p:txBody>
      </p:sp>
      <p:sp>
        <p:nvSpPr>
          <p:cNvPr id="31747" name="灯片编号占位符 5">
            <a:extLst>
              <a:ext uri="{FF2B5EF4-FFF2-40B4-BE49-F238E27FC236}">
                <a16:creationId xmlns:a16="http://schemas.microsoft.com/office/drawing/2014/main" id="{70D512D5-9670-49CC-A269-8AFF2C9DE94B}"/>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EA0F730B-6883-4247-B74E-4170A811EA11}" type="slidenum">
              <a:rPr lang="zh-CN" altLang="en-US" sz="1200"/>
              <a:pPr algn="r" eaLnBrk="1" hangingPunct="1">
                <a:buFont typeface="Wingdings" panose="05000000000000000000" pitchFamily="2" charset="2"/>
                <a:buNone/>
              </a:pPr>
              <a:t>11</a:t>
            </a:fld>
            <a:endParaRPr lang="zh-CN" altLang="en-US" sz="1200"/>
          </a:p>
        </p:txBody>
      </p:sp>
      <p:sp>
        <p:nvSpPr>
          <p:cNvPr id="19459" name="Rectangle 2">
            <a:extLst>
              <a:ext uri="{FF2B5EF4-FFF2-40B4-BE49-F238E27FC236}">
                <a16:creationId xmlns:a16="http://schemas.microsoft.com/office/drawing/2014/main" id="{9339BC91-B765-4D47-ADA9-4D876658A747}"/>
              </a:ext>
            </a:extLst>
          </p:cNvPr>
          <p:cNvSpPr>
            <a:spLocks noGrp="1" noChangeArrowheads="1"/>
          </p:cNvSpPr>
          <p:nvPr>
            <p:ph type="title" idx="4294967295"/>
          </p:nvPr>
        </p:nvSpPr>
        <p:spPr>
          <a:xfrm>
            <a:off x="964324" y="333594"/>
            <a:ext cx="10515600" cy="1325563"/>
          </a:xfrm>
        </p:spPr>
        <p:txBody>
          <a:bodyPr>
            <a:normAutofit/>
          </a:bodyPr>
          <a:lstStyle/>
          <a:p>
            <a:pPr eaLnBrk="1" hangingPunct="1"/>
            <a:r>
              <a:rPr lang="zh-CN" altLang="en-US" sz="3600" b="1" dirty="0">
                <a:solidFill>
                  <a:srgbClr val="0070C0"/>
                </a:solidFill>
                <a:ea typeface="楷体_GB2312"/>
                <a:cs typeface="楷体_GB2312"/>
              </a:rPr>
              <a:t>人类学的形成与发展</a:t>
            </a:r>
          </a:p>
        </p:txBody>
      </p:sp>
      <p:sp>
        <p:nvSpPr>
          <p:cNvPr id="19460" name="Rectangle 3">
            <a:extLst>
              <a:ext uri="{FF2B5EF4-FFF2-40B4-BE49-F238E27FC236}">
                <a16:creationId xmlns:a16="http://schemas.microsoft.com/office/drawing/2014/main" id="{4EE564DB-E662-47E2-8E30-3CCBA9543696}"/>
              </a:ext>
            </a:extLst>
          </p:cNvPr>
          <p:cNvSpPr>
            <a:spLocks noGrp="1" noChangeArrowheads="1"/>
          </p:cNvSpPr>
          <p:nvPr>
            <p:ph type="body" idx="4294967295"/>
          </p:nvPr>
        </p:nvSpPr>
        <p:spPr>
          <a:xfrm>
            <a:off x="838200" y="1659157"/>
            <a:ext cx="10515600" cy="4517806"/>
          </a:xfrm>
        </p:spPr>
        <p:txBody>
          <a:bodyPr/>
          <a:lstStyle/>
          <a:p>
            <a:pPr eaLnBrk="1" hangingPunct="1"/>
            <a:r>
              <a:rPr lang="en-US" altLang="zh-CN" sz="3400" b="1" dirty="0">
                <a:latin typeface="宋体" panose="02010600030101010101" pitchFamily="2" charset="-122"/>
                <a:ea typeface="宋体" panose="02010600030101010101" pitchFamily="2" charset="-122"/>
                <a:cs typeface="楷体_GB2312"/>
              </a:rPr>
              <a:t> </a:t>
            </a:r>
            <a:r>
              <a:rPr lang="en-US" altLang="zh-CN" dirty="0">
                <a:solidFill>
                  <a:schemeClr val="tx2"/>
                </a:solidFill>
                <a:latin typeface="宋体" panose="02010600030101010101" pitchFamily="2" charset="-122"/>
                <a:ea typeface="宋体" panose="02010600030101010101" pitchFamily="2" charset="-122"/>
              </a:rPr>
              <a:t>18</a:t>
            </a:r>
            <a:r>
              <a:rPr lang="zh-CN" altLang="en-US" dirty="0">
                <a:solidFill>
                  <a:schemeClr val="tx2"/>
                </a:solidFill>
                <a:latin typeface="宋体" panose="02010600030101010101" pitchFamily="2" charset="-122"/>
                <a:ea typeface="宋体" panose="02010600030101010101" pitchFamily="2" charset="-122"/>
              </a:rPr>
              <a:t>世纪中叶法国启蒙运动</a:t>
            </a:r>
          </a:p>
          <a:p>
            <a:pPr eaLnBrk="1" hangingPunct="1"/>
            <a:r>
              <a:rPr lang="zh-CN" altLang="en-US" dirty="0">
                <a:solidFill>
                  <a:schemeClr val="tx2"/>
                </a:solidFill>
                <a:latin typeface="宋体" panose="02010600030101010101" pitchFamily="2" charset="-122"/>
                <a:ea typeface="宋体" panose="02010600030101010101" pitchFamily="2" charset="-122"/>
              </a:rPr>
              <a:t> 自然科学界的蓬勃发展</a:t>
            </a:r>
          </a:p>
          <a:p>
            <a:pPr eaLnBrk="1" hangingPunct="1"/>
            <a:r>
              <a:rPr lang="zh-CN" altLang="en-US" dirty="0">
                <a:solidFill>
                  <a:schemeClr val="tx2"/>
                </a:solidFill>
                <a:latin typeface="宋体" panose="02010600030101010101" pitchFamily="2" charset="-122"/>
                <a:ea typeface="宋体" panose="02010600030101010101" pitchFamily="2" charset="-122"/>
              </a:rPr>
              <a:t> 殖民统治的需要</a:t>
            </a:r>
          </a:p>
          <a:p>
            <a:pPr eaLnBrk="1" hangingPunct="1"/>
            <a:r>
              <a:rPr lang="zh-CN" altLang="en-US" dirty="0">
                <a:solidFill>
                  <a:schemeClr val="tx2"/>
                </a:solidFill>
                <a:latin typeface="宋体" panose="02010600030101010101" pitchFamily="2" charset="-122"/>
                <a:ea typeface="宋体" panose="02010600030101010101" pitchFamily="2" charset="-122"/>
              </a:rPr>
              <a:t> 早期殖民者、航海家、商人、探险家以及传教士等撰写的民族志资料 </a:t>
            </a:r>
          </a:p>
          <a:p>
            <a:pPr eaLnBrk="1" hangingPunct="1"/>
            <a:r>
              <a:rPr lang="zh-CN" altLang="en-US" dirty="0">
                <a:solidFill>
                  <a:schemeClr val="tx2"/>
                </a:solidFill>
                <a:latin typeface="宋体" panose="02010600030101010101" pitchFamily="2" charset="-122"/>
                <a:ea typeface="宋体" panose="02010600030101010101" pitchFamily="2" charset="-122"/>
              </a:rPr>
              <a:t> 古典进化论的思想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9459"/>
                                        </p:tgtEl>
                                        <p:attrNameLst>
                                          <p:attrName>style.visibility</p:attrName>
                                        </p:attrNameLst>
                                      </p:cBhvr>
                                      <p:to>
                                        <p:strVal val="visible"/>
                                      </p:to>
                                    </p:set>
                                    <p:animEffect transition="in" filter="fade">
                                      <p:cBhvr>
                                        <p:cTn id="7" dur="767" decel="100000"/>
                                        <p:tgtEl>
                                          <p:spTgt spid="19459"/>
                                        </p:tgtEl>
                                      </p:cBhvr>
                                    </p:animEffect>
                                    <p:animScale>
                                      <p:cBhvr>
                                        <p:cTn id="8" dur="767" decel="100000"/>
                                        <p:tgtEl>
                                          <p:spTgt spid="19459"/>
                                        </p:tgtEl>
                                      </p:cBhvr>
                                      <p:from x="10000" y="10000"/>
                                      <p:to x="200000" y="450000"/>
                                    </p:animScale>
                                    <p:animScale>
                                      <p:cBhvr>
                                        <p:cTn id="9" dur="1228" accel="100000" fill="hold">
                                          <p:stCondLst>
                                            <p:cond delay="767"/>
                                          </p:stCondLst>
                                        </p:cTn>
                                        <p:tgtEl>
                                          <p:spTgt spid="19459"/>
                                        </p:tgtEl>
                                      </p:cBhvr>
                                      <p:from x="200000" y="450000"/>
                                      <p:to x="100000" y="100000"/>
                                    </p:animScale>
                                    <p:set>
                                      <p:cBhvr>
                                        <p:cTn id="10" dur="767" fill="hold"/>
                                        <p:tgtEl>
                                          <p:spTgt spid="19459"/>
                                        </p:tgtEl>
                                        <p:attrNameLst>
                                          <p:attrName>ppt_x</p:attrName>
                                        </p:attrNameLst>
                                      </p:cBhvr>
                                      <p:to>
                                        <p:strVal val="(0.5)"/>
                                      </p:to>
                                    </p:set>
                                    <p:anim from="(0.5)" to="(#ppt_x)" calcmode="lin" valueType="num">
                                      <p:cBhvr>
                                        <p:cTn id="11" dur="1228" accel="100000" fill="hold">
                                          <p:stCondLst>
                                            <p:cond delay="767"/>
                                          </p:stCondLst>
                                        </p:cTn>
                                        <p:tgtEl>
                                          <p:spTgt spid="19459"/>
                                        </p:tgtEl>
                                        <p:attrNameLst>
                                          <p:attrName>ppt_x</p:attrName>
                                        </p:attrNameLst>
                                      </p:cBhvr>
                                    </p:anim>
                                    <p:set>
                                      <p:cBhvr>
                                        <p:cTn id="12" dur="767" fill="hold"/>
                                        <p:tgtEl>
                                          <p:spTgt spid="19459"/>
                                        </p:tgtEl>
                                        <p:attrNameLst>
                                          <p:attrName>ppt_y</p:attrName>
                                        </p:attrNameLst>
                                      </p:cBhvr>
                                      <p:to>
                                        <p:strVal val="(#ppt_y+0.4)"/>
                                      </p:to>
                                    </p:set>
                                    <p:anim from="(#ppt_y+0.4)" to="(#ppt_y)" calcmode="lin" valueType="num">
                                      <p:cBhvr>
                                        <p:cTn id="13" dur="1228" accel="100000" fill="hold">
                                          <p:stCondLst>
                                            <p:cond delay="767"/>
                                          </p:stCondLst>
                                        </p:cTn>
                                        <p:tgtEl>
                                          <p:spTgt spid="1945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19460">
                                            <p:txEl>
                                              <p:pRg st="0" end="0"/>
                                            </p:txEl>
                                          </p:spTgt>
                                        </p:tgtEl>
                                        <p:attrNameLst>
                                          <p:attrName>style.visibility</p:attrName>
                                        </p:attrNameLst>
                                      </p:cBhvr>
                                      <p:to>
                                        <p:strVal val="visible"/>
                                      </p:to>
                                    </p:set>
                                    <p:anim calcmode="lin" valueType="num">
                                      <p:cBhvr>
                                        <p:cTn id="18" dur="500" fill="hold"/>
                                        <p:tgtEl>
                                          <p:spTgt spid="1946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946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946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19460">
                                            <p:txEl>
                                              <p:pRg st="1" end="1"/>
                                            </p:txEl>
                                          </p:spTgt>
                                        </p:tgtEl>
                                        <p:attrNameLst>
                                          <p:attrName>style.visibility</p:attrName>
                                        </p:attrNameLst>
                                      </p:cBhvr>
                                      <p:to>
                                        <p:strVal val="visible"/>
                                      </p:to>
                                    </p:set>
                                    <p:anim calcmode="lin" valueType="num">
                                      <p:cBhvr>
                                        <p:cTn id="25" dur="500" fill="hold"/>
                                        <p:tgtEl>
                                          <p:spTgt spid="19460">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9460">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946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19460">
                                            <p:txEl>
                                              <p:pRg st="2" end="2"/>
                                            </p:txEl>
                                          </p:spTgt>
                                        </p:tgtEl>
                                        <p:attrNameLst>
                                          <p:attrName>style.visibility</p:attrName>
                                        </p:attrNameLst>
                                      </p:cBhvr>
                                      <p:to>
                                        <p:strVal val="visible"/>
                                      </p:to>
                                    </p:set>
                                    <p:anim calcmode="lin" valueType="num">
                                      <p:cBhvr>
                                        <p:cTn id="32" dur="500" fill="hold"/>
                                        <p:tgtEl>
                                          <p:spTgt spid="19460">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9460">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9460">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19460">
                                            <p:txEl>
                                              <p:pRg st="3" end="3"/>
                                            </p:txEl>
                                          </p:spTgt>
                                        </p:tgtEl>
                                        <p:attrNameLst>
                                          <p:attrName>style.visibility</p:attrName>
                                        </p:attrNameLst>
                                      </p:cBhvr>
                                      <p:to>
                                        <p:strVal val="visible"/>
                                      </p:to>
                                    </p:set>
                                    <p:anim calcmode="lin" valueType="num">
                                      <p:cBhvr>
                                        <p:cTn id="39" dur="500" fill="hold"/>
                                        <p:tgtEl>
                                          <p:spTgt spid="19460">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9460">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19460">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19460">
                                            <p:txEl>
                                              <p:pRg st="4" end="4"/>
                                            </p:txEl>
                                          </p:spTgt>
                                        </p:tgtEl>
                                        <p:attrNameLst>
                                          <p:attrName>style.visibility</p:attrName>
                                        </p:attrNameLst>
                                      </p:cBhvr>
                                      <p:to>
                                        <p:strVal val="visible"/>
                                      </p:to>
                                    </p:set>
                                    <p:anim calcmode="lin" valueType="num">
                                      <p:cBhvr>
                                        <p:cTn id="46" dur="500" fill="hold"/>
                                        <p:tgtEl>
                                          <p:spTgt spid="19460">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19460">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194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a:extLst>
              <a:ext uri="{FF2B5EF4-FFF2-40B4-BE49-F238E27FC236}">
                <a16:creationId xmlns:a16="http://schemas.microsoft.com/office/drawing/2014/main" id="{77BB7E53-2194-4AF0-AFB6-D1C87227DF6E}"/>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3E3EB69B-3557-4730-9D33-0A5B6FB96FFA}" type="datetime1">
              <a:rPr lang="zh-CN" altLang="en-US" sz="1200"/>
              <a:pPr eaLnBrk="1" hangingPunct="1">
                <a:buFont typeface="Wingdings" panose="05000000000000000000" pitchFamily="2" charset="2"/>
                <a:buNone/>
              </a:pPr>
              <a:t>2023/2/16</a:t>
            </a:fld>
            <a:endParaRPr lang="zh-CN" altLang="en-US" sz="1200"/>
          </a:p>
        </p:txBody>
      </p:sp>
      <p:sp>
        <p:nvSpPr>
          <p:cNvPr id="32771" name="灯片编号占位符 5">
            <a:extLst>
              <a:ext uri="{FF2B5EF4-FFF2-40B4-BE49-F238E27FC236}">
                <a16:creationId xmlns:a16="http://schemas.microsoft.com/office/drawing/2014/main" id="{70C0FFDA-4939-4B0D-BB86-DCE8FA735B88}"/>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C6EFDA00-C43E-4A91-AA5B-35EC149E32DA}" type="slidenum">
              <a:rPr lang="zh-CN" altLang="en-US" sz="1200"/>
              <a:pPr algn="r" eaLnBrk="1" hangingPunct="1">
                <a:buFont typeface="Wingdings" panose="05000000000000000000" pitchFamily="2" charset="2"/>
                <a:buNone/>
              </a:pPr>
              <a:t>12</a:t>
            </a:fld>
            <a:endParaRPr lang="zh-CN" altLang="en-US" sz="1200"/>
          </a:p>
        </p:txBody>
      </p:sp>
      <p:sp>
        <p:nvSpPr>
          <p:cNvPr id="20484" name="Rectangle 3">
            <a:extLst>
              <a:ext uri="{FF2B5EF4-FFF2-40B4-BE49-F238E27FC236}">
                <a16:creationId xmlns:a16="http://schemas.microsoft.com/office/drawing/2014/main" id="{FCCC4546-E0A2-446C-8FD1-35E6C7362B5D}"/>
              </a:ext>
            </a:extLst>
          </p:cNvPr>
          <p:cNvSpPr>
            <a:spLocks noGrp="1" noChangeArrowheads="1"/>
          </p:cNvSpPr>
          <p:nvPr>
            <p:ph type="body" idx="4294967295"/>
          </p:nvPr>
        </p:nvSpPr>
        <p:spPr>
          <a:xfrm>
            <a:off x="764628" y="1379483"/>
            <a:ext cx="9790660" cy="4872092"/>
          </a:xfrm>
        </p:spPr>
        <p:txBody>
          <a:bodyPr/>
          <a:lstStyle/>
          <a:p>
            <a:r>
              <a:rPr lang="zh-CN" altLang="en-US" dirty="0">
                <a:solidFill>
                  <a:schemeClr val="tx2"/>
                </a:solidFill>
                <a:latin typeface="宋体" panose="02010600030101010101" pitchFamily="2" charset="-122"/>
                <a:ea typeface="宋体" panose="02010600030101010101" pitchFamily="2" charset="-122"/>
              </a:rPr>
              <a:t>在美国，弗蒙特大学于1885年开设了人类学基础课程。</a:t>
            </a:r>
          </a:p>
          <a:p>
            <a:pPr eaLnBrk="1" hangingPunct="1"/>
            <a:r>
              <a:rPr lang="zh-CN" altLang="en-US" dirty="0">
                <a:solidFill>
                  <a:schemeClr val="tx2"/>
                </a:solidFill>
                <a:latin typeface="宋体" panose="02010600030101010101" pitchFamily="2" charset="-122"/>
                <a:ea typeface="宋体" panose="02010600030101010101" pitchFamily="2" charset="-122"/>
              </a:rPr>
              <a:t>1896年，</a:t>
            </a:r>
            <a:r>
              <a:rPr lang="en-US" altLang="zh-CN" dirty="0" err="1">
                <a:solidFill>
                  <a:schemeClr val="tx2"/>
                </a:solidFill>
                <a:latin typeface="宋体" panose="02010600030101010101" pitchFamily="2" charset="-122"/>
                <a:ea typeface="宋体" panose="02010600030101010101" pitchFamily="2" charset="-122"/>
              </a:rPr>
              <a:t>E.Tylor</a:t>
            </a:r>
            <a:r>
              <a:rPr lang="zh-CN" altLang="en-US" dirty="0">
                <a:solidFill>
                  <a:schemeClr val="tx2"/>
                </a:solidFill>
                <a:latin typeface="宋体" panose="02010600030101010101" pitchFamily="2" charset="-122"/>
                <a:ea typeface="宋体" panose="02010600030101010101" pitchFamily="2" charset="-122"/>
              </a:rPr>
              <a:t>在牛津大学开始系统地讲授人类学课程。</a:t>
            </a:r>
          </a:p>
          <a:p>
            <a:pPr eaLnBrk="1" hangingPunct="1"/>
            <a:r>
              <a:rPr lang="zh-CN" altLang="en-US" dirty="0">
                <a:solidFill>
                  <a:schemeClr val="tx2"/>
                </a:solidFill>
                <a:latin typeface="宋体" panose="02010600030101010101" pitchFamily="2" charset="-122"/>
                <a:ea typeface="宋体" panose="02010600030101010101" pitchFamily="2" charset="-122"/>
              </a:rPr>
              <a:t>20世纪初，哈佛大学设立人类学博士学位。</a:t>
            </a:r>
            <a:endParaRPr lang="en-US" altLang="zh-CN" dirty="0">
              <a:solidFill>
                <a:schemeClr val="tx2"/>
              </a:solidFill>
              <a:latin typeface="宋体" panose="02010600030101010101" pitchFamily="2" charset="-122"/>
              <a:ea typeface="宋体" panose="02010600030101010101" pitchFamily="2" charset="-122"/>
            </a:endParaRPr>
          </a:p>
          <a:p>
            <a:r>
              <a:rPr lang="zh-CN" altLang="en-US" dirty="0">
                <a:solidFill>
                  <a:schemeClr val="tx2"/>
                </a:solidFill>
                <a:latin typeface="宋体" panose="02010600030101010101" pitchFamily="2" charset="-122"/>
                <a:ea typeface="宋体" panose="02010600030101010101" pitchFamily="2" charset="-122"/>
              </a:rPr>
              <a:t>南开大学人类学系（</a:t>
            </a:r>
            <a:r>
              <a:rPr lang="en-US" altLang="zh-CN" dirty="0">
                <a:solidFill>
                  <a:schemeClr val="tx2"/>
                </a:solidFill>
                <a:latin typeface="宋体" panose="02010600030101010101" pitchFamily="2" charset="-122"/>
                <a:ea typeface="宋体" panose="02010600030101010101" pitchFamily="2" charset="-122"/>
              </a:rPr>
              <a:t>1923-1924</a:t>
            </a:r>
            <a:r>
              <a:rPr lang="zh-CN" altLang="en-US" dirty="0">
                <a:solidFill>
                  <a:schemeClr val="tx2"/>
                </a:solidFill>
                <a:latin typeface="宋体" panose="02010600030101010101" pitchFamily="2" charset="-122"/>
                <a:ea typeface="宋体" panose="02010600030101010101" pitchFamily="2" charset="-122"/>
              </a:rPr>
              <a:t>，李济），设“人类学”“进化史”两门课。</a:t>
            </a:r>
            <a:r>
              <a:rPr lang="en-US" altLang="zh-CN" sz="2000" dirty="0">
                <a:solidFill>
                  <a:schemeClr val="tx2"/>
                </a:solidFill>
                <a:latin typeface="宋体" panose="02010600030101010101" pitchFamily="2" charset="-122"/>
                <a:ea typeface="宋体" panose="02010600030101010101" pitchFamily="2" charset="-122"/>
              </a:rPr>
              <a:t>《</a:t>
            </a:r>
            <a:r>
              <a:rPr lang="zh-CN" altLang="en-US" sz="2000" dirty="0">
                <a:solidFill>
                  <a:schemeClr val="tx2"/>
                </a:solidFill>
                <a:latin typeface="宋体" panose="02010600030101010101" pitchFamily="2" charset="-122"/>
                <a:ea typeface="宋体" panose="02010600030101010101" pitchFamily="2" charset="-122"/>
              </a:rPr>
              <a:t>南开大学校史资料选</a:t>
            </a:r>
            <a:r>
              <a:rPr lang="en-US" altLang="zh-CN" sz="2000" dirty="0">
                <a:solidFill>
                  <a:schemeClr val="tx2"/>
                </a:solidFill>
                <a:latin typeface="宋体" panose="02010600030101010101" pitchFamily="2" charset="-122"/>
                <a:ea typeface="宋体" panose="02010600030101010101" pitchFamily="2" charset="-122"/>
              </a:rPr>
              <a:t>(1919-1949)》</a:t>
            </a:r>
            <a:endParaRPr lang="zh-CN" altLang="en-US" sz="2000" dirty="0">
              <a:solidFill>
                <a:schemeClr val="tx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20484">
                                            <p:txEl>
                                              <p:pRg st="0" end="0"/>
                                            </p:txEl>
                                          </p:spTgt>
                                        </p:tgtEl>
                                        <p:attrNameLst>
                                          <p:attrName>style.visibility</p:attrName>
                                        </p:attrNameLst>
                                      </p:cBhvr>
                                      <p:to>
                                        <p:strVal val="visible"/>
                                      </p:to>
                                    </p:set>
                                    <p:anim calcmode="lin" valueType="num">
                                      <p:cBhvr>
                                        <p:cTn id="7" dur="500" fill="hold"/>
                                        <p:tgtEl>
                                          <p:spTgt spid="2048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048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0" fill="hold">
                                          <p:stCondLst>
                                            <p:cond delay="0"/>
                                          </p:stCondLst>
                                        </p:cTn>
                                        <p:tgtEl>
                                          <p:spTgt spid="20484">
                                            <p:txEl>
                                              <p:pRg st="1" end="1"/>
                                            </p:txEl>
                                          </p:spTgt>
                                        </p:tgtEl>
                                        <p:attrNameLst>
                                          <p:attrName>style.visibility</p:attrName>
                                        </p:attrNameLst>
                                      </p:cBhvr>
                                      <p:to>
                                        <p:strVal val="visible"/>
                                      </p:to>
                                    </p:set>
                                    <p:anim calcmode="lin" valueType="num">
                                      <p:cBhvr>
                                        <p:cTn id="14" dur="500" fill="hold"/>
                                        <p:tgtEl>
                                          <p:spTgt spid="2048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048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048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0" fill="hold">
                                          <p:stCondLst>
                                            <p:cond delay="0"/>
                                          </p:stCondLst>
                                        </p:cTn>
                                        <p:tgtEl>
                                          <p:spTgt spid="20484">
                                            <p:txEl>
                                              <p:pRg st="2" end="2"/>
                                            </p:txEl>
                                          </p:spTgt>
                                        </p:tgtEl>
                                        <p:attrNameLst>
                                          <p:attrName>style.visibility</p:attrName>
                                        </p:attrNameLst>
                                      </p:cBhvr>
                                      <p:to>
                                        <p:strVal val="visible"/>
                                      </p:to>
                                    </p:set>
                                    <p:anim calcmode="lin" valueType="num">
                                      <p:cBhvr>
                                        <p:cTn id="21" dur="500" fill="hold"/>
                                        <p:tgtEl>
                                          <p:spTgt spid="2048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048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048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0" fill="hold">
                                          <p:stCondLst>
                                            <p:cond delay="0"/>
                                          </p:stCondLst>
                                        </p:cTn>
                                        <p:tgtEl>
                                          <p:spTgt spid="20484">
                                            <p:txEl>
                                              <p:pRg st="3" end="3"/>
                                            </p:txEl>
                                          </p:spTgt>
                                        </p:tgtEl>
                                        <p:attrNameLst>
                                          <p:attrName>style.visibility</p:attrName>
                                        </p:attrNameLst>
                                      </p:cBhvr>
                                      <p:to>
                                        <p:strVal val="visible"/>
                                      </p:to>
                                    </p:set>
                                    <p:anim calcmode="lin" valueType="num">
                                      <p:cBhvr>
                                        <p:cTn id="28" dur="500" fill="hold"/>
                                        <p:tgtEl>
                                          <p:spTgt spid="2048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048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0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日期占位符 3">
            <a:extLst>
              <a:ext uri="{FF2B5EF4-FFF2-40B4-BE49-F238E27FC236}">
                <a16:creationId xmlns:a16="http://schemas.microsoft.com/office/drawing/2014/main" id="{53F836DF-E571-4714-81E0-3962B8CA278A}"/>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29A70E9-BD6F-4CA0-8FC7-2F212ADC1110}" type="datetime1">
              <a:rPr lang="zh-CN" altLang="en-US" sz="1200"/>
              <a:pPr eaLnBrk="1" hangingPunct="1">
                <a:buFont typeface="Wingdings" panose="05000000000000000000" pitchFamily="2" charset="2"/>
                <a:buNone/>
              </a:pPr>
              <a:t>2023/2/16</a:t>
            </a:fld>
            <a:endParaRPr lang="zh-CN" altLang="en-US" sz="1200"/>
          </a:p>
        </p:txBody>
      </p:sp>
      <p:sp>
        <p:nvSpPr>
          <p:cNvPr id="33795" name="灯片编号占位符 5">
            <a:extLst>
              <a:ext uri="{FF2B5EF4-FFF2-40B4-BE49-F238E27FC236}">
                <a16:creationId xmlns:a16="http://schemas.microsoft.com/office/drawing/2014/main" id="{2067A8EA-95CE-44FF-897D-25FFF5A0010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5AEA81A-B4CD-4424-8CB4-97C769D595DF}" type="slidenum">
              <a:rPr lang="zh-CN" altLang="en-US" sz="1200"/>
              <a:pPr algn="r" eaLnBrk="1" hangingPunct="1">
                <a:buFont typeface="Wingdings" panose="05000000000000000000" pitchFamily="2" charset="2"/>
                <a:buNone/>
              </a:pPr>
              <a:t>13</a:t>
            </a:fld>
            <a:endParaRPr lang="zh-CN" altLang="en-US" sz="1200"/>
          </a:p>
        </p:txBody>
      </p:sp>
      <p:sp>
        <p:nvSpPr>
          <p:cNvPr id="21507" name="Rectangle 2">
            <a:extLst>
              <a:ext uri="{FF2B5EF4-FFF2-40B4-BE49-F238E27FC236}">
                <a16:creationId xmlns:a16="http://schemas.microsoft.com/office/drawing/2014/main" id="{C435171A-25B1-4798-A398-D55C6AE2007E}"/>
              </a:ext>
            </a:extLst>
          </p:cNvPr>
          <p:cNvSpPr>
            <a:spLocks noGrp="1" noChangeArrowheads="1"/>
          </p:cNvSpPr>
          <p:nvPr>
            <p:ph type="title" idx="4294967295"/>
          </p:nvPr>
        </p:nvSpPr>
        <p:spPr>
          <a:xfrm>
            <a:off x="1590676" y="260350"/>
            <a:ext cx="7593014" cy="914181"/>
          </a:xfrm>
        </p:spPr>
        <p:txBody>
          <a:bodyPr>
            <a:normAutofit/>
          </a:bodyPr>
          <a:lstStyle/>
          <a:p>
            <a:pPr eaLnBrk="1" hangingPunct="1"/>
            <a:r>
              <a:rPr lang="zh-CN" altLang="en-US" sz="3600" b="1" dirty="0">
                <a:solidFill>
                  <a:srgbClr val="00B050"/>
                </a:solidFill>
                <a:ea typeface="楷体_GB2312"/>
                <a:cs typeface="楷体_GB2312"/>
              </a:rPr>
              <a:t>人类学的学科分支</a:t>
            </a:r>
            <a:r>
              <a:rPr lang="en-US" altLang="zh-CN" sz="3600" b="1" dirty="0">
                <a:solidFill>
                  <a:srgbClr val="00B050"/>
                </a:solidFill>
                <a:ea typeface="楷体_GB2312"/>
                <a:cs typeface="楷体_GB2312"/>
              </a:rPr>
              <a:t>/</a:t>
            </a:r>
            <a:r>
              <a:rPr lang="zh-CN" altLang="en-US" sz="3600" b="1" dirty="0">
                <a:solidFill>
                  <a:srgbClr val="00B050"/>
                </a:solidFill>
                <a:ea typeface="楷体_GB2312"/>
                <a:cs typeface="楷体_GB2312"/>
              </a:rPr>
              <a:t>研究领域</a:t>
            </a:r>
          </a:p>
        </p:txBody>
      </p:sp>
      <p:sp>
        <p:nvSpPr>
          <p:cNvPr id="21508" name="Rectangle 3">
            <a:extLst>
              <a:ext uri="{FF2B5EF4-FFF2-40B4-BE49-F238E27FC236}">
                <a16:creationId xmlns:a16="http://schemas.microsoft.com/office/drawing/2014/main" id="{AE9949CB-F855-43E2-9040-893E88D4C3D2}"/>
              </a:ext>
            </a:extLst>
          </p:cNvPr>
          <p:cNvSpPr>
            <a:spLocks noGrp="1" noChangeArrowheads="1"/>
          </p:cNvSpPr>
          <p:nvPr>
            <p:ph type="body" idx="4294967295"/>
          </p:nvPr>
        </p:nvSpPr>
        <p:spPr>
          <a:xfrm>
            <a:off x="1261241" y="1332186"/>
            <a:ext cx="9294047" cy="4833666"/>
          </a:xfrm>
        </p:spPr>
        <p:txBody>
          <a:bodyPr>
            <a:normAutofit/>
          </a:bodyPr>
          <a:lstStyle/>
          <a:p>
            <a:pPr eaLnBrk="1" hangingPunct="1"/>
            <a:r>
              <a:rPr lang="zh-CN" altLang="en-US" dirty="0">
                <a:latin typeface="宋体" panose="02010600030101010101" pitchFamily="2" charset="-122"/>
                <a:ea typeface="宋体" panose="02010600030101010101" pitchFamily="2" charset="-122"/>
              </a:rPr>
              <a:t>普通人类学（</a:t>
            </a:r>
            <a:r>
              <a:rPr lang="en-US" altLang="zh-CN" dirty="0">
                <a:latin typeface="宋体" panose="02010600030101010101" pitchFamily="2" charset="-122"/>
                <a:ea typeface="宋体" panose="02010600030101010101" pitchFamily="2" charset="-122"/>
              </a:rPr>
              <a:t>General Anthropology</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体质人类学（</a:t>
            </a:r>
            <a:r>
              <a:rPr lang="en-US" altLang="zh-CN" dirty="0">
                <a:latin typeface="宋体" panose="02010600030101010101" pitchFamily="2" charset="-122"/>
                <a:ea typeface="宋体" panose="02010600030101010101" pitchFamily="2" charset="-122"/>
              </a:rPr>
              <a:t>Physical Anthropology</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文化人类学</a:t>
            </a:r>
            <a:endParaRPr lang="en-US" altLang="zh-CN" dirty="0">
              <a:latin typeface="宋体" panose="02010600030101010101" pitchFamily="2" charset="-122"/>
              <a:ea typeface="宋体" panose="02010600030101010101" pitchFamily="2" charset="-122"/>
            </a:endParaRPr>
          </a:p>
          <a:p>
            <a:pPr lvl="2"/>
            <a:r>
              <a:rPr lang="zh-CN" altLang="en-US" dirty="0">
                <a:latin typeface="宋体" panose="02010600030101010101" pitchFamily="2" charset="-122"/>
                <a:ea typeface="宋体" panose="02010600030101010101" pitchFamily="2" charset="-122"/>
              </a:rPr>
              <a:t>民族学</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文化人类学</a:t>
            </a:r>
            <a:endParaRPr lang="en-US" altLang="zh-CN" dirty="0">
              <a:latin typeface="宋体" panose="02010600030101010101" pitchFamily="2" charset="-122"/>
              <a:ea typeface="宋体" panose="02010600030101010101" pitchFamily="2" charset="-122"/>
            </a:endParaRPr>
          </a:p>
          <a:p>
            <a:pPr lvl="2"/>
            <a:r>
              <a:rPr lang="zh-CN" altLang="en-US" dirty="0">
                <a:latin typeface="宋体" panose="02010600030101010101" pitchFamily="2" charset="-122"/>
                <a:ea typeface="宋体" panose="02010600030101010101" pitchFamily="2" charset="-122"/>
              </a:rPr>
              <a:t>考古人类学</a:t>
            </a:r>
            <a:endParaRPr lang="en-US" altLang="zh-CN" dirty="0">
              <a:latin typeface="宋体" panose="02010600030101010101" pitchFamily="2" charset="-122"/>
              <a:ea typeface="宋体" panose="02010600030101010101" pitchFamily="2" charset="-122"/>
            </a:endParaRPr>
          </a:p>
          <a:p>
            <a:pPr lvl="2"/>
            <a:r>
              <a:rPr lang="zh-CN" altLang="en-US" dirty="0">
                <a:latin typeface="宋体" panose="02010600030101010101" pitchFamily="2" charset="-122"/>
                <a:ea typeface="宋体" panose="02010600030101010101" pitchFamily="2" charset="-122"/>
              </a:rPr>
              <a:t>语言人类学</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应用人类学</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发展人类学</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医学人类学</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教育人类学</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工商人类学</a:t>
            </a:r>
            <a:endParaRPr lang="en-US" altLang="zh-CN" dirty="0">
              <a:latin typeface="宋体" panose="02010600030101010101" pitchFamily="2" charset="-122"/>
              <a:ea typeface="宋体" panose="02010600030101010101" pitchFamily="2" charset="-122"/>
            </a:endParaRPr>
          </a:p>
          <a:p>
            <a:pPr marL="457200" lvl="1" indent="0" eaLnBrk="1" hangingPunct="1">
              <a:buNone/>
            </a:pPr>
            <a:r>
              <a:rPr lang="en-US" altLang="zh-CN"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1507"/>
                                        </p:tgtEl>
                                        <p:attrNameLst>
                                          <p:attrName>style.visibility</p:attrName>
                                        </p:attrNameLst>
                                      </p:cBhvr>
                                      <p:to>
                                        <p:strVal val="visible"/>
                                      </p:to>
                                    </p:set>
                                    <p:animEffect transition="in" filter="fade">
                                      <p:cBhvr>
                                        <p:cTn id="7" dur="767" decel="100000"/>
                                        <p:tgtEl>
                                          <p:spTgt spid="21507"/>
                                        </p:tgtEl>
                                      </p:cBhvr>
                                    </p:animEffect>
                                    <p:animScale>
                                      <p:cBhvr>
                                        <p:cTn id="8" dur="767" decel="100000"/>
                                        <p:tgtEl>
                                          <p:spTgt spid="21507"/>
                                        </p:tgtEl>
                                      </p:cBhvr>
                                      <p:from x="10000" y="10000"/>
                                      <p:to x="200000" y="450000"/>
                                    </p:animScale>
                                    <p:animScale>
                                      <p:cBhvr>
                                        <p:cTn id="9" dur="1228" accel="100000" fill="hold">
                                          <p:stCondLst>
                                            <p:cond delay="767"/>
                                          </p:stCondLst>
                                        </p:cTn>
                                        <p:tgtEl>
                                          <p:spTgt spid="21507"/>
                                        </p:tgtEl>
                                      </p:cBhvr>
                                      <p:from x="200000" y="450000"/>
                                      <p:to x="100000" y="100000"/>
                                    </p:animScale>
                                    <p:set>
                                      <p:cBhvr>
                                        <p:cTn id="10" dur="767" fill="hold"/>
                                        <p:tgtEl>
                                          <p:spTgt spid="21507"/>
                                        </p:tgtEl>
                                        <p:attrNameLst>
                                          <p:attrName>ppt_x</p:attrName>
                                        </p:attrNameLst>
                                      </p:cBhvr>
                                      <p:to>
                                        <p:strVal val="(0.5)"/>
                                      </p:to>
                                    </p:set>
                                    <p:anim from="(0.5)" to="(#ppt_x)" calcmode="lin" valueType="num">
                                      <p:cBhvr>
                                        <p:cTn id="11" dur="1228" accel="100000" fill="hold">
                                          <p:stCondLst>
                                            <p:cond delay="767"/>
                                          </p:stCondLst>
                                        </p:cTn>
                                        <p:tgtEl>
                                          <p:spTgt spid="21507"/>
                                        </p:tgtEl>
                                        <p:attrNameLst>
                                          <p:attrName>ppt_x</p:attrName>
                                        </p:attrNameLst>
                                      </p:cBhvr>
                                    </p:anim>
                                    <p:set>
                                      <p:cBhvr>
                                        <p:cTn id="12" dur="767" fill="hold"/>
                                        <p:tgtEl>
                                          <p:spTgt spid="21507"/>
                                        </p:tgtEl>
                                        <p:attrNameLst>
                                          <p:attrName>ppt_y</p:attrName>
                                        </p:attrNameLst>
                                      </p:cBhvr>
                                      <p:to>
                                        <p:strVal val="(#ppt_y+0.4)"/>
                                      </p:to>
                                    </p:set>
                                    <p:anim from="(#ppt_y+0.4)" to="(#ppt_y)" calcmode="lin" valueType="num">
                                      <p:cBhvr>
                                        <p:cTn id="13" dur="1228" accel="100000" fill="hold">
                                          <p:stCondLst>
                                            <p:cond delay="767"/>
                                          </p:stCondLst>
                                        </p:cTn>
                                        <p:tgtEl>
                                          <p:spTgt spid="2150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1508">
                                            <p:txEl>
                                              <p:pRg st="0" end="0"/>
                                            </p:txEl>
                                          </p:spTgt>
                                        </p:tgtEl>
                                        <p:attrNameLst>
                                          <p:attrName>style.visibility</p:attrName>
                                        </p:attrNameLst>
                                      </p:cBhvr>
                                      <p:to>
                                        <p:strVal val="visible"/>
                                      </p:to>
                                    </p:set>
                                    <p:anim calcmode="lin" valueType="num">
                                      <p:cBhvr>
                                        <p:cTn id="18" dur="500" fill="hold"/>
                                        <p:tgtEl>
                                          <p:spTgt spid="2150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150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1508">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21508">
                                            <p:txEl>
                                              <p:pRg st="1" end="1"/>
                                            </p:txEl>
                                          </p:spTgt>
                                        </p:tgtEl>
                                        <p:attrNameLst>
                                          <p:attrName>style.visibility</p:attrName>
                                        </p:attrNameLst>
                                      </p:cBhvr>
                                      <p:to>
                                        <p:strVal val="visible"/>
                                      </p:to>
                                    </p:set>
                                    <p:anim calcmode="lin" valueType="num">
                                      <p:cBhvr>
                                        <p:cTn id="23" dur="500" fill="hold"/>
                                        <p:tgtEl>
                                          <p:spTgt spid="21508">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1508">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21508">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21508">
                                            <p:txEl>
                                              <p:pRg st="2" end="2"/>
                                            </p:txEl>
                                          </p:spTgt>
                                        </p:tgtEl>
                                        <p:attrNameLst>
                                          <p:attrName>style.visibility</p:attrName>
                                        </p:attrNameLst>
                                      </p:cBhvr>
                                      <p:to>
                                        <p:strVal val="visible"/>
                                      </p:to>
                                    </p:set>
                                    <p:anim calcmode="lin" valueType="num">
                                      <p:cBhvr>
                                        <p:cTn id="28" dur="500" fill="hold"/>
                                        <p:tgtEl>
                                          <p:spTgt spid="21508">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21508">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21508">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21508">
                                            <p:txEl>
                                              <p:pRg st="3" end="3"/>
                                            </p:txEl>
                                          </p:spTgt>
                                        </p:tgtEl>
                                        <p:attrNameLst>
                                          <p:attrName>style.visibility</p:attrName>
                                        </p:attrNameLst>
                                      </p:cBhvr>
                                      <p:to>
                                        <p:strVal val="visible"/>
                                      </p:to>
                                    </p:set>
                                    <p:anim calcmode="lin" valueType="num">
                                      <p:cBhvr>
                                        <p:cTn id="33" dur="500" fill="hold"/>
                                        <p:tgtEl>
                                          <p:spTgt spid="21508">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1508">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21508">
                                            <p:txEl>
                                              <p:pRg st="3" end="3"/>
                                            </p:txEl>
                                          </p:spTgt>
                                        </p:tgtEl>
                                      </p:cBhvr>
                                    </p:animEffect>
                                  </p:childTnLst>
                                </p:cTn>
                              </p:par>
                              <p:par>
                                <p:cTn id="36" presetID="53" presetClass="entr" presetSubtype="16" fill="hold" grpId="0" nodeType="withEffect">
                                  <p:stCondLst>
                                    <p:cond delay="0"/>
                                  </p:stCondLst>
                                  <p:childTnLst>
                                    <p:set>
                                      <p:cBhvr>
                                        <p:cTn id="37" dur="0" fill="hold">
                                          <p:stCondLst>
                                            <p:cond delay="0"/>
                                          </p:stCondLst>
                                        </p:cTn>
                                        <p:tgtEl>
                                          <p:spTgt spid="21508">
                                            <p:txEl>
                                              <p:pRg st="4" end="4"/>
                                            </p:txEl>
                                          </p:spTgt>
                                        </p:tgtEl>
                                        <p:attrNameLst>
                                          <p:attrName>style.visibility</p:attrName>
                                        </p:attrNameLst>
                                      </p:cBhvr>
                                      <p:to>
                                        <p:strVal val="visible"/>
                                      </p:to>
                                    </p:set>
                                    <p:anim calcmode="lin" valueType="num">
                                      <p:cBhvr>
                                        <p:cTn id="38" dur="500" fill="hold"/>
                                        <p:tgtEl>
                                          <p:spTgt spid="21508">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21508">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21508">
                                            <p:txEl>
                                              <p:pRg st="4" end="4"/>
                                            </p:txEl>
                                          </p:spTgt>
                                        </p:tgtEl>
                                      </p:cBhvr>
                                    </p:animEffect>
                                  </p:childTnLst>
                                </p:cTn>
                              </p:par>
                              <p:par>
                                <p:cTn id="41" presetID="53" presetClass="entr" presetSubtype="16" fill="hold" grpId="0" nodeType="withEffect">
                                  <p:stCondLst>
                                    <p:cond delay="0"/>
                                  </p:stCondLst>
                                  <p:childTnLst>
                                    <p:set>
                                      <p:cBhvr>
                                        <p:cTn id="42" dur="0" fill="hold">
                                          <p:stCondLst>
                                            <p:cond delay="0"/>
                                          </p:stCondLst>
                                        </p:cTn>
                                        <p:tgtEl>
                                          <p:spTgt spid="21508">
                                            <p:txEl>
                                              <p:pRg st="5" end="5"/>
                                            </p:txEl>
                                          </p:spTgt>
                                        </p:tgtEl>
                                        <p:attrNameLst>
                                          <p:attrName>style.visibility</p:attrName>
                                        </p:attrNameLst>
                                      </p:cBhvr>
                                      <p:to>
                                        <p:strVal val="visible"/>
                                      </p:to>
                                    </p:set>
                                    <p:anim calcmode="lin" valueType="num">
                                      <p:cBhvr>
                                        <p:cTn id="43" dur="500" fill="hold"/>
                                        <p:tgtEl>
                                          <p:spTgt spid="21508">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21508">
                                            <p:txEl>
                                              <p:pRg st="5" end="5"/>
                                            </p:txEl>
                                          </p:spTgt>
                                        </p:tgtEl>
                                        <p:attrNameLst>
                                          <p:attrName>ppt_h</p:attrName>
                                        </p:attrNameLst>
                                      </p:cBhvr>
                                      <p:tavLst>
                                        <p:tav tm="0">
                                          <p:val>
                                            <p:fltVal val="0"/>
                                          </p:val>
                                        </p:tav>
                                        <p:tav tm="100000">
                                          <p:val>
                                            <p:strVal val="#ppt_h"/>
                                          </p:val>
                                        </p:tav>
                                      </p:tavLst>
                                    </p:anim>
                                    <p:animEffect transition="in" filter="fade">
                                      <p:cBhvr>
                                        <p:cTn id="45" dur="500"/>
                                        <p:tgtEl>
                                          <p:spTgt spid="21508">
                                            <p:txEl>
                                              <p:pRg st="5" end="5"/>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16" fill="hold" grpId="0" nodeType="clickEffect">
                                  <p:stCondLst>
                                    <p:cond delay="0"/>
                                  </p:stCondLst>
                                  <p:childTnLst>
                                    <p:set>
                                      <p:cBhvr>
                                        <p:cTn id="49" dur="0" fill="hold">
                                          <p:stCondLst>
                                            <p:cond delay="0"/>
                                          </p:stCondLst>
                                        </p:cTn>
                                        <p:tgtEl>
                                          <p:spTgt spid="21508">
                                            <p:txEl>
                                              <p:pRg st="6" end="6"/>
                                            </p:txEl>
                                          </p:spTgt>
                                        </p:tgtEl>
                                        <p:attrNameLst>
                                          <p:attrName>style.visibility</p:attrName>
                                        </p:attrNameLst>
                                      </p:cBhvr>
                                      <p:to>
                                        <p:strVal val="visible"/>
                                      </p:to>
                                    </p:set>
                                    <p:anim calcmode="lin" valueType="num">
                                      <p:cBhvr>
                                        <p:cTn id="50" dur="500" fill="hold"/>
                                        <p:tgtEl>
                                          <p:spTgt spid="21508">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21508">
                                            <p:txEl>
                                              <p:pRg st="6" end="6"/>
                                            </p:txEl>
                                          </p:spTgt>
                                        </p:tgtEl>
                                        <p:attrNameLst>
                                          <p:attrName>ppt_h</p:attrName>
                                        </p:attrNameLst>
                                      </p:cBhvr>
                                      <p:tavLst>
                                        <p:tav tm="0">
                                          <p:val>
                                            <p:fltVal val="0"/>
                                          </p:val>
                                        </p:tav>
                                        <p:tav tm="100000">
                                          <p:val>
                                            <p:strVal val="#ppt_h"/>
                                          </p:val>
                                        </p:tav>
                                      </p:tavLst>
                                    </p:anim>
                                    <p:animEffect transition="in" filter="fade">
                                      <p:cBhvr>
                                        <p:cTn id="52" dur="500"/>
                                        <p:tgtEl>
                                          <p:spTgt spid="21508">
                                            <p:txEl>
                                              <p:pRg st="6" end="6"/>
                                            </p:txEl>
                                          </p:spTgt>
                                        </p:tgtEl>
                                      </p:cBhvr>
                                    </p:animEffect>
                                  </p:childTnLst>
                                </p:cTn>
                              </p:par>
                              <p:par>
                                <p:cTn id="53" presetID="53" presetClass="entr" presetSubtype="16" fill="hold" grpId="0" nodeType="withEffect">
                                  <p:stCondLst>
                                    <p:cond delay="0"/>
                                  </p:stCondLst>
                                  <p:childTnLst>
                                    <p:set>
                                      <p:cBhvr>
                                        <p:cTn id="54" dur="0" fill="hold">
                                          <p:stCondLst>
                                            <p:cond delay="0"/>
                                          </p:stCondLst>
                                        </p:cTn>
                                        <p:tgtEl>
                                          <p:spTgt spid="21508">
                                            <p:txEl>
                                              <p:pRg st="7" end="7"/>
                                            </p:txEl>
                                          </p:spTgt>
                                        </p:tgtEl>
                                        <p:attrNameLst>
                                          <p:attrName>style.visibility</p:attrName>
                                        </p:attrNameLst>
                                      </p:cBhvr>
                                      <p:to>
                                        <p:strVal val="visible"/>
                                      </p:to>
                                    </p:set>
                                    <p:anim calcmode="lin" valueType="num">
                                      <p:cBhvr>
                                        <p:cTn id="55" dur="500" fill="hold"/>
                                        <p:tgtEl>
                                          <p:spTgt spid="21508">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21508">
                                            <p:txEl>
                                              <p:pRg st="7" end="7"/>
                                            </p:txEl>
                                          </p:spTgt>
                                        </p:tgtEl>
                                        <p:attrNameLst>
                                          <p:attrName>ppt_h</p:attrName>
                                        </p:attrNameLst>
                                      </p:cBhvr>
                                      <p:tavLst>
                                        <p:tav tm="0">
                                          <p:val>
                                            <p:fltVal val="0"/>
                                          </p:val>
                                        </p:tav>
                                        <p:tav tm="100000">
                                          <p:val>
                                            <p:strVal val="#ppt_h"/>
                                          </p:val>
                                        </p:tav>
                                      </p:tavLst>
                                    </p:anim>
                                    <p:animEffect transition="in" filter="fade">
                                      <p:cBhvr>
                                        <p:cTn id="57" dur="500"/>
                                        <p:tgtEl>
                                          <p:spTgt spid="21508">
                                            <p:txEl>
                                              <p:pRg st="7" end="7"/>
                                            </p:txEl>
                                          </p:spTgt>
                                        </p:tgtEl>
                                      </p:cBhvr>
                                    </p:animEffect>
                                  </p:childTnLst>
                                </p:cTn>
                              </p:par>
                              <p:par>
                                <p:cTn id="58" presetID="53" presetClass="entr" presetSubtype="16" fill="hold" grpId="0" nodeType="withEffect">
                                  <p:stCondLst>
                                    <p:cond delay="0"/>
                                  </p:stCondLst>
                                  <p:childTnLst>
                                    <p:set>
                                      <p:cBhvr>
                                        <p:cTn id="59" dur="0" fill="hold">
                                          <p:stCondLst>
                                            <p:cond delay="0"/>
                                          </p:stCondLst>
                                        </p:cTn>
                                        <p:tgtEl>
                                          <p:spTgt spid="21508">
                                            <p:txEl>
                                              <p:pRg st="8" end="8"/>
                                            </p:txEl>
                                          </p:spTgt>
                                        </p:tgtEl>
                                        <p:attrNameLst>
                                          <p:attrName>style.visibility</p:attrName>
                                        </p:attrNameLst>
                                      </p:cBhvr>
                                      <p:to>
                                        <p:strVal val="visible"/>
                                      </p:to>
                                    </p:set>
                                    <p:anim calcmode="lin" valueType="num">
                                      <p:cBhvr>
                                        <p:cTn id="60" dur="500" fill="hold"/>
                                        <p:tgtEl>
                                          <p:spTgt spid="21508">
                                            <p:txEl>
                                              <p:pRg st="8" end="8"/>
                                            </p:txEl>
                                          </p:spTgt>
                                        </p:tgtEl>
                                        <p:attrNameLst>
                                          <p:attrName>ppt_w</p:attrName>
                                        </p:attrNameLst>
                                      </p:cBhvr>
                                      <p:tavLst>
                                        <p:tav tm="0">
                                          <p:val>
                                            <p:fltVal val="0"/>
                                          </p:val>
                                        </p:tav>
                                        <p:tav tm="100000">
                                          <p:val>
                                            <p:strVal val="#ppt_w"/>
                                          </p:val>
                                        </p:tav>
                                      </p:tavLst>
                                    </p:anim>
                                    <p:anim calcmode="lin" valueType="num">
                                      <p:cBhvr>
                                        <p:cTn id="61" dur="500" fill="hold"/>
                                        <p:tgtEl>
                                          <p:spTgt spid="21508">
                                            <p:txEl>
                                              <p:pRg st="8" end="8"/>
                                            </p:txEl>
                                          </p:spTgt>
                                        </p:tgtEl>
                                        <p:attrNameLst>
                                          <p:attrName>ppt_h</p:attrName>
                                        </p:attrNameLst>
                                      </p:cBhvr>
                                      <p:tavLst>
                                        <p:tav tm="0">
                                          <p:val>
                                            <p:fltVal val="0"/>
                                          </p:val>
                                        </p:tav>
                                        <p:tav tm="100000">
                                          <p:val>
                                            <p:strVal val="#ppt_h"/>
                                          </p:val>
                                        </p:tav>
                                      </p:tavLst>
                                    </p:anim>
                                    <p:animEffect transition="in" filter="fade">
                                      <p:cBhvr>
                                        <p:cTn id="62" dur="500"/>
                                        <p:tgtEl>
                                          <p:spTgt spid="21508">
                                            <p:txEl>
                                              <p:pRg st="8" end="8"/>
                                            </p:txEl>
                                          </p:spTgt>
                                        </p:tgtEl>
                                      </p:cBhvr>
                                    </p:animEffect>
                                  </p:childTnLst>
                                </p:cTn>
                              </p:par>
                              <p:par>
                                <p:cTn id="63" presetID="53" presetClass="entr" presetSubtype="16" fill="hold" grpId="0" nodeType="withEffect">
                                  <p:stCondLst>
                                    <p:cond delay="0"/>
                                  </p:stCondLst>
                                  <p:childTnLst>
                                    <p:set>
                                      <p:cBhvr>
                                        <p:cTn id="64" dur="0" fill="hold">
                                          <p:stCondLst>
                                            <p:cond delay="0"/>
                                          </p:stCondLst>
                                        </p:cTn>
                                        <p:tgtEl>
                                          <p:spTgt spid="21508">
                                            <p:txEl>
                                              <p:pRg st="9" end="9"/>
                                            </p:txEl>
                                          </p:spTgt>
                                        </p:tgtEl>
                                        <p:attrNameLst>
                                          <p:attrName>style.visibility</p:attrName>
                                        </p:attrNameLst>
                                      </p:cBhvr>
                                      <p:to>
                                        <p:strVal val="visible"/>
                                      </p:to>
                                    </p:set>
                                    <p:anim calcmode="lin" valueType="num">
                                      <p:cBhvr>
                                        <p:cTn id="65" dur="500" fill="hold"/>
                                        <p:tgtEl>
                                          <p:spTgt spid="21508">
                                            <p:txEl>
                                              <p:pRg st="9" end="9"/>
                                            </p:txEl>
                                          </p:spTgt>
                                        </p:tgtEl>
                                        <p:attrNameLst>
                                          <p:attrName>ppt_w</p:attrName>
                                        </p:attrNameLst>
                                      </p:cBhvr>
                                      <p:tavLst>
                                        <p:tav tm="0">
                                          <p:val>
                                            <p:fltVal val="0"/>
                                          </p:val>
                                        </p:tav>
                                        <p:tav tm="100000">
                                          <p:val>
                                            <p:strVal val="#ppt_w"/>
                                          </p:val>
                                        </p:tav>
                                      </p:tavLst>
                                    </p:anim>
                                    <p:anim calcmode="lin" valueType="num">
                                      <p:cBhvr>
                                        <p:cTn id="66" dur="500" fill="hold"/>
                                        <p:tgtEl>
                                          <p:spTgt spid="21508">
                                            <p:txEl>
                                              <p:pRg st="9" end="9"/>
                                            </p:txEl>
                                          </p:spTgt>
                                        </p:tgtEl>
                                        <p:attrNameLst>
                                          <p:attrName>ppt_h</p:attrName>
                                        </p:attrNameLst>
                                      </p:cBhvr>
                                      <p:tavLst>
                                        <p:tav tm="0">
                                          <p:val>
                                            <p:fltVal val="0"/>
                                          </p:val>
                                        </p:tav>
                                        <p:tav tm="100000">
                                          <p:val>
                                            <p:strVal val="#ppt_h"/>
                                          </p:val>
                                        </p:tav>
                                      </p:tavLst>
                                    </p:anim>
                                    <p:animEffect transition="in" filter="fade">
                                      <p:cBhvr>
                                        <p:cTn id="67" dur="500"/>
                                        <p:tgtEl>
                                          <p:spTgt spid="21508">
                                            <p:txEl>
                                              <p:pRg st="9" end="9"/>
                                            </p:txEl>
                                          </p:spTgt>
                                        </p:tgtEl>
                                      </p:cBhvr>
                                    </p:animEffect>
                                  </p:childTnLst>
                                </p:cTn>
                              </p:par>
                              <p:par>
                                <p:cTn id="68" presetID="53" presetClass="entr" presetSubtype="16" fill="hold" grpId="0" nodeType="withEffect">
                                  <p:stCondLst>
                                    <p:cond delay="0"/>
                                  </p:stCondLst>
                                  <p:childTnLst>
                                    <p:set>
                                      <p:cBhvr>
                                        <p:cTn id="69" dur="0" fill="hold">
                                          <p:stCondLst>
                                            <p:cond delay="0"/>
                                          </p:stCondLst>
                                        </p:cTn>
                                        <p:tgtEl>
                                          <p:spTgt spid="21508">
                                            <p:txEl>
                                              <p:pRg st="10" end="10"/>
                                            </p:txEl>
                                          </p:spTgt>
                                        </p:tgtEl>
                                        <p:attrNameLst>
                                          <p:attrName>style.visibility</p:attrName>
                                        </p:attrNameLst>
                                      </p:cBhvr>
                                      <p:to>
                                        <p:strVal val="visible"/>
                                      </p:to>
                                    </p:set>
                                    <p:anim calcmode="lin" valueType="num">
                                      <p:cBhvr>
                                        <p:cTn id="70" dur="500" fill="hold"/>
                                        <p:tgtEl>
                                          <p:spTgt spid="21508">
                                            <p:txEl>
                                              <p:pRg st="10" end="10"/>
                                            </p:txEl>
                                          </p:spTgt>
                                        </p:tgtEl>
                                        <p:attrNameLst>
                                          <p:attrName>ppt_w</p:attrName>
                                        </p:attrNameLst>
                                      </p:cBhvr>
                                      <p:tavLst>
                                        <p:tav tm="0">
                                          <p:val>
                                            <p:fltVal val="0"/>
                                          </p:val>
                                        </p:tav>
                                        <p:tav tm="100000">
                                          <p:val>
                                            <p:strVal val="#ppt_w"/>
                                          </p:val>
                                        </p:tav>
                                      </p:tavLst>
                                    </p:anim>
                                    <p:anim calcmode="lin" valueType="num">
                                      <p:cBhvr>
                                        <p:cTn id="71" dur="500" fill="hold"/>
                                        <p:tgtEl>
                                          <p:spTgt spid="21508">
                                            <p:txEl>
                                              <p:pRg st="10" end="10"/>
                                            </p:txEl>
                                          </p:spTgt>
                                        </p:tgtEl>
                                        <p:attrNameLst>
                                          <p:attrName>ppt_h</p:attrName>
                                        </p:attrNameLst>
                                      </p:cBhvr>
                                      <p:tavLst>
                                        <p:tav tm="0">
                                          <p:val>
                                            <p:fltVal val="0"/>
                                          </p:val>
                                        </p:tav>
                                        <p:tav tm="100000">
                                          <p:val>
                                            <p:strVal val="#ppt_h"/>
                                          </p:val>
                                        </p:tav>
                                      </p:tavLst>
                                    </p:anim>
                                    <p:animEffect transition="in" filter="fade">
                                      <p:cBhvr>
                                        <p:cTn id="72" dur="500"/>
                                        <p:tgtEl>
                                          <p:spTgt spid="21508">
                                            <p:txEl>
                                              <p:pRg st="10" end="10"/>
                                            </p:txEl>
                                          </p:spTgt>
                                        </p:tgtEl>
                                      </p:cBhvr>
                                    </p:animEffect>
                                  </p:childTnLst>
                                </p:cTn>
                              </p:par>
                              <p:par>
                                <p:cTn id="73" presetID="53" presetClass="entr" presetSubtype="16" fill="hold" grpId="0" nodeType="withEffect">
                                  <p:stCondLst>
                                    <p:cond delay="0"/>
                                  </p:stCondLst>
                                  <p:childTnLst>
                                    <p:set>
                                      <p:cBhvr>
                                        <p:cTn id="74" dur="0" fill="hold">
                                          <p:stCondLst>
                                            <p:cond delay="0"/>
                                          </p:stCondLst>
                                        </p:cTn>
                                        <p:tgtEl>
                                          <p:spTgt spid="21508">
                                            <p:txEl>
                                              <p:pRg st="11" end="11"/>
                                            </p:txEl>
                                          </p:spTgt>
                                        </p:tgtEl>
                                        <p:attrNameLst>
                                          <p:attrName>style.visibility</p:attrName>
                                        </p:attrNameLst>
                                      </p:cBhvr>
                                      <p:to>
                                        <p:strVal val="visible"/>
                                      </p:to>
                                    </p:set>
                                    <p:anim calcmode="lin" valueType="num">
                                      <p:cBhvr>
                                        <p:cTn id="75" dur="500" fill="hold"/>
                                        <p:tgtEl>
                                          <p:spTgt spid="21508">
                                            <p:txEl>
                                              <p:pRg st="11" end="11"/>
                                            </p:txEl>
                                          </p:spTgt>
                                        </p:tgtEl>
                                        <p:attrNameLst>
                                          <p:attrName>ppt_w</p:attrName>
                                        </p:attrNameLst>
                                      </p:cBhvr>
                                      <p:tavLst>
                                        <p:tav tm="0">
                                          <p:val>
                                            <p:fltVal val="0"/>
                                          </p:val>
                                        </p:tav>
                                        <p:tav tm="100000">
                                          <p:val>
                                            <p:strVal val="#ppt_w"/>
                                          </p:val>
                                        </p:tav>
                                      </p:tavLst>
                                    </p:anim>
                                    <p:anim calcmode="lin" valueType="num">
                                      <p:cBhvr>
                                        <p:cTn id="76" dur="500" fill="hold"/>
                                        <p:tgtEl>
                                          <p:spTgt spid="21508">
                                            <p:txEl>
                                              <p:pRg st="11" end="11"/>
                                            </p:txEl>
                                          </p:spTgt>
                                        </p:tgtEl>
                                        <p:attrNameLst>
                                          <p:attrName>ppt_h</p:attrName>
                                        </p:attrNameLst>
                                      </p:cBhvr>
                                      <p:tavLst>
                                        <p:tav tm="0">
                                          <p:val>
                                            <p:fltVal val="0"/>
                                          </p:val>
                                        </p:tav>
                                        <p:tav tm="100000">
                                          <p:val>
                                            <p:strVal val="#ppt_h"/>
                                          </p:val>
                                        </p:tav>
                                      </p:tavLst>
                                    </p:anim>
                                    <p:animEffect transition="in" filter="fade">
                                      <p:cBhvr>
                                        <p:cTn id="77" dur="500"/>
                                        <p:tgtEl>
                                          <p:spTgt spid="2150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a:extLst>
              <a:ext uri="{FF2B5EF4-FFF2-40B4-BE49-F238E27FC236}">
                <a16:creationId xmlns:a16="http://schemas.microsoft.com/office/drawing/2014/main" id="{6C917241-6203-4E35-B343-8E49B83DB4AC}"/>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33EDAAA9-DEBA-4AFC-998E-78B2F53EFD48}" type="datetime1">
              <a:rPr lang="zh-CN" altLang="en-US" sz="1200"/>
              <a:pPr eaLnBrk="1" hangingPunct="1">
                <a:buFont typeface="Wingdings" panose="05000000000000000000" pitchFamily="2" charset="2"/>
                <a:buNone/>
              </a:pPr>
              <a:t>2023/2/16</a:t>
            </a:fld>
            <a:endParaRPr lang="zh-CN" altLang="en-US" sz="1200"/>
          </a:p>
        </p:txBody>
      </p:sp>
      <p:sp>
        <p:nvSpPr>
          <p:cNvPr id="36867" name="灯片编号占位符 5">
            <a:extLst>
              <a:ext uri="{FF2B5EF4-FFF2-40B4-BE49-F238E27FC236}">
                <a16:creationId xmlns:a16="http://schemas.microsoft.com/office/drawing/2014/main" id="{E9A35C2B-28FA-4692-A306-5A4E5BF63883}"/>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C639C2A2-30C6-4F29-B362-230E14163D26}" type="slidenum">
              <a:rPr lang="zh-CN" altLang="en-US" sz="1200"/>
              <a:pPr algn="r" eaLnBrk="1" hangingPunct="1">
                <a:buFont typeface="Wingdings" panose="05000000000000000000" pitchFamily="2" charset="2"/>
                <a:buNone/>
              </a:pPr>
              <a:t>14</a:t>
            </a:fld>
            <a:endParaRPr lang="zh-CN" altLang="en-US" sz="1200"/>
          </a:p>
        </p:txBody>
      </p:sp>
      <p:sp>
        <p:nvSpPr>
          <p:cNvPr id="24579" name="Rectangle 2">
            <a:extLst>
              <a:ext uri="{FF2B5EF4-FFF2-40B4-BE49-F238E27FC236}">
                <a16:creationId xmlns:a16="http://schemas.microsoft.com/office/drawing/2014/main" id="{EE83948F-5B87-4718-BACB-27A8653CCE67}"/>
              </a:ext>
            </a:extLst>
          </p:cNvPr>
          <p:cNvSpPr>
            <a:spLocks noGrp="1" noChangeArrowheads="1"/>
          </p:cNvSpPr>
          <p:nvPr>
            <p:ph type="title" idx="4294967295"/>
          </p:nvPr>
        </p:nvSpPr>
        <p:spPr>
          <a:xfrm>
            <a:off x="1066800" y="188915"/>
            <a:ext cx="9069388" cy="1103858"/>
          </a:xfrm>
        </p:spPr>
        <p:txBody>
          <a:bodyPr/>
          <a:lstStyle/>
          <a:p>
            <a:pPr eaLnBrk="1" hangingPunct="1"/>
            <a:r>
              <a:rPr lang="zh-CN" altLang="en-US" sz="3200" b="1" dirty="0">
                <a:solidFill>
                  <a:srgbClr val="00B050"/>
                </a:solidFill>
                <a:ea typeface="楷体_GB2312"/>
                <a:cs typeface="楷体_GB2312"/>
              </a:rPr>
              <a:t>体质人类学</a:t>
            </a:r>
            <a:r>
              <a:rPr lang="en-US" altLang="zh-CN" sz="3200" b="1" dirty="0">
                <a:solidFill>
                  <a:srgbClr val="00B050"/>
                </a:solidFill>
                <a:ea typeface="楷体_GB2312"/>
                <a:cs typeface="楷体_GB2312"/>
              </a:rPr>
              <a:t>/</a:t>
            </a:r>
            <a:r>
              <a:rPr lang="zh-CN" altLang="en-US" sz="3200" b="1" dirty="0">
                <a:solidFill>
                  <a:srgbClr val="00B050"/>
                </a:solidFill>
                <a:ea typeface="楷体_GB2312"/>
                <a:cs typeface="楷体_GB2312"/>
              </a:rPr>
              <a:t>生物人类学</a:t>
            </a:r>
            <a:endParaRPr lang="en-US" altLang="zh-CN" sz="3200" b="1" dirty="0">
              <a:solidFill>
                <a:srgbClr val="00B050"/>
              </a:solidFill>
              <a:ea typeface="楷体_GB2312"/>
              <a:cs typeface="楷体_GB2312"/>
            </a:endParaRPr>
          </a:p>
        </p:txBody>
      </p:sp>
      <p:sp>
        <p:nvSpPr>
          <p:cNvPr id="24580" name="Rectangle 3">
            <a:extLst>
              <a:ext uri="{FF2B5EF4-FFF2-40B4-BE49-F238E27FC236}">
                <a16:creationId xmlns:a16="http://schemas.microsoft.com/office/drawing/2014/main" id="{430CACB6-DF63-4B11-811B-30AD44ED40B9}"/>
              </a:ext>
            </a:extLst>
          </p:cNvPr>
          <p:cNvSpPr>
            <a:spLocks noGrp="1" noChangeArrowheads="1"/>
          </p:cNvSpPr>
          <p:nvPr>
            <p:ph type="body" idx="4294967295"/>
          </p:nvPr>
        </p:nvSpPr>
        <p:spPr/>
        <p:txBody>
          <a:bodyPr/>
          <a:lstStyle/>
          <a:p>
            <a:pPr eaLnBrk="1" hangingPunct="1">
              <a:lnSpc>
                <a:spcPts val="3700"/>
              </a:lnSpc>
            </a:pPr>
            <a:r>
              <a:rPr lang="zh-CN" altLang="en-US" dirty="0">
                <a:latin typeface="宋体" panose="02010600030101010101" pitchFamily="2" charset="-122"/>
                <a:ea typeface="宋体" panose="02010600030101010101" pitchFamily="2" charset="-122"/>
              </a:rPr>
              <a:t>体质人类学是研究人类进化和人类体质多样性的学科。 </a:t>
            </a:r>
          </a:p>
          <a:p>
            <a:pPr lvl="1">
              <a:lnSpc>
                <a:spcPts val="3700"/>
              </a:lnSpc>
            </a:pPr>
            <a:r>
              <a:rPr lang="zh-CN" altLang="en-US" dirty="0">
                <a:latin typeface="宋体" panose="02010600030101010101" pitchFamily="2" charset="-122"/>
                <a:ea typeface="宋体" panose="02010600030101010101" pitchFamily="2" charset="-122"/>
              </a:rPr>
              <a:t>人类古生物学或古人类学：人类的起源、后来的进化</a:t>
            </a:r>
            <a:endParaRPr lang="en-US" altLang="zh-CN" dirty="0">
              <a:latin typeface="宋体" panose="02010600030101010101" pitchFamily="2" charset="-122"/>
              <a:ea typeface="宋体" panose="02010600030101010101" pitchFamily="2" charset="-122"/>
            </a:endParaRPr>
          </a:p>
          <a:p>
            <a:pPr lvl="1">
              <a:lnSpc>
                <a:spcPts val="3700"/>
              </a:lnSpc>
            </a:pPr>
            <a:r>
              <a:rPr lang="zh-CN" altLang="en-US" dirty="0">
                <a:latin typeface="宋体" panose="02010600030101010101" pitchFamily="2" charset="-122"/>
                <a:ea typeface="宋体" panose="02010600030101010101" pitchFamily="2" charset="-122"/>
              </a:rPr>
              <a:t>人类差异研究：探讨人类群体在生物学和生理特征方面的差异及其原因。人类体质的多样性是由</a:t>
            </a:r>
            <a:r>
              <a:rPr lang="zh-CN" altLang="en-US" b="1" dirty="0">
                <a:latin typeface="宋体" panose="02010600030101010101" pitchFamily="2" charset="-122"/>
                <a:ea typeface="宋体" panose="02010600030101010101" pitchFamily="2" charset="-122"/>
              </a:rPr>
              <a:t>基因</a:t>
            </a:r>
            <a:r>
              <a:rPr lang="zh-CN" altLang="en-US" dirty="0">
                <a:latin typeface="宋体" panose="02010600030101010101" pitchFamily="2" charset="-122"/>
                <a:ea typeface="宋体" panose="02010600030101010101" pitchFamily="2" charset="-122"/>
              </a:rPr>
              <a:t>和</a:t>
            </a:r>
            <a:r>
              <a:rPr lang="zh-CN" altLang="en-US" b="1" dirty="0">
                <a:latin typeface="宋体" panose="02010600030101010101" pitchFamily="2" charset="-122"/>
                <a:ea typeface="宋体" panose="02010600030101010101" pitchFamily="2" charset="-122"/>
              </a:rPr>
              <a:t>环境</a:t>
            </a:r>
            <a:r>
              <a:rPr lang="zh-CN" altLang="en-US" dirty="0">
                <a:latin typeface="宋体" panose="02010600030101010101" pitchFamily="2" charset="-122"/>
                <a:ea typeface="宋体" panose="02010600030101010101" pitchFamily="2" charset="-122"/>
              </a:rPr>
              <a:t>因素引起的。相关的环境因素主要有气候的炎热、寒冷、湿度、阳光以及地理纬度和地方疾病等，社会文化环境也是重要影响因素。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4579"/>
                                        </p:tgtEl>
                                        <p:attrNameLst>
                                          <p:attrName>style.visibility</p:attrName>
                                        </p:attrNameLst>
                                      </p:cBhvr>
                                      <p:to>
                                        <p:strVal val="visible"/>
                                      </p:to>
                                    </p:set>
                                    <p:animEffect transition="in" filter="fade">
                                      <p:cBhvr>
                                        <p:cTn id="7" dur="767" decel="100000"/>
                                        <p:tgtEl>
                                          <p:spTgt spid="24579"/>
                                        </p:tgtEl>
                                      </p:cBhvr>
                                    </p:animEffect>
                                    <p:animScale>
                                      <p:cBhvr>
                                        <p:cTn id="8" dur="767" decel="100000"/>
                                        <p:tgtEl>
                                          <p:spTgt spid="24579"/>
                                        </p:tgtEl>
                                      </p:cBhvr>
                                      <p:from x="10000" y="10000"/>
                                      <p:to x="200000" y="450000"/>
                                    </p:animScale>
                                    <p:animScale>
                                      <p:cBhvr>
                                        <p:cTn id="9" dur="1228" accel="100000" fill="hold">
                                          <p:stCondLst>
                                            <p:cond delay="767"/>
                                          </p:stCondLst>
                                        </p:cTn>
                                        <p:tgtEl>
                                          <p:spTgt spid="24579"/>
                                        </p:tgtEl>
                                      </p:cBhvr>
                                      <p:from x="200000" y="450000"/>
                                      <p:to x="100000" y="100000"/>
                                    </p:animScale>
                                    <p:set>
                                      <p:cBhvr>
                                        <p:cTn id="10" dur="767" fill="hold"/>
                                        <p:tgtEl>
                                          <p:spTgt spid="24579"/>
                                        </p:tgtEl>
                                        <p:attrNameLst>
                                          <p:attrName>ppt_x</p:attrName>
                                        </p:attrNameLst>
                                      </p:cBhvr>
                                      <p:to>
                                        <p:strVal val="(0.5)"/>
                                      </p:to>
                                    </p:set>
                                    <p:anim from="(0.5)" to="(#ppt_x)" calcmode="lin" valueType="num">
                                      <p:cBhvr>
                                        <p:cTn id="11" dur="1228" accel="100000" fill="hold">
                                          <p:stCondLst>
                                            <p:cond delay="767"/>
                                          </p:stCondLst>
                                        </p:cTn>
                                        <p:tgtEl>
                                          <p:spTgt spid="24579"/>
                                        </p:tgtEl>
                                        <p:attrNameLst>
                                          <p:attrName>ppt_x</p:attrName>
                                        </p:attrNameLst>
                                      </p:cBhvr>
                                    </p:anim>
                                    <p:set>
                                      <p:cBhvr>
                                        <p:cTn id="12" dur="767" fill="hold"/>
                                        <p:tgtEl>
                                          <p:spTgt spid="24579"/>
                                        </p:tgtEl>
                                        <p:attrNameLst>
                                          <p:attrName>ppt_y</p:attrName>
                                        </p:attrNameLst>
                                      </p:cBhvr>
                                      <p:to>
                                        <p:strVal val="(#ppt_y+0.4)"/>
                                      </p:to>
                                    </p:set>
                                    <p:anim from="(#ppt_y+0.4)" to="(#ppt_y)" calcmode="lin" valueType="num">
                                      <p:cBhvr>
                                        <p:cTn id="13" dur="1228" accel="100000" fill="hold">
                                          <p:stCondLst>
                                            <p:cond delay="767"/>
                                          </p:stCondLst>
                                        </p:cTn>
                                        <p:tgtEl>
                                          <p:spTgt spid="2457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4580">
                                            <p:txEl>
                                              <p:pRg st="0" end="0"/>
                                            </p:txEl>
                                          </p:spTgt>
                                        </p:tgtEl>
                                        <p:attrNameLst>
                                          <p:attrName>style.visibility</p:attrName>
                                        </p:attrNameLst>
                                      </p:cBhvr>
                                      <p:to>
                                        <p:strVal val="visible"/>
                                      </p:to>
                                    </p:set>
                                    <p:anim calcmode="lin" valueType="num">
                                      <p:cBhvr>
                                        <p:cTn id="18" dur="500" fill="hold"/>
                                        <p:tgtEl>
                                          <p:spTgt spid="2458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458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4580">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24580">
                                            <p:txEl>
                                              <p:pRg st="1" end="1"/>
                                            </p:txEl>
                                          </p:spTgt>
                                        </p:tgtEl>
                                        <p:attrNameLst>
                                          <p:attrName>style.visibility</p:attrName>
                                        </p:attrNameLst>
                                      </p:cBhvr>
                                      <p:to>
                                        <p:strVal val="visible"/>
                                      </p:to>
                                    </p:set>
                                    <p:anim calcmode="lin" valueType="num">
                                      <p:cBhvr>
                                        <p:cTn id="23" dur="500" fill="hold"/>
                                        <p:tgtEl>
                                          <p:spTgt spid="24580">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4580">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24580">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24580">
                                            <p:txEl>
                                              <p:pRg st="2" end="2"/>
                                            </p:txEl>
                                          </p:spTgt>
                                        </p:tgtEl>
                                        <p:attrNameLst>
                                          <p:attrName>style.visibility</p:attrName>
                                        </p:attrNameLst>
                                      </p:cBhvr>
                                      <p:to>
                                        <p:strVal val="visible"/>
                                      </p:to>
                                    </p:set>
                                    <p:anim calcmode="lin" valueType="num">
                                      <p:cBhvr>
                                        <p:cTn id="28" dur="500" fill="hold"/>
                                        <p:tgtEl>
                                          <p:spTgt spid="24580">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24580">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245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E88FEBBD-E595-4D25-9D38-1A7450920C9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7357BEF5-1882-4B2A-A7C0-1898A08B1CF7}" type="datetime1">
              <a:rPr lang="zh-CN" altLang="en-US" sz="1200"/>
              <a:pPr eaLnBrk="1" hangingPunct="1">
                <a:buFont typeface="Wingdings" panose="05000000000000000000" pitchFamily="2" charset="2"/>
                <a:buNone/>
              </a:pPr>
              <a:t>2023/2/16</a:t>
            </a:fld>
            <a:endParaRPr lang="zh-CN" altLang="en-US" sz="1200"/>
          </a:p>
        </p:txBody>
      </p:sp>
      <p:sp>
        <p:nvSpPr>
          <p:cNvPr id="37891" name="灯片编号占位符 5">
            <a:extLst>
              <a:ext uri="{FF2B5EF4-FFF2-40B4-BE49-F238E27FC236}">
                <a16:creationId xmlns:a16="http://schemas.microsoft.com/office/drawing/2014/main" id="{E5FB6E39-BBFA-42E5-8475-A043B6FBCB5C}"/>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A52DFDD5-0A79-4461-BF64-4EFAE24D1435}" type="slidenum">
              <a:rPr lang="zh-CN" altLang="en-US" sz="1200"/>
              <a:pPr algn="r" eaLnBrk="1" hangingPunct="1">
                <a:buFont typeface="Wingdings" panose="05000000000000000000" pitchFamily="2" charset="2"/>
                <a:buNone/>
              </a:pPr>
              <a:t>15</a:t>
            </a:fld>
            <a:endParaRPr lang="zh-CN" altLang="en-US" sz="1200"/>
          </a:p>
        </p:txBody>
      </p:sp>
      <p:pic>
        <p:nvPicPr>
          <p:cNvPr id="37892" name="Picture 4" descr="照片 491">
            <a:extLst>
              <a:ext uri="{FF2B5EF4-FFF2-40B4-BE49-F238E27FC236}">
                <a16:creationId xmlns:a16="http://schemas.microsoft.com/office/drawing/2014/main" id="{900E533F-A6F8-48D1-857B-7E5729538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2">
            <a:extLst>
              <a:ext uri="{FF2B5EF4-FFF2-40B4-BE49-F238E27FC236}">
                <a16:creationId xmlns:a16="http://schemas.microsoft.com/office/drawing/2014/main" id="{406B933B-C4F3-42D2-8416-0F667ABA9B8F}"/>
              </a:ext>
            </a:extLst>
          </p:cNvPr>
          <p:cNvSpPr>
            <a:spLocks noGrp="1" noChangeArrowheads="1"/>
          </p:cNvSpPr>
          <p:nvPr>
            <p:ph type="title" idx="4294967295"/>
          </p:nvPr>
        </p:nvSpPr>
        <p:spPr>
          <a:xfrm>
            <a:off x="3352800" y="2057400"/>
            <a:ext cx="762000" cy="3276600"/>
          </a:xfrm>
        </p:spPr>
        <p:txBody>
          <a:bodyPr/>
          <a:lstStyle/>
          <a:p>
            <a:pPr eaLnBrk="1" hangingPunct="1"/>
            <a:r>
              <a:rPr lang="zh-CN" altLang="en-US">
                <a:ea typeface="华文中宋" panose="02010600040101010101" pitchFamily="2" charset="-122"/>
              </a:rPr>
              <a:t>蒙古人种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6628"/>
                                        </p:tgtEl>
                                        <p:attrNameLst>
                                          <p:attrName>style.visibility</p:attrName>
                                        </p:attrNameLst>
                                      </p:cBhvr>
                                      <p:to>
                                        <p:strVal val="visible"/>
                                      </p:to>
                                    </p:set>
                                    <p:animEffect transition="in" filter="fade">
                                      <p:cBhvr>
                                        <p:cTn id="7" dur="767" decel="100000"/>
                                        <p:tgtEl>
                                          <p:spTgt spid="26628"/>
                                        </p:tgtEl>
                                      </p:cBhvr>
                                    </p:animEffect>
                                    <p:animScale>
                                      <p:cBhvr>
                                        <p:cTn id="8" dur="767" decel="100000"/>
                                        <p:tgtEl>
                                          <p:spTgt spid="26628"/>
                                        </p:tgtEl>
                                      </p:cBhvr>
                                      <p:from x="10000" y="10000"/>
                                      <p:to x="200000" y="450000"/>
                                    </p:animScale>
                                    <p:animScale>
                                      <p:cBhvr>
                                        <p:cTn id="9" dur="1228" accel="100000" fill="hold">
                                          <p:stCondLst>
                                            <p:cond delay="767"/>
                                          </p:stCondLst>
                                        </p:cTn>
                                        <p:tgtEl>
                                          <p:spTgt spid="26628"/>
                                        </p:tgtEl>
                                      </p:cBhvr>
                                      <p:from x="200000" y="450000"/>
                                      <p:to x="100000" y="100000"/>
                                    </p:animScale>
                                    <p:set>
                                      <p:cBhvr>
                                        <p:cTn id="10" dur="767" fill="hold"/>
                                        <p:tgtEl>
                                          <p:spTgt spid="26628"/>
                                        </p:tgtEl>
                                        <p:attrNameLst>
                                          <p:attrName>ppt_x</p:attrName>
                                        </p:attrNameLst>
                                      </p:cBhvr>
                                      <p:to>
                                        <p:strVal val="(0.5)"/>
                                      </p:to>
                                    </p:set>
                                    <p:anim from="(0.5)" to="(#ppt_x)" calcmode="lin" valueType="num">
                                      <p:cBhvr>
                                        <p:cTn id="11" dur="1228" accel="100000" fill="hold">
                                          <p:stCondLst>
                                            <p:cond delay="767"/>
                                          </p:stCondLst>
                                        </p:cTn>
                                        <p:tgtEl>
                                          <p:spTgt spid="26628"/>
                                        </p:tgtEl>
                                        <p:attrNameLst>
                                          <p:attrName>ppt_x</p:attrName>
                                        </p:attrNameLst>
                                      </p:cBhvr>
                                    </p:anim>
                                    <p:set>
                                      <p:cBhvr>
                                        <p:cTn id="12" dur="767" fill="hold"/>
                                        <p:tgtEl>
                                          <p:spTgt spid="26628"/>
                                        </p:tgtEl>
                                        <p:attrNameLst>
                                          <p:attrName>ppt_y</p:attrName>
                                        </p:attrNameLst>
                                      </p:cBhvr>
                                      <p:to>
                                        <p:strVal val="(#ppt_y+0.4)"/>
                                      </p:to>
                                    </p:set>
                                    <p:anim from="(#ppt_y+0.4)" to="(#ppt_y)" calcmode="lin" valueType="num">
                                      <p:cBhvr>
                                        <p:cTn id="13" dur="1228" accel="100000" fill="hold">
                                          <p:stCondLst>
                                            <p:cond delay="767"/>
                                          </p:stCondLst>
                                        </p:cTn>
                                        <p:tgtEl>
                                          <p:spTgt spid="2662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835556B8-C756-4834-9D44-0CC1CA245F0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D0CDC1B-A73C-4526-839C-14427E653A38}" type="datetime1">
              <a:rPr lang="zh-CN" altLang="en-US" sz="1200"/>
              <a:pPr eaLnBrk="1" hangingPunct="1">
                <a:buFont typeface="Wingdings" panose="05000000000000000000" pitchFamily="2" charset="2"/>
                <a:buNone/>
              </a:pPr>
              <a:t>2023/2/16</a:t>
            </a:fld>
            <a:endParaRPr lang="zh-CN" altLang="en-US" sz="1200"/>
          </a:p>
        </p:txBody>
      </p:sp>
      <p:sp>
        <p:nvSpPr>
          <p:cNvPr id="38915" name="灯片编号占位符 5">
            <a:extLst>
              <a:ext uri="{FF2B5EF4-FFF2-40B4-BE49-F238E27FC236}">
                <a16:creationId xmlns:a16="http://schemas.microsoft.com/office/drawing/2014/main" id="{5415FBA8-F0DE-47F9-B408-D85CF6A299B9}"/>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9560C315-039D-4E63-A011-BC931975123C}" type="slidenum">
              <a:rPr lang="zh-CN" altLang="en-US" sz="1200"/>
              <a:pPr algn="r" eaLnBrk="1" hangingPunct="1">
                <a:buFont typeface="Wingdings" panose="05000000000000000000" pitchFamily="2" charset="2"/>
                <a:buNone/>
              </a:pPr>
              <a:t>16</a:t>
            </a:fld>
            <a:endParaRPr lang="zh-CN" altLang="en-US" sz="1200"/>
          </a:p>
        </p:txBody>
      </p:sp>
      <p:pic>
        <p:nvPicPr>
          <p:cNvPr id="38916" name="Picture 4" descr="照片 490">
            <a:extLst>
              <a:ext uri="{FF2B5EF4-FFF2-40B4-BE49-F238E27FC236}">
                <a16:creationId xmlns:a16="http://schemas.microsoft.com/office/drawing/2014/main" id="{39CF7EAC-8330-4F76-870E-2B5E82716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2">
            <a:extLst>
              <a:ext uri="{FF2B5EF4-FFF2-40B4-BE49-F238E27FC236}">
                <a16:creationId xmlns:a16="http://schemas.microsoft.com/office/drawing/2014/main" id="{4C41779F-F52F-49C8-8297-89196E9F010E}"/>
              </a:ext>
            </a:extLst>
          </p:cNvPr>
          <p:cNvSpPr>
            <a:spLocks noGrp="1" noChangeArrowheads="1"/>
          </p:cNvSpPr>
          <p:nvPr>
            <p:ph type="title" idx="4294967295"/>
          </p:nvPr>
        </p:nvSpPr>
        <p:spPr>
          <a:xfrm>
            <a:off x="3505200" y="1905000"/>
            <a:ext cx="876300" cy="3352800"/>
          </a:xfrm>
        </p:spPr>
        <p:txBody>
          <a:bodyPr>
            <a:normAutofit fontScale="90000"/>
          </a:bodyPr>
          <a:lstStyle/>
          <a:p>
            <a:pPr eaLnBrk="1" hangingPunct="1"/>
            <a:r>
              <a:rPr lang="zh-CN" altLang="en-US">
                <a:ea typeface="华文中宋" panose="02010600040101010101" pitchFamily="2" charset="-122"/>
              </a:rPr>
              <a:t>尼格罗人种 </a:t>
            </a:r>
            <a:br>
              <a:rPr lang="zh-CN" altLang="en-US">
                <a:ea typeface="华文中宋" panose="02010600040101010101" pitchFamily="2" charset="-122"/>
              </a:rPr>
            </a:br>
            <a:endParaRPr lang="zh-CN" altLang="en-US">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7652"/>
                                        </p:tgtEl>
                                        <p:attrNameLst>
                                          <p:attrName>style.visibility</p:attrName>
                                        </p:attrNameLst>
                                      </p:cBhvr>
                                      <p:to>
                                        <p:strVal val="visible"/>
                                      </p:to>
                                    </p:set>
                                    <p:animEffect transition="in" filter="fade">
                                      <p:cBhvr>
                                        <p:cTn id="7" dur="767" decel="100000"/>
                                        <p:tgtEl>
                                          <p:spTgt spid="27652"/>
                                        </p:tgtEl>
                                      </p:cBhvr>
                                    </p:animEffect>
                                    <p:animScale>
                                      <p:cBhvr>
                                        <p:cTn id="8" dur="767" decel="100000"/>
                                        <p:tgtEl>
                                          <p:spTgt spid="27652"/>
                                        </p:tgtEl>
                                      </p:cBhvr>
                                      <p:from x="10000" y="10000"/>
                                      <p:to x="200000" y="450000"/>
                                    </p:animScale>
                                    <p:animScale>
                                      <p:cBhvr>
                                        <p:cTn id="9" dur="1228" accel="100000" fill="hold">
                                          <p:stCondLst>
                                            <p:cond delay="767"/>
                                          </p:stCondLst>
                                        </p:cTn>
                                        <p:tgtEl>
                                          <p:spTgt spid="27652"/>
                                        </p:tgtEl>
                                      </p:cBhvr>
                                      <p:from x="200000" y="450000"/>
                                      <p:to x="100000" y="100000"/>
                                    </p:animScale>
                                    <p:set>
                                      <p:cBhvr>
                                        <p:cTn id="10" dur="767" fill="hold"/>
                                        <p:tgtEl>
                                          <p:spTgt spid="27652"/>
                                        </p:tgtEl>
                                        <p:attrNameLst>
                                          <p:attrName>ppt_x</p:attrName>
                                        </p:attrNameLst>
                                      </p:cBhvr>
                                      <p:to>
                                        <p:strVal val="(0.5)"/>
                                      </p:to>
                                    </p:set>
                                    <p:anim from="(0.5)" to="(#ppt_x)" calcmode="lin" valueType="num">
                                      <p:cBhvr>
                                        <p:cTn id="11" dur="1228" accel="100000" fill="hold">
                                          <p:stCondLst>
                                            <p:cond delay="767"/>
                                          </p:stCondLst>
                                        </p:cTn>
                                        <p:tgtEl>
                                          <p:spTgt spid="27652"/>
                                        </p:tgtEl>
                                        <p:attrNameLst>
                                          <p:attrName>ppt_x</p:attrName>
                                        </p:attrNameLst>
                                      </p:cBhvr>
                                    </p:anim>
                                    <p:set>
                                      <p:cBhvr>
                                        <p:cTn id="12" dur="767" fill="hold"/>
                                        <p:tgtEl>
                                          <p:spTgt spid="27652"/>
                                        </p:tgtEl>
                                        <p:attrNameLst>
                                          <p:attrName>ppt_y</p:attrName>
                                        </p:attrNameLst>
                                      </p:cBhvr>
                                      <p:to>
                                        <p:strVal val="(#ppt_y+0.4)"/>
                                      </p:to>
                                    </p:set>
                                    <p:anim from="(#ppt_y+0.4)" to="(#ppt_y)" calcmode="lin" valueType="num">
                                      <p:cBhvr>
                                        <p:cTn id="13" dur="1228" accel="100000" fill="hold">
                                          <p:stCondLst>
                                            <p:cond delay="767"/>
                                          </p:stCondLst>
                                        </p:cTn>
                                        <p:tgtEl>
                                          <p:spTgt spid="2765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a:extLst>
              <a:ext uri="{FF2B5EF4-FFF2-40B4-BE49-F238E27FC236}">
                <a16:creationId xmlns:a16="http://schemas.microsoft.com/office/drawing/2014/main" id="{54D4866B-7810-4863-807A-7C8E17CF31F3}"/>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8DCC511A-A6F3-4615-88F5-9FDAF81C52F0}" type="datetime1">
              <a:rPr lang="zh-CN" altLang="en-US" sz="1200"/>
              <a:pPr eaLnBrk="1" hangingPunct="1">
                <a:buFont typeface="Wingdings" panose="05000000000000000000" pitchFamily="2" charset="2"/>
                <a:buNone/>
              </a:pPr>
              <a:t>2023/2/16</a:t>
            </a:fld>
            <a:endParaRPr lang="zh-CN" altLang="en-US" sz="1200"/>
          </a:p>
        </p:txBody>
      </p:sp>
      <p:sp>
        <p:nvSpPr>
          <p:cNvPr id="39939" name="灯片编号占位符 5">
            <a:extLst>
              <a:ext uri="{FF2B5EF4-FFF2-40B4-BE49-F238E27FC236}">
                <a16:creationId xmlns:a16="http://schemas.microsoft.com/office/drawing/2014/main" id="{7355EBE5-3D5C-44F6-92CA-01F4215B6090}"/>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83BC4182-94F8-4C42-B9FF-0A2310977292}" type="slidenum">
              <a:rPr lang="zh-CN" altLang="en-US" sz="1200"/>
              <a:pPr algn="r" eaLnBrk="1" hangingPunct="1">
                <a:buFont typeface="Wingdings" panose="05000000000000000000" pitchFamily="2" charset="2"/>
                <a:buNone/>
              </a:pPr>
              <a:t>17</a:t>
            </a:fld>
            <a:endParaRPr lang="zh-CN" altLang="en-US" sz="1200"/>
          </a:p>
        </p:txBody>
      </p:sp>
      <p:pic>
        <p:nvPicPr>
          <p:cNvPr id="39940" name="Picture 4" descr="照片 492">
            <a:extLst>
              <a:ext uri="{FF2B5EF4-FFF2-40B4-BE49-F238E27FC236}">
                <a16:creationId xmlns:a16="http://schemas.microsoft.com/office/drawing/2014/main" id="{B83E0CD2-1828-46C4-81B3-44196A85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2">
            <a:extLst>
              <a:ext uri="{FF2B5EF4-FFF2-40B4-BE49-F238E27FC236}">
                <a16:creationId xmlns:a16="http://schemas.microsoft.com/office/drawing/2014/main" id="{7033864A-FBD0-4900-B794-3C5227002804}"/>
              </a:ext>
            </a:extLst>
          </p:cNvPr>
          <p:cNvSpPr>
            <a:spLocks noGrp="1" noChangeArrowheads="1"/>
          </p:cNvSpPr>
          <p:nvPr>
            <p:ph type="title" idx="4294967295"/>
          </p:nvPr>
        </p:nvSpPr>
        <p:spPr>
          <a:xfrm>
            <a:off x="2855913" y="1773238"/>
            <a:ext cx="876300" cy="3505200"/>
          </a:xfrm>
        </p:spPr>
        <p:txBody>
          <a:bodyPr/>
          <a:lstStyle/>
          <a:p>
            <a:pPr eaLnBrk="1" hangingPunct="1"/>
            <a:r>
              <a:rPr lang="zh-CN" altLang="en-US">
                <a:ea typeface="华文中宋" panose="02010600040101010101" pitchFamily="2" charset="-122"/>
              </a:rPr>
              <a:t>高加索人种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8676"/>
                                        </p:tgtEl>
                                        <p:attrNameLst>
                                          <p:attrName>style.visibility</p:attrName>
                                        </p:attrNameLst>
                                      </p:cBhvr>
                                      <p:to>
                                        <p:strVal val="visible"/>
                                      </p:to>
                                    </p:set>
                                    <p:animEffect transition="in" filter="fade">
                                      <p:cBhvr>
                                        <p:cTn id="7" dur="767" decel="100000"/>
                                        <p:tgtEl>
                                          <p:spTgt spid="28676"/>
                                        </p:tgtEl>
                                      </p:cBhvr>
                                    </p:animEffect>
                                    <p:animScale>
                                      <p:cBhvr>
                                        <p:cTn id="8" dur="767" decel="100000"/>
                                        <p:tgtEl>
                                          <p:spTgt spid="28676"/>
                                        </p:tgtEl>
                                      </p:cBhvr>
                                      <p:from x="10000" y="10000"/>
                                      <p:to x="200000" y="450000"/>
                                    </p:animScale>
                                    <p:animScale>
                                      <p:cBhvr>
                                        <p:cTn id="9" dur="1228" accel="100000" fill="hold">
                                          <p:stCondLst>
                                            <p:cond delay="767"/>
                                          </p:stCondLst>
                                        </p:cTn>
                                        <p:tgtEl>
                                          <p:spTgt spid="28676"/>
                                        </p:tgtEl>
                                      </p:cBhvr>
                                      <p:from x="200000" y="450000"/>
                                      <p:to x="100000" y="100000"/>
                                    </p:animScale>
                                    <p:set>
                                      <p:cBhvr>
                                        <p:cTn id="10" dur="767" fill="hold"/>
                                        <p:tgtEl>
                                          <p:spTgt spid="28676"/>
                                        </p:tgtEl>
                                        <p:attrNameLst>
                                          <p:attrName>ppt_x</p:attrName>
                                        </p:attrNameLst>
                                      </p:cBhvr>
                                      <p:to>
                                        <p:strVal val="(0.5)"/>
                                      </p:to>
                                    </p:set>
                                    <p:anim from="(0.5)" to="(#ppt_x)" calcmode="lin" valueType="num">
                                      <p:cBhvr>
                                        <p:cTn id="11" dur="1228" accel="100000" fill="hold">
                                          <p:stCondLst>
                                            <p:cond delay="767"/>
                                          </p:stCondLst>
                                        </p:cTn>
                                        <p:tgtEl>
                                          <p:spTgt spid="28676"/>
                                        </p:tgtEl>
                                        <p:attrNameLst>
                                          <p:attrName>ppt_x</p:attrName>
                                        </p:attrNameLst>
                                      </p:cBhvr>
                                    </p:anim>
                                    <p:set>
                                      <p:cBhvr>
                                        <p:cTn id="12" dur="767" fill="hold"/>
                                        <p:tgtEl>
                                          <p:spTgt spid="28676"/>
                                        </p:tgtEl>
                                        <p:attrNameLst>
                                          <p:attrName>ppt_y</p:attrName>
                                        </p:attrNameLst>
                                      </p:cBhvr>
                                      <p:to>
                                        <p:strVal val="(#ppt_y+0.4)"/>
                                      </p:to>
                                    </p:set>
                                    <p:anim from="(#ppt_y+0.4)" to="(#ppt_y)" calcmode="lin" valueType="num">
                                      <p:cBhvr>
                                        <p:cTn id="13" dur="1228" accel="100000" fill="hold">
                                          <p:stCondLst>
                                            <p:cond delay="767"/>
                                          </p:stCondLst>
                                        </p:cTn>
                                        <p:tgtEl>
                                          <p:spTgt spid="2867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a:extLst>
              <a:ext uri="{FF2B5EF4-FFF2-40B4-BE49-F238E27FC236}">
                <a16:creationId xmlns:a16="http://schemas.microsoft.com/office/drawing/2014/main" id="{C2091BAF-FB56-4067-AF6D-CC6FF1A63D46}"/>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93D8A60-911B-4CAD-A506-A23D1486854E}" type="datetime1">
              <a:rPr lang="zh-CN" altLang="en-US" sz="1200"/>
              <a:pPr eaLnBrk="1" hangingPunct="1">
                <a:buFont typeface="Wingdings" panose="05000000000000000000" pitchFamily="2" charset="2"/>
                <a:buNone/>
              </a:pPr>
              <a:t>2023/2/16</a:t>
            </a:fld>
            <a:endParaRPr lang="zh-CN" altLang="en-US" sz="1200"/>
          </a:p>
        </p:txBody>
      </p:sp>
      <p:sp>
        <p:nvSpPr>
          <p:cNvPr id="35843" name="灯片编号占位符 5">
            <a:extLst>
              <a:ext uri="{FF2B5EF4-FFF2-40B4-BE49-F238E27FC236}">
                <a16:creationId xmlns:a16="http://schemas.microsoft.com/office/drawing/2014/main" id="{21F466E1-A114-419A-B432-70302B478BBD}"/>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4DD581F6-0E41-417E-A39E-53B3A2D36891}" type="slidenum">
              <a:rPr lang="zh-CN" altLang="en-US" sz="1200"/>
              <a:pPr algn="r" eaLnBrk="1" hangingPunct="1">
                <a:buFont typeface="Wingdings" panose="05000000000000000000" pitchFamily="2" charset="2"/>
                <a:buNone/>
              </a:pPr>
              <a:t>18</a:t>
            </a:fld>
            <a:endParaRPr lang="zh-CN" altLang="en-US" sz="1200"/>
          </a:p>
        </p:txBody>
      </p:sp>
      <p:sp>
        <p:nvSpPr>
          <p:cNvPr id="23555" name="Rectangle 2">
            <a:extLst>
              <a:ext uri="{FF2B5EF4-FFF2-40B4-BE49-F238E27FC236}">
                <a16:creationId xmlns:a16="http://schemas.microsoft.com/office/drawing/2014/main" id="{FAB50D14-AF87-4988-A19F-C132A1F8C173}"/>
              </a:ext>
            </a:extLst>
          </p:cNvPr>
          <p:cNvSpPr>
            <a:spLocks noGrp="1" noChangeArrowheads="1"/>
          </p:cNvSpPr>
          <p:nvPr>
            <p:ph type="title" idx="4294967295"/>
          </p:nvPr>
        </p:nvSpPr>
        <p:spPr>
          <a:xfrm>
            <a:off x="1504950" y="333374"/>
            <a:ext cx="9164638" cy="1457325"/>
          </a:xfrm>
        </p:spPr>
        <p:txBody>
          <a:bodyPr/>
          <a:lstStyle/>
          <a:p>
            <a:pPr eaLnBrk="1" hangingPunct="1"/>
            <a:r>
              <a:rPr lang="zh-CN" altLang="en-US" sz="3200" b="1" dirty="0">
                <a:solidFill>
                  <a:srgbClr val="00B050"/>
                </a:solidFill>
                <a:ea typeface="楷体_GB2312"/>
                <a:cs typeface="楷体_GB2312"/>
              </a:rPr>
              <a:t>考古人类学</a:t>
            </a:r>
            <a:endParaRPr lang="en-US" altLang="zh-CN" sz="3200" b="1" dirty="0">
              <a:solidFill>
                <a:srgbClr val="00B050"/>
              </a:solidFill>
              <a:ea typeface="楷体_GB2312"/>
              <a:cs typeface="楷体_GB2312"/>
            </a:endParaRPr>
          </a:p>
        </p:txBody>
      </p:sp>
      <p:sp>
        <p:nvSpPr>
          <p:cNvPr id="23556" name="Rectangle 3">
            <a:extLst>
              <a:ext uri="{FF2B5EF4-FFF2-40B4-BE49-F238E27FC236}">
                <a16:creationId xmlns:a16="http://schemas.microsoft.com/office/drawing/2014/main" id="{6020F3C1-C094-4911-BA7F-7F5B7AA2547F}"/>
              </a:ext>
            </a:extLst>
          </p:cNvPr>
          <p:cNvSpPr>
            <a:spLocks noGrp="1" noChangeArrowheads="1"/>
          </p:cNvSpPr>
          <p:nvPr>
            <p:ph type="body" idx="4294967295"/>
          </p:nvPr>
        </p:nvSpPr>
        <p:spPr>
          <a:xfrm>
            <a:off x="1419225" y="1790699"/>
            <a:ext cx="8859838" cy="4239611"/>
          </a:xfrm>
        </p:spPr>
        <p:txBody>
          <a:bodyPr/>
          <a:lstStyle/>
          <a:p>
            <a:pPr eaLnBrk="1" hangingPunct="1"/>
            <a:r>
              <a:rPr lang="zh-CN" altLang="en-US" dirty="0">
                <a:latin typeface="宋体" panose="02010600030101010101" pitchFamily="2" charset="-122"/>
                <a:ea typeface="宋体" panose="02010600030101010101" pitchFamily="2" charset="-122"/>
              </a:rPr>
              <a:t>考古人类学是一门通过残留实物来重构、描述和阐释人类行为和文化模式的学科。</a:t>
            </a:r>
            <a:endParaRPr lang="zh-CN" altLang="en-US" sz="2000" dirty="0">
              <a:solidFill>
                <a:schemeClr val="hlink"/>
              </a:solidFill>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尽管考古人类学家以研究史前史闻名，但他们也研究文明史甚至现存的文化（如</a:t>
            </a:r>
            <a:r>
              <a:rPr lang="en-US" altLang="zh-CN" dirty="0">
                <a:latin typeface="宋体" panose="02010600030101010101" pitchFamily="2" charset="-122"/>
                <a:ea typeface="宋体" panose="02010600030101010101" pitchFamily="2" charset="-122"/>
              </a:rPr>
              <a:t>garbology)</a:t>
            </a:r>
            <a:r>
              <a:rPr lang="zh-CN" altLang="en-US" dirty="0">
                <a:latin typeface="宋体" panose="02010600030101010101" pitchFamily="2" charset="-122"/>
                <a:ea typeface="宋体" panose="02010600030101010101" pitchFamily="2" charset="-122"/>
              </a:rPr>
              <a:t>。</a:t>
            </a:r>
            <a:endParaRPr lang="zh-CN" altLang="en-US" dirty="0">
              <a:solidFill>
                <a:schemeClr val="hlink"/>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3555"/>
                                        </p:tgtEl>
                                        <p:attrNameLst>
                                          <p:attrName>style.visibility</p:attrName>
                                        </p:attrNameLst>
                                      </p:cBhvr>
                                      <p:to>
                                        <p:strVal val="visible"/>
                                      </p:to>
                                    </p:set>
                                    <p:animEffect transition="in" filter="fade">
                                      <p:cBhvr>
                                        <p:cTn id="7" dur="767" decel="100000"/>
                                        <p:tgtEl>
                                          <p:spTgt spid="23555"/>
                                        </p:tgtEl>
                                      </p:cBhvr>
                                    </p:animEffect>
                                    <p:animScale>
                                      <p:cBhvr>
                                        <p:cTn id="8" dur="767" decel="100000"/>
                                        <p:tgtEl>
                                          <p:spTgt spid="23555"/>
                                        </p:tgtEl>
                                      </p:cBhvr>
                                      <p:from x="10000" y="10000"/>
                                      <p:to x="200000" y="450000"/>
                                    </p:animScale>
                                    <p:animScale>
                                      <p:cBhvr>
                                        <p:cTn id="9" dur="1228" accel="100000" fill="hold">
                                          <p:stCondLst>
                                            <p:cond delay="767"/>
                                          </p:stCondLst>
                                        </p:cTn>
                                        <p:tgtEl>
                                          <p:spTgt spid="23555"/>
                                        </p:tgtEl>
                                      </p:cBhvr>
                                      <p:from x="200000" y="450000"/>
                                      <p:to x="100000" y="100000"/>
                                    </p:animScale>
                                    <p:set>
                                      <p:cBhvr>
                                        <p:cTn id="10" dur="767" fill="hold"/>
                                        <p:tgtEl>
                                          <p:spTgt spid="23555"/>
                                        </p:tgtEl>
                                        <p:attrNameLst>
                                          <p:attrName>ppt_x</p:attrName>
                                        </p:attrNameLst>
                                      </p:cBhvr>
                                      <p:to>
                                        <p:strVal val="(0.5)"/>
                                      </p:to>
                                    </p:set>
                                    <p:anim from="(0.5)" to="(#ppt_x)" calcmode="lin" valueType="num">
                                      <p:cBhvr>
                                        <p:cTn id="11" dur="1228" accel="100000" fill="hold">
                                          <p:stCondLst>
                                            <p:cond delay="767"/>
                                          </p:stCondLst>
                                        </p:cTn>
                                        <p:tgtEl>
                                          <p:spTgt spid="23555"/>
                                        </p:tgtEl>
                                        <p:attrNameLst>
                                          <p:attrName>ppt_x</p:attrName>
                                        </p:attrNameLst>
                                      </p:cBhvr>
                                    </p:anim>
                                    <p:set>
                                      <p:cBhvr>
                                        <p:cTn id="12" dur="767" fill="hold"/>
                                        <p:tgtEl>
                                          <p:spTgt spid="23555"/>
                                        </p:tgtEl>
                                        <p:attrNameLst>
                                          <p:attrName>ppt_y</p:attrName>
                                        </p:attrNameLst>
                                      </p:cBhvr>
                                      <p:to>
                                        <p:strVal val="(#ppt_y+0.4)"/>
                                      </p:to>
                                    </p:set>
                                    <p:anim from="(#ppt_y+0.4)" to="(#ppt_y)" calcmode="lin" valueType="num">
                                      <p:cBhvr>
                                        <p:cTn id="13" dur="1228" accel="100000" fill="hold">
                                          <p:stCondLst>
                                            <p:cond delay="767"/>
                                          </p:stCondLst>
                                        </p:cTn>
                                        <p:tgtEl>
                                          <p:spTgt spid="2355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3556">
                                            <p:txEl>
                                              <p:pRg st="0" end="0"/>
                                            </p:txEl>
                                          </p:spTgt>
                                        </p:tgtEl>
                                        <p:attrNameLst>
                                          <p:attrName>style.visibility</p:attrName>
                                        </p:attrNameLst>
                                      </p:cBhvr>
                                      <p:to>
                                        <p:strVal val="visible"/>
                                      </p:to>
                                    </p:set>
                                    <p:anim calcmode="lin" valueType="num">
                                      <p:cBhvr>
                                        <p:cTn id="18" dur="500" fill="hold"/>
                                        <p:tgtEl>
                                          <p:spTgt spid="2355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355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355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23556">
                                            <p:txEl>
                                              <p:pRg st="1" end="1"/>
                                            </p:txEl>
                                          </p:spTgt>
                                        </p:tgtEl>
                                        <p:attrNameLst>
                                          <p:attrName>style.visibility</p:attrName>
                                        </p:attrNameLst>
                                      </p:cBhvr>
                                      <p:to>
                                        <p:strVal val="visible"/>
                                      </p:to>
                                    </p:set>
                                    <p:anim calcmode="lin" valueType="num">
                                      <p:cBhvr>
                                        <p:cTn id="25" dur="500" fill="hold"/>
                                        <p:tgtEl>
                                          <p:spTgt spid="2355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355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35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56"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日期占位符 3">
            <a:extLst>
              <a:ext uri="{FF2B5EF4-FFF2-40B4-BE49-F238E27FC236}">
                <a16:creationId xmlns:a16="http://schemas.microsoft.com/office/drawing/2014/main" id="{C7ED1A09-5FD6-4008-96E8-140CA5DDEA7A}"/>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4155FD19-00EC-44CD-8E80-76BC643BF0A2}" type="datetime1">
              <a:rPr lang="zh-CN" altLang="en-US" sz="1200"/>
              <a:pPr eaLnBrk="1" hangingPunct="1">
                <a:buFont typeface="Wingdings" panose="05000000000000000000" pitchFamily="2" charset="2"/>
                <a:buNone/>
              </a:pPr>
              <a:t>2023/2/16</a:t>
            </a:fld>
            <a:endParaRPr lang="zh-CN" altLang="en-US" sz="1200"/>
          </a:p>
        </p:txBody>
      </p:sp>
      <p:sp>
        <p:nvSpPr>
          <p:cNvPr id="40963" name="灯片编号占位符 5">
            <a:extLst>
              <a:ext uri="{FF2B5EF4-FFF2-40B4-BE49-F238E27FC236}">
                <a16:creationId xmlns:a16="http://schemas.microsoft.com/office/drawing/2014/main" id="{842E49D4-6FF7-4984-BBB7-8E595752D2E7}"/>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67119B03-41AA-4F1B-AB8C-95F594D4776E}" type="slidenum">
              <a:rPr lang="zh-CN" altLang="en-US" sz="1200"/>
              <a:pPr algn="r" eaLnBrk="1" hangingPunct="1">
                <a:buFont typeface="Wingdings" panose="05000000000000000000" pitchFamily="2" charset="2"/>
                <a:buNone/>
              </a:pPr>
              <a:t>19</a:t>
            </a:fld>
            <a:endParaRPr lang="zh-CN" altLang="en-US" sz="1200"/>
          </a:p>
        </p:txBody>
      </p:sp>
      <p:sp>
        <p:nvSpPr>
          <p:cNvPr id="31747" name="Rectangle 2">
            <a:extLst>
              <a:ext uri="{FF2B5EF4-FFF2-40B4-BE49-F238E27FC236}">
                <a16:creationId xmlns:a16="http://schemas.microsoft.com/office/drawing/2014/main" id="{2288058D-FEC0-44E9-8239-0783ED8BDB71}"/>
              </a:ext>
            </a:extLst>
          </p:cNvPr>
          <p:cNvSpPr>
            <a:spLocks noGrp="1" noChangeArrowheads="1"/>
          </p:cNvSpPr>
          <p:nvPr>
            <p:ph type="title" idx="4294967295"/>
          </p:nvPr>
        </p:nvSpPr>
        <p:spPr>
          <a:xfrm>
            <a:off x="838200" y="365125"/>
            <a:ext cx="10515600" cy="679287"/>
          </a:xfrm>
        </p:spPr>
        <p:txBody>
          <a:bodyPr/>
          <a:lstStyle/>
          <a:p>
            <a:pPr eaLnBrk="1" hangingPunct="1"/>
            <a:r>
              <a:rPr lang="zh-CN" altLang="en-US" sz="3200" b="1" dirty="0">
                <a:solidFill>
                  <a:srgbClr val="00B050"/>
                </a:solidFill>
                <a:ea typeface="楷体_GB2312"/>
                <a:cs typeface="楷体_GB2312"/>
              </a:rPr>
              <a:t>语言人类学</a:t>
            </a:r>
            <a:endParaRPr lang="en-US" altLang="zh-CN" sz="3200" b="1" dirty="0">
              <a:solidFill>
                <a:srgbClr val="00B050"/>
              </a:solidFill>
              <a:ea typeface="楷体_GB2312"/>
              <a:cs typeface="楷体_GB2312"/>
            </a:endParaRPr>
          </a:p>
        </p:txBody>
      </p:sp>
      <p:sp>
        <p:nvSpPr>
          <p:cNvPr id="31748" name="Rectangle 3">
            <a:extLst>
              <a:ext uri="{FF2B5EF4-FFF2-40B4-BE49-F238E27FC236}">
                <a16:creationId xmlns:a16="http://schemas.microsoft.com/office/drawing/2014/main" id="{2632D805-37DE-4E2F-96AF-9684FC16DB39}"/>
              </a:ext>
            </a:extLst>
          </p:cNvPr>
          <p:cNvSpPr>
            <a:spLocks noGrp="1" noChangeArrowheads="1"/>
          </p:cNvSpPr>
          <p:nvPr>
            <p:ph type="body" idx="4294967295"/>
          </p:nvPr>
        </p:nvSpPr>
        <p:spPr>
          <a:xfrm>
            <a:off x="714375" y="1127234"/>
            <a:ext cx="9521825" cy="5243405"/>
          </a:xfrm>
        </p:spPr>
        <p:txBody>
          <a:bodyPr>
            <a:normAutofit/>
          </a:bodyPr>
          <a:lstStyle/>
          <a:p>
            <a:pPr>
              <a:lnSpc>
                <a:spcPts val="3700"/>
              </a:lnSpc>
            </a:pPr>
            <a:r>
              <a:rPr lang="zh-CN" altLang="en-US" b="1" dirty="0">
                <a:latin typeface="黑体" panose="02010609060101010101" pitchFamily="49" charset="-122"/>
                <a:ea typeface="黑体" panose="02010609060101010101" pitchFamily="49" charset="-122"/>
              </a:rPr>
              <a:t>语言人类学</a:t>
            </a:r>
            <a:r>
              <a:rPr lang="zh-CN" altLang="en-US" dirty="0">
                <a:latin typeface="宋体" panose="02010600030101010101" pitchFamily="2" charset="-122"/>
                <a:ea typeface="宋体" panose="02010600030101010101" pitchFamily="2" charset="-122"/>
              </a:rPr>
              <a:t>关注语言的起源、形成与变化过程，强调语言在人类发展进程中所承担的角色和语言与文化之间的相互关系。 </a:t>
            </a:r>
            <a:endParaRPr lang="en-US" altLang="zh-CN" dirty="0">
              <a:latin typeface="宋体" panose="02010600030101010101" pitchFamily="2" charset="-122"/>
              <a:ea typeface="宋体" panose="02010600030101010101" pitchFamily="2" charset="-122"/>
            </a:endParaRPr>
          </a:p>
          <a:p>
            <a:pPr lvl="1">
              <a:lnSpc>
                <a:spcPts val="3700"/>
              </a:lnSpc>
            </a:pPr>
            <a:r>
              <a:rPr lang="zh-CN" altLang="en-US" dirty="0">
                <a:latin typeface="宋体" panose="02010600030101010101" pitchFamily="2" charset="-122"/>
                <a:ea typeface="宋体" panose="02010600030101010101" pitchFamily="2" charset="-122"/>
              </a:rPr>
              <a:t>历史语言学：关注语言的起源、数千年语言的多样性、语言如何随时间发生变化，它们之间如何产生关联。 </a:t>
            </a:r>
          </a:p>
          <a:p>
            <a:pPr lvl="1" algn="just">
              <a:lnSpc>
                <a:spcPts val="3700"/>
              </a:lnSpc>
            </a:pPr>
            <a:r>
              <a:rPr lang="zh-CN" altLang="en-US" dirty="0">
                <a:latin typeface="宋体" panose="02010600030101010101" pitchFamily="2" charset="-122"/>
                <a:ea typeface="宋体" panose="02010600030101010101" pitchFamily="2" charset="-122"/>
              </a:rPr>
              <a:t>描写语言学或结构语言学：关注当代语言的差异性，尤其是它们语法结构的差异。</a:t>
            </a:r>
            <a:endParaRPr lang="en-US" altLang="zh-CN" dirty="0">
              <a:latin typeface="宋体" panose="02010600030101010101" pitchFamily="2" charset="-122"/>
              <a:ea typeface="宋体" panose="02010600030101010101" pitchFamily="2" charset="-122"/>
            </a:endParaRPr>
          </a:p>
          <a:p>
            <a:pPr lvl="1" algn="just">
              <a:lnSpc>
                <a:spcPts val="3700"/>
              </a:lnSpc>
            </a:pPr>
            <a:r>
              <a:rPr lang="zh-CN" altLang="en-US" dirty="0">
                <a:latin typeface="宋体" panose="02010600030101010101" pitchFamily="2" charset="-122"/>
                <a:ea typeface="宋体" panose="02010600030101010101" pitchFamily="2" charset="-122"/>
              </a:rPr>
              <a:t>社会语言学：研究社会情境中如何使用语言。</a:t>
            </a:r>
            <a:endParaRPr lang="en-US" altLang="zh-CN" dirty="0">
              <a:latin typeface="宋体" panose="02010600030101010101" pitchFamily="2" charset="-122"/>
              <a:ea typeface="宋体" panose="02010600030101010101" pitchFamily="2" charset="-122"/>
            </a:endParaRPr>
          </a:p>
          <a:p>
            <a:pPr algn="just" eaLnBrk="1" hangingPunct="1">
              <a:lnSpc>
                <a:spcPts val="3700"/>
              </a:lnSpc>
            </a:pPr>
            <a:r>
              <a:rPr lang="zh-CN" altLang="en-US" b="1" dirty="0">
                <a:latin typeface="黑体" panose="02010609060101010101" pitchFamily="49" charset="-122"/>
                <a:ea typeface="黑体" panose="02010609060101010101" pitchFamily="49" charset="-122"/>
              </a:rPr>
              <a:t>语言学</a:t>
            </a:r>
            <a:r>
              <a:rPr lang="zh-CN" altLang="en-US" dirty="0">
                <a:latin typeface="宋体" panose="02010600030101010101" pitchFamily="2" charset="-122"/>
                <a:ea typeface="宋体" panose="02010600030101010101" pitchFamily="2" charset="-122"/>
              </a:rPr>
              <a:t>家的兴趣主要在于语言的结构和规则。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1747"/>
                                        </p:tgtEl>
                                        <p:attrNameLst>
                                          <p:attrName>style.visibility</p:attrName>
                                        </p:attrNameLst>
                                      </p:cBhvr>
                                      <p:to>
                                        <p:strVal val="visible"/>
                                      </p:to>
                                    </p:set>
                                    <p:animEffect transition="in" filter="fade">
                                      <p:cBhvr>
                                        <p:cTn id="7" dur="767" decel="100000"/>
                                        <p:tgtEl>
                                          <p:spTgt spid="31747"/>
                                        </p:tgtEl>
                                      </p:cBhvr>
                                    </p:animEffect>
                                    <p:animScale>
                                      <p:cBhvr>
                                        <p:cTn id="8" dur="767" decel="100000"/>
                                        <p:tgtEl>
                                          <p:spTgt spid="31747"/>
                                        </p:tgtEl>
                                      </p:cBhvr>
                                      <p:from x="10000" y="10000"/>
                                      <p:to x="200000" y="450000"/>
                                    </p:animScale>
                                    <p:animScale>
                                      <p:cBhvr>
                                        <p:cTn id="9" dur="1228" accel="100000" fill="hold">
                                          <p:stCondLst>
                                            <p:cond delay="767"/>
                                          </p:stCondLst>
                                        </p:cTn>
                                        <p:tgtEl>
                                          <p:spTgt spid="31747"/>
                                        </p:tgtEl>
                                      </p:cBhvr>
                                      <p:from x="200000" y="450000"/>
                                      <p:to x="100000" y="100000"/>
                                    </p:animScale>
                                    <p:set>
                                      <p:cBhvr>
                                        <p:cTn id="10" dur="767" fill="hold"/>
                                        <p:tgtEl>
                                          <p:spTgt spid="31747"/>
                                        </p:tgtEl>
                                        <p:attrNameLst>
                                          <p:attrName>ppt_x</p:attrName>
                                        </p:attrNameLst>
                                      </p:cBhvr>
                                      <p:to>
                                        <p:strVal val="(0.5)"/>
                                      </p:to>
                                    </p:set>
                                    <p:anim from="(0.5)" to="(#ppt_x)" calcmode="lin" valueType="num">
                                      <p:cBhvr>
                                        <p:cTn id="11" dur="1228" accel="100000" fill="hold">
                                          <p:stCondLst>
                                            <p:cond delay="767"/>
                                          </p:stCondLst>
                                        </p:cTn>
                                        <p:tgtEl>
                                          <p:spTgt spid="31747"/>
                                        </p:tgtEl>
                                        <p:attrNameLst>
                                          <p:attrName>ppt_x</p:attrName>
                                        </p:attrNameLst>
                                      </p:cBhvr>
                                    </p:anim>
                                    <p:set>
                                      <p:cBhvr>
                                        <p:cTn id="12" dur="767" fill="hold"/>
                                        <p:tgtEl>
                                          <p:spTgt spid="31747"/>
                                        </p:tgtEl>
                                        <p:attrNameLst>
                                          <p:attrName>ppt_y</p:attrName>
                                        </p:attrNameLst>
                                      </p:cBhvr>
                                      <p:to>
                                        <p:strVal val="(#ppt_y+0.4)"/>
                                      </p:to>
                                    </p:set>
                                    <p:anim from="(#ppt_y+0.4)" to="(#ppt_y)" calcmode="lin" valueType="num">
                                      <p:cBhvr>
                                        <p:cTn id="13" dur="1228" accel="100000" fill="hold">
                                          <p:stCondLst>
                                            <p:cond delay="767"/>
                                          </p:stCondLst>
                                        </p:cTn>
                                        <p:tgtEl>
                                          <p:spTgt spid="31747"/>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1748">
                                            <p:txEl>
                                              <p:pRg st="0" end="0"/>
                                            </p:txEl>
                                          </p:spTgt>
                                        </p:tgtEl>
                                        <p:attrNameLst>
                                          <p:attrName>style.visibility</p:attrName>
                                        </p:attrNameLst>
                                      </p:cBhvr>
                                      <p:to>
                                        <p:strVal val="visible"/>
                                      </p:to>
                                    </p:set>
                                    <p:anim calcmode="lin" valueType="num">
                                      <p:cBhvr>
                                        <p:cTn id="18" dur="500" fill="hold"/>
                                        <p:tgtEl>
                                          <p:spTgt spid="3174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174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1748">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31748">
                                            <p:txEl>
                                              <p:pRg st="1" end="1"/>
                                            </p:txEl>
                                          </p:spTgt>
                                        </p:tgtEl>
                                        <p:attrNameLst>
                                          <p:attrName>style.visibility</p:attrName>
                                        </p:attrNameLst>
                                      </p:cBhvr>
                                      <p:to>
                                        <p:strVal val="visible"/>
                                      </p:to>
                                    </p:set>
                                    <p:anim calcmode="lin" valueType="num">
                                      <p:cBhvr>
                                        <p:cTn id="23" dur="500" fill="hold"/>
                                        <p:tgtEl>
                                          <p:spTgt spid="31748">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1748">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31748">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31748">
                                            <p:txEl>
                                              <p:pRg st="2" end="2"/>
                                            </p:txEl>
                                          </p:spTgt>
                                        </p:tgtEl>
                                        <p:attrNameLst>
                                          <p:attrName>style.visibility</p:attrName>
                                        </p:attrNameLst>
                                      </p:cBhvr>
                                      <p:to>
                                        <p:strVal val="visible"/>
                                      </p:to>
                                    </p:set>
                                    <p:anim calcmode="lin" valueType="num">
                                      <p:cBhvr>
                                        <p:cTn id="28" dur="500" fill="hold"/>
                                        <p:tgtEl>
                                          <p:spTgt spid="31748">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1748">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1748">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31748">
                                            <p:txEl>
                                              <p:pRg st="3" end="3"/>
                                            </p:txEl>
                                          </p:spTgt>
                                        </p:tgtEl>
                                        <p:attrNameLst>
                                          <p:attrName>style.visibility</p:attrName>
                                        </p:attrNameLst>
                                      </p:cBhvr>
                                      <p:to>
                                        <p:strVal val="visible"/>
                                      </p:to>
                                    </p:set>
                                    <p:anim calcmode="lin" valueType="num">
                                      <p:cBhvr>
                                        <p:cTn id="33" dur="500" fill="hold"/>
                                        <p:tgtEl>
                                          <p:spTgt spid="31748">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1748">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1748">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0" fill="hold">
                                          <p:stCondLst>
                                            <p:cond delay="0"/>
                                          </p:stCondLst>
                                        </p:cTn>
                                        <p:tgtEl>
                                          <p:spTgt spid="31748">
                                            <p:txEl>
                                              <p:pRg st="4" end="4"/>
                                            </p:txEl>
                                          </p:spTgt>
                                        </p:tgtEl>
                                        <p:attrNameLst>
                                          <p:attrName>style.visibility</p:attrName>
                                        </p:attrNameLst>
                                      </p:cBhvr>
                                      <p:to>
                                        <p:strVal val="visible"/>
                                      </p:to>
                                    </p:set>
                                    <p:anim calcmode="lin" valueType="num">
                                      <p:cBhvr>
                                        <p:cTn id="40" dur="500" fill="hold"/>
                                        <p:tgtEl>
                                          <p:spTgt spid="31748">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1748">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1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8"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C4E377B9-A336-4277-95A5-E2C0F5A5C1D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A7502577-A946-4A04-B8C1-A76D906F9DD4}" type="datetime1">
              <a:rPr lang="zh-CN" altLang="en-US" sz="1200"/>
              <a:pPr eaLnBrk="1" hangingPunct="1">
                <a:buFont typeface="Wingdings" panose="05000000000000000000" pitchFamily="2" charset="2"/>
                <a:buNone/>
              </a:pPr>
              <a:t>2023/2/16</a:t>
            </a:fld>
            <a:endParaRPr lang="zh-CN" altLang="en-US" sz="1200"/>
          </a:p>
        </p:txBody>
      </p:sp>
      <p:sp>
        <p:nvSpPr>
          <p:cNvPr id="28675" name="灯片编号占位符 5">
            <a:extLst>
              <a:ext uri="{FF2B5EF4-FFF2-40B4-BE49-F238E27FC236}">
                <a16:creationId xmlns:a16="http://schemas.microsoft.com/office/drawing/2014/main" id="{2334F11A-BE4F-4E4A-9A79-F8644F9C0878}"/>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D2E02F8B-D08B-4D09-B91D-2A7A0E1B666F}" type="slidenum">
              <a:rPr lang="zh-CN" altLang="en-US" sz="1200"/>
              <a:pPr algn="r" eaLnBrk="1" hangingPunct="1">
                <a:buFont typeface="Wingdings" panose="05000000000000000000" pitchFamily="2" charset="2"/>
                <a:buNone/>
              </a:pPr>
              <a:t>2</a:t>
            </a:fld>
            <a:endParaRPr lang="zh-CN" altLang="en-US" sz="1200"/>
          </a:p>
        </p:txBody>
      </p:sp>
      <p:sp>
        <p:nvSpPr>
          <p:cNvPr id="5123" name="Rectangle 2">
            <a:extLst>
              <a:ext uri="{FF2B5EF4-FFF2-40B4-BE49-F238E27FC236}">
                <a16:creationId xmlns:a16="http://schemas.microsoft.com/office/drawing/2014/main" id="{77CDB5D4-2226-48F6-8ED1-F7816A6E197E}"/>
              </a:ext>
            </a:extLst>
          </p:cNvPr>
          <p:cNvSpPr>
            <a:spLocks noGrp="1" noChangeArrowheads="1"/>
          </p:cNvSpPr>
          <p:nvPr>
            <p:ph type="title" idx="4294967295"/>
          </p:nvPr>
        </p:nvSpPr>
        <p:spPr>
          <a:xfrm>
            <a:off x="1805152" y="372407"/>
            <a:ext cx="3949262" cy="1025524"/>
          </a:xfrm>
        </p:spPr>
        <p:txBody>
          <a:bodyPr/>
          <a:lstStyle/>
          <a:p>
            <a:pPr eaLnBrk="1" hangingPunct="1"/>
            <a:r>
              <a:rPr lang="zh-CN" altLang="en-US" sz="3600" b="1" dirty="0">
                <a:latin typeface="黑体" panose="02010609060101010101" pitchFamily="49" charset="-122"/>
                <a:ea typeface="黑体" panose="02010609060101010101" pitchFamily="49" charset="-122"/>
              </a:rPr>
              <a:t>课程目标</a:t>
            </a:r>
          </a:p>
        </p:txBody>
      </p:sp>
      <p:sp>
        <p:nvSpPr>
          <p:cNvPr id="5124" name="Rectangle 3">
            <a:extLst>
              <a:ext uri="{FF2B5EF4-FFF2-40B4-BE49-F238E27FC236}">
                <a16:creationId xmlns:a16="http://schemas.microsoft.com/office/drawing/2014/main" id="{14516BA6-A052-4CDD-8F48-9C5553FD6AAD}"/>
              </a:ext>
            </a:extLst>
          </p:cNvPr>
          <p:cNvSpPr>
            <a:spLocks noGrp="1" noChangeArrowheads="1"/>
          </p:cNvSpPr>
          <p:nvPr>
            <p:ph type="body" idx="4294967295"/>
          </p:nvPr>
        </p:nvSpPr>
        <p:spPr>
          <a:xfrm>
            <a:off x="1524000" y="1466193"/>
            <a:ext cx="9829800" cy="4710770"/>
          </a:xfrm>
        </p:spPr>
        <p:txBody>
          <a:bodyPr/>
          <a:lstStyle/>
          <a:p>
            <a:pPr marL="590550" indent="-590550">
              <a:lnSpc>
                <a:spcPts val="3500"/>
              </a:lnSpc>
            </a:pPr>
            <a:r>
              <a:rPr lang="zh-CN" altLang="en-US" sz="3200" dirty="0">
                <a:latin typeface="宋体" panose="02010600030101010101" pitchFamily="2" charset="-122"/>
                <a:ea typeface="宋体" panose="02010600030101010101" pitchFamily="2" charset="-122"/>
              </a:rPr>
              <a:t>掌握人类学的视角、方法、理论和主要研究领域</a:t>
            </a:r>
            <a:endParaRPr lang="en-US" altLang="zh-CN" sz="3200" dirty="0">
              <a:latin typeface="宋体" panose="02010600030101010101" pitchFamily="2" charset="-122"/>
              <a:ea typeface="宋体" panose="02010600030101010101" pitchFamily="2" charset="-122"/>
            </a:endParaRPr>
          </a:p>
          <a:p>
            <a:pPr marL="590550" indent="-590550">
              <a:lnSpc>
                <a:spcPts val="3500"/>
              </a:lnSpc>
            </a:pPr>
            <a:r>
              <a:rPr lang="zh-CN" altLang="en-US" sz="3200" dirty="0">
                <a:latin typeface="宋体" panose="02010600030101010101" pitchFamily="2" charset="-122"/>
                <a:ea typeface="宋体" panose="02010600030101010101" pitchFamily="2" charset="-122"/>
              </a:rPr>
              <a:t>更好地理解他者、自我及世界</a:t>
            </a:r>
            <a:endParaRPr lang="en-US" altLang="zh-CN" sz="3200" dirty="0">
              <a:latin typeface="宋体" panose="02010600030101010101" pitchFamily="2" charset="-122"/>
              <a:ea typeface="宋体" panose="02010600030101010101" pitchFamily="2" charset="-122"/>
            </a:endParaRPr>
          </a:p>
          <a:p>
            <a:pPr marL="1047750" lvl="1" indent="-590550">
              <a:lnSpc>
                <a:spcPts val="3500"/>
              </a:lnSpc>
            </a:pPr>
            <a:r>
              <a:rPr lang="zh-CN" altLang="en-US" sz="2800" dirty="0">
                <a:latin typeface="楷体" panose="02010609060101010101" pitchFamily="49" charset="-122"/>
                <a:ea typeface="楷体" panose="02010609060101010101" pitchFamily="49" charset="-122"/>
              </a:rPr>
              <a:t>反思人类文化的多样性与适应性</a:t>
            </a:r>
            <a:endParaRPr lang="en-US" altLang="zh-CN" sz="2800" dirty="0">
              <a:latin typeface="楷体" panose="02010609060101010101" pitchFamily="49" charset="-122"/>
              <a:ea typeface="楷体" panose="02010609060101010101" pitchFamily="49" charset="-122"/>
            </a:endParaRPr>
          </a:p>
          <a:p>
            <a:pPr marL="1047750" lvl="1" indent="-590550">
              <a:lnSpc>
                <a:spcPts val="3500"/>
              </a:lnSpc>
            </a:pPr>
            <a:r>
              <a:rPr lang="zh-CN" altLang="en-US" sz="2800" dirty="0">
                <a:latin typeface="楷体" panose="02010609060101010101" pitchFamily="49" charset="-122"/>
                <a:ea typeface="楷体" panose="02010609060101010101" pitchFamily="49" charset="-122"/>
              </a:rPr>
              <a:t>对自身文化提出问题和批评</a:t>
            </a:r>
            <a:endParaRPr lang="en-US" altLang="zh-CN" sz="2800" dirty="0">
              <a:latin typeface="楷体" panose="02010609060101010101" pitchFamily="49" charset="-122"/>
              <a:ea typeface="楷体" panose="02010609060101010101" pitchFamily="49" charset="-122"/>
            </a:endParaRPr>
          </a:p>
          <a:p>
            <a:pPr marL="1047750" lvl="1" indent="-590550">
              <a:lnSpc>
                <a:spcPts val="3500"/>
              </a:lnSpc>
            </a:pPr>
            <a:r>
              <a:rPr lang="zh-CN" altLang="en-US" sz="2800" dirty="0">
                <a:latin typeface="楷体" panose="02010609060101010101" pitchFamily="49" charset="-122"/>
                <a:ea typeface="楷体" panose="02010609060101010101" pitchFamily="49" charset="-122"/>
              </a:rPr>
              <a:t>做一个博学多闻、富有责任感的世界公民</a:t>
            </a:r>
            <a:endParaRPr lang="en-US" altLang="zh-CN" sz="2800" dirty="0">
              <a:latin typeface="楷体" panose="02010609060101010101" pitchFamily="49" charset="-122"/>
              <a:ea typeface="楷体" panose="02010609060101010101" pitchFamily="49" charset="-122"/>
            </a:endParaRPr>
          </a:p>
          <a:p>
            <a:pPr marL="590550" indent="-590550">
              <a:lnSpc>
                <a:spcPts val="3500"/>
              </a:lnSpc>
            </a:pPr>
            <a:r>
              <a:rPr lang="zh-CN" altLang="en-US" sz="3200" dirty="0">
                <a:latin typeface="宋体" panose="02010600030101010101" pitchFamily="2" charset="-122"/>
                <a:ea typeface="宋体" panose="02010600030101010101" pitchFamily="2" charset="-122"/>
              </a:rPr>
              <a:t>应用人类学的知识解决现实问题</a:t>
            </a:r>
            <a:endParaRPr lang="en-US" altLang="zh-CN" sz="3200" dirty="0">
              <a:latin typeface="宋体" panose="02010600030101010101" pitchFamily="2" charset="-122"/>
              <a:ea typeface="宋体" panose="02010600030101010101" pitchFamily="2" charset="-122"/>
            </a:endParaRPr>
          </a:p>
          <a:p>
            <a:pPr marL="590550" indent="-590550">
              <a:buNone/>
            </a:pP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5123"/>
                                        </p:tgtEl>
                                        <p:attrNameLst>
                                          <p:attrName>style.visibility</p:attrName>
                                        </p:attrNameLst>
                                      </p:cBhvr>
                                      <p:to>
                                        <p:strVal val="visible"/>
                                      </p:to>
                                    </p:set>
                                    <p:animEffect transition="in" filter="fade">
                                      <p:cBhvr>
                                        <p:cTn id="7" dur="767" decel="100000"/>
                                        <p:tgtEl>
                                          <p:spTgt spid="5123"/>
                                        </p:tgtEl>
                                      </p:cBhvr>
                                    </p:animEffect>
                                    <p:animScale>
                                      <p:cBhvr>
                                        <p:cTn id="8" dur="767" decel="100000"/>
                                        <p:tgtEl>
                                          <p:spTgt spid="5123"/>
                                        </p:tgtEl>
                                      </p:cBhvr>
                                      <p:from x="10000" y="10000"/>
                                      <p:to x="200000" y="450000"/>
                                    </p:animScale>
                                    <p:animScale>
                                      <p:cBhvr>
                                        <p:cTn id="9" dur="1228" accel="100000" fill="hold">
                                          <p:stCondLst>
                                            <p:cond delay="767"/>
                                          </p:stCondLst>
                                        </p:cTn>
                                        <p:tgtEl>
                                          <p:spTgt spid="5123"/>
                                        </p:tgtEl>
                                      </p:cBhvr>
                                      <p:from x="200000" y="450000"/>
                                      <p:to x="100000" y="100000"/>
                                    </p:animScale>
                                    <p:set>
                                      <p:cBhvr>
                                        <p:cTn id="10" dur="767" fill="hold"/>
                                        <p:tgtEl>
                                          <p:spTgt spid="5123"/>
                                        </p:tgtEl>
                                        <p:attrNameLst>
                                          <p:attrName>ppt_x</p:attrName>
                                        </p:attrNameLst>
                                      </p:cBhvr>
                                      <p:to>
                                        <p:strVal val="(0.5)"/>
                                      </p:to>
                                    </p:set>
                                    <p:anim from="(0.5)" to="(#ppt_x)" calcmode="lin" valueType="num">
                                      <p:cBhvr>
                                        <p:cTn id="11" dur="1228" accel="100000" fill="hold">
                                          <p:stCondLst>
                                            <p:cond delay="767"/>
                                          </p:stCondLst>
                                        </p:cTn>
                                        <p:tgtEl>
                                          <p:spTgt spid="5123"/>
                                        </p:tgtEl>
                                        <p:attrNameLst>
                                          <p:attrName>ppt_x</p:attrName>
                                        </p:attrNameLst>
                                      </p:cBhvr>
                                    </p:anim>
                                    <p:set>
                                      <p:cBhvr>
                                        <p:cTn id="12" dur="767" fill="hold"/>
                                        <p:tgtEl>
                                          <p:spTgt spid="5123"/>
                                        </p:tgtEl>
                                        <p:attrNameLst>
                                          <p:attrName>ppt_y</p:attrName>
                                        </p:attrNameLst>
                                      </p:cBhvr>
                                      <p:to>
                                        <p:strVal val="(#ppt_y+0.4)"/>
                                      </p:to>
                                    </p:set>
                                    <p:anim from="(#ppt_y+0.4)" to="(#ppt_y)" calcmode="lin" valueType="num">
                                      <p:cBhvr>
                                        <p:cTn id="13" dur="1228" accel="100000" fill="hold">
                                          <p:stCondLst>
                                            <p:cond delay="767"/>
                                          </p:stCondLst>
                                        </p:cTn>
                                        <p:tgtEl>
                                          <p:spTgt spid="512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5124">
                                            <p:txEl>
                                              <p:pRg st="0" end="0"/>
                                            </p:txEl>
                                          </p:spTgt>
                                        </p:tgtEl>
                                        <p:attrNameLst>
                                          <p:attrName>style.visibility</p:attrName>
                                        </p:attrNameLst>
                                      </p:cBhvr>
                                      <p:to>
                                        <p:strVal val="visible"/>
                                      </p:to>
                                    </p:set>
                                    <p:anim calcmode="lin" valueType="num">
                                      <p:cBhvr>
                                        <p:cTn id="18" dur="500" fill="hold"/>
                                        <p:tgtEl>
                                          <p:spTgt spid="512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512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51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a:extLst>
              <a:ext uri="{FF2B5EF4-FFF2-40B4-BE49-F238E27FC236}">
                <a16:creationId xmlns:a16="http://schemas.microsoft.com/office/drawing/2014/main" id="{DE940A5C-F9C6-410A-9AD4-B05F114AEE51}"/>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6BEA2CB-7EB7-444F-A835-202E14E691C5}" type="datetime1">
              <a:rPr lang="zh-CN" altLang="en-US" sz="1200"/>
              <a:pPr eaLnBrk="1" hangingPunct="1">
                <a:buFont typeface="Wingdings" panose="05000000000000000000" pitchFamily="2" charset="2"/>
                <a:buNone/>
              </a:pPr>
              <a:t>2023/2/16</a:t>
            </a:fld>
            <a:endParaRPr lang="zh-CN" altLang="en-US" sz="1200"/>
          </a:p>
        </p:txBody>
      </p:sp>
      <p:sp>
        <p:nvSpPr>
          <p:cNvPr id="34819" name="灯片编号占位符 5">
            <a:extLst>
              <a:ext uri="{FF2B5EF4-FFF2-40B4-BE49-F238E27FC236}">
                <a16:creationId xmlns:a16="http://schemas.microsoft.com/office/drawing/2014/main" id="{30C23219-39EF-4902-A042-6027A416C2C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358D2F0-9E69-463A-8285-53E979F58E33}" type="slidenum">
              <a:rPr lang="zh-CN" altLang="en-US" sz="1200"/>
              <a:pPr algn="r" eaLnBrk="1" hangingPunct="1">
                <a:buFont typeface="Wingdings" panose="05000000000000000000" pitchFamily="2" charset="2"/>
                <a:buNone/>
              </a:pPr>
              <a:t>20</a:t>
            </a:fld>
            <a:endParaRPr lang="zh-CN" altLang="en-US" sz="1200"/>
          </a:p>
        </p:txBody>
      </p:sp>
      <p:sp>
        <p:nvSpPr>
          <p:cNvPr id="22531" name="Rectangle 2">
            <a:extLst>
              <a:ext uri="{FF2B5EF4-FFF2-40B4-BE49-F238E27FC236}">
                <a16:creationId xmlns:a16="http://schemas.microsoft.com/office/drawing/2014/main" id="{4FC2DEAC-95CE-4B80-82E6-0E90B404A8B7}"/>
              </a:ext>
            </a:extLst>
          </p:cNvPr>
          <p:cNvSpPr>
            <a:spLocks noGrp="1" noChangeArrowheads="1"/>
          </p:cNvSpPr>
          <p:nvPr>
            <p:ph type="title" idx="4294967295"/>
          </p:nvPr>
        </p:nvSpPr>
        <p:spPr>
          <a:xfrm>
            <a:off x="1514475" y="244366"/>
            <a:ext cx="8455025" cy="756745"/>
          </a:xfrm>
        </p:spPr>
        <p:txBody>
          <a:bodyPr>
            <a:normAutofit/>
          </a:bodyPr>
          <a:lstStyle/>
          <a:p>
            <a:pPr eaLnBrk="1" hangingPunct="1"/>
            <a:r>
              <a:rPr lang="zh-CN" altLang="en-US" sz="3200" b="1" dirty="0">
                <a:solidFill>
                  <a:srgbClr val="00B050"/>
                </a:solidFill>
                <a:ea typeface="楷体_GB2312"/>
                <a:cs typeface="楷体_GB2312"/>
              </a:rPr>
              <a:t>文化人类学</a:t>
            </a:r>
            <a:endParaRPr lang="en-US" altLang="zh-CN" sz="3200" b="1" dirty="0">
              <a:solidFill>
                <a:srgbClr val="00B050"/>
              </a:solidFill>
              <a:ea typeface="楷体_GB2312"/>
              <a:cs typeface="楷体_GB2312"/>
            </a:endParaRPr>
          </a:p>
        </p:txBody>
      </p:sp>
      <p:sp>
        <p:nvSpPr>
          <p:cNvPr id="22532" name="Rectangle 3">
            <a:extLst>
              <a:ext uri="{FF2B5EF4-FFF2-40B4-BE49-F238E27FC236}">
                <a16:creationId xmlns:a16="http://schemas.microsoft.com/office/drawing/2014/main" id="{22284EF7-BB4E-47EE-94B6-E62E87290CB6}"/>
              </a:ext>
            </a:extLst>
          </p:cNvPr>
          <p:cNvSpPr>
            <a:spLocks noGrp="1" noChangeArrowheads="1"/>
          </p:cNvSpPr>
          <p:nvPr>
            <p:ph type="body" idx="4294967295"/>
          </p:nvPr>
        </p:nvSpPr>
        <p:spPr>
          <a:xfrm>
            <a:off x="1400175" y="1434662"/>
            <a:ext cx="9155113" cy="4548352"/>
          </a:xfrm>
        </p:spPr>
        <p:txBody>
          <a:bodyPr/>
          <a:lstStyle/>
          <a:p>
            <a:pPr eaLnBrk="1" hangingPunct="1"/>
            <a:r>
              <a:rPr lang="zh-CN" altLang="en-US" dirty="0">
                <a:latin typeface="宋体" panose="02010600030101010101" pitchFamily="2" charset="-122"/>
                <a:ea typeface="宋体" panose="02010600030101010101" pitchFamily="2" charset="-122"/>
              </a:rPr>
              <a:t>文化人类学家研究社会和文化，描述、分析和阐释社会和文化的相同性与差异性。 </a:t>
            </a:r>
          </a:p>
          <a:p>
            <a:pPr lvl="1"/>
            <a:r>
              <a:rPr lang="zh-CN" altLang="en-US" dirty="0">
                <a:latin typeface="宋体" panose="02010600030101010101" pitchFamily="2" charset="-122"/>
                <a:ea typeface="宋体" panose="02010600030101010101" pitchFamily="2" charset="-122"/>
              </a:rPr>
              <a:t>民族志学者：田野调查</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民族志研究</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民族史学家：研究特定人群的生活方式如何随着时间发生变化，主要研究文字档案。</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跨文化研究者：揭示文化特质的一般模式及其变化。</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文化人类学家传统上往往研究相对贫困和没有权力的群体。当代研究则关注全球背景下地方文化的变迁。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2531"/>
                                        </p:tgtEl>
                                        <p:attrNameLst>
                                          <p:attrName>style.visibility</p:attrName>
                                        </p:attrNameLst>
                                      </p:cBhvr>
                                      <p:to>
                                        <p:strVal val="visible"/>
                                      </p:to>
                                    </p:set>
                                    <p:animEffect transition="in" filter="fade">
                                      <p:cBhvr>
                                        <p:cTn id="7" dur="767" decel="100000"/>
                                        <p:tgtEl>
                                          <p:spTgt spid="22531"/>
                                        </p:tgtEl>
                                      </p:cBhvr>
                                    </p:animEffect>
                                    <p:animScale>
                                      <p:cBhvr>
                                        <p:cTn id="8" dur="767" decel="100000"/>
                                        <p:tgtEl>
                                          <p:spTgt spid="22531"/>
                                        </p:tgtEl>
                                      </p:cBhvr>
                                      <p:from x="10000" y="10000"/>
                                      <p:to x="200000" y="450000"/>
                                    </p:animScale>
                                    <p:animScale>
                                      <p:cBhvr>
                                        <p:cTn id="9" dur="1228" accel="100000" fill="hold">
                                          <p:stCondLst>
                                            <p:cond delay="767"/>
                                          </p:stCondLst>
                                        </p:cTn>
                                        <p:tgtEl>
                                          <p:spTgt spid="22531"/>
                                        </p:tgtEl>
                                      </p:cBhvr>
                                      <p:from x="200000" y="450000"/>
                                      <p:to x="100000" y="100000"/>
                                    </p:animScale>
                                    <p:set>
                                      <p:cBhvr>
                                        <p:cTn id="10" dur="767" fill="hold"/>
                                        <p:tgtEl>
                                          <p:spTgt spid="22531"/>
                                        </p:tgtEl>
                                        <p:attrNameLst>
                                          <p:attrName>ppt_x</p:attrName>
                                        </p:attrNameLst>
                                      </p:cBhvr>
                                      <p:to>
                                        <p:strVal val="(0.5)"/>
                                      </p:to>
                                    </p:set>
                                    <p:anim from="(0.5)" to="(#ppt_x)" calcmode="lin" valueType="num">
                                      <p:cBhvr>
                                        <p:cTn id="11" dur="1228" accel="100000" fill="hold">
                                          <p:stCondLst>
                                            <p:cond delay="767"/>
                                          </p:stCondLst>
                                        </p:cTn>
                                        <p:tgtEl>
                                          <p:spTgt spid="22531"/>
                                        </p:tgtEl>
                                        <p:attrNameLst>
                                          <p:attrName>ppt_x</p:attrName>
                                        </p:attrNameLst>
                                      </p:cBhvr>
                                    </p:anim>
                                    <p:set>
                                      <p:cBhvr>
                                        <p:cTn id="12" dur="767" fill="hold"/>
                                        <p:tgtEl>
                                          <p:spTgt spid="22531"/>
                                        </p:tgtEl>
                                        <p:attrNameLst>
                                          <p:attrName>ppt_y</p:attrName>
                                        </p:attrNameLst>
                                      </p:cBhvr>
                                      <p:to>
                                        <p:strVal val="(#ppt_y+0.4)"/>
                                      </p:to>
                                    </p:set>
                                    <p:anim from="(#ppt_y+0.4)" to="(#ppt_y)" calcmode="lin" valueType="num">
                                      <p:cBhvr>
                                        <p:cTn id="13" dur="1228" accel="100000" fill="hold">
                                          <p:stCondLst>
                                            <p:cond delay="767"/>
                                          </p:stCondLst>
                                        </p:cTn>
                                        <p:tgtEl>
                                          <p:spTgt spid="2253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2532">
                                            <p:txEl>
                                              <p:pRg st="0" end="0"/>
                                            </p:txEl>
                                          </p:spTgt>
                                        </p:tgtEl>
                                        <p:attrNameLst>
                                          <p:attrName>style.visibility</p:attrName>
                                        </p:attrNameLst>
                                      </p:cBhvr>
                                      <p:to>
                                        <p:strVal val="visible"/>
                                      </p:to>
                                    </p:set>
                                    <p:anim calcmode="lin" valueType="num">
                                      <p:cBhvr>
                                        <p:cTn id="18" dur="500" fill="hold"/>
                                        <p:tgtEl>
                                          <p:spTgt spid="2253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253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2532">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22532">
                                            <p:txEl>
                                              <p:pRg st="1" end="1"/>
                                            </p:txEl>
                                          </p:spTgt>
                                        </p:tgtEl>
                                        <p:attrNameLst>
                                          <p:attrName>style.visibility</p:attrName>
                                        </p:attrNameLst>
                                      </p:cBhvr>
                                      <p:to>
                                        <p:strVal val="visible"/>
                                      </p:to>
                                    </p:set>
                                    <p:anim calcmode="lin" valueType="num">
                                      <p:cBhvr>
                                        <p:cTn id="23" dur="500" fill="hold"/>
                                        <p:tgtEl>
                                          <p:spTgt spid="22532">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2532">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22532">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22532">
                                            <p:txEl>
                                              <p:pRg st="2" end="2"/>
                                            </p:txEl>
                                          </p:spTgt>
                                        </p:tgtEl>
                                        <p:attrNameLst>
                                          <p:attrName>style.visibility</p:attrName>
                                        </p:attrNameLst>
                                      </p:cBhvr>
                                      <p:to>
                                        <p:strVal val="visible"/>
                                      </p:to>
                                    </p:set>
                                    <p:anim calcmode="lin" valueType="num">
                                      <p:cBhvr>
                                        <p:cTn id="28" dur="500" fill="hold"/>
                                        <p:tgtEl>
                                          <p:spTgt spid="22532">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22532">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22532">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22532">
                                            <p:txEl>
                                              <p:pRg st="3" end="3"/>
                                            </p:txEl>
                                          </p:spTgt>
                                        </p:tgtEl>
                                        <p:attrNameLst>
                                          <p:attrName>style.visibility</p:attrName>
                                        </p:attrNameLst>
                                      </p:cBhvr>
                                      <p:to>
                                        <p:strVal val="visible"/>
                                      </p:to>
                                    </p:set>
                                    <p:anim calcmode="lin" valueType="num">
                                      <p:cBhvr>
                                        <p:cTn id="33" dur="500" fill="hold"/>
                                        <p:tgtEl>
                                          <p:spTgt spid="2253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2532">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2253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0" fill="hold">
                                          <p:stCondLst>
                                            <p:cond delay="0"/>
                                          </p:stCondLst>
                                        </p:cTn>
                                        <p:tgtEl>
                                          <p:spTgt spid="22532">
                                            <p:txEl>
                                              <p:pRg st="4" end="4"/>
                                            </p:txEl>
                                          </p:spTgt>
                                        </p:tgtEl>
                                        <p:attrNameLst>
                                          <p:attrName>style.visibility</p:attrName>
                                        </p:attrNameLst>
                                      </p:cBhvr>
                                      <p:to>
                                        <p:strVal val="visible"/>
                                      </p:to>
                                    </p:set>
                                    <p:anim calcmode="lin" valueType="num">
                                      <p:cBhvr>
                                        <p:cTn id="40" dur="500" fill="hold"/>
                                        <p:tgtEl>
                                          <p:spTgt spid="22532">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22532">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225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a:extLst>
              <a:ext uri="{FF2B5EF4-FFF2-40B4-BE49-F238E27FC236}">
                <a16:creationId xmlns:a16="http://schemas.microsoft.com/office/drawing/2014/main" id="{DE940A5C-F9C6-410A-9AD4-B05F114AEE51}"/>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6BEA2CB-7EB7-444F-A835-202E14E691C5}" type="datetime1">
              <a:rPr lang="zh-CN" altLang="en-US" sz="1200"/>
              <a:pPr eaLnBrk="1" hangingPunct="1">
                <a:buFont typeface="Wingdings" panose="05000000000000000000" pitchFamily="2" charset="2"/>
                <a:buNone/>
              </a:pPr>
              <a:t>2023/2/16</a:t>
            </a:fld>
            <a:endParaRPr lang="zh-CN" altLang="en-US" sz="1200"/>
          </a:p>
        </p:txBody>
      </p:sp>
      <p:sp>
        <p:nvSpPr>
          <p:cNvPr id="34819" name="灯片编号占位符 5">
            <a:extLst>
              <a:ext uri="{FF2B5EF4-FFF2-40B4-BE49-F238E27FC236}">
                <a16:creationId xmlns:a16="http://schemas.microsoft.com/office/drawing/2014/main" id="{30C23219-39EF-4902-A042-6027A416C2C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358D2F0-9E69-463A-8285-53E979F58E33}" type="slidenum">
              <a:rPr lang="zh-CN" altLang="en-US" sz="1200"/>
              <a:pPr algn="r" eaLnBrk="1" hangingPunct="1">
                <a:buFont typeface="Wingdings" panose="05000000000000000000" pitchFamily="2" charset="2"/>
                <a:buNone/>
              </a:pPr>
              <a:t>21</a:t>
            </a:fld>
            <a:endParaRPr lang="zh-CN" altLang="en-US" sz="1200"/>
          </a:p>
        </p:txBody>
      </p:sp>
      <p:sp>
        <p:nvSpPr>
          <p:cNvPr id="22531" name="Rectangle 2">
            <a:extLst>
              <a:ext uri="{FF2B5EF4-FFF2-40B4-BE49-F238E27FC236}">
                <a16:creationId xmlns:a16="http://schemas.microsoft.com/office/drawing/2014/main" id="{4FC2DEAC-95CE-4B80-82E6-0E90B404A8B7}"/>
              </a:ext>
            </a:extLst>
          </p:cNvPr>
          <p:cNvSpPr>
            <a:spLocks noGrp="1" noChangeArrowheads="1"/>
          </p:cNvSpPr>
          <p:nvPr>
            <p:ph type="title" idx="4294967295"/>
          </p:nvPr>
        </p:nvSpPr>
        <p:spPr>
          <a:xfrm>
            <a:off x="1514475" y="244366"/>
            <a:ext cx="8455025" cy="928085"/>
          </a:xfrm>
        </p:spPr>
        <p:txBody>
          <a:bodyPr>
            <a:normAutofit/>
          </a:bodyPr>
          <a:lstStyle/>
          <a:p>
            <a:pPr eaLnBrk="1" hangingPunct="1"/>
            <a:r>
              <a:rPr lang="zh-CN" altLang="en-US" sz="3200" b="1" dirty="0">
                <a:solidFill>
                  <a:srgbClr val="00B050"/>
                </a:solidFill>
                <a:ea typeface="楷体_GB2312"/>
                <a:cs typeface="楷体_GB2312"/>
              </a:rPr>
              <a:t>应用人类学</a:t>
            </a:r>
            <a:endParaRPr lang="en-US" altLang="zh-CN" sz="3200" b="1" dirty="0">
              <a:solidFill>
                <a:srgbClr val="00B050"/>
              </a:solidFill>
              <a:ea typeface="楷体_GB2312"/>
              <a:cs typeface="楷体_GB2312"/>
            </a:endParaRPr>
          </a:p>
        </p:txBody>
      </p:sp>
      <p:sp>
        <p:nvSpPr>
          <p:cNvPr id="22532" name="Rectangle 3">
            <a:extLst>
              <a:ext uri="{FF2B5EF4-FFF2-40B4-BE49-F238E27FC236}">
                <a16:creationId xmlns:a16="http://schemas.microsoft.com/office/drawing/2014/main" id="{22284EF7-BB4E-47EE-94B6-E62E87290CB6}"/>
              </a:ext>
            </a:extLst>
          </p:cNvPr>
          <p:cNvSpPr>
            <a:spLocks noGrp="1" noChangeArrowheads="1"/>
          </p:cNvSpPr>
          <p:nvPr>
            <p:ph type="body" idx="4294967295"/>
          </p:nvPr>
        </p:nvSpPr>
        <p:spPr>
          <a:xfrm>
            <a:off x="993229" y="1172451"/>
            <a:ext cx="10294882" cy="4810563"/>
          </a:xfrm>
        </p:spPr>
        <p:txBody>
          <a:bodyPr/>
          <a:lstStyle/>
          <a:p>
            <a:pPr eaLnBrk="1" hangingPunct="1">
              <a:lnSpc>
                <a:spcPts val="3700"/>
              </a:lnSpc>
            </a:pPr>
            <a:r>
              <a:rPr lang="zh-CN" altLang="en-US" dirty="0">
                <a:latin typeface="宋体" panose="02010600030101010101" pitchFamily="2" charset="-122"/>
                <a:ea typeface="宋体" panose="02010600030101010101" pitchFamily="2" charset="-122"/>
              </a:rPr>
              <a:t>应用或实践人类学明确致力于使人类学的知识变得有用，在实践目标上更加明确。</a:t>
            </a:r>
            <a:endParaRPr lang="en-US" altLang="zh-CN" dirty="0">
              <a:latin typeface="宋体" panose="02010600030101010101" pitchFamily="2" charset="-122"/>
              <a:ea typeface="宋体" panose="02010600030101010101" pitchFamily="2" charset="-122"/>
            </a:endParaRPr>
          </a:p>
          <a:p>
            <a:pPr lvl="1">
              <a:lnSpc>
                <a:spcPts val="3700"/>
              </a:lnSpc>
            </a:pPr>
            <a:r>
              <a:rPr lang="zh-CN" altLang="en-US" dirty="0">
                <a:latin typeface="宋体" panose="02010600030101010101" pitchFamily="2" charset="-122"/>
                <a:ea typeface="宋体" panose="02010600030101010101" pitchFamily="2" charset="-122"/>
              </a:rPr>
              <a:t>生物人类学家：在法庭上提供法医证据、公共卫生部门工作、设计符合人类生理结构的装备</a:t>
            </a:r>
            <a:endParaRPr lang="en-US" altLang="zh-CN" dirty="0">
              <a:latin typeface="宋体" panose="02010600030101010101" pitchFamily="2" charset="-122"/>
              <a:ea typeface="宋体" panose="02010600030101010101" pitchFamily="2" charset="-122"/>
            </a:endParaRPr>
          </a:p>
          <a:p>
            <a:pPr lvl="1">
              <a:lnSpc>
                <a:spcPts val="3700"/>
              </a:lnSpc>
            </a:pPr>
            <a:r>
              <a:rPr lang="zh-CN" altLang="en-US" dirty="0">
                <a:latin typeface="宋体" panose="02010600030101010101" pitchFamily="2" charset="-122"/>
                <a:ea typeface="宋体" panose="02010600030101010101" pitchFamily="2" charset="-122"/>
              </a:rPr>
              <a:t>考古学人类学家：博物馆手工艺品的保存和展览、保护文化遗址的工作</a:t>
            </a:r>
            <a:endParaRPr lang="en-US" altLang="zh-CN" dirty="0">
              <a:latin typeface="宋体" panose="02010600030101010101" pitchFamily="2" charset="-122"/>
              <a:ea typeface="宋体" panose="02010600030101010101" pitchFamily="2" charset="-122"/>
            </a:endParaRPr>
          </a:p>
          <a:p>
            <a:pPr lvl="1">
              <a:lnSpc>
                <a:spcPts val="3700"/>
              </a:lnSpc>
            </a:pPr>
            <a:r>
              <a:rPr lang="zh-CN" altLang="en-US" dirty="0">
                <a:latin typeface="宋体" panose="02010600030101010101" pitchFamily="2" charset="-122"/>
                <a:ea typeface="宋体" panose="02010600030101010101" pitchFamily="2" charset="-122"/>
              </a:rPr>
              <a:t>语言人类学家：双语教育培训、研究改善沟通方式</a:t>
            </a:r>
            <a:endParaRPr lang="en-US" altLang="zh-CN" dirty="0">
              <a:latin typeface="宋体" panose="02010600030101010101" pitchFamily="2" charset="-122"/>
              <a:ea typeface="宋体" panose="02010600030101010101" pitchFamily="2" charset="-122"/>
            </a:endParaRPr>
          </a:p>
          <a:p>
            <a:pPr lvl="1">
              <a:lnSpc>
                <a:spcPts val="3700"/>
              </a:lnSpc>
            </a:pPr>
            <a:r>
              <a:rPr lang="zh-CN" altLang="en-US" dirty="0">
                <a:latin typeface="宋体" panose="02010600030101010101" pitchFamily="2" charset="-122"/>
                <a:ea typeface="宋体" panose="02010600030101010101" pitchFamily="2" charset="-122"/>
              </a:rPr>
              <a:t>民族学</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文化人类学家可以参与广阔的应用性项目（社区发展、都市规划、健康护理、人事与组织管理、计划评估等）</a:t>
            </a:r>
          </a:p>
        </p:txBody>
      </p:sp>
    </p:spTree>
    <p:extLst>
      <p:ext uri="{BB962C8B-B14F-4D97-AF65-F5344CB8AC3E}">
        <p14:creationId xmlns:p14="http://schemas.microsoft.com/office/powerpoint/2010/main" val="3452899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2531"/>
                                        </p:tgtEl>
                                        <p:attrNameLst>
                                          <p:attrName>style.visibility</p:attrName>
                                        </p:attrNameLst>
                                      </p:cBhvr>
                                      <p:to>
                                        <p:strVal val="visible"/>
                                      </p:to>
                                    </p:set>
                                    <p:animEffect transition="in" filter="fade">
                                      <p:cBhvr>
                                        <p:cTn id="7" dur="767" decel="100000"/>
                                        <p:tgtEl>
                                          <p:spTgt spid="22531"/>
                                        </p:tgtEl>
                                      </p:cBhvr>
                                    </p:animEffect>
                                    <p:animScale>
                                      <p:cBhvr>
                                        <p:cTn id="8" dur="767" decel="100000"/>
                                        <p:tgtEl>
                                          <p:spTgt spid="22531"/>
                                        </p:tgtEl>
                                      </p:cBhvr>
                                      <p:from x="10000" y="10000"/>
                                      <p:to x="200000" y="450000"/>
                                    </p:animScale>
                                    <p:animScale>
                                      <p:cBhvr>
                                        <p:cTn id="9" dur="1228" accel="100000" fill="hold">
                                          <p:stCondLst>
                                            <p:cond delay="767"/>
                                          </p:stCondLst>
                                        </p:cTn>
                                        <p:tgtEl>
                                          <p:spTgt spid="22531"/>
                                        </p:tgtEl>
                                      </p:cBhvr>
                                      <p:from x="200000" y="450000"/>
                                      <p:to x="100000" y="100000"/>
                                    </p:animScale>
                                    <p:set>
                                      <p:cBhvr>
                                        <p:cTn id="10" dur="767" fill="hold"/>
                                        <p:tgtEl>
                                          <p:spTgt spid="22531"/>
                                        </p:tgtEl>
                                        <p:attrNameLst>
                                          <p:attrName>ppt_x</p:attrName>
                                        </p:attrNameLst>
                                      </p:cBhvr>
                                      <p:to>
                                        <p:strVal val="(0.5)"/>
                                      </p:to>
                                    </p:set>
                                    <p:anim from="(0.5)" to="(#ppt_x)" calcmode="lin" valueType="num">
                                      <p:cBhvr>
                                        <p:cTn id="11" dur="1228" accel="100000" fill="hold">
                                          <p:stCondLst>
                                            <p:cond delay="767"/>
                                          </p:stCondLst>
                                        </p:cTn>
                                        <p:tgtEl>
                                          <p:spTgt spid="22531"/>
                                        </p:tgtEl>
                                        <p:attrNameLst>
                                          <p:attrName>ppt_x</p:attrName>
                                        </p:attrNameLst>
                                      </p:cBhvr>
                                    </p:anim>
                                    <p:set>
                                      <p:cBhvr>
                                        <p:cTn id="12" dur="767" fill="hold"/>
                                        <p:tgtEl>
                                          <p:spTgt spid="22531"/>
                                        </p:tgtEl>
                                        <p:attrNameLst>
                                          <p:attrName>ppt_y</p:attrName>
                                        </p:attrNameLst>
                                      </p:cBhvr>
                                      <p:to>
                                        <p:strVal val="(#ppt_y+0.4)"/>
                                      </p:to>
                                    </p:set>
                                    <p:anim from="(#ppt_y+0.4)" to="(#ppt_y)" calcmode="lin" valueType="num">
                                      <p:cBhvr>
                                        <p:cTn id="13" dur="1228" accel="100000" fill="hold">
                                          <p:stCondLst>
                                            <p:cond delay="767"/>
                                          </p:stCondLst>
                                        </p:cTn>
                                        <p:tgtEl>
                                          <p:spTgt spid="2253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2532">
                                            <p:txEl>
                                              <p:pRg st="0" end="0"/>
                                            </p:txEl>
                                          </p:spTgt>
                                        </p:tgtEl>
                                        <p:attrNameLst>
                                          <p:attrName>style.visibility</p:attrName>
                                        </p:attrNameLst>
                                      </p:cBhvr>
                                      <p:to>
                                        <p:strVal val="visible"/>
                                      </p:to>
                                    </p:set>
                                    <p:anim calcmode="lin" valueType="num">
                                      <p:cBhvr>
                                        <p:cTn id="18" dur="500" fill="hold"/>
                                        <p:tgtEl>
                                          <p:spTgt spid="2253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253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2532">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22532">
                                            <p:txEl>
                                              <p:pRg st="1" end="1"/>
                                            </p:txEl>
                                          </p:spTgt>
                                        </p:tgtEl>
                                        <p:attrNameLst>
                                          <p:attrName>style.visibility</p:attrName>
                                        </p:attrNameLst>
                                      </p:cBhvr>
                                      <p:to>
                                        <p:strVal val="visible"/>
                                      </p:to>
                                    </p:set>
                                    <p:anim calcmode="lin" valueType="num">
                                      <p:cBhvr>
                                        <p:cTn id="23" dur="500" fill="hold"/>
                                        <p:tgtEl>
                                          <p:spTgt spid="22532">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2532">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22532">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22532">
                                            <p:txEl>
                                              <p:pRg st="2" end="2"/>
                                            </p:txEl>
                                          </p:spTgt>
                                        </p:tgtEl>
                                        <p:attrNameLst>
                                          <p:attrName>style.visibility</p:attrName>
                                        </p:attrNameLst>
                                      </p:cBhvr>
                                      <p:to>
                                        <p:strVal val="visible"/>
                                      </p:to>
                                    </p:set>
                                    <p:anim calcmode="lin" valueType="num">
                                      <p:cBhvr>
                                        <p:cTn id="28" dur="500" fill="hold"/>
                                        <p:tgtEl>
                                          <p:spTgt spid="22532">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22532">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22532">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22532">
                                            <p:txEl>
                                              <p:pRg st="3" end="3"/>
                                            </p:txEl>
                                          </p:spTgt>
                                        </p:tgtEl>
                                        <p:attrNameLst>
                                          <p:attrName>style.visibility</p:attrName>
                                        </p:attrNameLst>
                                      </p:cBhvr>
                                      <p:to>
                                        <p:strVal val="visible"/>
                                      </p:to>
                                    </p:set>
                                    <p:anim calcmode="lin" valueType="num">
                                      <p:cBhvr>
                                        <p:cTn id="33" dur="500" fill="hold"/>
                                        <p:tgtEl>
                                          <p:spTgt spid="2253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2532">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22532">
                                            <p:txEl>
                                              <p:pRg st="3" end="3"/>
                                            </p:txEl>
                                          </p:spTgt>
                                        </p:tgtEl>
                                      </p:cBhvr>
                                    </p:animEffect>
                                  </p:childTnLst>
                                </p:cTn>
                              </p:par>
                              <p:par>
                                <p:cTn id="36" presetID="53" presetClass="entr" presetSubtype="16" fill="hold" grpId="0" nodeType="withEffect">
                                  <p:stCondLst>
                                    <p:cond delay="0"/>
                                  </p:stCondLst>
                                  <p:childTnLst>
                                    <p:set>
                                      <p:cBhvr>
                                        <p:cTn id="37" dur="0" fill="hold">
                                          <p:stCondLst>
                                            <p:cond delay="0"/>
                                          </p:stCondLst>
                                        </p:cTn>
                                        <p:tgtEl>
                                          <p:spTgt spid="22532">
                                            <p:txEl>
                                              <p:pRg st="4" end="4"/>
                                            </p:txEl>
                                          </p:spTgt>
                                        </p:tgtEl>
                                        <p:attrNameLst>
                                          <p:attrName>style.visibility</p:attrName>
                                        </p:attrNameLst>
                                      </p:cBhvr>
                                      <p:to>
                                        <p:strVal val="visible"/>
                                      </p:to>
                                    </p:set>
                                    <p:anim calcmode="lin" valueType="num">
                                      <p:cBhvr>
                                        <p:cTn id="38" dur="500" fill="hold"/>
                                        <p:tgtEl>
                                          <p:spTgt spid="22532">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22532">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225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a:extLst>
              <a:ext uri="{FF2B5EF4-FFF2-40B4-BE49-F238E27FC236}">
                <a16:creationId xmlns:a16="http://schemas.microsoft.com/office/drawing/2014/main" id="{DE940A5C-F9C6-410A-9AD4-B05F114AEE51}"/>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6BEA2CB-7EB7-444F-A835-202E14E691C5}" type="datetime1">
              <a:rPr lang="zh-CN" altLang="en-US" sz="1200"/>
              <a:pPr eaLnBrk="1" hangingPunct="1">
                <a:buFont typeface="Wingdings" panose="05000000000000000000" pitchFamily="2" charset="2"/>
                <a:buNone/>
              </a:pPr>
              <a:t>2023/2/16</a:t>
            </a:fld>
            <a:endParaRPr lang="zh-CN" altLang="en-US" sz="1200"/>
          </a:p>
        </p:txBody>
      </p:sp>
      <p:sp>
        <p:nvSpPr>
          <p:cNvPr id="34819" name="灯片编号占位符 5">
            <a:extLst>
              <a:ext uri="{FF2B5EF4-FFF2-40B4-BE49-F238E27FC236}">
                <a16:creationId xmlns:a16="http://schemas.microsoft.com/office/drawing/2014/main" id="{30C23219-39EF-4902-A042-6027A416C2C2}"/>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B358D2F0-9E69-463A-8285-53E979F58E33}" type="slidenum">
              <a:rPr lang="zh-CN" altLang="en-US" sz="1200"/>
              <a:pPr algn="r" eaLnBrk="1" hangingPunct="1">
                <a:buFont typeface="Wingdings" panose="05000000000000000000" pitchFamily="2" charset="2"/>
                <a:buNone/>
              </a:pPr>
              <a:t>22</a:t>
            </a:fld>
            <a:endParaRPr lang="zh-CN" altLang="en-US" sz="1200"/>
          </a:p>
        </p:txBody>
      </p:sp>
      <p:sp>
        <p:nvSpPr>
          <p:cNvPr id="22531" name="Rectangle 2">
            <a:extLst>
              <a:ext uri="{FF2B5EF4-FFF2-40B4-BE49-F238E27FC236}">
                <a16:creationId xmlns:a16="http://schemas.microsoft.com/office/drawing/2014/main" id="{4FC2DEAC-95CE-4B80-82E6-0E90B404A8B7}"/>
              </a:ext>
            </a:extLst>
          </p:cNvPr>
          <p:cNvSpPr>
            <a:spLocks noGrp="1" noChangeArrowheads="1"/>
          </p:cNvSpPr>
          <p:nvPr>
            <p:ph type="title" idx="4294967295"/>
          </p:nvPr>
        </p:nvSpPr>
        <p:spPr>
          <a:xfrm>
            <a:off x="1514475" y="244366"/>
            <a:ext cx="8455025" cy="928085"/>
          </a:xfrm>
        </p:spPr>
        <p:txBody>
          <a:bodyPr>
            <a:normAutofit/>
          </a:bodyPr>
          <a:lstStyle/>
          <a:p>
            <a:pPr eaLnBrk="1" hangingPunct="1"/>
            <a:r>
              <a:rPr lang="zh-CN" altLang="en-US" sz="3200" b="1" dirty="0">
                <a:solidFill>
                  <a:srgbClr val="00B050"/>
                </a:solidFill>
                <a:ea typeface="楷体_GB2312"/>
                <a:cs typeface="楷体_GB2312"/>
              </a:rPr>
              <a:t>专业化</a:t>
            </a:r>
            <a:endParaRPr lang="en-US" altLang="zh-CN" sz="3200" b="1" dirty="0">
              <a:solidFill>
                <a:srgbClr val="00B050"/>
              </a:solidFill>
              <a:ea typeface="楷体_GB2312"/>
              <a:cs typeface="楷体_GB2312"/>
            </a:endParaRPr>
          </a:p>
        </p:txBody>
      </p:sp>
      <p:sp>
        <p:nvSpPr>
          <p:cNvPr id="22532" name="Rectangle 3">
            <a:extLst>
              <a:ext uri="{FF2B5EF4-FFF2-40B4-BE49-F238E27FC236}">
                <a16:creationId xmlns:a16="http://schemas.microsoft.com/office/drawing/2014/main" id="{22284EF7-BB4E-47EE-94B6-E62E87290CB6}"/>
              </a:ext>
            </a:extLst>
          </p:cNvPr>
          <p:cNvSpPr>
            <a:spLocks noGrp="1" noChangeArrowheads="1"/>
          </p:cNvSpPr>
          <p:nvPr>
            <p:ph type="body" idx="4294967295"/>
          </p:nvPr>
        </p:nvSpPr>
        <p:spPr>
          <a:xfrm>
            <a:off x="1400175" y="1434662"/>
            <a:ext cx="9155113" cy="4548352"/>
          </a:xfrm>
        </p:spPr>
        <p:txBody>
          <a:bodyPr/>
          <a:lstStyle/>
          <a:p>
            <a:pPr eaLnBrk="1" hangingPunct="1">
              <a:lnSpc>
                <a:spcPts val="3700"/>
              </a:lnSpc>
            </a:pPr>
            <a:r>
              <a:rPr lang="zh-CN" altLang="en-US" dirty="0">
                <a:latin typeface="宋体" panose="02010600030101010101" pitchFamily="2" charset="-122"/>
                <a:ea typeface="宋体" panose="02010600030101010101" pitchFamily="2" charset="-122"/>
              </a:rPr>
              <a:t>地理上的区域研究</a:t>
            </a:r>
            <a:endParaRPr lang="en-US" altLang="zh-CN" dirty="0">
              <a:latin typeface="宋体" panose="02010600030101010101" pitchFamily="2" charset="-122"/>
              <a:ea typeface="宋体" panose="02010600030101010101" pitchFamily="2" charset="-122"/>
            </a:endParaRPr>
          </a:p>
          <a:p>
            <a:pPr eaLnBrk="1" hangingPunct="1">
              <a:lnSpc>
                <a:spcPts val="3700"/>
              </a:lnSpc>
            </a:pPr>
            <a:r>
              <a:rPr lang="zh-CN" altLang="en-US" dirty="0">
                <a:latin typeface="宋体" panose="02010600030101010101" pitchFamily="2" charset="-122"/>
                <a:ea typeface="宋体" panose="02010600030101010101" pitchFamily="2" charset="-122"/>
              </a:rPr>
              <a:t>历史上的不同时期研究</a:t>
            </a:r>
            <a:endParaRPr lang="en-US" altLang="zh-CN" dirty="0">
              <a:latin typeface="宋体" panose="02010600030101010101" pitchFamily="2" charset="-122"/>
              <a:ea typeface="宋体" panose="02010600030101010101" pitchFamily="2" charset="-122"/>
            </a:endParaRPr>
          </a:p>
          <a:p>
            <a:pPr eaLnBrk="1" hangingPunct="1">
              <a:lnSpc>
                <a:spcPts val="3700"/>
              </a:lnSpc>
            </a:pPr>
            <a:r>
              <a:rPr lang="zh-CN" altLang="en-US" dirty="0">
                <a:latin typeface="宋体" panose="02010600030101010101" pitchFamily="2" charset="-122"/>
                <a:ea typeface="宋体" panose="02010600030101010101" pitchFamily="2" charset="-122"/>
              </a:rPr>
              <a:t>具体的主题研究</a:t>
            </a:r>
            <a:endParaRPr lang="en-US" altLang="zh-CN" dirty="0">
              <a:latin typeface="宋体" panose="02010600030101010101" pitchFamily="2" charset="-122"/>
              <a:ea typeface="宋体" panose="02010600030101010101" pitchFamily="2" charset="-122"/>
            </a:endParaRPr>
          </a:p>
          <a:p>
            <a:pPr eaLnBrk="1" hangingPunct="1">
              <a:lnSpc>
                <a:spcPts val="3700"/>
              </a:lnSpc>
            </a:pPr>
            <a:r>
              <a:rPr lang="zh-CN" altLang="en-US" dirty="0">
                <a:latin typeface="宋体" panose="02010600030101010101" pitchFamily="2" charset="-122"/>
                <a:ea typeface="宋体" panose="02010600030101010101" pitchFamily="2" charset="-122"/>
              </a:rPr>
              <a:t>理论取向</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39630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2531"/>
                                        </p:tgtEl>
                                        <p:attrNameLst>
                                          <p:attrName>style.visibility</p:attrName>
                                        </p:attrNameLst>
                                      </p:cBhvr>
                                      <p:to>
                                        <p:strVal val="visible"/>
                                      </p:to>
                                    </p:set>
                                    <p:animEffect transition="in" filter="fade">
                                      <p:cBhvr>
                                        <p:cTn id="7" dur="767" decel="100000"/>
                                        <p:tgtEl>
                                          <p:spTgt spid="22531"/>
                                        </p:tgtEl>
                                      </p:cBhvr>
                                    </p:animEffect>
                                    <p:animScale>
                                      <p:cBhvr>
                                        <p:cTn id="8" dur="767" decel="100000"/>
                                        <p:tgtEl>
                                          <p:spTgt spid="22531"/>
                                        </p:tgtEl>
                                      </p:cBhvr>
                                      <p:from x="10000" y="10000"/>
                                      <p:to x="200000" y="450000"/>
                                    </p:animScale>
                                    <p:animScale>
                                      <p:cBhvr>
                                        <p:cTn id="9" dur="1228" accel="100000" fill="hold">
                                          <p:stCondLst>
                                            <p:cond delay="767"/>
                                          </p:stCondLst>
                                        </p:cTn>
                                        <p:tgtEl>
                                          <p:spTgt spid="22531"/>
                                        </p:tgtEl>
                                      </p:cBhvr>
                                      <p:from x="200000" y="450000"/>
                                      <p:to x="100000" y="100000"/>
                                    </p:animScale>
                                    <p:set>
                                      <p:cBhvr>
                                        <p:cTn id="10" dur="767" fill="hold"/>
                                        <p:tgtEl>
                                          <p:spTgt spid="22531"/>
                                        </p:tgtEl>
                                        <p:attrNameLst>
                                          <p:attrName>ppt_x</p:attrName>
                                        </p:attrNameLst>
                                      </p:cBhvr>
                                      <p:to>
                                        <p:strVal val="(0.5)"/>
                                      </p:to>
                                    </p:set>
                                    <p:anim from="(0.5)" to="(#ppt_x)" calcmode="lin" valueType="num">
                                      <p:cBhvr>
                                        <p:cTn id="11" dur="1228" accel="100000" fill="hold">
                                          <p:stCondLst>
                                            <p:cond delay="767"/>
                                          </p:stCondLst>
                                        </p:cTn>
                                        <p:tgtEl>
                                          <p:spTgt spid="22531"/>
                                        </p:tgtEl>
                                        <p:attrNameLst>
                                          <p:attrName>ppt_x</p:attrName>
                                        </p:attrNameLst>
                                      </p:cBhvr>
                                    </p:anim>
                                    <p:set>
                                      <p:cBhvr>
                                        <p:cTn id="12" dur="767" fill="hold"/>
                                        <p:tgtEl>
                                          <p:spTgt spid="22531"/>
                                        </p:tgtEl>
                                        <p:attrNameLst>
                                          <p:attrName>ppt_y</p:attrName>
                                        </p:attrNameLst>
                                      </p:cBhvr>
                                      <p:to>
                                        <p:strVal val="(#ppt_y+0.4)"/>
                                      </p:to>
                                    </p:set>
                                    <p:anim from="(#ppt_y+0.4)" to="(#ppt_y)" calcmode="lin" valueType="num">
                                      <p:cBhvr>
                                        <p:cTn id="13" dur="1228" accel="100000" fill="hold">
                                          <p:stCondLst>
                                            <p:cond delay="767"/>
                                          </p:stCondLst>
                                        </p:cTn>
                                        <p:tgtEl>
                                          <p:spTgt spid="2253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22532">
                                            <p:txEl>
                                              <p:pRg st="0" end="0"/>
                                            </p:txEl>
                                          </p:spTgt>
                                        </p:tgtEl>
                                        <p:attrNameLst>
                                          <p:attrName>style.visibility</p:attrName>
                                        </p:attrNameLst>
                                      </p:cBhvr>
                                      <p:to>
                                        <p:strVal val="visible"/>
                                      </p:to>
                                    </p:set>
                                    <p:anim calcmode="lin" valueType="num">
                                      <p:cBhvr>
                                        <p:cTn id="18" dur="500" fill="hold"/>
                                        <p:tgtEl>
                                          <p:spTgt spid="2253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253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2532">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22532">
                                            <p:txEl>
                                              <p:pRg st="1" end="1"/>
                                            </p:txEl>
                                          </p:spTgt>
                                        </p:tgtEl>
                                        <p:attrNameLst>
                                          <p:attrName>style.visibility</p:attrName>
                                        </p:attrNameLst>
                                      </p:cBhvr>
                                      <p:to>
                                        <p:strVal val="visible"/>
                                      </p:to>
                                    </p:set>
                                    <p:anim calcmode="lin" valueType="num">
                                      <p:cBhvr>
                                        <p:cTn id="23" dur="500" fill="hold"/>
                                        <p:tgtEl>
                                          <p:spTgt spid="22532">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2532">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22532">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22532">
                                            <p:txEl>
                                              <p:pRg st="2" end="2"/>
                                            </p:txEl>
                                          </p:spTgt>
                                        </p:tgtEl>
                                        <p:attrNameLst>
                                          <p:attrName>style.visibility</p:attrName>
                                        </p:attrNameLst>
                                      </p:cBhvr>
                                      <p:to>
                                        <p:strVal val="visible"/>
                                      </p:to>
                                    </p:set>
                                    <p:anim calcmode="lin" valueType="num">
                                      <p:cBhvr>
                                        <p:cTn id="28" dur="500" fill="hold"/>
                                        <p:tgtEl>
                                          <p:spTgt spid="22532">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22532">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22532">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22532">
                                            <p:txEl>
                                              <p:pRg st="3" end="3"/>
                                            </p:txEl>
                                          </p:spTgt>
                                        </p:tgtEl>
                                        <p:attrNameLst>
                                          <p:attrName>style.visibility</p:attrName>
                                        </p:attrNameLst>
                                      </p:cBhvr>
                                      <p:to>
                                        <p:strVal val="visible"/>
                                      </p:to>
                                    </p:set>
                                    <p:anim calcmode="lin" valueType="num">
                                      <p:cBhvr>
                                        <p:cTn id="33" dur="500" fill="hold"/>
                                        <p:tgtEl>
                                          <p:spTgt spid="2253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2532">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225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日期占位符 3">
            <a:extLst>
              <a:ext uri="{FF2B5EF4-FFF2-40B4-BE49-F238E27FC236}">
                <a16:creationId xmlns:a16="http://schemas.microsoft.com/office/drawing/2014/main" id="{A1663B45-7F23-4E89-9197-4BAC04879716}"/>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A42E2121-86B5-4191-A643-577E0A25595A}" type="datetime1">
              <a:rPr lang="zh-CN" altLang="en-US" sz="1200"/>
              <a:pPr eaLnBrk="1" hangingPunct="1">
                <a:buFont typeface="Wingdings" panose="05000000000000000000" pitchFamily="2" charset="2"/>
                <a:buNone/>
              </a:pPr>
              <a:t>2023/2/16</a:t>
            </a:fld>
            <a:endParaRPr lang="zh-CN" altLang="en-US" sz="1200"/>
          </a:p>
        </p:txBody>
      </p:sp>
      <p:sp>
        <p:nvSpPr>
          <p:cNvPr id="41987" name="灯片编号占位符 5">
            <a:extLst>
              <a:ext uri="{FF2B5EF4-FFF2-40B4-BE49-F238E27FC236}">
                <a16:creationId xmlns:a16="http://schemas.microsoft.com/office/drawing/2014/main" id="{2BE440F4-D297-4B0F-BFE7-BB7ECA24A486}"/>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51EBFABC-A42D-44BC-870B-25D7CCFFD3EC}" type="slidenum">
              <a:rPr lang="zh-CN" altLang="en-US" sz="1200"/>
              <a:pPr algn="r" eaLnBrk="1" hangingPunct="1">
                <a:buFont typeface="Wingdings" panose="05000000000000000000" pitchFamily="2" charset="2"/>
                <a:buNone/>
              </a:pPr>
              <a:t>23</a:t>
            </a:fld>
            <a:endParaRPr lang="zh-CN" altLang="en-US" sz="1200"/>
          </a:p>
        </p:txBody>
      </p:sp>
      <p:sp>
        <p:nvSpPr>
          <p:cNvPr id="33795" name="Rectangle 2">
            <a:extLst>
              <a:ext uri="{FF2B5EF4-FFF2-40B4-BE49-F238E27FC236}">
                <a16:creationId xmlns:a16="http://schemas.microsoft.com/office/drawing/2014/main" id="{DFE9BD06-69F2-4FA6-99FB-162176037F73}"/>
              </a:ext>
            </a:extLst>
          </p:cNvPr>
          <p:cNvSpPr>
            <a:spLocks noGrp="1" noChangeArrowheads="1"/>
          </p:cNvSpPr>
          <p:nvPr>
            <p:ph type="title" idx="4294967295"/>
          </p:nvPr>
        </p:nvSpPr>
        <p:spPr>
          <a:xfrm>
            <a:off x="2135188" y="198438"/>
            <a:ext cx="8532812" cy="1143000"/>
          </a:xfrm>
        </p:spPr>
        <p:txBody>
          <a:bodyPr/>
          <a:lstStyle/>
          <a:p>
            <a:pPr eaLnBrk="1" hangingPunct="1"/>
            <a:r>
              <a:rPr lang="zh-CN" altLang="en-US" b="1" dirty="0">
                <a:solidFill>
                  <a:srgbClr val="FFCC00"/>
                </a:solidFill>
                <a:ea typeface="楷体_GB2312"/>
                <a:cs typeface="楷体_GB2312"/>
              </a:rPr>
              <a:t>人类学与相关学科的关系</a:t>
            </a:r>
          </a:p>
        </p:txBody>
      </p:sp>
      <p:sp>
        <p:nvSpPr>
          <p:cNvPr id="33796" name="Rectangle 3">
            <a:extLst>
              <a:ext uri="{FF2B5EF4-FFF2-40B4-BE49-F238E27FC236}">
                <a16:creationId xmlns:a16="http://schemas.microsoft.com/office/drawing/2014/main" id="{E3D75DF8-55F3-41FE-9CCA-6BE0C2F8AFC4}"/>
              </a:ext>
            </a:extLst>
          </p:cNvPr>
          <p:cNvSpPr>
            <a:spLocks noGrp="1" noChangeArrowheads="1"/>
          </p:cNvSpPr>
          <p:nvPr>
            <p:ph type="body" idx="4294967295"/>
          </p:nvPr>
        </p:nvSpPr>
        <p:spPr>
          <a:xfrm>
            <a:off x="1371600" y="1773238"/>
            <a:ext cx="8631238" cy="4495800"/>
          </a:xfrm>
        </p:spPr>
        <p:txBody>
          <a:bodyPr/>
          <a:lstStyle/>
          <a:p>
            <a:pPr algn="just" eaLnBrk="1" hangingPunct="1">
              <a:defRPr/>
            </a:pPr>
            <a:r>
              <a:rPr lang="zh-CN" altLang="en-US" dirty="0">
                <a:latin typeface="宋体" panose="02010600030101010101" pitchFamily="2" charset="-122"/>
                <a:ea typeface="宋体" panose="02010600030101010101" pitchFamily="2" charset="-122"/>
              </a:rPr>
              <a:t>人类学与其它人文学科的主要区别之一就在于它的整体性，即集人类体质、社会、文化、语言、历史和现代为一体的视角，而这一视角也不可避免地将人类学与其它人文学科紧密地联系起来</a:t>
            </a:r>
            <a:r>
              <a:rPr lang="zh-CN" altLang="en-US" b="1" dirty="0">
                <a:latin typeface="宋体" panose="02010600030101010101" pitchFamily="2" charset="-122"/>
                <a:ea typeface="宋体" panose="02010600030101010101" pitchFamily="2" charset="-122"/>
              </a:rPr>
              <a:t>。</a:t>
            </a:r>
          </a:p>
          <a:p>
            <a:pPr eaLnBrk="1" hangingPunct="1">
              <a:buFont typeface="Wingdings" panose="05000000000000000000" pitchFamily="2" charset="2"/>
              <a:buNone/>
              <a:defRPr/>
            </a:pPr>
            <a:endParaRPr lang="zh-CN" altLang="en-US" dirty="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3795"/>
                                        </p:tgtEl>
                                        <p:attrNameLst>
                                          <p:attrName>style.visibility</p:attrName>
                                        </p:attrNameLst>
                                      </p:cBhvr>
                                      <p:to>
                                        <p:strVal val="visible"/>
                                      </p:to>
                                    </p:set>
                                    <p:animEffect transition="in" filter="fade">
                                      <p:cBhvr>
                                        <p:cTn id="7" dur="767" decel="100000"/>
                                        <p:tgtEl>
                                          <p:spTgt spid="33795"/>
                                        </p:tgtEl>
                                      </p:cBhvr>
                                    </p:animEffect>
                                    <p:animScale>
                                      <p:cBhvr>
                                        <p:cTn id="8" dur="767" decel="100000"/>
                                        <p:tgtEl>
                                          <p:spTgt spid="33795"/>
                                        </p:tgtEl>
                                      </p:cBhvr>
                                      <p:from x="10000" y="10000"/>
                                      <p:to x="200000" y="450000"/>
                                    </p:animScale>
                                    <p:animScale>
                                      <p:cBhvr>
                                        <p:cTn id="9" dur="1228" accel="100000" fill="hold">
                                          <p:stCondLst>
                                            <p:cond delay="767"/>
                                          </p:stCondLst>
                                        </p:cTn>
                                        <p:tgtEl>
                                          <p:spTgt spid="33795"/>
                                        </p:tgtEl>
                                      </p:cBhvr>
                                      <p:from x="200000" y="450000"/>
                                      <p:to x="100000" y="100000"/>
                                    </p:animScale>
                                    <p:set>
                                      <p:cBhvr>
                                        <p:cTn id="10" dur="767" fill="hold"/>
                                        <p:tgtEl>
                                          <p:spTgt spid="33795"/>
                                        </p:tgtEl>
                                        <p:attrNameLst>
                                          <p:attrName>ppt_x</p:attrName>
                                        </p:attrNameLst>
                                      </p:cBhvr>
                                      <p:to>
                                        <p:strVal val="(0.5)"/>
                                      </p:to>
                                    </p:set>
                                    <p:anim from="(0.5)" to="(#ppt_x)" calcmode="lin" valueType="num">
                                      <p:cBhvr>
                                        <p:cTn id="11" dur="1228" accel="100000" fill="hold">
                                          <p:stCondLst>
                                            <p:cond delay="767"/>
                                          </p:stCondLst>
                                        </p:cTn>
                                        <p:tgtEl>
                                          <p:spTgt spid="33795"/>
                                        </p:tgtEl>
                                        <p:attrNameLst>
                                          <p:attrName>ppt_x</p:attrName>
                                        </p:attrNameLst>
                                      </p:cBhvr>
                                    </p:anim>
                                    <p:set>
                                      <p:cBhvr>
                                        <p:cTn id="12" dur="767" fill="hold"/>
                                        <p:tgtEl>
                                          <p:spTgt spid="33795"/>
                                        </p:tgtEl>
                                        <p:attrNameLst>
                                          <p:attrName>ppt_y</p:attrName>
                                        </p:attrNameLst>
                                      </p:cBhvr>
                                      <p:to>
                                        <p:strVal val="(#ppt_y+0.4)"/>
                                      </p:to>
                                    </p:set>
                                    <p:anim from="(#ppt_y+0.4)" to="(#ppt_y)" calcmode="lin" valueType="num">
                                      <p:cBhvr>
                                        <p:cTn id="13" dur="1228" accel="100000" fill="hold">
                                          <p:stCondLst>
                                            <p:cond delay="767"/>
                                          </p:stCondLst>
                                        </p:cTn>
                                        <p:tgtEl>
                                          <p:spTgt spid="3379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3796">
                                            <p:txEl>
                                              <p:pRg st="0" end="0"/>
                                            </p:txEl>
                                          </p:spTgt>
                                        </p:tgtEl>
                                        <p:attrNameLst>
                                          <p:attrName>style.visibility</p:attrName>
                                        </p:attrNameLst>
                                      </p:cBhvr>
                                      <p:to>
                                        <p:strVal val="visible"/>
                                      </p:to>
                                    </p:set>
                                    <p:anim calcmode="lin" valueType="num">
                                      <p:cBhvr>
                                        <p:cTn id="18" dur="500" fill="hold"/>
                                        <p:tgtEl>
                                          <p:spTgt spid="3379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379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37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6"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日期占位符 3">
            <a:extLst>
              <a:ext uri="{FF2B5EF4-FFF2-40B4-BE49-F238E27FC236}">
                <a16:creationId xmlns:a16="http://schemas.microsoft.com/office/drawing/2014/main" id="{F8A07DB0-3C20-46B6-B38F-F6EB3836513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35400586-88A8-4AA0-B6C0-FA4D88052524}" type="datetime1">
              <a:rPr lang="zh-CN" altLang="en-US" sz="1200"/>
              <a:pPr eaLnBrk="1" hangingPunct="1">
                <a:buFont typeface="Wingdings" panose="05000000000000000000" pitchFamily="2" charset="2"/>
                <a:buNone/>
              </a:pPr>
              <a:t>2023/2/16</a:t>
            </a:fld>
            <a:endParaRPr lang="zh-CN" altLang="en-US" sz="1200"/>
          </a:p>
        </p:txBody>
      </p:sp>
      <p:sp>
        <p:nvSpPr>
          <p:cNvPr id="43011" name="灯片编号占位符 5">
            <a:extLst>
              <a:ext uri="{FF2B5EF4-FFF2-40B4-BE49-F238E27FC236}">
                <a16:creationId xmlns:a16="http://schemas.microsoft.com/office/drawing/2014/main" id="{A24ED296-5CBE-45DE-8F91-948A74865C54}"/>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24B33FEF-18F7-43B7-B6F4-C72917EEE877}" type="slidenum">
              <a:rPr lang="zh-CN" altLang="en-US" sz="1200"/>
              <a:pPr algn="r" eaLnBrk="1" hangingPunct="1">
                <a:buFont typeface="Wingdings" panose="05000000000000000000" pitchFamily="2" charset="2"/>
                <a:buNone/>
              </a:pPr>
              <a:t>24</a:t>
            </a:fld>
            <a:endParaRPr lang="zh-CN" altLang="en-US" sz="1200"/>
          </a:p>
        </p:txBody>
      </p:sp>
      <p:sp>
        <p:nvSpPr>
          <p:cNvPr id="34819" name="Rectangle 2">
            <a:extLst>
              <a:ext uri="{FF2B5EF4-FFF2-40B4-BE49-F238E27FC236}">
                <a16:creationId xmlns:a16="http://schemas.microsoft.com/office/drawing/2014/main" id="{36D911A0-1AB0-438B-A78C-4C706030A5D7}"/>
              </a:ext>
            </a:extLst>
          </p:cNvPr>
          <p:cNvSpPr>
            <a:spLocks noGrp="1" noChangeArrowheads="1"/>
          </p:cNvSpPr>
          <p:nvPr>
            <p:ph type="title" idx="4294967295"/>
          </p:nvPr>
        </p:nvSpPr>
        <p:spPr>
          <a:xfrm>
            <a:off x="1514474" y="365125"/>
            <a:ext cx="9839325" cy="1325563"/>
          </a:xfrm>
        </p:spPr>
        <p:txBody>
          <a:bodyPr/>
          <a:lstStyle/>
          <a:p>
            <a:pPr eaLnBrk="1" hangingPunct="1"/>
            <a:r>
              <a:rPr lang="zh-CN" altLang="en-US" sz="3200" b="1" dirty="0">
                <a:solidFill>
                  <a:srgbClr val="FFCC00"/>
                </a:solidFill>
                <a:ea typeface="楷体_GB2312"/>
                <a:cs typeface="楷体_GB2312"/>
              </a:rPr>
              <a:t>文化人类学与社会学</a:t>
            </a:r>
          </a:p>
        </p:txBody>
      </p:sp>
      <p:sp>
        <p:nvSpPr>
          <p:cNvPr id="34820" name="Rectangle 3">
            <a:extLst>
              <a:ext uri="{FF2B5EF4-FFF2-40B4-BE49-F238E27FC236}">
                <a16:creationId xmlns:a16="http://schemas.microsoft.com/office/drawing/2014/main" id="{067D1272-66F7-4821-AD0E-CD38C09ECB7A}"/>
              </a:ext>
            </a:extLst>
          </p:cNvPr>
          <p:cNvSpPr>
            <a:spLocks noGrp="1" noChangeArrowheads="1"/>
          </p:cNvSpPr>
          <p:nvPr>
            <p:ph type="body" idx="4294967295"/>
          </p:nvPr>
        </p:nvSpPr>
        <p:spPr>
          <a:xfrm>
            <a:off x="1257299" y="1844675"/>
            <a:ext cx="7739063" cy="4495800"/>
          </a:xfrm>
        </p:spPr>
        <p:txBody>
          <a:bodyPr/>
          <a:lstStyle/>
          <a:p>
            <a:pPr algn="just" eaLnBrk="1" hangingPunct="1">
              <a:defRPr/>
            </a:pPr>
            <a:r>
              <a:rPr lang="zh-CN" altLang="en-US" dirty="0">
                <a:latin typeface="宋体" panose="02010600030101010101" pitchFamily="2" charset="-122"/>
                <a:ea typeface="宋体" panose="02010600030101010101" pitchFamily="2" charset="-122"/>
              </a:rPr>
              <a:t>差异性：历史上研究的社会类型不同</a:t>
            </a:r>
          </a:p>
          <a:p>
            <a:pPr marL="0" indent="0" algn="just">
              <a:buNone/>
              <a:defRPr/>
            </a:pPr>
            <a:r>
              <a:rPr lang="zh-CN" altLang="en-US" dirty="0">
                <a:latin typeface="宋体" panose="02010600030101010101" pitchFamily="2" charset="-122"/>
                <a:ea typeface="宋体" panose="02010600030101010101" pitchFamily="2" charset="-122"/>
              </a:rPr>
              <a:t>     　　研究方法不同　</a:t>
            </a:r>
          </a:p>
          <a:p>
            <a:pPr algn="just" eaLnBrk="1" hangingPunct="1">
              <a:defRPr/>
            </a:pPr>
            <a:r>
              <a:rPr lang="zh-CN" altLang="en-US" dirty="0">
                <a:latin typeface="宋体" panose="02010600030101010101" pitchFamily="2" charset="-122"/>
                <a:ea typeface="宋体" panose="02010600030101010101" pitchFamily="2" charset="-122"/>
              </a:rPr>
              <a:t>趋同性：研究领域和主题（如族群、阶层、性别等）</a:t>
            </a:r>
            <a:endParaRPr lang="en-US" altLang="zh-CN" dirty="0">
              <a:latin typeface="宋体" panose="02010600030101010101" pitchFamily="2" charset="-122"/>
              <a:ea typeface="宋体" panose="02010600030101010101" pitchFamily="2" charset="-122"/>
            </a:endParaRPr>
          </a:p>
          <a:p>
            <a:pPr marL="0" indent="0" algn="just" eaLnBrk="1" hangingPunct="1">
              <a:buNone/>
              <a:defRP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研究方法的相互借鉴</a:t>
            </a:r>
          </a:p>
          <a:p>
            <a:pPr eaLnBrk="1" hangingPunct="1">
              <a:buFont typeface="Wingdings" panose="05000000000000000000" pitchFamily="2" charset="2"/>
              <a:buNone/>
              <a:defRPr/>
            </a:pPr>
            <a:endParaRPr lang="zh-CN" altLang="en-US" dirty="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4819"/>
                                        </p:tgtEl>
                                        <p:attrNameLst>
                                          <p:attrName>style.visibility</p:attrName>
                                        </p:attrNameLst>
                                      </p:cBhvr>
                                      <p:to>
                                        <p:strVal val="visible"/>
                                      </p:to>
                                    </p:set>
                                    <p:animEffect transition="in" filter="fade">
                                      <p:cBhvr>
                                        <p:cTn id="7" dur="767" decel="100000"/>
                                        <p:tgtEl>
                                          <p:spTgt spid="34819"/>
                                        </p:tgtEl>
                                      </p:cBhvr>
                                    </p:animEffect>
                                    <p:animScale>
                                      <p:cBhvr>
                                        <p:cTn id="8" dur="767" decel="100000"/>
                                        <p:tgtEl>
                                          <p:spTgt spid="34819"/>
                                        </p:tgtEl>
                                      </p:cBhvr>
                                      <p:from x="10000" y="10000"/>
                                      <p:to x="200000" y="450000"/>
                                    </p:animScale>
                                    <p:animScale>
                                      <p:cBhvr>
                                        <p:cTn id="9" dur="1228" accel="100000" fill="hold">
                                          <p:stCondLst>
                                            <p:cond delay="767"/>
                                          </p:stCondLst>
                                        </p:cTn>
                                        <p:tgtEl>
                                          <p:spTgt spid="34819"/>
                                        </p:tgtEl>
                                      </p:cBhvr>
                                      <p:from x="200000" y="450000"/>
                                      <p:to x="100000" y="100000"/>
                                    </p:animScale>
                                    <p:set>
                                      <p:cBhvr>
                                        <p:cTn id="10" dur="767" fill="hold"/>
                                        <p:tgtEl>
                                          <p:spTgt spid="34819"/>
                                        </p:tgtEl>
                                        <p:attrNameLst>
                                          <p:attrName>ppt_x</p:attrName>
                                        </p:attrNameLst>
                                      </p:cBhvr>
                                      <p:to>
                                        <p:strVal val="(0.5)"/>
                                      </p:to>
                                    </p:set>
                                    <p:anim from="(0.5)" to="(#ppt_x)" calcmode="lin" valueType="num">
                                      <p:cBhvr>
                                        <p:cTn id="11" dur="1228" accel="100000" fill="hold">
                                          <p:stCondLst>
                                            <p:cond delay="767"/>
                                          </p:stCondLst>
                                        </p:cTn>
                                        <p:tgtEl>
                                          <p:spTgt spid="34819"/>
                                        </p:tgtEl>
                                        <p:attrNameLst>
                                          <p:attrName>ppt_x</p:attrName>
                                        </p:attrNameLst>
                                      </p:cBhvr>
                                    </p:anim>
                                    <p:set>
                                      <p:cBhvr>
                                        <p:cTn id="12" dur="767" fill="hold"/>
                                        <p:tgtEl>
                                          <p:spTgt spid="34819"/>
                                        </p:tgtEl>
                                        <p:attrNameLst>
                                          <p:attrName>ppt_y</p:attrName>
                                        </p:attrNameLst>
                                      </p:cBhvr>
                                      <p:to>
                                        <p:strVal val="(#ppt_y+0.4)"/>
                                      </p:to>
                                    </p:set>
                                    <p:anim from="(#ppt_y+0.4)" to="(#ppt_y)" calcmode="lin" valueType="num">
                                      <p:cBhvr>
                                        <p:cTn id="13" dur="1228" accel="100000" fill="hold">
                                          <p:stCondLst>
                                            <p:cond delay="767"/>
                                          </p:stCondLst>
                                        </p:cTn>
                                        <p:tgtEl>
                                          <p:spTgt spid="3481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4820">
                                            <p:txEl>
                                              <p:pRg st="0" end="0"/>
                                            </p:txEl>
                                          </p:spTgt>
                                        </p:tgtEl>
                                        <p:attrNameLst>
                                          <p:attrName>style.visibility</p:attrName>
                                        </p:attrNameLst>
                                      </p:cBhvr>
                                      <p:to>
                                        <p:strVal val="visible"/>
                                      </p:to>
                                    </p:set>
                                    <p:anim calcmode="lin" valueType="num">
                                      <p:cBhvr>
                                        <p:cTn id="18" dur="500" fill="hold"/>
                                        <p:tgtEl>
                                          <p:spTgt spid="3482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482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482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4820">
                                            <p:txEl>
                                              <p:pRg st="1" end="1"/>
                                            </p:txEl>
                                          </p:spTgt>
                                        </p:tgtEl>
                                        <p:attrNameLst>
                                          <p:attrName>style.visibility</p:attrName>
                                        </p:attrNameLst>
                                      </p:cBhvr>
                                      <p:to>
                                        <p:strVal val="visible"/>
                                      </p:to>
                                    </p:set>
                                    <p:anim calcmode="lin" valueType="num">
                                      <p:cBhvr>
                                        <p:cTn id="25" dur="500" fill="hold"/>
                                        <p:tgtEl>
                                          <p:spTgt spid="34820">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4820">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482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4820">
                                            <p:txEl>
                                              <p:pRg st="2" end="2"/>
                                            </p:txEl>
                                          </p:spTgt>
                                        </p:tgtEl>
                                        <p:attrNameLst>
                                          <p:attrName>style.visibility</p:attrName>
                                        </p:attrNameLst>
                                      </p:cBhvr>
                                      <p:to>
                                        <p:strVal val="visible"/>
                                      </p:to>
                                    </p:set>
                                    <p:anim calcmode="lin" valueType="num">
                                      <p:cBhvr>
                                        <p:cTn id="32" dur="500" fill="hold"/>
                                        <p:tgtEl>
                                          <p:spTgt spid="34820">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4820">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4820">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34820">
                                            <p:txEl>
                                              <p:pRg st="3" end="3"/>
                                            </p:txEl>
                                          </p:spTgt>
                                        </p:tgtEl>
                                        <p:attrNameLst>
                                          <p:attrName>style.visibility</p:attrName>
                                        </p:attrNameLst>
                                      </p:cBhvr>
                                      <p:to>
                                        <p:strVal val="visible"/>
                                      </p:to>
                                    </p:set>
                                    <p:anim calcmode="lin" valueType="num">
                                      <p:cBhvr>
                                        <p:cTn id="39" dur="500" fill="hold"/>
                                        <p:tgtEl>
                                          <p:spTgt spid="34820">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34820">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348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0"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a:extLst>
              <a:ext uri="{FF2B5EF4-FFF2-40B4-BE49-F238E27FC236}">
                <a16:creationId xmlns:a16="http://schemas.microsoft.com/office/drawing/2014/main" id="{336283E9-12F5-46BC-B0A5-A06E15CEFE8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DCEF2025-51FC-41DB-94BD-0F422DA8762B}" type="datetime1">
              <a:rPr lang="zh-CN" altLang="en-US" sz="1200"/>
              <a:pPr eaLnBrk="1" hangingPunct="1">
                <a:buFont typeface="Wingdings" panose="05000000000000000000" pitchFamily="2" charset="2"/>
                <a:buNone/>
              </a:pPr>
              <a:t>2023/2/16</a:t>
            </a:fld>
            <a:endParaRPr lang="zh-CN" altLang="en-US" sz="1200"/>
          </a:p>
        </p:txBody>
      </p:sp>
      <p:sp>
        <p:nvSpPr>
          <p:cNvPr id="44035" name="灯片编号占位符 5">
            <a:extLst>
              <a:ext uri="{FF2B5EF4-FFF2-40B4-BE49-F238E27FC236}">
                <a16:creationId xmlns:a16="http://schemas.microsoft.com/office/drawing/2014/main" id="{934FD6DD-766C-4EBC-99A9-A48388541A8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7FB82539-CB65-4CCF-A85C-43AC19EA1CA5}" type="slidenum">
              <a:rPr lang="zh-CN" altLang="en-US" sz="1200"/>
              <a:pPr algn="r" eaLnBrk="1" hangingPunct="1">
                <a:buFont typeface="Wingdings" panose="05000000000000000000" pitchFamily="2" charset="2"/>
                <a:buNone/>
              </a:pPr>
              <a:t>25</a:t>
            </a:fld>
            <a:endParaRPr lang="zh-CN" altLang="en-US" sz="1200"/>
          </a:p>
        </p:txBody>
      </p:sp>
      <p:sp>
        <p:nvSpPr>
          <p:cNvPr id="35843" name="Rectangle 2">
            <a:extLst>
              <a:ext uri="{FF2B5EF4-FFF2-40B4-BE49-F238E27FC236}">
                <a16:creationId xmlns:a16="http://schemas.microsoft.com/office/drawing/2014/main" id="{93D83AB7-661D-4167-87A1-682FD04ACDF8}"/>
              </a:ext>
            </a:extLst>
          </p:cNvPr>
          <p:cNvSpPr>
            <a:spLocks noGrp="1" noChangeArrowheads="1"/>
          </p:cNvSpPr>
          <p:nvPr>
            <p:ph type="title" idx="4294967295"/>
          </p:nvPr>
        </p:nvSpPr>
        <p:spPr>
          <a:xfrm>
            <a:off x="1714500" y="260350"/>
            <a:ext cx="8647113" cy="1143000"/>
          </a:xfrm>
        </p:spPr>
        <p:txBody>
          <a:bodyPr/>
          <a:lstStyle/>
          <a:p>
            <a:r>
              <a:rPr lang="zh-CN" altLang="en-US" sz="3200" b="1" dirty="0">
                <a:solidFill>
                  <a:srgbClr val="FFCC00"/>
                </a:solidFill>
                <a:ea typeface="楷体_GB2312"/>
                <a:cs typeface="楷体_GB2312"/>
              </a:rPr>
              <a:t>人类学与经济学、政治学</a:t>
            </a:r>
          </a:p>
        </p:txBody>
      </p:sp>
      <p:sp>
        <p:nvSpPr>
          <p:cNvPr id="35844" name="Rectangle 3">
            <a:extLst>
              <a:ext uri="{FF2B5EF4-FFF2-40B4-BE49-F238E27FC236}">
                <a16:creationId xmlns:a16="http://schemas.microsoft.com/office/drawing/2014/main" id="{9876A0EA-E77C-440E-9D7A-102556B31600}"/>
              </a:ext>
            </a:extLst>
          </p:cNvPr>
          <p:cNvSpPr>
            <a:spLocks noGrp="1" noChangeArrowheads="1"/>
          </p:cNvSpPr>
          <p:nvPr>
            <p:ph type="body" idx="4294967295"/>
          </p:nvPr>
        </p:nvSpPr>
        <p:spPr>
          <a:xfrm>
            <a:off x="1514475" y="1600200"/>
            <a:ext cx="8848725" cy="4495800"/>
          </a:xfrm>
        </p:spPr>
        <p:txBody>
          <a:bodyPr/>
          <a:lstStyle/>
          <a:p>
            <a:r>
              <a:rPr lang="zh-CN" altLang="en-US" dirty="0">
                <a:latin typeface="宋体" panose="02010600030101010101" pitchFamily="2" charset="-122"/>
                <a:ea typeface="宋体" panose="02010600030101010101" pitchFamily="2" charset="-122"/>
              </a:rPr>
              <a:t>经济学和政治学主要研究人类行为的某些特殊领域，和社会学一样，主要关注当代社会。 </a:t>
            </a:r>
          </a:p>
          <a:p>
            <a:pPr eaLnBrk="1" hangingPunct="1"/>
            <a:r>
              <a:rPr lang="zh-CN" altLang="en-US" dirty="0">
                <a:latin typeface="宋体" panose="02010600030101010101" pitchFamily="2" charset="-122"/>
                <a:ea typeface="宋体" panose="02010600030101010101" pitchFamily="2" charset="-122"/>
              </a:rPr>
              <a:t>人类学研究证明，在乡民社会是法则而不是利益动机推动着经济的发展，如农民的道义经济学。</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人类学通过对无政府社会的研究，拓展了我们对政治体系的理解。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5843"/>
                                        </p:tgtEl>
                                        <p:attrNameLst>
                                          <p:attrName>style.visibility</p:attrName>
                                        </p:attrNameLst>
                                      </p:cBhvr>
                                      <p:to>
                                        <p:strVal val="visible"/>
                                      </p:to>
                                    </p:set>
                                    <p:animEffect transition="in" filter="fade">
                                      <p:cBhvr>
                                        <p:cTn id="7" dur="767" decel="100000"/>
                                        <p:tgtEl>
                                          <p:spTgt spid="35843"/>
                                        </p:tgtEl>
                                      </p:cBhvr>
                                    </p:animEffect>
                                    <p:animScale>
                                      <p:cBhvr>
                                        <p:cTn id="8" dur="767" decel="100000"/>
                                        <p:tgtEl>
                                          <p:spTgt spid="35843"/>
                                        </p:tgtEl>
                                      </p:cBhvr>
                                      <p:from x="10000" y="10000"/>
                                      <p:to x="200000" y="450000"/>
                                    </p:animScale>
                                    <p:animScale>
                                      <p:cBhvr>
                                        <p:cTn id="9" dur="1228" accel="100000" fill="hold">
                                          <p:stCondLst>
                                            <p:cond delay="767"/>
                                          </p:stCondLst>
                                        </p:cTn>
                                        <p:tgtEl>
                                          <p:spTgt spid="35843"/>
                                        </p:tgtEl>
                                      </p:cBhvr>
                                      <p:from x="200000" y="450000"/>
                                      <p:to x="100000" y="100000"/>
                                    </p:animScale>
                                    <p:set>
                                      <p:cBhvr>
                                        <p:cTn id="10" dur="767" fill="hold"/>
                                        <p:tgtEl>
                                          <p:spTgt spid="35843"/>
                                        </p:tgtEl>
                                        <p:attrNameLst>
                                          <p:attrName>ppt_x</p:attrName>
                                        </p:attrNameLst>
                                      </p:cBhvr>
                                      <p:to>
                                        <p:strVal val="(0.5)"/>
                                      </p:to>
                                    </p:set>
                                    <p:anim from="(0.5)" to="(#ppt_x)" calcmode="lin" valueType="num">
                                      <p:cBhvr>
                                        <p:cTn id="11" dur="1228" accel="100000" fill="hold">
                                          <p:stCondLst>
                                            <p:cond delay="767"/>
                                          </p:stCondLst>
                                        </p:cTn>
                                        <p:tgtEl>
                                          <p:spTgt spid="35843"/>
                                        </p:tgtEl>
                                        <p:attrNameLst>
                                          <p:attrName>ppt_x</p:attrName>
                                        </p:attrNameLst>
                                      </p:cBhvr>
                                    </p:anim>
                                    <p:set>
                                      <p:cBhvr>
                                        <p:cTn id="12" dur="767" fill="hold"/>
                                        <p:tgtEl>
                                          <p:spTgt spid="35843"/>
                                        </p:tgtEl>
                                        <p:attrNameLst>
                                          <p:attrName>ppt_y</p:attrName>
                                        </p:attrNameLst>
                                      </p:cBhvr>
                                      <p:to>
                                        <p:strVal val="(#ppt_y+0.4)"/>
                                      </p:to>
                                    </p:set>
                                    <p:anim from="(#ppt_y+0.4)" to="(#ppt_y)" calcmode="lin" valueType="num">
                                      <p:cBhvr>
                                        <p:cTn id="13" dur="1228" accel="100000" fill="hold">
                                          <p:stCondLst>
                                            <p:cond delay="767"/>
                                          </p:stCondLst>
                                        </p:cTn>
                                        <p:tgtEl>
                                          <p:spTgt spid="3584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5844">
                                            <p:txEl>
                                              <p:pRg st="0" end="0"/>
                                            </p:txEl>
                                          </p:spTgt>
                                        </p:tgtEl>
                                        <p:attrNameLst>
                                          <p:attrName>style.visibility</p:attrName>
                                        </p:attrNameLst>
                                      </p:cBhvr>
                                      <p:to>
                                        <p:strVal val="visible"/>
                                      </p:to>
                                    </p:set>
                                    <p:anim calcmode="lin" valueType="num">
                                      <p:cBhvr>
                                        <p:cTn id="18" dur="500" fill="hold"/>
                                        <p:tgtEl>
                                          <p:spTgt spid="3584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584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584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5844">
                                            <p:txEl>
                                              <p:pRg st="1" end="1"/>
                                            </p:txEl>
                                          </p:spTgt>
                                        </p:tgtEl>
                                        <p:attrNameLst>
                                          <p:attrName>style.visibility</p:attrName>
                                        </p:attrNameLst>
                                      </p:cBhvr>
                                      <p:to>
                                        <p:strVal val="visible"/>
                                      </p:to>
                                    </p:set>
                                    <p:anim calcmode="lin" valueType="num">
                                      <p:cBhvr>
                                        <p:cTn id="25" dur="500" fill="hold"/>
                                        <p:tgtEl>
                                          <p:spTgt spid="3584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584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584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5844">
                                            <p:txEl>
                                              <p:pRg st="2" end="2"/>
                                            </p:txEl>
                                          </p:spTgt>
                                        </p:tgtEl>
                                        <p:attrNameLst>
                                          <p:attrName>style.visibility</p:attrName>
                                        </p:attrNameLst>
                                      </p:cBhvr>
                                      <p:to>
                                        <p:strVal val="visible"/>
                                      </p:to>
                                    </p:set>
                                    <p:anim calcmode="lin" valueType="num">
                                      <p:cBhvr>
                                        <p:cTn id="32" dur="500" fill="hold"/>
                                        <p:tgtEl>
                                          <p:spTgt spid="3584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584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58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3584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F86BF503-A798-4827-BD11-C3A3B11A939F}"/>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CD8DFA1D-88E1-4CBF-B0A9-FFDDC0E934C5}" type="datetime1">
              <a:rPr lang="zh-CN" altLang="en-US" sz="1200"/>
              <a:pPr eaLnBrk="1" hangingPunct="1">
                <a:buFont typeface="Wingdings" panose="05000000000000000000" pitchFamily="2" charset="2"/>
                <a:buNone/>
              </a:pPr>
              <a:t>2023/2/16</a:t>
            </a:fld>
            <a:endParaRPr lang="zh-CN" altLang="en-US" sz="1200"/>
          </a:p>
        </p:txBody>
      </p:sp>
      <p:sp>
        <p:nvSpPr>
          <p:cNvPr id="45059" name="灯片编号占位符 5">
            <a:extLst>
              <a:ext uri="{FF2B5EF4-FFF2-40B4-BE49-F238E27FC236}">
                <a16:creationId xmlns:a16="http://schemas.microsoft.com/office/drawing/2014/main" id="{EC5131A0-7E7C-4B99-9182-D2AED3B97A2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DD4A347F-B9BD-4344-8106-45A67CFC8F25}" type="slidenum">
              <a:rPr lang="zh-CN" altLang="en-US" sz="1200"/>
              <a:pPr algn="r" eaLnBrk="1" hangingPunct="1">
                <a:buFont typeface="Wingdings" panose="05000000000000000000" pitchFamily="2" charset="2"/>
                <a:buNone/>
              </a:pPr>
              <a:t>26</a:t>
            </a:fld>
            <a:endParaRPr lang="zh-CN" altLang="en-US" sz="1200"/>
          </a:p>
        </p:txBody>
      </p:sp>
      <p:sp>
        <p:nvSpPr>
          <p:cNvPr id="36867" name="Rectangle 2">
            <a:extLst>
              <a:ext uri="{FF2B5EF4-FFF2-40B4-BE49-F238E27FC236}">
                <a16:creationId xmlns:a16="http://schemas.microsoft.com/office/drawing/2014/main" id="{C73BC581-972B-4F9E-855A-623D620076A5}"/>
              </a:ext>
            </a:extLst>
          </p:cNvPr>
          <p:cNvSpPr>
            <a:spLocks noGrp="1" noChangeArrowheads="1"/>
          </p:cNvSpPr>
          <p:nvPr>
            <p:ph type="title" idx="4294967295"/>
          </p:nvPr>
        </p:nvSpPr>
        <p:spPr>
          <a:xfrm>
            <a:off x="1666875" y="188914"/>
            <a:ext cx="8542338" cy="1216025"/>
          </a:xfrm>
        </p:spPr>
        <p:txBody>
          <a:bodyPr/>
          <a:lstStyle/>
          <a:p>
            <a:pPr eaLnBrk="1" hangingPunct="1"/>
            <a:r>
              <a:rPr lang="zh-CN" altLang="en-US" sz="3200" b="1" dirty="0">
                <a:solidFill>
                  <a:srgbClr val="FFCC00"/>
                </a:solidFill>
                <a:ea typeface="楷体_GB2312"/>
                <a:cs typeface="楷体_GB2312"/>
              </a:rPr>
              <a:t>人类学与人文学科</a:t>
            </a:r>
          </a:p>
        </p:txBody>
      </p:sp>
      <p:sp>
        <p:nvSpPr>
          <p:cNvPr id="36868" name="Rectangle 3">
            <a:extLst>
              <a:ext uri="{FF2B5EF4-FFF2-40B4-BE49-F238E27FC236}">
                <a16:creationId xmlns:a16="http://schemas.microsoft.com/office/drawing/2014/main" id="{950D41BC-C43B-4855-BF33-F4DB0B0FAE1E}"/>
              </a:ext>
            </a:extLst>
          </p:cNvPr>
          <p:cNvSpPr>
            <a:spLocks noGrp="1" noChangeArrowheads="1"/>
          </p:cNvSpPr>
          <p:nvPr>
            <p:ph type="body" idx="4294967295"/>
          </p:nvPr>
        </p:nvSpPr>
        <p:spPr>
          <a:xfrm>
            <a:off x="1552576" y="1600200"/>
            <a:ext cx="8810626" cy="4495800"/>
          </a:xfrm>
        </p:spPr>
        <p:txBody>
          <a:bodyPr/>
          <a:lstStyle/>
          <a:p>
            <a:pPr eaLnBrk="1" hangingPunct="1"/>
            <a:r>
              <a:rPr lang="zh-CN" altLang="en-US" dirty="0">
                <a:latin typeface="宋体" panose="02010600030101010101" pitchFamily="2" charset="-122"/>
                <a:ea typeface="宋体" panose="02010600030101010101" pitchFamily="2" charset="-122"/>
              </a:rPr>
              <a:t>人文学科研究绘画、文学、音乐、舞蹈和创造性表述的其它形式。传统上，这些学科关注高雅的“艺术”（</a:t>
            </a:r>
            <a:r>
              <a:rPr lang="en-US" altLang="zh-CN" dirty="0">
                <a:latin typeface="宋体" panose="02010600030101010101" pitchFamily="2" charset="-122"/>
                <a:ea typeface="宋体" panose="02010600030101010101" pitchFamily="2" charset="-122"/>
              </a:rPr>
              <a:t>fine arts）</a:t>
            </a:r>
            <a:r>
              <a:rPr lang="zh-CN" altLang="en-US" dirty="0">
                <a:latin typeface="宋体" panose="02010600030101010101" pitchFamily="2" charset="-122"/>
                <a:ea typeface="宋体" panose="02010600030101010101" pitchFamily="2" charset="-122"/>
              </a:rPr>
              <a:t>以及“文化”人必备的知识。人类学家一直在延伸有教养的、得体的、有品味的精英意义上的文化定义。</a:t>
            </a:r>
            <a:r>
              <a:rPr lang="zh-CN" altLang="en-US" dirty="0">
                <a:latin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6867"/>
                                        </p:tgtEl>
                                        <p:attrNameLst>
                                          <p:attrName>style.visibility</p:attrName>
                                        </p:attrNameLst>
                                      </p:cBhvr>
                                      <p:to>
                                        <p:strVal val="visible"/>
                                      </p:to>
                                    </p:set>
                                    <p:animEffect transition="in" filter="fade">
                                      <p:cBhvr>
                                        <p:cTn id="7" dur="767" decel="100000"/>
                                        <p:tgtEl>
                                          <p:spTgt spid="36867"/>
                                        </p:tgtEl>
                                      </p:cBhvr>
                                    </p:animEffect>
                                    <p:animScale>
                                      <p:cBhvr>
                                        <p:cTn id="8" dur="767" decel="100000"/>
                                        <p:tgtEl>
                                          <p:spTgt spid="36867"/>
                                        </p:tgtEl>
                                      </p:cBhvr>
                                      <p:from x="10000" y="10000"/>
                                      <p:to x="200000" y="450000"/>
                                    </p:animScale>
                                    <p:animScale>
                                      <p:cBhvr>
                                        <p:cTn id="9" dur="1228" accel="100000" fill="hold">
                                          <p:stCondLst>
                                            <p:cond delay="767"/>
                                          </p:stCondLst>
                                        </p:cTn>
                                        <p:tgtEl>
                                          <p:spTgt spid="36867"/>
                                        </p:tgtEl>
                                      </p:cBhvr>
                                      <p:from x="200000" y="450000"/>
                                      <p:to x="100000" y="100000"/>
                                    </p:animScale>
                                    <p:set>
                                      <p:cBhvr>
                                        <p:cTn id="10" dur="767" fill="hold"/>
                                        <p:tgtEl>
                                          <p:spTgt spid="36867"/>
                                        </p:tgtEl>
                                        <p:attrNameLst>
                                          <p:attrName>ppt_x</p:attrName>
                                        </p:attrNameLst>
                                      </p:cBhvr>
                                      <p:to>
                                        <p:strVal val="(0.5)"/>
                                      </p:to>
                                    </p:set>
                                    <p:anim from="(0.5)" to="(#ppt_x)" calcmode="lin" valueType="num">
                                      <p:cBhvr>
                                        <p:cTn id="11" dur="1228" accel="100000" fill="hold">
                                          <p:stCondLst>
                                            <p:cond delay="767"/>
                                          </p:stCondLst>
                                        </p:cTn>
                                        <p:tgtEl>
                                          <p:spTgt spid="36867"/>
                                        </p:tgtEl>
                                        <p:attrNameLst>
                                          <p:attrName>ppt_x</p:attrName>
                                        </p:attrNameLst>
                                      </p:cBhvr>
                                    </p:anim>
                                    <p:set>
                                      <p:cBhvr>
                                        <p:cTn id="12" dur="767" fill="hold"/>
                                        <p:tgtEl>
                                          <p:spTgt spid="36867"/>
                                        </p:tgtEl>
                                        <p:attrNameLst>
                                          <p:attrName>ppt_y</p:attrName>
                                        </p:attrNameLst>
                                      </p:cBhvr>
                                      <p:to>
                                        <p:strVal val="(#ppt_y+0.4)"/>
                                      </p:to>
                                    </p:set>
                                    <p:anim from="(#ppt_y+0.4)" to="(#ppt_y)" calcmode="lin" valueType="num">
                                      <p:cBhvr>
                                        <p:cTn id="13" dur="1228" accel="100000" fill="hold">
                                          <p:stCondLst>
                                            <p:cond delay="767"/>
                                          </p:stCondLst>
                                        </p:cTn>
                                        <p:tgtEl>
                                          <p:spTgt spid="36867"/>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6868">
                                            <p:txEl>
                                              <p:pRg st="0" end="0"/>
                                            </p:txEl>
                                          </p:spTgt>
                                        </p:tgtEl>
                                        <p:attrNameLst>
                                          <p:attrName>style.visibility</p:attrName>
                                        </p:attrNameLst>
                                      </p:cBhvr>
                                      <p:to>
                                        <p:strVal val="visible"/>
                                      </p:to>
                                    </p:set>
                                    <p:anim calcmode="lin" valueType="num">
                                      <p:cBhvr>
                                        <p:cTn id="18" dur="500" fill="hold"/>
                                        <p:tgtEl>
                                          <p:spTgt spid="36868">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6868">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68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a:extLst>
              <a:ext uri="{FF2B5EF4-FFF2-40B4-BE49-F238E27FC236}">
                <a16:creationId xmlns:a16="http://schemas.microsoft.com/office/drawing/2014/main" id="{29E860F5-258E-4DD8-A78E-ADA02318ADC9}"/>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2643C9AC-03CA-4187-BB23-84B170456691}" type="datetime1">
              <a:rPr lang="zh-CN" altLang="en-US" sz="1200"/>
              <a:pPr eaLnBrk="1" hangingPunct="1">
                <a:buFont typeface="Wingdings" panose="05000000000000000000" pitchFamily="2" charset="2"/>
                <a:buNone/>
              </a:pPr>
              <a:t>2023/2/16</a:t>
            </a:fld>
            <a:endParaRPr lang="zh-CN" altLang="en-US" sz="1200"/>
          </a:p>
        </p:txBody>
      </p:sp>
      <p:sp>
        <p:nvSpPr>
          <p:cNvPr id="46083" name="灯片编号占位符 5">
            <a:extLst>
              <a:ext uri="{FF2B5EF4-FFF2-40B4-BE49-F238E27FC236}">
                <a16:creationId xmlns:a16="http://schemas.microsoft.com/office/drawing/2014/main" id="{2E363855-F715-46B1-B31C-4FC4B3E599A5}"/>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E4649302-825E-409A-8BEA-6C7CEC140623}" type="slidenum">
              <a:rPr lang="zh-CN" altLang="en-US" sz="1200"/>
              <a:pPr algn="r" eaLnBrk="1" hangingPunct="1">
                <a:buFont typeface="Wingdings" panose="05000000000000000000" pitchFamily="2" charset="2"/>
                <a:buNone/>
              </a:pPr>
              <a:t>27</a:t>
            </a:fld>
            <a:endParaRPr lang="zh-CN" altLang="en-US" sz="1200"/>
          </a:p>
        </p:txBody>
      </p:sp>
      <p:sp>
        <p:nvSpPr>
          <p:cNvPr id="37891" name="Rectangle 2">
            <a:extLst>
              <a:ext uri="{FF2B5EF4-FFF2-40B4-BE49-F238E27FC236}">
                <a16:creationId xmlns:a16="http://schemas.microsoft.com/office/drawing/2014/main" id="{ADA0961B-82B3-44CC-9A67-274A1F998941}"/>
              </a:ext>
            </a:extLst>
          </p:cNvPr>
          <p:cNvSpPr>
            <a:spLocks noGrp="1" noChangeArrowheads="1"/>
          </p:cNvSpPr>
          <p:nvPr>
            <p:ph type="title" idx="4294967295"/>
          </p:nvPr>
        </p:nvSpPr>
        <p:spPr/>
        <p:txBody>
          <a:bodyPr/>
          <a:lstStyle/>
          <a:p>
            <a:pPr eaLnBrk="1" hangingPunct="1"/>
            <a:r>
              <a:rPr lang="zh-CN" altLang="en-US" sz="3200" b="1">
                <a:solidFill>
                  <a:srgbClr val="FFCC00"/>
                </a:solidFill>
                <a:ea typeface="楷体_GB2312"/>
                <a:cs typeface="楷体_GB2312"/>
              </a:rPr>
              <a:t>人类学与心理学</a:t>
            </a:r>
          </a:p>
        </p:txBody>
      </p:sp>
      <p:sp>
        <p:nvSpPr>
          <p:cNvPr id="37892" name="Rectangle 3">
            <a:extLst>
              <a:ext uri="{FF2B5EF4-FFF2-40B4-BE49-F238E27FC236}">
                <a16:creationId xmlns:a16="http://schemas.microsoft.com/office/drawing/2014/main" id="{E79127EB-1416-4E60-B063-5211E69CD8EE}"/>
              </a:ext>
            </a:extLst>
          </p:cNvPr>
          <p:cNvSpPr>
            <a:spLocks noGrp="1" noChangeArrowheads="1"/>
          </p:cNvSpPr>
          <p:nvPr>
            <p:ph type="body" idx="4294967295"/>
          </p:nvPr>
        </p:nvSpPr>
        <p:spPr>
          <a:xfrm>
            <a:off x="923925" y="1700214"/>
            <a:ext cx="9631363" cy="4852987"/>
          </a:xfrm>
        </p:spPr>
        <p:txBody>
          <a:bodyPr/>
          <a:lstStyle/>
          <a:p>
            <a:pPr eaLnBrk="1" hangingPunct="1"/>
            <a:r>
              <a:rPr lang="zh-CN" altLang="en-US" dirty="0">
                <a:latin typeface="宋体" panose="02010600030101010101" pitchFamily="2" charset="-122"/>
                <a:ea typeface="宋体" panose="02010600030101010101" pitchFamily="2" charset="-122"/>
              </a:rPr>
              <a:t>大多数心理学家是在他们自己的社会里从事研究的，而对人类心理的描述仅仅基于对一个社会或一种类型的社会所进行的观察是不够的，人类学为其提供了跨文化的数据和资料。 </a:t>
            </a:r>
          </a:p>
          <a:p>
            <a:pPr eaLnBrk="1" hangingPunct="1"/>
            <a:r>
              <a:rPr lang="en-US" altLang="zh-CN" dirty="0">
                <a:latin typeface="宋体" panose="02010600030101010101" pitchFamily="2" charset="-122"/>
                <a:ea typeface="宋体" panose="02010600030101010101" pitchFamily="2" charset="-122"/>
              </a:rPr>
              <a:t>Margaret Mead: </a:t>
            </a:r>
            <a:r>
              <a:rPr lang="zh-CN" altLang="en-US" dirty="0">
                <a:latin typeface="宋体" panose="02010600030101010101" pitchFamily="2" charset="-122"/>
                <a:ea typeface="宋体" panose="02010600030101010101" pitchFamily="2" charset="-122"/>
              </a:rPr>
              <a:t>人格与育儿方式</a:t>
            </a:r>
            <a:endParaRPr lang="en-US" altLang="zh-CN" dirty="0">
              <a:latin typeface="宋体" panose="02010600030101010101" pitchFamily="2" charset="-122"/>
              <a:ea typeface="宋体" panose="02010600030101010101" pitchFamily="2" charset="-122"/>
            </a:endParaRPr>
          </a:p>
          <a:p>
            <a:pPr eaLnBrk="1" hangingPunct="1"/>
            <a:r>
              <a:rPr lang="en-US" altLang="zh-CN" dirty="0" err="1">
                <a:latin typeface="宋体" panose="02010600030101010101" pitchFamily="2" charset="-122"/>
                <a:ea typeface="宋体" panose="02010600030101010101" pitchFamily="2" charset="-122"/>
              </a:rPr>
              <a:t>B.Malinowski</a:t>
            </a:r>
            <a:r>
              <a:rPr lang="zh-CN" altLang="en-US" dirty="0">
                <a:latin typeface="宋体" panose="02010600030101010101" pitchFamily="2" charset="-122"/>
                <a:ea typeface="宋体" panose="02010600030101010101" pitchFamily="2" charset="-122"/>
              </a:rPr>
              <a:t>：父子关系（性妒忌</a:t>
            </a:r>
            <a:r>
              <a:rPr lang="en-US" altLang="zh-CN" dirty="0">
                <a:latin typeface="宋体" panose="02010600030101010101" pitchFamily="2" charset="-122"/>
                <a:ea typeface="宋体" panose="02010600030101010101" pitchFamily="2" charset="-122"/>
              </a:rPr>
              <a:t>or</a:t>
            </a:r>
            <a:r>
              <a:rPr lang="zh-CN" altLang="en-US" dirty="0">
                <a:latin typeface="宋体" panose="02010600030101010101" pitchFamily="2" charset="-122"/>
                <a:ea typeface="宋体" panose="02010600030101010101" pitchFamily="2" charset="-122"/>
              </a:rPr>
              <a:t>权威结构）</a:t>
            </a:r>
            <a:r>
              <a:rPr lang="en-US" altLang="zh-CN" dirty="0">
                <a:latin typeface="宋体" panose="02010600030101010101" pitchFamily="2" charset="-122"/>
              </a:rPr>
              <a:t> </a:t>
            </a:r>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7891"/>
                                        </p:tgtEl>
                                        <p:attrNameLst>
                                          <p:attrName>style.visibility</p:attrName>
                                        </p:attrNameLst>
                                      </p:cBhvr>
                                      <p:to>
                                        <p:strVal val="visible"/>
                                      </p:to>
                                    </p:set>
                                    <p:animEffect transition="in" filter="fade">
                                      <p:cBhvr>
                                        <p:cTn id="7" dur="767" decel="100000"/>
                                        <p:tgtEl>
                                          <p:spTgt spid="37891"/>
                                        </p:tgtEl>
                                      </p:cBhvr>
                                    </p:animEffect>
                                    <p:animScale>
                                      <p:cBhvr>
                                        <p:cTn id="8" dur="767" decel="100000"/>
                                        <p:tgtEl>
                                          <p:spTgt spid="37891"/>
                                        </p:tgtEl>
                                      </p:cBhvr>
                                      <p:from x="10000" y="10000"/>
                                      <p:to x="200000" y="450000"/>
                                    </p:animScale>
                                    <p:animScale>
                                      <p:cBhvr>
                                        <p:cTn id="9" dur="1228" accel="100000" fill="hold">
                                          <p:stCondLst>
                                            <p:cond delay="767"/>
                                          </p:stCondLst>
                                        </p:cTn>
                                        <p:tgtEl>
                                          <p:spTgt spid="37891"/>
                                        </p:tgtEl>
                                      </p:cBhvr>
                                      <p:from x="200000" y="450000"/>
                                      <p:to x="100000" y="100000"/>
                                    </p:animScale>
                                    <p:set>
                                      <p:cBhvr>
                                        <p:cTn id="10" dur="767" fill="hold"/>
                                        <p:tgtEl>
                                          <p:spTgt spid="37891"/>
                                        </p:tgtEl>
                                        <p:attrNameLst>
                                          <p:attrName>ppt_x</p:attrName>
                                        </p:attrNameLst>
                                      </p:cBhvr>
                                      <p:to>
                                        <p:strVal val="(0.5)"/>
                                      </p:to>
                                    </p:set>
                                    <p:anim from="(0.5)" to="(#ppt_x)" calcmode="lin" valueType="num">
                                      <p:cBhvr>
                                        <p:cTn id="11" dur="1228" accel="100000" fill="hold">
                                          <p:stCondLst>
                                            <p:cond delay="767"/>
                                          </p:stCondLst>
                                        </p:cTn>
                                        <p:tgtEl>
                                          <p:spTgt spid="37891"/>
                                        </p:tgtEl>
                                        <p:attrNameLst>
                                          <p:attrName>ppt_x</p:attrName>
                                        </p:attrNameLst>
                                      </p:cBhvr>
                                    </p:anim>
                                    <p:set>
                                      <p:cBhvr>
                                        <p:cTn id="12" dur="767" fill="hold"/>
                                        <p:tgtEl>
                                          <p:spTgt spid="37891"/>
                                        </p:tgtEl>
                                        <p:attrNameLst>
                                          <p:attrName>ppt_y</p:attrName>
                                        </p:attrNameLst>
                                      </p:cBhvr>
                                      <p:to>
                                        <p:strVal val="(#ppt_y+0.4)"/>
                                      </p:to>
                                    </p:set>
                                    <p:anim from="(#ppt_y+0.4)" to="(#ppt_y)" calcmode="lin" valueType="num">
                                      <p:cBhvr>
                                        <p:cTn id="13" dur="1228" accel="100000" fill="hold">
                                          <p:stCondLst>
                                            <p:cond delay="767"/>
                                          </p:stCondLst>
                                        </p:cTn>
                                        <p:tgtEl>
                                          <p:spTgt spid="37891"/>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7892">
                                            <p:txEl>
                                              <p:pRg st="0" end="0"/>
                                            </p:txEl>
                                          </p:spTgt>
                                        </p:tgtEl>
                                        <p:attrNameLst>
                                          <p:attrName>style.visibility</p:attrName>
                                        </p:attrNameLst>
                                      </p:cBhvr>
                                      <p:to>
                                        <p:strVal val="visible"/>
                                      </p:to>
                                    </p:set>
                                    <p:anim calcmode="lin" valueType="num">
                                      <p:cBhvr>
                                        <p:cTn id="18" dur="500" fill="hold"/>
                                        <p:tgtEl>
                                          <p:spTgt spid="3789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789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789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7892">
                                            <p:txEl>
                                              <p:pRg st="1" end="1"/>
                                            </p:txEl>
                                          </p:spTgt>
                                        </p:tgtEl>
                                        <p:attrNameLst>
                                          <p:attrName>style.visibility</p:attrName>
                                        </p:attrNameLst>
                                      </p:cBhvr>
                                      <p:to>
                                        <p:strVal val="visible"/>
                                      </p:to>
                                    </p:set>
                                    <p:anim calcmode="lin" valueType="num">
                                      <p:cBhvr>
                                        <p:cTn id="25" dur="500" fill="hold"/>
                                        <p:tgtEl>
                                          <p:spTgt spid="3789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789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789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7892">
                                            <p:txEl>
                                              <p:pRg st="2" end="2"/>
                                            </p:txEl>
                                          </p:spTgt>
                                        </p:tgtEl>
                                        <p:attrNameLst>
                                          <p:attrName>style.visibility</p:attrName>
                                        </p:attrNameLst>
                                      </p:cBhvr>
                                      <p:to>
                                        <p:strVal val="visible"/>
                                      </p:to>
                                    </p:set>
                                    <p:anim calcmode="lin" valueType="num">
                                      <p:cBhvr>
                                        <p:cTn id="32" dur="500" fill="hold"/>
                                        <p:tgtEl>
                                          <p:spTgt spid="3789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789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78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BA33A370-51B1-42AE-B8E4-400C79B6F13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A7EC6C76-538D-4209-9F28-2184DA133D03}" type="datetime1">
              <a:rPr lang="zh-CN" altLang="en-US" sz="1200"/>
              <a:pPr eaLnBrk="1" hangingPunct="1">
                <a:buFont typeface="Wingdings" panose="05000000000000000000" pitchFamily="2" charset="2"/>
                <a:buNone/>
              </a:pPr>
              <a:t>2023/2/16</a:t>
            </a:fld>
            <a:endParaRPr lang="zh-CN" altLang="en-US" sz="1200"/>
          </a:p>
        </p:txBody>
      </p:sp>
      <p:sp>
        <p:nvSpPr>
          <p:cNvPr id="47107" name="灯片编号占位符 5">
            <a:extLst>
              <a:ext uri="{FF2B5EF4-FFF2-40B4-BE49-F238E27FC236}">
                <a16:creationId xmlns:a16="http://schemas.microsoft.com/office/drawing/2014/main" id="{B0B550DE-0920-4CBE-B599-4B02A140392A}"/>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333F150D-515E-4E31-BEC8-93DC7109971C}" type="slidenum">
              <a:rPr lang="zh-CN" altLang="en-US" sz="1200"/>
              <a:pPr algn="r" eaLnBrk="1" hangingPunct="1">
                <a:buFont typeface="Wingdings" panose="05000000000000000000" pitchFamily="2" charset="2"/>
                <a:buNone/>
              </a:pPr>
              <a:t>28</a:t>
            </a:fld>
            <a:endParaRPr lang="zh-CN" altLang="en-US" sz="1200"/>
          </a:p>
        </p:txBody>
      </p:sp>
      <p:sp>
        <p:nvSpPr>
          <p:cNvPr id="38915" name="Rectangle 2">
            <a:extLst>
              <a:ext uri="{FF2B5EF4-FFF2-40B4-BE49-F238E27FC236}">
                <a16:creationId xmlns:a16="http://schemas.microsoft.com/office/drawing/2014/main" id="{E3A1F24E-9D1E-4C8F-9B7E-3BDA76C93070}"/>
              </a:ext>
            </a:extLst>
          </p:cNvPr>
          <p:cNvSpPr>
            <a:spLocks noGrp="1" noChangeArrowheads="1"/>
          </p:cNvSpPr>
          <p:nvPr>
            <p:ph type="title" idx="4294967295"/>
          </p:nvPr>
        </p:nvSpPr>
        <p:spPr>
          <a:xfrm>
            <a:off x="1457324" y="365125"/>
            <a:ext cx="9896475" cy="1325563"/>
          </a:xfrm>
        </p:spPr>
        <p:txBody>
          <a:bodyPr/>
          <a:lstStyle/>
          <a:p>
            <a:pPr eaLnBrk="1" hangingPunct="1"/>
            <a:r>
              <a:rPr lang="zh-CN" altLang="en-US" sz="3200" b="1" dirty="0">
                <a:solidFill>
                  <a:srgbClr val="FFCC00"/>
                </a:solidFill>
                <a:ea typeface="楷体_GB2312"/>
                <a:cs typeface="楷体_GB2312"/>
              </a:rPr>
              <a:t>人类学与历史学</a:t>
            </a:r>
          </a:p>
        </p:txBody>
      </p:sp>
      <p:sp>
        <p:nvSpPr>
          <p:cNvPr id="38916" name="Rectangle 3">
            <a:extLst>
              <a:ext uri="{FF2B5EF4-FFF2-40B4-BE49-F238E27FC236}">
                <a16:creationId xmlns:a16="http://schemas.microsoft.com/office/drawing/2014/main" id="{03410BDE-76FE-4CB6-8DF8-A1E6252EFF9F}"/>
              </a:ext>
            </a:extLst>
          </p:cNvPr>
          <p:cNvSpPr>
            <a:spLocks noGrp="1" noChangeArrowheads="1"/>
          </p:cNvSpPr>
          <p:nvPr>
            <p:ph type="body" idx="4294967295"/>
          </p:nvPr>
        </p:nvSpPr>
        <p:spPr>
          <a:xfrm>
            <a:off x="1362075" y="1600200"/>
            <a:ext cx="9001125" cy="4495800"/>
          </a:xfrm>
        </p:spPr>
        <p:txBody>
          <a:bodyPr/>
          <a:lstStyle/>
          <a:p>
            <a:pPr eaLnBrk="1" hangingPunct="1"/>
            <a:r>
              <a:rPr lang="zh-CN" altLang="en-US" dirty="0">
                <a:latin typeface="宋体" panose="02010600030101010101" pitchFamily="2" charset="-122"/>
                <a:ea typeface="宋体" panose="02010600030101010101" pitchFamily="2" charset="-122"/>
              </a:rPr>
              <a:t>历史学家一般只能研究人类有文字以来的历史，而研究人类史前史，即重构人类没有创造文字以前的历史，则需要考古人类学家的配合才能完成。</a:t>
            </a:r>
            <a:r>
              <a:rPr lang="zh-CN" altLang="en-US" dirty="0">
                <a:latin typeface="宋体" panose="02010600030101010101" pitchFamily="2" charset="-122"/>
              </a:rPr>
              <a:t> </a:t>
            </a:r>
            <a:endParaRPr lang="en-US" altLang="zh-CN" dirty="0">
              <a:latin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相互借鉴：历史人类学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8915"/>
                                        </p:tgtEl>
                                        <p:attrNameLst>
                                          <p:attrName>style.visibility</p:attrName>
                                        </p:attrNameLst>
                                      </p:cBhvr>
                                      <p:to>
                                        <p:strVal val="visible"/>
                                      </p:to>
                                    </p:set>
                                    <p:animEffect transition="in" filter="fade">
                                      <p:cBhvr>
                                        <p:cTn id="7" dur="767" decel="100000"/>
                                        <p:tgtEl>
                                          <p:spTgt spid="38915"/>
                                        </p:tgtEl>
                                      </p:cBhvr>
                                    </p:animEffect>
                                    <p:animScale>
                                      <p:cBhvr>
                                        <p:cTn id="8" dur="767" decel="100000"/>
                                        <p:tgtEl>
                                          <p:spTgt spid="38915"/>
                                        </p:tgtEl>
                                      </p:cBhvr>
                                      <p:from x="10000" y="10000"/>
                                      <p:to x="200000" y="450000"/>
                                    </p:animScale>
                                    <p:animScale>
                                      <p:cBhvr>
                                        <p:cTn id="9" dur="1228" accel="100000" fill="hold">
                                          <p:stCondLst>
                                            <p:cond delay="767"/>
                                          </p:stCondLst>
                                        </p:cTn>
                                        <p:tgtEl>
                                          <p:spTgt spid="38915"/>
                                        </p:tgtEl>
                                      </p:cBhvr>
                                      <p:from x="200000" y="450000"/>
                                      <p:to x="100000" y="100000"/>
                                    </p:animScale>
                                    <p:set>
                                      <p:cBhvr>
                                        <p:cTn id="10" dur="767" fill="hold"/>
                                        <p:tgtEl>
                                          <p:spTgt spid="38915"/>
                                        </p:tgtEl>
                                        <p:attrNameLst>
                                          <p:attrName>ppt_x</p:attrName>
                                        </p:attrNameLst>
                                      </p:cBhvr>
                                      <p:to>
                                        <p:strVal val="(0.5)"/>
                                      </p:to>
                                    </p:set>
                                    <p:anim from="(0.5)" to="(#ppt_x)" calcmode="lin" valueType="num">
                                      <p:cBhvr>
                                        <p:cTn id="11" dur="1228" accel="100000" fill="hold">
                                          <p:stCondLst>
                                            <p:cond delay="767"/>
                                          </p:stCondLst>
                                        </p:cTn>
                                        <p:tgtEl>
                                          <p:spTgt spid="38915"/>
                                        </p:tgtEl>
                                        <p:attrNameLst>
                                          <p:attrName>ppt_x</p:attrName>
                                        </p:attrNameLst>
                                      </p:cBhvr>
                                    </p:anim>
                                    <p:set>
                                      <p:cBhvr>
                                        <p:cTn id="12" dur="767" fill="hold"/>
                                        <p:tgtEl>
                                          <p:spTgt spid="38915"/>
                                        </p:tgtEl>
                                        <p:attrNameLst>
                                          <p:attrName>ppt_y</p:attrName>
                                        </p:attrNameLst>
                                      </p:cBhvr>
                                      <p:to>
                                        <p:strVal val="(#ppt_y+0.4)"/>
                                      </p:to>
                                    </p:set>
                                    <p:anim from="(#ppt_y+0.4)" to="(#ppt_y)" calcmode="lin" valueType="num">
                                      <p:cBhvr>
                                        <p:cTn id="13" dur="1228" accel="100000" fill="hold">
                                          <p:stCondLst>
                                            <p:cond delay="767"/>
                                          </p:stCondLst>
                                        </p:cTn>
                                        <p:tgtEl>
                                          <p:spTgt spid="3891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8916">
                                            <p:txEl>
                                              <p:pRg st="0" end="0"/>
                                            </p:txEl>
                                          </p:spTgt>
                                        </p:tgtEl>
                                        <p:attrNameLst>
                                          <p:attrName>style.visibility</p:attrName>
                                        </p:attrNameLst>
                                      </p:cBhvr>
                                      <p:to>
                                        <p:strVal val="visible"/>
                                      </p:to>
                                    </p:set>
                                    <p:anim calcmode="lin" valueType="num">
                                      <p:cBhvr>
                                        <p:cTn id="18" dur="500" fill="hold"/>
                                        <p:tgtEl>
                                          <p:spTgt spid="3891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891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89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8916">
                                            <p:txEl>
                                              <p:pRg st="1" end="1"/>
                                            </p:txEl>
                                          </p:spTgt>
                                        </p:tgtEl>
                                        <p:attrNameLst>
                                          <p:attrName>style.visibility</p:attrName>
                                        </p:attrNameLst>
                                      </p:cBhvr>
                                      <p:to>
                                        <p:strVal val="visible"/>
                                      </p:to>
                                    </p:set>
                                    <p:anim calcmode="lin" valueType="num">
                                      <p:cBhvr>
                                        <p:cTn id="25" dur="500" fill="hold"/>
                                        <p:tgtEl>
                                          <p:spTgt spid="3891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891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89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BA33A370-51B1-42AE-B8E4-400C79B6F13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A7EC6C76-538D-4209-9F28-2184DA133D03}" type="datetime1">
              <a:rPr lang="zh-CN" altLang="en-US" sz="1200"/>
              <a:pPr eaLnBrk="1" hangingPunct="1">
                <a:buFont typeface="Wingdings" panose="05000000000000000000" pitchFamily="2" charset="2"/>
                <a:buNone/>
              </a:pPr>
              <a:t>2023/2/16</a:t>
            </a:fld>
            <a:endParaRPr lang="zh-CN" altLang="en-US" sz="1200"/>
          </a:p>
        </p:txBody>
      </p:sp>
      <p:sp>
        <p:nvSpPr>
          <p:cNvPr id="47107" name="灯片编号占位符 5">
            <a:extLst>
              <a:ext uri="{FF2B5EF4-FFF2-40B4-BE49-F238E27FC236}">
                <a16:creationId xmlns:a16="http://schemas.microsoft.com/office/drawing/2014/main" id="{B0B550DE-0920-4CBE-B599-4B02A140392A}"/>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333F150D-515E-4E31-BEC8-93DC7109971C}" type="slidenum">
              <a:rPr lang="zh-CN" altLang="en-US" sz="1200"/>
              <a:pPr algn="r" eaLnBrk="1" hangingPunct="1">
                <a:buFont typeface="Wingdings" panose="05000000000000000000" pitchFamily="2" charset="2"/>
                <a:buNone/>
              </a:pPr>
              <a:t>29</a:t>
            </a:fld>
            <a:endParaRPr lang="zh-CN" altLang="en-US" sz="1200"/>
          </a:p>
        </p:txBody>
      </p:sp>
      <p:sp>
        <p:nvSpPr>
          <p:cNvPr id="38915" name="Rectangle 2">
            <a:extLst>
              <a:ext uri="{FF2B5EF4-FFF2-40B4-BE49-F238E27FC236}">
                <a16:creationId xmlns:a16="http://schemas.microsoft.com/office/drawing/2014/main" id="{E3A1F24E-9D1E-4C8F-9B7E-3BDA76C93070}"/>
              </a:ext>
            </a:extLst>
          </p:cNvPr>
          <p:cNvSpPr>
            <a:spLocks noGrp="1" noChangeArrowheads="1"/>
          </p:cNvSpPr>
          <p:nvPr>
            <p:ph type="title" idx="4294967295"/>
          </p:nvPr>
        </p:nvSpPr>
        <p:spPr>
          <a:xfrm>
            <a:off x="1457324" y="365125"/>
            <a:ext cx="9896475" cy="880351"/>
          </a:xfrm>
        </p:spPr>
        <p:txBody>
          <a:bodyPr/>
          <a:lstStyle/>
          <a:p>
            <a:pPr eaLnBrk="1" hangingPunct="1"/>
            <a:r>
              <a:rPr lang="zh-CN" altLang="en-US" sz="3200" b="1" dirty="0">
                <a:solidFill>
                  <a:srgbClr val="FFCC00"/>
                </a:solidFill>
                <a:ea typeface="楷体_GB2312"/>
                <a:cs typeface="楷体_GB2312"/>
              </a:rPr>
              <a:t>人类学的现实意义</a:t>
            </a:r>
          </a:p>
        </p:txBody>
      </p:sp>
      <p:sp>
        <p:nvSpPr>
          <p:cNvPr id="38916" name="Rectangle 3">
            <a:extLst>
              <a:ext uri="{FF2B5EF4-FFF2-40B4-BE49-F238E27FC236}">
                <a16:creationId xmlns:a16="http://schemas.microsoft.com/office/drawing/2014/main" id="{03410BDE-76FE-4CB6-8DF8-A1E6252EFF9F}"/>
              </a:ext>
            </a:extLst>
          </p:cNvPr>
          <p:cNvSpPr>
            <a:spLocks noGrp="1" noChangeArrowheads="1"/>
          </p:cNvSpPr>
          <p:nvPr>
            <p:ph type="body" idx="4294967295"/>
          </p:nvPr>
        </p:nvSpPr>
        <p:spPr>
          <a:xfrm>
            <a:off x="1362075" y="1600200"/>
            <a:ext cx="9001125" cy="4495800"/>
          </a:xfrm>
        </p:spPr>
        <p:txBody>
          <a:bodyPr/>
          <a:lstStyle/>
          <a:p>
            <a:r>
              <a:rPr lang="zh-CN" altLang="en-US" dirty="0">
                <a:latin typeface="宋体" panose="02010600030101010101" pitchFamily="2" charset="-122"/>
                <a:ea typeface="宋体" panose="02010600030101010101" pitchFamily="2" charset="-122"/>
              </a:rPr>
              <a:t>有助于认识任何地方的人类，帮助我们避免产生误解，变得更加宽容</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更好地认识人类自身，关于我们过去的知识会让我们产生谦卑感和成就感</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有助于应对全球性和地方性层面上的各种现实问题</a:t>
            </a:r>
            <a:endParaRPr lang="en-US" altLang="zh-CN" dirty="0">
              <a:latin typeface="宋体" panose="02010600030101010101" pitchFamily="2" charset="-122"/>
              <a:ea typeface="宋体" panose="02010600030101010101" pitchFamily="2" charset="-122"/>
            </a:endParaRPr>
          </a:p>
          <a:p>
            <a:pPr marL="0" indent="0" eaLnBrk="1" hangingPunct="1">
              <a:buNone/>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99760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8915"/>
                                        </p:tgtEl>
                                        <p:attrNameLst>
                                          <p:attrName>style.visibility</p:attrName>
                                        </p:attrNameLst>
                                      </p:cBhvr>
                                      <p:to>
                                        <p:strVal val="visible"/>
                                      </p:to>
                                    </p:set>
                                    <p:animEffect transition="in" filter="fade">
                                      <p:cBhvr>
                                        <p:cTn id="7" dur="767" decel="100000"/>
                                        <p:tgtEl>
                                          <p:spTgt spid="38915"/>
                                        </p:tgtEl>
                                      </p:cBhvr>
                                    </p:animEffect>
                                    <p:animScale>
                                      <p:cBhvr>
                                        <p:cTn id="8" dur="767" decel="100000"/>
                                        <p:tgtEl>
                                          <p:spTgt spid="38915"/>
                                        </p:tgtEl>
                                      </p:cBhvr>
                                      <p:from x="10000" y="10000"/>
                                      <p:to x="200000" y="450000"/>
                                    </p:animScale>
                                    <p:animScale>
                                      <p:cBhvr>
                                        <p:cTn id="9" dur="1228" accel="100000" fill="hold">
                                          <p:stCondLst>
                                            <p:cond delay="767"/>
                                          </p:stCondLst>
                                        </p:cTn>
                                        <p:tgtEl>
                                          <p:spTgt spid="38915"/>
                                        </p:tgtEl>
                                      </p:cBhvr>
                                      <p:from x="200000" y="450000"/>
                                      <p:to x="100000" y="100000"/>
                                    </p:animScale>
                                    <p:set>
                                      <p:cBhvr>
                                        <p:cTn id="10" dur="767" fill="hold"/>
                                        <p:tgtEl>
                                          <p:spTgt spid="38915"/>
                                        </p:tgtEl>
                                        <p:attrNameLst>
                                          <p:attrName>ppt_x</p:attrName>
                                        </p:attrNameLst>
                                      </p:cBhvr>
                                      <p:to>
                                        <p:strVal val="(0.5)"/>
                                      </p:to>
                                    </p:set>
                                    <p:anim from="(0.5)" to="(#ppt_x)" calcmode="lin" valueType="num">
                                      <p:cBhvr>
                                        <p:cTn id="11" dur="1228" accel="100000" fill="hold">
                                          <p:stCondLst>
                                            <p:cond delay="767"/>
                                          </p:stCondLst>
                                        </p:cTn>
                                        <p:tgtEl>
                                          <p:spTgt spid="38915"/>
                                        </p:tgtEl>
                                        <p:attrNameLst>
                                          <p:attrName>ppt_x</p:attrName>
                                        </p:attrNameLst>
                                      </p:cBhvr>
                                    </p:anim>
                                    <p:set>
                                      <p:cBhvr>
                                        <p:cTn id="12" dur="767" fill="hold"/>
                                        <p:tgtEl>
                                          <p:spTgt spid="38915"/>
                                        </p:tgtEl>
                                        <p:attrNameLst>
                                          <p:attrName>ppt_y</p:attrName>
                                        </p:attrNameLst>
                                      </p:cBhvr>
                                      <p:to>
                                        <p:strVal val="(#ppt_y+0.4)"/>
                                      </p:to>
                                    </p:set>
                                    <p:anim from="(#ppt_y+0.4)" to="(#ppt_y)" calcmode="lin" valueType="num">
                                      <p:cBhvr>
                                        <p:cTn id="13" dur="1228" accel="100000" fill="hold">
                                          <p:stCondLst>
                                            <p:cond delay="767"/>
                                          </p:stCondLst>
                                        </p:cTn>
                                        <p:tgtEl>
                                          <p:spTgt spid="38915"/>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38916">
                                            <p:txEl>
                                              <p:pRg st="0" end="0"/>
                                            </p:txEl>
                                          </p:spTgt>
                                        </p:tgtEl>
                                        <p:attrNameLst>
                                          <p:attrName>style.visibility</p:attrName>
                                        </p:attrNameLst>
                                      </p:cBhvr>
                                      <p:to>
                                        <p:strVal val="visible"/>
                                      </p:to>
                                    </p:set>
                                    <p:anim calcmode="lin" valueType="num">
                                      <p:cBhvr>
                                        <p:cTn id="18" dur="500" fill="hold"/>
                                        <p:tgtEl>
                                          <p:spTgt spid="3891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891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89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38916">
                                            <p:txEl>
                                              <p:pRg st="1" end="1"/>
                                            </p:txEl>
                                          </p:spTgt>
                                        </p:tgtEl>
                                        <p:attrNameLst>
                                          <p:attrName>style.visibility</p:attrName>
                                        </p:attrNameLst>
                                      </p:cBhvr>
                                      <p:to>
                                        <p:strVal val="visible"/>
                                      </p:to>
                                    </p:set>
                                    <p:anim calcmode="lin" valueType="num">
                                      <p:cBhvr>
                                        <p:cTn id="25" dur="500" fill="hold"/>
                                        <p:tgtEl>
                                          <p:spTgt spid="3891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891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891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38916">
                                            <p:txEl>
                                              <p:pRg st="2" end="2"/>
                                            </p:txEl>
                                          </p:spTgt>
                                        </p:tgtEl>
                                        <p:attrNameLst>
                                          <p:attrName>style.visibility</p:attrName>
                                        </p:attrNameLst>
                                      </p:cBhvr>
                                      <p:to>
                                        <p:strVal val="visible"/>
                                      </p:to>
                                    </p:set>
                                    <p:anim calcmode="lin" valueType="num">
                                      <p:cBhvr>
                                        <p:cTn id="32" dur="500" fill="hold"/>
                                        <p:tgtEl>
                                          <p:spTgt spid="38916">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8916">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89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C4E377B9-A336-4277-95A5-E2C0F5A5C1D5}"/>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A7502577-A946-4A04-B8C1-A76D906F9DD4}" type="datetime1">
              <a:rPr lang="zh-CN" altLang="en-US" sz="1200"/>
              <a:pPr eaLnBrk="1" hangingPunct="1">
                <a:buFont typeface="Wingdings" panose="05000000000000000000" pitchFamily="2" charset="2"/>
                <a:buNone/>
              </a:pPr>
              <a:t>2023/2/16</a:t>
            </a:fld>
            <a:endParaRPr lang="zh-CN" altLang="en-US" sz="1200"/>
          </a:p>
        </p:txBody>
      </p:sp>
      <p:sp>
        <p:nvSpPr>
          <p:cNvPr id="28675" name="灯片编号占位符 5">
            <a:extLst>
              <a:ext uri="{FF2B5EF4-FFF2-40B4-BE49-F238E27FC236}">
                <a16:creationId xmlns:a16="http://schemas.microsoft.com/office/drawing/2014/main" id="{2334F11A-BE4F-4E4A-9A79-F8644F9C0878}"/>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D2E02F8B-D08B-4D09-B91D-2A7A0E1B666F}" type="slidenum">
              <a:rPr lang="zh-CN" altLang="en-US" sz="1200"/>
              <a:pPr algn="r" eaLnBrk="1" hangingPunct="1">
                <a:buFont typeface="Wingdings" panose="05000000000000000000" pitchFamily="2" charset="2"/>
                <a:buNone/>
              </a:pPr>
              <a:t>3</a:t>
            </a:fld>
            <a:endParaRPr lang="zh-CN" altLang="en-US" sz="1200"/>
          </a:p>
        </p:txBody>
      </p:sp>
      <p:sp>
        <p:nvSpPr>
          <p:cNvPr id="5123" name="Rectangle 2">
            <a:extLst>
              <a:ext uri="{FF2B5EF4-FFF2-40B4-BE49-F238E27FC236}">
                <a16:creationId xmlns:a16="http://schemas.microsoft.com/office/drawing/2014/main" id="{77CDB5D4-2226-48F6-8ED1-F7816A6E197E}"/>
              </a:ext>
            </a:extLst>
          </p:cNvPr>
          <p:cNvSpPr>
            <a:spLocks noGrp="1" noChangeArrowheads="1"/>
          </p:cNvSpPr>
          <p:nvPr>
            <p:ph type="title" idx="4294967295"/>
          </p:nvPr>
        </p:nvSpPr>
        <p:spPr>
          <a:xfrm>
            <a:off x="669303" y="136525"/>
            <a:ext cx="8653805" cy="675399"/>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             课程主要内容安排</a:t>
            </a:r>
          </a:p>
        </p:txBody>
      </p:sp>
      <p:sp>
        <p:nvSpPr>
          <p:cNvPr id="5124" name="Rectangle 3">
            <a:extLst>
              <a:ext uri="{FF2B5EF4-FFF2-40B4-BE49-F238E27FC236}">
                <a16:creationId xmlns:a16="http://schemas.microsoft.com/office/drawing/2014/main" id="{14516BA6-A052-4CDD-8F48-9C5553FD6AAD}"/>
              </a:ext>
            </a:extLst>
          </p:cNvPr>
          <p:cNvSpPr>
            <a:spLocks noGrp="1" noChangeArrowheads="1"/>
          </p:cNvSpPr>
          <p:nvPr>
            <p:ph type="body" idx="4294967295"/>
          </p:nvPr>
        </p:nvSpPr>
        <p:spPr>
          <a:xfrm>
            <a:off x="669303" y="1064172"/>
            <a:ext cx="10684497" cy="5181053"/>
          </a:xfrm>
        </p:spPr>
        <p:txBody>
          <a:bodyPr>
            <a:normAutofit lnSpcReduction="10000"/>
          </a:bodyPr>
          <a:lstStyle/>
          <a:p>
            <a:pPr marL="590550" indent="-590550"/>
            <a:r>
              <a:rPr lang="zh-CN" altLang="en-US" sz="3000" dirty="0">
                <a:latin typeface="宋体" panose="02010600030101010101" pitchFamily="2" charset="-122"/>
                <a:ea typeface="宋体" panose="02010600030101010101" pitchFamily="2" charset="-122"/>
              </a:rPr>
              <a:t>什么是人类学</a:t>
            </a:r>
            <a:endParaRPr lang="en-US" altLang="zh-CN" sz="3000" dirty="0">
              <a:latin typeface="宋体" panose="02010600030101010101" pitchFamily="2" charset="-122"/>
              <a:ea typeface="宋体" panose="02010600030101010101" pitchFamily="2" charset="-122"/>
            </a:endParaRPr>
          </a:p>
          <a:p>
            <a:pPr marL="590550" indent="-590550"/>
            <a:r>
              <a:rPr lang="zh-CN" altLang="en-US" sz="3000" dirty="0">
                <a:latin typeface="宋体" panose="02010600030101010101" pitchFamily="2" charset="-122"/>
                <a:ea typeface="宋体" panose="02010600030101010101" pitchFamily="2" charset="-122"/>
              </a:rPr>
              <a:t>人类学的文化概念与研究视角</a:t>
            </a:r>
            <a:endParaRPr lang="en-US" altLang="zh-CN" sz="3000" dirty="0">
              <a:latin typeface="宋体" panose="02010600030101010101" pitchFamily="2" charset="-122"/>
              <a:ea typeface="宋体" panose="02010600030101010101" pitchFamily="2" charset="-122"/>
            </a:endParaRPr>
          </a:p>
          <a:p>
            <a:pPr marL="590550" indent="-590550"/>
            <a:r>
              <a:rPr lang="zh-CN" altLang="en-US" sz="3000" dirty="0">
                <a:latin typeface="宋体" panose="02010600030101010101" pitchFamily="2" charset="-122"/>
                <a:ea typeface="宋体" panose="02010600030101010101" pitchFamily="2" charset="-122"/>
              </a:rPr>
              <a:t>人类学理论发展</a:t>
            </a:r>
            <a:endParaRPr lang="en-US" altLang="zh-CN" sz="3000" dirty="0">
              <a:latin typeface="宋体" panose="02010600030101010101" pitchFamily="2" charset="-122"/>
              <a:ea typeface="宋体" panose="02010600030101010101" pitchFamily="2" charset="-122"/>
            </a:endParaRPr>
          </a:p>
          <a:p>
            <a:pPr marL="590550" indent="-590550"/>
            <a:r>
              <a:rPr lang="zh-CN" altLang="en-US" sz="3000" dirty="0">
                <a:latin typeface="宋体" panose="02010600030101010101" pitchFamily="2" charset="-122"/>
                <a:ea typeface="宋体" panose="02010600030101010101" pitchFamily="2" charset="-122"/>
              </a:rPr>
              <a:t>人类学的研究方法</a:t>
            </a:r>
            <a:endParaRPr lang="en-US" altLang="zh-CN" sz="3000" dirty="0">
              <a:latin typeface="宋体" panose="02010600030101010101" pitchFamily="2" charset="-122"/>
              <a:ea typeface="宋体" panose="02010600030101010101" pitchFamily="2" charset="-122"/>
            </a:endParaRPr>
          </a:p>
          <a:p>
            <a:pPr marL="590550" indent="-590550"/>
            <a:r>
              <a:rPr lang="zh-CN" altLang="en-US" sz="3000" dirty="0">
                <a:latin typeface="宋体" panose="02010600030101010101" pitchFamily="2" charset="-122"/>
                <a:ea typeface="宋体" panose="02010600030101010101" pitchFamily="2" charset="-122"/>
              </a:rPr>
              <a:t>文化差异</a:t>
            </a:r>
            <a:endParaRPr lang="en-US" altLang="zh-CN" sz="3000" dirty="0">
              <a:latin typeface="宋体" panose="02010600030101010101" pitchFamily="2" charset="-122"/>
              <a:ea typeface="宋体" panose="02010600030101010101" pitchFamily="2" charset="-122"/>
            </a:endParaRPr>
          </a:p>
          <a:p>
            <a:pPr marL="1047750" lvl="1" indent="-590550"/>
            <a:r>
              <a:rPr lang="zh-CN" altLang="en-US" dirty="0">
                <a:latin typeface="华文楷体" panose="02010600040101010101" pitchFamily="2" charset="-122"/>
                <a:ea typeface="华文楷体" panose="02010600040101010101" pitchFamily="2" charset="-122"/>
              </a:rPr>
              <a:t>经济生活</a:t>
            </a:r>
            <a:endParaRPr lang="en-US" altLang="zh-CN" dirty="0">
              <a:latin typeface="华文楷体" panose="02010600040101010101" pitchFamily="2" charset="-122"/>
              <a:ea typeface="华文楷体" panose="02010600040101010101" pitchFamily="2" charset="-122"/>
            </a:endParaRPr>
          </a:p>
          <a:p>
            <a:pPr marL="1047750" lvl="1" indent="-590550"/>
            <a:r>
              <a:rPr lang="zh-CN" altLang="en-US" dirty="0">
                <a:latin typeface="华文楷体" panose="02010600040101010101" pitchFamily="2" charset="-122"/>
                <a:ea typeface="华文楷体" panose="02010600040101010101" pitchFamily="2" charset="-122"/>
              </a:rPr>
              <a:t>婚姻、家庭与亲属制度</a:t>
            </a:r>
            <a:endParaRPr lang="en-US" altLang="zh-CN" dirty="0">
              <a:latin typeface="华文楷体" panose="02010600040101010101" pitchFamily="2" charset="-122"/>
              <a:ea typeface="华文楷体" panose="02010600040101010101" pitchFamily="2" charset="-122"/>
            </a:endParaRPr>
          </a:p>
          <a:p>
            <a:pPr marL="1047750" lvl="1" indent="-590550"/>
            <a:r>
              <a:rPr lang="zh-CN" altLang="en-US" dirty="0">
                <a:latin typeface="华文楷体" panose="02010600040101010101" pitchFamily="2" charset="-122"/>
                <a:ea typeface="华文楷体" panose="02010600040101010101" pitchFamily="2" charset="-122"/>
              </a:rPr>
              <a:t>社会分层</a:t>
            </a:r>
            <a:endParaRPr lang="en-US" altLang="zh-CN" dirty="0">
              <a:latin typeface="华文楷体" panose="02010600040101010101" pitchFamily="2" charset="-122"/>
              <a:ea typeface="华文楷体" panose="02010600040101010101" pitchFamily="2" charset="-122"/>
            </a:endParaRPr>
          </a:p>
          <a:p>
            <a:pPr marL="1047750" lvl="1" indent="-590550"/>
            <a:r>
              <a:rPr lang="zh-CN" altLang="en-US" dirty="0">
                <a:latin typeface="华文楷体" panose="02010600040101010101" pitchFamily="2" charset="-122"/>
                <a:ea typeface="华文楷体" panose="02010600040101010101" pitchFamily="2" charset="-122"/>
              </a:rPr>
              <a:t>政治生活</a:t>
            </a:r>
            <a:endParaRPr lang="en-US" altLang="zh-CN" dirty="0">
              <a:latin typeface="华文楷体" panose="02010600040101010101" pitchFamily="2" charset="-122"/>
              <a:ea typeface="华文楷体" panose="02010600040101010101" pitchFamily="2" charset="-122"/>
            </a:endParaRPr>
          </a:p>
          <a:p>
            <a:pPr marL="1047750" lvl="1" indent="-590550"/>
            <a:r>
              <a:rPr lang="zh-CN" altLang="en-US" dirty="0">
                <a:latin typeface="华文楷体" panose="02010600040101010101" pitchFamily="2" charset="-122"/>
                <a:ea typeface="华文楷体" panose="02010600040101010101" pitchFamily="2" charset="-122"/>
              </a:rPr>
              <a:t>宗教与魔法</a:t>
            </a:r>
            <a:endParaRPr lang="en-US" altLang="zh-CN" dirty="0">
              <a:latin typeface="华文楷体" panose="02010600040101010101" pitchFamily="2" charset="-122"/>
              <a:ea typeface="华文楷体" panose="02010600040101010101" pitchFamily="2" charset="-122"/>
            </a:endParaRPr>
          </a:p>
          <a:p>
            <a:pPr marL="1047750" lvl="1" indent="-590550"/>
            <a:r>
              <a:rPr lang="en-US" altLang="zh-CN" dirty="0">
                <a:latin typeface="华文楷体" panose="02010600040101010101" pitchFamily="2" charset="-122"/>
                <a:ea typeface="华文楷体" panose="02010600040101010101" pitchFamily="2" charset="-122"/>
              </a:rPr>
              <a:t>……</a:t>
            </a:r>
          </a:p>
          <a:p>
            <a:pPr marL="590550" indent="-590550"/>
            <a:r>
              <a:rPr lang="zh-CN" altLang="en-US" sz="3000" dirty="0">
                <a:latin typeface="宋体" panose="02010600030101010101" pitchFamily="2" charset="-122"/>
                <a:ea typeface="宋体" panose="02010600030101010101" pitchFamily="2" charset="-122"/>
              </a:rPr>
              <a:t>人类学的应用</a:t>
            </a:r>
            <a:endParaRPr lang="en-US" altLang="zh-CN" sz="3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36446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5123"/>
                                        </p:tgtEl>
                                        <p:attrNameLst>
                                          <p:attrName>style.visibility</p:attrName>
                                        </p:attrNameLst>
                                      </p:cBhvr>
                                      <p:to>
                                        <p:strVal val="visible"/>
                                      </p:to>
                                    </p:set>
                                    <p:animEffect transition="in" filter="fade">
                                      <p:cBhvr>
                                        <p:cTn id="7" dur="767" decel="100000"/>
                                        <p:tgtEl>
                                          <p:spTgt spid="5123"/>
                                        </p:tgtEl>
                                      </p:cBhvr>
                                    </p:animEffect>
                                    <p:animScale>
                                      <p:cBhvr>
                                        <p:cTn id="8" dur="767" decel="100000"/>
                                        <p:tgtEl>
                                          <p:spTgt spid="5123"/>
                                        </p:tgtEl>
                                      </p:cBhvr>
                                      <p:from x="10000" y="10000"/>
                                      <p:to x="200000" y="450000"/>
                                    </p:animScale>
                                    <p:animScale>
                                      <p:cBhvr>
                                        <p:cTn id="9" dur="1228" accel="100000" fill="hold">
                                          <p:stCondLst>
                                            <p:cond delay="767"/>
                                          </p:stCondLst>
                                        </p:cTn>
                                        <p:tgtEl>
                                          <p:spTgt spid="5123"/>
                                        </p:tgtEl>
                                      </p:cBhvr>
                                      <p:from x="200000" y="450000"/>
                                      <p:to x="100000" y="100000"/>
                                    </p:animScale>
                                    <p:set>
                                      <p:cBhvr>
                                        <p:cTn id="10" dur="767" fill="hold"/>
                                        <p:tgtEl>
                                          <p:spTgt spid="5123"/>
                                        </p:tgtEl>
                                        <p:attrNameLst>
                                          <p:attrName>ppt_x</p:attrName>
                                        </p:attrNameLst>
                                      </p:cBhvr>
                                      <p:to>
                                        <p:strVal val="(0.5)"/>
                                      </p:to>
                                    </p:set>
                                    <p:anim from="(0.5)" to="(#ppt_x)" calcmode="lin" valueType="num">
                                      <p:cBhvr>
                                        <p:cTn id="11" dur="1228" accel="100000" fill="hold">
                                          <p:stCondLst>
                                            <p:cond delay="767"/>
                                          </p:stCondLst>
                                        </p:cTn>
                                        <p:tgtEl>
                                          <p:spTgt spid="5123"/>
                                        </p:tgtEl>
                                        <p:attrNameLst>
                                          <p:attrName>ppt_x</p:attrName>
                                        </p:attrNameLst>
                                      </p:cBhvr>
                                    </p:anim>
                                    <p:set>
                                      <p:cBhvr>
                                        <p:cTn id="12" dur="767" fill="hold"/>
                                        <p:tgtEl>
                                          <p:spTgt spid="5123"/>
                                        </p:tgtEl>
                                        <p:attrNameLst>
                                          <p:attrName>ppt_y</p:attrName>
                                        </p:attrNameLst>
                                      </p:cBhvr>
                                      <p:to>
                                        <p:strVal val="(#ppt_y+0.4)"/>
                                      </p:to>
                                    </p:set>
                                    <p:anim from="(#ppt_y+0.4)" to="(#ppt_y)" calcmode="lin" valueType="num">
                                      <p:cBhvr>
                                        <p:cTn id="13" dur="1228" accel="100000" fill="hold">
                                          <p:stCondLst>
                                            <p:cond delay="767"/>
                                          </p:stCondLst>
                                        </p:cTn>
                                        <p:tgtEl>
                                          <p:spTgt spid="512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5124">
                                            <p:txEl>
                                              <p:pRg st="0" end="0"/>
                                            </p:txEl>
                                          </p:spTgt>
                                        </p:tgtEl>
                                        <p:attrNameLst>
                                          <p:attrName>style.visibility</p:attrName>
                                        </p:attrNameLst>
                                      </p:cBhvr>
                                      <p:to>
                                        <p:strVal val="visible"/>
                                      </p:to>
                                    </p:set>
                                    <p:anim calcmode="lin" valueType="num">
                                      <p:cBhvr>
                                        <p:cTn id="18" dur="500" fill="hold"/>
                                        <p:tgtEl>
                                          <p:spTgt spid="512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512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51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5124">
                                            <p:txEl>
                                              <p:pRg st="1" end="1"/>
                                            </p:txEl>
                                          </p:spTgt>
                                        </p:tgtEl>
                                        <p:attrNameLst>
                                          <p:attrName>style.visibility</p:attrName>
                                        </p:attrNameLst>
                                      </p:cBhvr>
                                      <p:to>
                                        <p:strVal val="visible"/>
                                      </p:to>
                                    </p:set>
                                    <p:anim calcmode="lin" valueType="num">
                                      <p:cBhvr>
                                        <p:cTn id="25" dur="500" fill="hold"/>
                                        <p:tgtEl>
                                          <p:spTgt spid="512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512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512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5124">
                                            <p:txEl>
                                              <p:pRg st="2" end="2"/>
                                            </p:txEl>
                                          </p:spTgt>
                                        </p:tgtEl>
                                        <p:attrNameLst>
                                          <p:attrName>style.visibility</p:attrName>
                                        </p:attrNameLst>
                                      </p:cBhvr>
                                      <p:to>
                                        <p:strVal val="visible"/>
                                      </p:to>
                                    </p:set>
                                    <p:anim calcmode="lin" valueType="num">
                                      <p:cBhvr>
                                        <p:cTn id="32" dur="500" fill="hold"/>
                                        <p:tgtEl>
                                          <p:spTgt spid="512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512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512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5124">
                                            <p:txEl>
                                              <p:pRg st="3" end="3"/>
                                            </p:txEl>
                                          </p:spTgt>
                                        </p:tgtEl>
                                        <p:attrNameLst>
                                          <p:attrName>style.visibility</p:attrName>
                                        </p:attrNameLst>
                                      </p:cBhvr>
                                      <p:to>
                                        <p:strVal val="visible"/>
                                      </p:to>
                                    </p:set>
                                    <p:anim calcmode="lin" valueType="num">
                                      <p:cBhvr>
                                        <p:cTn id="39" dur="500" fill="hold"/>
                                        <p:tgtEl>
                                          <p:spTgt spid="5124">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5124">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5124">
                                            <p:txEl>
                                              <p:pRg st="3" end="3"/>
                                            </p:txEl>
                                          </p:spTgt>
                                        </p:tgtEl>
                                      </p:cBhvr>
                                    </p:animEffect>
                                  </p:childTnLst>
                                </p:cTn>
                              </p:par>
                              <p:par>
                                <p:cTn id="42" presetID="53" presetClass="entr" presetSubtype="16" fill="hold" grpId="0" nodeType="withEffect">
                                  <p:stCondLst>
                                    <p:cond delay="0"/>
                                  </p:stCondLst>
                                  <p:childTnLst>
                                    <p:set>
                                      <p:cBhvr>
                                        <p:cTn id="43" dur="0" fill="hold">
                                          <p:stCondLst>
                                            <p:cond delay="0"/>
                                          </p:stCondLst>
                                        </p:cTn>
                                        <p:tgtEl>
                                          <p:spTgt spid="5124">
                                            <p:txEl>
                                              <p:pRg st="4" end="4"/>
                                            </p:txEl>
                                          </p:spTgt>
                                        </p:tgtEl>
                                        <p:attrNameLst>
                                          <p:attrName>style.visibility</p:attrName>
                                        </p:attrNameLst>
                                      </p:cBhvr>
                                      <p:to>
                                        <p:strVal val="visible"/>
                                      </p:to>
                                    </p:set>
                                    <p:anim calcmode="lin" valueType="num">
                                      <p:cBhvr>
                                        <p:cTn id="44" dur="500" fill="hold"/>
                                        <p:tgtEl>
                                          <p:spTgt spid="5124">
                                            <p:txEl>
                                              <p:pRg st="4" end="4"/>
                                            </p:txEl>
                                          </p:spTgt>
                                        </p:tgtEl>
                                        <p:attrNameLst>
                                          <p:attrName>ppt_w</p:attrName>
                                        </p:attrNameLst>
                                      </p:cBhvr>
                                      <p:tavLst>
                                        <p:tav tm="0">
                                          <p:val>
                                            <p:fltVal val="0"/>
                                          </p:val>
                                        </p:tav>
                                        <p:tav tm="100000">
                                          <p:val>
                                            <p:strVal val="#ppt_w"/>
                                          </p:val>
                                        </p:tav>
                                      </p:tavLst>
                                    </p:anim>
                                    <p:anim calcmode="lin" valueType="num">
                                      <p:cBhvr>
                                        <p:cTn id="45" dur="500" fill="hold"/>
                                        <p:tgtEl>
                                          <p:spTgt spid="5124">
                                            <p:txEl>
                                              <p:pRg st="4" end="4"/>
                                            </p:txEl>
                                          </p:spTgt>
                                        </p:tgtEl>
                                        <p:attrNameLst>
                                          <p:attrName>ppt_h</p:attrName>
                                        </p:attrNameLst>
                                      </p:cBhvr>
                                      <p:tavLst>
                                        <p:tav tm="0">
                                          <p:val>
                                            <p:fltVal val="0"/>
                                          </p:val>
                                        </p:tav>
                                        <p:tav tm="100000">
                                          <p:val>
                                            <p:strVal val="#ppt_h"/>
                                          </p:val>
                                        </p:tav>
                                      </p:tavLst>
                                    </p:anim>
                                    <p:animEffect transition="in" filter="fade">
                                      <p:cBhvr>
                                        <p:cTn id="46" dur="500"/>
                                        <p:tgtEl>
                                          <p:spTgt spid="5124">
                                            <p:txEl>
                                              <p:pRg st="4" end="4"/>
                                            </p:txEl>
                                          </p:spTgt>
                                        </p:tgtEl>
                                      </p:cBhvr>
                                    </p:animEffect>
                                  </p:childTnLst>
                                </p:cTn>
                              </p:par>
                              <p:par>
                                <p:cTn id="47" presetID="53" presetClass="entr" presetSubtype="16" fill="hold" grpId="0" nodeType="withEffect">
                                  <p:stCondLst>
                                    <p:cond delay="0"/>
                                  </p:stCondLst>
                                  <p:childTnLst>
                                    <p:set>
                                      <p:cBhvr>
                                        <p:cTn id="48" dur="0" fill="hold">
                                          <p:stCondLst>
                                            <p:cond delay="0"/>
                                          </p:stCondLst>
                                        </p:cTn>
                                        <p:tgtEl>
                                          <p:spTgt spid="5124">
                                            <p:txEl>
                                              <p:pRg st="5" end="5"/>
                                            </p:txEl>
                                          </p:spTgt>
                                        </p:tgtEl>
                                        <p:attrNameLst>
                                          <p:attrName>style.visibility</p:attrName>
                                        </p:attrNameLst>
                                      </p:cBhvr>
                                      <p:to>
                                        <p:strVal val="visible"/>
                                      </p:to>
                                    </p:set>
                                    <p:anim calcmode="lin" valueType="num">
                                      <p:cBhvr>
                                        <p:cTn id="49" dur="500" fill="hold"/>
                                        <p:tgtEl>
                                          <p:spTgt spid="5124">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5124">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5124">
                                            <p:txEl>
                                              <p:pRg st="5" end="5"/>
                                            </p:txEl>
                                          </p:spTgt>
                                        </p:tgtEl>
                                      </p:cBhvr>
                                    </p:animEffect>
                                  </p:childTnLst>
                                </p:cTn>
                              </p:par>
                              <p:par>
                                <p:cTn id="52" presetID="53" presetClass="entr" presetSubtype="16" fill="hold" grpId="0" nodeType="withEffect">
                                  <p:stCondLst>
                                    <p:cond delay="0"/>
                                  </p:stCondLst>
                                  <p:childTnLst>
                                    <p:set>
                                      <p:cBhvr>
                                        <p:cTn id="53" dur="0" fill="hold">
                                          <p:stCondLst>
                                            <p:cond delay="0"/>
                                          </p:stCondLst>
                                        </p:cTn>
                                        <p:tgtEl>
                                          <p:spTgt spid="5124">
                                            <p:txEl>
                                              <p:pRg st="6" end="6"/>
                                            </p:txEl>
                                          </p:spTgt>
                                        </p:tgtEl>
                                        <p:attrNameLst>
                                          <p:attrName>style.visibility</p:attrName>
                                        </p:attrNameLst>
                                      </p:cBhvr>
                                      <p:to>
                                        <p:strVal val="visible"/>
                                      </p:to>
                                    </p:set>
                                    <p:anim calcmode="lin" valueType="num">
                                      <p:cBhvr>
                                        <p:cTn id="54" dur="500" fill="hold"/>
                                        <p:tgtEl>
                                          <p:spTgt spid="5124">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5124">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5124">
                                            <p:txEl>
                                              <p:pRg st="6" end="6"/>
                                            </p:txEl>
                                          </p:spTgt>
                                        </p:tgtEl>
                                      </p:cBhvr>
                                    </p:animEffect>
                                  </p:childTnLst>
                                </p:cTn>
                              </p:par>
                              <p:par>
                                <p:cTn id="57" presetID="53" presetClass="entr" presetSubtype="16" fill="hold" grpId="0" nodeType="withEffect">
                                  <p:stCondLst>
                                    <p:cond delay="0"/>
                                  </p:stCondLst>
                                  <p:childTnLst>
                                    <p:set>
                                      <p:cBhvr>
                                        <p:cTn id="58" dur="0" fill="hold">
                                          <p:stCondLst>
                                            <p:cond delay="0"/>
                                          </p:stCondLst>
                                        </p:cTn>
                                        <p:tgtEl>
                                          <p:spTgt spid="5124">
                                            <p:txEl>
                                              <p:pRg st="7" end="7"/>
                                            </p:txEl>
                                          </p:spTgt>
                                        </p:tgtEl>
                                        <p:attrNameLst>
                                          <p:attrName>style.visibility</p:attrName>
                                        </p:attrNameLst>
                                      </p:cBhvr>
                                      <p:to>
                                        <p:strVal val="visible"/>
                                      </p:to>
                                    </p:set>
                                    <p:anim calcmode="lin" valueType="num">
                                      <p:cBhvr>
                                        <p:cTn id="59" dur="500" fill="hold"/>
                                        <p:tgtEl>
                                          <p:spTgt spid="5124">
                                            <p:txEl>
                                              <p:pRg st="7" end="7"/>
                                            </p:txEl>
                                          </p:spTgt>
                                        </p:tgtEl>
                                        <p:attrNameLst>
                                          <p:attrName>ppt_w</p:attrName>
                                        </p:attrNameLst>
                                      </p:cBhvr>
                                      <p:tavLst>
                                        <p:tav tm="0">
                                          <p:val>
                                            <p:fltVal val="0"/>
                                          </p:val>
                                        </p:tav>
                                        <p:tav tm="100000">
                                          <p:val>
                                            <p:strVal val="#ppt_w"/>
                                          </p:val>
                                        </p:tav>
                                      </p:tavLst>
                                    </p:anim>
                                    <p:anim calcmode="lin" valueType="num">
                                      <p:cBhvr>
                                        <p:cTn id="60" dur="500" fill="hold"/>
                                        <p:tgtEl>
                                          <p:spTgt spid="5124">
                                            <p:txEl>
                                              <p:pRg st="7" end="7"/>
                                            </p:txEl>
                                          </p:spTgt>
                                        </p:tgtEl>
                                        <p:attrNameLst>
                                          <p:attrName>ppt_h</p:attrName>
                                        </p:attrNameLst>
                                      </p:cBhvr>
                                      <p:tavLst>
                                        <p:tav tm="0">
                                          <p:val>
                                            <p:fltVal val="0"/>
                                          </p:val>
                                        </p:tav>
                                        <p:tav tm="100000">
                                          <p:val>
                                            <p:strVal val="#ppt_h"/>
                                          </p:val>
                                        </p:tav>
                                      </p:tavLst>
                                    </p:anim>
                                    <p:animEffect transition="in" filter="fade">
                                      <p:cBhvr>
                                        <p:cTn id="61" dur="500"/>
                                        <p:tgtEl>
                                          <p:spTgt spid="5124">
                                            <p:txEl>
                                              <p:pRg st="7" end="7"/>
                                            </p:txEl>
                                          </p:spTgt>
                                        </p:tgtEl>
                                      </p:cBhvr>
                                    </p:animEffect>
                                  </p:childTnLst>
                                </p:cTn>
                              </p:par>
                              <p:par>
                                <p:cTn id="62" presetID="53" presetClass="entr" presetSubtype="16" fill="hold" grpId="0" nodeType="withEffect">
                                  <p:stCondLst>
                                    <p:cond delay="0"/>
                                  </p:stCondLst>
                                  <p:childTnLst>
                                    <p:set>
                                      <p:cBhvr>
                                        <p:cTn id="63" dur="0" fill="hold">
                                          <p:stCondLst>
                                            <p:cond delay="0"/>
                                          </p:stCondLst>
                                        </p:cTn>
                                        <p:tgtEl>
                                          <p:spTgt spid="5124">
                                            <p:txEl>
                                              <p:pRg st="8" end="8"/>
                                            </p:txEl>
                                          </p:spTgt>
                                        </p:tgtEl>
                                        <p:attrNameLst>
                                          <p:attrName>style.visibility</p:attrName>
                                        </p:attrNameLst>
                                      </p:cBhvr>
                                      <p:to>
                                        <p:strVal val="visible"/>
                                      </p:to>
                                    </p:set>
                                    <p:anim calcmode="lin" valueType="num">
                                      <p:cBhvr>
                                        <p:cTn id="64" dur="500" fill="hold"/>
                                        <p:tgtEl>
                                          <p:spTgt spid="5124">
                                            <p:txEl>
                                              <p:pRg st="8" end="8"/>
                                            </p:txEl>
                                          </p:spTgt>
                                        </p:tgtEl>
                                        <p:attrNameLst>
                                          <p:attrName>ppt_w</p:attrName>
                                        </p:attrNameLst>
                                      </p:cBhvr>
                                      <p:tavLst>
                                        <p:tav tm="0">
                                          <p:val>
                                            <p:fltVal val="0"/>
                                          </p:val>
                                        </p:tav>
                                        <p:tav tm="100000">
                                          <p:val>
                                            <p:strVal val="#ppt_w"/>
                                          </p:val>
                                        </p:tav>
                                      </p:tavLst>
                                    </p:anim>
                                    <p:anim calcmode="lin" valueType="num">
                                      <p:cBhvr>
                                        <p:cTn id="65" dur="500" fill="hold"/>
                                        <p:tgtEl>
                                          <p:spTgt spid="5124">
                                            <p:txEl>
                                              <p:pRg st="8" end="8"/>
                                            </p:txEl>
                                          </p:spTgt>
                                        </p:tgtEl>
                                        <p:attrNameLst>
                                          <p:attrName>ppt_h</p:attrName>
                                        </p:attrNameLst>
                                      </p:cBhvr>
                                      <p:tavLst>
                                        <p:tav tm="0">
                                          <p:val>
                                            <p:fltVal val="0"/>
                                          </p:val>
                                        </p:tav>
                                        <p:tav tm="100000">
                                          <p:val>
                                            <p:strVal val="#ppt_h"/>
                                          </p:val>
                                        </p:tav>
                                      </p:tavLst>
                                    </p:anim>
                                    <p:animEffect transition="in" filter="fade">
                                      <p:cBhvr>
                                        <p:cTn id="66" dur="500"/>
                                        <p:tgtEl>
                                          <p:spTgt spid="5124">
                                            <p:txEl>
                                              <p:pRg st="8" end="8"/>
                                            </p:txEl>
                                          </p:spTgt>
                                        </p:tgtEl>
                                      </p:cBhvr>
                                    </p:animEffect>
                                  </p:childTnLst>
                                </p:cTn>
                              </p:par>
                              <p:par>
                                <p:cTn id="67" presetID="53" presetClass="entr" presetSubtype="16" fill="hold" grpId="0" nodeType="withEffect">
                                  <p:stCondLst>
                                    <p:cond delay="0"/>
                                  </p:stCondLst>
                                  <p:childTnLst>
                                    <p:set>
                                      <p:cBhvr>
                                        <p:cTn id="68" dur="0" fill="hold">
                                          <p:stCondLst>
                                            <p:cond delay="0"/>
                                          </p:stCondLst>
                                        </p:cTn>
                                        <p:tgtEl>
                                          <p:spTgt spid="5124">
                                            <p:txEl>
                                              <p:pRg st="9" end="9"/>
                                            </p:txEl>
                                          </p:spTgt>
                                        </p:tgtEl>
                                        <p:attrNameLst>
                                          <p:attrName>style.visibility</p:attrName>
                                        </p:attrNameLst>
                                      </p:cBhvr>
                                      <p:to>
                                        <p:strVal val="visible"/>
                                      </p:to>
                                    </p:set>
                                    <p:anim calcmode="lin" valueType="num">
                                      <p:cBhvr>
                                        <p:cTn id="69" dur="500" fill="hold"/>
                                        <p:tgtEl>
                                          <p:spTgt spid="5124">
                                            <p:txEl>
                                              <p:pRg st="9" end="9"/>
                                            </p:txEl>
                                          </p:spTgt>
                                        </p:tgtEl>
                                        <p:attrNameLst>
                                          <p:attrName>ppt_w</p:attrName>
                                        </p:attrNameLst>
                                      </p:cBhvr>
                                      <p:tavLst>
                                        <p:tav tm="0">
                                          <p:val>
                                            <p:fltVal val="0"/>
                                          </p:val>
                                        </p:tav>
                                        <p:tav tm="100000">
                                          <p:val>
                                            <p:strVal val="#ppt_w"/>
                                          </p:val>
                                        </p:tav>
                                      </p:tavLst>
                                    </p:anim>
                                    <p:anim calcmode="lin" valueType="num">
                                      <p:cBhvr>
                                        <p:cTn id="70" dur="500" fill="hold"/>
                                        <p:tgtEl>
                                          <p:spTgt spid="5124">
                                            <p:txEl>
                                              <p:pRg st="9" end="9"/>
                                            </p:txEl>
                                          </p:spTgt>
                                        </p:tgtEl>
                                        <p:attrNameLst>
                                          <p:attrName>ppt_h</p:attrName>
                                        </p:attrNameLst>
                                      </p:cBhvr>
                                      <p:tavLst>
                                        <p:tav tm="0">
                                          <p:val>
                                            <p:fltVal val="0"/>
                                          </p:val>
                                        </p:tav>
                                        <p:tav tm="100000">
                                          <p:val>
                                            <p:strVal val="#ppt_h"/>
                                          </p:val>
                                        </p:tav>
                                      </p:tavLst>
                                    </p:anim>
                                    <p:animEffect transition="in" filter="fade">
                                      <p:cBhvr>
                                        <p:cTn id="71" dur="500"/>
                                        <p:tgtEl>
                                          <p:spTgt spid="5124">
                                            <p:txEl>
                                              <p:pRg st="9" end="9"/>
                                            </p:txEl>
                                          </p:spTgt>
                                        </p:tgtEl>
                                      </p:cBhvr>
                                    </p:animEffect>
                                  </p:childTnLst>
                                </p:cTn>
                              </p:par>
                              <p:par>
                                <p:cTn id="72" presetID="53" presetClass="entr" presetSubtype="16" fill="hold" grpId="0" nodeType="withEffect">
                                  <p:stCondLst>
                                    <p:cond delay="0"/>
                                  </p:stCondLst>
                                  <p:childTnLst>
                                    <p:set>
                                      <p:cBhvr>
                                        <p:cTn id="73" dur="0" fill="hold">
                                          <p:stCondLst>
                                            <p:cond delay="0"/>
                                          </p:stCondLst>
                                        </p:cTn>
                                        <p:tgtEl>
                                          <p:spTgt spid="5124">
                                            <p:txEl>
                                              <p:pRg st="10" end="10"/>
                                            </p:txEl>
                                          </p:spTgt>
                                        </p:tgtEl>
                                        <p:attrNameLst>
                                          <p:attrName>style.visibility</p:attrName>
                                        </p:attrNameLst>
                                      </p:cBhvr>
                                      <p:to>
                                        <p:strVal val="visible"/>
                                      </p:to>
                                    </p:set>
                                    <p:anim calcmode="lin" valueType="num">
                                      <p:cBhvr>
                                        <p:cTn id="74" dur="500" fill="hold"/>
                                        <p:tgtEl>
                                          <p:spTgt spid="5124">
                                            <p:txEl>
                                              <p:pRg st="10" end="10"/>
                                            </p:txEl>
                                          </p:spTgt>
                                        </p:tgtEl>
                                        <p:attrNameLst>
                                          <p:attrName>ppt_w</p:attrName>
                                        </p:attrNameLst>
                                      </p:cBhvr>
                                      <p:tavLst>
                                        <p:tav tm="0">
                                          <p:val>
                                            <p:fltVal val="0"/>
                                          </p:val>
                                        </p:tav>
                                        <p:tav tm="100000">
                                          <p:val>
                                            <p:strVal val="#ppt_w"/>
                                          </p:val>
                                        </p:tav>
                                      </p:tavLst>
                                    </p:anim>
                                    <p:anim calcmode="lin" valueType="num">
                                      <p:cBhvr>
                                        <p:cTn id="75" dur="500" fill="hold"/>
                                        <p:tgtEl>
                                          <p:spTgt spid="5124">
                                            <p:txEl>
                                              <p:pRg st="10" end="10"/>
                                            </p:txEl>
                                          </p:spTgt>
                                        </p:tgtEl>
                                        <p:attrNameLst>
                                          <p:attrName>ppt_h</p:attrName>
                                        </p:attrNameLst>
                                      </p:cBhvr>
                                      <p:tavLst>
                                        <p:tav tm="0">
                                          <p:val>
                                            <p:fltVal val="0"/>
                                          </p:val>
                                        </p:tav>
                                        <p:tav tm="100000">
                                          <p:val>
                                            <p:strVal val="#ppt_h"/>
                                          </p:val>
                                        </p:tav>
                                      </p:tavLst>
                                    </p:anim>
                                    <p:animEffect transition="in" filter="fade">
                                      <p:cBhvr>
                                        <p:cTn id="76" dur="500"/>
                                        <p:tgtEl>
                                          <p:spTgt spid="5124">
                                            <p:txEl>
                                              <p:pRg st="10" end="1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0" fill="hold">
                                          <p:stCondLst>
                                            <p:cond delay="0"/>
                                          </p:stCondLst>
                                        </p:cTn>
                                        <p:tgtEl>
                                          <p:spTgt spid="5124">
                                            <p:txEl>
                                              <p:pRg st="11" end="11"/>
                                            </p:txEl>
                                          </p:spTgt>
                                        </p:tgtEl>
                                        <p:attrNameLst>
                                          <p:attrName>style.visibility</p:attrName>
                                        </p:attrNameLst>
                                      </p:cBhvr>
                                      <p:to>
                                        <p:strVal val="visible"/>
                                      </p:to>
                                    </p:set>
                                    <p:anim calcmode="lin" valueType="num">
                                      <p:cBhvr>
                                        <p:cTn id="81" dur="500" fill="hold"/>
                                        <p:tgtEl>
                                          <p:spTgt spid="5124">
                                            <p:txEl>
                                              <p:pRg st="11" end="11"/>
                                            </p:txEl>
                                          </p:spTgt>
                                        </p:tgtEl>
                                        <p:attrNameLst>
                                          <p:attrName>ppt_w</p:attrName>
                                        </p:attrNameLst>
                                      </p:cBhvr>
                                      <p:tavLst>
                                        <p:tav tm="0">
                                          <p:val>
                                            <p:fltVal val="0"/>
                                          </p:val>
                                        </p:tav>
                                        <p:tav tm="100000">
                                          <p:val>
                                            <p:strVal val="#ppt_w"/>
                                          </p:val>
                                        </p:tav>
                                      </p:tavLst>
                                    </p:anim>
                                    <p:anim calcmode="lin" valueType="num">
                                      <p:cBhvr>
                                        <p:cTn id="82" dur="500" fill="hold"/>
                                        <p:tgtEl>
                                          <p:spTgt spid="5124">
                                            <p:txEl>
                                              <p:pRg st="11" end="11"/>
                                            </p:txEl>
                                          </p:spTgt>
                                        </p:tgtEl>
                                        <p:attrNameLst>
                                          <p:attrName>ppt_h</p:attrName>
                                        </p:attrNameLst>
                                      </p:cBhvr>
                                      <p:tavLst>
                                        <p:tav tm="0">
                                          <p:val>
                                            <p:fltVal val="0"/>
                                          </p:val>
                                        </p:tav>
                                        <p:tav tm="100000">
                                          <p:val>
                                            <p:strVal val="#ppt_h"/>
                                          </p:val>
                                        </p:tav>
                                      </p:tavLst>
                                    </p:anim>
                                    <p:animEffect transition="in" filter="fade">
                                      <p:cBhvr>
                                        <p:cTn id="83" dur="500"/>
                                        <p:tgtEl>
                                          <p:spTgt spid="51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a:extLst>
              <a:ext uri="{FF2B5EF4-FFF2-40B4-BE49-F238E27FC236}">
                <a16:creationId xmlns:a16="http://schemas.microsoft.com/office/drawing/2014/main" id="{32E8DF98-4695-473A-BBFB-AE1767CF8819}"/>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14C57055-565B-4641-B263-E3975E79C2DA}" type="datetime1">
              <a:rPr lang="zh-CN" altLang="en-US" sz="1200"/>
              <a:pPr eaLnBrk="1" hangingPunct="1">
                <a:buFont typeface="Wingdings" panose="05000000000000000000" pitchFamily="2" charset="2"/>
                <a:buNone/>
              </a:pPr>
              <a:t>2023/2/16</a:t>
            </a:fld>
            <a:endParaRPr lang="zh-CN" altLang="en-US" sz="1200"/>
          </a:p>
        </p:txBody>
      </p:sp>
      <p:sp>
        <p:nvSpPr>
          <p:cNvPr id="30723" name="灯片编号占位符 5">
            <a:extLst>
              <a:ext uri="{FF2B5EF4-FFF2-40B4-BE49-F238E27FC236}">
                <a16:creationId xmlns:a16="http://schemas.microsoft.com/office/drawing/2014/main" id="{C336BB13-8BF8-4A60-AE5F-718C6E847D6D}"/>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9072C122-89A4-4A3E-99C1-013CDFA38FE2}" type="slidenum">
              <a:rPr lang="zh-CN" altLang="en-US" sz="1200"/>
              <a:pPr algn="r" eaLnBrk="1" hangingPunct="1">
                <a:buFont typeface="Wingdings" panose="05000000000000000000" pitchFamily="2" charset="2"/>
                <a:buNone/>
              </a:pPr>
              <a:t>4</a:t>
            </a:fld>
            <a:endParaRPr lang="zh-CN" altLang="en-US" sz="1200"/>
          </a:p>
        </p:txBody>
      </p:sp>
      <p:sp>
        <p:nvSpPr>
          <p:cNvPr id="7171" name="Rectangle 2">
            <a:extLst>
              <a:ext uri="{FF2B5EF4-FFF2-40B4-BE49-F238E27FC236}">
                <a16:creationId xmlns:a16="http://schemas.microsoft.com/office/drawing/2014/main" id="{DADE10AF-6DE5-4FDD-A231-502A76BF372E}"/>
              </a:ext>
            </a:extLst>
          </p:cNvPr>
          <p:cNvSpPr>
            <a:spLocks noGrp="1" noChangeArrowheads="1"/>
          </p:cNvSpPr>
          <p:nvPr>
            <p:ph type="title" idx="4294967295"/>
          </p:nvPr>
        </p:nvSpPr>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             教材及课程要求</a:t>
            </a:r>
          </a:p>
        </p:txBody>
      </p:sp>
      <p:sp>
        <p:nvSpPr>
          <p:cNvPr id="7172" name="Rectangle 3">
            <a:extLst>
              <a:ext uri="{FF2B5EF4-FFF2-40B4-BE49-F238E27FC236}">
                <a16:creationId xmlns:a16="http://schemas.microsoft.com/office/drawing/2014/main" id="{86FB856D-D5FF-4BA0-8242-B3817D836C35}"/>
              </a:ext>
            </a:extLst>
          </p:cNvPr>
          <p:cNvSpPr>
            <a:spLocks noGrp="1" noChangeArrowheads="1"/>
          </p:cNvSpPr>
          <p:nvPr>
            <p:ph type="body" idx="4294967295"/>
          </p:nvPr>
        </p:nvSpPr>
        <p:spPr>
          <a:xfrm>
            <a:off x="838200" y="1390650"/>
            <a:ext cx="10515600" cy="4786313"/>
          </a:xfrm>
        </p:spPr>
        <p:txBody>
          <a:bodyPr>
            <a:normAutofit fontScale="85000" lnSpcReduction="10000"/>
          </a:bodyPr>
          <a:lstStyle/>
          <a:p>
            <a:pPr eaLnBrk="1" hangingPunct="1">
              <a:lnSpc>
                <a:spcPts val="3300"/>
              </a:lnSpc>
            </a:pPr>
            <a:r>
              <a:rPr lang="zh-CN" altLang="en-US" sz="3200" dirty="0">
                <a:latin typeface="宋体" panose="02010600030101010101" pitchFamily="2" charset="-122"/>
                <a:ea typeface="宋体" panose="02010600030101010101" pitchFamily="2" charset="-122"/>
              </a:rPr>
              <a:t>教材</a:t>
            </a:r>
            <a:endParaRPr lang="en-US" altLang="zh-CN" sz="3200" dirty="0">
              <a:latin typeface="宋体" panose="02010600030101010101" pitchFamily="2" charset="-122"/>
              <a:ea typeface="宋体" panose="02010600030101010101" pitchFamily="2" charset="-122"/>
            </a:endParaRPr>
          </a:p>
          <a:p>
            <a:pPr lvl="1">
              <a:lnSpc>
                <a:spcPts val="3300"/>
              </a:lnSpc>
            </a:pPr>
            <a:r>
              <a:rPr lang="zh-CN" altLang="en-US" sz="2800" dirty="0">
                <a:latin typeface="宋体" panose="02010600030101010101" pitchFamily="2" charset="-122"/>
                <a:ea typeface="宋体" panose="02010600030101010101" pitchFamily="2" charset="-122"/>
              </a:rPr>
              <a:t>马克思主义理论研究和建设工程重点教材</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人类学概论</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，高等教育出版社，</a:t>
            </a:r>
            <a:r>
              <a:rPr lang="en-US" altLang="zh-CN" sz="2800" dirty="0">
                <a:latin typeface="宋体" panose="02010600030101010101" pitchFamily="2" charset="-122"/>
                <a:ea typeface="宋体" panose="02010600030101010101" pitchFamily="2" charset="-122"/>
              </a:rPr>
              <a:t>2019</a:t>
            </a:r>
            <a:r>
              <a:rPr lang="zh-CN" altLang="en-US" sz="2800" dirty="0">
                <a:latin typeface="宋体" panose="02010600030101010101" pitchFamily="2" charset="-122"/>
                <a:ea typeface="宋体" panose="02010600030101010101" pitchFamily="2" charset="-122"/>
              </a:rPr>
              <a:t>年。</a:t>
            </a:r>
            <a:endParaRPr lang="en-US" altLang="zh-CN" sz="2800" dirty="0">
              <a:latin typeface="宋体" panose="02010600030101010101" pitchFamily="2" charset="-122"/>
              <a:ea typeface="宋体" panose="02010600030101010101" pitchFamily="2" charset="-122"/>
            </a:endParaRPr>
          </a:p>
          <a:p>
            <a:pPr lvl="1">
              <a:lnSpc>
                <a:spcPts val="3300"/>
              </a:lnSpc>
            </a:pPr>
            <a:r>
              <a:rPr lang="zh-CN" altLang="zh-CN" sz="2800" dirty="0">
                <a:latin typeface="楷体" panose="02010609060101010101" pitchFamily="49" charset="-122"/>
                <a:ea typeface="楷体" panose="02010609060101010101" pitchFamily="49" charset="-122"/>
              </a:rPr>
              <a:t>约翰</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奥莫亨德罗</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像人类学家一样思考</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，北京大学出版社，</a:t>
            </a:r>
            <a:r>
              <a:rPr lang="en-US" altLang="zh-CN" sz="2800" dirty="0">
                <a:latin typeface="楷体" panose="02010609060101010101" pitchFamily="49" charset="-122"/>
                <a:ea typeface="楷体" panose="02010609060101010101" pitchFamily="49" charset="-122"/>
              </a:rPr>
              <a:t>2017.5</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lvl="1">
              <a:lnSpc>
                <a:spcPts val="3300"/>
              </a:lnSpc>
            </a:pPr>
            <a:r>
              <a:rPr lang="zh-CN" altLang="zh-CN" sz="2800" dirty="0">
                <a:latin typeface="楷体" panose="02010609060101010101" pitchFamily="49" charset="-122"/>
                <a:ea typeface="楷体" panose="02010609060101010101" pitchFamily="49" charset="-122"/>
              </a:rPr>
              <a:t>康拉德</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菲利普</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科塔克</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人类学：人类多样性的探索</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中国人民大学出版社</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2012.1</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eaLnBrk="1" hangingPunct="1">
              <a:lnSpc>
                <a:spcPts val="3300"/>
              </a:lnSpc>
            </a:pPr>
            <a:r>
              <a:rPr lang="zh-CN" altLang="en-US" sz="3200" dirty="0">
                <a:latin typeface="宋体" panose="02010600030101010101" pitchFamily="2" charset="-122"/>
                <a:ea typeface="宋体" panose="02010600030101010101" pitchFamily="2" charset="-122"/>
              </a:rPr>
              <a:t>课程要求</a:t>
            </a:r>
            <a:endParaRPr lang="en-US" altLang="zh-CN" sz="3200" dirty="0">
              <a:latin typeface="宋体" panose="02010600030101010101" pitchFamily="2" charset="-122"/>
              <a:ea typeface="宋体" panose="02010600030101010101" pitchFamily="2" charset="-122"/>
            </a:endParaRPr>
          </a:p>
          <a:p>
            <a:pPr lvl="1">
              <a:lnSpc>
                <a:spcPts val="3300"/>
              </a:lnSpc>
            </a:pPr>
            <a:r>
              <a:rPr lang="zh-CN" altLang="en-US" sz="2800" dirty="0">
                <a:latin typeface="宋体" panose="02010600030101010101" pitchFamily="2" charset="-122"/>
                <a:ea typeface="宋体" panose="02010600030101010101" pitchFamily="2" charset="-122"/>
              </a:rPr>
              <a:t>课堂参与（</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0％）</a:t>
            </a:r>
            <a:endParaRPr lang="en-US" altLang="zh-CN" sz="2800" dirty="0">
              <a:latin typeface="宋体" panose="02010600030101010101" pitchFamily="2" charset="-122"/>
              <a:ea typeface="宋体" panose="02010600030101010101" pitchFamily="2" charset="-122"/>
            </a:endParaRPr>
          </a:p>
          <a:p>
            <a:pPr lvl="1">
              <a:lnSpc>
                <a:spcPts val="3300"/>
              </a:lnSpc>
            </a:pPr>
            <a:r>
              <a:rPr lang="zh-CN" altLang="en-US" sz="2800" dirty="0">
                <a:latin typeface="宋体" panose="02010600030101010101" pitchFamily="2" charset="-122"/>
                <a:ea typeface="宋体" panose="02010600030101010101" pitchFamily="2" charset="-122"/>
              </a:rPr>
              <a:t>平时作业（</a:t>
            </a:r>
            <a:r>
              <a:rPr lang="en-US" altLang="zh-CN" sz="2800" dirty="0">
                <a:latin typeface="宋体" panose="02010600030101010101" pitchFamily="2" charset="-122"/>
                <a:ea typeface="宋体" panose="02010600030101010101" pitchFamily="2" charset="-122"/>
              </a:rPr>
              <a:t>20</a:t>
            </a:r>
            <a:r>
              <a:rPr lang="zh-CN" altLang="en-US" sz="2800" dirty="0">
                <a:latin typeface="宋体" panose="02010600030101010101" pitchFamily="2" charset="-122"/>
                <a:ea typeface="宋体" panose="02010600030101010101" pitchFamily="2" charset="-122"/>
              </a:rPr>
              <a:t>％）</a:t>
            </a:r>
          </a:p>
          <a:p>
            <a:pPr lvl="1">
              <a:lnSpc>
                <a:spcPts val="3300"/>
              </a:lnSpc>
            </a:pPr>
            <a:r>
              <a:rPr lang="zh-CN" altLang="en-US" sz="2800" dirty="0">
                <a:latin typeface="宋体" panose="02010600030101010101" pitchFamily="2" charset="-122"/>
                <a:ea typeface="宋体" panose="02010600030101010101" pitchFamily="2" charset="-122"/>
              </a:rPr>
              <a:t>期末考试（</a:t>
            </a:r>
            <a:r>
              <a:rPr lang="en-US" altLang="zh-CN" sz="2800" dirty="0">
                <a:latin typeface="宋体" panose="02010600030101010101" pitchFamily="2" charset="-122"/>
                <a:ea typeface="宋体" panose="02010600030101010101" pitchFamily="2" charset="-122"/>
              </a:rPr>
              <a:t>6</a:t>
            </a:r>
            <a:r>
              <a:rPr lang="zh-CN" altLang="en-US" sz="2800" dirty="0">
                <a:latin typeface="宋体" panose="02010600030101010101" pitchFamily="2" charset="-122"/>
                <a:ea typeface="宋体" panose="02010600030101010101" pitchFamily="2" charset="-122"/>
              </a:rPr>
              <a:t>0％，开卷）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7171"/>
                                        </p:tgtEl>
                                        <p:attrNameLst>
                                          <p:attrName>style.visibility</p:attrName>
                                        </p:attrNameLst>
                                      </p:cBhvr>
                                      <p:to>
                                        <p:strVal val="visible"/>
                                      </p:to>
                                    </p:set>
                                    <p:animEffect transition="in" filter="fade">
                                      <p:cBhvr>
                                        <p:cTn id="7" dur="767" decel="100000"/>
                                        <p:tgtEl>
                                          <p:spTgt spid="7171"/>
                                        </p:tgtEl>
                                      </p:cBhvr>
                                    </p:animEffect>
                                    <p:animScale>
                                      <p:cBhvr>
                                        <p:cTn id="8" dur="767" decel="100000"/>
                                        <p:tgtEl>
                                          <p:spTgt spid="7171"/>
                                        </p:tgtEl>
                                      </p:cBhvr>
                                      <p:from x="10000" y="10000"/>
                                      <p:to x="200000" y="450000"/>
                                    </p:animScale>
                                    <p:animScale>
                                      <p:cBhvr>
                                        <p:cTn id="9" dur="1228" accel="100000" fill="hold">
                                          <p:stCondLst>
                                            <p:cond delay="767"/>
                                          </p:stCondLst>
                                        </p:cTn>
                                        <p:tgtEl>
                                          <p:spTgt spid="7171"/>
                                        </p:tgtEl>
                                      </p:cBhvr>
                                      <p:from x="200000" y="450000"/>
                                      <p:to x="100000" y="100000"/>
                                    </p:animScale>
                                    <p:set>
                                      <p:cBhvr>
                                        <p:cTn id="10" dur="767" fill="hold"/>
                                        <p:tgtEl>
                                          <p:spTgt spid="7171"/>
                                        </p:tgtEl>
                                        <p:attrNameLst>
                                          <p:attrName>ppt_x</p:attrName>
                                        </p:attrNameLst>
                                      </p:cBhvr>
                                      <p:to>
                                        <p:strVal val="(0.5)"/>
                                      </p:to>
                                    </p:set>
                                    <p:anim from="(0.5)" to="(#ppt_x)" calcmode="lin" valueType="num">
                                      <p:cBhvr>
                                        <p:cTn id="11" dur="1228" accel="100000" fill="hold">
                                          <p:stCondLst>
                                            <p:cond delay="767"/>
                                          </p:stCondLst>
                                        </p:cTn>
                                        <p:tgtEl>
                                          <p:spTgt spid="7171"/>
                                        </p:tgtEl>
                                        <p:attrNameLst>
                                          <p:attrName>ppt_x</p:attrName>
                                        </p:attrNameLst>
                                      </p:cBhvr>
                                    </p:anim>
                                    <p:set>
                                      <p:cBhvr>
                                        <p:cTn id="12" dur="767" fill="hold"/>
                                        <p:tgtEl>
                                          <p:spTgt spid="7171"/>
                                        </p:tgtEl>
                                        <p:attrNameLst>
                                          <p:attrName>ppt_y</p:attrName>
                                        </p:attrNameLst>
                                      </p:cBhvr>
                                      <p:to>
                                        <p:strVal val="(#ppt_y+0.4)"/>
                                      </p:to>
                                    </p:set>
                                    <p:anim from="(#ppt_y+0.4)" to="(#ppt_y)" calcmode="lin" valueType="num">
                                      <p:cBhvr>
                                        <p:cTn id="13" dur="1228" accel="100000" fill="hold">
                                          <p:stCondLst>
                                            <p:cond delay="767"/>
                                          </p:stCondLst>
                                        </p:cTn>
                                        <p:tgtEl>
                                          <p:spTgt spid="717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7172">
                                            <p:txEl>
                                              <p:pRg st="0" end="0"/>
                                            </p:txEl>
                                          </p:spTgt>
                                        </p:tgtEl>
                                        <p:attrNameLst>
                                          <p:attrName>style.visibility</p:attrName>
                                        </p:attrNameLst>
                                      </p:cBhvr>
                                      <p:to>
                                        <p:strVal val="visible"/>
                                      </p:to>
                                    </p:set>
                                    <p:anim calcmode="lin" valueType="num">
                                      <p:cBhvr>
                                        <p:cTn id="18" dur="500" fill="hold"/>
                                        <p:tgtEl>
                                          <p:spTgt spid="7172">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7172">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7172">
                                            <p:txEl>
                                              <p:pRg st="0" end="0"/>
                                            </p:txEl>
                                          </p:spTgt>
                                        </p:tgtEl>
                                      </p:cBhvr>
                                    </p:animEffect>
                                  </p:childTnLst>
                                </p:cTn>
                              </p:par>
                              <p:par>
                                <p:cTn id="21" presetID="53" presetClass="entr" presetSubtype="16" fill="hold" grpId="0" nodeType="withEffect">
                                  <p:stCondLst>
                                    <p:cond delay="0"/>
                                  </p:stCondLst>
                                  <p:childTnLst>
                                    <p:set>
                                      <p:cBhvr>
                                        <p:cTn id="22" dur="0" fill="hold">
                                          <p:stCondLst>
                                            <p:cond delay="0"/>
                                          </p:stCondLst>
                                        </p:cTn>
                                        <p:tgtEl>
                                          <p:spTgt spid="7172">
                                            <p:txEl>
                                              <p:pRg st="1" end="1"/>
                                            </p:txEl>
                                          </p:spTgt>
                                        </p:tgtEl>
                                        <p:attrNameLst>
                                          <p:attrName>style.visibility</p:attrName>
                                        </p:attrNameLst>
                                      </p:cBhvr>
                                      <p:to>
                                        <p:strVal val="visible"/>
                                      </p:to>
                                    </p:set>
                                    <p:anim calcmode="lin" valueType="num">
                                      <p:cBhvr>
                                        <p:cTn id="23" dur="500" fill="hold"/>
                                        <p:tgtEl>
                                          <p:spTgt spid="7172">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7172">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7172">
                                            <p:txEl>
                                              <p:pRg st="1" end="1"/>
                                            </p:txEl>
                                          </p:spTgt>
                                        </p:tgtEl>
                                      </p:cBhvr>
                                    </p:animEffect>
                                  </p:childTnLst>
                                </p:cTn>
                              </p:par>
                              <p:par>
                                <p:cTn id="26" presetID="53" presetClass="entr" presetSubtype="16" fill="hold" grpId="0" nodeType="withEffect">
                                  <p:stCondLst>
                                    <p:cond delay="0"/>
                                  </p:stCondLst>
                                  <p:childTnLst>
                                    <p:set>
                                      <p:cBhvr>
                                        <p:cTn id="27" dur="0" fill="hold">
                                          <p:stCondLst>
                                            <p:cond delay="0"/>
                                          </p:stCondLst>
                                        </p:cTn>
                                        <p:tgtEl>
                                          <p:spTgt spid="7172">
                                            <p:txEl>
                                              <p:pRg st="2" end="2"/>
                                            </p:txEl>
                                          </p:spTgt>
                                        </p:tgtEl>
                                        <p:attrNameLst>
                                          <p:attrName>style.visibility</p:attrName>
                                        </p:attrNameLst>
                                      </p:cBhvr>
                                      <p:to>
                                        <p:strVal val="visible"/>
                                      </p:to>
                                    </p:set>
                                    <p:anim calcmode="lin" valueType="num">
                                      <p:cBhvr>
                                        <p:cTn id="28" dur="500" fill="hold"/>
                                        <p:tgtEl>
                                          <p:spTgt spid="7172">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7172">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7172">
                                            <p:txEl>
                                              <p:pRg st="2" end="2"/>
                                            </p:txEl>
                                          </p:spTgt>
                                        </p:tgtEl>
                                      </p:cBhvr>
                                    </p:animEffect>
                                  </p:childTnLst>
                                </p:cTn>
                              </p:par>
                              <p:par>
                                <p:cTn id="31" presetID="53" presetClass="entr" presetSubtype="16" fill="hold" grpId="0" nodeType="withEffect">
                                  <p:stCondLst>
                                    <p:cond delay="0"/>
                                  </p:stCondLst>
                                  <p:childTnLst>
                                    <p:set>
                                      <p:cBhvr>
                                        <p:cTn id="32" dur="0" fill="hold">
                                          <p:stCondLst>
                                            <p:cond delay="0"/>
                                          </p:stCondLst>
                                        </p:cTn>
                                        <p:tgtEl>
                                          <p:spTgt spid="7172">
                                            <p:txEl>
                                              <p:pRg st="3" end="3"/>
                                            </p:txEl>
                                          </p:spTgt>
                                        </p:tgtEl>
                                        <p:attrNameLst>
                                          <p:attrName>style.visibility</p:attrName>
                                        </p:attrNameLst>
                                      </p:cBhvr>
                                      <p:to>
                                        <p:strVal val="visible"/>
                                      </p:to>
                                    </p:set>
                                    <p:anim calcmode="lin" valueType="num">
                                      <p:cBhvr>
                                        <p:cTn id="33" dur="500" fill="hold"/>
                                        <p:tgtEl>
                                          <p:spTgt spid="717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7172">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7172">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grpId="0" nodeType="clickEffect">
                                  <p:stCondLst>
                                    <p:cond delay="0"/>
                                  </p:stCondLst>
                                  <p:childTnLst>
                                    <p:set>
                                      <p:cBhvr>
                                        <p:cTn id="39" dur="0" fill="hold">
                                          <p:stCondLst>
                                            <p:cond delay="0"/>
                                          </p:stCondLst>
                                        </p:cTn>
                                        <p:tgtEl>
                                          <p:spTgt spid="7172">
                                            <p:txEl>
                                              <p:pRg st="4" end="4"/>
                                            </p:txEl>
                                          </p:spTgt>
                                        </p:tgtEl>
                                        <p:attrNameLst>
                                          <p:attrName>style.visibility</p:attrName>
                                        </p:attrNameLst>
                                      </p:cBhvr>
                                      <p:to>
                                        <p:strVal val="visible"/>
                                      </p:to>
                                    </p:set>
                                    <p:anim calcmode="lin" valueType="num">
                                      <p:cBhvr>
                                        <p:cTn id="40" dur="500" fill="hold"/>
                                        <p:tgtEl>
                                          <p:spTgt spid="7172">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7172">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7172">
                                            <p:txEl>
                                              <p:pRg st="4" end="4"/>
                                            </p:txEl>
                                          </p:spTgt>
                                        </p:tgtEl>
                                      </p:cBhvr>
                                    </p:animEffect>
                                  </p:childTnLst>
                                </p:cTn>
                              </p:par>
                              <p:par>
                                <p:cTn id="43" presetID="53" presetClass="entr" presetSubtype="16" fill="hold" grpId="0" nodeType="withEffect">
                                  <p:stCondLst>
                                    <p:cond delay="0"/>
                                  </p:stCondLst>
                                  <p:childTnLst>
                                    <p:set>
                                      <p:cBhvr>
                                        <p:cTn id="44" dur="0" fill="hold">
                                          <p:stCondLst>
                                            <p:cond delay="0"/>
                                          </p:stCondLst>
                                        </p:cTn>
                                        <p:tgtEl>
                                          <p:spTgt spid="7172">
                                            <p:txEl>
                                              <p:pRg st="5" end="5"/>
                                            </p:txEl>
                                          </p:spTgt>
                                        </p:tgtEl>
                                        <p:attrNameLst>
                                          <p:attrName>style.visibility</p:attrName>
                                        </p:attrNameLst>
                                      </p:cBhvr>
                                      <p:to>
                                        <p:strVal val="visible"/>
                                      </p:to>
                                    </p:set>
                                    <p:anim calcmode="lin" valueType="num">
                                      <p:cBhvr>
                                        <p:cTn id="45" dur="500" fill="hold"/>
                                        <p:tgtEl>
                                          <p:spTgt spid="7172">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7172">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7172">
                                            <p:txEl>
                                              <p:pRg st="5" end="5"/>
                                            </p:txEl>
                                          </p:spTgt>
                                        </p:tgtEl>
                                      </p:cBhvr>
                                    </p:animEffect>
                                  </p:childTnLst>
                                </p:cTn>
                              </p:par>
                              <p:par>
                                <p:cTn id="48" presetID="53" presetClass="entr" presetSubtype="16" fill="hold" grpId="0" nodeType="withEffect">
                                  <p:stCondLst>
                                    <p:cond delay="0"/>
                                  </p:stCondLst>
                                  <p:childTnLst>
                                    <p:set>
                                      <p:cBhvr>
                                        <p:cTn id="49" dur="0" fill="hold">
                                          <p:stCondLst>
                                            <p:cond delay="0"/>
                                          </p:stCondLst>
                                        </p:cTn>
                                        <p:tgtEl>
                                          <p:spTgt spid="7172">
                                            <p:txEl>
                                              <p:pRg st="6" end="6"/>
                                            </p:txEl>
                                          </p:spTgt>
                                        </p:tgtEl>
                                        <p:attrNameLst>
                                          <p:attrName>style.visibility</p:attrName>
                                        </p:attrNameLst>
                                      </p:cBhvr>
                                      <p:to>
                                        <p:strVal val="visible"/>
                                      </p:to>
                                    </p:set>
                                    <p:anim calcmode="lin" valueType="num">
                                      <p:cBhvr>
                                        <p:cTn id="50" dur="500" fill="hold"/>
                                        <p:tgtEl>
                                          <p:spTgt spid="7172">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7172">
                                            <p:txEl>
                                              <p:pRg st="6" end="6"/>
                                            </p:txEl>
                                          </p:spTgt>
                                        </p:tgtEl>
                                        <p:attrNameLst>
                                          <p:attrName>ppt_h</p:attrName>
                                        </p:attrNameLst>
                                      </p:cBhvr>
                                      <p:tavLst>
                                        <p:tav tm="0">
                                          <p:val>
                                            <p:fltVal val="0"/>
                                          </p:val>
                                        </p:tav>
                                        <p:tav tm="100000">
                                          <p:val>
                                            <p:strVal val="#ppt_h"/>
                                          </p:val>
                                        </p:tav>
                                      </p:tavLst>
                                    </p:anim>
                                    <p:animEffect transition="in" filter="fade">
                                      <p:cBhvr>
                                        <p:cTn id="52" dur="500"/>
                                        <p:tgtEl>
                                          <p:spTgt spid="7172">
                                            <p:txEl>
                                              <p:pRg st="6" end="6"/>
                                            </p:txEl>
                                          </p:spTgt>
                                        </p:tgtEl>
                                      </p:cBhvr>
                                    </p:animEffect>
                                  </p:childTnLst>
                                </p:cTn>
                              </p:par>
                              <p:par>
                                <p:cTn id="53" presetID="53" presetClass="entr" presetSubtype="16" fill="hold" grpId="0" nodeType="withEffect">
                                  <p:stCondLst>
                                    <p:cond delay="0"/>
                                  </p:stCondLst>
                                  <p:childTnLst>
                                    <p:set>
                                      <p:cBhvr>
                                        <p:cTn id="54" dur="0" fill="hold">
                                          <p:stCondLst>
                                            <p:cond delay="0"/>
                                          </p:stCondLst>
                                        </p:cTn>
                                        <p:tgtEl>
                                          <p:spTgt spid="7172">
                                            <p:txEl>
                                              <p:pRg st="7" end="7"/>
                                            </p:txEl>
                                          </p:spTgt>
                                        </p:tgtEl>
                                        <p:attrNameLst>
                                          <p:attrName>style.visibility</p:attrName>
                                        </p:attrNameLst>
                                      </p:cBhvr>
                                      <p:to>
                                        <p:strVal val="visible"/>
                                      </p:to>
                                    </p:set>
                                    <p:anim calcmode="lin" valueType="num">
                                      <p:cBhvr>
                                        <p:cTn id="55" dur="500" fill="hold"/>
                                        <p:tgtEl>
                                          <p:spTgt spid="7172">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7172">
                                            <p:txEl>
                                              <p:pRg st="7" end="7"/>
                                            </p:txEl>
                                          </p:spTgt>
                                        </p:tgtEl>
                                        <p:attrNameLst>
                                          <p:attrName>ppt_h</p:attrName>
                                        </p:attrNameLst>
                                      </p:cBhvr>
                                      <p:tavLst>
                                        <p:tav tm="0">
                                          <p:val>
                                            <p:fltVal val="0"/>
                                          </p:val>
                                        </p:tav>
                                        <p:tav tm="100000">
                                          <p:val>
                                            <p:strVal val="#ppt_h"/>
                                          </p:val>
                                        </p:tav>
                                      </p:tavLst>
                                    </p:anim>
                                    <p:animEffect transition="in" filter="fade">
                                      <p:cBhvr>
                                        <p:cTn id="57" dur="500"/>
                                        <p:tgtEl>
                                          <p:spTgt spid="71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3CDA45C3-6DFF-4281-876B-58A9ABF3EE83}"/>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D51080A-8FC0-4C82-A825-38B42B2D076A}" type="datetime1">
              <a:rPr lang="zh-CN" altLang="en-US" sz="1200"/>
              <a:pPr eaLnBrk="1" hangingPunct="1">
                <a:buFont typeface="Wingdings" panose="05000000000000000000" pitchFamily="2" charset="2"/>
                <a:buNone/>
              </a:pPr>
              <a:t>2023/2/16</a:t>
            </a:fld>
            <a:endParaRPr lang="zh-CN" altLang="en-US" sz="1200"/>
          </a:p>
        </p:txBody>
      </p:sp>
      <p:sp>
        <p:nvSpPr>
          <p:cNvPr id="31747" name="灯片编号占位符 5">
            <a:extLst>
              <a:ext uri="{FF2B5EF4-FFF2-40B4-BE49-F238E27FC236}">
                <a16:creationId xmlns:a16="http://schemas.microsoft.com/office/drawing/2014/main" id="{D9A24855-86CB-407A-BB74-9E27C742FBA4}"/>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2AD2B51A-BF80-4130-8C0A-6E94D8A74B49}" type="slidenum">
              <a:rPr lang="zh-CN" altLang="en-US" sz="1200"/>
              <a:pPr algn="r" eaLnBrk="1" hangingPunct="1">
                <a:buFont typeface="Wingdings" panose="05000000000000000000" pitchFamily="2" charset="2"/>
                <a:buNone/>
              </a:pPr>
              <a:t>5</a:t>
            </a:fld>
            <a:endParaRPr lang="zh-CN" altLang="en-US" sz="1200"/>
          </a:p>
        </p:txBody>
      </p:sp>
      <p:sp>
        <p:nvSpPr>
          <p:cNvPr id="8195" name="Rectangle 2">
            <a:extLst>
              <a:ext uri="{FF2B5EF4-FFF2-40B4-BE49-F238E27FC236}">
                <a16:creationId xmlns:a16="http://schemas.microsoft.com/office/drawing/2014/main" id="{B93BA029-009C-4A87-86E6-3E647547F50B}"/>
              </a:ext>
            </a:extLst>
          </p:cNvPr>
          <p:cNvSpPr>
            <a:spLocks noGrp="1" noChangeArrowheads="1"/>
          </p:cNvSpPr>
          <p:nvPr>
            <p:ph type="title" idx="4294967295"/>
          </p:nvPr>
        </p:nvSpPr>
        <p:spPr>
          <a:xfrm>
            <a:off x="838200" y="136525"/>
            <a:ext cx="10515600" cy="704851"/>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             课外参阅书目</a:t>
            </a:r>
          </a:p>
        </p:txBody>
      </p:sp>
      <p:sp>
        <p:nvSpPr>
          <p:cNvPr id="8196" name="Rectangle 3">
            <a:extLst>
              <a:ext uri="{FF2B5EF4-FFF2-40B4-BE49-F238E27FC236}">
                <a16:creationId xmlns:a16="http://schemas.microsoft.com/office/drawing/2014/main" id="{DEAF38CC-3319-43DD-ADAA-45051153FDF9}"/>
              </a:ext>
            </a:extLst>
          </p:cNvPr>
          <p:cNvSpPr>
            <a:spLocks noGrp="1" noChangeArrowheads="1"/>
          </p:cNvSpPr>
          <p:nvPr>
            <p:ph type="body" idx="4294967295"/>
          </p:nvPr>
        </p:nvSpPr>
        <p:spPr>
          <a:xfrm>
            <a:off x="1127234" y="1016876"/>
            <a:ext cx="8634305" cy="5179138"/>
          </a:xfrm>
        </p:spPr>
        <p:txBody>
          <a:bodyPr>
            <a:noAutofit/>
          </a:bodyPr>
          <a:lstStyle/>
          <a:p>
            <a:pPr>
              <a:lnSpc>
                <a:spcPts val="3000"/>
              </a:lnSpc>
            </a:pPr>
            <a:r>
              <a:rPr lang="zh-CN" altLang="en-US" sz="2400" dirty="0">
                <a:latin typeface="宋体" panose="02010600030101010101" pitchFamily="2" charset="-122"/>
                <a:ea typeface="宋体" panose="02010600030101010101" pitchFamily="2" charset="-122"/>
              </a:rPr>
              <a:t>杰里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穆尔《人类学家的文化见解》</a:t>
            </a:r>
            <a:endParaRPr lang="en-US" altLang="zh-CN" sz="2400" dirty="0">
              <a:latin typeface="宋体" panose="02010600030101010101" pitchFamily="2" charset="-122"/>
              <a:ea typeface="宋体" panose="02010600030101010101" pitchFamily="2" charset="-122"/>
            </a:endParaRPr>
          </a:p>
          <a:p>
            <a:pPr>
              <a:lnSpc>
                <a:spcPts val="3000"/>
              </a:lnSpc>
            </a:pPr>
            <a:r>
              <a:rPr lang="zh-CN" altLang="en-US" sz="2400" dirty="0">
                <a:latin typeface="宋体" panose="02010600030101010101" pitchFamily="2" charset="-122"/>
                <a:ea typeface="宋体" panose="02010600030101010101" pitchFamily="2" charset="-122"/>
              </a:rPr>
              <a:t>大卫</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费特曼</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民族志：步步深入</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nSpc>
                <a:spcPts val="3000"/>
              </a:lnSpc>
            </a:pPr>
            <a:r>
              <a:rPr lang="zh-CN" altLang="en-US" sz="2400" dirty="0">
                <a:latin typeface="宋体" panose="02010600030101010101" pitchFamily="2" charset="-122"/>
                <a:ea typeface="宋体" panose="02010600030101010101" pitchFamily="2" charset="-122"/>
              </a:rPr>
              <a:t>林耀华：《金翼》（</a:t>
            </a:r>
            <a:r>
              <a:rPr lang="zh-CN" altLang="en-US" sz="1800" dirty="0">
                <a:latin typeface="宋体" panose="02010600030101010101" pitchFamily="2" charset="-122"/>
                <a:ea typeface="宋体" panose="02010600030101010101" pitchFamily="2" charset="-122"/>
              </a:rPr>
              <a:t>福建古田岭尾村</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ts val="3000"/>
              </a:lnSpc>
            </a:pPr>
            <a:r>
              <a:rPr lang="zh-CN" altLang="en-US" sz="2400" dirty="0">
                <a:latin typeface="宋体" panose="02010600030101010101" pitchFamily="2" charset="-122"/>
                <a:ea typeface="宋体" panose="02010600030101010101" pitchFamily="2" charset="-122"/>
              </a:rPr>
              <a:t>马凌诺夫斯基：《西太平洋的航海者》</a:t>
            </a:r>
            <a:endParaRPr lang="en-US" altLang="zh-CN" sz="2400" dirty="0">
              <a:latin typeface="宋体" panose="02010600030101010101" pitchFamily="2" charset="-122"/>
              <a:ea typeface="宋体" panose="02010600030101010101" pitchFamily="2" charset="-122"/>
            </a:endParaRPr>
          </a:p>
          <a:p>
            <a:pPr>
              <a:lnSpc>
                <a:spcPts val="3000"/>
              </a:lnSpc>
            </a:pPr>
            <a:r>
              <a:rPr lang="zh-CN" altLang="en-US" sz="2400" dirty="0">
                <a:latin typeface="宋体" panose="02010600030101010101" pitchFamily="2" charset="-122"/>
                <a:ea typeface="宋体" panose="02010600030101010101" pitchFamily="2" charset="-122"/>
              </a:rPr>
              <a:t>费孝通：《江村经济》</a:t>
            </a:r>
            <a:r>
              <a:rPr lang="en-US" altLang="zh-CN" sz="24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江苏吴县开弦弓村</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ts val="3000"/>
              </a:lnSpc>
            </a:pPr>
            <a:r>
              <a:rPr lang="en-US" altLang="zh-CN" sz="2400" dirty="0">
                <a:latin typeface="宋体" panose="02010600030101010101" pitchFamily="2" charset="-122"/>
                <a:ea typeface="宋体" panose="02010600030101010101" pitchFamily="2" charset="-122"/>
              </a:rPr>
              <a:t>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埃文思</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普里查德：《努尔人》</a:t>
            </a:r>
          </a:p>
          <a:p>
            <a:pPr>
              <a:lnSpc>
                <a:spcPts val="3000"/>
              </a:lnSpc>
            </a:pPr>
            <a:r>
              <a:rPr lang="zh-CN" altLang="en-US" sz="2400" dirty="0">
                <a:latin typeface="宋体" panose="02010600030101010101" pitchFamily="2" charset="-122"/>
                <a:ea typeface="宋体" panose="02010600030101010101" pitchFamily="2" charset="-122"/>
              </a:rPr>
              <a:t>艾略特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列堡：</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泰利的街角</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endParaRPr>
          </a:p>
          <a:p>
            <a:pPr>
              <a:lnSpc>
                <a:spcPts val="3000"/>
              </a:lnSpc>
            </a:pPr>
            <a:r>
              <a:rPr lang="zh-CN" altLang="en-US" sz="2400" dirty="0">
                <a:latin typeface="宋体" panose="02010600030101010101" pitchFamily="2" charset="-122"/>
                <a:ea typeface="宋体" panose="02010600030101010101" pitchFamily="2" charset="-122"/>
              </a:rPr>
              <a:t>詹姆斯乔治</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弗雷泽：《金枝》</a:t>
            </a:r>
            <a:endParaRPr lang="en-US" altLang="zh-CN" sz="2400" dirty="0">
              <a:latin typeface="宋体" panose="02010600030101010101" pitchFamily="2" charset="-122"/>
              <a:ea typeface="宋体" panose="02010600030101010101" pitchFamily="2" charset="-122"/>
            </a:endParaRPr>
          </a:p>
          <a:p>
            <a:pPr>
              <a:lnSpc>
                <a:spcPts val="3000"/>
              </a:lnSpc>
            </a:pPr>
            <a:r>
              <a:rPr lang="zh-CN" altLang="en-US" sz="2400" dirty="0">
                <a:latin typeface="宋体" panose="02010600030101010101" pitchFamily="2" charset="-122"/>
                <a:ea typeface="宋体" panose="02010600030101010101" pitchFamily="2" charset="-122"/>
              </a:rPr>
              <a:t>蓝佩嘉：</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跨国灰姑娘：当东南亚帮佣遇上台湾新富家庭</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nSpc>
                <a:spcPts val="3000"/>
              </a:lnSpc>
            </a:pPr>
            <a:r>
              <a:rPr lang="zh-CN" altLang="en-US" sz="2400" dirty="0">
                <a:latin typeface="宋体" panose="02010600030101010101" pitchFamily="2" charset="-122"/>
                <a:ea typeface="宋体" panose="02010600030101010101" pitchFamily="2" charset="-122"/>
              </a:rPr>
              <a:t>刘绍华：</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我的凉山兄弟：毒品、艾滋与流动青年</a:t>
            </a:r>
            <a:r>
              <a:rPr lang="en-US" altLang="zh-CN" sz="2400" dirty="0">
                <a:latin typeface="宋体" panose="02010600030101010101" pitchFamily="2" charset="-122"/>
                <a:ea typeface="宋体" panose="02010600030101010101" pitchFamily="2" charset="-122"/>
              </a:rPr>
              <a:t>》</a:t>
            </a:r>
          </a:p>
          <a:p>
            <a:pPr>
              <a:lnSpc>
                <a:spcPct val="80000"/>
              </a:lnSpc>
            </a:pPr>
            <a:endParaRPr lang="en-US" altLang="zh-CN"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195"/>
                                        </p:tgtEl>
                                        <p:attrNameLst>
                                          <p:attrName>style.visibility</p:attrName>
                                        </p:attrNameLst>
                                      </p:cBhvr>
                                      <p:to>
                                        <p:strVal val="visible"/>
                                      </p:to>
                                    </p:set>
                                    <p:animEffect transition="in" filter="fade">
                                      <p:cBhvr>
                                        <p:cTn id="7" dur="767" decel="100000"/>
                                        <p:tgtEl>
                                          <p:spTgt spid="8195"/>
                                        </p:tgtEl>
                                      </p:cBhvr>
                                    </p:animEffect>
                                    <p:animScale>
                                      <p:cBhvr>
                                        <p:cTn id="8" dur="767" decel="100000"/>
                                        <p:tgtEl>
                                          <p:spTgt spid="8195"/>
                                        </p:tgtEl>
                                      </p:cBhvr>
                                      <p:from x="10000" y="10000"/>
                                      <p:to x="200000" y="450000"/>
                                    </p:animScale>
                                    <p:animScale>
                                      <p:cBhvr>
                                        <p:cTn id="9" dur="1228" accel="100000" fill="hold">
                                          <p:stCondLst>
                                            <p:cond delay="767"/>
                                          </p:stCondLst>
                                        </p:cTn>
                                        <p:tgtEl>
                                          <p:spTgt spid="8195"/>
                                        </p:tgtEl>
                                      </p:cBhvr>
                                      <p:from x="200000" y="450000"/>
                                      <p:to x="100000" y="100000"/>
                                    </p:animScale>
                                    <p:set>
                                      <p:cBhvr>
                                        <p:cTn id="10" dur="767" fill="hold"/>
                                        <p:tgtEl>
                                          <p:spTgt spid="8195"/>
                                        </p:tgtEl>
                                        <p:attrNameLst>
                                          <p:attrName>ppt_x</p:attrName>
                                        </p:attrNameLst>
                                      </p:cBhvr>
                                      <p:to>
                                        <p:strVal val="(0.5)"/>
                                      </p:to>
                                    </p:set>
                                    <p:anim from="(0.5)" to="(#ppt_x)" calcmode="lin" valueType="num">
                                      <p:cBhvr>
                                        <p:cTn id="11" dur="1228" accel="100000" fill="hold">
                                          <p:stCondLst>
                                            <p:cond delay="767"/>
                                          </p:stCondLst>
                                        </p:cTn>
                                        <p:tgtEl>
                                          <p:spTgt spid="8195"/>
                                        </p:tgtEl>
                                        <p:attrNameLst>
                                          <p:attrName>ppt_x</p:attrName>
                                        </p:attrNameLst>
                                      </p:cBhvr>
                                    </p:anim>
                                    <p:set>
                                      <p:cBhvr>
                                        <p:cTn id="12" dur="767" fill="hold"/>
                                        <p:tgtEl>
                                          <p:spTgt spid="8195"/>
                                        </p:tgtEl>
                                        <p:attrNameLst>
                                          <p:attrName>ppt_y</p:attrName>
                                        </p:attrNameLst>
                                      </p:cBhvr>
                                      <p:to>
                                        <p:strVal val="(#ppt_y+0.4)"/>
                                      </p:to>
                                    </p:set>
                                    <p:anim from="(#ppt_y+0.4)" to="(#ppt_y)" calcmode="lin" valueType="num">
                                      <p:cBhvr>
                                        <p:cTn id="13" dur="1228" accel="100000" fill="hold">
                                          <p:stCondLst>
                                            <p:cond delay="767"/>
                                          </p:stCondLst>
                                        </p:cTn>
                                        <p:tgtEl>
                                          <p:spTgt spid="8195"/>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196">
                                            <p:txEl>
                                              <p:pRg st="0" end="0"/>
                                            </p:txEl>
                                          </p:spTgt>
                                        </p:tgtEl>
                                        <p:attrNameLst>
                                          <p:attrName>style.visibility</p:attrName>
                                        </p:attrNameLst>
                                      </p:cBhvr>
                                      <p:to>
                                        <p:strVal val="visible"/>
                                      </p:to>
                                    </p:set>
                                    <p:anim calcmode="lin" valueType="num">
                                      <p:cBhvr>
                                        <p:cTn id="18" dur="500" fill="hold"/>
                                        <p:tgtEl>
                                          <p:spTgt spid="819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19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19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8196">
                                            <p:txEl>
                                              <p:pRg st="1" end="1"/>
                                            </p:txEl>
                                          </p:spTgt>
                                        </p:tgtEl>
                                        <p:attrNameLst>
                                          <p:attrName>style.visibility</p:attrName>
                                        </p:attrNameLst>
                                      </p:cBhvr>
                                      <p:to>
                                        <p:strVal val="visible"/>
                                      </p:to>
                                    </p:set>
                                    <p:anim calcmode="lin" valueType="num">
                                      <p:cBhvr>
                                        <p:cTn id="25" dur="500" fill="hold"/>
                                        <p:tgtEl>
                                          <p:spTgt spid="819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19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81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3CDA45C3-6DFF-4281-876B-58A9ABF3EE83}"/>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D51080A-8FC0-4C82-A825-38B42B2D076A}" type="datetime1">
              <a:rPr lang="zh-CN" altLang="en-US" sz="1200"/>
              <a:pPr eaLnBrk="1" hangingPunct="1">
                <a:buFont typeface="Wingdings" panose="05000000000000000000" pitchFamily="2" charset="2"/>
                <a:buNone/>
              </a:pPr>
              <a:t>2023/2/16</a:t>
            </a:fld>
            <a:endParaRPr lang="zh-CN" altLang="en-US" sz="1200"/>
          </a:p>
        </p:txBody>
      </p:sp>
      <p:sp>
        <p:nvSpPr>
          <p:cNvPr id="31747" name="灯片编号占位符 5">
            <a:extLst>
              <a:ext uri="{FF2B5EF4-FFF2-40B4-BE49-F238E27FC236}">
                <a16:creationId xmlns:a16="http://schemas.microsoft.com/office/drawing/2014/main" id="{D9A24855-86CB-407A-BB74-9E27C742FBA4}"/>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2AD2B51A-BF80-4130-8C0A-6E94D8A74B49}" type="slidenum">
              <a:rPr lang="zh-CN" altLang="en-US" sz="1200"/>
              <a:pPr algn="r" eaLnBrk="1" hangingPunct="1">
                <a:buFont typeface="Wingdings" panose="05000000000000000000" pitchFamily="2" charset="2"/>
                <a:buNone/>
              </a:pPr>
              <a:t>6</a:t>
            </a:fld>
            <a:endParaRPr lang="zh-CN" altLang="en-US" sz="1200"/>
          </a:p>
        </p:txBody>
      </p:sp>
      <p:sp>
        <p:nvSpPr>
          <p:cNvPr id="8196" name="Rectangle 3">
            <a:extLst>
              <a:ext uri="{FF2B5EF4-FFF2-40B4-BE49-F238E27FC236}">
                <a16:creationId xmlns:a16="http://schemas.microsoft.com/office/drawing/2014/main" id="{DEAF38CC-3319-43DD-ADAA-45051153FDF9}"/>
              </a:ext>
            </a:extLst>
          </p:cNvPr>
          <p:cNvSpPr>
            <a:spLocks noGrp="1" noChangeArrowheads="1"/>
          </p:cNvSpPr>
          <p:nvPr>
            <p:ph type="body" idx="4294967295"/>
          </p:nvPr>
        </p:nvSpPr>
        <p:spPr>
          <a:xfrm>
            <a:off x="744718" y="898634"/>
            <a:ext cx="9016821" cy="5297380"/>
          </a:xfrm>
        </p:spPr>
        <p:txBody>
          <a:bodyPr>
            <a:noAutofit/>
          </a:bodyPr>
          <a:lstStyle/>
          <a:p>
            <a:pPr>
              <a:lnSpc>
                <a:spcPts val="3000"/>
              </a:lnSpc>
            </a:pPr>
            <a:r>
              <a:rPr lang="zh-CN" altLang="en-US" sz="2400" b="1" dirty="0">
                <a:latin typeface="宋体" panose="02010600030101010101" pitchFamily="2" charset="-122"/>
                <a:ea typeface="宋体" panose="02010600030101010101" pitchFamily="2" charset="-122"/>
              </a:rPr>
              <a:t>薄荷实验书系</a:t>
            </a:r>
            <a:r>
              <a:rPr lang="zh-CN" altLang="en-US" sz="24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华东师范大学出版社</a:t>
            </a:r>
            <a:r>
              <a:rPr lang="zh-CN" altLang="en-US" sz="2400" dirty="0">
                <a:latin typeface="宋体" panose="02010600030101010101" pitchFamily="2" charset="-122"/>
                <a:ea typeface="宋体" panose="02010600030101010101" pitchFamily="2" charset="-122"/>
              </a:rPr>
              <a:t>）</a:t>
            </a:r>
          </a:p>
          <a:p>
            <a:pPr lvl="1">
              <a:lnSpc>
                <a:spcPts val="3000"/>
              </a:lnSpc>
            </a:pPr>
            <a:r>
              <a:rPr lang="zh-CN" altLang="en-US" sz="2000" dirty="0">
                <a:latin typeface="宋体" panose="02010600030101010101" pitchFamily="2" charset="-122"/>
                <a:ea typeface="宋体" panose="02010600030101010101" pitchFamily="2" charset="-122"/>
              </a:rPr>
              <a:t>米切尔</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邓奈尔：</a:t>
            </a:r>
            <a:r>
              <a:rPr lang="zh-CN" altLang="en-US" sz="2000" dirty="0">
                <a:latin typeface="宋体" panose="02010600030101010101" pitchFamily="2" charset="-122"/>
                <a:ea typeface="宋体" panose="02010600030101010101" pitchFamily="2" charset="-122"/>
              </a:rPr>
              <a:t>《人行道王国》</a:t>
            </a:r>
            <a:endParaRPr lang="en-US" altLang="zh-CN" sz="2000" dirty="0">
              <a:latin typeface="宋体" panose="02010600030101010101" pitchFamily="2" charset="-122"/>
              <a:ea typeface="宋体" panose="02010600030101010101" pitchFamily="2" charset="-122"/>
            </a:endParaRPr>
          </a:p>
          <a:p>
            <a:pPr lvl="1">
              <a:lnSpc>
                <a:spcPts val="3000"/>
              </a:lnSpc>
            </a:pPr>
            <a:r>
              <a:rPr lang="zh-CN" altLang="en-US" sz="2000" dirty="0">
                <a:latin typeface="宋体" panose="02010600030101010101" pitchFamily="2" charset="-122"/>
                <a:ea typeface="宋体" panose="02010600030101010101" pitchFamily="2" charset="-122"/>
              </a:rPr>
              <a:t>罗宾</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内葛：</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捡垃圾的人类学家：纽约清洁工纪实</a:t>
            </a:r>
            <a:r>
              <a:rPr lang="en-US" altLang="zh-CN" sz="2000" dirty="0">
                <a:latin typeface="宋体" panose="02010600030101010101" pitchFamily="2" charset="-122"/>
                <a:ea typeface="宋体" panose="02010600030101010101" pitchFamily="2" charset="-122"/>
              </a:rPr>
              <a:t>》</a:t>
            </a:r>
          </a:p>
          <a:p>
            <a:pPr lvl="1">
              <a:lnSpc>
                <a:spcPts val="3000"/>
              </a:lnSpc>
            </a:pPr>
            <a:r>
              <a:rPr lang="zh-CN" altLang="en-US" sz="2000" dirty="0">
                <a:latin typeface="宋体" panose="02010600030101010101" pitchFamily="2" charset="-122"/>
                <a:ea typeface="宋体" panose="02010600030101010101" pitchFamily="2" charset="-122"/>
              </a:rPr>
              <a:t>彼得</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rPr>
              <a:t>比尔曼：</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寻找门卫：一个隐蔽的社交世界</a:t>
            </a:r>
            <a:r>
              <a:rPr lang="en-US" altLang="zh-CN" sz="2000" dirty="0">
                <a:latin typeface="宋体" panose="02010600030101010101" pitchFamily="2" charset="-122"/>
                <a:ea typeface="宋体" panose="02010600030101010101" pitchFamily="2" charset="-122"/>
              </a:rPr>
              <a:t>》</a:t>
            </a:r>
          </a:p>
          <a:p>
            <a:pPr lvl="1">
              <a:lnSpc>
                <a:spcPts val="3000"/>
              </a:lnSpc>
            </a:pPr>
            <a:r>
              <a:rPr lang="zh-CN" altLang="en-US" sz="2000" dirty="0">
                <a:latin typeface="宋体" panose="02010600030101010101" pitchFamily="2" charset="-122"/>
                <a:ea typeface="宋体" panose="02010600030101010101" pitchFamily="2" charset="-122"/>
              </a:rPr>
              <a:t>瑞秋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rPr>
              <a:t>谢尔曼：</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不安之街：财富的焦虑</a:t>
            </a:r>
            <a:r>
              <a:rPr lang="en-US" altLang="zh-CN" sz="2000" dirty="0">
                <a:latin typeface="宋体" panose="02010600030101010101" pitchFamily="2" charset="-122"/>
                <a:ea typeface="宋体" panose="02010600030101010101" pitchFamily="2" charset="-122"/>
              </a:rPr>
              <a:t>》</a:t>
            </a:r>
          </a:p>
          <a:p>
            <a:pPr lvl="1">
              <a:lnSpc>
                <a:spcPts val="3000"/>
              </a:lnSpc>
            </a:pPr>
            <a:r>
              <a:rPr lang="zh-CN" altLang="en-US" sz="2000" dirty="0">
                <a:latin typeface="宋体" panose="02010600030101010101" pitchFamily="2" charset="-122"/>
                <a:ea typeface="宋体" panose="02010600030101010101" pitchFamily="2" charset="-122"/>
              </a:rPr>
              <a:t>何柔宛：</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清算：华尔街的日常生活</a:t>
            </a:r>
            <a:r>
              <a:rPr lang="en-US" altLang="zh-CN" sz="2000" dirty="0">
                <a:latin typeface="宋体" panose="02010600030101010101" pitchFamily="2" charset="-122"/>
                <a:ea typeface="宋体" panose="02010600030101010101" pitchFamily="2" charset="-122"/>
              </a:rPr>
              <a:t>》</a:t>
            </a:r>
          </a:p>
          <a:p>
            <a:pPr lvl="1">
              <a:lnSpc>
                <a:spcPts val="3000"/>
              </a:lnSpc>
            </a:pPr>
            <a:r>
              <a:rPr lang="zh-CN" altLang="en-US" sz="2000" dirty="0">
                <a:latin typeface="宋体" panose="02010600030101010101" pitchFamily="2" charset="-122"/>
                <a:ea typeface="宋体" panose="02010600030101010101" pitchFamily="2" charset="-122"/>
              </a:rPr>
              <a:t>阿什丽</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∙米尔斯：</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美丽的标价：模特行业的规则</a:t>
            </a:r>
            <a:r>
              <a:rPr lang="en-US" altLang="zh-CN" sz="2000" dirty="0">
                <a:latin typeface="宋体" panose="02010600030101010101" pitchFamily="2" charset="-122"/>
                <a:ea typeface="宋体" panose="02010600030101010101" pitchFamily="2" charset="-122"/>
              </a:rPr>
              <a:t>》</a:t>
            </a:r>
          </a:p>
          <a:p>
            <a:pPr lvl="1">
              <a:lnSpc>
                <a:spcPts val="3000"/>
              </a:lnSpc>
            </a:pPr>
            <a:r>
              <a:rPr lang="zh-CN" altLang="en-US" sz="2000" dirty="0">
                <a:latin typeface="宋体" panose="02010600030101010101" pitchFamily="2" charset="-122"/>
                <a:ea typeface="宋体" panose="02010600030101010101" pitchFamily="2" charset="-122"/>
              </a:rPr>
              <a:t>伊莎贝拉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瓦格纳：</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音乐神童加工厂</a:t>
            </a:r>
            <a:r>
              <a:rPr lang="en-US" altLang="zh-CN" sz="2000" dirty="0">
                <a:latin typeface="宋体" panose="02010600030101010101" pitchFamily="2" charset="-122"/>
                <a:ea typeface="宋体" panose="02010600030101010101" pitchFamily="2" charset="-122"/>
              </a:rPr>
              <a:t>》</a:t>
            </a:r>
          </a:p>
          <a:p>
            <a:pPr lvl="1">
              <a:lnSpc>
                <a:spcPts val="3000"/>
              </a:lnSpc>
            </a:pPr>
            <a:r>
              <a:rPr lang="zh-CN" altLang="en-US" sz="2000" dirty="0">
                <a:latin typeface="宋体" panose="02010600030101010101" pitchFamily="2" charset="-122"/>
                <a:ea typeface="宋体" panose="02010600030101010101" pitchFamily="2" charset="-122"/>
              </a:rPr>
              <a:t>西莫斯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可汗：</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特权：圣保罗中学精英教育的幕后</a:t>
            </a:r>
            <a:r>
              <a:rPr lang="en-US" altLang="zh-CN" sz="2000" dirty="0">
                <a:latin typeface="宋体" panose="02010600030101010101" pitchFamily="2" charset="-122"/>
                <a:ea typeface="宋体" panose="02010600030101010101" pitchFamily="2" charset="-122"/>
              </a:rPr>
              <a:t>》</a:t>
            </a:r>
          </a:p>
          <a:p>
            <a:pPr lvl="1">
              <a:lnSpc>
                <a:spcPts val="3000"/>
              </a:lnSpc>
            </a:pPr>
            <a:r>
              <a:rPr lang="zh-CN" altLang="en-US" sz="2000" dirty="0">
                <a:latin typeface="宋体" panose="02010600030101010101" pitchFamily="2" charset="-122"/>
                <a:ea typeface="宋体" panose="02010600030101010101" pitchFamily="2" charset="-122"/>
              </a:rPr>
              <a:t>陈志明编：</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全球的唐人街：镀金的贫民窟、民族城邦和文化流散地</a:t>
            </a:r>
            <a:r>
              <a:rPr lang="en-US" altLang="zh-CN" sz="2000" dirty="0">
                <a:latin typeface="宋体" panose="02010600030101010101" pitchFamily="2" charset="-122"/>
                <a:ea typeface="宋体" panose="02010600030101010101" pitchFamily="2" charset="-122"/>
              </a:rPr>
              <a:t>》</a:t>
            </a:r>
          </a:p>
          <a:p>
            <a:pPr lvl="1">
              <a:lnSpc>
                <a:spcPts val="3000"/>
              </a:lnSpc>
            </a:pPr>
            <a:r>
              <a:rPr lang="zh-CN" altLang="en-US" sz="2000" dirty="0">
                <a:latin typeface="宋体" panose="02010600030101010101" pitchFamily="2" charset="-122"/>
                <a:ea typeface="宋体" panose="02010600030101010101" pitchFamily="2" charset="-122"/>
              </a:rPr>
              <a:t>麦高登：</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香港重庆大厦：世界中心的边缘地带</a:t>
            </a:r>
            <a:r>
              <a:rPr lang="en-US" altLang="zh-CN" sz="2000" dirty="0">
                <a:latin typeface="宋体" panose="02010600030101010101" pitchFamily="2" charset="-122"/>
                <a:ea typeface="宋体" panose="02010600030101010101" pitchFamily="2" charset="-122"/>
              </a:rPr>
              <a:t>》</a:t>
            </a:r>
          </a:p>
          <a:p>
            <a:pPr lvl="1">
              <a:lnSpc>
                <a:spcPts val="3000"/>
              </a:lnSpc>
            </a:pPr>
            <a:r>
              <a:rPr lang="zh-CN" altLang="en-US" sz="2000" dirty="0">
                <a:latin typeface="宋体" panose="02010600030101010101" pitchFamily="2" charset="-122"/>
                <a:ea typeface="宋体" panose="02010600030101010101" pitchFamily="2" charset="-122"/>
              </a:rPr>
              <a:t>罗安清：</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末日松茸：资本主义废墟上的生活可能</a:t>
            </a:r>
            <a:r>
              <a:rPr lang="en-US" altLang="zh-CN" sz="2000" dirty="0">
                <a:latin typeface="宋体" panose="02010600030101010101" pitchFamily="2" charset="-122"/>
                <a:ea typeface="宋体" panose="02010600030101010101" pitchFamily="2" charset="-122"/>
              </a:rPr>
              <a:t>》</a:t>
            </a:r>
          </a:p>
          <a:p>
            <a:pPr lvl="1">
              <a:lnSpc>
                <a:spcPts val="3000"/>
              </a:lnSpc>
            </a:pPr>
            <a:endParaRPr lang="en-US" altLang="zh-CN" sz="2000" dirty="0">
              <a:latin typeface="宋体" panose="02010600030101010101" pitchFamily="2" charset="-122"/>
              <a:ea typeface="宋体" panose="02010600030101010101" pitchFamily="2" charset="-122"/>
            </a:endParaRPr>
          </a:p>
          <a:p>
            <a:pPr marL="457200" lvl="1" indent="0">
              <a:lnSpc>
                <a:spcPts val="3000"/>
              </a:lnSpc>
              <a:buNone/>
            </a:pPr>
            <a:endParaRPr lang="en-US" altLang="zh-CN" sz="2000" dirty="0">
              <a:latin typeface="宋体" panose="02010600030101010101" pitchFamily="2" charset="-122"/>
              <a:ea typeface="宋体" panose="02010600030101010101" pitchFamily="2" charset="-122"/>
            </a:endParaRPr>
          </a:p>
          <a:p>
            <a:pPr lvl="1">
              <a:lnSpc>
                <a:spcPts val="3000"/>
              </a:lnSpc>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793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0" fill="hold">
                                          <p:stCondLst>
                                            <p:cond delay="0"/>
                                          </p:stCondLst>
                                        </p:cTn>
                                        <p:tgtEl>
                                          <p:spTgt spid="8196">
                                            <p:txEl>
                                              <p:pRg st="0" end="0"/>
                                            </p:txEl>
                                          </p:spTgt>
                                        </p:tgtEl>
                                        <p:attrNameLst>
                                          <p:attrName>style.visibility</p:attrName>
                                        </p:attrNameLst>
                                      </p:cBhvr>
                                      <p:to>
                                        <p:strVal val="visible"/>
                                      </p:to>
                                    </p:set>
                                    <p:anim calcmode="lin" valueType="num">
                                      <p:cBhvr>
                                        <p:cTn id="7" dur="500" fill="hold"/>
                                        <p:tgtEl>
                                          <p:spTgt spid="819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19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1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a:extLst>
              <a:ext uri="{FF2B5EF4-FFF2-40B4-BE49-F238E27FC236}">
                <a16:creationId xmlns:a16="http://schemas.microsoft.com/office/drawing/2014/main" id="{902504F5-51E9-4609-A682-895C2385EE51}"/>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DD6A0E3-3634-40DD-96B0-A4F3779EECBE}" type="datetime1">
              <a:rPr lang="zh-CN" altLang="en-US" sz="1200"/>
              <a:pPr eaLnBrk="1" hangingPunct="1">
                <a:buFont typeface="Wingdings" panose="05000000000000000000" pitchFamily="2" charset="2"/>
                <a:buNone/>
              </a:pPr>
              <a:t>2023/2/16</a:t>
            </a:fld>
            <a:endParaRPr lang="zh-CN" altLang="en-US" sz="1200"/>
          </a:p>
        </p:txBody>
      </p:sp>
      <p:sp>
        <p:nvSpPr>
          <p:cNvPr id="32771" name="灯片编号占位符 5">
            <a:extLst>
              <a:ext uri="{FF2B5EF4-FFF2-40B4-BE49-F238E27FC236}">
                <a16:creationId xmlns:a16="http://schemas.microsoft.com/office/drawing/2014/main" id="{E1C3559A-96B0-47FB-8190-74625FCEFF91}"/>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8234431C-0DF7-450D-94CC-61C51A5B4D38}" type="slidenum">
              <a:rPr lang="zh-CN" altLang="en-US" sz="1200"/>
              <a:pPr algn="r" eaLnBrk="1" hangingPunct="1">
                <a:buFont typeface="Wingdings" panose="05000000000000000000" pitchFamily="2" charset="2"/>
                <a:buNone/>
              </a:pPr>
              <a:t>7</a:t>
            </a:fld>
            <a:endParaRPr lang="zh-CN" altLang="en-US" sz="1200"/>
          </a:p>
        </p:txBody>
      </p:sp>
      <p:sp>
        <p:nvSpPr>
          <p:cNvPr id="9219" name="Rectangle 1026">
            <a:extLst>
              <a:ext uri="{FF2B5EF4-FFF2-40B4-BE49-F238E27FC236}">
                <a16:creationId xmlns:a16="http://schemas.microsoft.com/office/drawing/2014/main" id="{CB05FFFB-5679-4F83-892C-8D91F0AE432D}"/>
              </a:ext>
            </a:extLst>
          </p:cNvPr>
          <p:cNvSpPr>
            <a:spLocks noGrp="1" noChangeArrowheads="1"/>
          </p:cNvSpPr>
          <p:nvPr>
            <p:ph type="title" idx="4294967295"/>
          </p:nvPr>
        </p:nvSpPr>
        <p:spPr>
          <a:xfrm>
            <a:off x="838200" y="365125"/>
            <a:ext cx="10515600" cy="840937"/>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              推荐学术期刊</a:t>
            </a:r>
          </a:p>
        </p:txBody>
      </p:sp>
      <p:sp>
        <p:nvSpPr>
          <p:cNvPr id="9220" name="Rectangle 1027">
            <a:extLst>
              <a:ext uri="{FF2B5EF4-FFF2-40B4-BE49-F238E27FC236}">
                <a16:creationId xmlns:a16="http://schemas.microsoft.com/office/drawing/2014/main" id="{598F8082-D737-40ED-A1F0-4D3D29C75BE7}"/>
              </a:ext>
            </a:extLst>
          </p:cNvPr>
          <p:cNvSpPr>
            <a:spLocks noGrp="1" noChangeArrowheads="1"/>
          </p:cNvSpPr>
          <p:nvPr>
            <p:ph type="body" idx="4294967295"/>
          </p:nvPr>
        </p:nvSpPr>
        <p:spPr>
          <a:xfrm>
            <a:off x="1403130" y="1426780"/>
            <a:ext cx="9950669" cy="4750184"/>
          </a:xfrm>
        </p:spPr>
        <p:txBody>
          <a:bodyPr/>
          <a:lstStyle/>
          <a:p>
            <a:pPr>
              <a:lnSpc>
                <a:spcPts val="3300"/>
              </a:lnSpc>
            </a:pP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民族研究</a:t>
            </a: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（中国社会科学院民族研究所）</a:t>
            </a:r>
            <a:endParaRPr lang="en-US" altLang="zh-CN" dirty="0">
              <a:latin typeface="宋体" panose="02010600030101010101" pitchFamily="2" charset="-122"/>
              <a:ea typeface="宋体" panose="02010600030101010101" pitchFamily="2" charset="-122"/>
              <a:cs typeface="楷体_GB2312"/>
            </a:endParaRPr>
          </a:p>
          <a:p>
            <a:pPr>
              <a:lnSpc>
                <a:spcPts val="3300"/>
              </a:lnSpc>
            </a:pP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中央民族大学学报</a:t>
            </a: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（中央民族大学）</a:t>
            </a:r>
            <a:endParaRPr lang="en-US" altLang="zh-CN" dirty="0">
              <a:latin typeface="宋体" panose="02010600030101010101" pitchFamily="2" charset="-122"/>
              <a:ea typeface="宋体" panose="02010600030101010101" pitchFamily="2" charset="-122"/>
              <a:cs typeface="楷体_GB2312"/>
            </a:endParaRPr>
          </a:p>
          <a:p>
            <a:pPr>
              <a:lnSpc>
                <a:spcPts val="3300"/>
              </a:lnSpc>
            </a:pP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广西民族大学学报</a:t>
            </a: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（广西民族大学）</a:t>
            </a:r>
            <a:endParaRPr lang="en-US" altLang="zh-CN" dirty="0">
              <a:latin typeface="宋体" panose="02010600030101010101" pitchFamily="2" charset="-122"/>
              <a:ea typeface="宋体" panose="02010600030101010101" pitchFamily="2" charset="-122"/>
              <a:cs typeface="楷体_GB2312"/>
            </a:endParaRPr>
          </a:p>
          <a:p>
            <a:pPr>
              <a:lnSpc>
                <a:spcPts val="3300"/>
              </a:lnSpc>
            </a:pP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西南民族大学学报</a:t>
            </a: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（西南民族大学）</a:t>
            </a:r>
            <a:endParaRPr lang="en-US" altLang="zh-CN" dirty="0">
              <a:latin typeface="宋体" panose="02010600030101010101" pitchFamily="2" charset="-122"/>
              <a:ea typeface="宋体" panose="02010600030101010101" pitchFamily="2" charset="-122"/>
              <a:cs typeface="楷体_GB2312"/>
            </a:endParaRPr>
          </a:p>
          <a:p>
            <a:pPr>
              <a:lnSpc>
                <a:spcPts val="3300"/>
              </a:lnSpc>
            </a:pP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云南民族大学学报</a:t>
            </a: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（云南民族大学）</a:t>
            </a:r>
            <a:endParaRPr lang="en-US" altLang="zh-CN" dirty="0">
              <a:latin typeface="宋体" panose="02010600030101010101" pitchFamily="2" charset="-122"/>
              <a:ea typeface="宋体" panose="02010600030101010101" pitchFamily="2" charset="-122"/>
              <a:cs typeface="楷体_GB2312"/>
            </a:endParaRPr>
          </a:p>
          <a:p>
            <a:pPr>
              <a:lnSpc>
                <a:spcPts val="3300"/>
              </a:lnSpc>
            </a:pP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中南民族大学学报</a:t>
            </a: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（中南民族大学）</a:t>
            </a:r>
            <a:endParaRPr lang="en-US" altLang="zh-CN" dirty="0">
              <a:latin typeface="宋体" panose="02010600030101010101" pitchFamily="2" charset="-122"/>
              <a:ea typeface="宋体" panose="02010600030101010101" pitchFamily="2" charset="-122"/>
              <a:cs typeface="楷体_GB2312"/>
            </a:endParaRPr>
          </a:p>
          <a:p>
            <a:pPr>
              <a:lnSpc>
                <a:spcPts val="3300"/>
              </a:lnSpc>
            </a:pP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西北民族研究</a:t>
            </a:r>
            <a:r>
              <a:rPr lang="en-US" altLang="zh-CN" dirty="0">
                <a:latin typeface="宋体" panose="02010600030101010101" pitchFamily="2" charset="-122"/>
                <a:ea typeface="宋体" panose="02010600030101010101" pitchFamily="2" charset="-122"/>
                <a:cs typeface="楷体_GB2312"/>
              </a:rPr>
              <a:t>》</a:t>
            </a:r>
            <a:r>
              <a:rPr lang="zh-CN" altLang="en-US" dirty="0">
                <a:latin typeface="宋体" panose="02010600030101010101" pitchFamily="2" charset="-122"/>
                <a:ea typeface="宋体" panose="02010600030101010101" pitchFamily="2" charset="-122"/>
                <a:cs typeface="楷体_GB2312"/>
              </a:rPr>
              <a:t>（西北民族大学）</a:t>
            </a:r>
            <a:endParaRPr lang="en-US" altLang="zh-CN" dirty="0">
              <a:latin typeface="宋体" panose="02010600030101010101" pitchFamily="2" charset="-122"/>
              <a:ea typeface="宋体" panose="02010600030101010101" pitchFamily="2" charset="-122"/>
              <a:cs typeface="楷体_GB2312"/>
            </a:endParaRPr>
          </a:p>
          <a:p>
            <a:pPr eaLnBrk="1" hangingPunct="1"/>
            <a:endParaRPr lang="en-US" altLang="zh-CN" sz="2400"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9219"/>
                                        </p:tgtEl>
                                        <p:attrNameLst>
                                          <p:attrName>style.visibility</p:attrName>
                                        </p:attrNameLst>
                                      </p:cBhvr>
                                      <p:to>
                                        <p:strVal val="visible"/>
                                      </p:to>
                                    </p:set>
                                    <p:animEffect transition="in" filter="fade">
                                      <p:cBhvr>
                                        <p:cTn id="7" dur="767" decel="100000"/>
                                        <p:tgtEl>
                                          <p:spTgt spid="9219"/>
                                        </p:tgtEl>
                                      </p:cBhvr>
                                    </p:animEffect>
                                    <p:animScale>
                                      <p:cBhvr>
                                        <p:cTn id="8" dur="767" decel="100000"/>
                                        <p:tgtEl>
                                          <p:spTgt spid="9219"/>
                                        </p:tgtEl>
                                      </p:cBhvr>
                                      <p:from x="10000" y="10000"/>
                                      <p:to x="200000" y="450000"/>
                                    </p:animScale>
                                    <p:animScale>
                                      <p:cBhvr>
                                        <p:cTn id="9" dur="1228" accel="100000" fill="hold">
                                          <p:stCondLst>
                                            <p:cond delay="767"/>
                                          </p:stCondLst>
                                        </p:cTn>
                                        <p:tgtEl>
                                          <p:spTgt spid="9219"/>
                                        </p:tgtEl>
                                      </p:cBhvr>
                                      <p:from x="200000" y="450000"/>
                                      <p:to x="100000" y="100000"/>
                                    </p:animScale>
                                    <p:set>
                                      <p:cBhvr>
                                        <p:cTn id="10" dur="767" fill="hold"/>
                                        <p:tgtEl>
                                          <p:spTgt spid="9219"/>
                                        </p:tgtEl>
                                        <p:attrNameLst>
                                          <p:attrName>ppt_x</p:attrName>
                                        </p:attrNameLst>
                                      </p:cBhvr>
                                      <p:to>
                                        <p:strVal val="(0.5)"/>
                                      </p:to>
                                    </p:set>
                                    <p:anim from="(0.5)" to="(#ppt_x)" calcmode="lin" valueType="num">
                                      <p:cBhvr>
                                        <p:cTn id="11" dur="1228" accel="100000" fill="hold">
                                          <p:stCondLst>
                                            <p:cond delay="767"/>
                                          </p:stCondLst>
                                        </p:cTn>
                                        <p:tgtEl>
                                          <p:spTgt spid="9219"/>
                                        </p:tgtEl>
                                        <p:attrNameLst>
                                          <p:attrName>ppt_x</p:attrName>
                                        </p:attrNameLst>
                                      </p:cBhvr>
                                    </p:anim>
                                    <p:set>
                                      <p:cBhvr>
                                        <p:cTn id="12" dur="767" fill="hold"/>
                                        <p:tgtEl>
                                          <p:spTgt spid="9219"/>
                                        </p:tgtEl>
                                        <p:attrNameLst>
                                          <p:attrName>ppt_y</p:attrName>
                                        </p:attrNameLst>
                                      </p:cBhvr>
                                      <p:to>
                                        <p:strVal val="(#ppt_y+0.4)"/>
                                      </p:to>
                                    </p:set>
                                    <p:anim from="(#ppt_y+0.4)" to="(#ppt_y)" calcmode="lin" valueType="num">
                                      <p:cBhvr>
                                        <p:cTn id="13" dur="1228" accel="100000" fill="hold">
                                          <p:stCondLst>
                                            <p:cond delay="767"/>
                                          </p:stCondLst>
                                        </p:cTn>
                                        <p:tgtEl>
                                          <p:spTgt spid="921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9220">
                                            <p:txEl>
                                              <p:pRg st="0" end="0"/>
                                            </p:txEl>
                                          </p:spTgt>
                                        </p:tgtEl>
                                        <p:attrNameLst>
                                          <p:attrName>style.visibility</p:attrName>
                                        </p:attrNameLst>
                                      </p:cBhvr>
                                      <p:to>
                                        <p:strVal val="visible"/>
                                      </p:to>
                                    </p:set>
                                    <p:anim calcmode="lin" valueType="num">
                                      <p:cBhvr>
                                        <p:cTn id="18" dur="500" fill="hold"/>
                                        <p:tgtEl>
                                          <p:spTgt spid="9220">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9220">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922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9220">
                                            <p:txEl>
                                              <p:pRg st="1" end="1"/>
                                            </p:txEl>
                                          </p:spTgt>
                                        </p:tgtEl>
                                        <p:attrNameLst>
                                          <p:attrName>style.visibility</p:attrName>
                                        </p:attrNameLst>
                                      </p:cBhvr>
                                      <p:to>
                                        <p:strVal val="visible"/>
                                      </p:to>
                                    </p:set>
                                    <p:anim calcmode="lin" valueType="num">
                                      <p:cBhvr>
                                        <p:cTn id="25" dur="500" fill="hold"/>
                                        <p:tgtEl>
                                          <p:spTgt spid="9220">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9220">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922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9220">
                                            <p:txEl>
                                              <p:pRg st="2" end="2"/>
                                            </p:txEl>
                                          </p:spTgt>
                                        </p:tgtEl>
                                        <p:attrNameLst>
                                          <p:attrName>style.visibility</p:attrName>
                                        </p:attrNameLst>
                                      </p:cBhvr>
                                      <p:to>
                                        <p:strVal val="visible"/>
                                      </p:to>
                                    </p:set>
                                    <p:anim calcmode="lin" valueType="num">
                                      <p:cBhvr>
                                        <p:cTn id="32" dur="500" fill="hold"/>
                                        <p:tgtEl>
                                          <p:spTgt spid="9220">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9220">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9220">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9220">
                                            <p:txEl>
                                              <p:pRg st="3" end="3"/>
                                            </p:txEl>
                                          </p:spTgt>
                                        </p:tgtEl>
                                        <p:attrNameLst>
                                          <p:attrName>style.visibility</p:attrName>
                                        </p:attrNameLst>
                                      </p:cBhvr>
                                      <p:to>
                                        <p:strVal val="visible"/>
                                      </p:to>
                                    </p:set>
                                    <p:anim calcmode="lin" valueType="num">
                                      <p:cBhvr>
                                        <p:cTn id="39" dur="500" fill="hold"/>
                                        <p:tgtEl>
                                          <p:spTgt spid="9220">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9220">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9220">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9220">
                                            <p:txEl>
                                              <p:pRg st="4" end="4"/>
                                            </p:txEl>
                                          </p:spTgt>
                                        </p:tgtEl>
                                        <p:attrNameLst>
                                          <p:attrName>style.visibility</p:attrName>
                                        </p:attrNameLst>
                                      </p:cBhvr>
                                      <p:to>
                                        <p:strVal val="visible"/>
                                      </p:to>
                                    </p:set>
                                    <p:anim calcmode="lin" valueType="num">
                                      <p:cBhvr>
                                        <p:cTn id="46" dur="500" fill="hold"/>
                                        <p:tgtEl>
                                          <p:spTgt spid="9220">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9220">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9220">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0" fill="hold">
                                          <p:stCondLst>
                                            <p:cond delay="0"/>
                                          </p:stCondLst>
                                        </p:cTn>
                                        <p:tgtEl>
                                          <p:spTgt spid="9220">
                                            <p:txEl>
                                              <p:pRg st="5" end="5"/>
                                            </p:txEl>
                                          </p:spTgt>
                                        </p:tgtEl>
                                        <p:attrNameLst>
                                          <p:attrName>style.visibility</p:attrName>
                                        </p:attrNameLst>
                                      </p:cBhvr>
                                      <p:to>
                                        <p:strVal val="visible"/>
                                      </p:to>
                                    </p:set>
                                    <p:anim calcmode="lin" valueType="num">
                                      <p:cBhvr>
                                        <p:cTn id="53" dur="500" fill="hold"/>
                                        <p:tgtEl>
                                          <p:spTgt spid="9220">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9220">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9220">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0" fill="hold">
                                          <p:stCondLst>
                                            <p:cond delay="0"/>
                                          </p:stCondLst>
                                        </p:cTn>
                                        <p:tgtEl>
                                          <p:spTgt spid="9220">
                                            <p:txEl>
                                              <p:pRg st="6" end="6"/>
                                            </p:txEl>
                                          </p:spTgt>
                                        </p:tgtEl>
                                        <p:attrNameLst>
                                          <p:attrName>style.visibility</p:attrName>
                                        </p:attrNameLst>
                                      </p:cBhvr>
                                      <p:to>
                                        <p:strVal val="visible"/>
                                      </p:to>
                                    </p:set>
                                    <p:anim calcmode="lin" valueType="num">
                                      <p:cBhvr>
                                        <p:cTn id="60" dur="500" fill="hold"/>
                                        <p:tgtEl>
                                          <p:spTgt spid="9220">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9220">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92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C4DB95A6-466B-470B-94C9-CBA6201D5098}"/>
              </a:ext>
            </a:extLst>
          </p:cNvPr>
          <p:cNvSpPr>
            <a:spLocks noGrp="1" noChangeArrowheads="1"/>
          </p:cNvSpPr>
          <p:nvPr>
            <p:ph type="ctrTitle" idx="4294967295"/>
          </p:nvPr>
        </p:nvSpPr>
        <p:spPr>
          <a:xfrm>
            <a:off x="2711450" y="1171575"/>
            <a:ext cx="6192838" cy="1077913"/>
          </a:xfrm>
        </p:spPr>
        <p:txBody>
          <a:bodyPr>
            <a:normAutofit fontScale="90000"/>
          </a:bodyPr>
          <a:lstStyle/>
          <a:p>
            <a:pPr eaLnBrk="1" hangingPunct="1"/>
            <a:r>
              <a:rPr lang="zh-CN" altLang="en-US" sz="6000" b="1" dirty="0">
                <a:solidFill>
                  <a:srgbClr val="29471F"/>
                </a:solidFill>
              </a:rPr>
              <a:t>      </a:t>
            </a:r>
            <a:r>
              <a:rPr lang="en-US" altLang="zh-CN" sz="6000" b="1" dirty="0">
                <a:solidFill>
                  <a:srgbClr val="29471F"/>
                </a:solidFill>
              </a:rPr>
              <a:t>1.</a:t>
            </a:r>
            <a:r>
              <a:rPr lang="zh-CN" altLang="en-US" sz="6000" b="1" dirty="0">
                <a:solidFill>
                  <a:srgbClr val="29471F"/>
                </a:solidFill>
              </a:rPr>
              <a:t>什么是人类学</a:t>
            </a:r>
          </a:p>
        </p:txBody>
      </p:sp>
      <p:sp>
        <p:nvSpPr>
          <p:cNvPr id="4098" name="Rectangle 3">
            <a:extLst>
              <a:ext uri="{FF2B5EF4-FFF2-40B4-BE49-F238E27FC236}">
                <a16:creationId xmlns:a16="http://schemas.microsoft.com/office/drawing/2014/main" id="{7668F76F-0515-4B77-9AF9-0DE46504B596}"/>
              </a:ext>
            </a:extLst>
          </p:cNvPr>
          <p:cNvSpPr>
            <a:spLocks noGrp="1" noChangeArrowheads="1"/>
          </p:cNvSpPr>
          <p:nvPr>
            <p:ph type="subTitle" idx="4294967295"/>
          </p:nvPr>
        </p:nvSpPr>
        <p:spPr>
          <a:xfrm>
            <a:off x="1819276" y="2667000"/>
            <a:ext cx="8050588" cy="2154238"/>
          </a:xfrm>
        </p:spPr>
        <p:txBody>
          <a:bodyPr>
            <a:normAutofit lnSpcReduction="10000"/>
          </a:bodyPr>
          <a:lstStyle/>
          <a:p>
            <a:pPr marL="0" indent="0" algn="ctr">
              <a:buNone/>
            </a:pPr>
            <a:r>
              <a:rPr lang="zh-CN" altLang="en-US" sz="3200" b="1" dirty="0">
                <a:ea typeface="华文行楷" panose="02010800040101010101" pitchFamily="2" charset="-122"/>
              </a:rPr>
              <a:t>人类学的定义</a:t>
            </a:r>
            <a:endParaRPr lang="en-US" altLang="zh-CN" sz="3200" b="1" dirty="0">
              <a:ea typeface="华文行楷" panose="02010800040101010101" pitchFamily="2" charset="-122"/>
            </a:endParaRPr>
          </a:p>
          <a:p>
            <a:pPr marL="0" indent="0" algn="ctr">
              <a:buNone/>
            </a:pPr>
            <a:r>
              <a:rPr lang="zh-CN" altLang="en-US" sz="3200" b="1" dirty="0">
                <a:solidFill>
                  <a:srgbClr val="0070C0"/>
                </a:solidFill>
                <a:ea typeface="华文行楷" panose="02010800040101010101" pitchFamily="2" charset="-122"/>
              </a:rPr>
              <a:t>人类学的形成与发展</a:t>
            </a:r>
            <a:endParaRPr lang="en-US" altLang="zh-CN" sz="3200" b="1" dirty="0">
              <a:solidFill>
                <a:srgbClr val="0070C0"/>
              </a:solidFill>
              <a:ea typeface="华文行楷" panose="02010800040101010101" pitchFamily="2" charset="-122"/>
            </a:endParaRPr>
          </a:p>
          <a:p>
            <a:pPr marL="0" indent="0" algn="ctr">
              <a:buNone/>
            </a:pPr>
            <a:r>
              <a:rPr lang="zh-CN" altLang="en-US" sz="3200" b="1" dirty="0">
                <a:solidFill>
                  <a:srgbClr val="00B050"/>
                </a:solidFill>
                <a:ea typeface="华文行楷" panose="02010800040101010101" pitchFamily="2" charset="-122"/>
              </a:rPr>
              <a:t>人类学的学科分支</a:t>
            </a:r>
            <a:endParaRPr lang="en-US" altLang="zh-CN" sz="3200" b="1" dirty="0">
              <a:solidFill>
                <a:srgbClr val="00B050"/>
              </a:solidFill>
              <a:ea typeface="华文行楷" panose="02010800040101010101" pitchFamily="2" charset="-122"/>
            </a:endParaRPr>
          </a:p>
          <a:p>
            <a:pPr marL="0" indent="0" algn="ctr">
              <a:buNone/>
            </a:pPr>
            <a:r>
              <a:rPr lang="zh-CN" altLang="en-US" sz="3200" b="1" dirty="0">
                <a:solidFill>
                  <a:srgbClr val="FFC000"/>
                </a:solidFill>
                <a:ea typeface="华文行楷" panose="02010800040101010101" pitchFamily="2" charset="-122"/>
              </a:rPr>
              <a:t>人类学与相关学科的关系</a:t>
            </a:r>
            <a:endParaRPr lang="zh-CN" altLang="en-US"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8">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animBg="1"/>
      <p:bldP spid="4098"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3CDA45C3-6DFF-4281-876B-58A9ABF3EE83}"/>
              </a:ext>
            </a:extLst>
          </p:cNvPr>
          <p:cNvSpPr txBox="1">
            <a:spLocks noGrp="1" noChangeArrowheads="1"/>
          </p:cNvSpPr>
          <p:nvPr/>
        </p:nvSpPr>
        <p:spPr bwMode="auto">
          <a:xfrm>
            <a:off x="2133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fld id="{ED51080A-8FC0-4C82-A825-38B42B2D076A}" type="datetime1">
              <a:rPr lang="zh-CN" altLang="en-US" sz="1200"/>
              <a:pPr eaLnBrk="1" hangingPunct="1">
                <a:buFont typeface="Wingdings" panose="05000000000000000000" pitchFamily="2" charset="2"/>
                <a:buNone/>
              </a:pPr>
              <a:t>2023/2/16</a:t>
            </a:fld>
            <a:endParaRPr lang="zh-CN" altLang="en-US" sz="1200"/>
          </a:p>
        </p:txBody>
      </p:sp>
      <p:sp>
        <p:nvSpPr>
          <p:cNvPr id="31747" name="灯片编号占位符 5">
            <a:extLst>
              <a:ext uri="{FF2B5EF4-FFF2-40B4-BE49-F238E27FC236}">
                <a16:creationId xmlns:a16="http://schemas.microsoft.com/office/drawing/2014/main" id="{D9A24855-86CB-407A-BB74-9E27C742FBA4}"/>
              </a:ext>
            </a:extLst>
          </p:cNvPr>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r" eaLnBrk="1" hangingPunct="1">
              <a:buFont typeface="Wingdings" panose="05000000000000000000" pitchFamily="2" charset="2"/>
              <a:buNone/>
            </a:pPr>
            <a:fld id="{2AD2B51A-BF80-4130-8C0A-6E94D8A74B49}" type="slidenum">
              <a:rPr lang="zh-CN" altLang="en-US" sz="1200"/>
              <a:pPr algn="r" eaLnBrk="1" hangingPunct="1">
                <a:buFont typeface="Wingdings" panose="05000000000000000000" pitchFamily="2" charset="2"/>
                <a:buNone/>
              </a:pPr>
              <a:t>9</a:t>
            </a:fld>
            <a:endParaRPr lang="zh-CN" altLang="en-US" sz="1200"/>
          </a:p>
        </p:txBody>
      </p:sp>
      <p:sp>
        <p:nvSpPr>
          <p:cNvPr id="8195" name="Rectangle 2">
            <a:extLst>
              <a:ext uri="{FF2B5EF4-FFF2-40B4-BE49-F238E27FC236}">
                <a16:creationId xmlns:a16="http://schemas.microsoft.com/office/drawing/2014/main" id="{B93BA029-009C-4A87-86E6-3E647547F50B}"/>
              </a:ext>
            </a:extLst>
          </p:cNvPr>
          <p:cNvSpPr>
            <a:spLocks noGrp="1" noChangeArrowheads="1"/>
          </p:cNvSpPr>
          <p:nvPr>
            <p:ph type="title" idx="4294967295"/>
          </p:nvPr>
        </p:nvSpPr>
        <p:spPr>
          <a:xfrm>
            <a:off x="838200" y="136525"/>
            <a:ext cx="10515600" cy="600076"/>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 人类学</a:t>
            </a:r>
            <a:r>
              <a:rPr lang="en-US" altLang="zh-CN" sz="3600" b="1" dirty="0">
                <a:latin typeface="黑体" panose="02010609060101010101" pitchFamily="49" charset="-122"/>
                <a:ea typeface="黑体" panose="02010609060101010101" pitchFamily="49" charset="-122"/>
              </a:rPr>
              <a:t>(anthropology)</a:t>
            </a:r>
            <a:r>
              <a:rPr lang="zh-CN" altLang="en-US" sz="3600" b="1" dirty="0">
                <a:latin typeface="黑体" panose="02010609060101010101" pitchFamily="49" charset="-122"/>
                <a:ea typeface="黑体" panose="02010609060101010101" pitchFamily="49" charset="-122"/>
              </a:rPr>
              <a:t>的定义</a:t>
            </a:r>
          </a:p>
        </p:txBody>
      </p:sp>
      <p:sp>
        <p:nvSpPr>
          <p:cNvPr id="8196" name="Rectangle 3">
            <a:extLst>
              <a:ext uri="{FF2B5EF4-FFF2-40B4-BE49-F238E27FC236}">
                <a16:creationId xmlns:a16="http://schemas.microsoft.com/office/drawing/2014/main" id="{DEAF38CC-3319-43DD-ADAA-45051153FDF9}"/>
              </a:ext>
            </a:extLst>
          </p:cNvPr>
          <p:cNvSpPr>
            <a:spLocks noGrp="1" noChangeArrowheads="1"/>
          </p:cNvSpPr>
          <p:nvPr>
            <p:ph type="body" idx="4294967295"/>
          </p:nvPr>
        </p:nvSpPr>
        <p:spPr>
          <a:xfrm>
            <a:off x="744718" y="1040524"/>
            <a:ext cx="10609082" cy="5204701"/>
          </a:xfrm>
        </p:spPr>
        <p:txBody>
          <a:bodyPr>
            <a:noAutofit/>
          </a:bodyPr>
          <a:lstStyle/>
          <a:p>
            <a:pPr>
              <a:lnSpc>
                <a:spcPts val="3400"/>
              </a:lnSpc>
              <a:spcBef>
                <a:spcPts val="0"/>
              </a:spcBef>
              <a:defRPr/>
            </a:pPr>
            <a:r>
              <a:rPr lang="zh-CN" altLang="en-US" sz="2400" dirty="0">
                <a:latin typeface="宋体" panose="02010600030101010101" pitchFamily="2" charset="-122"/>
                <a:ea typeface="宋体" panose="02010600030101010101" pitchFamily="2" charset="-122"/>
              </a:rPr>
              <a:t>人类学是一门研究人的学科。这一界定源自于希腊文的</a:t>
            </a:r>
            <a:r>
              <a:rPr lang="en-US" altLang="zh-CN" sz="2400" dirty="0" err="1">
                <a:latin typeface="宋体" panose="02010600030101010101" pitchFamily="2" charset="-122"/>
                <a:ea typeface="宋体" panose="02010600030101010101" pitchFamily="2" charset="-122"/>
              </a:rPr>
              <a:t>anthropos</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logos, </a:t>
            </a:r>
            <a:r>
              <a:rPr lang="en-US" altLang="zh-CN" sz="2400" dirty="0" err="1">
                <a:latin typeface="宋体" panose="02010600030101010101" pitchFamily="2" charset="-122"/>
                <a:ea typeface="宋体" panose="02010600030101010101" pitchFamily="2" charset="-122"/>
              </a:rPr>
              <a:t>anthropos</a:t>
            </a:r>
            <a:r>
              <a:rPr lang="zh-CN" altLang="en-US" sz="2400" dirty="0">
                <a:latin typeface="宋体" panose="02010600030101010101" pitchFamily="2" charset="-122"/>
                <a:ea typeface="宋体" panose="02010600030101010101" pitchFamily="2" charset="-122"/>
              </a:rPr>
              <a:t>意为“</a:t>
            </a:r>
            <a:r>
              <a:rPr lang="en-US" altLang="zh-CN" sz="2400" dirty="0">
                <a:latin typeface="宋体" panose="02010600030101010101" pitchFamily="2" charset="-122"/>
                <a:ea typeface="宋体" panose="02010600030101010101" pitchFamily="2" charset="-122"/>
              </a:rPr>
              <a:t>man, human</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，logos</a:t>
            </a:r>
            <a:r>
              <a:rPr lang="zh-CN" altLang="en-US" sz="2400" dirty="0">
                <a:latin typeface="宋体" panose="02010600030101010101" pitchFamily="2" charset="-122"/>
                <a:ea typeface="宋体" panose="02010600030101010101" pitchFamily="2" charset="-122"/>
              </a:rPr>
              <a:t>意为“</a:t>
            </a:r>
            <a:r>
              <a:rPr lang="en-US" altLang="zh-CN" sz="2400" dirty="0">
                <a:latin typeface="宋体" panose="02010600030101010101" pitchFamily="2" charset="-122"/>
                <a:ea typeface="宋体" panose="02010600030101010101" pitchFamily="2" charset="-122"/>
              </a:rPr>
              <a:t>study</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即研究人的学科（</a:t>
            </a:r>
            <a:r>
              <a:rPr lang="en-US" altLang="zh-CN" sz="2400" dirty="0">
                <a:latin typeface="宋体" panose="02010600030101010101" pitchFamily="2" charset="-122"/>
                <a:ea typeface="宋体" panose="02010600030101010101" pitchFamily="2" charset="-122"/>
              </a:rPr>
              <a:t>the study of human beings），</a:t>
            </a:r>
            <a:r>
              <a:rPr lang="zh-CN" altLang="en-US" sz="2400" dirty="0">
                <a:latin typeface="宋体" panose="02010600030101010101" pitchFamily="2" charset="-122"/>
                <a:ea typeface="宋体" panose="02010600030101010101" pitchFamily="2" charset="-122"/>
              </a:rPr>
              <a:t>或关于人的研究或关于人类的学问。</a:t>
            </a:r>
            <a:r>
              <a:rPr lang="zh-CN" altLang="en-US"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a:lnSpc>
                <a:spcPts val="3400"/>
              </a:lnSpc>
              <a:spcBef>
                <a:spcPts val="0"/>
              </a:spcBef>
              <a:defRPr/>
            </a:pPr>
            <a:r>
              <a:rPr lang="zh-CN" altLang="en-US" sz="2400" dirty="0">
                <a:latin typeface="宋体" panose="02010600030101010101" pitchFamily="2" charset="-122"/>
                <a:ea typeface="宋体" panose="02010600030101010101" pitchFamily="2" charset="-122"/>
              </a:rPr>
              <a:t>1501年德国哲学家</a:t>
            </a:r>
            <a:r>
              <a:rPr lang="en-US" altLang="zh-CN" sz="2400" dirty="0">
                <a:latin typeface="宋体" panose="02010600030101010101" pitchFamily="2" charset="-122"/>
                <a:ea typeface="宋体" panose="02010600030101010101" pitchFamily="2" charset="-122"/>
              </a:rPr>
              <a:t>Magnus </a:t>
            </a:r>
            <a:r>
              <a:rPr lang="en-US" altLang="zh-CN" sz="2400" dirty="0" err="1">
                <a:latin typeface="宋体" panose="02010600030101010101" pitchFamily="2" charset="-122"/>
                <a:ea typeface="宋体" panose="02010600030101010101" pitchFamily="2" charset="-122"/>
              </a:rPr>
              <a:t>Hundt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研究人体解剖结构和生理的学问。</a:t>
            </a:r>
            <a:endParaRPr lang="en-US" altLang="zh-CN" sz="2400" dirty="0">
              <a:latin typeface="宋体" panose="02010600030101010101" pitchFamily="2" charset="-122"/>
              <a:ea typeface="宋体" panose="02010600030101010101" pitchFamily="2" charset="-122"/>
            </a:endParaRPr>
          </a:p>
          <a:p>
            <a:pPr>
              <a:lnSpc>
                <a:spcPts val="3400"/>
              </a:lnSpc>
              <a:spcBef>
                <a:spcPts val="0"/>
              </a:spcBef>
              <a:defRPr/>
            </a:pPr>
            <a:r>
              <a:rPr lang="zh-CN" altLang="en-US" sz="2400" dirty="0">
                <a:latin typeface="宋体" panose="02010600030101010101" pitchFamily="2" charset="-122"/>
                <a:ea typeface="宋体" panose="02010600030101010101" pitchFamily="2" charset="-122"/>
              </a:rPr>
              <a:t>1876年法国人类学家</a:t>
            </a:r>
            <a:r>
              <a:rPr lang="en-US" altLang="zh-CN" sz="2400" dirty="0">
                <a:latin typeface="宋体" panose="02010600030101010101" pitchFamily="2" charset="-122"/>
                <a:ea typeface="宋体" panose="02010600030101010101" pitchFamily="2" charset="-122"/>
              </a:rPr>
              <a:t>Paul </a:t>
            </a:r>
            <a:r>
              <a:rPr lang="en-US" altLang="zh-CN" sz="2400" dirty="0" err="1">
                <a:latin typeface="宋体" panose="02010600030101010101" pitchFamily="2" charset="-122"/>
                <a:ea typeface="宋体" panose="02010600030101010101" pitchFamily="2" charset="-122"/>
              </a:rPr>
              <a:t>Topinard</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人类学是博物学的一分科，为研究人及人种的学问。</a:t>
            </a:r>
          </a:p>
          <a:p>
            <a:pPr>
              <a:lnSpc>
                <a:spcPts val="3400"/>
              </a:lnSpc>
              <a:spcBef>
                <a:spcPts val="0"/>
              </a:spcBef>
              <a:defRPr/>
            </a:pPr>
            <a:r>
              <a:rPr lang="zh-CN" altLang="en-US" sz="2400" dirty="0">
                <a:latin typeface="宋体" panose="02010600030101010101" pitchFamily="2" charset="-122"/>
                <a:ea typeface="宋体" panose="02010600030101010101" pitchFamily="2" charset="-122"/>
              </a:rPr>
              <a:t>英国</a:t>
            </a:r>
            <a:r>
              <a:rPr lang="en-US" altLang="zh-CN" sz="2400" dirty="0" err="1">
                <a:latin typeface="宋体" panose="02010600030101010101" pitchFamily="2" charset="-122"/>
                <a:ea typeface="宋体" panose="02010600030101010101" pitchFamily="2" charset="-122"/>
              </a:rPr>
              <a:t>B.Malinowski</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研究人类及其在各种发展程度中的文化的科学，包括人类的躯体、种族的差异、文明、社会构造以及对于环境的心灵反应等问题的研究。</a:t>
            </a:r>
          </a:p>
          <a:p>
            <a:pPr>
              <a:lnSpc>
                <a:spcPts val="3400"/>
              </a:lnSpc>
              <a:spcBef>
                <a:spcPts val="0"/>
              </a:spcBef>
              <a:defRPr/>
            </a:pPr>
            <a:r>
              <a:rPr lang="zh-CN" altLang="en-US" sz="2400" dirty="0">
                <a:latin typeface="宋体" panose="02010600030101010101" pitchFamily="2" charset="-122"/>
                <a:ea typeface="宋体" panose="02010600030101010101" pitchFamily="2" charset="-122"/>
              </a:rPr>
              <a:t>《美国百科全书</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：从生物学的观点和文化的观点来研究人类。涉及到把人类当作一个动物那部分的是体质人类学，涉及到生活在社会里的人类所创造出来的生活方式那部分称为文化人类学。</a:t>
            </a:r>
            <a:endParaRPr lang="en-US" altLang="zh-CN" sz="2400" dirty="0">
              <a:latin typeface="宋体" panose="02010600030101010101" pitchFamily="2" charset="-122"/>
              <a:ea typeface="宋体" panose="02010600030101010101" pitchFamily="2" charset="-122"/>
            </a:endParaRPr>
          </a:p>
          <a:p>
            <a:pPr marL="0" indent="0">
              <a:lnSpc>
                <a:spcPct val="80000"/>
              </a:lnSpc>
              <a:buNone/>
            </a:pPr>
            <a:endParaRPr lang="en-US" altLang="zh-CN" sz="2400" dirty="0"/>
          </a:p>
          <a:p>
            <a:pPr marL="0" indent="0">
              <a:lnSpc>
                <a:spcPct val="80000"/>
              </a:lnSpc>
              <a:buNone/>
            </a:pPr>
            <a:endParaRPr lang="zh-CN"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55826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8195"/>
                                        </p:tgtEl>
                                        <p:attrNameLst>
                                          <p:attrName>style.visibility</p:attrName>
                                        </p:attrNameLst>
                                      </p:cBhvr>
                                      <p:to>
                                        <p:strVal val="visible"/>
                                      </p:to>
                                    </p:set>
                                    <p:animEffect transition="in" filter="fade">
                                      <p:cBhvr>
                                        <p:cTn id="7" dur="767" decel="100000"/>
                                        <p:tgtEl>
                                          <p:spTgt spid="8195"/>
                                        </p:tgtEl>
                                      </p:cBhvr>
                                    </p:animEffect>
                                    <p:animScale>
                                      <p:cBhvr>
                                        <p:cTn id="8" dur="767" decel="100000"/>
                                        <p:tgtEl>
                                          <p:spTgt spid="8195"/>
                                        </p:tgtEl>
                                      </p:cBhvr>
                                      <p:from x="10000" y="10000"/>
                                      <p:to x="200000" y="450000"/>
                                    </p:animScale>
                                    <p:animScale>
                                      <p:cBhvr>
                                        <p:cTn id="9" dur="1228" accel="100000" fill="hold">
                                          <p:stCondLst>
                                            <p:cond delay="767"/>
                                          </p:stCondLst>
                                        </p:cTn>
                                        <p:tgtEl>
                                          <p:spTgt spid="8195"/>
                                        </p:tgtEl>
                                      </p:cBhvr>
                                      <p:from x="200000" y="450000"/>
                                      <p:to x="100000" y="100000"/>
                                    </p:animScale>
                                    <p:set>
                                      <p:cBhvr>
                                        <p:cTn id="10" dur="767" fill="hold"/>
                                        <p:tgtEl>
                                          <p:spTgt spid="8195"/>
                                        </p:tgtEl>
                                        <p:attrNameLst>
                                          <p:attrName>ppt_x</p:attrName>
                                        </p:attrNameLst>
                                      </p:cBhvr>
                                      <p:to>
                                        <p:strVal val="(0.5)"/>
                                      </p:to>
                                    </p:set>
                                    <p:anim from="(0.5)" to="(#ppt_x)" calcmode="lin" valueType="num">
                                      <p:cBhvr>
                                        <p:cTn id="11" dur="1228" accel="100000" fill="hold">
                                          <p:stCondLst>
                                            <p:cond delay="767"/>
                                          </p:stCondLst>
                                        </p:cTn>
                                        <p:tgtEl>
                                          <p:spTgt spid="8195"/>
                                        </p:tgtEl>
                                        <p:attrNameLst>
                                          <p:attrName>ppt_x</p:attrName>
                                        </p:attrNameLst>
                                      </p:cBhvr>
                                    </p:anim>
                                    <p:set>
                                      <p:cBhvr>
                                        <p:cTn id="12" dur="767" fill="hold"/>
                                        <p:tgtEl>
                                          <p:spTgt spid="8195"/>
                                        </p:tgtEl>
                                        <p:attrNameLst>
                                          <p:attrName>ppt_y</p:attrName>
                                        </p:attrNameLst>
                                      </p:cBhvr>
                                      <p:to>
                                        <p:strVal val="(#ppt_y+0.4)"/>
                                      </p:to>
                                    </p:set>
                                    <p:anim from="(#ppt_y+0.4)" to="(#ppt_y)" calcmode="lin" valueType="num">
                                      <p:cBhvr>
                                        <p:cTn id="13" dur="1228" accel="100000" fill="hold">
                                          <p:stCondLst>
                                            <p:cond delay="767"/>
                                          </p:stCondLst>
                                        </p:cTn>
                                        <p:tgtEl>
                                          <p:spTgt spid="8195"/>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0" fill="hold">
                                          <p:stCondLst>
                                            <p:cond delay="0"/>
                                          </p:stCondLst>
                                        </p:cTn>
                                        <p:tgtEl>
                                          <p:spTgt spid="8196">
                                            <p:txEl>
                                              <p:pRg st="0" end="0"/>
                                            </p:txEl>
                                          </p:spTgt>
                                        </p:tgtEl>
                                        <p:attrNameLst>
                                          <p:attrName>style.visibility</p:attrName>
                                        </p:attrNameLst>
                                      </p:cBhvr>
                                      <p:to>
                                        <p:strVal val="visible"/>
                                      </p:to>
                                    </p:set>
                                    <p:anim calcmode="lin" valueType="num">
                                      <p:cBhvr>
                                        <p:cTn id="18" dur="500" fill="hold"/>
                                        <p:tgtEl>
                                          <p:spTgt spid="819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819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819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0" fill="hold">
                                          <p:stCondLst>
                                            <p:cond delay="0"/>
                                          </p:stCondLst>
                                        </p:cTn>
                                        <p:tgtEl>
                                          <p:spTgt spid="8196">
                                            <p:txEl>
                                              <p:pRg st="1" end="1"/>
                                            </p:txEl>
                                          </p:spTgt>
                                        </p:tgtEl>
                                        <p:attrNameLst>
                                          <p:attrName>style.visibility</p:attrName>
                                        </p:attrNameLst>
                                      </p:cBhvr>
                                      <p:to>
                                        <p:strVal val="visible"/>
                                      </p:to>
                                    </p:set>
                                    <p:anim calcmode="lin" valueType="num">
                                      <p:cBhvr>
                                        <p:cTn id="25" dur="500" fill="hold"/>
                                        <p:tgtEl>
                                          <p:spTgt spid="819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8196">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819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0" fill="hold">
                                          <p:stCondLst>
                                            <p:cond delay="0"/>
                                          </p:stCondLst>
                                        </p:cTn>
                                        <p:tgtEl>
                                          <p:spTgt spid="8196">
                                            <p:txEl>
                                              <p:pRg st="2" end="2"/>
                                            </p:txEl>
                                          </p:spTgt>
                                        </p:tgtEl>
                                        <p:attrNameLst>
                                          <p:attrName>style.visibility</p:attrName>
                                        </p:attrNameLst>
                                      </p:cBhvr>
                                      <p:to>
                                        <p:strVal val="visible"/>
                                      </p:to>
                                    </p:set>
                                    <p:anim calcmode="lin" valueType="num">
                                      <p:cBhvr>
                                        <p:cTn id="32" dur="500" fill="hold"/>
                                        <p:tgtEl>
                                          <p:spTgt spid="8196">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8196">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819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0" fill="hold">
                                          <p:stCondLst>
                                            <p:cond delay="0"/>
                                          </p:stCondLst>
                                        </p:cTn>
                                        <p:tgtEl>
                                          <p:spTgt spid="8196">
                                            <p:txEl>
                                              <p:pRg st="3" end="3"/>
                                            </p:txEl>
                                          </p:spTgt>
                                        </p:tgtEl>
                                        <p:attrNameLst>
                                          <p:attrName>style.visibility</p:attrName>
                                        </p:attrNameLst>
                                      </p:cBhvr>
                                      <p:to>
                                        <p:strVal val="visible"/>
                                      </p:to>
                                    </p:set>
                                    <p:anim calcmode="lin" valueType="num">
                                      <p:cBhvr>
                                        <p:cTn id="39" dur="500" fill="hold"/>
                                        <p:tgtEl>
                                          <p:spTgt spid="8196">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8196">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8196">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0" fill="hold">
                                          <p:stCondLst>
                                            <p:cond delay="0"/>
                                          </p:stCondLst>
                                        </p:cTn>
                                        <p:tgtEl>
                                          <p:spTgt spid="8196">
                                            <p:txEl>
                                              <p:pRg st="4" end="4"/>
                                            </p:txEl>
                                          </p:spTgt>
                                        </p:tgtEl>
                                        <p:attrNameLst>
                                          <p:attrName>style.visibility</p:attrName>
                                        </p:attrNameLst>
                                      </p:cBhvr>
                                      <p:to>
                                        <p:strVal val="visible"/>
                                      </p:to>
                                    </p:set>
                                    <p:anim calcmode="lin" valueType="num">
                                      <p:cBhvr>
                                        <p:cTn id="46" dur="500" fill="hold"/>
                                        <p:tgtEl>
                                          <p:spTgt spid="8196">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8196">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8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7750</TotalTime>
  <Words>1819</Words>
  <Application>Microsoft Office PowerPoint</Application>
  <PresentationFormat>宽屏</PresentationFormat>
  <Paragraphs>217</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等线</vt:lpstr>
      <vt:lpstr>等线 Light</vt:lpstr>
      <vt:lpstr>黑体</vt:lpstr>
      <vt:lpstr>华文楷体</vt:lpstr>
      <vt:lpstr>华文中宋</vt:lpstr>
      <vt:lpstr>楷体</vt:lpstr>
      <vt:lpstr>宋体</vt:lpstr>
      <vt:lpstr>Arial</vt:lpstr>
      <vt:lpstr>Times New Roman</vt:lpstr>
      <vt:lpstr>Verdana</vt:lpstr>
      <vt:lpstr>Wingdings</vt:lpstr>
      <vt:lpstr>Office 主题​​</vt:lpstr>
      <vt:lpstr>       人类学概论</vt:lpstr>
      <vt:lpstr>课程目标</vt:lpstr>
      <vt:lpstr>             课程主要内容安排</vt:lpstr>
      <vt:lpstr>             教材及课程要求</vt:lpstr>
      <vt:lpstr>             课外参阅书目</vt:lpstr>
      <vt:lpstr>PowerPoint 演示文稿</vt:lpstr>
      <vt:lpstr>              推荐学术期刊</vt:lpstr>
      <vt:lpstr>      1.什么是人类学</vt:lpstr>
      <vt:lpstr> 人类学(anthropology)的定义</vt:lpstr>
      <vt:lpstr> 人类学的特点 </vt:lpstr>
      <vt:lpstr>人类学的形成与发展</vt:lpstr>
      <vt:lpstr>PowerPoint 演示文稿</vt:lpstr>
      <vt:lpstr>人类学的学科分支/研究领域</vt:lpstr>
      <vt:lpstr>体质人类学/生物人类学</vt:lpstr>
      <vt:lpstr>蒙古人种</vt:lpstr>
      <vt:lpstr>尼格罗人种  </vt:lpstr>
      <vt:lpstr>高加索人种</vt:lpstr>
      <vt:lpstr>考古人类学</vt:lpstr>
      <vt:lpstr>语言人类学</vt:lpstr>
      <vt:lpstr>文化人类学</vt:lpstr>
      <vt:lpstr>应用人类学</vt:lpstr>
      <vt:lpstr>专业化</vt:lpstr>
      <vt:lpstr>人类学与相关学科的关系</vt:lpstr>
      <vt:lpstr>文化人类学与社会学</vt:lpstr>
      <vt:lpstr>人类学与经济学、政治学</vt:lpstr>
      <vt:lpstr>人类学与人文学科</vt:lpstr>
      <vt:lpstr>人类学与心理学</vt:lpstr>
      <vt:lpstr>人类学与历史学</vt:lpstr>
      <vt:lpstr>人类学的现实意义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LHQ</dc:creator>
  <cp:lastModifiedBy>liu huaqin</cp:lastModifiedBy>
  <cp:revision>83</cp:revision>
  <dcterms:created xsi:type="dcterms:W3CDTF">2018-09-19T01:44:15Z</dcterms:created>
  <dcterms:modified xsi:type="dcterms:W3CDTF">2023-02-16T08:05:15Z</dcterms:modified>
</cp:coreProperties>
</file>